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45370DA-37E0-4225-800B-67CD69AB0CFE}">
  <a:tblStyle styleId="{445370DA-37E0-4225-800B-67CD69AB0CF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a097ddb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a097ddb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ca097ddb09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ca097ddb09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ca097ddb09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ca097ddb09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ca097ddb09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ca097ddb09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ca097ddb09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ca097ddb09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Doesn’t have to be specific “left” and “right” - see P2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ca097ddb09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ca097ddb09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ca097ddb09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ca097ddb09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ca097ddb09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ca097ddb09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ca097ddb09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ca097ddb09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a097ddb09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ca097ddb09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ca097ddb09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ca097ddb09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a097ddb0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a097ddb0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Before: we were inserting individual things, now we’ll be inserting keys and values (a pair)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2ca097ddb09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2ca097ddb09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ca097ddb09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2ca097ddb09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ca097ddb09_0_2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2ca097ddb09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2ca097ddb09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2ca097ddb09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2ca097ddb09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2ca097ddb09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2ca097ddb09_0_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2ca097ddb09_0_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2ca097ddb09_0_4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9" name="Google Shape;549;g2ca097ddb09_0_4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2ca097ddb09_0_4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2ca097ddb09_0_4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2ca097ddb09_0_4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2ca097ddb09_0_4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ca097ddb09_0_4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2ca097ddb09_0_4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a097ddb0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a097ddb0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2ca097ddb09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5" name="Google Shape;645;g2ca097ddb09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g2ca097ddb09_0_5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1" name="Google Shape;651;g2ca097ddb09_0_5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2ca097ddb09_0_5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2ca097ddb09_0_5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g2ca097ddb09_0_5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3" name="Google Shape;743;g2ca097ddb09_0_5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g2ca097ddb09_0_6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6" name="Google Shape;756;g2ca097ddb09_0_6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ca097ddb0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ca097ddb0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Keys must be unique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you get a key that’s already in the dictionary?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ca097ddb09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ca097ddb0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a097ddb0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ca097ddb0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ca097ddb0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ca097ddb0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Worst case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Assume arrays have enough space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Duplicate keys not allowed!!!!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about what are the operations we do most often - what if we’re keeping track of everyone who visits our website? We might never delete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a097ddb09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ca097ddb09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said don’t do that in P1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Maybe we’ll want to really delete occasionally - eg at night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a097ddb09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ca097ddb0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9.png"/><Relationship Id="rId4" Type="http://schemas.openxmlformats.org/officeDocument/2006/relationships/image" Target="../media/image3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5.png"/><Relationship Id="rId4" Type="http://schemas.openxmlformats.org/officeDocument/2006/relationships/image" Target="../media/image46.png"/><Relationship Id="rId5" Type="http://schemas.openxmlformats.org/officeDocument/2006/relationships/image" Target="../media/image2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2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42.png"/><Relationship Id="rId7" Type="http://schemas.openxmlformats.org/officeDocument/2006/relationships/image" Target="../media/image6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1.png"/><Relationship Id="rId4" Type="http://schemas.openxmlformats.org/officeDocument/2006/relationships/image" Target="../media/image38.png"/><Relationship Id="rId5" Type="http://schemas.openxmlformats.org/officeDocument/2006/relationships/image" Target="../media/image56.png"/><Relationship Id="rId6" Type="http://schemas.openxmlformats.org/officeDocument/2006/relationships/image" Target="../media/image29.png"/><Relationship Id="rId7" Type="http://schemas.openxmlformats.org/officeDocument/2006/relationships/image" Target="../media/image3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0.png"/><Relationship Id="rId4" Type="http://schemas.openxmlformats.org/officeDocument/2006/relationships/image" Target="../media/image33.png"/><Relationship Id="rId5" Type="http://schemas.openxmlformats.org/officeDocument/2006/relationships/image" Target="../media/image43.png"/><Relationship Id="rId6" Type="http://schemas.openxmlformats.org/officeDocument/2006/relationships/image" Target="../media/image4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2.png"/><Relationship Id="rId4" Type="http://schemas.openxmlformats.org/officeDocument/2006/relationships/image" Target="../media/image3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6.png"/><Relationship Id="rId4" Type="http://schemas.openxmlformats.org/officeDocument/2006/relationships/image" Target="../media/image4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3.png"/><Relationship Id="rId4" Type="http://schemas.openxmlformats.org/officeDocument/2006/relationships/image" Target="../media/image51.png"/><Relationship Id="rId5" Type="http://schemas.openxmlformats.org/officeDocument/2006/relationships/image" Target="../media/image47.png"/><Relationship Id="rId6" Type="http://schemas.openxmlformats.org/officeDocument/2006/relationships/image" Target="../media/image6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4.png"/><Relationship Id="rId4" Type="http://schemas.openxmlformats.org/officeDocument/2006/relationships/image" Target="../media/image57.png"/><Relationship Id="rId5" Type="http://schemas.openxmlformats.org/officeDocument/2006/relationships/image" Target="../media/image48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4.png"/><Relationship Id="rId4" Type="http://schemas.openxmlformats.org/officeDocument/2006/relationships/image" Target="../media/image62.png"/><Relationship Id="rId5" Type="http://schemas.openxmlformats.org/officeDocument/2006/relationships/image" Target="../media/image5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9.png"/><Relationship Id="rId4" Type="http://schemas.openxmlformats.org/officeDocument/2006/relationships/image" Target="../media/image55.png"/><Relationship Id="rId5" Type="http://schemas.openxmlformats.org/officeDocument/2006/relationships/image" Target="../media/image5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2.png"/><Relationship Id="rId4" Type="http://schemas.openxmlformats.org/officeDocument/2006/relationships/image" Target="../media/image63.png"/><Relationship Id="rId5" Type="http://schemas.openxmlformats.org/officeDocument/2006/relationships/image" Target="../media/image67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66.png"/><Relationship Id="rId4" Type="http://schemas.openxmlformats.org/officeDocument/2006/relationships/image" Target="../media/image5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8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5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Relationship Id="rId4" Type="http://schemas.openxmlformats.org/officeDocument/2006/relationships/image" Target="../media/image18.png"/><Relationship Id="rId9" Type="http://schemas.openxmlformats.org/officeDocument/2006/relationships/image" Target="../media/image34.png"/><Relationship Id="rId5" Type="http://schemas.openxmlformats.org/officeDocument/2006/relationships/image" Target="../media/image17.png"/><Relationship Id="rId6" Type="http://schemas.openxmlformats.org/officeDocument/2006/relationships/image" Target="../media/image6.png"/><Relationship Id="rId7" Type="http://schemas.openxmlformats.org/officeDocument/2006/relationships/image" Target="../media/image9.png"/><Relationship Id="rId8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28.png"/><Relationship Id="rId10" Type="http://schemas.openxmlformats.org/officeDocument/2006/relationships/image" Target="../media/image7.png"/><Relationship Id="rId13" Type="http://schemas.openxmlformats.org/officeDocument/2006/relationships/image" Target="../media/image10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11.png"/><Relationship Id="rId14" Type="http://schemas.openxmlformats.org/officeDocument/2006/relationships/image" Target="../media/image15.png"/><Relationship Id="rId5" Type="http://schemas.openxmlformats.org/officeDocument/2006/relationships/image" Target="../media/image20.png"/><Relationship Id="rId6" Type="http://schemas.openxmlformats.org/officeDocument/2006/relationships/image" Target="../media/image16.png"/><Relationship Id="rId7" Type="http://schemas.openxmlformats.org/officeDocument/2006/relationships/image" Target="../media/image23.png"/><Relationship Id="rId8" Type="http://schemas.openxmlformats.org/officeDocument/2006/relationships/image" Target="../media/image2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Dictionaries &amp; Binary Search Trees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Trees?</a:t>
            </a:r>
            <a:endParaRPr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Trees offer speed ups because of their branching factors</a:t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Binary Search Trees are structured forms of </a:t>
            </a:r>
            <a:r>
              <a:rPr i="1" lang="en" sz="2200">
                <a:solidFill>
                  <a:srgbClr val="0000FF"/>
                </a:solidFill>
              </a:rPr>
              <a:t>binary search</a:t>
            </a:r>
            <a:endParaRPr i="1" sz="22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 Search Tree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200"/>
              <a:t>find(4)</a:t>
            </a:r>
            <a:endParaRPr b="1" sz="2200"/>
          </a:p>
        </p:txBody>
      </p:sp>
      <p:sp>
        <p:nvSpPr>
          <p:cNvPr id="152" name="Google Shape;152;p23"/>
          <p:cNvSpPr/>
          <p:nvPr/>
        </p:nvSpPr>
        <p:spPr>
          <a:xfrm>
            <a:off x="1916700" y="1754275"/>
            <a:ext cx="5310600" cy="6324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3"/>
          <p:cNvSpPr/>
          <p:nvPr/>
        </p:nvSpPr>
        <p:spPr>
          <a:xfrm>
            <a:off x="1916700" y="2651875"/>
            <a:ext cx="2655300" cy="6324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3"/>
          <p:cNvSpPr/>
          <p:nvPr/>
        </p:nvSpPr>
        <p:spPr>
          <a:xfrm>
            <a:off x="3186350" y="3460650"/>
            <a:ext cx="1385700" cy="632400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5" name="Google Shape;155;p23"/>
          <p:cNvCxnSpPr>
            <a:stCxn id="152" idx="3"/>
            <a:endCxn id="153" idx="0"/>
          </p:cNvCxnSpPr>
          <p:nvPr/>
        </p:nvCxnSpPr>
        <p:spPr>
          <a:xfrm>
            <a:off x="2694419" y="2294062"/>
            <a:ext cx="549900" cy="357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6" name="Google Shape;156;p23"/>
          <p:cNvCxnSpPr>
            <a:stCxn id="153" idx="5"/>
            <a:endCxn id="154" idx="0"/>
          </p:cNvCxnSpPr>
          <p:nvPr/>
        </p:nvCxnSpPr>
        <p:spPr>
          <a:xfrm flipH="1">
            <a:off x="3879240" y="3191662"/>
            <a:ext cx="303900" cy="269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7" name="Google Shape;157;p23"/>
          <p:cNvCxnSpPr>
            <a:stCxn id="154" idx="4"/>
          </p:cNvCxnSpPr>
          <p:nvPr/>
        </p:nvCxnSpPr>
        <p:spPr>
          <a:xfrm flipH="1">
            <a:off x="3281900" y="4093050"/>
            <a:ext cx="597300" cy="537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Trees?</a:t>
            </a:r>
            <a:endParaRPr/>
          </a:p>
        </p:txBody>
      </p:sp>
      <p:sp>
        <p:nvSpPr>
          <p:cNvPr id="163" name="Google Shape;16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Trees offer speed ups because of their branching factors</a:t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Binary Search Trees are structured forms of </a:t>
            </a:r>
            <a:r>
              <a:rPr i="1" lang="en" sz="2200">
                <a:solidFill>
                  <a:srgbClr val="0000FF"/>
                </a:solidFill>
              </a:rPr>
              <a:t>binary search</a:t>
            </a:r>
            <a:endParaRPr i="1" sz="22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Even a basic BST is fairly good</a:t>
            </a:r>
            <a:endParaRPr sz="2200"/>
          </a:p>
        </p:txBody>
      </p:sp>
      <p:graphicFrame>
        <p:nvGraphicFramePr>
          <p:cNvPr id="164" name="Google Shape;164;p24"/>
          <p:cNvGraphicFramePr/>
          <p:nvPr/>
        </p:nvGraphicFramePr>
        <p:xfrm>
          <a:off x="952500" y="3372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{445370DA-37E0-4225-800B-67CD69AB0CFE}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000">
                          <a:solidFill>
                            <a:schemeClr val="lt1"/>
                          </a:solidFill>
                        </a:rPr>
                        <a:t>Insert</a:t>
                      </a:r>
                      <a:endParaRPr b="1" sz="20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000">
                          <a:solidFill>
                            <a:schemeClr val="lt1"/>
                          </a:solidFill>
                        </a:rPr>
                        <a:t>Find</a:t>
                      </a:r>
                      <a:endParaRPr b="1" sz="20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000">
                          <a:solidFill>
                            <a:schemeClr val="lt1"/>
                          </a:solidFill>
                        </a:rPr>
                        <a:t>Delete</a:t>
                      </a:r>
                      <a:endParaRPr b="1" sz="2000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0000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Worst-Case</a:t>
                      </a:r>
                      <a:endParaRPr sz="2000"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O(n)</a:t>
                      </a:r>
                      <a:endParaRPr sz="2000"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O(n)</a:t>
                      </a:r>
                      <a:endParaRPr sz="2000"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O(n)</a:t>
                      </a:r>
                      <a:endParaRPr sz="2000"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Average-Case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O(log n)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O(log n)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O(log n)</a:t>
                      </a:r>
                      <a:endParaRPr sz="2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65" name="Google Shape;16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46778" y="4299361"/>
            <a:ext cx="335480" cy="398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8873" y="3921107"/>
            <a:ext cx="346900" cy="1982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 Trees</a:t>
            </a:r>
            <a:endParaRPr/>
          </a:p>
        </p:txBody>
      </p:sp>
      <p:sp>
        <p:nvSpPr>
          <p:cNvPr id="172" name="Google Shape;172;p25"/>
          <p:cNvSpPr txBox="1"/>
          <p:nvPr>
            <p:ph idx="1" type="body"/>
          </p:nvPr>
        </p:nvSpPr>
        <p:spPr>
          <a:xfrm>
            <a:off x="311700" y="1152475"/>
            <a:ext cx="52017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Binary tree is empty or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 root (with data)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 left subtree (maybe empty)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 right subtree (maybe empty)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Representation: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For a dictionary, data will include a key and a value</a:t>
            </a:r>
            <a:endParaRPr sz="2200"/>
          </a:p>
        </p:txBody>
      </p:sp>
      <p:sp>
        <p:nvSpPr>
          <p:cNvPr id="173" name="Google Shape;173;p25"/>
          <p:cNvSpPr/>
          <p:nvPr/>
        </p:nvSpPr>
        <p:spPr>
          <a:xfrm>
            <a:off x="1296150" y="2947675"/>
            <a:ext cx="2291400" cy="1050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Data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      Left		 </a:t>
            </a:r>
            <a:r>
              <a:rPr lang="en" sz="1600">
                <a:solidFill>
                  <a:schemeClr val="dk1"/>
                </a:solidFill>
              </a:rPr>
              <a:t>Right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    pointer		pointer</a:t>
            </a:r>
            <a:endParaRPr sz="1600"/>
          </a:p>
        </p:txBody>
      </p:sp>
      <p:cxnSp>
        <p:nvCxnSpPr>
          <p:cNvPr id="174" name="Google Shape;174;p25"/>
          <p:cNvCxnSpPr>
            <a:stCxn id="173" idx="1"/>
            <a:endCxn id="173" idx="3"/>
          </p:cNvCxnSpPr>
          <p:nvPr/>
        </p:nvCxnSpPr>
        <p:spPr>
          <a:xfrm>
            <a:off x="1296150" y="3472825"/>
            <a:ext cx="22914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25"/>
          <p:cNvCxnSpPr>
            <a:endCxn id="173" idx="2"/>
          </p:cNvCxnSpPr>
          <p:nvPr/>
        </p:nvCxnSpPr>
        <p:spPr>
          <a:xfrm flipH="1">
            <a:off x="2441850" y="3484675"/>
            <a:ext cx="16500" cy="513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76" name="Google Shape;176;p25"/>
          <p:cNvGrpSpPr/>
          <p:nvPr/>
        </p:nvGrpSpPr>
        <p:grpSpPr>
          <a:xfrm>
            <a:off x="5656846" y="860456"/>
            <a:ext cx="2761525" cy="3638638"/>
            <a:chOff x="6075175" y="1540675"/>
            <a:chExt cx="2319050" cy="3281600"/>
          </a:xfrm>
        </p:grpSpPr>
        <p:sp>
          <p:nvSpPr>
            <p:cNvPr id="177" name="Google Shape;177;p25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8" name="Google Shape;178;p25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179" name="Google Shape;179;p25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180" name="Google Shape;180;p25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1" name="Google Shape;181;p25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82" name="Google Shape;182;p25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3" name="Google Shape;183;p25"/>
              <p:cNvCxnSpPr>
                <a:stCxn id="182" idx="3"/>
                <a:endCxn id="180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84" name="Google Shape;184;p25"/>
              <p:cNvCxnSpPr>
                <a:stCxn id="182" idx="5"/>
                <a:endCxn id="181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185" name="Google Shape;185;p25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186" name="Google Shape;186;p25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187" name="Google Shape;187;p25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188" name="Google Shape;188;p25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89" name="Google Shape;189;p25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90" name="Google Shape;190;p25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91" name="Google Shape;191;p25"/>
                <p:cNvCxnSpPr>
                  <a:stCxn id="190" idx="3"/>
                  <a:endCxn id="188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192" name="Google Shape;192;p25"/>
                <p:cNvCxnSpPr>
                  <a:stCxn id="190" idx="5"/>
                  <a:endCxn id="189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193" name="Google Shape;193;p25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4" name="Google Shape;194;p25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5" name="Google Shape;195;p25"/>
            <p:cNvCxnSpPr>
              <a:stCxn id="194" idx="3"/>
              <a:endCxn id="190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96" name="Google Shape;196;p25"/>
            <p:cNvCxnSpPr>
              <a:stCxn id="194" idx="5"/>
              <a:endCxn id="193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97" name="Google Shape;197;p25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8" name="Google Shape;198;p25"/>
            <p:cNvCxnSpPr>
              <a:stCxn id="197" idx="5"/>
              <a:endCxn id="194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99" name="Google Shape;199;p25"/>
            <p:cNvCxnSpPr>
              <a:stCxn id="177" idx="3"/>
              <a:endCxn id="182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00" name="Google Shape;200;p25"/>
            <p:cNvCxnSpPr>
              <a:stCxn id="177" idx="5"/>
              <a:endCxn id="197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201" name="Google Shape;201;p25"/>
          <p:cNvSpPr/>
          <p:nvPr/>
        </p:nvSpPr>
        <p:spPr>
          <a:xfrm>
            <a:off x="3842700" y="3556300"/>
            <a:ext cx="1658700" cy="405900"/>
          </a:xfrm>
          <a:prstGeom prst="ellipse">
            <a:avLst/>
          </a:prstGeom>
          <a:solidFill>
            <a:srgbClr val="CFE2F3"/>
          </a:solidFill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always</a:t>
            </a:r>
            <a:br>
              <a:rPr lang="en"/>
            </a:br>
            <a:r>
              <a:rPr lang="en"/>
              <a:t>pointers!</a:t>
            </a:r>
            <a:endParaRPr/>
          </a:p>
        </p:txBody>
      </p:sp>
      <p:cxnSp>
        <p:nvCxnSpPr>
          <p:cNvPr id="202" name="Google Shape;202;p25"/>
          <p:cNvCxnSpPr>
            <a:stCxn id="201" idx="2"/>
          </p:cNvCxnSpPr>
          <p:nvPr/>
        </p:nvCxnSpPr>
        <p:spPr>
          <a:xfrm flipH="1">
            <a:off x="3639900" y="3759250"/>
            <a:ext cx="202800" cy="1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03" name="Google Shape;20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0876" y="1532216"/>
            <a:ext cx="1952515" cy="937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2431" y="2893042"/>
            <a:ext cx="600785" cy="1285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08654" y="2642402"/>
            <a:ext cx="2250446" cy="2110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 Tree: Some Numbers</a:t>
            </a:r>
            <a:endParaRPr/>
          </a:p>
        </p:txBody>
      </p:sp>
      <p:sp>
        <p:nvSpPr>
          <p:cNvPr id="211" name="Google Shape;21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Recall: height of a tree = longest path from root to leaf (count # of edges)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For binary tree of height </a:t>
            </a:r>
            <a:r>
              <a:rPr i="1" lang="en" sz="2000"/>
              <a:t>h</a:t>
            </a:r>
            <a:r>
              <a:rPr lang="en" sz="2000"/>
              <a:t>:</a:t>
            </a:r>
            <a:endParaRPr sz="2000"/>
          </a:p>
          <a:p>
            <a:pPr indent="-355600" lvl="0" marL="9144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max # of leaves:</a:t>
            </a:r>
            <a:endParaRPr sz="2000"/>
          </a:p>
          <a:p>
            <a:pPr indent="-355600" lvl="0" marL="914400" rtl="0" algn="l">
              <a:spcBef>
                <a:spcPts val="2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max # of nodes:</a:t>
            </a:r>
            <a:endParaRPr sz="2000"/>
          </a:p>
          <a:p>
            <a:pPr indent="-355600" lvl="0" marL="914400" rtl="0" algn="l">
              <a:spcBef>
                <a:spcPts val="2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min # of leaves:</a:t>
            </a:r>
            <a:endParaRPr sz="2000"/>
          </a:p>
          <a:p>
            <a:pPr indent="-355600" lvl="0" marL="914400" rtl="0" algn="l">
              <a:spcBef>
                <a:spcPts val="2000"/>
              </a:spcBef>
              <a:spcAft>
                <a:spcPts val="2000"/>
              </a:spcAft>
              <a:buSzPts val="2000"/>
              <a:buChar char="●"/>
            </a:pPr>
            <a:r>
              <a:rPr lang="en" sz="2000"/>
              <a:t>min # of nodes:</a:t>
            </a:r>
            <a:endParaRPr sz="2000"/>
          </a:p>
        </p:txBody>
      </p:sp>
      <p:pic>
        <p:nvPicPr>
          <p:cNvPr id="212" name="Google Shape;21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3338" y="1944591"/>
            <a:ext cx="2247862" cy="67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6701" y="2775481"/>
            <a:ext cx="1016250" cy="441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19678" y="3427435"/>
            <a:ext cx="90881" cy="356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65723" y="1961387"/>
            <a:ext cx="848975" cy="1017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76266" y="1956789"/>
            <a:ext cx="3298131" cy="2508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height</a:t>
            </a:r>
            <a:endParaRPr/>
          </a:p>
        </p:txBody>
      </p:sp>
      <p:sp>
        <p:nvSpPr>
          <p:cNvPr id="222" name="Google Shape;222;p27"/>
          <p:cNvSpPr txBox="1"/>
          <p:nvPr>
            <p:ph idx="1" type="body"/>
          </p:nvPr>
        </p:nvSpPr>
        <p:spPr>
          <a:xfrm>
            <a:off x="311700" y="115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What is the height of a tree with root root?</a:t>
            </a:r>
            <a:endParaRPr sz="2000"/>
          </a:p>
        </p:txBody>
      </p:sp>
      <p:sp>
        <p:nvSpPr>
          <p:cNvPr id="223" name="Google Shape;223;p27"/>
          <p:cNvSpPr txBox="1"/>
          <p:nvPr/>
        </p:nvSpPr>
        <p:spPr>
          <a:xfrm>
            <a:off x="311700" y="1957150"/>
            <a:ext cx="4796100" cy="2518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22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treeHeight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(Node </a:t>
            </a:r>
            <a:r>
              <a:rPr b="1" lang="en" sz="22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root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	???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24" name="Google Shape;224;p27"/>
          <p:cNvGrpSpPr/>
          <p:nvPr/>
        </p:nvGrpSpPr>
        <p:grpSpPr>
          <a:xfrm>
            <a:off x="5967121" y="836706"/>
            <a:ext cx="2761525" cy="3638638"/>
            <a:chOff x="6075175" y="1540675"/>
            <a:chExt cx="2319050" cy="3281600"/>
          </a:xfrm>
        </p:grpSpPr>
        <p:sp>
          <p:nvSpPr>
            <p:cNvPr id="225" name="Google Shape;225;p27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26" name="Google Shape;226;p27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227" name="Google Shape;227;p27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228" name="Google Shape;228;p27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9" name="Google Shape;229;p27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30" name="Google Shape;230;p27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31" name="Google Shape;231;p27"/>
              <p:cNvCxnSpPr>
                <a:stCxn id="230" idx="3"/>
                <a:endCxn id="228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232" name="Google Shape;232;p27"/>
              <p:cNvCxnSpPr>
                <a:stCxn id="230" idx="5"/>
                <a:endCxn id="229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233" name="Google Shape;233;p27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234" name="Google Shape;234;p27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235" name="Google Shape;235;p27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236" name="Google Shape;236;p27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37" name="Google Shape;237;p27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38" name="Google Shape;238;p27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39" name="Google Shape;239;p27"/>
                <p:cNvCxnSpPr>
                  <a:stCxn id="238" idx="3"/>
                  <a:endCxn id="236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40" name="Google Shape;240;p27"/>
                <p:cNvCxnSpPr>
                  <a:stCxn id="238" idx="5"/>
                  <a:endCxn id="237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41" name="Google Shape;241;p27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42" name="Google Shape;242;p27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43" name="Google Shape;243;p27"/>
            <p:cNvCxnSpPr>
              <a:stCxn id="242" idx="3"/>
              <a:endCxn id="238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44" name="Google Shape;244;p27"/>
            <p:cNvCxnSpPr>
              <a:stCxn id="242" idx="5"/>
              <a:endCxn id="241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45" name="Google Shape;245;p27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46" name="Google Shape;246;p27"/>
            <p:cNvCxnSpPr>
              <a:stCxn id="245" idx="5"/>
              <a:endCxn id="242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47" name="Google Shape;247;p27"/>
            <p:cNvCxnSpPr>
              <a:stCxn id="225" idx="3"/>
              <a:endCxn id="230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48" name="Google Shape;248;p27"/>
            <p:cNvCxnSpPr>
              <a:stCxn id="225" idx="5"/>
              <a:endCxn id="245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height</a:t>
            </a:r>
            <a:endParaRPr/>
          </a:p>
        </p:txBody>
      </p:sp>
      <p:sp>
        <p:nvSpPr>
          <p:cNvPr id="254" name="Google Shape;254;p28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What is the height of a tree with root root?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Running time for </a:t>
            </a:r>
            <a:r>
              <a:rPr i="1" lang="en" sz="2000"/>
              <a:t>n</a:t>
            </a:r>
            <a:r>
              <a:rPr lang="en" sz="2000"/>
              <a:t> nodes: O(</a:t>
            </a:r>
            <a:r>
              <a:rPr i="1" lang="en" sz="2000"/>
              <a:t>n</a:t>
            </a:r>
            <a:r>
              <a:rPr lang="en" sz="2000"/>
              <a:t>) (each node is visited once)</a:t>
            </a:r>
            <a:endParaRPr sz="2000"/>
          </a:p>
          <a:p>
            <a:pPr indent="-114300" lvl="0" marL="1143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2000"/>
              <a:t>Note: non-recursive is painful - need your own stack of pending nodes. Much easier to use recursion</a:t>
            </a:r>
            <a:endParaRPr i="1" sz="2000"/>
          </a:p>
        </p:txBody>
      </p:sp>
      <p:sp>
        <p:nvSpPr>
          <p:cNvPr id="255" name="Google Shape;255;p28"/>
          <p:cNvSpPr txBox="1"/>
          <p:nvPr/>
        </p:nvSpPr>
        <p:spPr>
          <a:xfrm>
            <a:off x="311700" y="1575275"/>
            <a:ext cx="8520600" cy="2184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22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treeHeight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(Node </a:t>
            </a:r>
            <a:r>
              <a:rPr b="1" lang="en" sz="22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root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(root == </a:t>
            </a:r>
            <a:r>
              <a:rPr b="1" lang="en" sz="2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-1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1 + max(treeHeight(root.left),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treeHeight(root.right))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2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56" name="Google Shape;25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3474" y="251268"/>
            <a:ext cx="1630152" cy="629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81457" y="370143"/>
            <a:ext cx="527684" cy="28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38967" y="215223"/>
            <a:ext cx="1299302" cy="537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48243" y="1877228"/>
            <a:ext cx="1797088" cy="174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91602" y="3716960"/>
            <a:ext cx="809060" cy="59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Tree Traversals</a:t>
            </a:r>
            <a:endParaRPr/>
          </a:p>
        </p:txBody>
      </p:sp>
      <p:sp>
        <p:nvSpPr>
          <p:cNvPr id="266" name="Google Shape;26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</a:t>
            </a:r>
            <a:r>
              <a:rPr i="1" lang="en" sz="2000"/>
              <a:t>traversal</a:t>
            </a:r>
            <a:r>
              <a:rPr lang="en" sz="2000"/>
              <a:t> is an order for visiting all the nodes of a tree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Pre-order:</a:t>
            </a:r>
            <a:r>
              <a:rPr lang="en" sz="2000"/>
              <a:t>		root, left subtree, right subtree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In-order:</a:t>
            </a:r>
            <a:r>
              <a:rPr lang="en" sz="2000"/>
              <a:t>		left subtree, root, right subtree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Post-order:</a:t>
            </a:r>
            <a:r>
              <a:rPr lang="en" sz="2000"/>
              <a:t>		left subtree, right subtree, root</a:t>
            </a:r>
            <a:endParaRPr sz="2000"/>
          </a:p>
        </p:txBody>
      </p:sp>
      <p:grpSp>
        <p:nvGrpSpPr>
          <p:cNvPr id="267" name="Google Shape;267;p29"/>
          <p:cNvGrpSpPr/>
          <p:nvPr/>
        </p:nvGrpSpPr>
        <p:grpSpPr>
          <a:xfrm>
            <a:off x="6909896" y="1731731"/>
            <a:ext cx="1838804" cy="2072791"/>
            <a:chOff x="6075175" y="1540675"/>
            <a:chExt cx="1544175" cy="1869400"/>
          </a:xfrm>
        </p:grpSpPr>
        <p:sp>
          <p:nvSpPr>
            <p:cNvPr id="268" name="Google Shape;268;p29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/>
                <a:t>+</a:t>
              </a:r>
              <a:endParaRPr b="1" sz="1600"/>
            </a:p>
          </p:txBody>
        </p:sp>
        <p:grpSp>
          <p:nvGrpSpPr>
            <p:cNvPr id="269" name="Google Shape;269;p29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270" name="Google Shape;270;p29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271" name="Google Shape;271;p29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600"/>
                    <a:t>2</a:t>
                  </a:r>
                  <a:endParaRPr b="1" sz="1600"/>
                </a:p>
              </p:txBody>
            </p:sp>
            <p:sp>
              <p:nvSpPr>
                <p:cNvPr id="272" name="Google Shape;272;p29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600"/>
                    <a:t>4</a:t>
                  </a:r>
                  <a:endParaRPr b="1" sz="1600"/>
                </a:p>
              </p:txBody>
            </p:sp>
          </p:grpSp>
          <p:sp>
            <p:nvSpPr>
              <p:cNvPr id="273" name="Google Shape;273;p29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600"/>
                  <a:t>*</a:t>
                </a:r>
                <a:endParaRPr b="1" sz="1600"/>
              </a:p>
            </p:txBody>
          </p:sp>
          <p:cxnSp>
            <p:nvCxnSpPr>
              <p:cNvPr id="274" name="Google Shape;274;p29"/>
              <p:cNvCxnSpPr>
                <a:stCxn id="273" idx="3"/>
                <a:endCxn id="271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275" name="Google Shape;275;p29"/>
              <p:cNvCxnSpPr>
                <a:stCxn id="273" idx="5"/>
                <a:endCxn id="272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76" name="Google Shape;276;p29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/>
                <a:t>5</a:t>
              </a:r>
              <a:endParaRPr b="1" sz="1600"/>
            </a:p>
          </p:txBody>
        </p:sp>
        <p:cxnSp>
          <p:nvCxnSpPr>
            <p:cNvPr id="277" name="Google Shape;277;p29"/>
            <p:cNvCxnSpPr>
              <a:stCxn id="268" idx="3"/>
              <a:endCxn id="273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78" name="Google Shape;278;p29"/>
            <p:cNvCxnSpPr>
              <a:stCxn id="268" idx="5"/>
              <a:endCxn id="276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279" name="Google Shape;27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0650" y="1197330"/>
            <a:ext cx="7189330" cy="1809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2714" y="2584904"/>
            <a:ext cx="2268399" cy="5040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2668" y="3609544"/>
            <a:ext cx="2872075" cy="580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56104" y="4520983"/>
            <a:ext cx="3079765" cy="447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traversals</a:t>
            </a:r>
            <a:endParaRPr/>
          </a:p>
        </p:txBody>
      </p:sp>
      <p:sp>
        <p:nvSpPr>
          <p:cNvPr id="288" name="Google Shape;288;p30"/>
          <p:cNvSpPr txBox="1"/>
          <p:nvPr>
            <p:ph idx="1" type="body"/>
          </p:nvPr>
        </p:nvSpPr>
        <p:spPr>
          <a:xfrm>
            <a:off x="311700" y="1152475"/>
            <a:ext cx="4260300" cy="391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Sometimes order doesn’t matter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Example: sum all elements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Sometimes order matters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Example: print tree with parent above indented children (pre-order)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Example: evaluate an expression tree (post-order)</a:t>
            </a:r>
            <a:endParaRPr sz="2000"/>
          </a:p>
        </p:txBody>
      </p:sp>
      <p:sp>
        <p:nvSpPr>
          <p:cNvPr id="289" name="Google Shape;289;p30"/>
          <p:cNvSpPr txBox="1"/>
          <p:nvPr/>
        </p:nvSpPr>
        <p:spPr>
          <a:xfrm>
            <a:off x="4511100" y="1152475"/>
            <a:ext cx="4632900" cy="2315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inOrderTraverse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(Node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(t !=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traverse(t.left);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process(t.element);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traverse(t.right);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90" name="Google Shape;29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4260" y="2155583"/>
            <a:ext cx="234023" cy="368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6459" y="1804004"/>
            <a:ext cx="1056667" cy="993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 Search Tree</a:t>
            </a:r>
            <a:endParaRPr/>
          </a:p>
        </p:txBody>
      </p:sp>
      <p:sp>
        <p:nvSpPr>
          <p:cNvPr id="297" name="Google Shape;297;p31"/>
          <p:cNvSpPr txBox="1"/>
          <p:nvPr>
            <p:ph idx="1" type="body"/>
          </p:nvPr>
        </p:nvSpPr>
        <p:spPr>
          <a:xfrm>
            <a:off x="311700" y="1152475"/>
            <a:ext cx="5166000" cy="384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Structural property (“binary”)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each node has  2 children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result: keeps operations simple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Order property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all keys in left subtree smaller than node’s key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all keys in right subtree larger than node’s key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result: easy to find any given key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No duplicates this time!</a:t>
            </a:r>
            <a:endParaRPr sz="2000"/>
          </a:p>
        </p:txBody>
      </p:sp>
      <p:grpSp>
        <p:nvGrpSpPr>
          <p:cNvPr id="298" name="Google Shape;298;p31"/>
          <p:cNvGrpSpPr/>
          <p:nvPr/>
        </p:nvGrpSpPr>
        <p:grpSpPr>
          <a:xfrm>
            <a:off x="5823921" y="836706"/>
            <a:ext cx="2761525" cy="3638638"/>
            <a:chOff x="6075175" y="1540675"/>
            <a:chExt cx="2319050" cy="3281600"/>
          </a:xfrm>
        </p:grpSpPr>
        <p:sp>
          <p:nvSpPr>
            <p:cNvPr id="299" name="Google Shape;299;p31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300" name="Google Shape;300;p31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301" name="Google Shape;301;p31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302" name="Google Shape;302;p31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303" name="Google Shape;303;p31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304" name="Google Shape;304;p31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305" name="Google Shape;305;p31"/>
              <p:cNvCxnSpPr>
                <a:stCxn id="304" idx="3"/>
                <a:endCxn id="302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06" name="Google Shape;306;p31"/>
              <p:cNvCxnSpPr>
                <a:stCxn id="304" idx="5"/>
                <a:endCxn id="303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307" name="Google Shape;307;p31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308" name="Google Shape;308;p31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309" name="Google Shape;309;p31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310" name="Google Shape;310;p31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12</a:t>
                    </a:r>
                    <a:endParaRPr b="1"/>
                  </a:p>
                </p:txBody>
              </p:sp>
              <p:sp>
                <p:nvSpPr>
                  <p:cNvPr id="311" name="Google Shape;311;p31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312" name="Google Shape;312;p31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313" name="Google Shape;313;p31"/>
                <p:cNvCxnSpPr>
                  <a:stCxn id="312" idx="3"/>
                  <a:endCxn id="310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314" name="Google Shape;314;p31"/>
                <p:cNvCxnSpPr>
                  <a:stCxn id="312" idx="5"/>
                  <a:endCxn id="311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315" name="Google Shape;315;p31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316" name="Google Shape;316;p31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317" name="Google Shape;317;p31"/>
            <p:cNvCxnSpPr>
              <a:stCxn id="316" idx="3"/>
              <a:endCxn id="312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18" name="Google Shape;318;p31"/>
            <p:cNvCxnSpPr>
              <a:stCxn id="316" idx="5"/>
              <a:endCxn id="315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319" name="Google Shape;319;p31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320" name="Google Shape;320;p31"/>
            <p:cNvCxnSpPr>
              <a:stCxn id="319" idx="5"/>
              <a:endCxn id="316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21" name="Google Shape;321;p31"/>
            <p:cNvCxnSpPr>
              <a:stCxn id="299" idx="3"/>
              <a:endCxn id="304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22" name="Google Shape;322;p31"/>
            <p:cNvCxnSpPr>
              <a:stCxn id="299" idx="5"/>
              <a:endCxn id="319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we are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Studying the absolutely essential ADTs of computer science and classic data structures for implementing them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ADTs so far: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Stack</a:t>
            </a:r>
            <a:r>
              <a:rPr lang="en"/>
              <a:t>:		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push, pop, isEmpty, …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Queue</a:t>
            </a:r>
            <a:r>
              <a:rPr lang="en"/>
              <a:t>:		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enqueue, dequeue, isEmpty, …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Priority queue</a:t>
            </a:r>
            <a:r>
              <a:rPr lang="en"/>
              <a:t>:	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insert, deleteMin, …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Next: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Dictionary (a.k.a. Map)</a:t>
            </a:r>
            <a:r>
              <a:rPr lang="en"/>
              <a:t>: associate keys with values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Probably the most common, way more than priority queue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555" y="2486702"/>
            <a:ext cx="413052" cy="63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0250" y="3138023"/>
            <a:ext cx="363520" cy="370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4900" y="3988577"/>
            <a:ext cx="328857" cy="895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these BSTs?</a:t>
            </a:r>
            <a:endParaRPr/>
          </a:p>
        </p:txBody>
      </p:sp>
      <p:grpSp>
        <p:nvGrpSpPr>
          <p:cNvPr id="328" name="Google Shape;328;p32"/>
          <p:cNvGrpSpPr/>
          <p:nvPr/>
        </p:nvGrpSpPr>
        <p:grpSpPr>
          <a:xfrm>
            <a:off x="1050371" y="1409194"/>
            <a:ext cx="2303513" cy="2855716"/>
            <a:chOff x="6075175" y="1540675"/>
            <a:chExt cx="1934425" cy="2575501"/>
          </a:xfrm>
        </p:grpSpPr>
        <p:sp>
          <p:nvSpPr>
            <p:cNvPr id="329" name="Google Shape;329;p32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5</a:t>
              </a:r>
              <a:endParaRPr b="1"/>
            </a:p>
          </p:txBody>
        </p:sp>
        <p:grpSp>
          <p:nvGrpSpPr>
            <p:cNvPr id="330" name="Google Shape;330;p32"/>
            <p:cNvGrpSpPr/>
            <p:nvPr/>
          </p:nvGrpSpPr>
          <p:grpSpPr>
            <a:xfrm>
              <a:off x="6075175" y="2219425"/>
              <a:ext cx="774874" cy="1896751"/>
              <a:chOff x="6850050" y="3631625"/>
              <a:chExt cx="774874" cy="1896751"/>
            </a:xfrm>
          </p:grpSpPr>
          <p:grpSp>
            <p:nvGrpSpPr>
              <p:cNvPr id="331" name="Google Shape;331;p32"/>
              <p:cNvGrpSpPr/>
              <p:nvPr/>
            </p:nvGrpSpPr>
            <p:grpSpPr>
              <a:xfrm>
                <a:off x="6850050" y="4365075"/>
                <a:ext cx="774874" cy="1163301"/>
                <a:chOff x="6850050" y="4365075"/>
                <a:chExt cx="774874" cy="1163301"/>
              </a:xfrm>
            </p:grpSpPr>
            <p:sp>
              <p:nvSpPr>
                <p:cNvPr id="332" name="Google Shape;332;p32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</a:t>
                  </a:r>
                  <a:endParaRPr b="1"/>
                </a:p>
              </p:txBody>
            </p:sp>
            <p:sp>
              <p:nvSpPr>
                <p:cNvPr id="333" name="Google Shape;333;p32"/>
                <p:cNvSpPr/>
                <p:nvPr/>
              </p:nvSpPr>
              <p:spPr>
                <a:xfrm>
                  <a:off x="7167724" y="5071176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3</a:t>
                  </a:r>
                  <a:endParaRPr b="1"/>
                </a:p>
              </p:txBody>
            </p:sp>
          </p:grpSp>
          <p:sp>
            <p:nvSpPr>
              <p:cNvPr id="334" name="Google Shape;334;p32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4</a:t>
                </a:r>
                <a:endParaRPr b="1"/>
              </a:p>
            </p:txBody>
          </p:sp>
          <p:cxnSp>
            <p:nvCxnSpPr>
              <p:cNvPr id="335" name="Google Shape;335;p32"/>
              <p:cNvCxnSpPr>
                <a:stCxn id="334" idx="3"/>
                <a:endCxn id="332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36" name="Google Shape;336;p32"/>
              <p:cNvCxnSpPr>
                <a:stCxn id="332" idx="5"/>
                <a:endCxn id="333" idx="0"/>
              </p:cNvCxnSpPr>
              <p:nvPr/>
            </p:nvCxnSpPr>
            <p:spPr>
              <a:xfrm>
                <a:off x="7240295" y="4755320"/>
                <a:ext cx="156000" cy="3159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337" name="Google Shape;337;p32"/>
            <p:cNvSpPr/>
            <p:nvPr/>
          </p:nvSpPr>
          <p:spPr>
            <a:xfrm>
              <a:off x="6858316" y="2947676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7</a:t>
              </a:r>
              <a:endParaRPr b="1"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339" name="Google Shape;339;p32"/>
            <p:cNvCxnSpPr>
              <a:stCxn id="340" idx="3"/>
              <a:endCxn id="337" idx="0"/>
            </p:cNvCxnSpPr>
            <p:nvPr/>
          </p:nvCxnSpPr>
          <p:spPr>
            <a:xfrm flipH="1">
              <a:off x="7086905" y="2581970"/>
              <a:ext cx="1422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340" name="Google Shape;340;p32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cxnSp>
          <p:nvCxnSpPr>
            <p:cNvPr id="341" name="Google Shape;341;p32"/>
            <p:cNvCxnSpPr>
              <a:stCxn id="340" idx="5"/>
              <a:endCxn id="338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42" name="Google Shape;342;p32"/>
            <p:cNvCxnSpPr>
              <a:stCxn id="329" idx="3"/>
              <a:endCxn id="334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43" name="Google Shape;343;p32"/>
            <p:cNvCxnSpPr>
              <a:stCxn id="329" idx="5"/>
              <a:endCxn id="340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44" name="Google Shape;344;p32"/>
          <p:cNvGrpSpPr/>
          <p:nvPr/>
        </p:nvGrpSpPr>
        <p:grpSpPr>
          <a:xfrm>
            <a:off x="4933071" y="1017731"/>
            <a:ext cx="3969300" cy="3638638"/>
            <a:chOff x="4933071" y="1017731"/>
            <a:chExt cx="3969300" cy="3638638"/>
          </a:xfrm>
        </p:grpSpPr>
        <p:grpSp>
          <p:nvGrpSpPr>
            <p:cNvPr id="345" name="Google Shape;345;p32"/>
            <p:cNvGrpSpPr/>
            <p:nvPr/>
          </p:nvGrpSpPr>
          <p:grpSpPr>
            <a:xfrm>
              <a:off x="4933071" y="1017731"/>
              <a:ext cx="3969300" cy="3638638"/>
              <a:chOff x="5908354" y="1540675"/>
              <a:chExt cx="3333305" cy="3281600"/>
            </a:xfrm>
          </p:grpSpPr>
          <p:sp>
            <p:nvSpPr>
              <p:cNvPr id="346" name="Google Shape;346;p32"/>
              <p:cNvSpPr/>
              <p:nvPr/>
            </p:nvSpPr>
            <p:spPr>
              <a:xfrm>
                <a:off x="7204844" y="154067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8</a:t>
                </a:r>
                <a:endParaRPr b="1"/>
              </a:p>
            </p:txBody>
          </p:sp>
          <p:grpSp>
            <p:nvGrpSpPr>
              <p:cNvPr id="347" name="Google Shape;347;p32"/>
              <p:cNvGrpSpPr/>
              <p:nvPr/>
            </p:nvGrpSpPr>
            <p:grpSpPr>
              <a:xfrm>
                <a:off x="5908354" y="2219425"/>
                <a:ext cx="1447284" cy="1190647"/>
                <a:chOff x="6683229" y="3631625"/>
                <a:chExt cx="1447284" cy="1190647"/>
              </a:xfrm>
            </p:grpSpPr>
            <p:grpSp>
              <p:nvGrpSpPr>
                <p:cNvPr id="348" name="Google Shape;348;p32"/>
                <p:cNvGrpSpPr/>
                <p:nvPr/>
              </p:nvGrpSpPr>
              <p:grpSpPr>
                <a:xfrm>
                  <a:off x="6683229" y="4359878"/>
                  <a:ext cx="1447284" cy="462394"/>
                  <a:chOff x="6683229" y="4359878"/>
                  <a:chExt cx="1447284" cy="462394"/>
                </a:xfrm>
              </p:grpSpPr>
              <p:sp>
                <p:nvSpPr>
                  <p:cNvPr id="349" name="Google Shape;349;p32"/>
                  <p:cNvSpPr/>
                  <p:nvPr/>
                </p:nvSpPr>
                <p:spPr>
                  <a:xfrm>
                    <a:off x="6683229" y="4359878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2</a:t>
                    </a:r>
                    <a:endParaRPr b="1"/>
                  </a:p>
                </p:txBody>
              </p:sp>
              <p:sp>
                <p:nvSpPr>
                  <p:cNvPr id="350" name="Google Shape;350;p32"/>
                  <p:cNvSpPr/>
                  <p:nvPr/>
                </p:nvSpPr>
                <p:spPr>
                  <a:xfrm>
                    <a:off x="7673313" y="4365072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7</a:t>
                    </a:r>
                    <a:endParaRPr b="1"/>
                  </a:p>
                </p:txBody>
              </p:sp>
            </p:grpSp>
            <p:sp>
              <p:nvSpPr>
                <p:cNvPr id="351" name="Google Shape;351;p32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5</a:t>
                  </a:r>
                  <a:endParaRPr b="1"/>
                </a:p>
              </p:txBody>
            </p:sp>
            <p:cxnSp>
              <p:nvCxnSpPr>
                <p:cNvPr id="352" name="Google Shape;352;p32"/>
                <p:cNvCxnSpPr>
                  <a:stCxn id="351" idx="3"/>
                  <a:endCxn id="349" idx="0"/>
                </p:cNvCxnSpPr>
                <p:nvPr/>
              </p:nvCxnSpPr>
              <p:spPr>
                <a:xfrm flipH="1">
                  <a:off x="6911793" y="4021870"/>
                  <a:ext cx="320100" cy="338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353" name="Google Shape;353;p32"/>
                <p:cNvCxnSpPr>
                  <a:stCxn id="351" idx="5"/>
                  <a:endCxn id="350" idx="0"/>
                </p:cNvCxnSpPr>
                <p:nvPr/>
              </p:nvCxnSpPr>
              <p:spPr>
                <a:xfrm>
                  <a:off x="7555182" y="4021870"/>
                  <a:ext cx="3468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grpSp>
            <p:nvGrpSpPr>
              <p:cNvPr id="354" name="Google Shape;354;p32"/>
              <p:cNvGrpSpPr/>
              <p:nvPr/>
            </p:nvGrpSpPr>
            <p:grpSpPr>
              <a:xfrm>
                <a:off x="7531970" y="2926629"/>
                <a:ext cx="1709689" cy="1895646"/>
                <a:chOff x="7531970" y="2926629"/>
                <a:chExt cx="1709689" cy="1895646"/>
              </a:xfrm>
            </p:grpSpPr>
            <p:grpSp>
              <p:nvGrpSpPr>
                <p:cNvPr id="355" name="Google Shape;355;p32"/>
                <p:cNvGrpSpPr/>
                <p:nvPr/>
              </p:nvGrpSpPr>
              <p:grpSpPr>
                <a:xfrm>
                  <a:off x="7531970" y="2926629"/>
                  <a:ext cx="1400300" cy="1895646"/>
                  <a:chOff x="7531970" y="2926629"/>
                  <a:chExt cx="1400300" cy="1895646"/>
                </a:xfrm>
              </p:grpSpPr>
              <p:grpSp>
                <p:nvGrpSpPr>
                  <p:cNvPr id="356" name="Google Shape;356;p32"/>
                  <p:cNvGrpSpPr/>
                  <p:nvPr/>
                </p:nvGrpSpPr>
                <p:grpSpPr>
                  <a:xfrm>
                    <a:off x="7922207" y="3612369"/>
                    <a:ext cx="1010062" cy="1209906"/>
                    <a:chOff x="7922207" y="3612369"/>
                    <a:chExt cx="1010062" cy="1209906"/>
                  </a:xfrm>
                </p:grpSpPr>
                <p:sp>
                  <p:nvSpPr>
                    <p:cNvPr id="357" name="Google Shape;357;p32"/>
                    <p:cNvSpPr/>
                    <p:nvPr/>
                  </p:nvSpPr>
                  <p:spPr>
                    <a:xfrm>
                      <a:off x="7922207" y="3612369"/>
                      <a:ext cx="457200" cy="457200"/>
                    </a:xfrm>
                    <a:prstGeom prst="ellipse">
                      <a:avLst/>
                    </a:prstGeom>
                    <a:solidFill>
                      <a:schemeClr val="lt1"/>
                    </a:solidFill>
                    <a:ln cap="flat" cmpd="sng" w="381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15</a:t>
                      </a:r>
                      <a:endParaRPr b="1"/>
                    </a:p>
                  </p:txBody>
                </p:sp>
                <p:sp>
                  <p:nvSpPr>
                    <p:cNvPr id="358" name="Google Shape;358;p32"/>
                    <p:cNvSpPr/>
                    <p:nvPr/>
                  </p:nvSpPr>
                  <p:spPr>
                    <a:xfrm>
                      <a:off x="8475070" y="4365075"/>
                      <a:ext cx="457200" cy="457200"/>
                    </a:xfrm>
                    <a:prstGeom prst="ellipse">
                      <a:avLst/>
                    </a:prstGeom>
                    <a:solidFill>
                      <a:schemeClr val="lt1"/>
                    </a:solidFill>
                    <a:ln cap="flat" cmpd="sng" w="38100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21</a:t>
                      </a:r>
                      <a:endParaRPr b="1"/>
                    </a:p>
                  </p:txBody>
                </p:sp>
              </p:grpSp>
              <p:sp>
                <p:nvSpPr>
                  <p:cNvPr id="359" name="Google Shape;359;p32"/>
                  <p:cNvSpPr/>
                  <p:nvPr/>
                </p:nvSpPr>
                <p:spPr>
                  <a:xfrm>
                    <a:off x="7531970" y="2926629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10</a:t>
                    </a:r>
                    <a:endParaRPr b="1"/>
                  </a:p>
                </p:txBody>
              </p:sp>
              <p:cxnSp>
                <p:nvCxnSpPr>
                  <p:cNvPr id="360" name="Google Shape;360;p32"/>
                  <p:cNvCxnSpPr>
                    <a:stCxn id="359" idx="5"/>
                    <a:endCxn id="357" idx="0"/>
                  </p:cNvCxnSpPr>
                  <p:nvPr/>
                </p:nvCxnSpPr>
                <p:spPr>
                  <a:xfrm>
                    <a:off x="7922215" y="3316873"/>
                    <a:ext cx="228600" cy="2955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  <p:cxnSp>
                <p:nvCxnSpPr>
                  <p:cNvPr id="361" name="Google Shape;361;p32"/>
                  <p:cNvCxnSpPr>
                    <a:stCxn id="362" idx="3"/>
                    <a:endCxn id="358" idx="0"/>
                  </p:cNvCxnSpPr>
                  <p:nvPr/>
                </p:nvCxnSpPr>
                <p:spPr>
                  <a:xfrm flipH="1">
                    <a:off x="8703815" y="4002615"/>
                    <a:ext cx="147600" cy="3624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sp>
              <p:nvSpPr>
                <p:cNvPr id="362" name="Google Shape;362;p32"/>
                <p:cNvSpPr/>
                <p:nvPr/>
              </p:nvSpPr>
              <p:spPr>
                <a:xfrm>
                  <a:off x="8784459" y="3612370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20</a:t>
                  </a:r>
                  <a:endParaRPr b="1"/>
                </a:p>
              </p:txBody>
            </p:sp>
          </p:grpSp>
          <p:sp>
            <p:nvSpPr>
              <p:cNvPr id="363" name="Google Shape;363;p32"/>
              <p:cNvSpPr/>
              <p:nvPr/>
            </p:nvSpPr>
            <p:spPr>
              <a:xfrm>
                <a:off x="8327257" y="2926627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18</a:t>
                </a:r>
                <a:endParaRPr b="1"/>
              </a:p>
            </p:txBody>
          </p:sp>
          <p:cxnSp>
            <p:nvCxnSpPr>
              <p:cNvPr id="364" name="Google Shape;364;p32"/>
              <p:cNvCxnSpPr>
                <a:stCxn id="365" idx="3"/>
                <a:endCxn id="359" idx="0"/>
              </p:cNvCxnSpPr>
              <p:nvPr/>
            </p:nvCxnSpPr>
            <p:spPr>
              <a:xfrm flipH="1">
                <a:off x="7760673" y="2611889"/>
                <a:ext cx="243300" cy="314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66" name="Google Shape;366;p32"/>
              <p:cNvCxnSpPr>
                <a:stCxn id="363" idx="5"/>
                <a:endCxn id="362" idx="0"/>
              </p:cNvCxnSpPr>
              <p:nvPr/>
            </p:nvCxnSpPr>
            <p:spPr>
              <a:xfrm>
                <a:off x="8717502" y="3316872"/>
                <a:ext cx="295500" cy="295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sp>
            <p:nvSpPr>
              <p:cNvPr id="365" name="Google Shape;365;p32"/>
              <p:cNvSpPr/>
              <p:nvPr/>
            </p:nvSpPr>
            <p:spPr>
              <a:xfrm>
                <a:off x="7937018" y="222164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11</a:t>
                </a:r>
                <a:endParaRPr b="1"/>
              </a:p>
            </p:txBody>
          </p:sp>
          <p:cxnSp>
            <p:nvCxnSpPr>
              <p:cNvPr id="367" name="Google Shape;367;p32"/>
              <p:cNvCxnSpPr>
                <a:stCxn id="365" idx="5"/>
                <a:endCxn id="363" idx="0"/>
              </p:cNvCxnSpPr>
              <p:nvPr/>
            </p:nvCxnSpPr>
            <p:spPr>
              <a:xfrm>
                <a:off x="8327262" y="2611889"/>
                <a:ext cx="228600" cy="314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68" name="Google Shape;368;p32"/>
              <p:cNvCxnSpPr>
                <a:stCxn id="346" idx="3"/>
                <a:endCxn id="351" idx="0"/>
              </p:cNvCxnSpPr>
              <p:nvPr/>
            </p:nvCxnSpPr>
            <p:spPr>
              <a:xfrm flipH="1">
                <a:off x="6618699" y="1930920"/>
                <a:ext cx="653100" cy="288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69" name="Google Shape;369;p32"/>
              <p:cNvCxnSpPr>
                <a:stCxn id="346" idx="5"/>
                <a:endCxn id="365" idx="0"/>
              </p:cNvCxnSpPr>
              <p:nvPr/>
            </p:nvCxnSpPr>
            <p:spPr>
              <a:xfrm>
                <a:off x="7595089" y="1930920"/>
                <a:ext cx="570600" cy="290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370" name="Google Shape;370;p32"/>
            <p:cNvSpPr/>
            <p:nvPr/>
          </p:nvSpPr>
          <p:spPr>
            <a:xfrm>
              <a:off x="5522521" y="2583554"/>
              <a:ext cx="544500" cy="5070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6</a:t>
              </a:r>
              <a:endParaRPr b="1"/>
            </a:p>
          </p:txBody>
        </p:sp>
        <p:cxnSp>
          <p:nvCxnSpPr>
            <p:cNvPr id="371" name="Google Shape;371;p32"/>
            <p:cNvCxnSpPr>
              <a:stCxn id="351" idx="4"/>
              <a:endCxn id="370" idx="0"/>
            </p:cNvCxnSpPr>
            <p:nvPr/>
          </p:nvCxnSpPr>
          <p:spPr>
            <a:xfrm>
              <a:off x="5778906" y="2277273"/>
              <a:ext cx="15900" cy="3063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372" name="Google Shape;372;p32"/>
            <p:cNvSpPr/>
            <p:nvPr/>
          </p:nvSpPr>
          <p:spPr>
            <a:xfrm>
              <a:off x="5250296" y="3350766"/>
              <a:ext cx="544500" cy="5070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4</a:t>
              </a:r>
              <a:endParaRPr b="1"/>
            </a:p>
          </p:txBody>
        </p:sp>
        <p:cxnSp>
          <p:nvCxnSpPr>
            <p:cNvPr id="373" name="Google Shape;373;p32"/>
            <p:cNvCxnSpPr>
              <a:endCxn id="372" idx="0"/>
            </p:cNvCxnSpPr>
            <p:nvPr/>
          </p:nvCxnSpPr>
          <p:spPr>
            <a:xfrm>
              <a:off x="5397746" y="3010566"/>
              <a:ext cx="124800" cy="340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374" name="Google Shape;37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6036" y="1343729"/>
            <a:ext cx="253303" cy="436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83805" y="2082404"/>
            <a:ext cx="2069452" cy="11745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in BST, Recursive</a:t>
            </a:r>
            <a:endParaRPr/>
          </a:p>
        </p:txBody>
      </p:sp>
      <p:sp>
        <p:nvSpPr>
          <p:cNvPr id="381" name="Google Shape;381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33"/>
          <p:cNvSpPr txBox="1"/>
          <p:nvPr/>
        </p:nvSpPr>
        <p:spPr>
          <a:xfrm>
            <a:off x="4009800" y="1366375"/>
            <a:ext cx="5134200" cy="2988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Data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(Key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key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, Node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root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(root ==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(key &lt; root.key)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find(key,root.left);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(key &gt; root.key)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find(key,root.right);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root.data;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383" name="Google Shape;383;p33"/>
          <p:cNvGrpSpPr/>
          <p:nvPr/>
        </p:nvGrpSpPr>
        <p:grpSpPr>
          <a:xfrm>
            <a:off x="718521" y="1141506"/>
            <a:ext cx="2761525" cy="3638638"/>
            <a:chOff x="6075175" y="1540675"/>
            <a:chExt cx="2319050" cy="3281600"/>
          </a:xfrm>
        </p:grpSpPr>
        <p:sp>
          <p:nvSpPr>
            <p:cNvPr id="384" name="Google Shape;384;p33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385" name="Google Shape;385;p33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386" name="Google Shape;386;p33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387" name="Google Shape;387;p33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388" name="Google Shape;388;p33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389" name="Google Shape;389;p33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390" name="Google Shape;390;p33"/>
              <p:cNvCxnSpPr>
                <a:stCxn id="389" idx="3"/>
                <a:endCxn id="387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91" name="Google Shape;391;p33"/>
              <p:cNvCxnSpPr>
                <a:stCxn id="389" idx="5"/>
                <a:endCxn id="388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392" name="Google Shape;392;p33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393" name="Google Shape;393;p33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394" name="Google Shape;394;p33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395" name="Google Shape;395;p33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12</a:t>
                    </a:r>
                    <a:endParaRPr b="1"/>
                  </a:p>
                </p:txBody>
              </p:sp>
              <p:sp>
                <p:nvSpPr>
                  <p:cNvPr id="396" name="Google Shape;396;p33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397" name="Google Shape;397;p33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398" name="Google Shape;398;p33"/>
                <p:cNvCxnSpPr>
                  <a:stCxn id="397" idx="3"/>
                  <a:endCxn id="395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399" name="Google Shape;399;p33"/>
                <p:cNvCxnSpPr>
                  <a:stCxn id="397" idx="5"/>
                  <a:endCxn id="396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400" name="Google Shape;400;p33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401" name="Google Shape;401;p33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402" name="Google Shape;402;p33"/>
            <p:cNvCxnSpPr>
              <a:stCxn id="401" idx="3"/>
              <a:endCxn id="397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03" name="Google Shape;403;p33"/>
            <p:cNvCxnSpPr>
              <a:stCxn id="401" idx="5"/>
              <a:endCxn id="400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404" name="Google Shape;404;p33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405" name="Google Shape;405;p33"/>
            <p:cNvCxnSpPr>
              <a:stCxn id="404" idx="5"/>
              <a:endCxn id="401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06" name="Google Shape;406;p33"/>
            <p:cNvCxnSpPr>
              <a:stCxn id="384" idx="3"/>
              <a:endCxn id="389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07" name="Google Shape;407;p33"/>
            <p:cNvCxnSpPr>
              <a:stCxn id="384" idx="5"/>
              <a:endCxn id="404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408" name="Google Shape;40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2058" y="444754"/>
            <a:ext cx="4900952" cy="859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3842" y="1363099"/>
            <a:ext cx="4806717" cy="2612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16482" y="1770962"/>
            <a:ext cx="267676" cy="612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96252" y="2620468"/>
            <a:ext cx="1617918" cy="1323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in BST, Iterative</a:t>
            </a:r>
            <a:endParaRPr/>
          </a:p>
        </p:txBody>
      </p:sp>
      <p:sp>
        <p:nvSpPr>
          <p:cNvPr id="417" name="Google Shape;417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4"/>
          <p:cNvSpPr txBox="1"/>
          <p:nvPr/>
        </p:nvSpPr>
        <p:spPr>
          <a:xfrm>
            <a:off x="4009800" y="1152475"/>
            <a:ext cx="5134200" cy="3777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Data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(Key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key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, Node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root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(root !=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&amp;&amp; root.key != key) {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(key &lt; root.key)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root = root.left;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root = root.right;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(root ==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root.data;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419" name="Google Shape;419;p34"/>
          <p:cNvGrpSpPr/>
          <p:nvPr/>
        </p:nvGrpSpPr>
        <p:grpSpPr>
          <a:xfrm>
            <a:off x="718521" y="1141506"/>
            <a:ext cx="2761525" cy="3638638"/>
            <a:chOff x="6075175" y="1540675"/>
            <a:chExt cx="2319050" cy="3281600"/>
          </a:xfrm>
        </p:grpSpPr>
        <p:sp>
          <p:nvSpPr>
            <p:cNvPr id="420" name="Google Shape;420;p34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421" name="Google Shape;421;p34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422" name="Google Shape;422;p34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423" name="Google Shape;423;p34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424" name="Google Shape;424;p34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425" name="Google Shape;425;p34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426" name="Google Shape;426;p34"/>
              <p:cNvCxnSpPr>
                <a:stCxn id="425" idx="3"/>
                <a:endCxn id="423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427" name="Google Shape;427;p34"/>
              <p:cNvCxnSpPr>
                <a:stCxn id="425" idx="5"/>
                <a:endCxn id="424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428" name="Google Shape;428;p34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429" name="Google Shape;429;p34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430" name="Google Shape;430;p34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431" name="Google Shape;431;p34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12</a:t>
                    </a:r>
                    <a:endParaRPr b="1"/>
                  </a:p>
                </p:txBody>
              </p:sp>
              <p:sp>
                <p:nvSpPr>
                  <p:cNvPr id="432" name="Google Shape;432;p34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433" name="Google Shape;433;p34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434" name="Google Shape;434;p34"/>
                <p:cNvCxnSpPr>
                  <a:stCxn id="433" idx="3"/>
                  <a:endCxn id="431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435" name="Google Shape;435;p34"/>
                <p:cNvCxnSpPr>
                  <a:stCxn id="433" idx="5"/>
                  <a:endCxn id="432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436" name="Google Shape;436;p34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437" name="Google Shape;437;p34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438" name="Google Shape;438;p34"/>
            <p:cNvCxnSpPr>
              <a:stCxn id="437" idx="3"/>
              <a:endCxn id="433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39" name="Google Shape;439;p34"/>
            <p:cNvCxnSpPr>
              <a:stCxn id="437" idx="5"/>
              <a:endCxn id="436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440" name="Google Shape;440;p34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441" name="Google Shape;441;p34"/>
            <p:cNvCxnSpPr>
              <a:stCxn id="440" idx="5"/>
              <a:endCxn id="437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42" name="Google Shape;442;p34"/>
            <p:cNvCxnSpPr>
              <a:stCxn id="420" idx="3"/>
              <a:endCxn id="425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43" name="Google Shape;443;p34"/>
            <p:cNvCxnSpPr>
              <a:stCxn id="420" idx="5"/>
              <a:endCxn id="440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444" name="Google Shape;44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3064" y="1681338"/>
            <a:ext cx="4296771" cy="30321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“finding operations”</a:t>
            </a:r>
            <a:endParaRPr/>
          </a:p>
        </p:txBody>
      </p:sp>
      <p:sp>
        <p:nvSpPr>
          <p:cNvPr id="450" name="Google Shape;450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Find minimum node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Find maximum node</a:t>
            </a:r>
            <a:endParaRPr sz="2200"/>
          </a:p>
        </p:txBody>
      </p:sp>
      <p:grpSp>
        <p:nvGrpSpPr>
          <p:cNvPr id="451" name="Google Shape;451;p35"/>
          <p:cNvGrpSpPr/>
          <p:nvPr/>
        </p:nvGrpSpPr>
        <p:grpSpPr>
          <a:xfrm>
            <a:off x="5468196" y="1152481"/>
            <a:ext cx="2761525" cy="3638638"/>
            <a:chOff x="6075175" y="1540675"/>
            <a:chExt cx="2319050" cy="3281600"/>
          </a:xfrm>
        </p:grpSpPr>
        <p:sp>
          <p:nvSpPr>
            <p:cNvPr id="452" name="Google Shape;452;p35"/>
            <p:cNvSpPr/>
            <p:nvPr/>
          </p:nvSpPr>
          <p:spPr>
            <a:xfrm>
              <a:off x="6778450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453" name="Google Shape;453;p35"/>
            <p:cNvGrpSpPr/>
            <p:nvPr/>
          </p:nvGrpSpPr>
          <p:grpSpPr>
            <a:xfrm>
              <a:off x="6075175" y="2219425"/>
              <a:ext cx="1086975" cy="1190650"/>
              <a:chOff x="6850050" y="3631625"/>
              <a:chExt cx="1086975" cy="1190650"/>
            </a:xfrm>
          </p:grpSpPr>
          <p:grpSp>
            <p:nvGrpSpPr>
              <p:cNvPr id="454" name="Google Shape;454;p35"/>
              <p:cNvGrpSpPr/>
              <p:nvPr/>
            </p:nvGrpSpPr>
            <p:grpSpPr>
              <a:xfrm>
                <a:off x="6850050" y="4365075"/>
                <a:ext cx="1086975" cy="457200"/>
                <a:chOff x="6850050" y="4365075"/>
                <a:chExt cx="1086975" cy="457200"/>
              </a:xfrm>
            </p:grpSpPr>
            <p:sp>
              <p:nvSpPr>
                <p:cNvPr id="455" name="Google Shape;455;p35"/>
                <p:cNvSpPr/>
                <p:nvPr/>
              </p:nvSpPr>
              <p:spPr>
                <a:xfrm>
                  <a:off x="6850050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456" name="Google Shape;456;p35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457" name="Google Shape;457;p35"/>
              <p:cNvSpPr/>
              <p:nvPr/>
            </p:nvSpPr>
            <p:spPr>
              <a:xfrm>
                <a:off x="7164938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458" name="Google Shape;458;p35"/>
              <p:cNvCxnSpPr>
                <a:stCxn id="457" idx="3"/>
                <a:endCxn id="455" idx="0"/>
              </p:cNvCxnSpPr>
              <p:nvPr/>
            </p:nvCxnSpPr>
            <p:spPr>
              <a:xfrm flipH="1">
                <a:off x="7078593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459" name="Google Shape;459;p35"/>
              <p:cNvCxnSpPr>
                <a:stCxn id="457" idx="5"/>
                <a:endCxn id="456" idx="0"/>
              </p:cNvCxnSpPr>
              <p:nvPr/>
            </p:nvCxnSpPr>
            <p:spPr>
              <a:xfrm>
                <a:off x="7555182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460" name="Google Shape;460;p35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461" name="Google Shape;461;p35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462" name="Google Shape;462;p35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463" name="Google Shape;463;p35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12</a:t>
                    </a:r>
                    <a:endParaRPr b="1"/>
                  </a:p>
                </p:txBody>
              </p:sp>
              <p:sp>
                <p:nvSpPr>
                  <p:cNvPr id="464" name="Google Shape;464;p35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465" name="Google Shape;465;p35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466" name="Google Shape;466;p35"/>
                <p:cNvCxnSpPr>
                  <a:stCxn id="465" idx="3"/>
                  <a:endCxn id="463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467" name="Google Shape;467;p35"/>
                <p:cNvCxnSpPr>
                  <a:stCxn id="465" idx="5"/>
                  <a:endCxn id="464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468" name="Google Shape;468;p35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469" name="Google Shape;469;p35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470" name="Google Shape;470;p35"/>
            <p:cNvCxnSpPr>
              <a:stCxn id="469" idx="3"/>
              <a:endCxn id="465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71" name="Google Shape;471;p35"/>
            <p:cNvCxnSpPr>
              <a:stCxn id="469" idx="5"/>
              <a:endCxn id="468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472" name="Google Shape;472;p35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473" name="Google Shape;473;p35"/>
            <p:cNvCxnSpPr>
              <a:stCxn id="472" idx="5"/>
              <a:endCxn id="469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74" name="Google Shape;474;p35"/>
            <p:cNvCxnSpPr>
              <a:stCxn id="452" idx="3"/>
              <a:endCxn id="457" idx="0"/>
            </p:cNvCxnSpPr>
            <p:nvPr/>
          </p:nvCxnSpPr>
          <p:spPr>
            <a:xfrm flipH="1">
              <a:off x="6618605" y="1930920"/>
              <a:ext cx="2268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75" name="Google Shape;475;p35"/>
            <p:cNvCxnSpPr>
              <a:stCxn id="452" idx="5"/>
              <a:endCxn id="472" idx="0"/>
            </p:cNvCxnSpPr>
            <p:nvPr/>
          </p:nvCxnSpPr>
          <p:spPr>
            <a:xfrm>
              <a:off x="7168695" y="1930920"/>
              <a:ext cx="222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476" name="Google Shape;47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3278" y="1150147"/>
            <a:ext cx="4106910" cy="1938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2934" y="3611989"/>
            <a:ext cx="569178" cy="569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29190" y="990746"/>
            <a:ext cx="1852133" cy="2537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 in BST</a:t>
            </a:r>
            <a:endParaRPr/>
          </a:p>
        </p:txBody>
      </p:sp>
      <p:sp>
        <p:nvSpPr>
          <p:cNvPr id="484" name="Google Shape;484;p36"/>
          <p:cNvSpPr txBox="1"/>
          <p:nvPr>
            <p:ph idx="1" type="body"/>
          </p:nvPr>
        </p:nvSpPr>
        <p:spPr>
          <a:xfrm>
            <a:off x="4572000" y="1017725"/>
            <a:ext cx="42603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insert(10)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insert(7)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insert(31)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(New) insertions happen only at leaves - easy!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Find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Create a new node</a:t>
            </a:r>
            <a:endParaRPr sz="2000"/>
          </a:p>
        </p:txBody>
      </p:sp>
      <p:grpSp>
        <p:nvGrpSpPr>
          <p:cNvPr id="485" name="Google Shape;485;p36"/>
          <p:cNvGrpSpPr/>
          <p:nvPr/>
        </p:nvGrpSpPr>
        <p:grpSpPr>
          <a:xfrm>
            <a:off x="387999" y="1041357"/>
            <a:ext cx="3294925" cy="3638638"/>
            <a:chOff x="5627241" y="1540675"/>
            <a:chExt cx="2766984" cy="3281600"/>
          </a:xfrm>
        </p:grpSpPr>
        <p:sp>
          <p:nvSpPr>
            <p:cNvPr id="486" name="Google Shape;486;p36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487" name="Google Shape;487;p36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488" name="Google Shape;488;p36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489" name="Google Shape;489;p36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490" name="Google Shape;490;p36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491" name="Google Shape;491;p36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492" name="Google Shape;492;p36"/>
              <p:cNvCxnSpPr>
                <a:stCxn id="491" idx="3"/>
                <a:endCxn id="489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493" name="Google Shape;493;p36"/>
              <p:cNvCxnSpPr>
                <a:stCxn id="491" idx="5"/>
                <a:endCxn id="490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494" name="Google Shape;494;p36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495" name="Google Shape;495;p36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496" name="Google Shape;496;p36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497" name="Google Shape;497;p36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13</a:t>
                    </a:r>
                    <a:endParaRPr b="1"/>
                  </a:p>
                </p:txBody>
              </p:sp>
              <p:sp>
                <p:nvSpPr>
                  <p:cNvPr id="498" name="Google Shape;498;p36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499" name="Google Shape;499;p36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500" name="Google Shape;500;p36"/>
                <p:cNvCxnSpPr>
                  <a:stCxn id="499" idx="3"/>
                  <a:endCxn id="497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501" name="Google Shape;501;p36"/>
                <p:cNvCxnSpPr>
                  <a:stCxn id="499" idx="5"/>
                  <a:endCxn id="498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502" name="Google Shape;502;p36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503" name="Google Shape;503;p36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504" name="Google Shape;504;p36"/>
            <p:cNvCxnSpPr>
              <a:stCxn id="503" idx="3"/>
              <a:endCxn id="499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05" name="Google Shape;505;p36"/>
            <p:cNvCxnSpPr>
              <a:stCxn id="503" idx="5"/>
              <a:endCxn id="502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506" name="Google Shape;506;p36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507" name="Google Shape;507;p36"/>
            <p:cNvCxnSpPr>
              <a:stCxn id="506" idx="5"/>
              <a:endCxn id="503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08" name="Google Shape;508;p36"/>
            <p:cNvCxnSpPr>
              <a:stCxn id="486" idx="3"/>
              <a:endCxn id="491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09" name="Google Shape;509;p36"/>
            <p:cNvCxnSpPr>
              <a:stCxn id="486" idx="5"/>
              <a:endCxn id="506" idx="0"/>
            </p:cNvCxnSpPr>
            <p:nvPr/>
          </p:nvCxnSpPr>
          <p:spPr>
            <a:xfrm>
              <a:off x="6976723" y="1930920"/>
              <a:ext cx="414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510" name="Google Shape;510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3382" y="2266443"/>
            <a:ext cx="429448" cy="711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7276" y="2991897"/>
            <a:ext cx="2671252" cy="1650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27013" y="888879"/>
            <a:ext cx="5167239" cy="23074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in BST</a:t>
            </a:r>
            <a:endParaRPr/>
          </a:p>
        </p:txBody>
      </p:sp>
      <p:sp>
        <p:nvSpPr>
          <p:cNvPr id="518" name="Google Shape;518;p37"/>
          <p:cNvSpPr txBox="1"/>
          <p:nvPr>
            <p:ph idx="1" type="body"/>
          </p:nvPr>
        </p:nvSpPr>
        <p:spPr>
          <a:xfrm>
            <a:off x="4057525" y="1152475"/>
            <a:ext cx="4774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Why might deletion be harder than insertion?</a:t>
            </a:r>
            <a:endParaRPr sz="2200"/>
          </a:p>
        </p:txBody>
      </p:sp>
      <p:grpSp>
        <p:nvGrpSpPr>
          <p:cNvPr id="519" name="Google Shape;519;p37"/>
          <p:cNvGrpSpPr/>
          <p:nvPr/>
        </p:nvGrpSpPr>
        <p:grpSpPr>
          <a:xfrm>
            <a:off x="387999" y="1193757"/>
            <a:ext cx="3294925" cy="3638638"/>
            <a:chOff x="5627241" y="1540675"/>
            <a:chExt cx="2766984" cy="3281600"/>
          </a:xfrm>
        </p:grpSpPr>
        <p:sp>
          <p:nvSpPr>
            <p:cNvPr id="520" name="Google Shape;520;p37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521" name="Google Shape;521;p37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522" name="Google Shape;522;p37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523" name="Google Shape;523;p37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524" name="Google Shape;524;p37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525" name="Google Shape;525;p37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526" name="Google Shape;526;p37"/>
              <p:cNvCxnSpPr>
                <a:stCxn id="525" idx="3"/>
                <a:endCxn id="523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527" name="Google Shape;527;p37"/>
              <p:cNvCxnSpPr>
                <a:stCxn id="525" idx="5"/>
                <a:endCxn id="524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528" name="Google Shape;528;p37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529" name="Google Shape;529;p37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530" name="Google Shape;530;p37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531" name="Google Shape;531;p37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13</a:t>
                    </a:r>
                    <a:endParaRPr b="1"/>
                  </a:p>
                </p:txBody>
              </p:sp>
              <p:sp>
                <p:nvSpPr>
                  <p:cNvPr id="532" name="Google Shape;532;p37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533" name="Google Shape;533;p37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534" name="Google Shape;534;p37"/>
                <p:cNvCxnSpPr>
                  <a:stCxn id="533" idx="3"/>
                  <a:endCxn id="531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535" name="Google Shape;535;p37"/>
                <p:cNvCxnSpPr>
                  <a:stCxn id="533" idx="5"/>
                  <a:endCxn id="532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536" name="Google Shape;536;p37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537" name="Google Shape;537;p37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538" name="Google Shape;538;p37"/>
            <p:cNvCxnSpPr>
              <a:stCxn id="537" idx="3"/>
              <a:endCxn id="533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39" name="Google Shape;539;p37"/>
            <p:cNvCxnSpPr>
              <a:stCxn id="537" idx="5"/>
              <a:endCxn id="536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540" name="Google Shape;540;p37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541" name="Google Shape;541;p37"/>
            <p:cNvCxnSpPr>
              <a:stCxn id="540" idx="5"/>
              <a:endCxn id="537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42" name="Google Shape;542;p37"/>
            <p:cNvCxnSpPr>
              <a:stCxn id="520" idx="3"/>
              <a:endCxn id="525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43" name="Google Shape;543;p37"/>
            <p:cNvCxnSpPr>
              <a:stCxn id="520" idx="5"/>
              <a:endCxn id="540" idx="0"/>
            </p:cNvCxnSpPr>
            <p:nvPr/>
          </p:nvCxnSpPr>
          <p:spPr>
            <a:xfrm>
              <a:off x="6976723" y="1930920"/>
              <a:ext cx="414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544" name="Google Shape;544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1151" y="2329863"/>
            <a:ext cx="1460597" cy="524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46506" y="4237610"/>
            <a:ext cx="732239" cy="640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22542" y="3028812"/>
            <a:ext cx="1411838" cy="48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</a:t>
            </a:r>
            <a:endParaRPr/>
          </a:p>
        </p:txBody>
      </p:sp>
      <p:sp>
        <p:nvSpPr>
          <p:cNvPr id="552" name="Google Shape;552;p38"/>
          <p:cNvSpPr txBox="1"/>
          <p:nvPr>
            <p:ph idx="1" type="body"/>
          </p:nvPr>
        </p:nvSpPr>
        <p:spPr>
          <a:xfrm>
            <a:off x="311700" y="1152475"/>
            <a:ext cx="8520600" cy="391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Removing an item disrupts the tree structure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Basic idea: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b="1" lang="en" sz="1800"/>
              <a:t>find</a:t>
            </a:r>
            <a:r>
              <a:rPr lang="en" sz="1800"/>
              <a:t> the node to be removed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Remove it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“fix” the tree so that it is still a binary search tree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Three cases: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 has no children (leaf)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 has one child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 has two children</a:t>
            </a:r>
            <a:endParaRPr sz="1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- The Leaf Case</a:t>
            </a:r>
            <a:endParaRPr/>
          </a:p>
        </p:txBody>
      </p:sp>
      <p:sp>
        <p:nvSpPr>
          <p:cNvPr id="558" name="Google Shape;558;p39"/>
          <p:cNvSpPr txBox="1"/>
          <p:nvPr>
            <p:ph idx="1" type="body"/>
          </p:nvPr>
        </p:nvSpPr>
        <p:spPr>
          <a:xfrm>
            <a:off x="4176850" y="1152475"/>
            <a:ext cx="465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delete(13)</a:t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559" name="Google Shape;559;p39"/>
          <p:cNvGrpSpPr/>
          <p:nvPr/>
        </p:nvGrpSpPr>
        <p:grpSpPr>
          <a:xfrm>
            <a:off x="387999" y="1193757"/>
            <a:ext cx="3294925" cy="3638638"/>
            <a:chOff x="5627241" y="1540675"/>
            <a:chExt cx="2766984" cy="3281600"/>
          </a:xfrm>
        </p:grpSpPr>
        <p:sp>
          <p:nvSpPr>
            <p:cNvPr id="560" name="Google Shape;560;p39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561" name="Google Shape;561;p39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562" name="Google Shape;562;p39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563" name="Google Shape;563;p39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564" name="Google Shape;564;p39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565" name="Google Shape;565;p39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566" name="Google Shape;566;p39"/>
              <p:cNvCxnSpPr>
                <a:stCxn id="565" idx="3"/>
                <a:endCxn id="563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567" name="Google Shape;567;p39"/>
              <p:cNvCxnSpPr>
                <a:stCxn id="565" idx="5"/>
                <a:endCxn id="564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568" name="Google Shape;568;p39"/>
            <p:cNvGrpSpPr/>
            <p:nvPr/>
          </p:nvGrpSpPr>
          <p:grpSpPr>
            <a:xfrm>
              <a:off x="6850050" y="3631625"/>
              <a:ext cx="1544175" cy="1190650"/>
              <a:chOff x="6850050" y="3631625"/>
              <a:chExt cx="1544175" cy="1190650"/>
            </a:xfrm>
          </p:grpSpPr>
          <p:grpSp>
            <p:nvGrpSpPr>
              <p:cNvPr id="569" name="Google Shape;569;p39"/>
              <p:cNvGrpSpPr/>
              <p:nvPr/>
            </p:nvGrpSpPr>
            <p:grpSpPr>
              <a:xfrm>
                <a:off x="6850050" y="3631625"/>
                <a:ext cx="1086975" cy="1190650"/>
                <a:chOff x="6850050" y="3631625"/>
                <a:chExt cx="1086975" cy="1190650"/>
              </a:xfrm>
            </p:grpSpPr>
            <p:grpSp>
              <p:nvGrpSpPr>
                <p:cNvPr id="570" name="Google Shape;570;p39"/>
                <p:cNvGrpSpPr/>
                <p:nvPr/>
              </p:nvGrpSpPr>
              <p:grpSpPr>
                <a:xfrm>
                  <a:off x="6850050" y="4365075"/>
                  <a:ext cx="1086975" cy="457200"/>
                  <a:chOff x="6850050" y="4365075"/>
                  <a:chExt cx="1086975" cy="457200"/>
                </a:xfrm>
              </p:grpSpPr>
              <p:sp>
                <p:nvSpPr>
                  <p:cNvPr id="571" name="Google Shape;571;p39"/>
                  <p:cNvSpPr/>
                  <p:nvPr/>
                </p:nvSpPr>
                <p:spPr>
                  <a:xfrm>
                    <a:off x="6850050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rgbClr val="FF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>
                        <a:solidFill>
                          <a:srgbClr val="FF0000"/>
                        </a:solidFill>
                      </a:rPr>
                      <a:t>13</a:t>
                    </a:r>
                    <a:endParaRPr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572" name="Google Shape;572;p39"/>
                  <p:cNvSpPr/>
                  <p:nvPr/>
                </p:nvSpPr>
                <p:spPr>
                  <a:xfrm>
                    <a:off x="7479825" y="4365075"/>
                    <a:ext cx="457200" cy="45720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38100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15</a:t>
                    </a:r>
                    <a:endParaRPr b="1"/>
                  </a:p>
                </p:txBody>
              </p:sp>
            </p:grpSp>
            <p:sp>
              <p:nvSpPr>
                <p:cNvPr id="573" name="Google Shape;573;p39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574" name="Google Shape;574;p39"/>
                <p:cNvCxnSpPr>
                  <a:stCxn id="573" idx="3"/>
                  <a:endCxn id="571" idx="0"/>
                </p:cNvCxnSpPr>
                <p:nvPr/>
              </p:nvCxnSpPr>
              <p:spPr>
                <a:xfrm flipH="1">
                  <a:off x="7078593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575" name="Google Shape;575;p39"/>
                <p:cNvCxnSpPr>
                  <a:stCxn id="573" idx="5"/>
                  <a:endCxn id="572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576" name="Google Shape;576;p39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577" name="Google Shape;577;p39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578" name="Google Shape;578;p39"/>
            <p:cNvCxnSpPr>
              <a:stCxn id="577" idx="3"/>
              <a:endCxn id="573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79" name="Google Shape;579;p39"/>
            <p:cNvCxnSpPr>
              <a:stCxn id="577" idx="5"/>
              <a:endCxn id="576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580" name="Google Shape;580;p39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11</a:t>
              </a:r>
              <a:endParaRPr b="1"/>
            </a:p>
          </p:txBody>
        </p:sp>
        <p:cxnSp>
          <p:nvCxnSpPr>
            <p:cNvPr id="581" name="Google Shape;581;p39"/>
            <p:cNvCxnSpPr>
              <a:stCxn id="580" idx="5"/>
              <a:endCxn id="577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82" name="Google Shape;582;p39"/>
            <p:cNvCxnSpPr>
              <a:stCxn id="560" idx="3"/>
              <a:endCxn id="565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83" name="Google Shape;583;p39"/>
            <p:cNvCxnSpPr>
              <a:stCxn id="560" idx="5"/>
              <a:endCxn id="580" idx="0"/>
            </p:cNvCxnSpPr>
            <p:nvPr/>
          </p:nvCxnSpPr>
          <p:spPr>
            <a:xfrm>
              <a:off x="6976723" y="1930920"/>
              <a:ext cx="414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- The One Child Case</a:t>
            </a:r>
            <a:endParaRPr/>
          </a:p>
        </p:txBody>
      </p:sp>
      <p:sp>
        <p:nvSpPr>
          <p:cNvPr id="589" name="Google Shape;589;p40"/>
          <p:cNvSpPr txBox="1"/>
          <p:nvPr>
            <p:ph idx="1" type="body"/>
          </p:nvPr>
        </p:nvSpPr>
        <p:spPr>
          <a:xfrm>
            <a:off x="4176850" y="1152475"/>
            <a:ext cx="465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delete(11)</a:t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590" name="Google Shape;590;p40"/>
          <p:cNvGrpSpPr/>
          <p:nvPr/>
        </p:nvGrpSpPr>
        <p:grpSpPr>
          <a:xfrm>
            <a:off x="387999" y="1193757"/>
            <a:ext cx="3294925" cy="3638638"/>
            <a:chOff x="5627241" y="1540675"/>
            <a:chExt cx="2766984" cy="3281600"/>
          </a:xfrm>
        </p:grpSpPr>
        <p:sp>
          <p:nvSpPr>
            <p:cNvPr id="591" name="Google Shape;591;p40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592" name="Google Shape;592;p40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593" name="Google Shape;593;p40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594" name="Google Shape;594;p40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595" name="Google Shape;595;p40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596" name="Google Shape;596;p40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597" name="Google Shape;597;p40"/>
              <p:cNvCxnSpPr>
                <a:stCxn id="596" idx="3"/>
                <a:endCxn id="594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598" name="Google Shape;598;p40"/>
              <p:cNvCxnSpPr>
                <a:stCxn id="596" idx="5"/>
                <a:endCxn id="595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599" name="Google Shape;599;p40"/>
            <p:cNvGrpSpPr/>
            <p:nvPr/>
          </p:nvGrpSpPr>
          <p:grpSpPr>
            <a:xfrm>
              <a:off x="7164938" y="3631625"/>
              <a:ext cx="1229288" cy="1190650"/>
              <a:chOff x="7164938" y="3631625"/>
              <a:chExt cx="1229288" cy="1190650"/>
            </a:xfrm>
          </p:grpSpPr>
          <p:grpSp>
            <p:nvGrpSpPr>
              <p:cNvPr id="600" name="Google Shape;600;p40"/>
              <p:cNvGrpSpPr/>
              <p:nvPr/>
            </p:nvGrpSpPr>
            <p:grpSpPr>
              <a:xfrm>
                <a:off x="7164938" y="3631625"/>
                <a:ext cx="772088" cy="1190650"/>
                <a:chOff x="7164938" y="3631625"/>
                <a:chExt cx="772088" cy="1190650"/>
              </a:xfrm>
            </p:grpSpPr>
            <p:sp>
              <p:nvSpPr>
                <p:cNvPr id="601" name="Google Shape;601;p40"/>
                <p:cNvSpPr/>
                <p:nvPr/>
              </p:nvSpPr>
              <p:spPr>
                <a:xfrm>
                  <a:off x="7479825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15</a:t>
                  </a:r>
                  <a:endParaRPr b="1"/>
                </a:p>
              </p:txBody>
            </p:sp>
            <p:sp>
              <p:nvSpPr>
                <p:cNvPr id="602" name="Google Shape;602;p40"/>
                <p:cNvSpPr/>
                <p:nvPr/>
              </p:nvSpPr>
              <p:spPr>
                <a:xfrm>
                  <a:off x="7164938" y="363162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603" name="Google Shape;603;p40"/>
                <p:cNvCxnSpPr>
                  <a:stCxn id="602" idx="5"/>
                  <a:endCxn id="601" idx="0"/>
                </p:cNvCxnSpPr>
                <p:nvPr/>
              </p:nvCxnSpPr>
              <p:spPr>
                <a:xfrm>
                  <a:off x="7555182" y="4021870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604" name="Google Shape;604;p40"/>
              <p:cNvSpPr/>
              <p:nvPr/>
            </p:nvSpPr>
            <p:spPr>
              <a:xfrm>
                <a:off x="7937025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605" name="Google Shape;605;p40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20</a:t>
              </a:r>
              <a:endParaRPr b="1"/>
            </a:p>
          </p:txBody>
        </p:sp>
        <p:cxnSp>
          <p:nvCxnSpPr>
            <p:cNvPr id="606" name="Google Shape;606;p40"/>
            <p:cNvCxnSpPr>
              <a:stCxn id="605" idx="3"/>
              <a:endCxn id="602" idx="0"/>
            </p:cNvCxnSpPr>
            <p:nvPr/>
          </p:nvCxnSpPr>
          <p:spPr>
            <a:xfrm flipH="1">
              <a:off x="7393455" y="3337920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07" name="Google Shape;607;p40"/>
            <p:cNvCxnSpPr>
              <a:stCxn id="605" idx="5"/>
              <a:endCxn id="604" idx="0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608" name="Google Shape;608;p40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0000"/>
                  </a:solidFill>
                </a:rPr>
                <a:t>11</a:t>
              </a:r>
              <a:endParaRPr b="1">
                <a:solidFill>
                  <a:srgbClr val="FF0000"/>
                </a:solidFill>
              </a:endParaRPr>
            </a:p>
          </p:txBody>
        </p:sp>
        <p:cxnSp>
          <p:nvCxnSpPr>
            <p:cNvPr id="609" name="Google Shape;609;p40"/>
            <p:cNvCxnSpPr>
              <a:stCxn id="608" idx="5"/>
              <a:endCxn id="605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10" name="Google Shape;610;p40"/>
            <p:cNvCxnSpPr>
              <a:stCxn id="591" idx="3"/>
              <a:endCxn id="596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11" name="Google Shape;611;p40"/>
            <p:cNvCxnSpPr>
              <a:stCxn id="591" idx="5"/>
              <a:endCxn id="608" idx="0"/>
            </p:cNvCxnSpPr>
            <p:nvPr/>
          </p:nvCxnSpPr>
          <p:spPr>
            <a:xfrm>
              <a:off x="6976723" y="1930920"/>
              <a:ext cx="414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612" name="Google Shape;612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2418" y="1841590"/>
            <a:ext cx="855583" cy="568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2676" y="1496489"/>
            <a:ext cx="1086873" cy="1241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31698" y="2498750"/>
            <a:ext cx="2250656" cy="2474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- The Two Child Case</a:t>
            </a:r>
            <a:endParaRPr/>
          </a:p>
        </p:txBody>
      </p:sp>
      <p:sp>
        <p:nvSpPr>
          <p:cNvPr id="620" name="Google Shape;620;p41"/>
          <p:cNvSpPr txBox="1"/>
          <p:nvPr>
            <p:ph idx="1" type="body"/>
          </p:nvPr>
        </p:nvSpPr>
        <p:spPr>
          <a:xfrm>
            <a:off x="4176850" y="1152475"/>
            <a:ext cx="465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delete(20)</a:t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What can we replace </a:t>
            </a:r>
            <a:r>
              <a:rPr b="1" lang="en" sz="2200">
                <a:solidFill>
                  <a:srgbClr val="FF0000"/>
                </a:solidFill>
              </a:rPr>
              <a:t>20</a:t>
            </a:r>
            <a:r>
              <a:rPr lang="en" sz="2200"/>
              <a:t> with?</a:t>
            </a:r>
            <a:endParaRPr b="1" sz="26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621" name="Google Shape;621;p41"/>
          <p:cNvGrpSpPr/>
          <p:nvPr/>
        </p:nvGrpSpPr>
        <p:grpSpPr>
          <a:xfrm>
            <a:off x="387999" y="1193757"/>
            <a:ext cx="2898550" cy="2858588"/>
            <a:chOff x="5627241" y="1540675"/>
            <a:chExt cx="2434120" cy="2578092"/>
          </a:xfrm>
        </p:grpSpPr>
        <p:sp>
          <p:nvSpPr>
            <p:cNvPr id="622" name="Google Shape;622;p41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623" name="Google Shape;623;p41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624" name="Google Shape;624;p41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625" name="Google Shape;625;p41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626" name="Google Shape;626;p41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627" name="Google Shape;627;p41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628" name="Google Shape;628;p41"/>
              <p:cNvCxnSpPr>
                <a:stCxn id="627" idx="3"/>
                <a:endCxn id="625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629" name="Google Shape;629;p41"/>
              <p:cNvCxnSpPr>
                <a:stCxn id="627" idx="5"/>
                <a:endCxn id="626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630" name="Google Shape;630;p41"/>
            <p:cNvGrpSpPr/>
            <p:nvPr/>
          </p:nvGrpSpPr>
          <p:grpSpPr>
            <a:xfrm>
              <a:off x="6832073" y="2928117"/>
              <a:ext cx="1229288" cy="1190650"/>
              <a:chOff x="6832073" y="2928117"/>
              <a:chExt cx="1229288" cy="1190650"/>
            </a:xfrm>
          </p:grpSpPr>
          <p:grpSp>
            <p:nvGrpSpPr>
              <p:cNvPr id="631" name="Google Shape;631;p41"/>
              <p:cNvGrpSpPr/>
              <p:nvPr/>
            </p:nvGrpSpPr>
            <p:grpSpPr>
              <a:xfrm>
                <a:off x="6832073" y="2928117"/>
                <a:ext cx="772088" cy="1190650"/>
                <a:chOff x="6832073" y="2928117"/>
                <a:chExt cx="772088" cy="1190650"/>
              </a:xfrm>
            </p:grpSpPr>
            <p:sp>
              <p:nvSpPr>
                <p:cNvPr id="632" name="Google Shape;632;p41"/>
                <p:cNvSpPr/>
                <p:nvPr/>
              </p:nvSpPr>
              <p:spPr>
                <a:xfrm>
                  <a:off x="7146961" y="3661567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15</a:t>
                  </a:r>
                  <a:endParaRPr b="1"/>
                </a:p>
              </p:txBody>
            </p:sp>
            <p:sp>
              <p:nvSpPr>
                <p:cNvPr id="633" name="Google Shape;633;p41"/>
                <p:cNvSpPr/>
                <p:nvPr/>
              </p:nvSpPr>
              <p:spPr>
                <a:xfrm>
                  <a:off x="6832073" y="2928117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634" name="Google Shape;634;p41"/>
                <p:cNvCxnSpPr>
                  <a:stCxn id="633" idx="5"/>
                  <a:endCxn id="632" idx="0"/>
                </p:cNvCxnSpPr>
                <p:nvPr/>
              </p:nvCxnSpPr>
              <p:spPr>
                <a:xfrm>
                  <a:off x="7222318" y="3318361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635" name="Google Shape;635;p41"/>
              <p:cNvSpPr/>
              <p:nvPr/>
            </p:nvSpPr>
            <p:spPr>
              <a:xfrm>
                <a:off x="7604161" y="2928117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21</a:t>
                </a:r>
                <a:endParaRPr b="1"/>
              </a:p>
            </p:txBody>
          </p:sp>
        </p:grpSp>
        <p:sp>
          <p:nvSpPr>
            <p:cNvPr id="636" name="Google Shape;636;p41"/>
            <p:cNvSpPr/>
            <p:nvPr/>
          </p:nvSpPr>
          <p:spPr>
            <a:xfrm>
              <a:off x="7219536" y="2244167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0000"/>
                  </a:solidFill>
                </a:rPr>
                <a:t>20</a:t>
              </a:r>
              <a:endParaRPr b="1">
                <a:solidFill>
                  <a:srgbClr val="FF0000"/>
                </a:solidFill>
              </a:endParaRPr>
            </a:p>
          </p:txBody>
        </p:sp>
        <p:cxnSp>
          <p:nvCxnSpPr>
            <p:cNvPr id="637" name="Google Shape;637;p41"/>
            <p:cNvCxnSpPr>
              <a:stCxn id="636" idx="3"/>
              <a:endCxn id="633" idx="0"/>
            </p:cNvCxnSpPr>
            <p:nvPr/>
          </p:nvCxnSpPr>
          <p:spPr>
            <a:xfrm flipH="1">
              <a:off x="7060591" y="2634411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38" name="Google Shape;638;p41"/>
            <p:cNvCxnSpPr>
              <a:stCxn id="636" idx="5"/>
              <a:endCxn id="635" idx="0"/>
            </p:cNvCxnSpPr>
            <p:nvPr/>
          </p:nvCxnSpPr>
          <p:spPr>
            <a:xfrm>
              <a:off x="7609780" y="2634411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39" name="Google Shape;639;p41"/>
            <p:cNvCxnSpPr>
              <a:stCxn id="622" idx="5"/>
              <a:endCxn id="636" idx="0"/>
            </p:cNvCxnSpPr>
            <p:nvPr/>
          </p:nvCxnSpPr>
          <p:spPr>
            <a:xfrm>
              <a:off x="6976723" y="1930920"/>
              <a:ext cx="471300" cy="313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40" name="Google Shape;640;p41"/>
            <p:cNvCxnSpPr>
              <a:stCxn id="622" idx="3"/>
              <a:endCxn id="627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641" name="Google Shape;64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8206" y="3256045"/>
            <a:ext cx="736201" cy="112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42" name="Google Shape;642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9643" y="4082601"/>
            <a:ext cx="1237711" cy="202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Dictionaries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Trees</a:t>
            </a:r>
            <a:endParaRPr sz="26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– The Two Child Case</a:t>
            </a:r>
            <a:endParaRPr/>
          </a:p>
        </p:txBody>
      </p:sp>
      <p:sp>
        <p:nvSpPr>
          <p:cNvPr id="648" name="Google Shape;648;p42"/>
          <p:cNvSpPr txBox="1"/>
          <p:nvPr>
            <p:ph idx="1" type="body"/>
          </p:nvPr>
        </p:nvSpPr>
        <p:spPr>
          <a:xfrm>
            <a:off x="311700" y="1152475"/>
            <a:ext cx="8520600" cy="381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114300" lvl="0" marL="1143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Idea: Replace the deleted node with a value guaranteed to be between the two child subtrees.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Options: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i="1" lang="en" sz="2100"/>
              <a:t>successor</a:t>
            </a:r>
            <a:r>
              <a:rPr lang="en" sz="2100"/>
              <a:t> 	  	from right subtree: 	</a:t>
            </a:r>
            <a:r>
              <a:rPr b="1" lang="en" sz="2100">
                <a:latin typeface="Courier New"/>
                <a:ea typeface="Courier New"/>
                <a:cs typeface="Courier New"/>
                <a:sym typeface="Courier New"/>
              </a:rPr>
              <a:t>findMin(node.right)</a:t>
            </a:r>
            <a:endParaRPr b="1" sz="2100">
              <a:latin typeface="Courier New"/>
              <a:ea typeface="Courier New"/>
              <a:cs typeface="Courier New"/>
              <a:sym typeface="Courier New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i="1" lang="en" sz="2100"/>
              <a:t>predecessor</a:t>
            </a:r>
            <a:r>
              <a:rPr lang="en" sz="2100"/>
              <a:t> 	from left subtree: 	</a:t>
            </a:r>
            <a:r>
              <a:rPr b="1" lang="en" sz="2100">
                <a:latin typeface="Courier New"/>
                <a:ea typeface="Courier New"/>
                <a:cs typeface="Courier New"/>
                <a:sym typeface="Courier New"/>
              </a:rPr>
              <a:t>findMax(node.left)</a:t>
            </a:r>
            <a:endParaRPr b="1" sz="2100">
              <a:latin typeface="Courier New"/>
              <a:ea typeface="Courier New"/>
              <a:cs typeface="Courier New"/>
              <a:sym typeface="Courier New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These are the easy cases of predecessor/successor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Now delete the original node containing </a:t>
            </a:r>
            <a:r>
              <a:rPr i="1" lang="en" sz="2100"/>
              <a:t>successor</a:t>
            </a:r>
            <a:r>
              <a:rPr lang="en" sz="2100"/>
              <a:t> or </a:t>
            </a:r>
            <a:r>
              <a:rPr i="1" lang="en" sz="2100"/>
              <a:t>predecessor</a:t>
            </a:r>
            <a:endParaRPr i="1"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Leaf or one child case – easy cases of delete!</a:t>
            </a:r>
            <a:endParaRPr sz="21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Using Successor</a:t>
            </a:r>
            <a:endParaRPr/>
          </a:p>
        </p:txBody>
      </p:sp>
      <p:sp>
        <p:nvSpPr>
          <p:cNvPr id="654" name="Google Shape;654;p43"/>
          <p:cNvSpPr txBox="1"/>
          <p:nvPr>
            <p:ph idx="1" type="body"/>
          </p:nvPr>
        </p:nvSpPr>
        <p:spPr>
          <a:xfrm>
            <a:off x="311700" y="4117175"/>
            <a:ext cx="85206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findMin(right sub tree) --&gt; 21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delete(20)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655" name="Google Shape;655;p43"/>
          <p:cNvGrpSpPr/>
          <p:nvPr/>
        </p:nvGrpSpPr>
        <p:grpSpPr>
          <a:xfrm>
            <a:off x="567024" y="1193757"/>
            <a:ext cx="2898550" cy="2858588"/>
            <a:chOff x="5627241" y="1540675"/>
            <a:chExt cx="2434120" cy="2578092"/>
          </a:xfrm>
        </p:grpSpPr>
        <p:sp>
          <p:nvSpPr>
            <p:cNvPr id="656" name="Google Shape;656;p43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657" name="Google Shape;657;p43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658" name="Google Shape;658;p43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659" name="Google Shape;659;p43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660" name="Google Shape;660;p43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661" name="Google Shape;661;p43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662" name="Google Shape;662;p43"/>
              <p:cNvCxnSpPr>
                <a:stCxn id="661" idx="3"/>
                <a:endCxn id="659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663" name="Google Shape;663;p43"/>
              <p:cNvCxnSpPr>
                <a:stCxn id="661" idx="5"/>
                <a:endCxn id="660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664" name="Google Shape;664;p43"/>
            <p:cNvGrpSpPr/>
            <p:nvPr/>
          </p:nvGrpSpPr>
          <p:grpSpPr>
            <a:xfrm>
              <a:off x="6832073" y="2928117"/>
              <a:ext cx="1229288" cy="1190650"/>
              <a:chOff x="6832073" y="2928117"/>
              <a:chExt cx="1229288" cy="1190650"/>
            </a:xfrm>
          </p:grpSpPr>
          <p:grpSp>
            <p:nvGrpSpPr>
              <p:cNvPr id="665" name="Google Shape;665;p43"/>
              <p:cNvGrpSpPr/>
              <p:nvPr/>
            </p:nvGrpSpPr>
            <p:grpSpPr>
              <a:xfrm>
                <a:off x="6832073" y="2928117"/>
                <a:ext cx="772088" cy="1190650"/>
                <a:chOff x="6832073" y="2928117"/>
                <a:chExt cx="772088" cy="1190650"/>
              </a:xfrm>
            </p:grpSpPr>
            <p:sp>
              <p:nvSpPr>
                <p:cNvPr id="666" name="Google Shape;666;p43"/>
                <p:cNvSpPr/>
                <p:nvPr/>
              </p:nvSpPr>
              <p:spPr>
                <a:xfrm>
                  <a:off x="7146961" y="3661567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15</a:t>
                  </a:r>
                  <a:endParaRPr b="1"/>
                </a:p>
              </p:txBody>
            </p:sp>
            <p:sp>
              <p:nvSpPr>
                <p:cNvPr id="667" name="Google Shape;667;p43"/>
                <p:cNvSpPr/>
                <p:nvPr/>
              </p:nvSpPr>
              <p:spPr>
                <a:xfrm>
                  <a:off x="6832073" y="2928117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668" name="Google Shape;668;p43"/>
                <p:cNvCxnSpPr>
                  <a:stCxn id="667" idx="5"/>
                  <a:endCxn id="666" idx="0"/>
                </p:cNvCxnSpPr>
                <p:nvPr/>
              </p:nvCxnSpPr>
              <p:spPr>
                <a:xfrm>
                  <a:off x="7222318" y="3318361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669" name="Google Shape;669;p43"/>
              <p:cNvSpPr/>
              <p:nvPr/>
            </p:nvSpPr>
            <p:spPr>
              <a:xfrm>
                <a:off x="7604161" y="2928117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4A86E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4A86E8"/>
                    </a:solidFill>
                  </a:rPr>
                  <a:t>21</a:t>
                </a:r>
                <a:endParaRPr b="1">
                  <a:solidFill>
                    <a:srgbClr val="4A86E8"/>
                  </a:solidFill>
                </a:endParaRPr>
              </a:p>
            </p:txBody>
          </p:sp>
        </p:grpSp>
        <p:sp>
          <p:nvSpPr>
            <p:cNvPr id="670" name="Google Shape;670;p43"/>
            <p:cNvSpPr/>
            <p:nvPr/>
          </p:nvSpPr>
          <p:spPr>
            <a:xfrm>
              <a:off x="7219536" y="2244167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0000"/>
                  </a:solidFill>
                </a:rPr>
                <a:t>20</a:t>
              </a:r>
              <a:endParaRPr b="1">
                <a:solidFill>
                  <a:srgbClr val="FF0000"/>
                </a:solidFill>
              </a:endParaRPr>
            </a:p>
          </p:txBody>
        </p:sp>
        <p:cxnSp>
          <p:nvCxnSpPr>
            <p:cNvPr id="671" name="Google Shape;671;p43"/>
            <p:cNvCxnSpPr>
              <a:stCxn id="670" idx="3"/>
              <a:endCxn id="667" idx="0"/>
            </p:cNvCxnSpPr>
            <p:nvPr/>
          </p:nvCxnSpPr>
          <p:spPr>
            <a:xfrm flipH="1">
              <a:off x="7060591" y="2634411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72" name="Google Shape;672;p43"/>
            <p:cNvCxnSpPr>
              <a:stCxn id="670" idx="5"/>
              <a:endCxn id="669" idx="0"/>
            </p:cNvCxnSpPr>
            <p:nvPr/>
          </p:nvCxnSpPr>
          <p:spPr>
            <a:xfrm>
              <a:off x="7609780" y="2634411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73" name="Google Shape;673;p43"/>
            <p:cNvCxnSpPr>
              <a:stCxn id="656" idx="5"/>
              <a:endCxn id="670" idx="0"/>
            </p:cNvCxnSpPr>
            <p:nvPr/>
          </p:nvCxnSpPr>
          <p:spPr>
            <a:xfrm>
              <a:off x="6976723" y="1930920"/>
              <a:ext cx="471300" cy="313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74" name="Google Shape;674;p43"/>
            <p:cNvCxnSpPr>
              <a:stCxn id="656" idx="3"/>
              <a:endCxn id="661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675" name="Google Shape;675;p43"/>
          <p:cNvGrpSpPr/>
          <p:nvPr/>
        </p:nvGrpSpPr>
        <p:grpSpPr>
          <a:xfrm>
            <a:off x="5325874" y="1193757"/>
            <a:ext cx="2440538" cy="2858588"/>
            <a:chOff x="5627241" y="1540675"/>
            <a:chExt cx="2049495" cy="2578092"/>
          </a:xfrm>
        </p:grpSpPr>
        <p:sp>
          <p:nvSpPr>
            <p:cNvPr id="676" name="Google Shape;676;p43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677" name="Google Shape;677;p43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678" name="Google Shape;678;p43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679" name="Google Shape;679;p43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680" name="Google Shape;680;p43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681" name="Google Shape;681;p43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682" name="Google Shape;682;p43"/>
              <p:cNvCxnSpPr>
                <a:stCxn id="681" idx="3"/>
                <a:endCxn id="679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683" name="Google Shape;683;p43"/>
              <p:cNvCxnSpPr>
                <a:stCxn id="681" idx="5"/>
                <a:endCxn id="680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684" name="Google Shape;684;p43"/>
            <p:cNvGrpSpPr/>
            <p:nvPr/>
          </p:nvGrpSpPr>
          <p:grpSpPr>
            <a:xfrm>
              <a:off x="6832073" y="2928117"/>
              <a:ext cx="772088" cy="1190650"/>
              <a:chOff x="6832073" y="2928117"/>
              <a:chExt cx="772088" cy="1190650"/>
            </a:xfrm>
          </p:grpSpPr>
          <p:sp>
            <p:nvSpPr>
              <p:cNvPr id="685" name="Google Shape;685;p43"/>
              <p:cNvSpPr/>
              <p:nvPr/>
            </p:nvSpPr>
            <p:spPr>
              <a:xfrm>
                <a:off x="7146961" y="3661567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15</a:t>
                </a:r>
                <a:endParaRPr b="1"/>
              </a:p>
            </p:txBody>
          </p:sp>
          <p:sp>
            <p:nvSpPr>
              <p:cNvPr id="686" name="Google Shape;686;p43"/>
              <p:cNvSpPr/>
              <p:nvPr/>
            </p:nvSpPr>
            <p:spPr>
              <a:xfrm>
                <a:off x="6832073" y="2928117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14</a:t>
                </a:r>
                <a:endParaRPr b="1"/>
              </a:p>
            </p:txBody>
          </p:sp>
          <p:cxnSp>
            <p:nvCxnSpPr>
              <p:cNvPr id="687" name="Google Shape;687;p43"/>
              <p:cNvCxnSpPr>
                <a:stCxn id="686" idx="5"/>
                <a:endCxn id="685" idx="0"/>
              </p:cNvCxnSpPr>
              <p:nvPr/>
            </p:nvCxnSpPr>
            <p:spPr>
              <a:xfrm>
                <a:off x="7222318" y="3318361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688" name="Google Shape;688;p43"/>
            <p:cNvSpPr/>
            <p:nvPr/>
          </p:nvSpPr>
          <p:spPr>
            <a:xfrm>
              <a:off x="7219536" y="2244167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accent1"/>
                  </a:solidFill>
                </a:rPr>
                <a:t>21</a:t>
              </a:r>
              <a:endParaRPr b="1">
                <a:solidFill>
                  <a:schemeClr val="accent1"/>
                </a:solidFill>
              </a:endParaRPr>
            </a:p>
          </p:txBody>
        </p:sp>
        <p:cxnSp>
          <p:nvCxnSpPr>
            <p:cNvPr id="689" name="Google Shape;689;p43"/>
            <p:cNvCxnSpPr>
              <a:stCxn id="688" idx="3"/>
              <a:endCxn id="686" idx="0"/>
            </p:cNvCxnSpPr>
            <p:nvPr/>
          </p:nvCxnSpPr>
          <p:spPr>
            <a:xfrm flipH="1">
              <a:off x="7060591" y="2634411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90" name="Google Shape;690;p43"/>
            <p:cNvCxnSpPr>
              <a:stCxn id="676" idx="5"/>
              <a:endCxn id="688" idx="0"/>
            </p:cNvCxnSpPr>
            <p:nvPr/>
          </p:nvCxnSpPr>
          <p:spPr>
            <a:xfrm>
              <a:off x="6976723" y="1930920"/>
              <a:ext cx="471300" cy="313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91" name="Google Shape;691;p43"/>
            <p:cNvCxnSpPr>
              <a:stCxn id="676" idx="3"/>
              <a:endCxn id="681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692" name="Google Shape;692;p43"/>
          <p:cNvCxnSpPr>
            <a:endCxn id="669" idx="4"/>
          </p:cNvCxnSpPr>
          <p:nvPr/>
        </p:nvCxnSpPr>
        <p:spPr>
          <a:xfrm flipH="1" rot="5400000">
            <a:off x="2720857" y="3711596"/>
            <a:ext cx="1116900" cy="171900"/>
          </a:xfrm>
          <a:prstGeom prst="bentConnector3">
            <a:avLst>
              <a:gd fmla="val 34204" name="adj1"/>
            </a:avLst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3" name="Google Shape;693;p43"/>
          <p:cNvSpPr/>
          <p:nvPr/>
        </p:nvSpPr>
        <p:spPr>
          <a:xfrm>
            <a:off x="3962050" y="2327100"/>
            <a:ext cx="1217400" cy="57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4" name="Google Shape;69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5498" y="2065451"/>
            <a:ext cx="651677" cy="686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Deletion Using Predecessor</a:t>
            </a:r>
            <a:endParaRPr/>
          </a:p>
        </p:txBody>
      </p:sp>
      <p:sp>
        <p:nvSpPr>
          <p:cNvPr id="700" name="Google Shape;700;p44"/>
          <p:cNvSpPr txBox="1"/>
          <p:nvPr>
            <p:ph idx="1" type="body"/>
          </p:nvPr>
        </p:nvSpPr>
        <p:spPr>
          <a:xfrm>
            <a:off x="311700" y="4117175"/>
            <a:ext cx="85206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findMax(left sub tree) --&gt; 15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delete(20)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701" name="Google Shape;701;p44"/>
          <p:cNvGrpSpPr/>
          <p:nvPr/>
        </p:nvGrpSpPr>
        <p:grpSpPr>
          <a:xfrm>
            <a:off x="567024" y="1193757"/>
            <a:ext cx="2898550" cy="2858588"/>
            <a:chOff x="5627241" y="1540675"/>
            <a:chExt cx="2434120" cy="2578092"/>
          </a:xfrm>
        </p:grpSpPr>
        <p:sp>
          <p:nvSpPr>
            <p:cNvPr id="702" name="Google Shape;702;p44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703" name="Google Shape;703;p44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704" name="Google Shape;704;p44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705" name="Google Shape;705;p44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706" name="Google Shape;706;p44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707" name="Google Shape;707;p44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708" name="Google Shape;708;p44"/>
              <p:cNvCxnSpPr>
                <a:stCxn id="707" idx="3"/>
                <a:endCxn id="705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709" name="Google Shape;709;p44"/>
              <p:cNvCxnSpPr>
                <a:stCxn id="707" idx="5"/>
                <a:endCxn id="706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710" name="Google Shape;710;p44"/>
            <p:cNvGrpSpPr/>
            <p:nvPr/>
          </p:nvGrpSpPr>
          <p:grpSpPr>
            <a:xfrm>
              <a:off x="6832073" y="2928117"/>
              <a:ext cx="1229288" cy="1190650"/>
              <a:chOff x="6832073" y="2928117"/>
              <a:chExt cx="1229288" cy="1190650"/>
            </a:xfrm>
          </p:grpSpPr>
          <p:grpSp>
            <p:nvGrpSpPr>
              <p:cNvPr id="711" name="Google Shape;711;p44"/>
              <p:cNvGrpSpPr/>
              <p:nvPr/>
            </p:nvGrpSpPr>
            <p:grpSpPr>
              <a:xfrm>
                <a:off x="6832073" y="2928117"/>
                <a:ext cx="772088" cy="1190650"/>
                <a:chOff x="6832073" y="2928117"/>
                <a:chExt cx="772088" cy="1190650"/>
              </a:xfrm>
            </p:grpSpPr>
            <p:sp>
              <p:nvSpPr>
                <p:cNvPr id="712" name="Google Shape;712;p44"/>
                <p:cNvSpPr/>
                <p:nvPr/>
              </p:nvSpPr>
              <p:spPr>
                <a:xfrm>
                  <a:off x="7146961" y="3661567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rgbClr val="4A86E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4A86E8"/>
                      </a:solidFill>
                    </a:rPr>
                    <a:t>15</a:t>
                  </a:r>
                  <a:endParaRPr b="1">
                    <a:solidFill>
                      <a:srgbClr val="4A86E8"/>
                    </a:solidFill>
                  </a:endParaRPr>
                </a:p>
              </p:txBody>
            </p:sp>
            <p:sp>
              <p:nvSpPr>
                <p:cNvPr id="713" name="Google Shape;713;p44"/>
                <p:cNvSpPr/>
                <p:nvPr/>
              </p:nvSpPr>
              <p:spPr>
                <a:xfrm>
                  <a:off x="6832073" y="2928117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14</a:t>
                  </a:r>
                  <a:endParaRPr b="1"/>
                </a:p>
              </p:txBody>
            </p:sp>
            <p:cxnSp>
              <p:nvCxnSpPr>
                <p:cNvPr id="714" name="Google Shape;714;p44"/>
                <p:cNvCxnSpPr>
                  <a:stCxn id="713" idx="5"/>
                  <a:endCxn id="712" idx="0"/>
                </p:cNvCxnSpPr>
                <p:nvPr/>
              </p:nvCxnSpPr>
              <p:spPr>
                <a:xfrm>
                  <a:off x="7222318" y="3318361"/>
                  <a:ext cx="153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715" name="Google Shape;715;p44"/>
              <p:cNvSpPr/>
              <p:nvPr/>
            </p:nvSpPr>
            <p:spPr>
              <a:xfrm>
                <a:off x="7604161" y="2928117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chemeClr val="dk1"/>
                    </a:solidFill>
                  </a:rPr>
                  <a:t>21</a:t>
                </a:r>
                <a:endParaRPr b="1">
                  <a:solidFill>
                    <a:schemeClr val="dk1"/>
                  </a:solidFill>
                </a:endParaRPr>
              </a:p>
            </p:txBody>
          </p:sp>
        </p:grpSp>
        <p:sp>
          <p:nvSpPr>
            <p:cNvPr id="716" name="Google Shape;716;p44"/>
            <p:cNvSpPr/>
            <p:nvPr/>
          </p:nvSpPr>
          <p:spPr>
            <a:xfrm>
              <a:off x="7219536" y="2244167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0000"/>
                  </a:solidFill>
                </a:rPr>
                <a:t>20</a:t>
              </a:r>
              <a:endParaRPr b="1">
                <a:solidFill>
                  <a:srgbClr val="FF0000"/>
                </a:solidFill>
              </a:endParaRPr>
            </a:p>
          </p:txBody>
        </p:sp>
        <p:cxnSp>
          <p:nvCxnSpPr>
            <p:cNvPr id="717" name="Google Shape;717;p44"/>
            <p:cNvCxnSpPr>
              <a:stCxn id="716" idx="3"/>
              <a:endCxn id="713" idx="0"/>
            </p:cNvCxnSpPr>
            <p:nvPr/>
          </p:nvCxnSpPr>
          <p:spPr>
            <a:xfrm flipH="1">
              <a:off x="7060591" y="2634411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18" name="Google Shape;718;p44"/>
            <p:cNvCxnSpPr>
              <a:stCxn id="716" idx="5"/>
              <a:endCxn id="715" idx="0"/>
            </p:cNvCxnSpPr>
            <p:nvPr/>
          </p:nvCxnSpPr>
          <p:spPr>
            <a:xfrm>
              <a:off x="7609780" y="2634411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19" name="Google Shape;719;p44"/>
            <p:cNvCxnSpPr>
              <a:stCxn id="702" idx="5"/>
              <a:endCxn id="716" idx="0"/>
            </p:cNvCxnSpPr>
            <p:nvPr/>
          </p:nvCxnSpPr>
          <p:spPr>
            <a:xfrm>
              <a:off x="6976723" y="1930920"/>
              <a:ext cx="471300" cy="313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20" name="Google Shape;720;p44"/>
            <p:cNvCxnSpPr>
              <a:stCxn id="702" idx="3"/>
              <a:endCxn id="707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721" name="Google Shape;721;p44"/>
          <p:cNvGrpSpPr/>
          <p:nvPr/>
        </p:nvGrpSpPr>
        <p:grpSpPr>
          <a:xfrm>
            <a:off x="5325874" y="1193757"/>
            <a:ext cx="2440538" cy="2072791"/>
            <a:chOff x="5627241" y="1540675"/>
            <a:chExt cx="2049495" cy="1869400"/>
          </a:xfrm>
        </p:grpSpPr>
        <p:sp>
          <p:nvSpPr>
            <p:cNvPr id="722" name="Google Shape;722;p44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8</a:t>
              </a:r>
              <a:endParaRPr b="1"/>
            </a:p>
          </p:txBody>
        </p:sp>
        <p:grpSp>
          <p:nvGrpSpPr>
            <p:cNvPr id="723" name="Google Shape;723;p44"/>
            <p:cNvGrpSpPr/>
            <p:nvPr/>
          </p:nvGrpSpPr>
          <p:grpSpPr>
            <a:xfrm>
              <a:off x="5627241" y="2219425"/>
              <a:ext cx="1086975" cy="1190650"/>
              <a:chOff x="6402116" y="3631625"/>
              <a:chExt cx="1086975" cy="1190650"/>
            </a:xfrm>
          </p:grpSpPr>
          <p:grpSp>
            <p:nvGrpSpPr>
              <p:cNvPr id="724" name="Google Shape;724;p44"/>
              <p:cNvGrpSpPr/>
              <p:nvPr/>
            </p:nvGrpSpPr>
            <p:grpSpPr>
              <a:xfrm>
                <a:off x="6402116" y="4365075"/>
                <a:ext cx="1086975" cy="457200"/>
                <a:chOff x="6402116" y="4365075"/>
                <a:chExt cx="1086975" cy="457200"/>
              </a:xfrm>
            </p:grpSpPr>
            <p:sp>
              <p:nvSpPr>
                <p:cNvPr id="725" name="Google Shape;725;p44"/>
                <p:cNvSpPr/>
                <p:nvPr/>
              </p:nvSpPr>
              <p:spPr>
                <a:xfrm>
                  <a:off x="6402116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2</a:t>
                  </a:r>
                  <a:endParaRPr b="1"/>
                </a:p>
              </p:txBody>
            </p:sp>
            <p:sp>
              <p:nvSpPr>
                <p:cNvPr id="726" name="Google Shape;726;p44"/>
                <p:cNvSpPr/>
                <p:nvPr/>
              </p:nvSpPr>
              <p:spPr>
                <a:xfrm>
                  <a:off x="7031891" y="4365075"/>
                  <a:ext cx="457200" cy="4572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381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6</a:t>
                  </a:r>
                  <a:endParaRPr b="1"/>
                </a:p>
              </p:txBody>
            </p:sp>
          </p:grpSp>
          <p:sp>
            <p:nvSpPr>
              <p:cNvPr id="727" name="Google Shape;727;p44"/>
              <p:cNvSpPr/>
              <p:nvPr/>
            </p:nvSpPr>
            <p:spPr>
              <a:xfrm>
                <a:off x="6717003" y="363162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5</a:t>
                </a:r>
                <a:endParaRPr b="1"/>
              </a:p>
            </p:txBody>
          </p:sp>
          <p:cxnSp>
            <p:nvCxnSpPr>
              <p:cNvPr id="728" name="Google Shape;728;p44"/>
              <p:cNvCxnSpPr>
                <a:stCxn id="727" idx="3"/>
                <a:endCxn id="725" idx="0"/>
              </p:cNvCxnSpPr>
              <p:nvPr/>
            </p:nvCxnSpPr>
            <p:spPr>
              <a:xfrm flipH="1">
                <a:off x="6630659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729" name="Google Shape;729;p44"/>
              <p:cNvCxnSpPr>
                <a:stCxn id="727" idx="5"/>
                <a:endCxn id="726" idx="0"/>
              </p:cNvCxnSpPr>
              <p:nvPr/>
            </p:nvCxnSpPr>
            <p:spPr>
              <a:xfrm>
                <a:off x="7107248" y="4021870"/>
                <a:ext cx="1533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730" name="Google Shape;730;p44"/>
            <p:cNvSpPr/>
            <p:nvPr/>
          </p:nvSpPr>
          <p:spPr>
            <a:xfrm>
              <a:off x="6832073" y="2928117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14</a:t>
              </a:r>
              <a:endParaRPr b="1"/>
            </a:p>
          </p:txBody>
        </p:sp>
        <p:sp>
          <p:nvSpPr>
            <p:cNvPr id="731" name="Google Shape;731;p44"/>
            <p:cNvSpPr/>
            <p:nvPr/>
          </p:nvSpPr>
          <p:spPr>
            <a:xfrm>
              <a:off x="7219536" y="2244167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4A86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accent1"/>
                  </a:solidFill>
                </a:rPr>
                <a:t>15</a:t>
              </a:r>
              <a:endParaRPr b="1">
                <a:solidFill>
                  <a:schemeClr val="accent1"/>
                </a:solidFill>
              </a:endParaRPr>
            </a:p>
          </p:txBody>
        </p:sp>
        <p:cxnSp>
          <p:nvCxnSpPr>
            <p:cNvPr id="732" name="Google Shape;732;p44"/>
            <p:cNvCxnSpPr>
              <a:stCxn id="731" idx="3"/>
              <a:endCxn id="730" idx="0"/>
            </p:cNvCxnSpPr>
            <p:nvPr/>
          </p:nvCxnSpPr>
          <p:spPr>
            <a:xfrm flipH="1">
              <a:off x="7060591" y="2634411"/>
              <a:ext cx="225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33" name="Google Shape;733;p44"/>
            <p:cNvCxnSpPr>
              <a:stCxn id="722" idx="5"/>
              <a:endCxn id="731" idx="0"/>
            </p:cNvCxnSpPr>
            <p:nvPr/>
          </p:nvCxnSpPr>
          <p:spPr>
            <a:xfrm>
              <a:off x="6976723" y="1930920"/>
              <a:ext cx="471300" cy="313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34" name="Google Shape;734;p44"/>
            <p:cNvCxnSpPr>
              <a:stCxn id="722" idx="3"/>
              <a:endCxn id="727" idx="0"/>
            </p:cNvCxnSpPr>
            <p:nvPr/>
          </p:nvCxnSpPr>
          <p:spPr>
            <a:xfrm flipH="1">
              <a:off x="6170734" y="1930920"/>
              <a:ext cx="482700" cy="288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735" name="Google Shape;735;p44"/>
          <p:cNvCxnSpPr>
            <a:endCxn id="712" idx="6"/>
          </p:cNvCxnSpPr>
          <p:nvPr/>
        </p:nvCxnSpPr>
        <p:spPr>
          <a:xfrm flipH="1" rot="5400000">
            <a:off x="2864740" y="3855273"/>
            <a:ext cx="557100" cy="444300"/>
          </a:xfrm>
          <a:prstGeom prst="bentConnector2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6" name="Google Shape;736;p44"/>
          <p:cNvSpPr/>
          <p:nvPr/>
        </p:nvSpPr>
        <p:spPr>
          <a:xfrm>
            <a:off x="3962050" y="2327100"/>
            <a:ext cx="1217400" cy="57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7" name="Google Shape;737;p44"/>
          <p:cNvGrpSpPr/>
          <p:nvPr/>
        </p:nvGrpSpPr>
        <p:grpSpPr>
          <a:xfrm>
            <a:off x="7686682" y="2406492"/>
            <a:ext cx="558992" cy="824954"/>
            <a:chOff x="7579695" y="2641446"/>
            <a:chExt cx="469426" cy="744006"/>
          </a:xfrm>
        </p:grpSpPr>
        <p:sp>
          <p:nvSpPr>
            <p:cNvPr id="738" name="Google Shape;738;p44"/>
            <p:cNvSpPr/>
            <p:nvPr/>
          </p:nvSpPr>
          <p:spPr>
            <a:xfrm>
              <a:off x="7591921" y="2928252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dk1"/>
                  </a:solidFill>
                </a:rPr>
                <a:t>21</a:t>
              </a:r>
              <a:endParaRPr b="1">
                <a:solidFill>
                  <a:schemeClr val="dk1"/>
                </a:solidFill>
              </a:endParaRPr>
            </a:p>
          </p:txBody>
        </p:sp>
        <p:cxnSp>
          <p:nvCxnSpPr>
            <p:cNvPr id="739" name="Google Shape;739;p44"/>
            <p:cNvCxnSpPr>
              <a:stCxn id="731" idx="5"/>
              <a:endCxn id="738" idx="0"/>
            </p:cNvCxnSpPr>
            <p:nvPr/>
          </p:nvCxnSpPr>
          <p:spPr>
            <a:xfrm>
              <a:off x="7579695" y="2641446"/>
              <a:ext cx="240900" cy="2868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740" name="Google Shape;740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8074" y="2488023"/>
            <a:ext cx="210876" cy="10895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buildTree</a:t>
            </a:r>
            <a:r>
              <a:rPr lang="en"/>
              <a:t> for BST</a:t>
            </a:r>
            <a:endParaRPr/>
          </a:p>
        </p:txBody>
      </p:sp>
      <p:sp>
        <p:nvSpPr>
          <p:cNvPr id="746" name="Google Shape;746;p45"/>
          <p:cNvSpPr txBox="1"/>
          <p:nvPr>
            <p:ph idx="1" type="body"/>
          </p:nvPr>
        </p:nvSpPr>
        <p:spPr>
          <a:xfrm>
            <a:off x="311700" y="1152475"/>
            <a:ext cx="514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We had buildHeap, so let’s consider buildTree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Insert keys 1, 2, 3, 4, 5, 6, 7, 8, 9 into an empty BST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If inserted in given order, what is the tree?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What big-O runtime for this kind of sorted input?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Is inserting in the reverse order any better?</a:t>
            </a:r>
            <a:endParaRPr sz="2000"/>
          </a:p>
        </p:txBody>
      </p:sp>
      <p:grpSp>
        <p:nvGrpSpPr>
          <p:cNvPr id="747" name="Google Shape;747;p45"/>
          <p:cNvGrpSpPr/>
          <p:nvPr/>
        </p:nvGrpSpPr>
        <p:grpSpPr>
          <a:xfrm>
            <a:off x="6447009" y="1336957"/>
            <a:ext cx="1880352" cy="2318439"/>
            <a:chOff x="6586478" y="1540675"/>
            <a:chExt cx="1579066" cy="2090945"/>
          </a:xfrm>
        </p:grpSpPr>
        <p:sp>
          <p:nvSpPr>
            <p:cNvPr id="748" name="Google Shape;748;p45"/>
            <p:cNvSpPr/>
            <p:nvPr/>
          </p:nvSpPr>
          <p:spPr>
            <a:xfrm>
              <a:off x="6586478" y="1540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</a:t>
              </a:r>
              <a:endParaRPr b="1"/>
            </a:p>
          </p:txBody>
        </p:sp>
        <p:sp>
          <p:nvSpPr>
            <p:cNvPr id="749" name="Google Shape;749;p45"/>
            <p:cNvSpPr/>
            <p:nvPr/>
          </p:nvSpPr>
          <p:spPr>
            <a:xfrm>
              <a:off x="7552400" y="294767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3</a:t>
              </a:r>
              <a:endParaRPr b="1"/>
            </a:p>
          </p:txBody>
        </p:sp>
        <p:cxnSp>
          <p:nvCxnSpPr>
            <p:cNvPr id="750" name="Google Shape;750;p45"/>
            <p:cNvCxnSpPr>
              <a:stCxn id="749" idx="5"/>
            </p:cNvCxnSpPr>
            <p:nvPr/>
          </p:nvCxnSpPr>
          <p:spPr>
            <a:xfrm>
              <a:off x="7942645" y="3337920"/>
              <a:ext cx="222900" cy="293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751" name="Google Shape;751;p45"/>
            <p:cNvSpPr/>
            <p:nvPr/>
          </p:nvSpPr>
          <p:spPr>
            <a:xfrm>
              <a:off x="7162150" y="219172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2</a:t>
              </a:r>
              <a:endParaRPr b="1"/>
            </a:p>
          </p:txBody>
        </p:sp>
        <p:cxnSp>
          <p:nvCxnSpPr>
            <p:cNvPr id="752" name="Google Shape;752;p45"/>
            <p:cNvCxnSpPr>
              <a:stCxn id="751" idx="5"/>
              <a:endCxn id="749" idx="0"/>
            </p:cNvCxnSpPr>
            <p:nvPr/>
          </p:nvCxnSpPr>
          <p:spPr>
            <a:xfrm>
              <a:off x="7552395" y="2581970"/>
              <a:ext cx="228600" cy="365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53" name="Google Shape;753;p45"/>
            <p:cNvCxnSpPr>
              <a:stCxn id="748" idx="5"/>
              <a:endCxn id="751" idx="0"/>
            </p:cNvCxnSpPr>
            <p:nvPr/>
          </p:nvCxnSpPr>
          <p:spPr>
            <a:xfrm>
              <a:off x="6976723" y="1930920"/>
              <a:ext cx="414000" cy="260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Balanced BST</a:t>
            </a:r>
            <a:endParaRPr/>
          </a:p>
        </p:txBody>
      </p:sp>
      <p:sp>
        <p:nvSpPr>
          <p:cNvPr id="759" name="Google Shape;759;p4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/>
              <a:t>Observation:</a:t>
            </a:r>
            <a:endParaRPr u="sng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BST: the shallower the better!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a BST with </a:t>
            </a:r>
            <a:r>
              <a:rPr b="1" lang="en"/>
              <a:t>n</a:t>
            </a:r>
            <a:r>
              <a:rPr lang="en"/>
              <a:t> nodes inserted in arbitrary order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Average height is O(log n) – see text for proof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Worst case height is O(n)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Simple cases such as inserting in key order lead to the worst-case scenario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Solution: Require a Balance Condition that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ensures depth is always O(log n)	– strong enough!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is easy to maintain				– not too strong!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Dictionary (aka Map) ADT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Data: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set</a:t>
            </a:r>
            <a:r>
              <a:rPr lang="en"/>
              <a:t> of (key, value) </a:t>
            </a:r>
            <a:r>
              <a:rPr i="1" lang="en"/>
              <a:t>pairs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keys must be comparable</a:t>
            </a:r>
            <a:br>
              <a:rPr lang="en"/>
            </a:br>
            <a:r>
              <a:rPr i="1" lang="en"/>
              <a:t>(for some implementations)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Operations: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insert(key,val)</a:t>
            </a:r>
            <a:br>
              <a:rPr lang="en"/>
            </a:br>
            <a:r>
              <a:rPr lang="en"/>
              <a:t>places (key,val) in map</a:t>
            </a:r>
            <a:br>
              <a:rPr lang="en"/>
            </a:br>
            <a:r>
              <a:rPr lang="en"/>
              <a:t>(If key already used, overwrites existing entry)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find(key)</a:t>
            </a:r>
            <a:br>
              <a:rPr lang="en"/>
            </a:br>
            <a:r>
              <a:rPr lang="en"/>
              <a:t>returns val associated with key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delete(key)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" name="Google Shape;78;p16"/>
          <p:cNvSpPr/>
          <p:nvPr/>
        </p:nvSpPr>
        <p:spPr>
          <a:xfrm>
            <a:off x="7294225" y="1369575"/>
            <a:ext cx="1470900" cy="36318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0000FF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solidFill>
                  <a:srgbClr val="9900FF"/>
                </a:solidFill>
              </a:rPr>
              <a:t>mwinst:</a:t>
            </a:r>
            <a:br>
              <a:rPr lang="en" sz="1800"/>
            </a:br>
            <a:r>
              <a:rPr lang="en" sz="1800">
                <a:solidFill>
                  <a:srgbClr val="FF9900"/>
                </a:solidFill>
              </a:rPr>
              <a:t>green</a:t>
            </a:r>
            <a:endParaRPr sz="1800">
              <a:solidFill>
                <a:srgbClr val="FF99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99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...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solidFill>
                  <a:srgbClr val="9900FF"/>
                </a:solidFill>
              </a:rPr>
              <a:t>crajas:</a:t>
            </a:r>
            <a:br>
              <a:rPr lang="en" sz="1800"/>
            </a:br>
            <a:r>
              <a:rPr lang="en" sz="1800">
                <a:solidFill>
                  <a:srgbClr val="FF9900"/>
                </a:solidFill>
              </a:rPr>
              <a:t>red</a:t>
            </a:r>
            <a:endParaRPr sz="1800">
              <a:solidFill>
                <a:srgbClr val="FF9900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4352200" y="1690875"/>
            <a:ext cx="28506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insert</a:t>
            </a:r>
            <a:r>
              <a:rPr b="1" lang="en" sz="1800">
                <a:solidFill>
                  <a:schemeClr val="dk2"/>
                </a:solidFill>
              </a:rPr>
              <a:t>(</a:t>
            </a:r>
            <a:r>
              <a:rPr b="1" lang="en" sz="1800">
                <a:solidFill>
                  <a:srgbClr val="9900FF"/>
                </a:solidFill>
              </a:rPr>
              <a:t>mwinst</a:t>
            </a:r>
            <a:r>
              <a:rPr b="1" lang="en" sz="1800">
                <a:solidFill>
                  <a:schemeClr val="dk2"/>
                </a:solidFill>
              </a:rPr>
              <a:t>, </a:t>
            </a:r>
            <a:r>
              <a:rPr b="1" lang="en" sz="1800">
                <a:solidFill>
                  <a:srgbClr val="FF9900"/>
                </a:solidFill>
              </a:rPr>
              <a:t>green</a:t>
            </a:r>
            <a:r>
              <a:rPr b="1" lang="en" sz="1800">
                <a:solidFill>
                  <a:schemeClr val="dk2"/>
                </a:solidFill>
              </a:rPr>
              <a:t>)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5792875" y="2697775"/>
            <a:ext cx="15927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find</a:t>
            </a:r>
            <a:r>
              <a:rPr b="1" lang="en" sz="1800">
                <a:solidFill>
                  <a:schemeClr val="dk2"/>
                </a:solidFill>
              </a:rPr>
              <a:t>(</a:t>
            </a:r>
            <a:r>
              <a:rPr b="1" lang="en" sz="1800">
                <a:solidFill>
                  <a:srgbClr val="9900FF"/>
                </a:solidFill>
              </a:rPr>
              <a:t>crajas</a:t>
            </a:r>
            <a:r>
              <a:rPr b="1" lang="en" sz="1800">
                <a:solidFill>
                  <a:schemeClr val="dk2"/>
                </a:solidFill>
              </a:rPr>
              <a:t>)</a:t>
            </a:r>
            <a:endParaRPr b="1" sz="1800">
              <a:solidFill>
                <a:schemeClr val="dk2"/>
              </a:solidFill>
            </a:endParaRPr>
          </a:p>
        </p:txBody>
      </p:sp>
      <p:cxnSp>
        <p:nvCxnSpPr>
          <p:cNvPr id="81" name="Google Shape;81;p16"/>
          <p:cNvCxnSpPr/>
          <p:nvPr/>
        </p:nvCxnSpPr>
        <p:spPr>
          <a:xfrm>
            <a:off x="4352200" y="2069550"/>
            <a:ext cx="2850600" cy="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" name="Google Shape;82;p16"/>
          <p:cNvCxnSpPr/>
          <p:nvPr/>
        </p:nvCxnSpPr>
        <p:spPr>
          <a:xfrm rot="10800000">
            <a:off x="5610100" y="3102325"/>
            <a:ext cx="1592700" cy="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3" name="Google Shape;83;p16"/>
          <p:cNvSpPr txBox="1"/>
          <p:nvPr/>
        </p:nvSpPr>
        <p:spPr>
          <a:xfrm>
            <a:off x="6127825" y="3121375"/>
            <a:ext cx="9228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rgbClr val="FF9900"/>
                </a:solidFill>
              </a:rPr>
              <a:t>red</a:t>
            </a:r>
            <a:endParaRPr b="1" sz="1800">
              <a:solidFill>
                <a:schemeClr val="dk2"/>
              </a:solidFill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9753" y="1919718"/>
            <a:ext cx="433101" cy="83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18415" y="2134948"/>
            <a:ext cx="446652" cy="184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57672" y="1224417"/>
            <a:ext cx="1880526" cy="3495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54944" y="2055815"/>
            <a:ext cx="1422875" cy="112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70178" y="3985719"/>
            <a:ext cx="1797297" cy="11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072419" y="1644513"/>
            <a:ext cx="545218" cy="363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18932" y="2307022"/>
            <a:ext cx="631000" cy="25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Comparison: Set ADT vs. Dictionary ADT</a:t>
            </a:r>
            <a:endParaRPr/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311700" y="1152475"/>
            <a:ext cx="8520600" cy="39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</a:t>
            </a:r>
            <a:r>
              <a:rPr b="1" lang="en">
                <a:solidFill>
                  <a:srgbClr val="0000FF"/>
                </a:solidFill>
              </a:rPr>
              <a:t>Set ADT</a:t>
            </a:r>
            <a:r>
              <a:rPr lang="en"/>
              <a:t> is like a Dictionary without any values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key is </a:t>
            </a:r>
            <a:r>
              <a:rPr i="1" lang="en"/>
              <a:t>present</a:t>
            </a:r>
            <a:r>
              <a:rPr lang="en"/>
              <a:t> or not (no repeats)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r>
              <a:rPr lang="en"/>
              <a:t>, there is little difference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dictionary, values are “just along for the ride”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</a:t>
            </a:r>
            <a:r>
              <a:rPr i="1" lang="en"/>
              <a:t>same data-structure ideas</a:t>
            </a:r>
            <a:r>
              <a:rPr lang="en"/>
              <a:t> work for dictionaries and sets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Java HashSet implemented using a HashMap, for instance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 ADT may have other important operations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union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intersection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is_subset</a:t>
            </a:r>
            <a:r>
              <a:rPr lang="en"/>
              <a:t>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Notice these are binary operators on sets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want different data structures to implement these operators</a:t>
            </a:r>
            <a:endParaRPr/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8823" y="4160539"/>
            <a:ext cx="3862907" cy="139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Modest Few Uses for Dictionaries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311700" y="1152475"/>
            <a:ext cx="8520600" cy="39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Any time you want to store information according to some key and be able to retrieve it efficiently – a </a:t>
            </a:r>
            <a:r>
              <a:rPr b="1" lang="en">
                <a:solidFill>
                  <a:srgbClr val="0000FF"/>
                </a:solidFill>
              </a:rPr>
              <a:t>dictionary</a:t>
            </a:r>
            <a:r>
              <a:rPr lang="en"/>
              <a:t> is the ADT to use!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Lots of programs do that!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Networks:			router tables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Operating systems:	page tables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Compilers:		symbol tables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Databases:		dictionaries with other nice properties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Search:			inverted indexes, phone directories, 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Biology:			genome maps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...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 implementations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311700" y="1152475"/>
            <a:ext cx="8520600" cy="3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dictionary with </a:t>
            </a:r>
            <a:r>
              <a:rPr i="1" lang="en"/>
              <a:t>n</a:t>
            </a:r>
            <a:r>
              <a:rPr lang="en"/>
              <a:t> key/value pairs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14300" lvl="0" marL="1143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We’ll see a Binary Search Tree (BST) probably does better, but not in the worst case unless we keep it balanced</a:t>
            </a:r>
            <a:endParaRPr/>
          </a:p>
        </p:txBody>
      </p:sp>
      <p:graphicFrame>
        <p:nvGraphicFramePr>
          <p:cNvPr id="110" name="Google Shape;110;p19"/>
          <p:cNvGraphicFramePr/>
          <p:nvPr/>
        </p:nvGraphicFramePr>
        <p:xfrm>
          <a:off x="460500" y="161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{445370DA-37E0-4225-800B-67CD69AB0CFE}</a:tableStyleId>
              </a:tblPr>
              <a:tblGrid>
                <a:gridCol w="2372800"/>
                <a:gridCol w="1953450"/>
                <a:gridCol w="1953450"/>
                <a:gridCol w="19534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insert</a:t>
                      </a:r>
                      <a:endParaRPr b="1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find</a:t>
                      </a:r>
                      <a:endParaRPr b="1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delete</a:t>
                      </a:r>
                      <a:endParaRPr b="1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Unsorted linked list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Unsorted array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Sorted linked list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Sorted array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7322" y="2130505"/>
            <a:ext cx="629952" cy="314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18291" y="2128340"/>
            <a:ext cx="679851" cy="420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29818" y="2228816"/>
            <a:ext cx="740532" cy="216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28260" y="2095579"/>
            <a:ext cx="711612" cy="40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3478" y="2123805"/>
            <a:ext cx="937733" cy="384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298340" y="2530167"/>
            <a:ext cx="2713864" cy="454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261071" y="2602427"/>
            <a:ext cx="914401" cy="422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20941" y="3038279"/>
            <a:ext cx="4719958" cy="46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163956" y="3519204"/>
            <a:ext cx="393144" cy="344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566273" y="3532983"/>
            <a:ext cx="1020744" cy="496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203337" y="3479964"/>
            <a:ext cx="917265" cy="413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181576" y="3503830"/>
            <a:ext cx="897217" cy="441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Lazy</a:t>
            </a:r>
            <a:r>
              <a:rPr lang="en"/>
              <a:t> Deletion (e.g. in a sorted array)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688" y="1779725"/>
            <a:ext cx="8520600" cy="336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</a:t>
            </a:r>
            <a:r>
              <a:rPr i="1" lang="en"/>
              <a:t>general technique</a:t>
            </a:r>
            <a:r>
              <a:rPr lang="en"/>
              <a:t> for making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r>
              <a:rPr lang="en"/>
              <a:t> as fast as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Instead of actually removing the item just mark it deleted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need to shift values, etc.</a:t>
            </a:r>
            <a:endParaRPr/>
          </a:p>
        </p:txBody>
      </p:sp>
      <p:sp>
        <p:nvSpPr>
          <p:cNvPr id="129" name="Google Shape;129;p20"/>
          <p:cNvSpPr txBox="1"/>
          <p:nvPr/>
        </p:nvSpPr>
        <p:spPr>
          <a:xfrm>
            <a:off x="4391675" y="2995350"/>
            <a:ext cx="4558800" cy="21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2"/>
                </a:solidFill>
              </a:rPr>
              <a:t>Minuses:</a:t>
            </a:r>
            <a:endParaRPr sz="1800" u="sng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Extra </a:t>
            </a:r>
            <a:r>
              <a:rPr i="1" lang="en" sz="1800">
                <a:solidFill>
                  <a:schemeClr val="dk2"/>
                </a:solidFill>
              </a:rPr>
              <a:t>space</a:t>
            </a:r>
            <a:r>
              <a:rPr lang="en" sz="1800">
                <a:solidFill>
                  <a:schemeClr val="dk2"/>
                </a:solidFill>
              </a:rPr>
              <a:t> for the “is-it-deleted” flag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Deleted nodes waste space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 sz="1800">
                <a:solidFill>
                  <a:schemeClr val="dk2"/>
                </a:solidFill>
              </a:rPr>
              <a:t> O(</a:t>
            </a:r>
            <a:r>
              <a:rPr b="1" lang="en" sz="1800">
                <a:solidFill>
                  <a:schemeClr val="dk2"/>
                </a:solidFill>
              </a:rPr>
              <a:t>log</a:t>
            </a:r>
            <a:r>
              <a:rPr lang="en" sz="1800">
                <a:solidFill>
                  <a:schemeClr val="dk2"/>
                </a:solidFill>
              </a:rPr>
              <a:t> m) </a:t>
            </a:r>
            <a:r>
              <a:rPr i="1" lang="en" sz="1800">
                <a:solidFill>
                  <a:schemeClr val="dk2"/>
                </a:solidFill>
              </a:rPr>
              <a:t>time</a:t>
            </a:r>
            <a:r>
              <a:rPr lang="en" sz="1800">
                <a:solidFill>
                  <a:schemeClr val="dk2"/>
                </a:solidFill>
              </a:rPr>
              <a:t> where </a:t>
            </a:r>
            <a:r>
              <a:rPr i="1" lang="en" sz="1800">
                <a:solidFill>
                  <a:schemeClr val="dk2"/>
                </a:solidFill>
              </a:rPr>
              <a:t>m</a:t>
            </a:r>
            <a:r>
              <a:rPr lang="en" sz="1800">
                <a:solidFill>
                  <a:schemeClr val="dk2"/>
                </a:solidFill>
              </a:rPr>
              <a:t> is data-structure size (</a:t>
            </a:r>
            <a:r>
              <a:rPr i="1" lang="en" sz="1800">
                <a:solidFill>
                  <a:schemeClr val="dk2"/>
                </a:solidFill>
              </a:rPr>
              <a:t>m &gt;= n</a:t>
            </a:r>
            <a:r>
              <a:rPr lang="en" sz="1800">
                <a:solidFill>
                  <a:schemeClr val="dk2"/>
                </a:solidFill>
              </a:rPr>
              <a:t>)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May complicate other operations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0" name="Google Shape;130;p20"/>
          <p:cNvSpPr txBox="1"/>
          <p:nvPr/>
        </p:nvSpPr>
        <p:spPr>
          <a:xfrm>
            <a:off x="311700" y="2995400"/>
            <a:ext cx="3950100" cy="21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2"/>
                </a:solidFill>
              </a:rPr>
              <a:t>Plusses:</a:t>
            </a:r>
            <a:endParaRPr sz="1800" u="sng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Simpler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Can do removals later in batches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If re-added soon thereafter, just unmark the deletion</a:t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131" name="Google Shape;131;p20"/>
          <p:cNvGraphicFramePr/>
          <p:nvPr/>
        </p:nvGraphicFramePr>
        <p:xfrm>
          <a:off x="952525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{445370DA-37E0-4225-800B-67CD69AB0CFE}</a:tableStyleId>
              </a:tblPr>
              <a:tblGrid>
                <a:gridCol w="804325"/>
                <a:gridCol w="804325"/>
                <a:gridCol w="804325"/>
                <a:gridCol w="804325"/>
                <a:gridCol w="804325"/>
                <a:gridCol w="804325"/>
                <a:gridCol w="804325"/>
                <a:gridCol w="804325"/>
                <a:gridCol w="8043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10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12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24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30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41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42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44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45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50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✅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❌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✅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✅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❌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✅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❌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✅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800">
                          <a:solidFill>
                            <a:schemeClr val="dk1"/>
                          </a:solidFill>
                        </a:rPr>
                        <a:t>✅</a:t>
                      </a:r>
                      <a:endParaRPr b="1" sz="1800"/>
                    </a:p>
                  </a:txBody>
                  <a:tcPr marT="0" marB="0" marR="0" marL="0" anchor="ctr"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4993" y="424517"/>
            <a:ext cx="2637932" cy="1371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Better Dictionary data structures</a:t>
            </a:r>
            <a:endParaRPr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311700" y="1152475"/>
            <a:ext cx="8520600" cy="38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Will spend the next several lectures looking at dictionaries with three different data structures: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AVL trees</a:t>
            </a:r>
            <a:endParaRPr sz="20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Binary search trees with guaranteed balancing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B-Trees</a:t>
            </a:r>
            <a:endParaRPr sz="20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Also always balanced, but different and shallower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B!=Binary; B-Trees generally have large branching factor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Hashtables</a:t>
            </a:r>
            <a:endParaRPr sz="2000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Not tree-like at all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/>
              <a:t>Skipping: Other balanced trees (red-black, splay)</a:t>
            </a:r>
            <a:endParaRPr i="1"/>
          </a:p>
        </p:txBody>
      </p:sp>
      <p:pic>
        <p:nvPicPr>
          <p:cNvPr id="139" name="Google Shape;13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6212" y="4814069"/>
            <a:ext cx="1614348" cy="83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