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2" r:id="rId5"/>
    <p:sldMasterId id="214748367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y="5143500" cx="9144000"/>
  <p:notesSz cx="6858000" cy="9144000"/>
  <p:embeddedFontLst>
    <p:embeddedFont>
      <p:font typeface="Proxima Nova"/>
      <p:regular r:id="rId39"/>
      <p:bold r:id="rId40"/>
      <p:italic r:id="rId41"/>
      <p:boldItalic r:id="rId42"/>
    </p:embeddedFont>
    <p:embeddedFont>
      <p:font typeface="Quattrocento Sans"/>
      <p:regular r:id="rId43"/>
      <p:bold r:id="rId44"/>
      <p:italic r:id="rId45"/>
      <p:boldItalic r:id="rId4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4C23BF0-DBD5-4C61-A37F-6767CEDF1071}">
  <a:tblStyle styleId="{D4C23BF0-DBD5-4C61-A37F-6767CEDF10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ProximaNova-bold.fntdata"/><Relationship Id="rId20" Type="http://schemas.openxmlformats.org/officeDocument/2006/relationships/slide" Target="slides/slide13.xml"/><Relationship Id="rId42" Type="http://schemas.openxmlformats.org/officeDocument/2006/relationships/font" Target="fonts/ProximaNova-boldItalic.fntdata"/><Relationship Id="rId41" Type="http://schemas.openxmlformats.org/officeDocument/2006/relationships/font" Target="fonts/ProximaNova-italic.fntdata"/><Relationship Id="rId22" Type="http://schemas.openxmlformats.org/officeDocument/2006/relationships/slide" Target="slides/slide15.xml"/><Relationship Id="rId44" Type="http://schemas.openxmlformats.org/officeDocument/2006/relationships/font" Target="fonts/QuattrocentoSans-bold.fntdata"/><Relationship Id="rId21" Type="http://schemas.openxmlformats.org/officeDocument/2006/relationships/slide" Target="slides/slide14.xml"/><Relationship Id="rId43" Type="http://schemas.openxmlformats.org/officeDocument/2006/relationships/font" Target="fonts/QuattrocentoSans-regular.fntdata"/><Relationship Id="rId24" Type="http://schemas.openxmlformats.org/officeDocument/2006/relationships/slide" Target="slides/slide17.xml"/><Relationship Id="rId46" Type="http://schemas.openxmlformats.org/officeDocument/2006/relationships/font" Target="fonts/QuattrocentoSans-boldItalic.fntdata"/><Relationship Id="rId23" Type="http://schemas.openxmlformats.org/officeDocument/2006/relationships/slide" Target="slides/slide16.xml"/><Relationship Id="rId45" Type="http://schemas.openxmlformats.org/officeDocument/2006/relationships/font" Target="fonts/QuattrocentoSans-italic.fntdata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11" Type="http://schemas.openxmlformats.org/officeDocument/2006/relationships/slide" Target="slides/slide4.xml"/><Relationship Id="rId33" Type="http://schemas.openxmlformats.org/officeDocument/2006/relationships/slide" Target="slides/slide26.xml"/><Relationship Id="rId10" Type="http://schemas.openxmlformats.org/officeDocument/2006/relationships/slide" Target="slides/slide3.xml"/><Relationship Id="rId32" Type="http://schemas.openxmlformats.org/officeDocument/2006/relationships/slide" Target="slides/slide25.xml"/><Relationship Id="rId13" Type="http://schemas.openxmlformats.org/officeDocument/2006/relationships/slide" Target="slides/slide6.xml"/><Relationship Id="rId35" Type="http://schemas.openxmlformats.org/officeDocument/2006/relationships/slide" Target="slides/slide28.xml"/><Relationship Id="rId12" Type="http://schemas.openxmlformats.org/officeDocument/2006/relationships/slide" Target="slides/slide5.xml"/><Relationship Id="rId34" Type="http://schemas.openxmlformats.org/officeDocument/2006/relationships/slide" Target="slides/slide27.xml"/><Relationship Id="rId15" Type="http://schemas.openxmlformats.org/officeDocument/2006/relationships/slide" Target="slides/slide8.xml"/><Relationship Id="rId37" Type="http://schemas.openxmlformats.org/officeDocument/2006/relationships/slide" Target="slides/slide30.xml"/><Relationship Id="rId14" Type="http://schemas.openxmlformats.org/officeDocument/2006/relationships/slide" Target="slides/slide7.xml"/><Relationship Id="rId36" Type="http://schemas.openxmlformats.org/officeDocument/2006/relationships/slide" Target="slides/slide29.xml"/><Relationship Id="rId17" Type="http://schemas.openxmlformats.org/officeDocument/2006/relationships/slide" Target="slides/slide10.xml"/><Relationship Id="rId39" Type="http://schemas.openxmlformats.org/officeDocument/2006/relationships/font" Target="fonts/ProximaNova-regular.fntdata"/><Relationship Id="rId16" Type="http://schemas.openxmlformats.org/officeDocument/2006/relationships/slide" Target="slides/slide9.xml"/><Relationship Id="rId38" Type="http://schemas.openxmlformats.org/officeDocument/2006/relationships/slide" Target="slides/slide31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6cf2e65c0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26cf2e65c0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26cf2e65c07_0_4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26cf2e65c07_0_4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is n-k = 1?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6d081c712a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6d081c712a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6cf2e65c07_0_4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26cf2e65c07_0_4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6cf2e65c07_0_4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6cf2e65c07_0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6cf2e65c07_0_4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6cf2e65c07_0_4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6cf2e65c07_0_4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6cf2e65c07_0_4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6d081c712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26d081c712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6d081c712a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26d081c712a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26d081c712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26d081c712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26d081c712a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26d081c712a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6cf2e65c0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6cf2e65c0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6d081c712a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6d081c712a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6d081c712a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26d081c712a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6d081c712a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26d081c712a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26d081c712a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26d081c712a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the leaves added together for all previous heights gives you the # of nodes for a level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26d081c712a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26d081c712a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Obvious!</a:t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6d081c712a_0_2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26d081c712a_0_2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26d081c712a_0_29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g26d081c712a_0_29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26d081c712a_0_3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4" name="Google Shape;474;g26d081c712a_0_32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g26d081c712a_0_32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26d081c712a_0_5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8" name="Google Shape;498;g26d081c712a_0_57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g26d081c712a_0_57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g26d081c712a_0_60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2" name="Google Shape;522;g26d081c712a_0_60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g26d081c712a_0_60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6cf2e65c07_0_1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6cf2e65c07_0_1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g26d081c712a_0_6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6" name="Google Shape;546;g26d081c712a_0_6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g26d081c712a_0_6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6d081c712a_0_64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0" name="Google Shape;570;g26d081c712a_0_6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1" name="Google Shape;571;g26d081c712a_0_64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6cf2e65c07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6cf2e65c07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Best case doesn’t really tell me anything except how lucky we are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6cf2e65c07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6cf2e65c07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6cf2e65c07_0_3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6cf2e65c07_0_3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6cf2e65c07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6cf2e65c07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6cf2e65c07_0_4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6cf2e65c07_0_4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is n-k = 1?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26cf2e65c07_0_4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26cf2e65c07_0_4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is n-k = 1?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9631" y="1176206"/>
            <a:ext cx="7028700" cy="349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" type="subTitle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 txBox="1"/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4" name="Google Shape;74;p17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0" name="Google Shape;80;p18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7" name="Google Shape;87;p19"/>
          <p:cNvSpPr txBox="1"/>
          <p:nvPr>
            <p:ph idx="2" type="body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89" name="Google Shape;89;p19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1" name="Google Shape;91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6" name="Google Shape;96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7" name="Google Shape;97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4" name="Google Shape;104;p22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810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105" name="Google Shape;105;p22"/>
          <p:cNvSpPr txBox="1"/>
          <p:nvPr>
            <p:ph idx="2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06" name="Google Shape;106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/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1" name="Google Shape;111;p23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23"/>
          <p:cNvSpPr txBox="1"/>
          <p:nvPr>
            <p:ph idx="1" type="body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113" name="Google Shape;113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4" name="Google Shape;114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5" name="Google Shape;115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8" name="Google Shape;118;p24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19" name="Google Shape;119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0" name="Google Shape;120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1" name="Google Shape;121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4" name="Google Shape;124;p25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7" name="Google Shape;127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Font typeface="Calibri"/>
              <a:buNone/>
              <a:defRPr sz="33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rtl="0">
              <a:spcBef>
                <a:spcPts val="800"/>
              </a:spcBef>
              <a:spcAft>
                <a:spcPts val="0"/>
              </a:spcAft>
              <a:buSzPts val="2100"/>
              <a:buFont typeface="Calibri"/>
              <a:buChar char="•"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indent="-336550" lvl="1" marL="9144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2pPr>
            <a:lvl3pPr indent="-336550" lvl="2" marL="13716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3pPr>
            <a:lvl4pPr indent="-336550" lvl="3" marL="18288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4pPr>
            <a:lvl5pPr indent="-336550" lvl="4" marL="22860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5pPr>
            <a:lvl6pPr indent="-336550" lvl="5" marL="27432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6pPr>
            <a:lvl7pPr indent="-336550" lvl="6" marL="32004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7pPr>
            <a:lvl8pPr indent="-336550" lvl="7" marL="36576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8pPr>
            <a:lvl9pPr indent="-336550" lvl="8" marL="4114800" rtl="0">
              <a:spcBef>
                <a:spcPts val="400"/>
              </a:spcBef>
              <a:spcAft>
                <a:spcPts val="0"/>
              </a:spcAft>
              <a:buSzPts val="1700"/>
              <a:buFont typeface="Calibri"/>
              <a:buChar char="•"/>
              <a:defRPr sz="17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5" name="Google Shape;55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5.png"/><Relationship Id="rId4" Type="http://schemas.openxmlformats.org/officeDocument/2006/relationships/image" Target="../media/image1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8.png"/><Relationship Id="rId7" Type="http://schemas.openxmlformats.org/officeDocument/2006/relationships/image" Target="../media/image21.png"/><Relationship Id="rId8" Type="http://schemas.openxmlformats.org/officeDocument/2006/relationships/image" Target="../media/image5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2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6.png"/><Relationship Id="rId10" Type="http://schemas.openxmlformats.org/officeDocument/2006/relationships/image" Target="../media/image1.png"/><Relationship Id="rId13" Type="http://schemas.openxmlformats.org/officeDocument/2006/relationships/image" Target="../media/image17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9.png"/><Relationship Id="rId4" Type="http://schemas.openxmlformats.org/officeDocument/2006/relationships/image" Target="../media/image20.png"/><Relationship Id="rId9" Type="http://schemas.openxmlformats.org/officeDocument/2006/relationships/image" Target="../media/image7.png"/><Relationship Id="rId15" Type="http://schemas.openxmlformats.org/officeDocument/2006/relationships/image" Target="../media/image22.png"/><Relationship Id="rId14" Type="http://schemas.openxmlformats.org/officeDocument/2006/relationships/image" Target="../media/image23.png"/><Relationship Id="rId5" Type="http://schemas.openxmlformats.org/officeDocument/2006/relationships/image" Target="../media/image6.png"/><Relationship Id="rId6" Type="http://schemas.openxmlformats.org/officeDocument/2006/relationships/image" Target="../media/image14.png"/><Relationship Id="rId7" Type="http://schemas.openxmlformats.org/officeDocument/2006/relationships/image" Target="../media/image4.png"/><Relationship Id="rId8" Type="http://schemas.openxmlformats.org/officeDocument/2006/relationships/image" Target="../media/image3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23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2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2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23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22.png"/><Relationship Id="rId5" Type="http://schemas.openxmlformats.org/officeDocument/2006/relationships/image" Target="../media/image16.png"/><Relationship Id="rId6" Type="http://schemas.openxmlformats.org/officeDocument/2006/relationships/image" Target="../media/image13.png"/><Relationship Id="rId7" Type="http://schemas.openxmlformats.org/officeDocument/2006/relationships/image" Target="../media/image17.png"/><Relationship Id="rId8" Type="http://schemas.openxmlformats.org/officeDocument/2006/relationships/image" Target="../media/image2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137" name="Google Shape;137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2500"/>
              <a:t>Recurrence Relations</a:t>
            </a:r>
            <a:endParaRPr sz="2500"/>
          </a:p>
        </p:txBody>
      </p:sp>
      <p:sp>
        <p:nvSpPr>
          <p:cNvPr id="138" name="Google Shape;138;p27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</a:t>
            </a:r>
            <a:endParaRPr/>
          </a:p>
        </p:txBody>
      </p:sp>
      <p:sp>
        <p:nvSpPr>
          <p:cNvPr id="217" name="Google Shape;217;p36"/>
          <p:cNvSpPr txBox="1"/>
          <p:nvPr>
            <p:ph idx="1" type="body"/>
          </p:nvPr>
        </p:nvSpPr>
        <p:spPr>
          <a:xfrm>
            <a:off x="311700" y="1152475"/>
            <a:ext cx="8520600" cy="3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(n) = 6k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(n-k)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 set k equal to n-1, because in order to reach the base case (1):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 - k = 1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     = 1 + k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n - 1 = k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7182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 expanded it out n-1 times, so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T(n) = 6k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(n-k)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6(n-1)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(1) = 6(n-1) + 9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6n + 3 =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O(n)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We’ll usually just use a constant (eg </a:t>
            </a:r>
            <a:r>
              <a:rPr i="1" lang="en"/>
              <a:t>c</a:t>
            </a:r>
            <a:r>
              <a:rPr baseline="-25000" i="1" lang="en"/>
              <a:t>1</a:t>
            </a:r>
            <a:r>
              <a:rPr lang="en"/>
              <a:t> or </a:t>
            </a:r>
            <a:r>
              <a:rPr i="1" lang="en"/>
              <a:t>c</a:t>
            </a:r>
            <a:r>
              <a:rPr baseline="-25000" i="1" lang="en"/>
              <a:t>2</a:t>
            </a:r>
            <a:r>
              <a:rPr lang="en"/>
              <a:t>) instead of the literal “6” and “9”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Relations: Unrolling Method</a:t>
            </a:r>
            <a:endParaRPr/>
          </a:p>
        </p:txBody>
      </p:sp>
      <p:sp>
        <p:nvSpPr>
          <p:cNvPr id="223" name="Google Shape;223;p3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Write out your recurrence relation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Unroll it several times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Write the unrolled function in terms of some variable </a:t>
            </a:r>
            <a:r>
              <a:rPr i="1" lang="en" sz="2200"/>
              <a:t>k</a:t>
            </a:r>
            <a:r>
              <a:rPr lang="en" sz="2200"/>
              <a:t> (or </a:t>
            </a:r>
            <a:r>
              <a:rPr i="1" lang="en" sz="2200"/>
              <a:t>i</a:t>
            </a:r>
            <a:r>
              <a:rPr lang="en" sz="2200"/>
              <a:t>, whatever you like)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Figure out what </a:t>
            </a:r>
            <a:r>
              <a:rPr i="1" lang="en" sz="2200"/>
              <a:t>k</a:t>
            </a:r>
            <a:r>
              <a:rPr lang="en" sz="2200"/>
              <a:t> has to equal when you hit the base case (for instance, when you reach T(1)).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Solve!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 Search</a:t>
            </a:r>
            <a:endParaRPr/>
          </a:p>
        </p:txBody>
      </p:sp>
      <p:sp>
        <p:nvSpPr>
          <p:cNvPr id="229" name="Google Shape;229;p38"/>
          <p:cNvSpPr txBox="1"/>
          <p:nvPr>
            <p:ph idx="1" type="body"/>
          </p:nvPr>
        </p:nvSpPr>
        <p:spPr>
          <a:xfrm>
            <a:off x="311700" y="4343925"/>
            <a:ext cx="8520600" cy="73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Recurrence Relation:</a:t>
            </a:r>
            <a:endParaRPr sz="2000"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               Base Case:</a:t>
            </a:r>
            <a:endParaRPr sz="2000"/>
          </a:p>
        </p:txBody>
      </p:sp>
      <p:sp>
        <p:nvSpPr>
          <p:cNvPr id="230" name="Google Shape;230;p38"/>
          <p:cNvSpPr txBox="1"/>
          <p:nvPr/>
        </p:nvSpPr>
        <p:spPr>
          <a:xfrm>
            <a:off x="311700" y="969525"/>
            <a:ext cx="8776800" cy="33744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requires array is sorted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// returns whether k is in array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boolean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k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(arr,k,0,arr.length);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boolean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k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mid = (hi+lo)/2; //i.e., lo+(hi-lo)/2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(lo==hi)  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false;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(arr[mid]==k)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true;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(arr[mid]&lt; k)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(arr,k,mid+1,hi);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(arr,k,lo,mid);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</a:t>
            </a:r>
            <a:endParaRPr/>
          </a:p>
        </p:txBody>
      </p:sp>
      <p:sp>
        <p:nvSpPr>
          <p:cNvPr id="236" name="Google Shape;236;p39"/>
          <p:cNvSpPr txBox="1"/>
          <p:nvPr>
            <p:ph idx="1" type="body"/>
          </p:nvPr>
        </p:nvSpPr>
        <p:spPr>
          <a:xfrm>
            <a:off x="311700" y="1152475"/>
            <a:ext cx="8520600" cy="319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Determine the recurrence relation. What is the base case?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T(n) = </a:t>
            </a:r>
            <a:r>
              <a:rPr lang="en">
                <a:solidFill>
                  <a:srgbClr val="0000FF"/>
                </a:solidFill>
              </a:rPr>
              <a:t>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T(n/2) 		T(1) = c</a:t>
            </a:r>
            <a:r>
              <a:rPr baseline="-25000" lang="en">
                <a:solidFill>
                  <a:srgbClr val="0000FF"/>
                </a:solidFill>
              </a:rPr>
              <a:t>1</a:t>
            </a:r>
            <a:endParaRPr baseline="-25000"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“Expand” the original relation to find an equivalent general expression in terms of the number of expansions.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Find a closed-form expression by setting the number of expansions to a value which reduces the problem to a base case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</a:t>
            </a:r>
            <a:endParaRPr/>
          </a:p>
        </p:txBody>
      </p:sp>
      <p:sp>
        <p:nvSpPr>
          <p:cNvPr id="242" name="Google Shape;242;p40"/>
          <p:cNvSpPr txBox="1"/>
          <p:nvPr>
            <p:ph idx="1" type="body"/>
          </p:nvPr>
        </p:nvSpPr>
        <p:spPr>
          <a:xfrm>
            <a:off x="311700" y="1152475"/>
            <a:ext cx="8520600" cy="388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Determine the recurrence relation. What is the base case?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T(n) = </a:t>
            </a:r>
            <a:r>
              <a:rPr lang="en">
                <a:solidFill>
                  <a:srgbClr val="0000FF"/>
                </a:solidFill>
              </a:rPr>
              <a:t>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T(n/2) 		T(1) = </a:t>
            </a:r>
            <a:r>
              <a:rPr lang="en">
                <a:solidFill>
                  <a:srgbClr val="0000FF"/>
                </a:solidFill>
              </a:rPr>
              <a:t>c</a:t>
            </a:r>
            <a:r>
              <a:rPr baseline="-25000" lang="en">
                <a:solidFill>
                  <a:srgbClr val="0000FF"/>
                </a:solidFill>
              </a:rPr>
              <a:t>1</a:t>
            </a:r>
            <a:endParaRPr>
              <a:solidFill>
                <a:srgbClr val="0000FF"/>
              </a:solidFill>
            </a:endParaRPr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“Expand” the original relation to find an equivalent general expression in terms of the number of expansions.</a:t>
            </a:r>
            <a:endParaRPr/>
          </a:p>
          <a:p>
            <a:pPr indent="45720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</a:rPr>
              <a:t>T(n) =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T(n/4) </a:t>
            </a:r>
            <a:br>
              <a:rPr lang="en"/>
            </a:br>
            <a:r>
              <a:rPr lang="en"/>
              <a:t>	</a:t>
            </a:r>
            <a:r>
              <a:rPr lang="en">
                <a:solidFill>
                  <a:srgbClr val="0000FF"/>
                </a:solidFill>
              </a:rPr>
              <a:t>T(n) =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+ T(n/8) </a:t>
            </a:r>
            <a:br>
              <a:rPr lang="en"/>
            </a:br>
            <a:r>
              <a:rPr lang="en"/>
              <a:t>	</a:t>
            </a:r>
            <a:r>
              <a:rPr lang="en">
                <a:solidFill>
                  <a:srgbClr val="0000FF"/>
                </a:solidFill>
              </a:rPr>
              <a:t>T(n) =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k + T(n/(2</a:t>
            </a:r>
            <a:r>
              <a:rPr baseline="30000" lang="en">
                <a:solidFill>
                  <a:srgbClr val="0000FF"/>
                </a:solidFill>
              </a:rPr>
              <a:t>k</a:t>
            </a:r>
            <a:r>
              <a:rPr lang="en">
                <a:solidFill>
                  <a:srgbClr val="0000FF"/>
                </a:solidFill>
              </a:rPr>
              <a:t>)) 		</a:t>
            </a:r>
            <a:r>
              <a:rPr lang="en" sz="1400">
                <a:solidFill>
                  <a:srgbClr val="0000FF"/>
                </a:solidFill>
              </a:rPr>
              <a:t>(where k is the number of expansions)</a:t>
            </a:r>
            <a:endParaRPr sz="1400"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Find a closed-form expression by setting the number of expansions to a value which reduces the problem to a base case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</a:t>
            </a:r>
            <a:r>
              <a:rPr lang="en">
                <a:solidFill>
                  <a:srgbClr val="0000FF"/>
                </a:solidFill>
              </a:rPr>
              <a:t>n/(2</a:t>
            </a:r>
            <a:r>
              <a:rPr baseline="30000" lang="en">
                <a:solidFill>
                  <a:srgbClr val="0000FF"/>
                </a:solidFill>
              </a:rPr>
              <a:t>k</a:t>
            </a:r>
            <a:r>
              <a:rPr lang="en">
                <a:solidFill>
                  <a:srgbClr val="0000FF"/>
                </a:solidFill>
              </a:rPr>
              <a:t>) = 1   means   n = 2</a:t>
            </a:r>
            <a:r>
              <a:rPr baseline="30000" lang="en">
                <a:solidFill>
                  <a:srgbClr val="0000FF"/>
                </a:solidFill>
              </a:rPr>
              <a:t>k</a:t>
            </a:r>
            <a:r>
              <a:rPr lang="en">
                <a:solidFill>
                  <a:srgbClr val="0000FF"/>
                </a:solidFill>
              </a:rPr>
              <a:t>   means   k = log n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	T(n) = c</a:t>
            </a:r>
            <a:r>
              <a:rPr baseline="-25000" lang="en">
                <a:solidFill>
                  <a:srgbClr val="0000FF"/>
                </a:solidFill>
              </a:rPr>
              <a:t>2</a:t>
            </a:r>
            <a:r>
              <a:rPr lang="en">
                <a:solidFill>
                  <a:srgbClr val="0000FF"/>
                </a:solidFill>
              </a:rPr>
              <a:t> log n + c</a:t>
            </a:r>
            <a:r>
              <a:rPr baseline="-25000" lang="en">
                <a:solidFill>
                  <a:srgbClr val="0000FF"/>
                </a:solidFill>
              </a:rPr>
              <a:t>1</a:t>
            </a:r>
            <a:r>
              <a:rPr lang="en">
                <a:solidFill>
                  <a:srgbClr val="0000FF"/>
                </a:solidFill>
              </a:rPr>
              <a:t>   </a:t>
            </a:r>
            <a:r>
              <a:rPr lang="en" sz="1350">
                <a:solidFill>
                  <a:srgbClr val="0000FF"/>
                </a:solidFill>
              </a:rPr>
              <a:t>(get to base case and do it)</a:t>
            </a:r>
            <a:br>
              <a:rPr lang="en">
                <a:solidFill>
                  <a:srgbClr val="0000FF"/>
                </a:solidFill>
              </a:rPr>
            </a:br>
            <a:r>
              <a:rPr lang="en">
                <a:solidFill>
                  <a:srgbClr val="0000FF"/>
                </a:solidFill>
              </a:rPr>
              <a:t>	T(n) is O(log n)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248" name="Google Shape;248;p41"/>
          <p:cNvSpPr txBox="1"/>
          <p:nvPr>
            <p:ph idx="1" type="body"/>
          </p:nvPr>
        </p:nvSpPr>
        <p:spPr>
          <a:xfrm>
            <a:off x="5424300" y="1152475"/>
            <a:ext cx="3408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Recurrence?</a:t>
            </a:r>
            <a:endParaRPr/>
          </a:p>
        </p:txBody>
      </p:sp>
      <p:sp>
        <p:nvSpPr>
          <p:cNvPr id="249" name="Google Shape;249;p41"/>
          <p:cNvSpPr txBox="1"/>
          <p:nvPr/>
        </p:nvSpPr>
        <p:spPr>
          <a:xfrm>
            <a:off x="95525" y="1068450"/>
            <a:ext cx="5261100" cy="3172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(arr,0,arr.length);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(lo==hi) return 0;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(lo==hi-1) return arr[lo];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mid = (hi+lo)/2;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(arr,lo,mid)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+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(arr,mid,hi);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255" name="Google Shape;255;p42"/>
          <p:cNvSpPr txBox="1"/>
          <p:nvPr>
            <p:ph idx="1" type="body"/>
          </p:nvPr>
        </p:nvSpPr>
        <p:spPr>
          <a:xfrm>
            <a:off x="5356625" y="1152475"/>
            <a:ext cx="3475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</p:txBody>
      </p:sp>
      <p:sp>
        <p:nvSpPr>
          <p:cNvPr id="256" name="Google Shape;256;p42"/>
          <p:cNvSpPr txBox="1"/>
          <p:nvPr/>
        </p:nvSpPr>
        <p:spPr>
          <a:xfrm>
            <a:off x="95525" y="1068450"/>
            <a:ext cx="5261100" cy="3172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(arr,0,arr.length);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(lo==hi) return 0;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(lo==hi-1) return arr[lo];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int mid = (hi+lo)/2;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(arr,lo,mid)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+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(arr,mid,hi);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sum: tree method</a:t>
            </a:r>
            <a:endParaRPr/>
          </a:p>
        </p:txBody>
      </p:sp>
      <p:sp>
        <p:nvSpPr>
          <p:cNvPr id="262" name="Google Shape;262;p43"/>
          <p:cNvSpPr txBox="1"/>
          <p:nvPr>
            <p:ph idx="1" type="body"/>
          </p:nvPr>
        </p:nvSpPr>
        <p:spPr>
          <a:xfrm>
            <a:off x="456525" y="1152475"/>
            <a:ext cx="8227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</p:txBody>
      </p:sp>
      <p:sp>
        <p:nvSpPr>
          <p:cNvPr id="263" name="Google Shape;263;p43"/>
          <p:cNvSpPr/>
          <p:nvPr/>
        </p:nvSpPr>
        <p:spPr>
          <a:xfrm>
            <a:off x="5590500" y="21862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T(n/2)</a:t>
            </a:r>
            <a:endParaRPr baseline="-25000" sz="1600"/>
          </a:p>
        </p:txBody>
      </p:sp>
      <p:sp>
        <p:nvSpPr>
          <p:cNvPr id="264" name="Google Shape;264;p43"/>
          <p:cNvSpPr/>
          <p:nvPr/>
        </p:nvSpPr>
        <p:spPr>
          <a:xfrm>
            <a:off x="6330900" y="14763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265" name="Google Shape;265;p43"/>
          <p:cNvSpPr/>
          <p:nvPr/>
        </p:nvSpPr>
        <p:spPr>
          <a:xfrm>
            <a:off x="7071300" y="21862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T(n/2)</a:t>
            </a:r>
            <a:endParaRPr baseline="-25000" sz="1600"/>
          </a:p>
        </p:txBody>
      </p:sp>
      <p:cxnSp>
        <p:nvCxnSpPr>
          <p:cNvPr id="266" name="Google Shape;266;p43"/>
          <p:cNvCxnSpPr>
            <a:stCxn id="264" idx="2"/>
            <a:endCxn id="263" idx="0"/>
          </p:cNvCxnSpPr>
          <p:nvPr/>
        </p:nvCxnSpPr>
        <p:spPr>
          <a:xfrm flipH="1">
            <a:off x="5960700" y="1861825"/>
            <a:ext cx="7404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67" name="Google Shape;267;p43"/>
          <p:cNvCxnSpPr>
            <a:stCxn id="264" idx="2"/>
            <a:endCxn id="265" idx="0"/>
          </p:cNvCxnSpPr>
          <p:nvPr/>
        </p:nvCxnSpPr>
        <p:spPr>
          <a:xfrm>
            <a:off x="6701100" y="1861825"/>
            <a:ext cx="7404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273" name="Google Shape;273;p44"/>
          <p:cNvSpPr txBox="1"/>
          <p:nvPr>
            <p:ph idx="1" type="body"/>
          </p:nvPr>
        </p:nvSpPr>
        <p:spPr>
          <a:xfrm>
            <a:off x="456525" y="1152475"/>
            <a:ext cx="8227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</p:txBody>
      </p:sp>
      <p:sp>
        <p:nvSpPr>
          <p:cNvPr id="274" name="Google Shape;274;p44"/>
          <p:cNvSpPr/>
          <p:nvPr/>
        </p:nvSpPr>
        <p:spPr>
          <a:xfrm>
            <a:off x="5220300" y="21862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275" name="Google Shape;275;p44"/>
          <p:cNvSpPr/>
          <p:nvPr/>
        </p:nvSpPr>
        <p:spPr>
          <a:xfrm>
            <a:off x="6330900" y="14763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</a:t>
            </a:r>
            <a:r>
              <a:rPr baseline="-25000" lang="en" sz="1700"/>
              <a:t>2</a:t>
            </a:r>
            <a:endParaRPr baseline="-25000" sz="1700"/>
          </a:p>
        </p:txBody>
      </p:sp>
      <p:sp>
        <p:nvSpPr>
          <p:cNvPr id="276" name="Google Shape;276;p44"/>
          <p:cNvSpPr/>
          <p:nvPr/>
        </p:nvSpPr>
        <p:spPr>
          <a:xfrm>
            <a:off x="7502375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cxnSp>
        <p:nvCxnSpPr>
          <p:cNvPr id="277" name="Google Shape;277;p44"/>
          <p:cNvCxnSpPr>
            <a:stCxn id="275" idx="2"/>
            <a:endCxn id="274" idx="0"/>
          </p:cNvCxnSpPr>
          <p:nvPr/>
        </p:nvCxnSpPr>
        <p:spPr>
          <a:xfrm flipH="1">
            <a:off x="5590500" y="1861825"/>
            <a:ext cx="11106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78" name="Google Shape;278;p44"/>
          <p:cNvCxnSpPr>
            <a:stCxn id="275" idx="2"/>
            <a:endCxn id="276" idx="0"/>
          </p:cNvCxnSpPr>
          <p:nvPr/>
        </p:nvCxnSpPr>
        <p:spPr>
          <a:xfrm>
            <a:off x="6701100" y="1861825"/>
            <a:ext cx="1171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9" name="Google Shape;279;p44"/>
          <p:cNvSpPr/>
          <p:nvPr/>
        </p:nvSpPr>
        <p:spPr>
          <a:xfrm>
            <a:off x="4753825" y="289617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T(n/4)</a:t>
            </a:r>
            <a:endParaRPr baseline="-25000" sz="1600"/>
          </a:p>
        </p:txBody>
      </p:sp>
      <p:sp>
        <p:nvSpPr>
          <p:cNvPr id="280" name="Google Shape;280;p44"/>
          <p:cNvSpPr/>
          <p:nvPr/>
        </p:nvSpPr>
        <p:spPr>
          <a:xfrm>
            <a:off x="5590500" y="289617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T(n/4)</a:t>
            </a:r>
            <a:endParaRPr baseline="-25000" sz="1600"/>
          </a:p>
        </p:txBody>
      </p:sp>
      <p:cxnSp>
        <p:nvCxnSpPr>
          <p:cNvPr id="281" name="Google Shape;281;p44"/>
          <p:cNvCxnSpPr>
            <a:stCxn id="274" idx="2"/>
            <a:endCxn id="279" idx="0"/>
          </p:cNvCxnSpPr>
          <p:nvPr/>
        </p:nvCxnSpPr>
        <p:spPr>
          <a:xfrm flipH="1">
            <a:off x="5124000" y="2571750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2" name="Google Shape;282;p44"/>
          <p:cNvCxnSpPr>
            <a:stCxn id="274" idx="2"/>
            <a:endCxn id="280" idx="0"/>
          </p:cNvCxnSpPr>
          <p:nvPr/>
        </p:nvCxnSpPr>
        <p:spPr>
          <a:xfrm>
            <a:off x="5590500" y="2571750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83" name="Google Shape;283;p44"/>
          <p:cNvSpPr/>
          <p:nvPr/>
        </p:nvSpPr>
        <p:spPr>
          <a:xfrm>
            <a:off x="6916650" y="289617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T(n/4)</a:t>
            </a:r>
            <a:endParaRPr baseline="-25000" sz="1600"/>
          </a:p>
        </p:txBody>
      </p:sp>
      <p:sp>
        <p:nvSpPr>
          <p:cNvPr id="284" name="Google Shape;284;p44"/>
          <p:cNvSpPr/>
          <p:nvPr/>
        </p:nvSpPr>
        <p:spPr>
          <a:xfrm>
            <a:off x="8045050" y="289617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T(n/4)</a:t>
            </a:r>
            <a:endParaRPr baseline="-25000" sz="1600"/>
          </a:p>
        </p:txBody>
      </p:sp>
      <p:cxnSp>
        <p:nvCxnSpPr>
          <p:cNvPr id="285" name="Google Shape;285;p44"/>
          <p:cNvCxnSpPr>
            <a:stCxn id="276" idx="2"/>
            <a:endCxn id="283" idx="0"/>
          </p:cNvCxnSpPr>
          <p:nvPr/>
        </p:nvCxnSpPr>
        <p:spPr>
          <a:xfrm flipH="1">
            <a:off x="7286975" y="2571625"/>
            <a:ext cx="585600" cy="32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6" name="Google Shape;286;p44"/>
          <p:cNvCxnSpPr>
            <a:stCxn id="276" idx="2"/>
            <a:endCxn id="284" idx="0"/>
          </p:cNvCxnSpPr>
          <p:nvPr/>
        </p:nvCxnSpPr>
        <p:spPr>
          <a:xfrm>
            <a:off x="7872575" y="2571625"/>
            <a:ext cx="542700" cy="324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292" name="Google Shape;292;p45"/>
          <p:cNvSpPr txBox="1"/>
          <p:nvPr>
            <p:ph idx="1" type="body"/>
          </p:nvPr>
        </p:nvSpPr>
        <p:spPr>
          <a:xfrm>
            <a:off x="456525" y="1152475"/>
            <a:ext cx="837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</p:txBody>
      </p:sp>
      <p:sp>
        <p:nvSpPr>
          <p:cNvPr id="293" name="Google Shape;293;p45"/>
          <p:cNvSpPr/>
          <p:nvPr/>
        </p:nvSpPr>
        <p:spPr>
          <a:xfrm>
            <a:off x="4248700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294" name="Google Shape;294;p45"/>
          <p:cNvSpPr/>
          <p:nvPr/>
        </p:nvSpPr>
        <p:spPr>
          <a:xfrm>
            <a:off x="5701925" y="14357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</a:t>
            </a:r>
            <a:r>
              <a:rPr baseline="-25000" lang="en" sz="1700"/>
              <a:t>2</a:t>
            </a:r>
            <a:endParaRPr baseline="-25000" sz="1700"/>
          </a:p>
        </p:txBody>
      </p:sp>
      <p:cxnSp>
        <p:nvCxnSpPr>
          <p:cNvPr id="295" name="Google Shape;295;p45"/>
          <p:cNvCxnSpPr>
            <a:stCxn id="294" idx="2"/>
            <a:endCxn id="293" idx="0"/>
          </p:cNvCxnSpPr>
          <p:nvPr/>
        </p:nvCxnSpPr>
        <p:spPr>
          <a:xfrm flipH="1">
            <a:off x="4618925" y="1821225"/>
            <a:ext cx="14532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6" name="Google Shape;296;p45"/>
          <p:cNvCxnSpPr>
            <a:stCxn id="294" idx="2"/>
            <a:endCxn id="297" idx="0"/>
          </p:cNvCxnSpPr>
          <p:nvPr/>
        </p:nvCxnSpPr>
        <p:spPr>
          <a:xfrm>
            <a:off x="6072125" y="1821225"/>
            <a:ext cx="14631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8" name="Google Shape;298;p45"/>
          <p:cNvSpPr/>
          <p:nvPr/>
        </p:nvSpPr>
        <p:spPr>
          <a:xfrm>
            <a:off x="37822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299" name="Google Shape;299;p45"/>
          <p:cNvSpPr/>
          <p:nvPr/>
        </p:nvSpPr>
        <p:spPr>
          <a:xfrm>
            <a:off x="461890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00" name="Google Shape;300;p45"/>
          <p:cNvCxnSpPr>
            <a:stCxn id="293" idx="2"/>
            <a:endCxn id="298" idx="0"/>
          </p:cNvCxnSpPr>
          <p:nvPr/>
        </p:nvCxnSpPr>
        <p:spPr>
          <a:xfrm flipH="1">
            <a:off x="4152400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1" name="Google Shape;301;p45"/>
          <p:cNvCxnSpPr>
            <a:stCxn id="293" idx="2"/>
            <a:endCxn id="299" idx="0"/>
          </p:cNvCxnSpPr>
          <p:nvPr/>
        </p:nvCxnSpPr>
        <p:spPr>
          <a:xfrm>
            <a:off x="4618900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2" name="Google Shape;302;p45"/>
          <p:cNvSpPr/>
          <p:nvPr/>
        </p:nvSpPr>
        <p:spPr>
          <a:xfrm>
            <a:off x="3044300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03" name="Google Shape;303;p45"/>
          <p:cNvSpPr/>
          <p:nvPr/>
        </p:nvSpPr>
        <p:spPr>
          <a:xfrm>
            <a:off x="3782213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04" name="Google Shape;304;p45"/>
          <p:cNvCxnSpPr>
            <a:stCxn id="298" idx="2"/>
            <a:endCxn id="302" idx="0"/>
          </p:cNvCxnSpPr>
          <p:nvPr/>
        </p:nvCxnSpPr>
        <p:spPr>
          <a:xfrm flipH="1">
            <a:off x="3414425" y="3281550"/>
            <a:ext cx="7380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5" name="Google Shape;305;p45"/>
          <p:cNvCxnSpPr>
            <a:stCxn id="298" idx="2"/>
            <a:endCxn id="303" idx="0"/>
          </p:cNvCxnSpPr>
          <p:nvPr/>
        </p:nvCxnSpPr>
        <p:spPr>
          <a:xfrm>
            <a:off x="4152425" y="3281550"/>
            <a:ext cx="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6" name="Google Shape;306;p45"/>
          <p:cNvSpPr/>
          <p:nvPr/>
        </p:nvSpPr>
        <p:spPr>
          <a:xfrm>
            <a:off x="45226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07" name="Google Shape;307;p45"/>
          <p:cNvSpPr/>
          <p:nvPr/>
        </p:nvSpPr>
        <p:spPr>
          <a:xfrm>
            <a:off x="5263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08" name="Google Shape;308;p45"/>
          <p:cNvCxnSpPr>
            <a:stCxn id="299" idx="2"/>
            <a:endCxn id="306" idx="0"/>
          </p:cNvCxnSpPr>
          <p:nvPr/>
        </p:nvCxnSpPr>
        <p:spPr>
          <a:xfrm flipH="1">
            <a:off x="4892800" y="3281550"/>
            <a:ext cx="96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9" name="Google Shape;309;p45"/>
          <p:cNvCxnSpPr>
            <a:stCxn id="299" idx="2"/>
            <a:endCxn id="307" idx="0"/>
          </p:cNvCxnSpPr>
          <p:nvPr/>
        </p:nvCxnSpPr>
        <p:spPr>
          <a:xfrm>
            <a:off x="4989100" y="3281550"/>
            <a:ext cx="6441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7" name="Google Shape;297;p45"/>
          <p:cNvSpPr/>
          <p:nvPr/>
        </p:nvSpPr>
        <p:spPr>
          <a:xfrm>
            <a:off x="7165125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310" name="Google Shape;310;p45"/>
          <p:cNvSpPr/>
          <p:nvPr/>
        </p:nvSpPr>
        <p:spPr>
          <a:xfrm>
            <a:off x="669865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311" name="Google Shape;311;p45"/>
          <p:cNvSpPr/>
          <p:nvPr/>
        </p:nvSpPr>
        <p:spPr>
          <a:xfrm>
            <a:off x="75353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12" name="Google Shape;312;p45"/>
          <p:cNvCxnSpPr>
            <a:stCxn id="297" idx="2"/>
            <a:endCxn id="310" idx="0"/>
          </p:cNvCxnSpPr>
          <p:nvPr/>
        </p:nvCxnSpPr>
        <p:spPr>
          <a:xfrm flipH="1">
            <a:off x="7068825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3" name="Google Shape;313;p45"/>
          <p:cNvCxnSpPr>
            <a:stCxn id="297" idx="2"/>
            <a:endCxn id="311" idx="0"/>
          </p:cNvCxnSpPr>
          <p:nvPr/>
        </p:nvCxnSpPr>
        <p:spPr>
          <a:xfrm>
            <a:off x="7535325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4" name="Google Shape;314;p45"/>
          <p:cNvSpPr/>
          <p:nvPr/>
        </p:nvSpPr>
        <p:spPr>
          <a:xfrm>
            <a:off x="6124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15" name="Google Shape;315;p45"/>
          <p:cNvSpPr/>
          <p:nvPr/>
        </p:nvSpPr>
        <p:spPr>
          <a:xfrm>
            <a:off x="68887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16" name="Google Shape;316;p45"/>
          <p:cNvCxnSpPr>
            <a:stCxn id="310" idx="2"/>
            <a:endCxn id="314" idx="0"/>
          </p:cNvCxnSpPr>
          <p:nvPr/>
        </p:nvCxnSpPr>
        <p:spPr>
          <a:xfrm flipH="1">
            <a:off x="6494350" y="3281550"/>
            <a:ext cx="5745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17" name="Google Shape;317;p45"/>
          <p:cNvCxnSpPr>
            <a:stCxn id="310" idx="2"/>
            <a:endCxn id="315" idx="0"/>
          </p:cNvCxnSpPr>
          <p:nvPr/>
        </p:nvCxnSpPr>
        <p:spPr>
          <a:xfrm>
            <a:off x="7068850" y="3281550"/>
            <a:ext cx="1902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8" name="Google Shape;318;p45"/>
          <p:cNvSpPr/>
          <p:nvPr/>
        </p:nvSpPr>
        <p:spPr>
          <a:xfrm>
            <a:off x="76291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19" name="Google Shape;319;p45"/>
          <p:cNvSpPr/>
          <p:nvPr/>
        </p:nvSpPr>
        <p:spPr>
          <a:xfrm>
            <a:off x="83695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20" name="Google Shape;320;p45"/>
          <p:cNvCxnSpPr>
            <a:stCxn id="311" idx="2"/>
            <a:endCxn id="318" idx="0"/>
          </p:cNvCxnSpPr>
          <p:nvPr/>
        </p:nvCxnSpPr>
        <p:spPr>
          <a:xfrm>
            <a:off x="7905525" y="3281550"/>
            <a:ext cx="939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1" name="Google Shape;321;p45"/>
          <p:cNvCxnSpPr>
            <a:stCxn id="311" idx="2"/>
            <a:endCxn id="319" idx="0"/>
          </p:cNvCxnSpPr>
          <p:nvPr/>
        </p:nvCxnSpPr>
        <p:spPr>
          <a:xfrm>
            <a:off x="7905525" y="3281550"/>
            <a:ext cx="834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144" name="Google Shape;144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Analyzing Recursive Code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Solving Recurrences</a:t>
            </a:r>
            <a:endParaRPr sz="2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327" name="Google Shape;327;p46"/>
          <p:cNvSpPr txBox="1"/>
          <p:nvPr>
            <p:ph idx="1" type="body"/>
          </p:nvPr>
        </p:nvSpPr>
        <p:spPr>
          <a:xfrm>
            <a:off x="456525" y="1152475"/>
            <a:ext cx="87837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At each level, we have 2</a:t>
            </a:r>
            <a:r>
              <a:rPr baseline="30000" lang="en"/>
              <a:t>k</a:t>
            </a:r>
            <a:r>
              <a:rPr lang="en"/>
              <a:t> * c</a:t>
            </a:r>
            <a:r>
              <a:rPr baseline="-25000" lang="en"/>
              <a:t>2</a:t>
            </a:r>
            <a:r>
              <a:rPr lang="en"/>
              <a:t> work, where k is the depth of the level (plus base case)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</a:t>
            </a:r>
            <a:r>
              <a:rPr baseline="-25000" lang="en"/>
              <a:t>2</a:t>
            </a:r>
            <a:r>
              <a:rPr lang="en"/>
              <a:t> * (1 + 2 + 4 + 8 + ...)		</a:t>
            </a:r>
            <a:endParaRPr/>
          </a:p>
        </p:txBody>
      </p:sp>
      <p:sp>
        <p:nvSpPr>
          <p:cNvPr id="328" name="Google Shape;328;p46"/>
          <p:cNvSpPr/>
          <p:nvPr/>
        </p:nvSpPr>
        <p:spPr>
          <a:xfrm>
            <a:off x="4248700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329" name="Google Shape;329;p46"/>
          <p:cNvSpPr/>
          <p:nvPr/>
        </p:nvSpPr>
        <p:spPr>
          <a:xfrm>
            <a:off x="5701925" y="14357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</a:t>
            </a:r>
            <a:r>
              <a:rPr baseline="-25000" lang="en" sz="1700"/>
              <a:t>2</a:t>
            </a:r>
            <a:endParaRPr baseline="-25000" sz="1700"/>
          </a:p>
        </p:txBody>
      </p:sp>
      <p:cxnSp>
        <p:nvCxnSpPr>
          <p:cNvPr id="330" name="Google Shape;330;p46"/>
          <p:cNvCxnSpPr>
            <a:stCxn id="329" idx="2"/>
            <a:endCxn id="328" idx="0"/>
          </p:cNvCxnSpPr>
          <p:nvPr/>
        </p:nvCxnSpPr>
        <p:spPr>
          <a:xfrm flipH="1">
            <a:off x="4618925" y="1821225"/>
            <a:ext cx="14532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1" name="Google Shape;331;p46"/>
          <p:cNvCxnSpPr>
            <a:stCxn id="329" idx="2"/>
            <a:endCxn id="332" idx="0"/>
          </p:cNvCxnSpPr>
          <p:nvPr/>
        </p:nvCxnSpPr>
        <p:spPr>
          <a:xfrm>
            <a:off x="6072125" y="1821225"/>
            <a:ext cx="14631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3" name="Google Shape;333;p46"/>
          <p:cNvSpPr/>
          <p:nvPr/>
        </p:nvSpPr>
        <p:spPr>
          <a:xfrm>
            <a:off x="37822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334" name="Google Shape;334;p46"/>
          <p:cNvSpPr/>
          <p:nvPr/>
        </p:nvSpPr>
        <p:spPr>
          <a:xfrm>
            <a:off x="461890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35" name="Google Shape;335;p46"/>
          <p:cNvCxnSpPr>
            <a:stCxn id="328" idx="2"/>
            <a:endCxn id="333" idx="0"/>
          </p:cNvCxnSpPr>
          <p:nvPr/>
        </p:nvCxnSpPr>
        <p:spPr>
          <a:xfrm flipH="1">
            <a:off x="4152400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6" name="Google Shape;336;p46"/>
          <p:cNvCxnSpPr>
            <a:stCxn id="328" idx="2"/>
            <a:endCxn id="334" idx="0"/>
          </p:cNvCxnSpPr>
          <p:nvPr/>
        </p:nvCxnSpPr>
        <p:spPr>
          <a:xfrm>
            <a:off x="4618900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7" name="Google Shape;337;p46"/>
          <p:cNvSpPr/>
          <p:nvPr/>
        </p:nvSpPr>
        <p:spPr>
          <a:xfrm>
            <a:off x="3044300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38" name="Google Shape;338;p46"/>
          <p:cNvSpPr/>
          <p:nvPr/>
        </p:nvSpPr>
        <p:spPr>
          <a:xfrm>
            <a:off x="3782213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39" name="Google Shape;339;p46"/>
          <p:cNvCxnSpPr>
            <a:stCxn id="333" idx="2"/>
            <a:endCxn id="337" idx="0"/>
          </p:cNvCxnSpPr>
          <p:nvPr/>
        </p:nvCxnSpPr>
        <p:spPr>
          <a:xfrm flipH="1">
            <a:off x="3414425" y="3281550"/>
            <a:ext cx="7380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0" name="Google Shape;340;p46"/>
          <p:cNvCxnSpPr>
            <a:stCxn id="333" idx="2"/>
            <a:endCxn id="338" idx="0"/>
          </p:cNvCxnSpPr>
          <p:nvPr/>
        </p:nvCxnSpPr>
        <p:spPr>
          <a:xfrm>
            <a:off x="4152425" y="3281550"/>
            <a:ext cx="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1" name="Google Shape;341;p46"/>
          <p:cNvSpPr/>
          <p:nvPr/>
        </p:nvSpPr>
        <p:spPr>
          <a:xfrm>
            <a:off x="45226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42" name="Google Shape;342;p46"/>
          <p:cNvSpPr/>
          <p:nvPr/>
        </p:nvSpPr>
        <p:spPr>
          <a:xfrm>
            <a:off x="5263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43" name="Google Shape;343;p46"/>
          <p:cNvCxnSpPr>
            <a:stCxn id="334" idx="2"/>
            <a:endCxn id="341" idx="0"/>
          </p:cNvCxnSpPr>
          <p:nvPr/>
        </p:nvCxnSpPr>
        <p:spPr>
          <a:xfrm flipH="1">
            <a:off x="4892800" y="3281550"/>
            <a:ext cx="96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4" name="Google Shape;344;p46"/>
          <p:cNvCxnSpPr>
            <a:stCxn id="334" idx="2"/>
            <a:endCxn id="342" idx="0"/>
          </p:cNvCxnSpPr>
          <p:nvPr/>
        </p:nvCxnSpPr>
        <p:spPr>
          <a:xfrm>
            <a:off x="4989100" y="3281550"/>
            <a:ext cx="6441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2" name="Google Shape;332;p46"/>
          <p:cNvSpPr/>
          <p:nvPr/>
        </p:nvSpPr>
        <p:spPr>
          <a:xfrm>
            <a:off x="7165125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345" name="Google Shape;345;p46"/>
          <p:cNvSpPr/>
          <p:nvPr/>
        </p:nvSpPr>
        <p:spPr>
          <a:xfrm>
            <a:off x="669865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346" name="Google Shape;346;p46"/>
          <p:cNvSpPr/>
          <p:nvPr/>
        </p:nvSpPr>
        <p:spPr>
          <a:xfrm>
            <a:off x="75353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47" name="Google Shape;347;p46"/>
          <p:cNvCxnSpPr>
            <a:stCxn id="332" idx="2"/>
            <a:endCxn id="345" idx="0"/>
          </p:cNvCxnSpPr>
          <p:nvPr/>
        </p:nvCxnSpPr>
        <p:spPr>
          <a:xfrm flipH="1">
            <a:off x="7068825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48" name="Google Shape;348;p46"/>
          <p:cNvCxnSpPr>
            <a:stCxn id="332" idx="2"/>
            <a:endCxn id="346" idx="0"/>
          </p:cNvCxnSpPr>
          <p:nvPr/>
        </p:nvCxnSpPr>
        <p:spPr>
          <a:xfrm>
            <a:off x="7535325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9" name="Google Shape;349;p46"/>
          <p:cNvSpPr/>
          <p:nvPr/>
        </p:nvSpPr>
        <p:spPr>
          <a:xfrm>
            <a:off x="6124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50" name="Google Shape;350;p46"/>
          <p:cNvSpPr/>
          <p:nvPr/>
        </p:nvSpPr>
        <p:spPr>
          <a:xfrm>
            <a:off x="68887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51" name="Google Shape;351;p46"/>
          <p:cNvCxnSpPr>
            <a:stCxn id="345" idx="2"/>
            <a:endCxn id="349" idx="0"/>
          </p:cNvCxnSpPr>
          <p:nvPr/>
        </p:nvCxnSpPr>
        <p:spPr>
          <a:xfrm flipH="1">
            <a:off x="6494350" y="3281550"/>
            <a:ext cx="5745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2" name="Google Shape;352;p46"/>
          <p:cNvCxnSpPr>
            <a:stCxn id="345" idx="2"/>
            <a:endCxn id="350" idx="0"/>
          </p:cNvCxnSpPr>
          <p:nvPr/>
        </p:nvCxnSpPr>
        <p:spPr>
          <a:xfrm>
            <a:off x="7068850" y="3281550"/>
            <a:ext cx="1902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3" name="Google Shape;353;p46"/>
          <p:cNvSpPr/>
          <p:nvPr/>
        </p:nvSpPr>
        <p:spPr>
          <a:xfrm>
            <a:off x="76291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54" name="Google Shape;354;p46"/>
          <p:cNvSpPr/>
          <p:nvPr/>
        </p:nvSpPr>
        <p:spPr>
          <a:xfrm>
            <a:off x="83695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55" name="Google Shape;355;p46"/>
          <p:cNvCxnSpPr>
            <a:stCxn id="346" idx="2"/>
            <a:endCxn id="353" idx="0"/>
          </p:cNvCxnSpPr>
          <p:nvPr/>
        </p:nvCxnSpPr>
        <p:spPr>
          <a:xfrm>
            <a:off x="7905525" y="3281550"/>
            <a:ext cx="939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6" name="Google Shape;356;p46"/>
          <p:cNvCxnSpPr>
            <a:stCxn id="346" idx="2"/>
            <a:endCxn id="354" idx="0"/>
          </p:cNvCxnSpPr>
          <p:nvPr/>
        </p:nvCxnSpPr>
        <p:spPr>
          <a:xfrm>
            <a:off x="7905525" y="3281550"/>
            <a:ext cx="834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7" name="Google Shape;357;p46"/>
          <p:cNvSpPr txBox="1"/>
          <p:nvPr/>
        </p:nvSpPr>
        <p:spPr>
          <a:xfrm>
            <a:off x="6404775" y="1396400"/>
            <a:ext cx="17946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Level k=0</a:t>
            </a:r>
            <a:endParaRPr sz="1800">
              <a:solidFill>
                <a:srgbClr val="0000FF"/>
              </a:solidFill>
            </a:endParaRPr>
          </a:p>
        </p:txBody>
      </p:sp>
      <p:sp>
        <p:nvSpPr>
          <p:cNvPr id="358" name="Google Shape;358;p46"/>
          <p:cNvSpPr txBox="1"/>
          <p:nvPr/>
        </p:nvSpPr>
        <p:spPr>
          <a:xfrm>
            <a:off x="7999425" y="2146225"/>
            <a:ext cx="17946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Level k=1</a:t>
            </a:r>
            <a:endParaRPr sz="1800">
              <a:solidFill>
                <a:srgbClr val="0000FF"/>
              </a:solidFill>
            </a:endParaRPr>
          </a:p>
        </p:txBody>
      </p:sp>
      <p:sp>
        <p:nvSpPr>
          <p:cNvPr id="359" name="Google Shape;359;p46"/>
          <p:cNvSpPr txBox="1"/>
          <p:nvPr/>
        </p:nvSpPr>
        <p:spPr>
          <a:xfrm>
            <a:off x="5596925" y="2896050"/>
            <a:ext cx="1662000" cy="46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Level k=2</a:t>
            </a:r>
            <a:endParaRPr sz="1800">
              <a:solidFill>
                <a:srgbClr val="0000FF"/>
              </a:solidFill>
            </a:endParaRPr>
          </a:p>
        </p:txBody>
      </p:sp>
      <p:sp>
        <p:nvSpPr>
          <p:cNvPr id="360" name="Google Shape;360;p46"/>
          <p:cNvSpPr txBox="1"/>
          <p:nvPr/>
        </p:nvSpPr>
        <p:spPr>
          <a:xfrm>
            <a:off x="4187450" y="4529275"/>
            <a:ext cx="434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T(n) = c</a:t>
            </a:r>
            <a:r>
              <a:rPr b="1" baseline="-25000" lang="en" sz="1800">
                <a:solidFill>
                  <a:srgbClr val="0000FF"/>
                </a:solidFill>
              </a:rPr>
              <a:t>2</a:t>
            </a:r>
            <a:r>
              <a:rPr b="1" lang="en" sz="1800">
                <a:solidFill>
                  <a:srgbClr val="0000FF"/>
                </a:solidFill>
              </a:rPr>
              <a:t> * (sum to k of 2</a:t>
            </a:r>
            <a:r>
              <a:rPr b="1" baseline="30000" lang="en" sz="1800">
                <a:solidFill>
                  <a:srgbClr val="0000FF"/>
                </a:solidFill>
              </a:rPr>
              <a:t>k</a:t>
            </a:r>
            <a:r>
              <a:rPr b="1" lang="en" sz="1800">
                <a:solidFill>
                  <a:srgbClr val="0000FF"/>
                </a:solidFill>
              </a:rPr>
              <a:t>) + base case</a:t>
            </a:r>
            <a:endParaRPr b="1" sz="180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366" name="Google Shape;366;p47"/>
          <p:cNvSpPr txBox="1"/>
          <p:nvPr>
            <p:ph idx="1" type="body"/>
          </p:nvPr>
        </p:nvSpPr>
        <p:spPr>
          <a:xfrm>
            <a:off x="456525" y="1152475"/>
            <a:ext cx="83757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T(n) = 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What is the maximum k in terms of n? When does our recurred case hit T(1)?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0000FF"/>
                </a:solidFill>
              </a:rPr>
              <a:t>	n / 2</a:t>
            </a:r>
            <a:r>
              <a:rPr baseline="30000" lang="en">
                <a:solidFill>
                  <a:srgbClr val="0000FF"/>
                </a:solidFill>
              </a:rPr>
              <a:t>k</a:t>
            </a:r>
            <a:r>
              <a:rPr lang="en">
                <a:solidFill>
                  <a:srgbClr val="0000FF"/>
                </a:solidFill>
              </a:rPr>
              <a:t> = 1				2</a:t>
            </a:r>
            <a:r>
              <a:rPr baseline="30000" lang="en">
                <a:solidFill>
                  <a:srgbClr val="0000FF"/>
                </a:solidFill>
              </a:rPr>
              <a:t>k</a:t>
            </a:r>
            <a:r>
              <a:rPr lang="en">
                <a:solidFill>
                  <a:srgbClr val="0000FF"/>
                </a:solidFill>
              </a:rPr>
              <a:t> = n			k = log n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367" name="Google Shape;367;p47"/>
          <p:cNvSpPr/>
          <p:nvPr/>
        </p:nvSpPr>
        <p:spPr>
          <a:xfrm>
            <a:off x="4248700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368" name="Google Shape;368;p47"/>
          <p:cNvSpPr/>
          <p:nvPr/>
        </p:nvSpPr>
        <p:spPr>
          <a:xfrm>
            <a:off x="5701925" y="14357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</a:t>
            </a:r>
            <a:r>
              <a:rPr baseline="-25000" lang="en" sz="1700"/>
              <a:t>2</a:t>
            </a:r>
            <a:endParaRPr baseline="-25000" sz="1700"/>
          </a:p>
        </p:txBody>
      </p:sp>
      <p:cxnSp>
        <p:nvCxnSpPr>
          <p:cNvPr id="369" name="Google Shape;369;p47"/>
          <p:cNvCxnSpPr>
            <a:stCxn id="368" idx="2"/>
            <a:endCxn id="367" idx="0"/>
          </p:cNvCxnSpPr>
          <p:nvPr/>
        </p:nvCxnSpPr>
        <p:spPr>
          <a:xfrm flipH="1">
            <a:off x="4618925" y="1821225"/>
            <a:ext cx="14532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70" name="Google Shape;370;p47"/>
          <p:cNvCxnSpPr>
            <a:stCxn id="368" idx="2"/>
            <a:endCxn id="371" idx="0"/>
          </p:cNvCxnSpPr>
          <p:nvPr/>
        </p:nvCxnSpPr>
        <p:spPr>
          <a:xfrm>
            <a:off x="6072125" y="1821225"/>
            <a:ext cx="1463100" cy="36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2" name="Google Shape;372;p47"/>
          <p:cNvSpPr/>
          <p:nvPr/>
        </p:nvSpPr>
        <p:spPr>
          <a:xfrm>
            <a:off x="37822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373" name="Google Shape;373;p47"/>
          <p:cNvSpPr/>
          <p:nvPr/>
        </p:nvSpPr>
        <p:spPr>
          <a:xfrm>
            <a:off x="461890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74" name="Google Shape;374;p47"/>
          <p:cNvCxnSpPr>
            <a:stCxn id="367" idx="2"/>
            <a:endCxn id="372" idx="0"/>
          </p:cNvCxnSpPr>
          <p:nvPr/>
        </p:nvCxnSpPr>
        <p:spPr>
          <a:xfrm flipH="1">
            <a:off x="4152400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75" name="Google Shape;375;p47"/>
          <p:cNvCxnSpPr>
            <a:stCxn id="367" idx="2"/>
            <a:endCxn id="373" idx="0"/>
          </p:cNvCxnSpPr>
          <p:nvPr/>
        </p:nvCxnSpPr>
        <p:spPr>
          <a:xfrm>
            <a:off x="4618900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6" name="Google Shape;376;p47"/>
          <p:cNvSpPr/>
          <p:nvPr/>
        </p:nvSpPr>
        <p:spPr>
          <a:xfrm>
            <a:off x="3044300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77" name="Google Shape;377;p47"/>
          <p:cNvSpPr/>
          <p:nvPr/>
        </p:nvSpPr>
        <p:spPr>
          <a:xfrm>
            <a:off x="3782213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78" name="Google Shape;378;p47"/>
          <p:cNvCxnSpPr>
            <a:stCxn id="372" idx="2"/>
            <a:endCxn id="376" idx="0"/>
          </p:cNvCxnSpPr>
          <p:nvPr/>
        </p:nvCxnSpPr>
        <p:spPr>
          <a:xfrm flipH="1">
            <a:off x="3414425" y="3281550"/>
            <a:ext cx="7380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79" name="Google Shape;379;p47"/>
          <p:cNvCxnSpPr>
            <a:stCxn id="372" idx="2"/>
            <a:endCxn id="377" idx="0"/>
          </p:cNvCxnSpPr>
          <p:nvPr/>
        </p:nvCxnSpPr>
        <p:spPr>
          <a:xfrm>
            <a:off x="4152425" y="3281550"/>
            <a:ext cx="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0" name="Google Shape;380;p47"/>
          <p:cNvSpPr/>
          <p:nvPr/>
        </p:nvSpPr>
        <p:spPr>
          <a:xfrm>
            <a:off x="45226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81" name="Google Shape;381;p47"/>
          <p:cNvSpPr/>
          <p:nvPr/>
        </p:nvSpPr>
        <p:spPr>
          <a:xfrm>
            <a:off x="5263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82" name="Google Shape;382;p47"/>
          <p:cNvCxnSpPr>
            <a:stCxn id="373" idx="2"/>
            <a:endCxn id="380" idx="0"/>
          </p:cNvCxnSpPr>
          <p:nvPr/>
        </p:nvCxnSpPr>
        <p:spPr>
          <a:xfrm flipH="1">
            <a:off x="4892800" y="3281550"/>
            <a:ext cx="96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3" name="Google Shape;383;p47"/>
          <p:cNvCxnSpPr>
            <a:stCxn id="373" idx="2"/>
            <a:endCxn id="381" idx="0"/>
          </p:cNvCxnSpPr>
          <p:nvPr/>
        </p:nvCxnSpPr>
        <p:spPr>
          <a:xfrm>
            <a:off x="4989100" y="3281550"/>
            <a:ext cx="6441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1" name="Google Shape;371;p47"/>
          <p:cNvSpPr/>
          <p:nvPr/>
        </p:nvSpPr>
        <p:spPr>
          <a:xfrm>
            <a:off x="7165125" y="2186125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</a:t>
            </a:r>
            <a:r>
              <a:rPr baseline="-25000" lang="en" sz="1800"/>
              <a:t>2</a:t>
            </a:r>
            <a:endParaRPr baseline="-25000" sz="1800"/>
          </a:p>
        </p:txBody>
      </p:sp>
      <p:sp>
        <p:nvSpPr>
          <p:cNvPr id="384" name="Google Shape;384;p47"/>
          <p:cNvSpPr/>
          <p:nvPr/>
        </p:nvSpPr>
        <p:spPr>
          <a:xfrm>
            <a:off x="6698650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sp>
        <p:nvSpPr>
          <p:cNvPr id="385" name="Google Shape;385;p47"/>
          <p:cNvSpPr/>
          <p:nvPr/>
        </p:nvSpPr>
        <p:spPr>
          <a:xfrm>
            <a:off x="7535325" y="28960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c</a:t>
            </a:r>
            <a:r>
              <a:rPr baseline="-25000" lang="en" sz="1800">
                <a:solidFill>
                  <a:schemeClr val="dk1"/>
                </a:solidFill>
              </a:rPr>
              <a:t>2</a:t>
            </a:r>
            <a:endParaRPr sz="1600"/>
          </a:p>
        </p:txBody>
      </p:sp>
      <p:cxnSp>
        <p:nvCxnSpPr>
          <p:cNvPr id="386" name="Google Shape;386;p47"/>
          <p:cNvCxnSpPr>
            <a:stCxn id="371" idx="2"/>
            <a:endCxn id="384" idx="0"/>
          </p:cNvCxnSpPr>
          <p:nvPr/>
        </p:nvCxnSpPr>
        <p:spPr>
          <a:xfrm flipH="1">
            <a:off x="7068825" y="2571625"/>
            <a:ext cx="4665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7" name="Google Shape;387;p47"/>
          <p:cNvCxnSpPr>
            <a:stCxn id="371" idx="2"/>
            <a:endCxn id="385" idx="0"/>
          </p:cNvCxnSpPr>
          <p:nvPr/>
        </p:nvCxnSpPr>
        <p:spPr>
          <a:xfrm>
            <a:off x="7535325" y="2571625"/>
            <a:ext cx="370200" cy="32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8" name="Google Shape;388;p47"/>
          <p:cNvSpPr/>
          <p:nvPr/>
        </p:nvSpPr>
        <p:spPr>
          <a:xfrm>
            <a:off x="61240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89" name="Google Shape;389;p47"/>
          <p:cNvSpPr/>
          <p:nvPr/>
        </p:nvSpPr>
        <p:spPr>
          <a:xfrm>
            <a:off x="6888713" y="353970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90" name="Google Shape;390;p47"/>
          <p:cNvCxnSpPr>
            <a:stCxn id="384" idx="2"/>
            <a:endCxn id="388" idx="0"/>
          </p:cNvCxnSpPr>
          <p:nvPr/>
        </p:nvCxnSpPr>
        <p:spPr>
          <a:xfrm flipH="1">
            <a:off x="6494350" y="3281550"/>
            <a:ext cx="5745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1" name="Google Shape;391;p47"/>
          <p:cNvCxnSpPr>
            <a:stCxn id="384" idx="2"/>
            <a:endCxn id="389" idx="0"/>
          </p:cNvCxnSpPr>
          <p:nvPr/>
        </p:nvCxnSpPr>
        <p:spPr>
          <a:xfrm>
            <a:off x="7068850" y="3281550"/>
            <a:ext cx="190200" cy="258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2" name="Google Shape;392;p47"/>
          <p:cNvSpPr/>
          <p:nvPr/>
        </p:nvSpPr>
        <p:spPr>
          <a:xfrm>
            <a:off x="76291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sp>
        <p:nvSpPr>
          <p:cNvPr id="393" name="Google Shape;393;p47"/>
          <p:cNvSpPr/>
          <p:nvPr/>
        </p:nvSpPr>
        <p:spPr>
          <a:xfrm>
            <a:off x="8369525" y="3539650"/>
            <a:ext cx="740400" cy="385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T(n/8)</a:t>
            </a:r>
            <a:endParaRPr baseline="-25000" sz="1600"/>
          </a:p>
        </p:txBody>
      </p:sp>
      <p:cxnSp>
        <p:nvCxnSpPr>
          <p:cNvPr id="394" name="Google Shape;394;p47"/>
          <p:cNvCxnSpPr>
            <a:stCxn id="385" idx="2"/>
            <a:endCxn id="392" idx="0"/>
          </p:cNvCxnSpPr>
          <p:nvPr/>
        </p:nvCxnSpPr>
        <p:spPr>
          <a:xfrm>
            <a:off x="7905525" y="3281550"/>
            <a:ext cx="939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5" name="Google Shape;395;p47"/>
          <p:cNvCxnSpPr>
            <a:stCxn id="385" idx="2"/>
            <a:endCxn id="393" idx="0"/>
          </p:cNvCxnSpPr>
          <p:nvPr/>
        </p:nvCxnSpPr>
        <p:spPr>
          <a:xfrm>
            <a:off x="7905525" y="3281550"/>
            <a:ext cx="834300" cy="2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sp>
        <p:nvSpPr>
          <p:cNvPr id="401" name="Google Shape;401;p48"/>
          <p:cNvSpPr txBox="1"/>
          <p:nvPr>
            <p:ph idx="1" type="body"/>
          </p:nvPr>
        </p:nvSpPr>
        <p:spPr>
          <a:xfrm>
            <a:off x="456525" y="1152475"/>
            <a:ext cx="82251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Recurrence: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T(n) = </a:t>
            </a:r>
            <a:r>
              <a:rPr lang="en"/>
              <a:t>c</a:t>
            </a:r>
            <a:r>
              <a:rPr baseline="-25000" lang="en"/>
              <a:t>1</a:t>
            </a:r>
            <a:r>
              <a:rPr lang="en"/>
              <a:t>      for n=0 and n=1</a:t>
            </a:r>
            <a:br>
              <a:rPr lang="en"/>
            </a:br>
            <a:r>
              <a:rPr lang="en"/>
              <a:t>T(n) = c</a:t>
            </a:r>
            <a:r>
              <a:rPr baseline="-25000" lang="en"/>
              <a:t>2</a:t>
            </a:r>
            <a:r>
              <a:rPr lang="en"/>
              <a:t> + 2T(n/2)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</a:t>
            </a:r>
            <a:r>
              <a:rPr baseline="-25000" lang="en"/>
              <a:t>2</a:t>
            </a:r>
            <a:r>
              <a:rPr lang="en"/>
              <a:t> * (1 + 2 + 4 + 8 + ...) 			for log n times (plus the base case)</a:t>
            </a:r>
            <a:endParaRPr/>
          </a:p>
        </p:txBody>
      </p:sp>
      <p:pic>
        <p:nvPicPr>
          <p:cNvPr id="402" name="Google Shape;402;p48"/>
          <p:cNvPicPr preferRelativeResize="0"/>
          <p:nvPr/>
        </p:nvPicPr>
        <p:blipFill rotWithShape="1">
          <a:blip r:embed="rId3">
            <a:alphaModFix/>
          </a:blip>
          <a:srcRect b="6953" l="4190" r="3516" t="8451"/>
          <a:stretch/>
        </p:blipFill>
        <p:spPr>
          <a:xfrm>
            <a:off x="427875" y="3642325"/>
            <a:ext cx="4209674" cy="117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48"/>
          <p:cNvPicPr preferRelativeResize="0"/>
          <p:nvPr/>
        </p:nvPicPr>
        <p:blipFill rotWithShape="1">
          <a:blip r:embed="rId4">
            <a:alphaModFix/>
          </a:blip>
          <a:srcRect b="5176" l="4793" r="3556" t="6779"/>
          <a:stretch/>
        </p:blipFill>
        <p:spPr>
          <a:xfrm>
            <a:off x="5015950" y="3469675"/>
            <a:ext cx="3816350" cy="134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on Perfect Trees</a:t>
            </a:r>
            <a:endParaRPr/>
          </a:p>
        </p:txBody>
      </p:sp>
      <p:sp>
        <p:nvSpPr>
          <p:cNvPr id="409" name="Google Shape;409;p4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Perfect tree: Every row is completely full</a:t>
            </a:r>
            <a:endParaRPr/>
          </a:p>
        </p:txBody>
      </p:sp>
      <p:pic>
        <p:nvPicPr>
          <p:cNvPr id="410" name="Google Shape;410;p49"/>
          <p:cNvPicPr preferRelativeResize="0"/>
          <p:nvPr/>
        </p:nvPicPr>
        <p:blipFill rotWithShape="1">
          <a:blip r:embed="rId3">
            <a:alphaModFix/>
          </a:blip>
          <a:srcRect b="0" l="0" r="55167" t="0"/>
          <a:stretch/>
        </p:blipFill>
        <p:spPr>
          <a:xfrm>
            <a:off x="212175" y="1845900"/>
            <a:ext cx="4099526" cy="2799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11" name="Google Shape;411;p49"/>
          <p:cNvGraphicFramePr/>
          <p:nvPr/>
        </p:nvGraphicFramePr>
        <p:xfrm>
          <a:off x="4455950" y="1716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{D4C23BF0-DBD5-4C61-A37F-6767CEDF1071}</a:tableStyleId>
              </a:tblPr>
              <a:tblGrid>
                <a:gridCol w="1506875"/>
                <a:gridCol w="1506875"/>
                <a:gridCol w="1506875"/>
              </a:tblGrid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Height (h)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nodes (n)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# leaves</a:t>
                      </a:r>
                      <a:endParaRPr b="1" sz="1800"/>
                    </a:p>
                  </a:txBody>
                  <a:tcPr marT="91425" marB="91425" marR="91425" marL="91425" anchor="ctr">
                    <a:solidFill>
                      <a:srgbClr val="F3F3F3"/>
                    </a:solidFill>
                  </a:tcPr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0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7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15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8</a:t>
                      </a:r>
                      <a:endParaRPr sz="1800"/>
                    </a:p>
                  </a:txBody>
                  <a:tcPr marT="91425" marB="91425" marR="91425" marL="91425" anchor="ctr"/>
                </a:tc>
              </a:tr>
              <a:tr h="425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h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r>
                        <a:rPr baseline="30000" lang="en" sz="1800"/>
                        <a:t>h+1</a:t>
                      </a:r>
                      <a:r>
                        <a:rPr lang="en" sz="1800"/>
                        <a:t> - 1</a:t>
                      </a:r>
                      <a:endParaRPr sz="1800"/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r>
                        <a:rPr baseline="30000" lang="en" sz="1800"/>
                        <a:t>h</a:t>
                      </a:r>
                      <a:endParaRPr baseline="30000" sz="1800"/>
                    </a:p>
                  </a:txBody>
                  <a:tcPr marT="91425" marB="91425" marR="91425" marL="91425" anchor="ctr"/>
                </a:tc>
              </a:tr>
            </a:tbl>
          </a:graphicData>
        </a:graphic>
      </p:graphicFrame>
      <p:cxnSp>
        <p:nvCxnSpPr>
          <p:cNvPr id="412" name="Google Shape;412;p49"/>
          <p:cNvCxnSpPr/>
          <p:nvPr/>
        </p:nvCxnSpPr>
        <p:spPr>
          <a:xfrm rot="10800000">
            <a:off x="2453000" y="2300350"/>
            <a:ext cx="2011500" cy="1356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3" name="Google Shape;413;p49"/>
          <p:cNvCxnSpPr/>
          <p:nvPr/>
        </p:nvCxnSpPr>
        <p:spPr>
          <a:xfrm rot="10800000">
            <a:off x="3658100" y="2792500"/>
            <a:ext cx="806400" cy="93300"/>
          </a:xfrm>
          <a:prstGeom prst="curvedConnector3">
            <a:avLst>
              <a:gd fmla="val 50000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414" name="Google Shape;414;p49"/>
          <p:cNvPicPr preferRelativeResize="0"/>
          <p:nvPr/>
        </p:nvPicPr>
        <p:blipFill rotWithShape="1">
          <a:blip r:embed="rId4">
            <a:alphaModFix/>
          </a:blip>
          <a:srcRect b="14453" l="0" r="0" t="7336"/>
          <a:stretch/>
        </p:blipFill>
        <p:spPr>
          <a:xfrm>
            <a:off x="5043476" y="196762"/>
            <a:ext cx="3788825" cy="1069225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49"/>
          <p:cNvSpPr txBox="1"/>
          <p:nvPr/>
        </p:nvSpPr>
        <p:spPr>
          <a:xfrm>
            <a:off x="6535475" y="1017725"/>
            <a:ext cx="2393400" cy="3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See Weiss 1.2.3 (p4)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example: a </a:t>
            </a:r>
            <a:r>
              <a:rPr lang="en" u="sng"/>
              <a:t>binary</a:t>
            </a:r>
            <a:r>
              <a:rPr lang="en"/>
              <a:t> version of sum</a:t>
            </a:r>
            <a:endParaRPr/>
          </a:p>
        </p:txBody>
      </p:sp>
      <p:pic>
        <p:nvPicPr>
          <p:cNvPr id="421" name="Google Shape;421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013" y="3150825"/>
            <a:ext cx="4905375" cy="94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9038" y="4155900"/>
            <a:ext cx="3800475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5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571988" y="4222563"/>
            <a:ext cx="3857625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50"/>
          <p:cNvPicPr preferRelativeResize="0"/>
          <p:nvPr/>
        </p:nvPicPr>
        <p:blipFill rotWithShape="1">
          <a:blip r:embed="rId6">
            <a:alphaModFix/>
          </a:blip>
          <a:srcRect b="5176" l="4793" r="3556" t="6779"/>
          <a:stretch/>
        </p:blipFill>
        <p:spPr>
          <a:xfrm>
            <a:off x="459400" y="1017725"/>
            <a:ext cx="3816350" cy="1347325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Google Shape;425;p50"/>
          <p:cNvSpPr txBox="1"/>
          <p:nvPr/>
        </p:nvSpPr>
        <p:spPr>
          <a:xfrm>
            <a:off x="6763100" y="3084825"/>
            <a:ext cx="1849500" cy="910800"/>
          </a:xfrm>
          <a:prstGeom prst="rect">
            <a:avLst/>
          </a:prstGeom>
          <a:noFill/>
          <a:ln cap="flat" cmpd="sng" w="28575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00FF"/>
                </a:solidFill>
              </a:rPr>
              <a:t>O(n)!!!</a:t>
            </a:r>
            <a:endParaRPr b="1" sz="3600">
              <a:solidFill>
                <a:srgbClr val="0000FF"/>
              </a:solidFill>
            </a:endParaRPr>
          </a:p>
        </p:txBody>
      </p:sp>
      <p:pic>
        <p:nvPicPr>
          <p:cNvPr id="426" name="Google Shape;426;p50"/>
          <p:cNvPicPr preferRelativeResize="0"/>
          <p:nvPr/>
        </p:nvPicPr>
        <p:blipFill rotWithShape="1">
          <a:blip r:embed="rId7">
            <a:alphaModFix/>
          </a:blip>
          <a:srcRect b="14453" l="0" r="0" t="7336"/>
          <a:stretch/>
        </p:blipFill>
        <p:spPr>
          <a:xfrm>
            <a:off x="6410146" y="113978"/>
            <a:ext cx="2733854" cy="77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5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63363" y="2415300"/>
            <a:ext cx="5857875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</a:t>
            </a:r>
            <a:r>
              <a:rPr lang="en"/>
              <a:t> Recurrence Relations: Tree Method</a:t>
            </a:r>
            <a:endParaRPr/>
          </a:p>
        </p:txBody>
      </p:sp>
      <p:sp>
        <p:nvSpPr>
          <p:cNvPr id="433" name="Google Shape;433;p5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Write out your recurrence relation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Diagram it out as a </a:t>
            </a:r>
            <a:r>
              <a:rPr i="1" lang="en" sz="2200"/>
              <a:t>tree</a:t>
            </a:r>
            <a:r>
              <a:rPr lang="en" sz="2200"/>
              <a:t> several times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Write the unrolled function in terms of some variable </a:t>
            </a:r>
            <a:r>
              <a:rPr i="1" lang="en" sz="2200"/>
              <a:t>k</a:t>
            </a:r>
            <a:r>
              <a:rPr lang="en" sz="2200"/>
              <a:t> (or </a:t>
            </a:r>
            <a:r>
              <a:rPr i="1" lang="en" sz="2200"/>
              <a:t>i</a:t>
            </a:r>
            <a:r>
              <a:rPr lang="en" sz="2200"/>
              <a:t>, whatever you like)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Figure out what </a:t>
            </a:r>
            <a:r>
              <a:rPr i="1" lang="en" sz="2200"/>
              <a:t>k</a:t>
            </a:r>
            <a:r>
              <a:rPr lang="en" sz="2200"/>
              <a:t> has to equal when you hit the base case (for instance, when you reach T(1)).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 sz="2200"/>
              <a:t>Solve! Often using math.</a:t>
            </a:r>
            <a:endParaRPr/>
          </a:p>
        </p:txBody>
      </p:sp>
      <p:sp>
        <p:nvSpPr>
          <p:cNvPr id="434" name="Google Shape;434;p51"/>
          <p:cNvSpPr/>
          <p:nvPr/>
        </p:nvSpPr>
        <p:spPr>
          <a:xfrm>
            <a:off x="6590950" y="3866975"/>
            <a:ext cx="2484000" cy="11646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{&quot;code&quot;:&quot;$\\sum_{i=0}^{n}x^{i}=\\frac{1-x^{n+1}}{1-x}$&quot;,&quot;aid&quot;:null,&quot;type&quot;:&quot;$&quot;,&quot;backgroundColor&quot;:&quot;#FFFFFF&quot;,&quot;backgroundColorModified&quot;:false,&quot;id&quot;:&quot;5&quot;,&quot;font&quot;:{&quot;color&quot;:&quot;#000000&quot;,&quot;size&quot;:12,&quot;family&quot;:&quot;Arial&quot;},&quot;ts&quot;:1611210465115,&quot;cs&quot;:&quot;lWPCOOh61MiPX8p9QiA0VA==&quot;,&quot;size&quot;:{&quot;width&quot;:132.5,&quot;height&quot;:24.833333333333332}}" id="435" name="Google Shape;435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71149" y="4354248"/>
            <a:ext cx="1581833" cy="400047"/>
          </a:xfrm>
          <a:prstGeom prst="rect">
            <a:avLst/>
          </a:prstGeom>
          <a:noFill/>
          <a:ln>
            <a:noFill/>
          </a:ln>
        </p:spPr>
      </p:pic>
      <p:sp>
        <p:nvSpPr>
          <p:cNvPr id="436" name="Google Shape;436;p51"/>
          <p:cNvSpPr txBox="1"/>
          <p:nvPr/>
        </p:nvSpPr>
        <p:spPr>
          <a:xfrm>
            <a:off x="6590950" y="3866975"/>
            <a:ext cx="2553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Finite Geometric Series: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37" name="Google Shape;437;p51"/>
          <p:cNvSpPr/>
          <p:nvPr/>
        </p:nvSpPr>
        <p:spPr>
          <a:xfrm>
            <a:off x="4165322" y="4013738"/>
            <a:ext cx="2297400" cy="915600"/>
          </a:xfrm>
          <a:prstGeom prst="roundRect">
            <a:avLst>
              <a:gd fmla="val 16667" name="adj"/>
            </a:avLst>
          </a:prstGeom>
          <a:solidFill>
            <a:srgbClr val="FFE599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51"/>
          <p:cNvSpPr txBox="1"/>
          <p:nvPr/>
        </p:nvSpPr>
        <p:spPr>
          <a:xfrm>
            <a:off x="4144675" y="3969200"/>
            <a:ext cx="22974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Proxima Nova"/>
                <a:ea typeface="Proxima Nova"/>
                <a:cs typeface="Proxima Nova"/>
                <a:sym typeface="Proxima Nova"/>
              </a:rPr>
              <a:t>Magic (i.e. log rules):</a:t>
            </a:r>
            <a:endParaRPr sz="16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descr="{&quot;aid&quot;:null,&quot;backgroundColor&quot;:&quot;#FFFFFF&quot;,&quot;code&quot;:&quot;$a^{\\log_{b}c}=c^{\\log_{b}a}$&quot;,&quot;backgroundColorModified&quot;:false,&quot;type&quot;:&quot;$&quot;,&quot;font&quot;:{&quot;family&quot;:&quot;Arial&quot;,&quot;size&quot;:12,&quot;color&quot;:&quot;#000000&quot;},&quot;id&quot;:&quot;12&quot;,&quot;ts&quot;:1611219062887,&quot;cs&quot;:&quot;h4Qs5+pJ1XYtN7MggxtFYw==&quot;,&quot;size&quot;:{&quot;width&quot;:101.83333333333333,&quot;height&quot;:16}}" id="439" name="Google Shape;439;p5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5379" y="4478512"/>
            <a:ext cx="1237287" cy="196981"/>
          </a:xfrm>
          <a:prstGeom prst="rect">
            <a:avLst/>
          </a:prstGeom>
          <a:noFill/>
          <a:ln>
            <a:noFill/>
          </a:ln>
        </p:spPr>
      </p:pic>
      <p:sp>
        <p:nvSpPr>
          <p:cNvPr id="440" name="Google Shape;440;p51"/>
          <p:cNvSpPr txBox="1"/>
          <p:nvPr/>
        </p:nvSpPr>
        <p:spPr>
          <a:xfrm>
            <a:off x="752700" y="4102800"/>
            <a:ext cx="2862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>
                <a:solidFill>
                  <a:srgbClr val="0000FF"/>
                </a:solidFill>
              </a:rPr>
              <a:t>SECTION!!!!!</a:t>
            </a:r>
            <a:endParaRPr b="1" sz="26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52"/>
          <p:cNvSpPr/>
          <p:nvPr/>
        </p:nvSpPr>
        <p:spPr>
          <a:xfrm>
            <a:off x="4621838" y="2159306"/>
            <a:ext cx="4342800" cy="2644500"/>
          </a:xfrm>
          <a:prstGeom prst="rect">
            <a:avLst/>
          </a:prstGeom>
          <a:noFill/>
          <a:ln cap="flat" cmpd="sng" w="9525">
            <a:solidFill>
              <a:srgbClr val="3300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446" name="Google Shape;446;p52"/>
          <p:cNvSpPr txBox="1"/>
          <p:nvPr>
            <p:ph type="title"/>
          </p:nvPr>
        </p:nvSpPr>
        <p:spPr>
          <a:xfrm>
            <a:off x="431433" y="197456"/>
            <a:ext cx="41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The Master Theorem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52"/>
          <p:cNvSpPr txBox="1"/>
          <p:nvPr>
            <p:ph idx="1" type="body"/>
          </p:nvPr>
        </p:nvSpPr>
        <p:spPr>
          <a:xfrm>
            <a:off x="3882808" y="1140806"/>
            <a:ext cx="5157600" cy="632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34275" spcFirstLastPara="1" rIns="34275" wrap="square" tIns="34275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lang="en" sz="1500"/>
              <a:t>It’s still really hard to tell what the big-O is just by looking at it.</a:t>
            </a:r>
            <a:endParaRPr sz="1500"/>
          </a:p>
          <a:p>
            <a:pPr indent="0" lvl="0" marL="0" rtl="0" algn="l">
              <a:lnSpc>
                <a:spcPct val="70000"/>
              </a:lnSpc>
              <a:spcBef>
                <a:spcPts val="1100"/>
              </a:spcBef>
              <a:spcAft>
                <a:spcPts val="0"/>
              </a:spcAft>
              <a:buSzPts val="800"/>
              <a:buNone/>
            </a:pPr>
            <a:r>
              <a:rPr lang="en" sz="1500"/>
              <a:t>But fancy mathematicians have a formula for us to use!</a:t>
            </a:r>
            <a:endParaRPr sz="1500"/>
          </a:p>
        </p:txBody>
      </p:sp>
      <p:sp>
        <p:nvSpPr>
          <p:cNvPr id="448" name="Google Shape;448;p52"/>
          <p:cNvSpPr txBox="1"/>
          <p:nvPr/>
        </p:nvSpPr>
        <p:spPr>
          <a:xfrm>
            <a:off x="4971022" y="2759583"/>
            <a:ext cx="2778900" cy="2307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-35999" l="0" r="0" t="-3999"/>
            </a:stretch>
          </a:blip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alibri"/>
                <a:ea typeface="Calibri"/>
                <a:cs typeface="Calibri"/>
                <a:sym typeface="Calibri"/>
              </a:rPr>
              <a:t> </a:t>
            </a:r>
            <a:endParaRPr sz="1100"/>
          </a:p>
        </p:txBody>
      </p:sp>
      <p:pic>
        <p:nvPicPr>
          <p:cNvPr id="449" name="Google Shape;449;p5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1009" y="2296116"/>
            <a:ext cx="2453126" cy="41494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5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71019" y="3158016"/>
            <a:ext cx="3896025" cy="414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5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71009" y="3572956"/>
            <a:ext cx="1464661" cy="4149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5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971020" y="4019905"/>
            <a:ext cx="1955006" cy="6324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p5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31438" y="1076569"/>
            <a:ext cx="3279920" cy="7609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4" name="Google Shape;454;p52"/>
          <p:cNvGrpSpPr/>
          <p:nvPr/>
        </p:nvGrpSpPr>
        <p:grpSpPr>
          <a:xfrm>
            <a:off x="234988" y="2137037"/>
            <a:ext cx="4133922" cy="2687602"/>
            <a:chOff x="575240" y="2849657"/>
            <a:chExt cx="5075411" cy="3098100"/>
          </a:xfrm>
        </p:grpSpPr>
        <p:grpSp>
          <p:nvGrpSpPr>
            <p:cNvPr id="455" name="Google Shape;455;p52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456" name="Google Shape;456;p52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7" name="Google Shape;457;p52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9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58" name="Google Shape;458;p52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10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59" name="Google Shape;459;p52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11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60" name="Google Shape;460;p52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12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61" name="Google Shape;461;p52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13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62" name="Google Shape;462;p52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14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63" name="Google Shape;463;p52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64" name="Google Shape;464;p52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65" name="Google Shape;465;p52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66" name="Google Shape;466;p52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67" name="Google Shape;467;p52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68" name="Google Shape;468;p52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69" name="Google Shape;469;p52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470" name="Google Shape;470;p52"/>
            <p:cNvPicPr preferRelativeResize="0"/>
            <p:nvPr/>
          </p:nvPicPr>
          <p:blipFill>
            <a:blip r:embed="rId15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71" name="Google Shape;471;p52"/>
          <p:cNvSpPr txBox="1"/>
          <p:nvPr/>
        </p:nvSpPr>
        <p:spPr>
          <a:xfrm>
            <a:off x="48713" y="4824875"/>
            <a:ext cx="4572000" cy="2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chemeClr val="dk2"/>
                </a:solidFill>
              </a:rPr>
              <a:t>Slide thanks to Kasey Champion!</a:t>
            </a:r>
            <a:endParaRPr i="1" sz="12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53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Understanding The Master Theorem</a:t>
            </a:r>
            <a:endParaRPr/>
          </a:p>
        </p:txBody>
      </p:sp>
      <p:sp>
        <p:nvSpPr>
          <p:cNvPr id="478" name="Google Shape;478;p53"/>
          <p:cNvSpPr txBox="1"/>
          <p:nvPr/>
        </p:nvSpPr>
        <p:spPr>
          <a:xfrm>
            <a:off x="5015125" y="958540"/>
            <a:ext cx="3806700" cy="40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-29845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2100"/>
              <a:buFont typeface="Quattrocento Sans"/>
              <a:buChar char="●"/>
            </a:pPr>
            <a:r>
              <a:rPr b="1"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A</a:t>
            </a:r>
            <a:r>
              <a:rPr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measures how many recursive calls are triggered by each method instance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9845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4C3282"/>
              </a:buClr>
              <a:buSzPts val="2100"/>
              <a:buFont typeface="Quattrocento Sans"/>
              <a:buChar char="●"/>
            </a:pPr>
            <a:r>
              <a:rPr b="1"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</a:t>
            </a:r>
            <a:r>
              <a:rPr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measures the rate of change for input 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98450" lvl="0" marL="342900" marR="0" rtl="0" algn="l">
              <a:spcBef>
                <a:spcPts val="1000"/>
              </a:spcBef>
              <a:spcAft>
                <a:spcPts val="0"/>
              </a:spcAft>
              <a:buClr>
                <a:srgbClr val="4C3282"/>
              </a:buClr>
              <a:buSzPts val="2100"/>
              <a:buFont typeface="Quattrocento Sans"/>
              <a:buChar char="●"/>
            </a:pPr>
            <a:r>
              <a:rPr b="1"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</a:t>
            </a:r>
            <a:r>
              <a:rPr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measures the dominating term of the non recursive work within the recursive method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298450" lvl="0" marL="342900" marR="0" rtl="0" algn="l">
              <a:spcBef>
                <a:spcPts val="1000"/>
              </a:spcBef>
              <a:spcAft>
                <a:spcPts val="1000"/>
              </a:spcAft>
              <a:buClr>
                <a:srgbClr val="4C3282"/>
              </a:buClr>
              <a:buSzPts val="2100"/>
              <a:buFont typeface="Quattrocento Sans"/>
              <a:buChar char="●"/>
            </a:pPr>
            <a:r>
              <a:rPr b="1"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D</a:t>
            </a:r>
            <a:r>
              <a:rPr lang="en" sz="21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measures the work done in the base case</a:t>
            </a:r>
            <a:endParaRPr sz="180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479" name="Google Shape;479;p53"/>
          <p:cNvGrpSpPr/>
          <p:nvPr/>
        </p:nvGrpSpPr>
        <p:grpSpPr>
          <a:xfrm>
            <a:off x="431413" y="1293137"/>
            <a:ext cx="4133922" cy="2687602"/>
            <a:chOff x="575240" y="2849657"/>
            <a:chExt cx="5075411" cy="3098100"/>
          </a:xfrm>
        </p:grpSpPr>
        <p:grpSp>
          <p:nvGrpSpPr>
            <p:cNvPr id="480" name="Google Shape;480;p53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481" name="Google Shape;481;p53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53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3" name="Google Shape;483;p53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4" name="Google Shape;484;p53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5" name="Google Shape;485;p53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6" name="Google Shape;486;p53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7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7" name="Google Shape;487;p53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8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488" name="Google Shape;488;p53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89" name="Google Shape;489;p53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90" name="Google Shape;490;p53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491" name="Google Shape;491;p53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92" name="Google Shape;492;p53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93" name="Google Shape;493;p53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494" name="Google Shape;494;p53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495" name="Google Shape;495;p53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54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Understanding The Master Theorem</a:t>
            </a:r>
            <a:endParaRPr/>
          </a:p>
        </p:txBody>
      </p:sp>
      <p:sp>
        <p:nvSpPr>
          <p:cNvPr id="502" name="Google Shape;502;p54"/>
          <p:cNvSpPr txBox="1"/>
          <p:nvPr/>
        </p:nvSpPr>
        <p:spPr>
          <a:xfrm>
            <a:off x="5015125" y="958540"/>
            <a:ext cx="3806700" cy="31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2"/>
                </a:solidFill>
              </a:rPr>
              <a:t>The log of a &lt; c case</a:t>
            </a:r>
            <a:endParaRPr b="1" sz="2300">
              <a:solidFill>
                <a:schemeClr val="dk2"/>
              </a:solidFill>
            </a:endParaRPr>
          </a:p>
          <a:p>
            <a:pPr indent="-146050" lvl="1" marL="2032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</a:pPr>
            <a:r>
              <a:rPr lang="en" sz="1900">
                <a:solidFill>
                  <a:schemeClr val="dk2"/>
                </a:solidFill>
              </a:rPr>
              <a:t>Recursive case does a lot of non recursive work in comparison to how quickly it divides the input size</a:t>
            </a:r>
            <a:endParaRPr sz="1900">
              <a:solidFill>
                <a:schemeClr val="dk2"/>
              </a:solidFill>
            </a:endParaRPr>
          </a:p>
          <a:p>
            <a:pPr indent="-146050" lvl="1" marL="2032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</a:pPr>
            <a:r>
              <a:rPr lang="en" sz="1900">
                <a:solidFill>
                  <a:schemeClr val="dk2"/>
                </a:solidFill>
              </a:rPr>
              <a:t>Most work happens in beginning of call stack</a:t>
            </a:r>
            <a:endParaRPr sz="1900">
              <a:solidFill>
                <a:schemeClr val="dk2"/>
              </a:solidFill>
            </a:endParaRPr>
          </a:p>
          <a:p>
            <a:pPr indent="-146050" lvl="1" marL="203200" rtl="0" algn="l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900"/>
              <a:buChar char="○"/>
            </a:pPr>
            <a:r>
              <a:rPr lang="en" sz="1900">
                <a:solidFill>
                  <a:schemeClr val="dk2"/>
                </a:solidFill>
              </a:rPr>
              <a:t>Non recursive work in recursive case dominates growth, n</a:t>
            </a:r>
            <a:r>
              <a:rPr baseline="30000" lang="en" sz="1900">
                <a:solidFill>
                  <a:schemeClr val="dk2"/>
                </a:solidFill>
              </a:rPr>
              <a:t>c</a:t>
            </a:r>
            <a:r>
              <a:rPr lang="en" sz="1900">
                <a:solidFill>
                  <a:schemeClr val="dk2"/>
                </a:solidFill>
              </a:rPr>
              <a:t> term</a:t>
            </a:r>
            <a:endParaRPr b="1" sz="260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503" name="Google Shape;503;p54"/>
          <p:cNvGrpSpPr/>
          <p:nvPr/>
        </p:nvGrpSpPr>
        <p:grpSpPr>
          <a:xfrm>
            <a:off x="431413" y="1293137"/>
            <a:ext cx="4133922" cy="2687602"/>
            <a:chOff x="575240" y="2849657"/>
            <a:chExt cx="5075411" cy="3098100"/>
          </a:xfrm>
        </p:grpSpPr>
        <p:grpSp>
          <p:nvGrpSpPr>
            <p:cNvPr id="504" name="Google Shape;504;p54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505" name="Google Shape;505;p54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6" name="Google Shape;506;p54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07" name="Google Shape;507;p54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08" name="Google Shape;508;p54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09" name="Google Shape;509;p54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10" name="Google Shape;510;p54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7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11" name="Google Shape;511;p54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8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12" name="Google Shape;512;p54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13" name="Google Shape;513;p54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14" name="Google Shape;514;p54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15" name="Google Shape;515;p54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16" name="Google Shape;516;p54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17" name="Google Shape;517;p54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18" name="Google Shape;518;p54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519" name="Google Shape;519;p54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p55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Understanding The Master Theorem</a:t>
            </a:r>
            <a:endParaRPr/>
          </a:p>
        </p:txBody>
      </p:sp>
      <p:sp>
        <p:nvSpPr>
          <p:cNvPr id="526" name="Google Shape;526;p55"/>
          <p:cNvSpPr txBox="1"/>
          <p:nvPr/>
        </p:nvSpPr>
        <p:spPr>
          <a:xfrm>
            <a:off x="5015125" y="958540"/>
            <a:ext cx="3806700" cy="24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2"/>
                </a:solidFill>
              </a:rPr>
              <a:t>The log of a = c</a:t>
            </a:r>
            <a:endParaRPr b="1" sz="2300">
              <a:solidFill>
                <a:schemeClr val="dk2"/>
              </a:solidFill>
            </a:endParaRPr>
          </a:p>
          <a:p>
            <a:pPr indent="-146050" lvl="1" marL="203200" rtl="0" algn="l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</a:pPr>
            <a:r>
              <a:rPr lang="en" sz="1900">
                <a:solidFill>
                  <a:schemeClr val="dk2"/>
                </a:solidFill>
              </a:rPr>
              <a:t>Recursive case evenly splits work between non recursive work and passing along inputs to subsequent recursive calls</a:t>
            </a:r>
            <a:endParaRPr sz="1900">
              <a:solidFill>
                <a:schemeClr val="dk2"/>
              </a:solidFill>
            </a:endParaRPr>
          </a:p>
          <a:p>
            <a:pPr indent="-146050" lvl="1" marL="203200" rtl="0" algn="l">
              <a:spcBef>
                <a:spcPts val="1000"/>
              </a:spcBef>
              <a:spcAft>
                <a:spcPts val="1000"/>
              </a:spcAft>
              <a:buClr>
                <a:schemeClr val="dk2"/>
              </a:buClr>
              <a:buSzPts val="1900"/>
              <a:buChar char="○"/>
            </a:pPr>
            <a:r>
              <a:rPr lang="en" sz="1900">
                <a:solidFill>
                  <a:schemeClr val="dk2"/>
                </a:solidFill>
              </a:rPr>
              <a:t>Work is distributed across call stack</a:t>
            </a:r>
            <a:endParaRPr b="1" sz="2800">
              <a:solidFill>
                <a:schemeClr val="dk2"/>
              </a:solidFill>
            </a:endParaRPr>
          </a:p>
        </p:txBody>
      </p:sp>
      <p:grpSp>
        <p:nvGrpSpPr>
          <p:cNvPr id="527" name="Google Shape;527;p55"/>
          <p:cNvGrpSpPr/>
          <p:nvPr/>
        </p:nvGrpSpPr>
        <p:grpSpPr>
          <a:xfrm>
            <a:off x="431413" y="1293137"/>
            <a:ext cx="4133922" cy="2687602"/>
            <a:chOff x="575240" y="2849657"/>
            <a:chExt cx="5075411" cy="3098100"/>
          </a:xfrm>
        </p:grpSpPr>
        <p:grpSp>
          <p:nvGrpSpPr>
            <p:cNvPr id="528" name="Google Shape;528;p55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529" name="Google Shape;529;p55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0" name="Google Shape;530;p55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1" name="Google Shape;531;p55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2" name="Google Shape;532;p55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3" name="Google Shape;533;p55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4" name="Google Shape;534;p55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7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5" name="Google Shape;535;p55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8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36" name="Google Shape;536;p55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37" name="Google Shape;537;p55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38" name="Google Shape;538;p55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39" name="Google Shape;539;p55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40" name="Google Shape;540;p55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41" name="Google Shape;541;p55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42" name="Google Shape;542;p55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543" name="Google Shape;543;p55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Analyzing code</a:t>
            </a:r>
            <a:endParaRPr/>
          </a:p>
        </p:txBody>
      </p:sp>
      <p:sp>
        <p:nvSpPr>
          <p:cNvPr id="150" name="Google Shape;150;p29"/>
          <p:cNvSpPr txBox="1"/>
          <p:nvPr>
            <p:ph idx="1" type="body"/>
          </p:nvPr>
        </p:nvSpPr>
        <p:spPr>
          <a:xfrm>
            <a:off x="311700" y="1152475"/>
            <a:ext cx="8520600" cy="38895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Basic operations take “some amount of” </a:t>
            </a:r>
            <a:r>
              <a:rPr lang="en">
                <a:solidFill>
                  <a:srgbClr val="0000FF"/>
                </a:solidFill>
              </a:rPr>
              <a:t>constant time</a:t>
            </a:r>
            <a:endParaRPr>
              <a:solidFill>
                <a:srgbClr val="0000FF"/>
              </a:solidFill>
            </a:endParaRPr>
          </a:p>
          <a:p>
            <a:pPr indent="-361950" lvl="0" marL="685800" rtl="0" algn="l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Arithmetic</a:t>
            </a:r>
            <a:endParaRPr/>
          </a:p>
          <a:p>
            <a:pPr indent="-361950" lvl="0" marL="685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Assignment</a:t>
            </a:r>
            <a:endParaRPr/>
          </a:p>
          <a:p>
            <a:pPr indent="-361950" lvl="0" marL="685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Access one Java field or array index</a:t>
            </a:r>
            <a:endParaRPr/>
          </a:p>
          <a:p>
            <a:pPr indent="-361950" lvl="0" marL="68580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"/>
              <a:t>Etc.</a:t>
            </a:r>
            <a:endParaRPr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(This is an </a:t>
            </a:r>
            <a:r>
              <a:rPr i="1" lang="en"/>
              <a:t>approximation of reality</a:t>
            </a:r>
            <a:r>
              <a:rPr lang="en"/>
              <a:t>: a very useful “lie”.)</a:t>
            </a:r>
            <a:endParaRPr/>
          </a:p>
          <a:p>
            <a:pPr indent="0" lvl="0" marL="0" rtl="0" algn="l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Consecutive statements		</a:t>
            </a:r>
            <a:r>
              <a:rPr lang="en">
                <a:solidFill>
                  <a:srgbClr val="0000FF"/>
                </a:solidFill>
              </a:rPr>
              <a:t>Sum of time of each statement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Loops						</a:t>
            </a:r>
            <a:r>
              <a:rPr lang="en">
                <a:solidFill>
                  <a:srgbClr val="0000FF"/>
                </a:solidFill>
              </a:rPr>
              <a:t>Num iterations * time for loop body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Conditionals					</a:t>
            </a:r>
            <a:r>
              <a:rPr lang="en">
                <a:solidFill>
                  <a:srgbClr val="0000FF"/>
                </a:solidFill>
              </a:rPr>
              <a:t>Time of condition plus time of slower branch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Function Calls				</a:t>
            </a:r>
            <a:r>
              <a:rPr lang="en">
                <a:solidFill>
                  <a:srgbClr val="0000FF"/>
                </a:solidFill>
              </a:rPr>
              <a:t>Time of function’s body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/>
              <a:t>Recursion					</a:t>
            </a:r>
            <a:r>
              <a:rPr lang="en">
                <a:solidFill>
                  <a:srgbClr val="0000FF"/>
                </a:solidFill>
              </a:rPr>
              <a:t>Solve recurrence equation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56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Understanding The Master Theorem</a:t>
            </a:r>
            <a:endParaRPr/>
          </a:p>
        </p:txBody>
      </p:sp>
      <p:sp>
        <p:nvSpPr>
          <p:cNvPr id="550" name="Google Shape;550;p56"/>
          <p:cNvSpPr txBox="1"/>
          <p:nvPr/>
        </p:nvSpPr>
        <p:spPr>
          <a:xfrm>
            <a:off x="5015125" y="958540"/>
            <a:ext cx="3806700" cy="25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</a:rPr>
              <a:t>The log of a &gt; c case</a:t>
            </a:r>
            <a:endParaRPr b="1" sz="24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4C3282"/>
              </a:buClr>
              <a:buSzPts val="2000"/>
              <a:buChar char="●"/>
            </a:pPr>
            <a:r>
              <a:rPr lang="en" sz="2000">
                <a:solidFill>
                  <a:schemeClr val="dk2"/>
                </a:solidFill>
              </a:rPr>
              <a:t>Recursive case breaks inputs apart quickly and doesn’t do much non recursive work</a:t>
            </a:r>
            <a:endParaRPr sz="2000">
              <a:solidFill>
                <a:schemeClr val="dk2"/>
              </a:solidFill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4C3282"/>
              </a:buClr>
              <a:buSzPts val="2000"/>
              <a:buChar char="●"/>
            </a:pPr>
            <a:r>
              <a:rPr lang="en" sz="2000">
                <a:solidFill>
                  <a:schemeClr val="dk2"/>
                </a:solidFill>
              </a:rPr>
              <a:t>Most work happens near bottom of call stack</a:t>
            </a:r>
            <a:endParaRPr b="1" sz="2900">
              <a:solidFill>
                <a:schemeClr val="dk2"/>
              </a:solidFill>
            </a:endParaRPr>
          </a:p>
        </p:txBody>
      </p:sp>
      <p:grpSp>
        <p:nvGrpSpPr>
          <p:cNvPr id="551" name="Google Shape;551;p56"/>
          <p:cNvGrpSpPr/>
          <p:nvPr/>
        </p:nvGrpSpPr>
        <p:grpSpPr>
          <a:xfrm>
            <a:off x="431413" y="1293137"/>
            <a:ext cx="4133922" cy="2687602"/>
            <a:chOff x="575240" y="2849657"/>
            <a:chExt cx="5075411" cy="3098100"/>
          </a:xfrm>
        </p:grpSpPr>
        <p:grpSp>
          <p:nvGrpSpPr>
            <p:cNvPr id="552" name="Google Shape;552;p56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553" name="Google Shape;553;p56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4" name="Google Shape;554;p56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55" name="Google Shape;555;p56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56" name="Google Shape;556;p56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57" name="Google Shape;557;p56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58" name="Google Shape;558;p56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7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59" name="Google Shape;559;p56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8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60" name="Google Shape;560;p56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61" name="Google Shape;561;p56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62" name="Google Shape;562;p56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63" name="Google Shape;563;p56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64" name="Google Shape;564;p56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65" name="Google Shape;565;p56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66" name="Google Shape;566;p56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567" name="Google Shape;567;p56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57"/>
          <p:cNvSpPr txBox="1"/>
          <p:nvPr>
            <p:ph type="title"/>
          </p:nvPr>
        </p:nvSpPr>
        <p:spPr>
          <a:xfrm>
            <a:off x="431429" y="197457"/>
            <a:ext cx="83904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3300"/>
              <a:buFont typeface="Quattrocento Sans"/>
              <a:buNone/>
            </a:pPr>
            <a:r>
              <a:rPr lang="en"/>
              <a:t>Understanding The Master Theorem</a:t>
            </a:r>
            <a:endParaRPr/>
          </a:p>
        </p:txBody>
      </p:sp>
      <p:sp>
        <p:nvSpPr>
          <p:cNvPr id="574" name="Google Shape;574;p57"/>
          <p:cNvSpPr txBox="1"/>
          <p:nvPr/>
        </p:nvSpPr>
        <p:spPr>
          <a:xfrm>
            <a:off x="5015125" y="958540"/>
            <a:ext cx="3806700" cy="4153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rtl="0" algn="l">
              <a:spcBef>
                <a:spcPts val="5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</a:rPr>
              <a:t>NOT A SUBSTITUTE FOR KNOWING HOW TO UNROLL / TREE!</a:t>
            </a:r>
            <a:endParaRPr b="1"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2"/>
                </a:solidFill>
              </a:rPr>
              <a:t>We may ask you that on exams, etc</a:t>
            </a:r>
            <a:endParaRPr sz="24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chemeClr val="dk2"/>
                </a:solidFill>
              </a:rPr>
              <a:t>But the Master Theorem is good for checking your work</a:t>
            </a:r>
            <a:endParaRPr sz="2400">
              <a:solidFill>
                <a:schemeClr val="dk2"/>
              </a:solidFill>
            </a:endParaRPr>
          </a:p>
        </p:txBody>
      </p:sp>
      <p:grpSp>
        <p:nvGrpSpPr>
          <p:cNvPr id="575" name="Google Shape;575;p57"/>
          <p:cNvGrpSpPr/>
          <p:nvPr/>
        </p:nvGrpSpPr>
        <p:grpSpPr>
          <a:xfrm>
            <a:off x="431413" y="1293137"/>
            <a:ext cx="4133922" cy="2687602"/>
            <a:chOff x="575240" y="2849657"/>
            <a:chExt cx="5075411" cy="3098100"/>
          </a:xfrm>
        </p:grpSpPr>
        <p:grpSp>
          <p:nvGrpSpPr>
            <p:cNvPr id="576" name="Google Shape;576;p57"/>
            <p:cNvGrpSpPr/>
            <p:nvPr/>
          </p:nvGrpSpPr>
          <p:grpSpPr>
            <a:xfrm>
              <a:off x="575240" y="2849657"/>
              <a:ext cx="5075400" cy="3098100"/>
              <a:chOff x="470365" y="3583432"/>
              <a:chExt cx="5075400" cy="3098100"/>
            </a:xfrm>
          </p:grpSpPr>
          <p:sp>
            <p:nvSpPr>
              <p:cNvPr id="577" name="Google Shape;577;p57"/>
              <p:cNvSpPr/>
              <p:nvPr/>
            </p:nvSpPr>
            <p:spPr>
              <a:xfrm>
                <a:off x="470365" y="3583432"/>
                <a:ext cx="5075400" cy="3098100"/>
              </a:xfrm>
              <a:prstGeom prst="rect">
                <a:avLst/>
              </a:prstGeom>
              <a:solidFill>
                <a:srgbClr val="9B8ABE">
                  <a:alpha val="40000"/>
                </a:srgbClr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4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8" name="Google Shape;578;p57"/>
              <p:cNvSpPr txBox="1"/>
              <p:nvPr/>
            </p:nvSpPr>
            <p:spPr>
              <a:xfrm>
                <a:off x="3322696" y="5516142"/>
                <a:ext cx="1385700" cy="276900"/>
              </a:xfrm>
              <a:prstGeom prst="rect">
                <a:avLst/>
              </a:prstGeom>
              <a:blipFill rotWithShape="1">
                <a:blip r:embed="rId3">
                  <a:alphaModFix/>
                </a:blip>
                <a:stretch>
                  <a:fillRect b="-4349" l="-272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79" name="Google Shape;579;p57"/>
              <p:cNvSpPr txBox="1"/>
              <p:nvPr/>
            </p:nvSpPr>
            <p:spPr>
              <a:xfrm>
                <a:off x="1299326" y="5516143"/>
                <a:ext cx="1071600" cy="276900"/>
              </a:xfrm>
              <a:prstGeom prst="rect">
                <a:avLst/>
              </a:prstGeom>
              <a:blipFill rotWithShape="1">
                <a:blip r:embed="rId4">
                  <a:alphaModFix/>
                </a:blip>
                <a:stretch>
                  <a:fillRect b="-3477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80" name="Google Shape;580;p57"/>
              <p:cNvSpPr txBox="1"/>
              <p:nvPr/>
            </p:nvSpPr>
            <p:spPr>
              <a:xfrm>
                <a:off x="1299325" y="5891396"/>
                <a:ext cx="1071600" cy="276900"/>
              </a:xfrm>
              <a:prstGeom prst="rect">
                <a:avLst/>
              </a:prstGeom>
              <a:blipFill rotWithShape="1">
                <a:blip r:embed="rId5">
                  <a:alphaModFix/>
                </a:blip>
                <a:stretch>
                  <a:fillRect b="-30429" l="-5808" r="-1169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81" name="Google Shape;581;p57"/>
              <p:cNvSpPr txBox="1"/>
              <p:nvPr/>
            </p:nvSpPr>
            <p:spPr>
              <a:xfrm>
                <a:off x="3322695" y="5871917"/>
                <a:ext cx="1888200" cy="276900"/>
              </a:xfrm>
              <a:prstGeom prst="rect">
                <a:avLst/>
              </a:prstGeom>
              <a:blipFill rotWithShape="1">
                <a:blip r:embed="rId6">
                  <a:alphaModFix/>
                </a:blip>
                <a:stretch>
                  <a:fillRect b="-34779" l="-200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82" name="Google Shape;582;p57"/>
              <p:cNvSpPr txBox="1"/>
              <p:nvPr/>
            </p:nvSpPr>
            <p:spPr>
              <a:xfrm>
                <a:off x="1305378" y="6249409"/>
                <a:ext cx="1071600" cy="276900"/>
              </a:xfrm>
              <a:prstGeom prst="rect">
                <a:avLst/>
              </a:prstGeom>
              <a:blipFill rotWithShape="1">
                <a:blip r:embed="rId7">
                  <a:alphaModFix/>
                </a:blip>
                <a:stretch>
                  <a:fillRect b="-31819" l="-7059" r="-1169" t="-4539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83" name="Google Shape;583;p57"/>
              <p:cNvSpPr txBox="1"/>
              <p:nvPr/>
            </p:nvSpPr>
            <p:spPr>
              <a:xfrm>
                <a:off x="3322695" y="6227701"/>
                <a:ext cx="1804800" cy="312600"/>
              </a:xfrm>
              <a:prstGeom prst="rect">
                <a:avLst/>
              </a:prstGeom>
              <a:blipFill rotWithShape="1">
                <a:blip r:embed="rId8">
                  <a:alphaModFix/>
                </a:blip>
                <a:stretch>
                  <a:fillRect b="0" l="-2099" r="0" t="0"/>
                </a:stretch>
              </a:blip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 sz="1100"/>
              </a:p>
            </p:txBody>
          </p:sp>
          <p:sp>
            <p:nvSpPr>
              <p:cNvPr id="584" name="Google Shape;584;p57"/>
              <p:cNvSpPr txBox="1"/>
              <p:nvPr/>
            </p:nvSpPr>
            <p:spPr>
              <a:xfrm>
                <a:off x="832396" y="54843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85" name="Google Shape;585;p57"/>
              <p:cNvSpPr txBox="1"/>
              <p:nvPr/>
            </p:nvSpPr>
            <p:spPr>
              <a:xfrm>
                <a:off x="832395" y="5846525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86" name="Google Shape;586;p57"/>
              <p:cNvSpPr txBox="1"/>
              <p:nvPr/>
            </p:nvSpPr>
            <p:spPr>
              <a:xfrm>
                <a:off x="832395" y="6203250"/>
                <a:ext cx="4668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If</a:t>
                </a:r>
                <a:endParaRPr sz="1100"/>
              </a:p>
            </p:txBody>
          </p:sp>
          <p:sp>
            <p:nvSpPr>
              <p:cNvPr id="587" name="Google Shape;587;p57"/>
              <p:cNvSpPr txBox="1"/>
              <p:nvPr/>
            </p:nvSpPr>
            <p:spPr>
              <a:xfrm>
                <a:off x="2540219" y="5484349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88" name="Google Shape;588;p57"/>
              <p:cNvSpPr txBox="1"/>
              <p:nvPr/>
            </p:nvSpPr>
            <p:spPr>
              <a:xfrm>
                <a:off x="2540219" y="5846517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89" name="Google Shape;589;p57"/>
              <p:cNvSpPr txBox="1"/>
              <p:nvPr/>
            </p:nvSpPr>
            <p:spPr>
              <a:xfrm>
                <a:off x="2540219" y="6203243"/>
                <a:ext cx="630300" cy="328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68575" spcFirstLastPara="1" rIns="68575" wrap="square" tIns="34275">
                <a:sp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then</a:t>
                </a:r>
                <a:endParaRPr sz="1100"/>
              </a:p>
            </p:txBody>
          </p:sp>
          <p:sp>
            <p:nvSpPr>
              <p:cNvPr id="590" name="Google Shape;590;p57"/>
              <p:cNvSpPr txBox="1"/>
              <p:nvPr/>
            </p:nvSpPr>
            <p:spPr>
              <a:xfrm>
                <a:off x="537812" y="3708150"/>
                <a:ext cx="2606700" cy="3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34275" lIns="34275" spcFirstLastPara="1" rIns="34275" wrap="square" tIns="34275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rPr b="1" lang="en" sz="1800" u="sng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rPr>
                  <a:t>Master Theorem</a:t>
                </a:r>
                <a:endParaRPr sz="1800"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  <a:p>
                <a:pPr indent="0" lvl="0" marL="0" marR="0" rtl="0" algn="l">
                  <a:lnSpc>
                    <a:spcPct val="90000"/>
                  </a:lnSpc>
                  <a:spcBef>
                    <a:spcPts val="1100"/>
                  </a:spcBef>
                  <a:spcAft>
                    <a:spcPts val="0"/>
                  </a:spcAft>
                  <a:buClr>
                    <a:schemeClr val="accent1"/>
                  </a:buClr>
                  <a:buSzPts val="1400"/>
                  <a:buFont typeface="Twentieth Century"/>
                  <a:buNone/>
                </a:pPr>
                <a:r>
                  <a:t/>
                </a:r>
                <a:endParaRPr b="1" sz="1800" u="sng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endParaRPr>
              </a:p>
            </p:txBody>
          </p:sp>
        </p:grpSp>
        <p:pic>
          <p:nvPicPr>
            <p:cNvPr id="591" name="Google Shape;591;p57"/>
            <p:cNvPicPr preferRelativeResize="0"/>
            <p:nvPr/>
          </p:nvPicPr>
          <p:blipFill>
            <a:blip r:embed="rId9">
              <a:alphaModFix/>
            </a:blip>
            <a:stretch>
              <a:fillRect/>
            </a:stretch>
          </p:blipFill>
          <p:spPr>
            <a:xfrm>
              <a:off x="720925" y="3602921"/>
              <a:ext cx="4929726" cy="94802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Linear search</a:t>
            </a:r>
            <a:endParaRPr/>
          </a:p>
        </p:txBody>
      </p:sp>
      <p:sp>
        <p:nvSpPr>
          <p:cNvPr id="156" name="Google Shape;156;p30"/>
          <p:cNvSpPr txBox="1"/>
          <p:nvPr>
            <p:ph idx="1" type="body"/>
          </p:nvPr>
        </p:nvSpPr>
        <p:spPr>
          <a:xfrm>
            <a:off x="311700" y="1152475"/>
            <a:ext cx="8520600" cy="38286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fontScale="92500" lnSpcReduction="2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// requires array is sorted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// returns whether k is in array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boolean find(int[]arr, int k){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for(int i=0; i &lt; arr.length; ++i)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if(arr[i] == k)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  return true;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  return false;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57" name="Google Shape;157;p30"/>
          <p:cNvGrpSpPr/>
          <p:nvPr/>
        </p:nvGrpSpPr>
        <p:grpSpPr>
          <a:xfrm>
            <a:off x="2069620" y="1152466"/>
            <a:ext cx="5004756" cy="944522"/>
            <a:chOff x="6908800" y="1040108"/>
            <a:chExt cx="5283180" cy="907758"/>
          </a:xfrm>
        </p:grpSpPr>
        <p:grpSp>
          <p:nvGrpSpPr>
            <p:cNvPr id="158" name="Google Shape;158;p30"/>
            <p:cNvGrpSpPr/>
            <p:nvPr/>
          </p:nvGrpSpPr>
          <p:grpSpPr>
            <a:xfrm>
              <a:off x="6908800" y="1419566"/>
              <a:ext cx="5283180" cy="528300"/>
              <a:chOff x="1681480" y="5462905"/>
              <a:chExt cx="5283180" cy="528300"/>
            </a:xfrm>
          </p:grpSpPr>
          <p:sp>
            <p:nvSpPr>
              <p:cNvPr id="159" name="Google Shape;159;p30"/>
              <p:cNvSpPr/>
              <p:nvPr/>
            </p:nvSpPr>
            <p:spPr>
              <a:xfrm>
                <a:off x="379476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</a:t>
                </a:r>
                <a:endParaRPr sz="1100"/>
              </a:p>
            </p:txBody>
          </p:sp>
          <p:sp>
            <p:nvSpPr>
              <p:cNvPr id="160" name="Google Shape;160;p30"/>
              <p:cNvSpPr/>
              <p:nvPr/>
            </p:nvSpPr>
            <p:spPr>
              <a:xfrm>
                <a:off x="432308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sz="1100"/>
              </a:p>
            </p:txBody>
          </p:sp>
          <p:sp>
            <p:nvSpPr>
              <p:cNvPr id="161" name="Google Shape;161;p30"/>
              <p:cNvSpPr/>
              <p:nvPr/>
            </p:nvSpPr>
            <p:spPr>
              <a:xfrm>
                <a:off x="485140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6</a:t>
                </a:r>
                <a:endParaRPr sz="1100"/>
              </a:p>
            </p:txBody>
          </p:sp>
          <p:sp>
            <p:nvSpPr>
              <p:cNvPr id="162" name="Google Shape;162;p30"/>
              <p:cNvSpPr/>
              <p:nvPr/>
            </p:nvSpPr>
            <p:spPr>
              <a:xfrm>
                <a:off x="537972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</a:t>
                </a:r>
                <a:endParaRPr sz="1100"/>
              </a:p>
            </p:txBody>
          </p:sp>
          <p:sp>
            <p:nvSpPr>
              <p:cNvPr id="163" name="Google Shape;163;p30"/>
              <p:cNvSpPr/>
              <p:nvPr/>
            </p:nvSpPr>
            <p:spPr>
              <a:xfrm>
                <a:off x="326644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</a:t>
                </a:r>
                <a:endParaRPr sz="1100"/>
              </a:p>
            </p:txBody>
          </p:sp>
          <p:sp>
            <p:nvSpPr>
              <p:cNvPr id="164" name="Google Shape;164;p30"/>
              <p:cNvSpPr/>
              <p:nvPr/>
            </p:nvSpPr>
            <p:spPr>
              <a:xfrm>
                <a:off x="273812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2</a:t>
                </a:r>
                <a:endParaRPr sz="1100"/>
              </a:p>
            </p:txBody>
          </p:sp>
          <p:sp>
            <p:nvSpPr>
              <p:cNvPr id="165" name="Google Shape;165;p30"/>
              <p:cNvSpPr/>
              <p:nvPr/>
            </p:nvSpPr>
            <p:spPr>
              <a:xfrm>
                <a:off x="220980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</a:t>
                </a:r>
                <a:endParaRPr sz="1100"/>
              </a:p>
            </p:txBody>
          </p:sp>
          <p:sp>
            <p:nvSpPr>
              <p:cNvPr id="166" name="Google Shape;166;p30"/>
              <p:cNvSpPr/>
              <p:nvPr/>
            </p:nvSpPr>
            <p:spPr>
              <a:xfrm>
                <a:off x="590804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8</a:t>
                </a:r>
                <a:endParaRPr sz="1100"/>
              </a:p>
            </p:txBody>
          </p:sp>
          <p:sp>
            <p:nvSpPr>
              <p:cNvPr id="167" name="Google Shape;167;p30"/>
              <p:cNvSpPr/>
              <p:nvPr/>
            </p:nvSpPr>
            <p:spPr>
              <a:xfrm>
                <a:off x="168148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0</a:t>
                </a:r>
                <a:endParaRPr sz="1100"/>
              </a:p>
            </p:txBody>
          </p:sp>
          <p:sp>
            <p:nvSpPr>
              <p:cNvPr id="168" name="Google Shape;168;p30"/>
              <p:cNvSpPr/>
              <p:nvPr/>
            </p:nvSpPr>
            <p:spPr>
              <a:xfrm>
                <a:off x="6436360" y="5462905"/>
                <a:ext cx="528300" cy="528300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9</a:t>
                </a:r>
                <a:endParaRPr sz="1100"/>
              </a:p>
            </p:txBody>
          </p:sp>
        </p:grpSp>
        <p:grpSp>
          <p:nvGrpSpPr>
            <p:cNvPr id="169" name="Google Shape;169;p30"/>
            <p:cNvGrpSpPr/>
            <p:nvPr/>
          </p:nvGrpSpPr>
          <p:grpSpPr>
            <a:xfrm>
              <a:off x="6908800" y="1040108"/>
              <a:ext cx="5283180" cy="528300"/>
              <a:chOff x="1681480" y="5462905"/>
              <a:chExt cx="5283180" cy="528300"/>
            </a:xfrm>
          </p:grpSpPr>
          <p:sp>
            <p:nvSpPr>
              <p:cNvPr id="170" name="Google Shape;170;p30"/>
              <p:cNvSpPr/>
              <p:nvPr/>
            </p:nvSpPr>
            <p:spPr>
              <a:xfrm>
                <a:off x="379476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75</a:t>
                </a:r>
                <a:endParaRPr sz="1100"/>
              </a:p>
            </p:txBody>
          </p:sp>
          <p:sp>
            <p:nvSpPr>
              <p:cNvPr id="171" name="Google Shape;171;p30"/>
              <p:cNvSpPr/>
              <p:nvPr/>
            </p:nvSpPr>
            <p:spPr>
              <a:xfrm>
                <a:off x="432308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79</a:t>
                </a:r>
                <a:endParaRPr sz="1100"/>
              </a:p>
            </p:txBody>
          </p:sp>
          <p:sp>
            <p:nvSpPr>
              <p:cNvPr id="172" name="Google Shape;172;p30"/>
              <p:cNvSpPr/>
              <p:nvPr/>
            </p:nvSpPr>
            <p:spPr>
              <a:xfrm>
                <a:off x="485140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88</a:t>
                </a:r>
                <a:endParaRPr sz="1100"/>
              </a:p>
            </p:txBody>
          </p:sp>
          <p:sp>
            <p:nvSpPr>
              <p:cNvPr id="173" name="Google Shape;173;p30"/>
              <p:cNvSpPr/>
              <p:nvPr/>
            </p:nvSpPr>
            <p:spPr>
              <a:xfrm>
                <a:off x="537972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90</a:t>
                </a:r>
                <a:endParaRPr sz="1100"/>
              </a:p>
            </p:txBody>
          </p:sp>
          <p:sp>
            <p:nvSpPr>
              <p:cNvPr id="174" name="Google Shape;174;p30"/>
              <p:cNvSpPr/>
              <p:nvPr/>
            </p:nvSpPr>
            <p:spPr>
              <a:xfrm>
                <a:off x="326644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42</a:t>
                </a:r>
                <a:endParaRPr sz="1100"/>
              </a:p>
            </p:txBody>
          </p:sp>
          <p:sp>
            <p:nvSpPr>
              <p:cNvPr id="175" name="Google Shape;175;p30"/>
              <p:cNvSpPr/>
              <p:nvPr/>
            </p:nvSpPr>
            <p:spPr>
              <a:xfrm>
                <a:off x="273812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13</a:t>
                </a:r>
                <a:endParaRPr sz="1100"/>
              </a:p>
            </p:txBody>
          </p:sp>
          <p:sp>
            <p:nvSpPr>
              <p:cNvPr id="176" name="Google Shape;176;p30"/>
              <p:cNvSpPr/>
              <p:nvPr/>
            </p:nvSpPr>
            <p:spPr>
              <a:xfrm>
                <a:off x="220980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8</a:t>
                </a:r>
                <a:endParaRPr sz="1100"/>
              </a:p>
            </p:txBody>
          </p:sp>
          <p:sp>
            <p:nvSpPr>
              <p:cNvPr id="177" name="Google Shape;177;p30"/>
              <p:cNvSpPr/>
              <p:nvPr/>
            </p:nvSpPr>
            <p:spPr>
              <a:xfrm>
                <a:off x="590804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95</a:t>
                </a:r>
                <a:endParaRPr sz="1100"/>
              </a:p>
            </p:txBody>
          </p:sp>
          <p:sp>
            <p:nvSpPr>
              <p:cNvPr id="178" name="Google Shape;178;p30"/>
              <p:cNvSpPr/>
              <p:nvPr/>
            </p:nvSpPr>
            <p:spPr>
              <a:xfrm>
                <a:off x="168148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5</a:t>
                </a:r>
                <a:endParaRPr sz="1100"/>
              </a:p>
            </p:txBody>
          </p:sp>
          <p:sp>
            <p:nvSpPr>
              <p:cNvPr id="179" name="Google Shape;179;p30"/>
              <p:cNvSpPr/>
              <p:nvPr/>
            </p:nvSpPr>
            <p:spPr>
              <a:xfrm>
                <a:off x="6436360" y="5462905"/>
                <a:ext cx="528300" cy="528300"/>
              </a:xfrm>
              <a:prstGeom prst="rect">
                <a:avLst/>
              </a:prstGeom>
              <a:solidFill>
                <a:srgbClr val="FEE599"/>
              </a:solidFill>
              <a:ln cap="flat" cmpd="sng" w="12700">
                <a:solidFill>
                  <a:srgbClr val="1C305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34275" lIns="68575" spcFirstLastPara="1" rIns="68575" wrap="square" tIns="342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99</a:t>
                </a:r>
                <a:endParaRPr sz="1100"/>
              </a:p>
            </p:txBody>
          </p:sp>
        </p:grpSp>
      </p:grpSp>
      <p:sp>
        <p:nvSpPr>
          <p:cNvPr id="180" name="Google Shape;180;p30"/>
          <p:cNvSpPr txBox="1"/>
          <p:nvPr/>
        </p:nvSpPr>
        <p:spPr>
          <a:xfrm>
            <a:off x="4879725" y="3368125"/>
            <a:ext cx="3952500" cy="16233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 case: 6-ish steps = O(1)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Worst case: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5-ish steps * (arr.length) = O(n)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Analyzing Recursive Code</a:t>
            </a:r>
            <a:endParaRPr/>
          </a:p>
        </p:txBody>
      </p:sp>
      <p:sp>
        <p:nvSpPr>
          <p:cNvPr id="186" name="Google Shape;186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Computing run-times gets interesting with recursion</a:t>
            </a:r>
            <a:endParaRPr sz="24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Say we want to perform some computation recursively on a list of size n</a:t>
            </a:r>
            <a:endParaRPr sz="2400"/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Conceptually, in each recursive call we:</a:t>
            </a:r>
            <a:endParaRPr sz="22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Perform some amount of work, call it </a:t>
            </a:r>
            <a:r>
              <a:rPr b="1" lang="en" sz="2200"/>
              <a:t>w(n)</a:t>
            </a:r>
            <a:endParaRPr b="1" sz="22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" sz="2200"/>
              <a:t>Call the function </a:t>
            </a:r>
            <a:r>
              <a:rPr b="1" lang="en" sz="2200"/>
              <a:t>recursively</a:t>
            </a:r>
            <a:r>
              <a:rPr lang="en" sz="2200"/>
              <a:t> with a </a:t>
            </a:r>
            <a:r>
              <a:rPr b="1" lang="en" sz="2200"/>
              <a:t>smaller</a:t>
            </a:r>
            <a:r>
              <a:rPr lang="en" sz="2200"/>
              <a:t> portion of the list</a:t>
            </a:r>
            <a:endParaRPr sz="2200"/>
          </a:p>
          <a:p>
            <a:pPr indent="-381000" lvl="0" marL="457200" rtl="0" algn="l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So, if we do w(n) work per step, and reduce the problem size in the next recursive call by 1, we do total work:</a:t>
            </a:r>
            <a:endParaRPr sz="2400"/>
          </a:p>
          <a:p>
            <a:pPr indent="457200" lvl="0" marL="91440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/>
              <a:t>T(n)=w(n)+T(n-1)</a:t>
            </a:r>
            <a:endParaRPr b="1" sz="2400"/>
          </a:p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With some base case, like T(1)=5=O(1)</a:t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Recursive code: sum array</a:t>
            </a:r>
            <a:endParaRPr/>
          </a:p>
        </p:txBody>
      </p:sp>
      <p:sp>
        <p:nvSpPr>
          <p:cNvPr id="192" name="Google Shape;192;p32"/>
          <p:cNvSpPr txBox="1"/>
          <p:nvPr>
            <p:ph idx="1" type="body"/>
          </p:nvPr>
        </p:nvSpPr>
        <p:spPr>
          <a:xfrm>
            <a:off x="311700" y="1152475"/>
            <a:ext cx="8520600" cy="3913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Recursive:</a:t>
            </a:r>
            <a:endParaRPr sz="2400"/>
          </a:p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Recurrence is some</a:t>
            </a:r>
            <a:br>
              <a:rPr lang="en" sz="2400"/>
            </a:br>
            <a:r>
              <a:rPr lang="en" sz="2400"/>
              <a:t>c</a:t>
            </a:r>
            <a:r>
              <a:rPr lang="en" sz="2400"/>
              <a:t>onstant amount of work</a:t>
            </a:r>
            <a:br>
              <a:rPr lang="en" sz="2400"/>
            </a:br>
            <a:r>
              <a:rPr lang="en" sz="2400"/>
              <a:t>O(1) done </a:t>
            </a:r>
            <a:r>
              <a:rPr b="1" lang="en" sz="2400"/>
              <a:t>n</a:t>
            </a:r>
            <a:r>
              <a:rPr lang="en" sz="2400"/>
              <a:t> times</a:t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Each time </a:t>
            </a:r>
            <a:r>
              <a:rPr lang="en" sz="2400">
                <a:solidFill>
                  <a:srgbClr val="6AA84F"/>
                </a:solidFill>
              </a:rPr>
              <a:t>help</a:t>
            </a:r>
            <a:r>
              <a:rPr lang="en" sz="2400"/>
              <a:t> is called, it does that O(1) amount of work, and then </a:t>
            </a:r>
            <a:br>
              <a:rPr lang="en" sz="2400"/>
            </a:br>
            <a:r>
              <a:rPr lang="en" sz="2400"/>
              <a:t>    calls </a:t>
            </a:r>
            <a:r>
              <a:rPr lang="en" sz="2400">
                <a:solidFill>
                  <a:srgbClr val="6AA84F"/>
                </a:solidFill>
              </a:rPr>
              <a:t>help</a:t>
            </a:r>
            <a:r>
              <a:rPr lang="en" sz="2400"/>
              <a:t> again on a problem one less than previous problem size</a:t>
            </a:r>
            <a:endParaRPr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/>
              <a:t>Recurrence Relation: T(n) = c</a:t>
            </a:r>
            <a:r>
              <a:rPr baseline="-25000" lang="en" sz="2400"/>
              <a:t>1</a:t>
            </a:r>
            <a:r>
              <a:rPr lang="en" sz="2400"/>
              <a:t> + T(n-1)</a:t>
            </a:r>
            <a:br>
              <a:rPr lang="en" sz="2400"/>
            </a:br>
            <a:r>
              <a:rPr lang="en" sz="2400"/>
              <a:t>Base case?  T(0) =</a:t>
            </a:r>
            <a:endParaRPr sz="2400"/>
          </a:p>
        </p:txBody>
      </p:sp>
      <p:sp>
        <p:nvSpPr>
          <p:cNvPr id="193" name="Google Shape;193;p32"/>
          <p:cNvSpPr txBox="1"/>
          <p:nvPr/>
        </p:nvSpPr>
        <p:spPr>
          <a:xfrm>
            <a:off x="4505475" y="969525"/>
            <a:ext cx="4583100" cy="27372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sum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help(arr,0);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help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(i==arr.length)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0;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arr[i] + help(arr,i+1);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</a:t>
            </a:r>
            <a:endParaRPr/>
          </a:p>
        </p:txBody>
      </p:sp>
      <p:sp>
        <p:nvSpPr>
          <p:cNvPr id="199" name="Google Shape;199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Analyzing Recursive Code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Solving Recurrences</a:t>
            </a:r>
            <a:endParaRPr sz="2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</a:t>
            </a:r>
            <a:endParaRPr/>
          </a:p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311700" y="1152475"/>
            <a:ext cx="8520600" cy="3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Say we have the following recurrence relation: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T(n) = 6 “ish” + T(n-1)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T(1) = 9 “ish” base case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Solving Recurrence Relations</a:t>
            </a:r>
            <a:endParaRPr/>
          </a:p>
        </p:txBody>
      </p:sp>
      <p:sp>
        <p:nvSpPr>
          <p:cNvPr id="211" name="Google Shape;211;p35"/>
          <p:cNvSpPr txBox="1"/>
          <p:nvPr>
            <p:ph idx="1" type="body"/>
          </p:nvPr>
        </p:nvSpPr>
        <p:spPr>
          <a:xfrm>
            <a:off x="311700" y="1152475"/>
            <a:ext cx="8520600" cy="382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Say we have the following recurrence relation: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T(n) = 6 “ish” + T(n-1)</a:t>
            </a:r>
            <a:br>
              <a:rPr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T(1) = 9 “ish” base case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we just need to solve it; that is, reduce it to a closed form.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by writing it out: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(n) = 6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(n-1)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 + 6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(n-2)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 + 6 + 6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(n-3)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 + 6 + 6 +…+ 6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(1) = 6 + 6 + 6 +…+ 6 + 9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     = 6k +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T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(n-k)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