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39F9956-2902-471C-888A-46E0E0B821D0}">
  <a:tblStyle styleId="{A39F9956-2902-471C-888A-46E0E0B821D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slide" Target="slides/slide29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37" Type="http://schemas.openxmlformats.org/officeDocument/2006/relationships/slide" Target="slides/slide31.xml"/><Relationship Id="rId14" Type="http://schemas.openxmlformats.org/officeDocument/2006/relationships/slide" Target="slides/slide8.xml"/><Relationship Id="rId36" Type="http://schemas.openxmlformats.org/officeDocument/2006/relationships/slide" Target="slides/slide30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38" Type="http://schemas.openxmlformats.org/officeDocument/2006/relationships/slide" Target="slides/slide32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6cf87c5e8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g26cf87c5e8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26cf87c5e8b_0_1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26cf87c5e8b_0_1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6cf87c5e8b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26cf87c5e8b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Left: 2i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Right: 2i + 1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parent: floor(i/2)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Look mom, no pointers!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6cf87c5e8b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6cf87c5e8b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6cf87c5e8b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26cf87c5e8b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26cf87c5e8b_0_2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26cf87c5e8b_0_2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6cf87c5e8b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6cf87c5e8b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6cf87c5e8b_0_2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6cf87c5e8b_0_2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26cf87c5e8b_0_2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26cf87c5e8b_0_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6cf87c5e8b_0_2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6cf87c5e8b_0_2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26cf87c5e8b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26cf87c5e8b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d04d974a6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6d04d974a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this actually mean about the </a:t>
            </a:r>
            <a:r>
              <a:rPr i="1" lang="en"/>
              <a:t>height</a:t>
            </a:r>
            <a:r>
              <a:rPr lang="en"/>
              <a:t> of the tree?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6cf87c5e8b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26cf87c5e8b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26cf87c5e8b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1" name="Google Shape;361;g26cf87c5e8b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26cf87c5e8b_0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26cf87c5e8b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6cf87c5e8b_0_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26cf87c5e8b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26cf87c5e8b_0_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g26cf87c5e8b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g26cf87c5e8b_0_3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2" name="Google Shape;432;g26cf87c5e8b_0_3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26cf87c5e8b_0_3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26cf87c5e8b_0_3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26cf87c5e8b_0_4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26cf87c5e8b_0_4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g26cf87c5e8b_0_4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1" name="Google Shape;591;g26cf87c5e8b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g26cf87c5e8b_0_5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4" name="Google Shape;644;g26cf87c5e8b_0_5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26cf87c5e8b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26cf87c5e8b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point is shape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 point is about values</a:t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5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Google Shape;696;g26cf87c5e8b_0_5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7" name="Google Shape;697;g26cf87c5e8b_0_5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9" name="Shape 7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" name="Google Shape;750;g26cf87c5e8b_0_6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1" name="Google Shape;751;g26cf87c5e8b_0_6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2" name="Shape 7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Google Shape;763;g26cf87c5e8b_0_6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4" name="Google Shape;764;g26cf87c5e8b_0_6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6cf87c5e8b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6cf87c5e8b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point is shape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Second point is about values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don’t say anything about how the left child relates to the right child?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6cf87c5e8b_0_1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6cf87c5e8b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- yes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 - no (wrong values)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 - yes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 - no (wrong shape)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6cf87c5e8b_0_1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6cf87c5e8b_0_1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6cf87c5e8b_0_1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6cf87c5e8b_0_1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min - where is it? The root!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insert 16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the new shape look like?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shape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2: ordering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deleteMin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we know about the shape? Move that last element to the root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Compare with BOTH children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6d04d974a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6d04d974a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Find min - where is it? The root!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insert 16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does the new shape look like?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1: shape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 2: ordering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Example: deleteMin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we know about the shape? Move that last element to the root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Compare with BOTH children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6cf87c5e8b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6cf87c5e8b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3.png"/><Relationship Id="rId4" Type="http://schemas.openxmlformats.org/officeDocument/2006/relationships/image" Target="../media/image21.png"/><Relationship Id="rId5" Type="http://schemas.openxmlformats.org/officeDocument/2006/relationships/image" Target="../media/image20.png"/><Relationship Id="rId6" Type="http://schemas.openxmlformats.org/officeDocument/2006/relationships/image" Target="../media/image42.png"/><Relationship Id="rId7" Type="http://schemas.openxmlformats.org/officeDocument/2006/relationships/image" Target="../media/image2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1" Type="http://schemas.openxmlformats.org/officeDocument/2006/relationships/image" Target="../media/image49.png"/><Relationship Id="rId10" Type="http://schemas.openxmlformats.org/officeDocument/2006/relationships/image" Target="../media/image29.png"/><Relationship Id="rId13" Type="http://schemas.openxmlformats.org/officeDocument/2006/relationships/image" Target="../media/image31.png"/><Relationship Id="rId12" Type="http://schemas.openxmlformats.org/officeDocument/2006/relationships/image" Target="../media/image39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1.png"/><Relationship Id="rId4" Type="http://schemas.openxmlformats.org/officeDocument/2006/relationships/image" Target="../media/image27.png"/><Relationship Id="rId9" Type="http://schemas.openxmlformats.org/officeDocument/2006/relationships/image" Target="../media/image30.png"/><Relationship Id="rId15" Type="http://schemas.openxmlformats.org/officeDocument/2006/relationships/image" Target="../media/image35.png"/><Relationship Id="rId14" Type="http://schemas.openxmlformats.org/officeDocument/2006/relationships/image" Target="../media/image32.png"/><Relationship Id="rId16" Type="http://schemas.openxmlformats.org/officeDocument/2006/relationships/image" Target="../media/image45.png"/><Relationship Id="rId5" Type="http://schemas.openxmlformats.org/officeDocument/2006/relationships/image" Target="../media/image33.png"/><Relationship Id="rId6" Type="http://schemas.openxmlformats.org/officeDocument/2006/relationships/image" Target="../media/image24.png"/><Relationship Id="rId7" Type="http://schemas.openxmlformats.org/officeDocument/2006/relationships/image" Target="../media/image26.png"/><Relationship Id="rId8" Type="http://schemas.openxmlformats.org/officeDocument/2006/relationships/image" Target="../media/image6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1.png"/><Relationship Id="rId4" Type="http://schemas.openxmlformats.org/officeDocument/2006/relationships/image" Target="../media/image55.png"/><Relationship Id="rId5" Type="http://schemas.openxmlformats.org/officeDocument/2006/relationships/image" Target="../media/image38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8.png"/><Relationship Id="rId4" Type="http://schemas.openxmlformats.org/officeDocument/2006/relationships/image" Target="../media/image52.png"/><Relationship Id="rId5" Type="http://schemas.openxmlformats.org/officeDocument/2006/relationships/image" Target="../media/image4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1.png"/><Relationship Id="rId4" Type="http://schemas.openxmlformats.org/officeDocument/2006/relationships/image" Target="../media/image47.png"/><Relationship Id="rId5" Type="http://schemas.openxmlformats.org/officeDocument/2006/relationships/image" Target="../media/image44.png"/><Relationship Id="rId6" Type="http://schemas.openxmlformats.org/officeDocument/2006/relationships/image" Target="../media/image59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6.pn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54.png"/><Relationship Id="rId4" Type="http://schemas.openxmlformats.org/officeDocument/2006/relationships/image" Target="../media/image50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5.png"/><Relationship Id="rId4" Type="http://schemas.openxmlformats.org/officeDocument/2006/relationships/image" Target="../media/image16.png"/><Relationship Id="rId5" Type="http://schemas.openxmlformats.org/officeDocument/2006/relationships/image" Target="../media/image5.png"/><Relationship Id="rId6" Type="http://schemas.openxmlformats.org/officeDocument/2006/relationships/image" Target="../media/image13.png"/><Relationship Id="rId7" Type="http://schemas.openxmlformats.org/officeDocument/2006/relationships/image" Target="../media/image8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64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46.png"/><Relationship Id="rId4" Type="http://schemas.openxmlformats.org/officeDocument/2006/relationships/image" Target="../media/image58.png"/><Relationship Id="rId5" Type="http://schemas.openxmlformats.org/officeDocument/2006/relationships/image" Target="../media/image56.png"/><Relationship Id="rId6" Type="http://schemas.openxmlformats.org/officeDocument/2006/relationships/image" Target="../media/image51.png"/><Relationship Id="rId7" Type="http://schemas.openxmlformats.org/officeDocument/2006/relationships/image" Target="../media/image57.png"/><Relationship Id="rId8" Type="http://schemas.openxmlformats.org/officeDocument/2006/relationships/image" Target="../media/image60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62.png"/><Relationship Id="rId4" Type="http://schemas.openxmlformats.org/officeDocument/2006/relationships/image" Target="../media/image61.png"/><Relationship Id="rId5" Type="http://schemas.openxmlformats.org/officeDocument/2006/relationships/image" Target="../media/image6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4.png"/><Relationship Id="rId4" Type="http://schemas.openxmlformats.org/officeDocument/2006/relationships/image" Target="../media/image10.png"/><Relationship Id="rId5" Type="http://schemas.openxmlformats.org/officeDocument/2006/relationships/image" Target="../media/image12.png"/><Relationship Id="rId6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3.png"/><Relationship Id="rId4" Type="http://schemas.openxmlformats.org/officeDocument/2006/relationships/image" Target="../media/image7.png"/><Relationship Id="rId5" Type="http://schemas.openxmlformats.org/officeDocument/2006/relationships/image" Target="../media/image15.png"/><Relationship Id="rId6" Type="http://schemas.openxmlformats.org/officeDocument/2006/relationships/image" Target="../media/image2.png"/><Relationship Id="rId7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1.png"/><Relationship Id="rId4" Type="http://schemas.openxmlformats.org/officeDocument/2006/relationships/image" Target="../media/image9.png"/><Relationship Id="rId11" Type="http://schemas.openxmlformats.org/officeDocument/2006/relationships/image" Target="../media/image14.png"/><Relationship Id="rId10" Type="http://schemas.openxmlformats.org/officeDocument/2006/relationships/image" Target="../media/image40.png"/><Relationship Id="rId9" Type="http://schemas.openxmlformats.org/officeDocument/2006/relationships/image" Target="../media/image19.png"/><Relationship Id="rId5" Type="http://schemas.openxmlformats.org/officeDocument/2006/relationships/image" Target="../media/image28.png"/><Relationship Id="rId6" Type="http://schemas.openxmlformats.org/officeDocument/2006/relationships/image" Target="../media/image11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CSE 332</a:t>
            </a:r>
            <a:endParaRPr sz="39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900"/>
              <a:t>Data Structures &amp; Parallelism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" sz="2500"/>
              <a:t>Priority Queues 2</a:t>
            </a:r>
            <a:endParaRPr sz="2500"/>
          </a:p>
        </p:txBody>
      </p:sp>
      <p:sp>
        <p:nvSpPr>
          <p:cNvPr id="56" name="Google Shape;56;p13"/>
          <p:cNvSpPr txBox="1"/>
          <p:nvPr/>
        </p:nvSpPr>
        <p:spPr>
          <a:xfrm>
            <a:off x="311700" y="366367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Melissa Winstanley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Spring 2024</a:t>
            </a:r>
            <a:endParaRPr i="1"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Clever Trick for Storing the Heap</a:t>
            </a:r>
            <a:endParaRPr/>
          </a:p>
        </p:txBody>
      </p:sp>
      <p:sp>
        <p:nvSpPr>
          <p:cNvPr id="166" name="Google Shape;166;p22"/>
          <p:cNvSpPr txBox="1"/>
          <p:nvPr>
            <p:ph idx="1" type="body"/>
          </p:nvPr>
        </p:nvSpPr>
        <p:spPr>
          <a:xfrm>
            <a:off x="311700" y="1152475"/>
            <a:ext cx="8520600" cy="381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Clearly, insert and deleteMin are worst-case O(log n)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But we promised average-case O(1) insert (how??)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Insert requires access to the “next to use” position in the tree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Walking the tree from root to leaf requires O(log n) steps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insert and deleteMin would have to update the “next to use” reference each time: O(log n)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should only pay for the functionality we need!!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Why have we insisted the tree be complete? ☺</a:t>
            </a:r>
            <a:endParaRPr sz="16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All complete trees of size n contain the same edges</a:t>
            </a:r>
            <a:endParaRPr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So why are we even representing the edges?</a:t>
            </a:r>
            <a:endParaRPr sz="16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Here comes the really clever bit about implementing heaps!!!</a:t>
            </a:r>
            <a:endParaRPr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 Representation of a Binary Heap</a:t>
            </a:r>
            <a:endParaRPr/>
          </a:p>
        </p:txBody>
      </p:sp>
      <p:sp>
        <p:nvSpPr>
          <p:cNvPr id="172" name="Google Shape;172;p23"/>
          <p:cNvSpPr txBox="1"/>
          <p:nvPr>
            <p:ph idx="1" type="body"/>
          </p:nvPr>
        </p:nvSpPr>
        <p:spPr>
          <a:xfrm>
            <a:off x="311700" y="1152475"/>
            <a:ext cx="8520600" cy="40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From node i: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1800"/>
              <a:buChar char="●"/>
            </a:pPr>
            <a:r>
              <a:rPr lang="en">
                <a:solidFill>
                  <a:srgbClr val="0000FF"/>
                </a:solidFill>
              </a:rPr>
              <a:t>left child: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●"/>
            </a:pPr>
            <a:r>
              <a:rPr lang="en">
                <a:solidFill>
                  <a:srgbClr val="0000FF"/>
                </a:solidFill>
              </a:rPr>
              <a:t>right child:</a:t>
            </a:r>
            <a:endParaRPr>
              <a:solidFill>
                <a:srgbClr val="0000FF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800"/>
              <a:buChar char="●"/>
            </a:pPr>
            <a:r>
              <a:rPr lang="en">
                <a:solidFill>
                  <a:srgbClr val="0000FF"/>
                </a:solidFill>
              </a:rPr>
              <a:t>parent:</a:t>
            </a:r>
            <a:endParaRPr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skip index 0 to make the math simpler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Actually, it can be a good place to store the current size of the heap</a:t>
            </a:r>
            <a:endParaRPr/>
          </a:p>
        </p:txBody>
      </p:sp>
      <p:pic>
        <p:nvPicPr>
          <p:cNvPr id="173" name="Google Shape;173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62175" y="931797"/>
            <a:ext cx="6181826" cy="248902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4" name="Google Shape;174;p23"/>
          <p:cNvGraphicFramePr/>
          <p:nvPr/>
        </p:nvGraphicFramePr>
        <p:xfrm>
          <a:off x="782700" y="3420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{A39F9956-2902-471C-888A-46E0E0B821D0}</a:tableStyleId>
              </a:tblPr>
              <a:tblGrid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</a:tblGrid>
              <a:tr h="23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A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B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C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D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F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G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H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I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J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K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L</a:t>
                      </a:r>
                      <a:endParaRPr b="1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91425" marB="91425" marR="91425" marL="91425"/>
                </a:tc>
              </a:tr>
              <a:tr h="235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75" name="Google Shape;175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0468" y="1613635"/>
            <a:ext cx="1160430" cy="810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831596" y="1612465"/>
            <a:ext cx="678990" cy="573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45042" y="2262881"/>
            <a:ext cx="860562" cy="580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8900" y="3214864"/>
            <a:ext cx="663700" cy="11806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 - Priority Queues / Heaps</a:t>
            </a:r>
            <a:endParaRPr/>
          </a:p>
        </p:txBody>
      </p:sp>
      <p:sp>
        <p:nvSpPr>
          <p:cNvPr id="184" name="Google Shape;184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is a Priority Queue?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Introduction to the heap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Heap operations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Heap implementation</a:t>
            </a:r>
            <a:endParaRPr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Building a heap</a:t>
            </a:r>
            <a:endParaRPr sz="2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Pseudocode: insert</a:t>
            </a:r>
            <a:endParaRPr/>
          </a:p>
        </p:txBody>
      </p:sp>
      <p:sp>
        <p:nvSpPr>
          <p:cNvPr id="190" name="Google Shape;190;p25"/>
          <p:cNvSpPr txBox="1"/>
          <p:nvPr/>
        </p:nvSpPr>
        <p:spPr>
          <a:xfrm>
            <a:off x="898325" y="908200"/>
            <a:ext cx="3627000" cy="17823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void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(size==arr.length-1)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resize();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size++;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=percolateUp(size,val);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arr[i] = val;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1" name="Google Shape;191;p25"/>
          <p:cNvSpPr txBox="1"/>
          <p:nvPr/>
        </p:nvSpPr>
        <p:spPr>
          <a:xfrm>
            <a:off x="4622900" y="908200"/>
            <a:ext cx="3627000" cy="2240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percolateUp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(hole &gt; 1 &amp;&amp;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val &lt; arr[hole/2]){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arr[hole] = arr[hole/2];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hole = hole / 2;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hole;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92" name="Google Shape;192;p25"/>
          <p:cNvGraphicFramePr/>
          <p:nvPr/>
        </p:nvGraphicFramePr>
        <p:xfrm>
          <a:off x="905750" y="4468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{A39F9956-2902-471C-888A-46E0E0B821D0}</a:tableStyleId>
              </a:tblPr>
              <a:tblGrid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</a:tblGrid>
              <a:tr h="235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10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20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80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40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60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99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85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700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50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65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45700" marB="45700" marR="45700" marL="45700"/>
                </a:tc>
              </a:tr>
              <a:tr h="235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</a:t>
                      </a:r>
                      <a:endParaRPr/>
                    </a:p>
                  </a:txBody>
                  <a:tcPr marT="45700" marB="45700" marR="45700" marL="45700"/>
                </a:tc>
              </a:tr>
            </a:tbl>
          </a:graphicData>
        </a:graphic>
      </p:graphicFrame>
      <p:pic>
        <p:nvPicPr>
          <p:cNvPr id="193" name="Google Shape;193;p25"/>
          <p:cNvPicPr preferRelativeResize="0"/>
          <p:nvPr/>
        </p:nvPicPr>
        <p:blipFill rotWithShape="1">
          <a:blip r:embed="rId3">
            <a:alphaModFix/>
          </a:blip>
          <a:srcRect b="2992" l="1337" r="2415" t="3775"/>
          <a:stretch/>
        </p:blipFill>
        <p:spPr>
          <a:xfrm>
            <a:off x="859075" y="2717717"/>
            <a:ext cx="3513875" cy="153458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72961" y="1654992"/>
            <a:ext cx="956034" cy="70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15014" y="2033532"/>
            <a:ext cx="5676970" cy="27895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833822" y="3256288"/>
            <a:ext cx="438494" cy="3748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675127" y="2129302"/>
            <a:ext cx="334326" cy="10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5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782215" y="4505152"/>
            <a:ext cx="324965" cy="218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5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584745" y="4460558"/>
            <a:ext cx="433729" cy="328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5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936175" y="1826532"/>
            <a:ext cx="684369" cy="846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092924" y="4203567"/>
            <a:ext cx="287453" cy="357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5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3641957" y="4548491"/>
            <a:ext cx="378753" cy="3997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5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1982529" y="4411688"/>
            <a:ext cx="533739" cy="498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5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1502580" y="4285390"/>
            <a:ext cx="254901" cy="2549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5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1277717" y="2334234"/>
            <a:ext cx="3754214" cy="53132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5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2102075" y="4533864"/>
            <a:ext cx="256507" cy="3135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Pseudocode: deleteMin</a:t>
            </a:r>
            <a:endParaRPr/>
          </a:p>
        </p:txBody>
      </p:sp>
      <p:sp>
        <p:nvSpPr>
          <p:cNvPr id="212" name="Google Shape;212;p26"/>
          <p:cNvSpPr txBox="1"/>
          <p:nvPr/>
        </p:nvSpPr>
        <p:spPr>
          <a:xfrm>
            <a:off x="898325" y="908200"/>
            <a:ext cx="3627000" cy="2240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(isEmpty())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throw…</a:t>
            </a:r>
            <a:endParaRPr b="1" sz="16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ans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arr[1];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percolateDown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(1,arr[size]);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arr[hole] = arr[size];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size--;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ans;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3" name="Google Shape;213;p26"/>
          <p:cNvSpPr txBox="1"/>
          <p:nvPr/>
        </p:nvSpPr>
        <p:spPr>
          <a:xfrm>
            <a:off x="4622900" y="60750"/>
            <a:ext cx="3903300" cy="43545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percolateDown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int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) {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(2*hole &lt;= size) {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left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2*hole;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right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left + 1;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(arr[left] &lt; arr[right]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||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right &gt; size)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target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left;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b="1" sz="16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6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target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right;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(arr[target] &lt; val) {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arr[hole] = arr[target];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hole = target;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}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b="1" sz="1600">
              <a:solidFill>
                <a:srgbClr val="0000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break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6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return</a:t>
            </a: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hole;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214" name="Google Shape;214;p26"/>
          <p:cNvGraphicFramePr/>
          <p:nvPr/>
        </p:nvGraphicFramePr>
        <p:xfrm>
          <a:off x="905750" y="4468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{A39F9956-2902-471C-888A-46E0E0B821D0}</a:tableStyleId>
              </a:tblPr>
              <a:tblGrid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</a:tblGrid>
              <a:tr h="235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10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20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80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40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60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99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85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700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50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65</a:t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</a:txBody>
                  <a:tcPr marT="45700" marB="45700" marR="45700" marL="45700"/>
                </a:tc>
              </a:tr>
              <a:tr h="235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0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3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4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5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6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7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8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11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12</a:t>
                      </a:r>
                      <a:endParaRPr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13</a:t>
                      </a:r>
                      <a:endParaRPr/>
                    </a:p>
                  </a:txBody>
                  <a:tcPr marT="45700" marB="45700" marR="45700" marL="45700"/>
                </a:tc>
              </a:tr>
            </a:tbl>
          </a:graphicData>
        </a:graphic>
      </p:graphicFrame>
      <p:pic>
        <p:nvPicPr>
          <p:cNvPr id="215" name="Google Shape;215;p26"/>
          <p:cNvPicPr preferRelativeResize="0"/>
          <p:nvPr/>
        </p:nvPicPr>
        <p:blipFill rotWithShape="1">
          <a:blip r:embed="rId3">
            <a:alphaModFix/>
          </a:blip>
          <a:srcRect b="2992" l="1337" r="2415" t="3775"/>
          <a:stretch/>
        </p:blipFill>
        <p:spPr>
          <a:xfrm>
            <a:off x="1316400" y="3204050"/>
            <a:ext cx="2896126" cy="126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31720" y="827798"/>
            <a:ext cx="2000156" cy="454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01130" y="1853810"/>
            <a:ext cx="526350" cy="14176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</a:t>
            </a:r>
            <a:endParaRPr/>
          </a:p>
        </p:txBody>
      </p:sp>
      <p:sp>
        <p:nvSpPr>
          <p:cNvPr id="223" name="Google Shape;22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Insert: 16, 32, 4, 57, 80, 43, 2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Then deleteMin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400"/>
              <a:t>Do as a tree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400"/>
              <a:t>What is the result?</a:t>
            </a:r>
            <a:endParaRPr sz="2400"/>
          </a:p>
        </p:txBody>
      </p:sp>
      <p:graphicFrame>
        <p:nvGraphicFramePr>
          <p:cNvPr id="224" name="Google Shape;224;p27"/>
          <p:cNvGraphicFramePr/>
          <p:nvPr/>
        </p:nvGraphicFramePr>
        <p:xfrm>
          <a:off x="4330100" y="3802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{A39F9956-2902-471C-888A-46E0E0B821D0}</a:tableStyleId>
              </a:tblPr>
              <a:tblGrid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  <a:gridCol w="523750"/>
              </a:tblGrid>
              <a:tr h="3832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/>
                    </a:p>
                  </a:txBody>
                  <a:tcPr marT="45700" marB="45700" marR="45700" marL="45700"/>
                </a:tc>
              </a:tr>
              <a:tr h="3832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0</a:t>
                      </a:r>
                      <a:endParaRPr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1</a:t>
                      </a:r>
                      <a:endParaRPr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2</a:t>
                      </a:r>
                      <a:endParaRPr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3</a:t>
                      </a:r>
                      <a:endParaRPr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4</a:t>
                      </a:r>
                      <a:endParaRPr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5</a:t>
                      </a:r>
                      <a:endParaRPr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6</a:t>
                      </a:r>
                      <a:endParaRPr sz="1800"/>
                    </a:p>
                  </a:txBody>
                  <a:tcPr marT="45700" marB="45700" marR="45700" marL="457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/>
                        <a:t>7</a:t>
                      </a:r>
                      <a:endParaRPr sz="1800"/>
                    </a:p>
                  </a:txBody>
                  <a:tcPr marT="45700" marB="45700" marR="45700" marL="45700"/>
                </a:tc>
              </a:tr>
            </a:tbl>
          </a:graphicData>
        </a:graphic>
      </p:graphicFrame>
      <p:pic>
        <p:nvPicPr>
          <p:cNvPr id="225" name="Google Shape;22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05455" y="3848168"/>
            <a:ext cx="2782043" cy="321543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27"/>
          <p:cNvSpPr/>
          <p:nvPr/>
        </p:nvSpPr>
        <p:spPr>
          <a:xfrm>
            <a:off x="2584975" y="33635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1</a:t>
            </a:r>
            <a:r>
              <a:rPr lang="en" sz="700"/>
              <a:t>6</a:t>
            </a:r>
            <a:endParaRPr sz="700"/>
          </a:p>
        </p:txBody>
      </p:sp>
      <p:grpSp>
        <p:nvGrpSpPr>
          <p:cNvPr id="227" name="Google Shape;227;p27"/>
          <p:cNvGrpSpPr/>
          <p:nvPr/>
        </p:nvGrpSpPr>
        <p:grpSpPr>
          <a:xfrm>
            <a:off x="3531950" y="114750"/>
            <a:ext cx="713275" cy="850600"/>
            <a:chOff x="5377600" y="301875"/>
            <a:chExt cx="713275" cy="850600"/>
          </a:xfrm>
        </p:grpSpPr>
        <p:sp>
          <p:nvSpPr>
            <p:cNvPr id="228" name="Google Shape;228;p27"/>
            <p:cNvSpPr/>
            <p:nvPr/>
          </p:nvSpPr>
          <p:spPr>
            <a:xfrm>
              <a:off x="5675075" y="301875"/>
              <a:ext cx="415800" cy="407400"/>
            </a:xfrm>
            <a:prstGeom prst="ellipse">
              <a:avLst/>
            </a:prstGeom>
            <a:solidFill>
              <a:srgbClr val="F3F3F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16</a:t>
              </a:r>
              <a:endParaRPr sz="700"/>
            </a:p>
          </p:txBody>
        </p:sp>
        <p:sp>
          <p:nvSpPr>
            <p:cNvPr id="229" name="Google Shape;229;p27"/>
            <p:cNvSpPr/>
            <p:nvPr/>
          </p:nvSpPr>
          <p:spPr>
            <a:xfrm>
              <a:off x="5377600" y="745075"/>
              <a:ext cx="415800" cy="407400"/>
            </a:xfrm>
            <a:prstGeom prst="ellipse">
              <a:avLst/>
            </a:prstGeom>
            <a:solidFill>
              <a:srgbClr val="F3F3F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32</a:t>
              </a:r>
              <a:endParaRPr sz="700"/>
            </a:p>
          </p:txBody>
        </p:sp>
        <p:cxnSp>
          <p:nvCxnSpPr>
            <p:cNvPr id="230" name="Google Shape;230;p27"/>
            <p:cNvCxnSpPr>
              <a:stCxn id="228" idx="3"/>
              <a:endCxn id="229" idx="0"/>
            </p:cNvCxnSpPr>
            <p:nvPr/>
          </p:nvCxnSpPr>
          <p:spPr>
            <a:xfrm flipH="1">
              <a:off x="5585368" y="649613"/>
              <a:ext cx="150600" cy="95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31" name="Google Shape;231;p27"/>
          <p:cNvGrpSpPr/>
          <p:nvPr/>
        </p:nvGrpSpPr>
        <p:grpSpPr>
          <a:xfrm>
            <a:off x="4488700" y="167125"/>
            <a:ext cx="1021775" cy="850600"/>
            <a:chOff x="6557500" y="301875"/>
            <a:chExt cx="1021775" cy="850600"/>
          </a:xfrm>
        </p:grpSpPr>
        <p:grpSp>
          <p:nvGrpSpPr>
            <p:cNvPr id="232" name="Google Shape;232;p27"/>
            <p:cNvGrpSpPr/>
            <p:nvPr/>
          </p:nvGrpSpPr>
          <p:grpSpPr>
            <a:xfrm>
              <a:off x="6557500" y="301875"/>
              <a:ext cx="713275" cy="850600"/>
              <a:chOff x="5377600" y="301875"/>
              <a:chExt cx="713275" cy="850600"/>
            </a:xfrm>
          </p:grpSpPr>
          <p:sp>
            <p:nvSpPr>
              <p:cNvPr id="233" name="Google Shape;233;p27"/>
              <p:cNvSpPr/>
              <p:nvPr/>
            </p:nvSpPr>
            <p:spPr>
              <a:xfrm>
                <a:off x="5675075" y="301875"/>
                <a:ext cx="415800" cy="407400"/>
              </a:xfrm>
              <a:prstGeom prst="ellipse">
                <a:avLst/>
              </a:prstGeom>
              <a:solidFill>
                <a:srgbClr val="F3F3F3"/>
              </a:solidFill>
              <a:ln cap="flat" cmpd="sng" w="9525">
                <a:solidFill>
                  <a:srgbClr val="0000F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700"/>
                  <a:t>4</a:t>
                </a:r>
                <a:endParaRPr sz="700"/>
              </a:p>
            </p:txBody>
          </p:sp>
          <p:sp>
            <p:nvSpPr>
              <p:cNvPr id="234" name="Google Shape;234;p27"/>
              <p:cNvSpPr/>
              <p:nvPr/>
            </p:nvSpPr>
            <p:spPr>
              <a:xfrm>
                <a:off x="5377600" y="745075"/>
                <a:ext cx="415800" cy="407400"/>
              </a:xfrm>
              <a:prstGeom prst="ellipse">
                <a:avLst/>
              </a:prstGeom>
              <a:solidFill>
                <a:srgbClr val="F3F3F3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700"/>
                  <a:t>32</a:t>
                </a:r>
                <a:endParaRPr sz="700"/>
              </a:p>
            </p:txBody>
          </p:sp>
          <p:cxnSp>
            <p:nvCxnSpPr>
              <p:cNvPr id="235" name="Google Shape;235;p27"/>
              <p:cNvCxnSpPr>
                <a:stCxn id="233" idx="3"/>
                <a:endCxn id="234" idx="0"/>
              </p:cNvCxnSpPr>
              <p:nvPr/>
            </p:nvCxnSpPr>
            <p:spPr>
              <a:xfrm flipH="1">
                <a:off x="5585368" y="649613"/>
                <a:ext cx="150600" cy="954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236" name="Google Shape;236;p27"/>
            <p:cNvSpPr/>
            <p:nvPr/>
          </p:nvSpPr>
          <p:spPr>
            <a:xfrm>
              <a:off x="7163475" y="745025"/>
              <a:ext cx="415800" cy="407400"/>
            </a:xfrm>
            <a:prstGeom prst="ellipse">
              <a:avLst/>
            </a:prstGeom>
            <a:solidFill>
              <a:srgbClr val="F3F3F3"/>
            </a:solidFill>
            <a:ln cap="flat" cmpd="sng" w="952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16</a:t>
              </a:r>
              <a:endParaRPr sz="700"/>
            </a:p>
          </p:txBody>
        </p:sp>
        <p:cxnSp>
          <p:nvCxnSpPr>
            <p:cNvPr id="237" name="Google Shape;237;p27"/>
            <p:cNvCxnSpPr>
              <a:stCxn id="233" idx="5"/>
              <a:endCxn id="236" idx="0"/>
            </p:cNvCxnSpPr>
            <p:nvPr/>
          </p:nvCxnSpPr>
          <p:spPr>
            <a:xfrm>
              <a:off x="7209883" y="649613"/>
              <a:ext cx="161400" cy="954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38" name="Google Shape;238;p27"/>
          <p:cNvGrpSpPr/>
          <p:nvPr/>
        </p:nvGrpSpPr>
        <p:grpSpPr>
          <a:xfrm>
            <a:off x="5753950" y="167125"/>
            <a:ext cx="1290575" cy="1320225"/>
            <a:chOff x="7655025" y="306075"/>
            <a:chExt cx="1290575" cy="1320225"/>
          </a:xfrm>
        </p:grpSpPr>
        <p:grpSp>
          <p:nvGrpSpPr>
            <p:cNvPr id="239" name="Google Shape;239;p27"/>
            <p:cNvGrpSpPr/>
            <p:nvPr/>
          </p:nvGrpSpPr>
          <p:grpSpPr>
            <a:xfrm>
              <a:off x="7923825" y="306075"/>
              <a:ext cx="1021775" cy="850600"/>
              <a:chOff x="6557500" y="301875"/>
              <a:chExt cx="1021775" cy="850600"/>
            </a:xfrm>
          </p:grpSpPr>
          <p:grpSp>
            <p:nvGrpSpPr>
              <p:cNvPr id="240" name="Google Shape;240;p27"/>
              <p:cNvGrpSpPr/>
              <p:nvPr/>
            </p:nvGrpSpPr>
            <p:grpSpPr>
              <a:xfrm>
                <a:off x="6557500" y="301875"/>
                <a:ext cx="713275" cy="850600"/>
                <a:chOff x="5377600" y="301875"/>
                <a:chExt cx="713275" cy="850600"/>
              </a:xfrm>
            </p:grpSpPr>
            <p:sp>
              <p:nvSpPr>
                <p:cNvPr id="241" name="Google Shape;241;p27"/>
                <p:cNvSpPr/>
                <p:nvPr/>
              </p:nvSpPr>
              <p:spPr>
                <a:xfrm>
                  <a:off x="5675075" y="301875"/>
                  <a:ext cx="415800" cy="4074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700"/>
                    <a:t>4</a:t>
                  </a:r>
                  <a:endParaRPr sz="700"/>
                </a:p>
              </p:txBody>
            </p:sp>
            <p:sp>
              <p:nvSpPr>
                <p:cNvPr id="242" name="Google Shape;242;p27"/>
                <p:cNvSpPr/>
                <p:nvPr/>
              </p:nvSpPr>
              <p:spPr>
                <a:xfrm>
                  <a:off x="5377600" y="745075"/>
                  <a:ext cx="415800" cy="4074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700"/>
                    <a:t>32</a:t>
                  </a:r>
                  <a:endParaRPr sz="700"/>
                </a:p>
              </p:txBody>
            </p:sp>
            <p:cxnSp>
              <p:nvCxnSpPr>
                <p:cNvPr id="243" name="Google Shape;243;p27"/>
                <p:cNvCxnSpPr>
                  <a:stCxn id="241" idx="3"/>
                  <a:endCxn id="242" idx="0"/>
                </p:cNvCxnSpPr>
                <p:nvPr/>
              </p:nvCxnSpPr>
              <p:spPr>
                <a:xfrm flipH="1">
                  <a:off x="5585368" y="649613"/>
                  <a:ext cx="150600" cy="95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244" name="Google Shape;244;p27"/>
              <p:cNvSpPr/>
              <p:nvPr/>
            </p:nvSpPr>
            <p:spPr>
              <a:xfrm>
                <a:off x="7163475" y="745025"/>
                <a:ext cx="415800" cy="407400"/>
              </a:xfrm>
              <a:prstGeom prst="ellipse">
                <a:avLst/>
              </a:prstGeom>
              <a:solidFill>
                <a:srgbClr val="F3F3F3"/>
              </a:solidFill>
              <a:ln cap="flat" cmpd="sng" w="9525">
                <a:solidFill>
                  <a:schemeClr val="dk1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700"/>
                  <a:t>16</a:t>
                </a:r>
                <a:endParaRPr sz="700"/>
              </a:p>
            </p:txBody>
          </p:sp>
          <p:cxnSp>
            <p:nvCxnSpPr>
              <p:cNvPr id="245" name="Google Shape;245;p27"/>
              <p:cNvCxnSpPr>
                <a:stCxn id="241" idx="5"/>
                <a:endCxn id="244" idx="0"/>
              </p:cNvCxnSpPr>
              <p:nvPr/>
            </p:nvCxnSpPr>
            <p:spPr>
              <a:xfrm>
                <a:off x="7209883" y="649613"/>
                <a:ext cx="161400" cy="954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246" name="Google Shape;246;p27"/>
            <p:cNvSpPr/>
            <p:nvPr/>
          </p:nvSpPr>
          <p:spPr>
            <a:xfrm>
              <a:off x="7655025" y="1218900"/>
              <a:ext cx="415800" cy="407400"/>
            </a:xfrm>
            <a:prstGeom prst="ellipse">
              <a:avLst/>
            </a:prstGeom>
            <a:solidFill>
              <a:srgbClr val="F3F3F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57</a:t>
              </a:r>
              <a:endParaRPr sz="700"/>
            </a:p>
          </p:txBody>
        </p:sp>
        <p:cxnSp>
          <p:nvCxnSpPr>
            <p:cNvPr id="247" name="Google Shape;247;p27"/>
            <p:cNvCxnSpPr>
              <a:stCxn id="242" idx="3"/>
              <a:endCxn id="246" idx="0"/>
            </p:cNvCxnSpPr>
            <p:nvPr/>
          </p:nvCxnSpPr>
          <p:spPr>
            <a:xfrm flipH="1">
              <a:off x="7862918" y="1097013"/>
              <a:ext cx="121800" cy="121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48" name="Google Shape;248;p27"/>
          <p:cNvGrpSpPr/>
          <p:nvPr/>
        </p:nvGrpSpPr>
        <p:grpSpPr>
          <a:xfrm>
            <a:off x="7504000" y="167125"/>
            <a:ext cx="1290575" cy="1320225"/>
            <a:chOff x="4118100" y="1911625"/>
            <a:chExt cx="1290575" cy="1320225"/>
          </a:xfrm>
        </p:grpSpPr>
        <p:grpSp>
          <p:nvGrpSpPr>
            <p:cNvPr id="249" name="Google Shape;249;p27"/>
            <p:cNvGrpSpPr/>
            <p:nvPr/>
          </p:nvGrpSpPr>
          <p:grpSpPr>
            <a:xfrm>
              <a:off x="4118100" y="1911625"/>
              <a:ext cx="1290575" cy="1320225"/>
              <a:chOff x="7655025" y="306075"/>
              <a:chExt cx="1290575" cy="1320225"/>
            </a:xfrm>
          </p:grpSpPr>
          <p:grpSp>
            <p:nvGrpSpPr>
              <p:cNvPr id="250" name="Google Shape;250;p27"/>
              <p:cNvGrpSpPr/>
              <p:nvPr/>
            </p:nvGrpSpPr>
            <p:grpSpPr>
              <a:xfrm>
                <a:off x="7923825" y="306075"/>
                <a:ext cx="1021775" cy="850600"/>
                <a:chOff x="6557500" y="301875"/>
                <a:chExt cx="1021775" cy="850600"/>
              </a:xfrm>
            </p:grpSpPr>
            <p:grpSp>
              <p:nvGrpSpPr>
                <p:cNvPr id="251" name="Google Shape;251;p27"/>
                <p:cNvGrpSpPr/>
                <p:nvPr/>
              </p:nvGrpSpPr>
              <p:grpSpPr>
                <a:xfrm>
                  <a:off x="6557500" y="301875"/>
                  <a:ext cx="713275" cy="850600"/>
                  <a:chOff x="5377600" y="301875"/>
                  <a:chExt cx="713275" cy="850600"/>
                </a:xfrm>
              </p:grpSpPr>
              <p:sp>
                <p:nvSpPr>
                  <p:cNvPr id="252" name="Google Shape;252;p27"/>
                  <p:cNvSpPr/>
                  <p:nvPr/>
                </p:nvSpPr>
                <p:spPr>
                  <a:xfrm>
                    <a:off x="5675075" y="301875"/>
                    <a:ext cx="415800" cy="407400"/>
                  </a:xfrm>
                  <a:prstGeom prst="ellipse">
                    <a:avLst/>
                  </a:prstGeom>
                  <a:solidFill>
                    <a:srgbClr val="F3F3F3"/>
                  </a:solidFill>
                  <a:ln cap="flat" cmpd="sng" w="952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700"/>
                      <a:t>4</a:t>
                    </a:r>
                    <a:endParaRPr sz="700"/>
                  </a:p>
                </p:txBody>
              </p:sp>
              <p:sp>
                <p:nvSpPr>
                  <p:cNvPr id="253" name="Google Shape;253;p27"/>
                  <p:cNvSpPr/>
                  <p:nvPr/>
                </p:nvSpPr>
                <p:spPr>
                  <a:xfrm>
                    <a:off x="5377600" y="745075"/>
                    <a:ext cx="415800" cy="407400"/>
                  </a:xfrm>
                  <a:prstGeom prst="ellipse">
                    <a:avLst/>
                  </a:prstGeom>
                  <a:solidFill>
                    <a:srgbClr val="F3F3F3"/>
                  </a:solidFill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700"/>
                      <a:t>32</a:t>
                    </a:r>
                    <a:endParaRPr sz="700"/>
                  </a:p>
                </p:txBody>
              </p:sp>
              <p:cxnSp>
                <p:nvCxnSpPr>
                  <p:cNvPr id="254" name="Google Shape;254;p27"/>
                  <p:cNvCxnSpPr>
                    <a:stCxn id="252" idx="3"/>
                    <a:endCxn id="253" idx="0"/>
                  </p:cNvCxnSpPr>
                  <p:nvPr/>
                </p:nvCxnSpPr>
                <p:spPr>
                  <a:xfrm flipH="1">
                    <a:off x="5585368" y="649613"/>
                    <a:ext cx="150600" cy="954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</p:grpSp>
            <p:sp>
              <p:nvSpPr>
                <p:cNvPr id="255" name="Google Shape;255;p27"/>
                <p:cNvSpPr/>
                <p:nvPr/>
              </p:nvSpPr>
              <p:spPr>
                <a:xfrm>
                  <a:off x="7163475" y="745025"/>
                  <a:ext cx="415800" cy="4074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952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700"/>
                    <a:t>16</a:t>
                  </a:r>
                  <a:endParaRPr sz="700"/>
                </a:p>
              </p:txBody>
            </p:sp>
            <p:cxnSp>
              <p:nvCxnSpPr>
                <p:cNvPr id="256" name="Google Shape;256;p27"/>
                <p:cNvCxnSpPr>
                  <a:stCxn id="252" idx="5"/>
                  <a:endCxn id="255" idx="0"/>
                </p:cNvCxnSpPr>
                <p:nvPr/>
              </p:nvCxnSpPr>
              <p:spPr>
                <a:xfrm>
                  <a:off x="7209883" y="649613"/>
                  <a:ext cx="161400" cy="95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257" name="Google Shape;257;p27"/>
              <p:cNvSpPr/>
              <p:nvPr/>
            </p:nvSpPr>
            <p:spPr>
              <a:xfrm>
                <a:off x="7655025" y="1218900"/>
                <a:ext cx="415800" cy="407400"/>
              </a:xfrm>
              <a:prstGeom prst="ellipse">
                <a:avLst/>
              </a:prstGeom>
              <a:solidFill>
                <a:srgbClr val="F3F3F3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700"/>
                  <a:t>57</a:t>
                </a:r>
                <a:endParaRPr sz="700"/>
              </a:p>
            </p:txBody>
          </p:sp>
          <p:cxnSp>
            <p:nvCxnSpPr>
              <p:cNvPr id="258" name="Google Shape;258;p27"/>
              <p:cNvCxnSpPr>
                <a:stCxn id="253" idx="3"/>
                <a:endCxn id="257" idx="0"/>
              </p:cNvCxnSpPr>
              <p:nvPr/>
            </p:nvCxnSpPr>
            <p:spPr>
              <a:xfrm flipH="1">
                <a:off x="7862918" y="1097013"/>
                <a:ext cx="121800" cy="1218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259" name="Google Shape;259;p27"/>
            <p:cNvSpPr/>
            <p:nvPr/>
          </p:nvSpPr>
          <p:spPr>
            <a:xfrm>
              <a:off x="4572000" y="2824450"/>
              <a:ext cx="415800" cy="407400"/>
            </a:xfrm>
            <a:prstGeom prst="ellipse">
              <a:avLst/>
            </a:prstGeom>
            <a:solidFill>
              <a:srgbClr val="F3F3F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80</a:t>
              </a:r>
              <a:endParaRPr sz="700"/>
            </a:p>
          </p:txBody>
        </p:sp>
        <p:cxnSp>
          <p:nvCxnSpPr>
            <p:cNvPr id="260" name="Google Shape;260;p27"/>
            <p:cNvCxnSpPr>
              <a:endCxn id="259" idx="0"/>
            </p:cNvCxnSpPr>
            <p:nvPr/>
          </p:nvCxnSpPr>
          <p:spPr>
            <a:xfrm>
              <a:off x="4741800" y="2702650"/>
              <a:ext cx="38100" cy="121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61" name="Google Shape;261;p27"/>
          <p:cNvGrpSpPr/>
          <p:nvPr/>
        </p:nvGrpSpPr>
        <p:grpSpPr>
          <a:xfrm>
            <a:off x="3319500" y="2241938"/>
            <a:ext cx="1376675" cy="1320225"/>
            <a:chOff x="4919350" y="2200563"/>
            <a:chExt cx="1376675" cy="1320225"/>
          </a:xfrm>
        </p:grpSpPr>
        <p:grpSp>
          <p:nvGrpSpPr>
            <p:cNvPr id="262" name="Google Shape;262;p27"/>
            <p:cNvGrpSpPr/>
            <p:nvPr/>
          </p:nvGrpSpPr>
          <p:grpSpPr>
            <a:xfrm>
              <a:off x="4919350" y="2200563"/>
              <a:ext cx="1376675" cy="1320225"/>
              <a:chOff x="4032000" y="1911625"/>
              <a:chExt cx="1376675" cy="1320225"/>
            </a:xfrm>
          </p:grpSpPr>
          <p:grpSp>
            <p:nvGrpSpPr>
              <p:cNvPr id="263" name="Google Shape;263;p27"/>
              <p:cNvGrpSpPr/>
              <p:nvPr/>
            </p:nvGrpSpPr>
            <p:grpSpPr>
              <a:xfrm>
                <a:off x="4032000" y="1911625"/>
                <a:ext cx="1376675" cy="1320225"/>
                <a:chOff x="7568925" y="306075"/>
                <a:chExt cx="1376675" cy="1320225"/>
              </a:xfrm>
            </p:grpSpPr>
            <p:grpSp>
              <p:nvGrpSpPr>
                <p:cNvPr id="264" name="Google Shape;264;p27"/>
                <p:cNvGrpSpPr/>
                <p:nvPr/>
              </p:nvGrpSpPr>
              <p:grpSpPr>
                <a:xfrm>
                  <a:off x="7923825" y="306075"/>
                  <a:ext cx="1021775" cy="850600"/>
                  <a:chOff x="6557500" y="301875"/>
                  <a:chExt cx="1021775" cy="850600"/>
                </a:xfrm>
              </p:grpSpPr>
              <p:grpSp>
                <p:nvGrpSpPr>
                  <p:cNvPr id="265" name="Google Shape;265;p27"/>
                  <p:cNvGrpSpPr/>
                  <p:nvPr/>
                </p:nvGrpSpPr>
                <p:grpSpPr>
                  <a:xfrm>
                    <a:off x="6557500" y="301875"/>
                    <a:ext cx="713275" cy="850600"/>
                    <a:chOff x="5377600" y="301875"/>
                    <a:chExt cx="713275" cy="850600"/>
                  </a:xfrm>
                </p:grpSpPr>
                <p:sp>
                  <p:nvSpPr>
                    <p:cNvPr id="266" name="Google Shape;266;p27"/>
                    <p:cNvSpPr/>
                    <p:nvPr/>
                  </p:nvSpPr>
                  <p:spPr>
                    <a:xfrm>
                      <a:off x="5675075" y="301875"/>
                      <a:ext cx="415800" cy="407400"/>
                    </a:xfrm>
                    <a:prstGeom prst="ellipse">
                      <a:avLst/>
                    </a:prstGeom>
                    <a:solidFill>
                      <a:srgbClr val="F3F3F3"/>
                    </a:solidFill>
                    <a:ln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4</a:t>
                      </a:r>
                      <a:endParaRPr sz="700"/>
                    </a:p>
                  </p:txBody>
                </p:sp>
                <p:sp>
                  <p:nvSpPr>
                    <p:cNvPr id="267" name="Google Shape;267;p27"/>
                    <p:cNvSpPr/>
                    <p:nvPr/>
                  </p:nvSpPr>
                  <p:spPr>
                    <a:xfrm>
                      <a:off x="5377600" y="745075"/>
                      <a:ext cx="415800" cy="407400"/>
                    </a:xfrm>
                    <a:prstGeom prst="ellipse">
                      <a:avLst/>
                    </a:prstGeom>
                    <a:solidFill>
                      <a:srgbClr val="F3F3F3"/>
                    </a:solidFill>
                    <a:ln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32</a:t>
                      </a:r>
                      <a:endParaRPr sz="700"/>
                    </a:p>
                  </p:txBody>
                </p:sp>
                <p:cxnSp>
                  <p:nvCxnSpPr>
                    <p:cNvPr id="268" name="Google Shape;268;p27"/>
                    <p:cNvCxnSpPr>
                      <a:stCxn id="266" idx="3"/>
                      <a:endCxn id="267" idx="0"/>
                    </p:cNvCxnSpPr>
                    <p:nvPr/>
                  </p:nvCxnSpPr>
                  <p:spPr>
                    <a:xfrm flipH="1">
                      <a:off x="5585368" y="649613"/>
                      <a:ext cx="150600" cy="9540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triangle"/>
                    </a:ln>
                  </p:spPr>
                </p:cxnSp>
              </p:grpSp>
              <p:sp>
                <p:nvSpPr>
                  <p:cNvPr id="269" name="Google Shape;269;p27"/>
                  <p:cNvSpPr/>
                  <p:nvPr/>
                </p:nvSpPr>
                <p:spPr>
                  <a:xfrm>
                    <a:off x="7163475" y="745025"/>
                    <a:ext cx="415800" cy="407400"/>
                  </a:xfrm>
                  <a:prstGeom prst="ellipse">
                    <a:avLst/>
                  </a:prstGeom>
                  <a:solidFill>
                    <a:srgbClr val="F3F3F3"/>
                  </a:solidFill>
                  <a:ln cap="flat" cmpd="sng" w="9525">
                    <a:solidFill>
                      <a:schemeClr val="dk1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700"/>
                      <a:t>16</a:t>
                    </a:r>
                    <a:endParaRPr sz="700"/>
                  </a:p>
                </p:txBody>
              </p:sp>
              <p:cxnSp>
                <p:nvCxnSpPr>
                  <p:cNvPr id="270" name="Google Shape;270;p27"/>
                  <p:cNvCxnSpPr>
                    <a:stCxn id="266" idx="5"/>
                    <a:endCxn id="269" idx="0"/>
                  </p:cNvCxnSpPr>
                  <p:nvPr/>
                </p:nvCxnSpPr>
                <p:spPr>
                  <a:xfrm>
                    <a:off x="7209883" y="649613"/>
                    <a:ext cx="161400" cy="954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</p:grpSp>
            <p:sp>
              <p:nvSpPr>
                <p:cNvPr id="271" name="Google Shape;271;p27"/>
                <p:cNvSpPr/>
                <p:nvPr/>
              </p:nvSpPr>
              <p:spPr>
                <a:xfrm>
                  <a:off x="7568925" y="1218900"/>
                  <a:ext cx="415800" cy="4074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700"/>
                    <a:t>57</a:t>
                  </a:r>
                  <a:endParaRPr sz="700"/>
                </a:p>
              </p:txBody>
            </p:sp>
            <p:cxnSp>
              <p:nvCxnSpPr>
                <p:cNvPr id="272" name="Google Shape;272;p27"/>
                <p:cNvCxnSpPr>
                  <a:stCxn id="267" idx="3"/>
                  <a:endCxn id="271" idx="0"/>
                </p:cNvCxnSpPr>
                <p:nvPr/>
              </p:nvCxnSpPr>
              <p:spPr>
                <a:xfrm flipH="1">
                  <a:off x="7776818" y="1097013"/>
                  <a:ext cx="207900" cy="1218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273" name="Google Shape;273;p27"/>
              <p:cNvSpPr/>
              <p:nvPr/>
            </p:nvSpPr>
            <p:spPr>
              <a:xfrm>
                <a:off x="4462075" y="2824450"/>
                <a:ext cx="415800" cy="407400"/>
              </a:xfrm>
              <a:prstGeom prst="ellipse">
                <a:avLst/>
              </a:prstGeom>
              <a:solidFill>
                <a:srgbClr val="F3F3F3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700"/>
                  <a:t>80</a:t>
                </a:r>
                <a:endParaRPr sz="700"/>
              </a:p>
            </p:txBody>
          </p:sp>
          <p:cxnSp>
            <p:nvCxnSpPr>
              <p:cNvPr id="274" name="Google Shape;274;p27"/>
              <p:cNvCxnSpPr>
                <a:endCxn id="273" idx="0"/>
              </p:cNvCxnSpPr>
              <p:nvPr/>
            </p:nvCxnSpPr>
            <p:spPr>
              <a:xfrm>
                <a:off x="4631875" y="2702650"/>
                <a:ext cx="38100" cy="1218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275" name="Google Shape;275;p27"/>
            <p:cNvSpPr/>
            <p:nvPr/>
          </p:nvSpPr>
          <p:spPr>
            <a:xfrm>
              <a:off x="5784125" y="3113250"/>
              <a:ext cx="415800" cy="407400"/>
            </a:xfrm>
            <a:prstGeom prst="ellipse">
              <a:avLst/>
            </a:prstGeom>
            <a:solidFill>
              <a:srgbClr val="F3F3F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43</a:t>
              </a:r>
              <a:endParaRPr sz="700"/>
            </a:p>
          </p:txBody>
        </p:sp>
        <p:cxnSp>
          <p:nvCxnSpPr>
            <p:cNvPr id="276" name="Google Shape;276;p27"/>
            <p:cNvCxnSpPr>
              <a:stCxn id="269" idx="4"/>
              <a:endCxn id="275" idx="0"/>
            </p:cNvCxnSpPr>
            <p:nvPr/>
          </p:nvCxnSpPr>
          <p:spPr>
            <a:xfrm flipH="1">
              <a:off x="5992125" y="3051113"/>
              <a:ext cx="96000" cy="62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77" name="Google Shape;277;p27"/>
          <p:cNvGrpSpPr/>
          <p:nvPr/>
        </p:nvGrpSpPr>
        <p:grpSpPr>
          <a:xfrm>
            <a:off x="5005450" y="2241938"/>
            <a:ext cx="1729500" cy="1320238"/>
            <a:chOff x="6425100" y="2200563"/>
            <a:chExt cx="1729500" cy="1320238"/>
          </a:xfrm>
        </p:grpSpPr>
        <p:grpSp>
          <p:nvGrpSpPr>
            <p:cNvPr id="278" name="Google Shape;278;p27"/>
            <p:cNvGrpSpPr/>
            <p:nvPr/>
          </p:nvGrpSpPr>
          <p:grpSpPr>
            <a:xfrm>
              <a:off x="6425100" y="2200563"/>
              <a:ext cx="1376675" cy="1320225"/>
              <a:chOff x="4919350" y="2200563"/>
              <a:chExt cx="1376675" cy="1320225"/>
            </a:xfrm>
          </p:grpSpPr>
          <p:grpSp>
            <p:nvGrpSpPr>
              <p:cNvPr id="279" name="Google Shape;279;p27"/>
              <p:cNvGrpSpPr/>
              <p:nvPr/>
            </p:nvGrpSpPr>
            <p:grpSpPr>
              <a:xfrm>
                <a:off x="4919350" y="2200563"/>
                <a:ext cx="1376675" cy="1320225"/>
                <a:chOff x="4032000" y="1911625"/>
                <a:chExt cx="1376675" cy="1320225"/>
              </a:xfrm>
            </p:grpSpPr>
            <p:grpSp>
              <p:nvGrpSpPr>
                <p:cNvPr id="280" name="Google Shape;280;p27"/>
                <p:cNvGrpSpPr/>
                <p:nvPr/>
              </p:nvGrpSpPr>
              <p:grpSpPr>
                <a:xfrm>
                  <a:off x="4032000" y="1911625"/>
                  <a:ext cx="1376675" cy="1320225"/>
                  <a:chOff x="7568925" y="306075"/>
                  <a:chExt cx="1376675" cy="1320225"/>
                </a:xfrm>
              </p:grpSpPr>
              <p:grpSp>
                <p:nvGrpSpPr>
                  <p:cNvPr id="281" name="Google Shape;281;p27"/>
                  <p:cNvGrpSpPr/>
                  <p:nvPr/>
                </p:nvGrpSpPr>
                <p:grpSpPr>
                  <a:xfrm>
                    <a:off x="7923825" y="306075"/>
                    <a:ext cx="1021775" cy="850600"/>
                    <a:chOff x="6557500" y="301875"/>
                    <a:chExt cx="1021775" cy="850600"/>
                  </a:xfrm>
                </p:grpSpPr>
                <p:grpSp>
                  <p:nvGrpSpPr>
                    <p:cNvPr id="282" name="Google Shape;282;p27"/>
                    <p:cNvGrpSpPr/>
                    <p:nvPr/>
                  </p:nvGrpSpPr>
                  <p:grpSpPr>
                    <a:xfrm>
                      <a:off x="6557500" y="301875"/>
                      <a:ext cx="713275" cy="850600"/>
                      <a:chOff x="5377600" y="301875"/>
                      <a:chExt cx="713275" cy="850600"/>
                    </a:xfrm>
                  </p:grpSpPr>
                  <p:sp>
                    <p:nvSpPr>
                      <p:cNvPr id="283" name="Google Shape;283;p27"/>
                      <p:cNvSpPr/>
                      <p:nvPr/>
                    </p:nvSpPr>
                    <p:spPr>
                      <a:xfrm>
                        <a:off x="5675075" y="301875"/>
                        <a:ext cx="415800" cy="407400"/>
                      </a:xfrm>
                      <a:prstGeom prst="ellipse">
                        <a:avLst/>
                      </a:prstGeom>
                      <a:solidFill>
                        <a:srgbClr val="F3F3F3"/>
                      </a:solidFill>
                      <a:ln cap="flat" cmpd="sng" w="9525">
                        <a:solidFill>
                          <a:srgbClr val="0000FF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" sz="700"/>
                          <a:t>2</a:t>
                        </a:r>
                        <a:endParaRPr sz="700"/>
                      </a:p>
                    </p:txBody>
                  </p:sp>
                  <p:sp>
                    <p:nvSpPr>
                      <p:cNvPr id="284" name="Google Shape;284;p27"/>
                      <p:cNvSpPr/>
                      <p:nvPr/>
                    </p:nvSpPr>
                    <p:spPr>
                      <a:xfrm>
                        <a:off x="5377600" y="745075"/>
                        <a:ext cx="415800" cy="407400"/>
                      </a:xfrm>
                      <a:prstGeom prst="ellipse">
                        <a:avLst/>
                      </a:prstGeom>
                      <a:solidFill>
                        <a:srgbClr val="F3F3F3"/>
                      </a:solidFill>
                      <a:ln cap="flat" cmpd="sng" w="9525">
                        <a:solidFill>
                          <a:schemeClr val="dk2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ctr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" sz="700"/>
                          <a:t>32</a:t>
                        </a:r>
                        <a:endParaRPr sz="700"/>
                      </a:p>
                    </p:txBody>
                  </p:sp>
                  <p:cxnSp>
                    <p:nvCxnSpPr>
                      <p:cNvPr id="285" name="Google Shape;285;p27"/>
                      <p:cNvCxnSpPr>
                        <a:stCxn id="283" idx="3"/>
                        <a:endCxn id="284" idx="0"/>
                      </p:cNvCxnSpPr>
                      <p:nvPr/>
                    </p:nvCxnSpPr>
                    <p:spPr>
                      <a:xfrm flipH="1">
                        <a:off x="5585368" y="649613"/>
                        <a:ext cx="150600" cy="95400"/>
                      </a:xfrm>
                      <a:prstGeom prst="straightConnector1">
                        <a:avLst/>
                      </a:prstGeom>
                      <a:noFill/>
                      <a:ln cap="flat" cmpd="sng" w="9525">
                        <a:solidFill>
                          <a:schemeClr val="dk2"/>
                        </a:solidFill>
                        <a:prstDash val="solid"/>
                        <a:round/>
                        <a:headEnd len="med" w="med" type="none"/>
                        <a:tailEnd len="med" w="med" type="triangle"/>
                      </a:ln>
                    </p:spPr>
                  </p:cxnSp>
                </p:grpSp>
                <p:sp>
                  <p:nvSpPr>
                    <p:cNvPr id="286" name="Google Shape;286;p27"/>
                    <p:cNvSpPr/>
                    <p:nvPr/>
                  </p:nvSpPr>
                  <p:spPr>
                    <a:xfrm>
                      <a:off x="7163475" y="745025"/>
                      <a:ext cx="415800" cy="407400"/>
                    </a:xfrm>
                    <a:prstGeom prst="ellipse">
                      <a:avLst/>
                    </a:prstGeom>
                    <a:solidFill>
                      <a:srgbClr val="F3F3F3"/>
                    </a:solidFill>
                    <a:ln cap="flat" cmpd="sng" w="9525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4</a:t>
                      </a:r>
                      <a:endParaRPr sz="700"/>
                    </a:p>
                  </p:txBody>
                </p:sp>
                <p:cxnSp>
                  <p:nvCxnSpPr>
                    <p:cNvPr id="287" name="Google Shape;287;p27"/>
                    <p:cNvCxnSpPr>
                      <a:stCxn id="283" idx="5"/>
                      <a:endCxn id="286" idx="0"/>
                    </p:cNvCxnSpPr>
                    <p:nvPr/>
                  </p:nvCxnSpPr>
                  <p:spPr>
                    <a:xfrm>
                      <a:off x="7209883" y="649613"/>
                      <a:ext cx="161400" cy="9540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triangle"/>
                    </a:ln>
                  </p:spPr>
                </p:cxnSp>
              </p:grpSp>
              <p:sp>
                <p:nvSpPr>
                  <p:cNvPr id="288" name="Google Shape;288;p27"/>
                  <p:cNvSpPr/>
                  <p:nvPr/>
                </p:nvSpPr>
                <p:spPr>
                  <a:xfrm>
                    <a:off x="7568925" y="1218900"/>
                    <a:ext cx="415800" cy="407400"/>
                  </a:xfrm>
                  <a:prstGeom prst="ellipse">
                    <a:avLst/>
                  </a:prstGeom>
                  <a:solidFill>
                    <a:srgbClr val="F3F3F3"/>
                  </a:solidFill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700"/>
                      <a:t>57</a:t>
                    </a:r>
                    <a:endParaRPr sz="700"/>
                  </a:p>
                </p:txBody>
              </p:sp>
              <p:cxnSp>
                <p:nvCxnSpPr>
                  <p:cNvPr id="289" name="Google Shape;289;p27"/>
                  <p:cNvCxnSpPr>
                    <a:stCxn id="284" idx="3"/>
                    <a:endCxn id="288" idx="0"/>
                  </p:cNvCxnSpPr>
                  <p:nvPr/>
                </p:nvCxnSpPr>
                <p:spPr>
                  <a:xfrm flipH="1">
                    <a:off x="7776818" y="1097013"/>
                    <a:ext cx="207900" cy="1218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</p:grpSp>
            <p:sp>
              <p:nvSpPr>
                <p:cNvPr id="290" name="Google Shape;290;p27"/>
                <p:cNvSpPr/>
                <p:nvPr/>
              </p:nvSpPr>
              <p:spPr>
                <a:xfrm>
                  <a:off x="4462075" y="2824450"/>
                  <a:ext cx="415800" cy="4074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700"/>
                    <a:t>80</a:t>
                  </a:r>
                  <a:endParaRPr sz="700"/>
                </a:p>
              </p:txBody>
            </p:sp>
            <p:cxnSp>
              <p:nvCxnSpPr>
                <p:cNvPr id="291" name="Google Shape;291;p27"/>
                <p:cNvCxnSpPr>
                  <a:endCxn id="290" idx="0"/>
                </p:cNvCxnSpPr>
                <p:nvPr/>
              </p:nvCxnSpPr>
              <p:spPr>
                <a:xfrm>
                  <a:off x="4631875" y="2702650"/>
                  <a:ext cx="38100" cy="1218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292" name="Google Shape;292;p27"/>
              <p:cNvSpPr/>
              <p:nvPr/>
            </p:nvSpPr>
            <p:spPr>
              <a:xfrm>
                <a:off x="5784125" y="3113250"/>
                <a:ext cx="415800" cy="407400"/>
              </a:xfrm>
              <a:prstGeom prst="ellipse">
                <a:avLst/>
              </a:prstGeom>
              <a:solidFill>
                <a:srgbClr val="F3F3F3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700"/>
                  <a:t>43</a:t>
                </a:r>
                <a:endParaRPr sz="700"/>
              </a:p>
            </p:txBody>
          </p:sp>
          <p:cxnSp>
            <p:nvCxnSpPr>
              <p:cNvPr id="293" name="Google Shape;293;p27"/>
              <p:cNvCxnSpPr>
                <a:stCxn id="286" idx="4"/>
                <a:endCxn id="292" idx="0"/>
              </p:cNvCxnSpPr>
              <p:nvPr/>
            </p:nvCxnSpPr>
            <p:spPr>
              <a:xfrm flipH="1">
                <a:off x="5992125" y="3051113"/>
                <a:ext cx="96000" cy="621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294" name="Google Shape;294;p27"/>
            <p:cNvSpPr/>
            <p:nvPr/>
          </p:nvSpPr>
          <p:spPr>
            <a:xfrm>
              <a:off x="7738800" y="3113400"/>
              <a:ext cx="415800" cy="407400"/>
            </a:xfrm>
            <a:prstGeom prst="ellipse">
              <a:avLst/>
            </a:prstGeom>
            <a:solidFill>
              <a:srgbClr val="F3F3F3"/>
            </a:solidFill>
            <a:ln cap="flat" cmpd="sng" w="9525">
              <a:solidFill>
                <a:srgbClr val="0000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16</a:t>
              </a:r>
              <a:endParaRPr sz="700"/>
            </a:p>
          </p:txBody>
        </p:sp>
        <p:cxnSp>
          <p:nvCxnSpPr>
            <p:cNvPr id="295" name="Google Shape;295;p27"/>
            <p:cNvCxnSpPr>
              <a:stCxn id="286" idx="5"/>
              <a:endCxn id="294" idx="0"/>
            </p:cNvCxnSpPr>
            <p:nvPr/>
          </p:nvCxnSpPr>
          <p:spPr>
            <a:xfrm>
              <a:off x="7740883" y="2991450"/>
              <a:ext cx="205800" cy="121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grpSp>
        <p:nvGrpSpPr>
          <p:cNvPr id="296" name="Google Shape;296;p27"/>
          <p:cNvGrpSpPr/>
          <p:nvPr/>
        </p:nvGrpSpPr>
        <p:grpSpPr>
          <a:xfrm>
            <a:off x="7044225" y="2200563"/>
            <a:ext cx="1376675" cy="1320225"/>
            <a:chOff x="4919350" y="2200563"/>
            <a:chExt cx="1376675" cy="1320225"/>
          </a:xfrm>
        </p:grpSpPr>
        <p:grpSp>
          <p:nvGrpSpPr>
            <p:cNvPr id="297" name="Google Shape;297;p27"/>
            <p:cNvGrpSpPr/>
            <p:nvPr/>
          </p:nvGrpSpPr>
          <p:grpSpPr>
            <a:xfrm>
              <a:off x="4919350" y="2200563"/>
              <a:ext cx="1376675" cy="1320225"/>
              <a:chOff x="4032000" y="1911625"/>
              <a:chExt cx="1376675" cy="1320225"/>
            </a:xfrm>
          </p:grpSpPr>
          <p:grpSp>
            <p:nvGrpSpPr>
              <p:cNvPr id="298" name="Google Shape;298;p27"/>
              <p:cNvGrpSpPr/>
              <p:nvPr/>
            </p:nvGrpSpPr>
            <p:grpSpPr>
              <a:xfrm>
                <a:off x="4032000" y="1911625"/>
                <a:ext cx="1376675" cy="1320225"/>
                <a:chOff x="7568925" y="306075"/>
                <a:chExt cx="1376675" cy="1320225"/>
              </a:xfrm>
            </p:grpSpPr>
            <p:grpSp>
              <p:nvGrpSpPr>
                <p:cNvPr id="299" name="Google Shape;299;p27"/>
                <p:cNvGrpSpPr/>
                <p:nvPr/>
              </p:nvGrpSpPr>
              <p:grpSpPr>
                <a:xfrm>
                  <a:off x="7923825" y="306075"/>
                  <a:ext cx="1021775" cy="850600"/>
                  <a:chOff x="6557500" y="301875"/>
                  <a:chExt cx="1021775" cy="850600"/>
                </a:xfrm>
              </p:grpSpPr>
              <p:grpSp>
                <p:nvGrpSpPr>
                  <p:cNvPr id="300" name="Google Shape;300;p27"/>
                  <p:cNvGrpSpPr/>
                  <p:nvPr/>
                </p:nvGrpSpPr>
                <p:grpSpPr>
                  <a:xfrm>
                    <a:off x="6557500" y="301875"/>
                    <a:ext cx="713275" cy="850600"/>
                    <a:chOff x="5377600" y="301875"/>
                    <a:chExt cx="713275" cy="850600"/>
                  </a:xfrm>
                </p:grpSpPr>
                <p:sp>
                  <p:nvSpPr>
                    <p:cNvPr id="301" name="Google Shape;301;p27"/>
                    <p:cNvSpPr/>
                    <p:nvPr/>
                  </p:nvSpPr>
                  <p:spPr>
                    <a:xfrm>
                      <a:off x="5675075" y="301875"/>
                      <a:ext cx="415800" cy="407400"/>
                    </a:xfrm>
                    <a:prstGeom prst="ellipse">
                      <a:avLst/>
                    </a:prstGeom>
                    <a:solidFill>
                      <a:srgbClr val="F3F3F3"/>
                    </a:solidFill>
                    <a:ln cap="flat" cmpd="sng" w="9525">
                      <a:solidFill>
                        <a:srgbClr val="0000FF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4</a:t>
                      </a:r>
                      <a:endParaRPr sz="700"/>
                    </a:p>
                  </p:txBody>
                </p:sp>
                <p:sp>
                  <p:nvSpPr>
                    <p:cNvPr id="302" name="Google Shape;302;p27"/>
                    <p:cNvSpPr/>
                    <p:nvPr/>
                  </p:nvSpPr>
                  <p:spPr>
                    <a:xfrm>
                      <a:off x="5377600" y="745075"/>
                      <a:ext cx="415800" cy="407400"/>
                    </a:xfrm>
                    <a:prstGeom prst="ellipse">
                      <a:avLst/>
                    </a:prstGeom>
                    <a:solidFill>
                      <a:srgbClr val="F3F3F3"/>
                    </a:solidFill>
                    <a:ln cap="flat" cmpd="sng" w="9525">
                      <a:solidFill>
                        <a:schemeClr val="dk2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700"/>
                        <a:t>32</a:t>
                      </a:r>
                      <a:endParaRPr sz="700"/>
                    </a:p>
                  </p:txBody>
                </p:sp>
                <p:cxnSp>
                  <p:nvCxnSpPr>
                    <p:cNvPr id="303" name="Google Shape;303;p27"/>
                    <p:cNvCxnSpPr>
                      <a:stCxn id="301" idx="3"/>
                      <a:endCxn id="302" idx="0"/>
                    </p:cNvCxnSpPr>
                    <p:nvPr/>
                  </p:nvCxnSpPr>
                  <p:spPr>
                    <a:xfrm flipH="1">
                      <a:off x="5585368" y="649613"/>
                      <a:ext cx="150600" cy="95400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chemeClr val="dk2"/>
                      </a:solidFill>
                      <a:prstDash val="solid"/>
                      <a:round/>
                      <a:headEnd len="med" w="med" type="none"/>
                      <a:tailEnd len="med" w="med" type="triangle"/>
                    </a:ln>
                  </p:spPr>
                </p:cxnSp>
              </p:grpSp>
              <p:sp>
                <p:nvSpPr>
                  <p:cNvPr id="304" name="Google Shape;304;p27"/>
                  <p:cNvSpPr/>
                  <p:nvPr/>
                </p:nvSpPr>
                <p:spPr>
                  <a:xfrm>
                    <a:off x="7163475" y="745025"/>
                    <a:ext cx="415800" cy="407400"/>
                  </a:xfrm>
                  <a:prstGeom prst="ellipse">
                    <a:avLst/>
                  </a:prstGeom>
                  <a:solidFill>
                    <a:srgbClr val="F3F3F3"/>
                  </a:solidFill>
                  <a:ln cap="flat" cmpd="sng" w="9525">
                    <a:solidFill>
                      <a:srgbClr val="0000FF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700"/>
                      <a:t>16</a:t>
                    </a:r>
                    <a:endParaRPr sz="700"/>
                  </a:p>
                </p:txBody>
              </p:sp>
              <p:cxnSp>
                <p:nvCxnSpPr>
                  <p:cNvPr id="305" name="Google Shape;305;p27"/>
                  <p:cNvCxnSpPr>
                    <a:stCxn id="301" idx="5"/>
                    <a:endCxn id="304" idx="0"/>
                  </p:cNvCxnSpPr>
                  <p:nvPr/>
                </p:nvCxnSpPr>
                <p:spPr>
                  <a:xfrm>
                    <a:off x="7209883" y="649613"/>
                    <a:ext cx="161400" cy="954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chemeClr val="dk2"/>
                    </a:solidFill>
                    <a:prstDash val="solid"/>
                    <a:round/>
                    <a:headEnd len="med" w="med" type="none"/>
                    <a:tailEnd len="med" w="med" type="triangle"/>
                  </a:ln>
                </p:spPr>
              </p:cxnSp>
            </p:grpSp>
            <p:sp>
              <p:nvSpPr>
                <p:cNvPr id="306" name="Google Shape;306;p27"/>
                <p:cNvSpPr/>
                <p:nvPr/>
              </p:nvSpPr>
              <p:spPr>
                <a:xfrm>
                  <a:off x="7568925" y="1218900"/>
                  <a:ext cx="415800" cy="407400"/>
                </a:xfrm>
                <a:prstGeom prst="ellipse">
                  <a:avLst/>
                </a:prstGeom>
                <a:solidFill>
                  <a:srgbClr val="F3F3F3"/>
                </a:solidFill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700"/>
                    <a:t>57</a:t>
                  </a:r>
                  <a:endParaRPr sz="700"/>
                </a:p>
              </p:txBody>
            </p:sp>
            <p:cxnSp>
              <p:nvCxnSpPr>
                <p:cNvPr id="307" name="Google Shape;307;p27"/>
                <p:cNvCxnSpPr>
                  <a:stCxn id="302" idx="3"/>
                  <a:endCxn id="306" idx="0"/>
                </p:cNvCxnSpPr>
                <p:nvPr/>
              </p:nvCxnSpPr>
              <p:spPr>
                <a:xfrm flipH="1">
                  <a:off x="7776818" y="1097013"/>
                  <a:ext cx="207900" cy="1218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triangle"/>
                </a:ln>
              </p:spPr>
            </p:cxnSp>
          </p:grpSp>
          <p:sp>
            <p:nvSpPr>
              <p:cNvPr id="308" name="Google Shape;308;p27"/>
              <p:cNvSpPr/>
              <p:nvPr/>
            </p:nvSpPr>
            <p:spPr>
              <a:xfrm>
                <a:off x="4462075" y="2824450"/>
                <a:ext cx="415800" cy="407400"/>
              </a:xfrm>
              <a:prstGeom prst="ellipse">
                <a:avLst/>
              </a:prstGeom>
              <a:solidFill>
                <a:srgbClr val="F3F3F3"/>
              </a:solidFill>
              <a:ln cap="flat" cmpd="sng" w="9525">
                <a:solidFill>
                  <a:schemeClr val="dk2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700"/>
                  <a:t>80</a:t>
                </a:r>
                <a:endParaRPr sz="700"/>
              </a:p>
            </p:txBody>
          </p:sp>
          <p:cxnSp>
            <p:nvCxnSpPr>
              <p:cNvPr id="309" name="Google Shape;309;p27"/>
              <p:cNvCxnSpPr>
                <a:endCxn id="308" idx="0"/>
              </p:cNvCxnSpPr>
              <p:nvPr/>
            </p:nvCxnSpPr>
            <p:spPr>
              <a:xfrm>
                <a:off x="4631875" y="2702650"/>
                <a:ext cx="38100" cy="12180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triangle"/>
              </a:ln>
            </p:spPr>
          </p:cxnSp>
        </p:grpSp>
        <p:sp>
          <p:nvSpPr>
            <p:cNvPr id="310" name="Google Shape;310;p27"/>
            <p:cNvSpPr/>
            <p:nvPr/>
          </p:nvSpPr>
          <p:spPr>
            <a:xfrm>
              <a:off x="5784125" y="3113250"/>
              <a:ext cx="415800" cy="407400"/>
            </a:xfrm>
            <a:prstGeom prst="ellipse">
              <a:avLst/>
            </a:prstGeom>
            <a:solidFill>
              <a:srgbClr val="F3F3F3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700"/>
                <a:t>43</a:t>
              </a:r>
              <a:endParaRPr sz="700"/>
            </a:p>
          </p:txBody>
        </p:sp>
        <p:cxnSp>
          <p:nvCxnSpPr>
            <p:cNvPr id="311" name="Google Shape;311;p27"/>
            <p:cNvCxnSpPr>
              <a:stCxn id="304" idx="4"/>
              <a:endCxn id="310" idx="0"/>
            </p:cNvCxnSpPr>
            <p:nvPr/>
          </p:nvCxnSpPr>
          <p:spPr>
            <a:xfrm flipH="1">
              <a:off x="5992125" y="3051113"/>
              <a:ext cx="96000" cy="621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sp>
        <p:nvSpPr>
          <p:cNvPr id="312" name="Google Shape;312;p27"/>
          <p:cNvSpPr txBox="1"/>
          <p:nvPr/>
        </p:nvSpPr>
        <p:spPr>
          <a:xfrm>
            <a:off x="2263375" y="743750"/>
            <a:ext cx="10590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1. </a:t>
            </a:r>
            <a:r>
              <a:rPr lang="en" sz="1300">
                <a:solidFill>
                  <a:schemeClr val="dk2"/>
                </a:solidFill>
              </a:rPr>
              <a:t>Insert 16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313" name="Google Shape;313;p27"/>
          <p:cNvSpPr txBox="1"/>
          <p:nvPr/>
        </p:nvSpPr>
        <p:spPr>
          <a:xfrm>
            <a:off x="3376038" y="889500"/>
            <a:ext cx="10590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2</a:t>
            </a:r>
            <a:r>
              <a:rPr lang="en" sz="1300">
                <a:solidFill>
                  <a:schemeClr val="dk2"/>
                </a:solidFill>
              </a:rPr>
              <a:t>. Insert 32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314" name="Google Shape;314;p27"/>
          <p:cNvSpPr txBox="1"/>
          <p:nvPr/>
        </p:nvSpPr>
        <p:spPr>
          <a:xfrm>
            <a:off x="4470088" y="965350"/>
            <a:ext cx="10590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3</a:t>
            </a:r>
            <a:r>
              <a:rPr lang="en" sz="1300">
                <a:solidFill>
                  <a:schemeClr val="dk2"/>
                </a:solidFill>
              </a:rPr>
              <a:t>. Insert 4, percDown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315" name="Google Shape;315;p27"/>
          <p:cNvSpPr txBox="1"/>
          <p:nvPr/>
        </p:nvSpPr>
        <p:spPr>
          <a:xfrm>
            <a:off x="6127150" y="1065350"/>
            <a:ext cx="10590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4</a:t>
            </a:r>
            <a:r>
              <a:rPr lang="en" sz="1300">
                <a:solidFill>
                  <a:schemeClr val="dk2"/>
                </a:solidFill>
              </a:rPr>
              <a:t>. Insert 57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316" name="Google Shape;316;p27"/>
          <p:cNvSpPr txBox="1"/>
          <p:nvPr/>
        </p:nvSpPr>
        <p:spPr>
          <a:xfrm>
            <a:off x="7686350" y="1448350"/>
            <a:ext cx="10590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5</a:t>
            </a:r>
            <a:r>
              <a:rPr lang="en" sz="1300">
                <a:solidFill>
                  <a:schemeClr val="dk2"/>
                </a:solidFill>
              </a:rPr>
              <a:t>. Insert 80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317" name="Google Shape;317;p27"/>
          <p:cNvSpPr txBox="1"/>
          <p:nvPr/>
        </p:nvSpPr>
        <p:spPr>
          <a:xfrm>
            <a:off x="3673575" y="1920350"/>
            <a:ext cx="10590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6</a:t>
            </a:r>
            <a:r>
              <a:rPr lang="en" sz="1300">
                <a:solidFill>
                  <a:schemeClr val="dk2"/>
                </a:solidFill>
              </a:rPr>
              <a:t>. Insert 43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318" name="Google Shape;318;p27"/>
          <p:cNvSpPr txBox="1"/>
          <p:nvPr/>
        </p:nvSpPr>
        <p:spPr>
          <a:xfrm>
            <a:off x="5340700" y="1816925"/>
            <a:ext cx="10590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7</a:t>
            </a:r>
            <a:r>
              <a:rPr lang="en" sz="1300">
                <a:solidFill>
                  <a:schemeClr val="dk2"/>
                </a:solidFill>
              </a:rPr>
              <a:t>. Insert 2, percDown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319" name="Google Shape;319;p27"/>
          <p:cNvSpPr txBox="1"/>
          <p:nvPr/>
        </p:nvSpPr>
        <p:spPr>
          <a:xfrm>
            <a:off x="7237775" y="1920350"/>
            <a:ext cx="1342200" cy="3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8</a:t>
            </a:r>
            <a:r>
              <a:rPr lang="en" sz="1300">
                <a:solidFill>
                  <a:schemeClr val="dk2"/>
                </a:solidFill>
              </a:rPr>
              <a:t>. deleteMin (2)</a:t>
            </a:r>
            <a:endParaRPr sz="13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Operations</a:t>
            </a:r>
            <a:endParaRPr/>
          </a:p>
        </p:txBody>
      </p:sp>
      <p:sp>
        <p:nvSpPr>
          <p:cNvPr id="325" name="Google Shape;325;p28"/>
          <p:cNvSpPr txBox="1"/>
          <p:nvPr>
            <p:ph idx="1" type="body"/>
          </p:nvPr>
        </p:nvSpPr>
        <p:spPr>
          <a:xfrm>
            <a:off x="311700" y="1152475"/>
            <a:ext cx="8520600" cy="384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decreaseKey</a:t>
            </a:r>
            <a:r>
              <a:rPr lang="en" sz="2000"/>
              <a:t>: given pointer to object in priority queue (e.g., its array index), lower its priority value by p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Change priority and percolate up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increaseKey</a:t>
            </a:r>
            <a:r>
              <a:rPr lang="en" sz="2000"/>
              <a:t>: given pointer to object in priority queue (e.g., its array index), raise its priority value by p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Change priority and percolate down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remove</a:t>
            </a:r>
            <a:r>
              <a:rPr lang="en" sz="2000"/>
              <a:t>: given pointer to object in priority queue (e.g., its array index), remove it from the queue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decreaseKey with p = ∞, then deleteMin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Running time for all these operations?</a:t>
            </a:r>
            <a:endParaRPr sz="20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why O(1) average-case insert?</a:t>
            </a:r>
            <a:endParaRPr/>
          </a:p>
        </p:txBody>
      </p:sp>
      <p:sp>
        <p:nvSpPr>
          <p:cNvPr id="331" name="Google Shape;331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Yes,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"/>
              <a:t>'s worst case is O(log 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trick is that it all depends on the order the items are inserted (What is the worst case order?)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Experimental studies of randomly ordered inputs shows the following: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Average 2.607 comparisons per insert (# of percolation passes)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 element usually moves up 1.607 levels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"/>
              <a:t> is average </a:t>
            </a:r>
            <a:r>
              <a:rPr b="1" lang="en"/>
              <a:t>O(log n)</a:t>
            </a:r>
            <a:endParaRPr b="1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Moving a leaf to the root usually requires re-percolating that value back to the bottom</a:t>
            </a:r>
            <a:endParaRPr/>
          </a:p>
        </p:txBody>
      </p:sp>
      <p:pic>
        <p:nvPicPr>
          <p:cNvPr id="332" name="Google Shape;332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5325" y="1059600"/>
            <a:ext cx="2451489" cy="5953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8184" y="2657054"/>
            <a:ext cx="657125" cy="48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65288" y="2946987"/>
            <a:ext cx="547593" cy="631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Intuition for O(1) runtime average case</a:t>
            </a:r>
            <a:endParaRPr/>
          </a:p>
        </p:txBody>
      </p:sp>
      <p:sp>
        <p:nvSpPr>
          <p:cNvPr id="340" name="Google Shape;340;p30"/>
          <p:cNvSpPr txBox="1"/>
          <p:nvPr>
            <p:ph idx="1" type="body"/>
          </p:nvPr>
        </p:nvSpPr>
        <p:spPr>
          <a:xfrm>
            <a:off x="311700" y="1152475"/>
            <a:ext cx="8520600" cy="378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Insert: Place in next spot, percUp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How high do we expect it to go?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Aside: Complete Binary Tree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Each full row has 2x nodes of parent row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Bottom level has ~1/2 of all nodes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Second to bottom has ~1/4 of all nodes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PercUp Intuition: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Move up if value is less than parent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Inserting a random value, likely to have value not near highest, nor lowest; somewhere in middle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Given a random distribution of values in the heap, bottom row should have the upper half of values, 2nd from bottom row, next 1/4</a:t>
            </a:r>
            <a:endParaRPr/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Expect to only raise a level or 2, even if h is large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Worst case: still O(logn)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Expected case: O(1)</a:t>
            </a:r>
            <a:endParaRPr/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Of course, there’s no guarantee; it may percUp to the root</a:t>
            </a:r>
            <a:endParaRPr/>
          </a:p>
        </p:txBody>
      </p:sp>
      <p:pic>
        <p:nvPicPr>
          <p:cNvPr id="341" name="Google Shape;34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8950" y="978150"/>
            <a:ext cx="4394752" cy="1981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02542" y="2004884"/>
            <a:ext cx="2043606" cy="97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51360" y="1873578"/>
            <a:ext cx="4464498" cy="12296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3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12123" y="1318372"/>
            <a:ext cx="3409122" cy="1187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12" st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end="13" st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 - Priority Queues / Heaps</a:t>
            </a:r>
            <a:endParaRPr/>
          </a:p>
        </p:txBody>
      </p:sp>
      <p:sp>
        <p:nvSpPr>
          <p:cNvPr id="350" name="Google Shape;350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is a Priority Queue?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Introduction to the heap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Heap operations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Heap implementation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Building a heap</a:t>
            </a:r>
            <a:endParaRPr sz="26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Types of Trees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Binary tree:		Every node has ≤2 children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n-ary tree:		Every node has ≤n children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400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Perfect tree:		Every row is completely full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Complete tree:	All rows except possibly the bottom are completely full, and it is filled from left to right</a:t>
            </a:r>
            <a:endParaRPr/>
          </a:p>
        </p:txBody>
      </p:sp>
      <p:cxnSp>
        <p:nvCxnSpPr>
          <p:cNvPr id="63" name="Google Shape;63;p14"/>
          <p:cNvCxnSpPr/>
          <p:nvPr/>
        </p:nvCxnSpPr>
        <p:spPr>
          <a:xfrm>
            <a:off x="519138" y="2219588"/>
            <a:ext cx="8105700" cy="8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3211" y="3429850"/>
            <a:ext cx="5597574" cy="1713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74288" y="3165678"/>
            <a:ext cx="3256358" cy="16701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83074" y="4295923"/>
            <a:ext cx="566593" cy="279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Building a Heap</a:t>
            </a:r>
            <a:endParaRPr/>
          </a:p>
        </p:txBody>
      </p:sp>
      <p:sp>
        <p:nvSpPr>
          <p:cNvPr id="356" name="Google Shape;356;p32"/>
          <p:cNvSpPr txBox="1"/>
          <p:nvPr>
            <p:ph idx="1" type="body"/>
          </p:nvPr>
        </p:nvSpPr>
        <p:spPr>
          <a:xfrm>
            <a:off x="311700" y="1152475"/>
            <a:ext cx="8520600" cy="38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Suppose you have n items you want to put in a new priority queue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sequence of n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"/>
              <a:t> operations works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Runtime?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Can we do better?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we only have access to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insert</a:t>
            </a:r>
            <a:r>
              <a:rPr lang="en"/>
              <a:t> and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deleteMin</a:t>
            </a:r>
            <a:r>
              <a:rPr lang="en"/>
              <a:t> operations, then NO.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is a faster way - O(n), but that requires the ADT to have a specialized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operation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Important issue in ADT design: how many specialized operations?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Tradeoff: </a:t>
            </a:r>
            <a:r>
              <a:rPr lang="en">
                <a:solidFill>
                  <a:srgbClr val="0000FF"/>
                </a:solidFill>
              </a:rPr>
              <a:t>Convenience</a:t>
            </a:r>
            <a:r>
              <a:rPr lang="en"/>
              <a:t>, </a:t>
            </a:r>
            <a:r>
              <a:rPr lang="en">
                <a:solidFill>
                  <a:srgbClr val="0000FF"/>
                </a:solidFill>
              </a:rPr>
              <a:t>Efficiency</a:t>
            </a:r>
            <a:r>
              <a:rPr lang="en"/>
              <a:t>, </a:t>
            </a:r>
            <a:r>
              <a:rPr lang="en">
                <a:solidFill>
                  <a:srgbClr val="0000FF"/>
                </a:solidFill>
              </a:rPr>
              <a:t>Simplicity</a:t>
            </a:r>
            <a:endParaRPr>
              <a:solidFill>
                <a:srgbClr val="0000FF"/>
              </a:solidFill>
            </a:endParaRPr>
          </a:p>
        </p:txBody>
      </p:sp>
      <p:pic>
        <p:nvPicPr>
          <p:cNvPr id="357" name="Google Shape;35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30221" y="1901492"/>
            <a:ext cx="1183203" cy="119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" name="Google Shape;358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06115" y="2025336"/>
            <a:ext cx="1535272" cy="4346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Floyd’s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Method</a:t>
            </a:r>
            <a:endParaRPr/>
          </a:p>
        </p:txBody>
      </p:sp>
      <p:sp>
        <p:nvSpPr>
          <p:cNvPr id="364" name="Google Shape;364;p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Recall our general strategy for working with the heap: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Preserve structure property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Break and restore heap ordering property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Floyd’s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Create a complete tree by putting the n items in array indices 1, . . . 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Treat the array as a heap and fix the heap-order property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Exactly how we do this is where we gain efficiency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Thinking about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0" name="Google Shape;370;p34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Say we start with this array:</a:t>
            </a:r>
            <a:endParaRPr sz="20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[12,5,11,3,10,2,9,4,8,1,7,6]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To “fix” the ordering can we use:</a:t>
            </a:r>
            <a:endParaRPr sz="20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percolateUp?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percolateDown?</a:t>
            </a:r>
            <a:endParaRPr sz="1800"/>
          </a:p>
        </p:txBody>
      </p:sp>
      <p:sp>
        <p:nvSpPr>
          <p:cNvPr id="371" name="Google Shape;371;p34"/>
          <p:cNvSpPr/>
          <p:nvPr/>
        </p:nvSpPr>
        <p:spPr>
          <a:xfrm>
            <a:off x="6924352" y="9677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12</a:t>
            </a:r>
            <a:endParaRPr sz="1800"/>
          </a:p>
        </p:txBody>
      </p:sp>
      <p:sp>
        <p:nvSpPr>
          <p:cNvPr id="372" name="Google Shape;372;p34"/>
          <p:cNvSpPr/>
          <p:nvPr/>
        </p:nvSpPr>
        <p:spPr>
          <a:xfrm>
            <a:off x="5555610" y="201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5</a:t>
            </a:r>
            <a:endParaRPr sz="1800"/>
          </a:p>
        </p:txBody>
      </p:sp>
      <p:sp>
        <p:nvSpPr>
          <p:cNvPr id="373" name="Google Shape;373;p34"/>
          <p:cNvSpPr/>
          <p:nvPr/>
        </p:nvSpPr>
        <p:spPr>
          <a:xfrm>
            <a:off x="8011070" y="201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11</a:t>
            </a:r>
            <a:endParaRPr sz="1800"/>
          </a:p>
        </p:txBody>
      </p:sp>
      <p:cxnSp>
        <p:nvCxnSpPr>
          <p:cNvPr id="374" name="Google Shape;374;p34"/>
          <p:cNvCxnSpPr>
            <a:stCxn id="371" idx="3"/>
            <a:endCxn id="372" idx="0"/>
          </p:cNvCxnSpPr>
          <p:nvPr/>
        </p:nvCxnSpPr>
        <p:spPr>
          <a:xfrm flipH="1">
            <a:off x="5880325" y="1498806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75" name="Google Shape;375;p34"/>
          <p:cNvCxnSpPr>
            <a:stCxn id="371" idx="5"/>
            <a:endCxn id="373" idx="0"/>
          </p:cNvCxnSpPr>
          <p:nvPr/>
        </p:nvCxnSpPr>
        <p:spPr>
          <a:xfrm>
            <a:off x="7478479" y="1498806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6" name="Google Shape;376;p34"/>
          <p:cNvSpPr/>
          <p:nvPr/>
        </p:nvSpPr>
        <p:spPr>
          <a:xfrm>
            <a:off x="4777817" y="307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377" name="Google Shape;377;p34"/>
          <p:cNvCxnSpPr>
            <a:stCxn id="372" idx="3"/>
            <a:endCxn id="376" idx="0"/>
          </p:cNvCxnSpPr>
          <p:nvPr/>
        </p:nvCxnSpPr>
        <p:spPr>
          <a:xfrm flipH="1">
            <a:off x="5102283" y="2546606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8" name="Google Shape;378;p34"/>
          <p:cNvSpPr/>
          <p:nvPr/>
        </p:nvSpPr>
        <p:spPr>
          <a:xfrm>
            <a:off x="7639827" y="307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</a:t>
            </a:r>
            <a:endParaRPr sz="1800"/>
          </a:p>
        </p:txBody>
      </p:sp>
      <p:cxnSp>
        <p:nvCxnSpPr>
          <p:cNvPr id="379" name="Google Shape;379;p34"/>
          <p:cNvCxnSpPr>
            <a:stCxn id="373" idx="3"/>
            <a:endCxn id="378" idx="0"/>
          </p:cNvCxnSpPr>
          <p:nvPr/>
        </p:nvCxnSpPr>
        <p:spPr>
          <a:xfrm flipH="1">
            <a:off x="7964543" y="2546606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0" name="Google Shape;380;p34"/>
          <p:cNvSpPr/>
          <p:nvPr/>
        </p:nvSpPr>
        <p:spPr>
          <a:xfrm>
            <a:off x="6208835" y="307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10</a:t>
            </a:r>
            <a:endParaRPr sz="1800"/>
          </a:p>
        </p:txBody>
      </p:sp>
      <p:sp>
        <p:nvSpPr>
          <p:cNvPr id="381" name="Google Shape;381;p34"/>
          <p:cNvSpPr/>
          <p:nvPr/>
        </p:nvSpPr>
        <p:spPr>
          <a:xfrm>
            <a:off x="8369693" y="3073478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382" name="Google Shape;382;p34"/>
          <p:cNvSpPr/>
          <p:nvPr/>
        </p:nvSpPr>
        <p:spPr>
          <a:xfrm>
            <a:off x="4453175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383" name="Google Shape;383;p34"/>
          <p:cNvSpPr/>
          <p:nvPr/>
        </p:nvSpPr>
        <p:spPr>
          <a:xfrm>
            <a:off x="5168707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384" name="Google Shape;384;p34"/>
          <p:cNvSpPr/>
          <p:nvPr/>
        </p:nvSpPr>
        <p:spPr>
          <a:xfrm>
            <a:off x="5884215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</a:t>
            </a:r>
            <a:endParaRPr sz="1800"/>
          </a:p>
        </p:txBody>
      </p:sp>
      <p:sp>
        <p:nvSpPr>
          <p:cNvPr id="385" name="Google Shape;385;p34"/>
          <p:cNvSpPr/>
          <p:nvPr/>
        </p:nvSpPr>
        <p:spPr>
          <a:xfrm>
            <a:off x="6599760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386" name="Google Shape;386;p34"/>
          <p:cNvSpPr/>
          <p:nvPr/>
        </p:nvSpPr>
        <p:spPr>
          <a:xfrm>
            <a:off x="7315279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387" name="Google Shape;387;p34"/>
          <p:cNvCxnSpPr>
            <a:stCxn id="376" idx="3"/>
            <a:endCxn id="382" idx="0"/>
          </p:cNvCxnSpPr>
          <p:nvPr/>
        </p:nvCxnSpPr>
        <p:spPr>
          <a:xfrm flipH="1">
            <a:off x="4777791" y="360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8" name="Google Shape;388;p34"/>
          <p:cNvCxnSpPr>
            <a:stCxn id="380" idx="3"/>
            <a:endCxn id="384" idx="0"/>
          </p:cNvCxnSpPr>
          <p:nvPr/>
        </p:nvCxnSpPr>
        <p:spPr>
          <a:xfrm flipH="1">
            <a:off x="6208808" y="360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89" name="Google Shape;389;p34"/>
          <p:cNvCxnSpPr>
            <a:stCxn id="376" idx="5"/>
            <a:endCxn id="383" idx="0"/>
          </p:cNvCxnSpPr>
          <p:nvPr/>
        </p:nvCxnSpPr>
        <p:spPr>
          <a:xfrm>
            <a:off x="5331944" y="360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0" name="Google Shape;390;p34"/>
          <p:cNvCxnSpPr>
            <a:stCxn id="380" idx="5"/>
            <a:endCxn id="385" idx="0"/>
          </p:cNvCxnSpPr>
          <p:nvPr/>
        </p:nvCxnSpPr>
        <p:spPr>
          <a:xfrm>
            <a:off x="6762962" y="360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1" name="Google Shape;391;p34"/>
          <p:cNvCxnSpPr>
            <a:stCxn id="378" idx="3"/>
            <a:endCxn id="386" idx="0"/>
          </p:cNvCxnSpPr>
          <p:nvPr/>
        </p:nvCxnSpPr>
        <p:spPr>
          <a:xfrm flipH="1">
            <a:off x="7639800" y="360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2" name="Google Shape;392;p34"/>
          <p:cNvCxnSpPr>
            <a:stCxn id="372" idx="5"/>
            <a:endCxn id="380" idx="0"/>
          </p:cNvCxnSpPr>
          <p:nvPr/>
        </p:nvCxnSpPr>
        <p:spPr>
          <a:xfrm>
            <a:off x="6109737" y="2546606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3" name="Google Shape;393;p34"/>
          <p:cNvCxnSpPr>
            <a:stCxn id="373" idx="5"/>
            <a:endCxn id="381" idx="0"/>
          </p:cNvCxnSpPr>
          <p:nvPr/>
        </p:nvCxnSpPr>
        <p:spPr>
          <a:xfrm>
            <a:off x="8565197" y="2546606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Floyd’s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Method</a:t>
            </a:r>
            <a:endParaRPr b="1"/>
          </a:p>
        </p:txBody>
      </p:sp>
      <p:sp>
        <p:nvSpPr>
          <p:cNvPr id="399" name="Google Shape;399;p3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Bottom-up: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Leaves are already in heap order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Work up toward the root one level at a time</a:t>
            </a:r>
            <a:endParaRPr/>
          </a:p>
        </p:txBody>
      </p:sp>
      <p:sp>
        <p:nvSpPr>
          <p:cNvPr id="400" name="Google Shape;400;p35"/>
          <p:cNvSpPr txBox="1"/>
          <p:nvPr/>
        </p:nvSpPr>
        <p:spPr>
          <a:xfrm>
            <a:off x="2241450" y="2657000"/>
            <a:ext cx="4661100" cy="2240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size/2; i&gt;0; i--) {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arr[i];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percolateDown(i,val);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arr[hole] = val;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Thinking about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endParaRPr b="1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06" name="Google Shape;406;p36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Say we start with this array:</a:t>
            </a:r>
            <a:endParaRPr sz="2000"/>
          </a:p>
          <a:p>
            <a:pPr indent="45720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000"/>
              <a:t>[12,5,11,3,10,2,9,4,8,1,7,6]</a:t>
            </a:r>
            <a:endParaRPr sz="20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In tree form for readability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Red for node out of place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Notice no leaves are red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Check/fix each non-leaf, bottom-up (6 steps here)</a:t>
            </a:r>
            <a:endParaRPr sz="1800"/>
          </a:p>
        </p:txBody>
      </p:sp>
      <p:sp>
        <p:nvSpPr>
          <p:cNvPr id="407" name="Google Shape;407;p36"/>
          <p:cNvSpPr/>
          <p:nvPr/>
        </p:nvSpPr>
        <p:spPr>
          <a:xfrm>
            <a:off x="6924352" y="9677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08" name="Google Shape;408;p36"/>
          <p:cNvSpPr/>
          <p:nvPr/>
        </p:nvSpPr>
        <p:spPr>
          <a:xfrm>
            <a:off x="5555610" y="201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09" name="Google Shape;409;p36"/>
          <p:cNvSpPr/>
          <p:nvPr/>
        </p:nvSpPr>
        <p:spPr>
          <a:xfrm>
            <a:off x="8011070" y="201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11</a:t>
            </a:r>
            <a:endParaRPr sz="1800">
              <a:solidFill>
                <a:srgbClr val="FF0000"/>
              </a:solidFill>
            </a:endParaRPr>
          </a:p>
        </p:txBody>
      </p:sp>
      <p:cxnSp>
        <p:nvCxnSpPr>
          <p:cNvPr id="410" name="Google Shape;410;p36"/>
          <p:cNvCxnSpPr>
            <a:stCxn id="407" idx="3"/>
            <a:endCxn id="408" idx="0"/>
          </p:cNvCxnSpPr>
          <p:nvPr/>
        </p:nvCxnSpPr>
        <p:spPr>
          <a:xfrm flipH="1">
            <a:off x="5880325" y="1498806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11" name="Google Shape;411;p36"/>
          <p:cNvCxnSpPr>
            <a:stCxn id="407" idx="5"/>
            <a:endCxn id="409" idx="0"/>
          </p:cNvCxnSpPr>
          <p:nvPr/>
        </p:nvCxnSpPr>
        <p:spPr>
          <a:xfrm>
            <a:off x="7478479" y="1498806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2" name="Google Shape;412;p36"/>
          <p:cNvSpPr/>
          <p:nvPr/>
        </p:nvSpPr>
        <p:spPr>
          <a:xfrm>
            <a:off x="4777817" y="307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413" name="Google Shape;413;p36"/>
          <p:cNvCxnSpPr>
            <a:stCxn id="408" idx="3"/>
            <a:endCxn id="412" idx="0"/>
          </p:cNvCxnSpPr>
          <p:nvPr/>
        </p:nvCxnSpPr>
        <p:spPr>
          <a:xfrm flipH="1">
            <a:off x="5102283" y="2546606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4" name="Google Shape;414;p36"/>
          <p:cNvSpPr/>
          <p:nvPr/>
        </p:nvSpPr>
        <p:spPr>
          <a:xfrm>
            <a:off x="7639827" y="307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</a:t>
            </a:r>
            <a:endParaRPr sz="1800"/>
          </a:p>
        </p:txBody>
      </p:sp>
      <p:cxnSp>
        <p:nvCxnSpPr>
          <p:cNvPr id="415" name="Google Shape;415;p36"/>
          <p:cNvCxnSpPr>
            <a:stCxn id="409" idx="3"/>
            <a:endCxn id="414" idx="0"/>
          </p:cNvCxnSpPr>
          <p:nvPr/>
        </p:nvCxnSpPr>
        <p:spPr>
          <a:xfrm flipH="1">
            <a:off x="7964543" y="2546606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6" name="Google Shape;416;p36"/>
          <p:cNvSpPr/>
          <p:nvPr/>
        </p:nvSpPr>
        <p:spPr>
          <a:xfrm>
            <a:off x="6208835" y="307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10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17" name="Google Shape;417;p36"/>
          <p:cNvSpPr/>
          <p:nvPr/>
        </p:nvSpPr>
        <p:spPr>
          <a:xfrm>
            <a:off x="8369693" y="3073478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418" name="Google Shape;418;p36"/>
          <p:cNvSpPr/>
          <p:nvPr/>
        </p:nvSpPr>
        <p:spPr>
          <a:xfrm>
            <a:off x="4453175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419" name="Google Shape;419;p36"/>
          <p:cNvSpPr/>
          <p:nvPr/>
        </p:nvSpPr>
        <p:spPr>
          <a:xfrm>
            <a:off x="5168707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420" name="Google Shape;420;p36"/>
          <p:cNvSpPr/>
          <p:nvPr/>
        </p:nvSpPr>
        <p:spPr>
          <a:xfrm>
            <a:off x="5884215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</a:t>
            </a:r>
            <a:endParaRPr sz="1800"/>
          </a:p>
        </p:txBody>
      </p:sp>
      <p:sp>
        <p:nvSpPr>
          <p:cNvPr id="421" name="Google Shape;421;p36"/>
          <p:cNvSpPr/>
          <p:nvPr/>
        </p:nvSpPr>
        <p:spPr>
          <a:xfrm>
            <a:off x="6599760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422" name="Google Shape;422;p36"/>
          <p:cNvSpPr/>
          <p:nvPr/>
        </p:nvSpPr>
        <p:spPr>
          <a:xfrm>
            <a:off x="7315279" y="413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423" name="Google Shape;423;p36"/>
          <p:cNvCxnSpPr>
            <a:stCxn id="412" idx="3"/>
            <a:endCxn id="418" idx="0"/>
          </p:cNvCxnSpPr>
          <p:nvPr/>
        </p:nvCxnSpPr>
        <p:spPr>
          <a:xfrm flipH="1">
            <a:off x="4777791" y="360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4" name="Google Shape;424;p36"/>
          <p:cNvCxnSpPr>
            <a:stCxn id="416" idx="3"/>
            <a:endCxn id="420" idx="0"/>
          </p:cNvCxnSpPr>
          <p:nvPr/>
        </p:nvCxnSpPr>
        <p:spPr>
          <a:xfrm flipH="1">
            <a:off x="6208808" y="360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5" name="Google Shape;425;p36"/>
          <p:cNvCxnSpPr>
            <a:stCxn id="412" idx="5"/>
            <a:endCxn id="419" idx="0"/>
          </p:cNvCxnSpPr>
          <p:nvPr/>
        </p:nvCxnSpPr>
        <p:spPr>
          <a:xfrm>
            <a:off x="5331944" y="360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6" name="Google Shape;426;p36"/>
          <p:cNvCxnSpPr>
            <a:stCxn id="416" idx="5"/>
            <a:endCxn id="421" idx="0"/>
          </p:cNvCxnSpPr>
          <p:nvPr/>
        </p:nvCxnSpPr>
        <p:spPr>
          <a:xfrm>
            <a:off x="6762962" y="360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7" name="Google Shape;427;p36"/>
          <p:cNvCxnSpPr>
            <a:stCxn id="414" idx="3"/>
            <a:endCxn id="422" idx="0"/>
          </p:cNvCxnSpPr>
          <p:nvPr/>
        </p:nvCxnSpPr>
        <p:spPr>
          <a:xfrm flipH="1">
            <a:off x="7639800" y="360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8" name="Google Shape;428;p36"/>
          <p:cNvCxnSpPr>
            <a:stCxn id="408" idx="5"/>
            <a:endCxn id="416" idx="0"/>
          </p:cNvCxnSpPr>
          <p:nvPr/>
        </p:nvCxnSpPr>
        <p:spPr>
          <a:xfrm>
            <a:off x="6109737" y="2546606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9" name="Google Shape;429;p36"/>
          <p:cNvCxnSpPr>
            <a:stCxn id="409" idx="5"/>
            <a:endCxn id="417" idx="0"/>
          </p:cNvCxnSpPr>
          <p:nvPr/>
        </p:nvCxnSpPr>
        <p:spPr>
          <a:xfrm>
            <a:off x="8565197" y="2546606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Example</a:t>
            </a:r>
            <a:endParaRPr/>
          </a:p>
        </p:txBody>
      </p:sp>
      <p:sp>
        <p:nvSpPr>
          <p:cNvPr id="435" name="Google Shape;435;p37"/>
          <p:cNvSpPr/>
          <p:nvPr/>
        </p:nvSpPr>
        <p:spPr>
          <a:xfrm>
            <a:off x="6983777" y="9670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36" name="Google Shape;436;p37"/>
          <p:cNvSpPr/>
          <p:nvPr/>
        </p:nvSpPr>
        <p:spPr>
          <a:xfrm>
            <a:off x="561503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37" name="Google Shape;437;p37"/>
          <p:cNvSpPr/>
          <p:nvPr/>
        </p:nvSpPr>
        <p:spPr>
          <a:xfrm>
            <a:off x="807049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11</a:t>
            </a:r>
            <a:endParaRPr sz="1800">
              <a:solidFill>
                <a:srgbClr val="FF0000"/>
              </a:solidFill>
            </a:endParaRPr>
          </a:p>
        </p:txBody>
      </p:sp>
      <p:cxnSp>
        <p:nvCxnSpPr>
          <p:cNvPr id="438" name="Google Shape;438;p37"/>
          <p:cNvCxnSpPr>
            <a:stCxn id="435" idx="3"/>
            <a:endCxn id="436" idx="0"/>
          </p:cNvCxnSpPr>
          <p:nvPr/>
        </p:nvCxnSpPr>
        <p:spPr>
          <a:xfrm flipH="1">
            <a:off x="5939750" y="1498131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39" name="Google Shape;439;p37"/>
          <p:cNvCxnSpPr>
            <a:stCxn id="435" idx="5"/>
            <a:endCxn id="437" idx="0"/>
          </p:cNvCxnSpPr>
          <p:nvPr/>
        </p:nvCxnSpPr>
        <p:spPr>
          <a:xfrm>
            <a:off x="7537904" y="1498131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40" name="Google Shape;440;p37"/>
          <p:cNvSpPr/>
          <p:nvPr/>
        </p:nvSpPr>
        <p:spPr>
          <a:xfrm>
            <a:off x="483724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441" name="Google Shape;441;p37"/>
          <p:cNvCxnSpPr>
            <a:stCxn id="436" idx="3"/>
            <a:endCxn id="440" idx="0"/>
          </p:cNvCxnSpPr>
          <p:nvPr/>
        </p:nvCxnSpPr>
        <p:spPr>
          <a:xfrm flipH="1">
            <a:off x="5161708" y="2545931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42" name="Google Shape;442;p37"/>
          <p:cNvSpPr/>
          <p:nvPr/>
        </p:nvSpPr>
        <p:spPr>
          <a:xfrm>
            <a:off x="769925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2</a:t>
            </a:r>
            <a:endParaRPr b="1" sz="1800"/>
          </a:p>
        </p:txBody>
      </p:sp>
      <p:cxnSp>
        <p:nvCxnSpPr>
          <p:cNvPr id="443" name="Google Shape;443;p37"/>
          <p:cNvCxnSpPr>
            <a:stCxn id="437" idx="3"/>
            <a:endCxn id="442" idx="0"/>
          </p:cNvCxnSpPr>
          <p:nvPr/>
        </p:nvCxnSpPr>
        <p:spPr>
          <a:xfrm flipH="1">
            <a:off x="8023968" y="2545931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44" name="Google Shape;444;p37"/>
          <p:cNvSpPr/>
          <p:nvPr/>
        </p:nvSpPr>
        <p:spPr>
          <a:xfrm>
            <a:off x="6268260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10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45" name="Google Shape;445;p37"/>
          <p:cNvSpPr/>
          <p:nvPr/>
        </p:nvSpPr>
        <p:spPr>
          <a:xfrm>
            <a:off x="8429118" y="3072803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446" name="Google Shape;446;p37"/>
          <p:cNvSpPr/>
          <p:nvPr/>
        </p:nvSpPr>
        <p:spPr>
          <a:xfrm>
            <a:off x="451260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447" name="Google Shape;447;p37"/>
          <p:cNvSpPr/>
          <p:nvPr/>
        </p:nvSpPr>
        <p:spPr>
          <a:xfrm>
            <a:off x="5228132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448" name="Google Shape;448;p37"/>
          <p:cNvSpPr/>
          <p:nvPr/>
        </p:nvSpPr>
        <p:spPr>
          <a:xfrm>
            <a:off x="594364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</a:t>
            </a:r>
            <a:endParaRPr sz="1800"/>
          </a:p>
        </p:txBody>
      </p:sp>
      <p:sp>
        <p:nvSpPr>
          <p:cNvPr id="449" name="Google Shape;449;p37"/>
          <p:cNvSpPr/>
          <p:nvPr/>
        </p:nvSpPr>
        <p:spPr>
          <a:xfrm>
            <a:off x="6659185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450" name="Google Shape;450;p37"/>
          <p:cNvSpPr/>
          <p:nvPr/>
        </p:nvSpPr>
        <p:spPr>
          <a:xfrm>
            <a:off x="7374704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451" name="Google Shape;451;p37"/>
          <p:cNvCxnSpPr>
            <a:stCxn id="440" idx="3"/>
            <a:endCxn id="446" idx="0"/>
          </p:cNvCxnSpPr>
          <p:nvPr/>
        </p:nvCxnSpPr>
        <p:spPr>
          <a:xfrm flipH="1">
            <a:off x="4837216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2" name="Google Shape;452;p37"/>
          <p:cNvCxnSpPr>
            <a:stCxn id="444" idx="3"/>
            <a:endCxn id="448" idx="0"/>
          </p:cNvCxnSpPr>
          <p:nvPr/>
        </p:nvCxnSpPr>
        <p:spPr>
          <a:xfrm flipH="1">
            <a:off x="6268233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3" name="Google Shape;453;p37"/>
          <p:cNvCxnSpPr>
            <a:stCxn id="440" idx="5"/>
            <a:endCxn id="447" idx="0"/>
          </p:cNvCxnSpPr>
          <p:nvPr/>
        </p:nvCxnSpPr>
        <p:spPr>
          <a:xfrm>
            <a:off x="5391369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4" name="Google Shape;454;p37"/>
          <p:cNvCxnSpPr>
            <a:stCxn id="444" idx="5"/>
            <a:endCxn id="449" idx="0"/>
          </p:cNvCxnSpPr>
          <p:nvPr/>
        </p:nvCxnSpPr>
        <p:spPr>
          <a:xfrm>
            <a:off x="6822387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5" name="Google Shape;455;p37"/>
          <p:cNvCxnSpPr>
            <a:stCxn id="442" idx="3"/>
            <a:endCxn id="450" idx="0"/>
          </p:cNvCxnSpPr>
          <p:nvPr/>
        </p:nvCxnSpPr>
        <p:spPr>
          <a:xfrm flipH="1">
            <a:off x="7699225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6" name="Google Shape;456;p37"/>
          <p:cNvCxnSpPr>
            <a:stCxn id="436" idx="5"/>
            <a:endCxn id="444" idx="0"/>
          </p:cNvCxnSpPr>
          <p:nvPr/>
        </p:nvCxnSpPr>
        <p:spPr>
          <a:xfrm>
            <a:off x="6169162" y="2545931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7" name="Google Shape;457;p37"/>
          <p:cNvCxnSpPr>
            <a:stCxn id="437" idx="5"/>
            <a:endCxn id="445" idx="0"/>
          </p:cNvCxnSpPr>
          <p:nvPr/>
        </p:nvCxnSpPr>
        <p:spPr>
          <a:xfrm>
            <a:off x="8624622" y="2545931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58" name="Google Shape;458;p37"/>
          <p:cNvSpPr/>
          <p:nvPr/>
        </p:nvSpPr>
        <p:spPr>
          <a:xfrm>
            <a:off x="2521952" y="10177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59" name="Google Shape;459;p37"/>
          <p:cNvSpPr/>
          <p:nvPr/>
        </p:nvSpPr>
        <p:spPr>
          <a:xfrm>
            <a:off x="115321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60" name="Google Shape;460;p37"/>
          <p:cNvSpPr/>
          <p:nvPr/>
        </p:nvSpPr>
        <p:spPr>
          <a:xfrm>
            <a:off x="360867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11</a:t>
            </a:r>
            <a:endParaRPr sz="1800">
              <a:solidFill>
                <a:srgbClr val="FF0000"/>
              </a:solidFill>
            </a:endParaRPr>
          </a:p>
        </p:txBody>
      </p:sp>
      <p:cxnSp>
        <p:nvCxnSpPr>
          <p:cNvPr id="461" name="Google Shape;461;p37"/>
          <p:cNvCxnSpPr>
            <a:stCxn id="458" idx="3"/>
            <a:endCxn id="459" idx="0"/>
          </p:cNvCxnSpPr>
          <p:nvPr/>
        </p:nvCxnSpPr>
        <p:spPr>
          <a:xfrm flipH="1">
            <a:off x="1477925" y="1548806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62" name="Google Shape;462;p37"/>
          <p:cNvCxnSpPr>
            <a:stCxn id="458" idx="5"/>
            <a:endCxn id="460" idx="0"/>
          </p:cNvCxnSpPr>
          <p:nvPr/>
        </p:nvCxnSpPr>
        <p:spPr>
          <a:xfrm>
            <a:off x="3076079" y="1548806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3" name="Google Shape;463;p37"/>
          <p:cNvSpPr/>
          <p:nvPr/>
        </p:nvSpPr>
        <p:spPr>
          <a:xfrm>
            <a:off x="37541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464" name="Google Shape;464;p37"/>
          <p:cNvCxnSpPr>
            <a:stCxn id="459" idx="3"/>
            <a:endCxn id="463" idx="0"/>
          </p:cNvCxnSpPr>
          <p:nvPr/>
        </p:nvCxnSpPr>
        <p:spPr>
          <a:xfrm flipH="1">
            <a:off x="699883" y="2596606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5" name="Google Shape;465;p37"/>
          <p:cNvSpPr/>
          <p:nvPr/>
        </p:nvSpPr>
        <p:spPr>
          <a:xfrm>
            <a:off x="323742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2</a:t>
            </a:r>
            <a:endParaRPr b="1" sz="1800"/>
          </a:p>
        </p:txBody>
      </p:sp>
      <p:cxnSp>
        <p:nvCxnSpPr>
          <p:cNvPr id="466" name="Google Shape;466;p37"/>
          <p:cNvCxnSpPr>
            <a:stCxn id="460" idx="3"/>
            <a:endCxn id="465" idx="0"/>
          </p:cNvCxnSpPr>
          <p:nvPr/>
        </p:nvCxnSpPr>
        <p:spPr>
          <a:xfrm flipH="1">
            <a:off x="3562143" y="2596606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7" name="Google Shape;467;p37"/>
          <p:cNvSpPr/>
          <p:nvPr/>
        </p:nvSpPr>
        <p:spPr>
          <a:xfrm>
            <a:off x="1806435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10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68" name="Google Shape;468;p37"/>
          <p:cNvSpPr/>
          <p:nvPr/>
        </p:nvSpPr>
        <p:spPr>
          <a:xfrm>
            <a:off x="3967293" y="3123478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469" name="Google Shape;469;p37"/>
          <p:cNvSpPr/>
          <p:nvPr/>
        </p:nvSpPr>
        <p:spPr>
          <a:xfrm>
            <a:off x="5077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470" name="Google Shape;470;p37"/>
          <p:cNvSpPr/>
          <p:nvPr/>
        </p:nvSpPr>
        <p:spPr>
          <a:xfrm>
            <a:off x="766307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471" name="Google Shape;471;p37"/>
          <p:cNvSpPr/>
          <p:nvPr/>
        </p:nvSpPr>
        <p:spPr>
          <a:xfrm>
            <a:off x="148181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</a:t>
            </a:r>
            <a:endParaRPr sz="1800"/>
          </a:p>
        </p:txBody>
      </p:sp>
      <p:sp>
        <p:nvSpPr>
          <p:cNvPr id="472" name="Google Shape;472;p37"/>
          <p:cNvSpPr/>
          <p:nvPr/>
        </p:nvSpPr>
        <p:spPr>
          <a:xfrm>
            <a:off x="2197360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473" name="Google Shape;473;p37"/>
          <p:cNvSpPr/>
          <p:nvPr/>
        </p:nvSpPr>
        <p:spPr>
          <a:xfrm>
            <a:off x="2912879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474" name="Google Shape;474;p37"/>
          <p:cNvCxnSpPr>
            <a:stCxn id="463" idx="3"/>
            <a:endCxn id="469" idx="0"/>
          </p:cNvCxnSpPr>
          <p:nvPr/>
        </p:nvCxnSpPr>
        <p:spPr>
          <a:xfrm flipH="1">
            <a:off x="375391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5" name="Google Shape;475;p37"/>
          <p:cNvCxnSpPr>
            <a:stCxn id="467" idx="3"/>
            <a:endCxn id="471" idx="0"/>
          </p:cNvCxnSpPr>
          <p:nvPr/>
        </p:nvCxnSpPr>
        <p:spPr>
          <a:xfrm flipH="1">
            <a:off x="1806408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6" name="Google Shape;476;p37"/>
          <p:cNvCxnSpPr>
            <a:stCxn id="463" idx="5"/>
            <a:endCxn id="470" idx="0"/>
          </p:cNvCxnSpPr>
          <p:nvPr/>
        </p:nvCxnSpPr>
        <p:spPr>
          <a:xfrm>
            <a:off x="929544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7" name="Google Shape;477;p37"/>
          <p:cNvCxnSpPr>
            <a:stCxn id="467" idx="5"/>
            <a:endCxn id="472" idx="0"/>
          </p:cNvCxnSpPr>
          <p:nvPr/>
        </p:nvCxnSpPr>
        <p:spPr>
          <a:xfrm>
            <a:off x="2360562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8" name="Google Shape;478;p37"/>
          <p:cNvCxnSpPr>
            <a:stCxn id="465" idx="3"/>
            <a:endCxn id="473" idx="0"/>
          </p:cNvCxnSpPr>
          <p:nvPr/>
        </p:nvCxnSpPr>
        <p:spPr>
          <a:xfrm flipH="1">
            <a:off x="3237400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9" name="Google Shape;479;p37"/>
          <p:cNvCxnSpPr>
            <a:stCxn id="459" idx="5"/>
            <a:endCxn id="467" idx="0"/>
          </p:cNvCxnSpPr>
          <p:nvPr/>
        </p:nvCxnSpPr>
        <p:spPr>
          <a:xfrm>
            <a:off x="1707337" y="2596606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80" name="Google Shape;480;p37"/>
          <p:cNvCxnSpPr>
            <a:stCxn id="460" idx="5"/>
            <a:endCxn id="468" idx="0"/>
          </p:cNvCxnSpPr>
          <p:nvPr/>
        </p:nvCxnSpPr>
        <p:spPr>
          <a:xfrm>
            <a:off x="4162797" y="2596606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81" name="Google Shape;481;p37"/>
          <p:cNvSpPr/>
          <p:nvPr/>
        </p:nvSpPr>
        <p:spPr>
          <a:xfrm>
            <a:off x="4149550" y="848775"/>
            <a:ext cx="1573800" cy="1080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STEP 1</a:t>
            </a:r>
            <a:endParaRPr b="1" sz="2000"/>
          </a:p>
        </p:txBody>
      </p:sp>
      <p:sp>
        <p:nvSpPr>
          <p:cNvPr id="482" name="Google Shape;482;p37"/>
          <p:cNvSpPr txBox="1"/>
          <p:nvPr/>
        </p:nvSpPr>
        <p:spPr>
          <a:xfrm>
            <a:off x="4161325" y="276075"/>
            <a:ext cx="2782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No change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3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Example</a:t>
            </a:r>
            <a:endParaRPr/>
          </a:p>
        </p:txBody>
      </p:sp>
      <p:sp>
        <p:nvSpPr>
          <p:cNvPr id="488" name="Google Shape;488;p38"/>
          <p:cNvSpPr/>
          <p:nvPr/>
        </p:nvSpPr>
        <p:spPr>
          <a:xfrm>
            <a:off x="6983777" y="9670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89" name="Google Shape;489;p38"/>
          <p:cNvSpPr/>
          <p:nvPr/>
        </p:nvSpPr>
        <p:spPr>
          <a:xfrm>
            <a:off x="561503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490" name="Google Shape;490;p38"/>
          <p:cNvSpPr/>
          <p:nvPr/>
        </p:nvSpPr>
        <p:spPr>
          <a:xfrm>
            <a:off x="807049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11</a:t>
            </a:r>
            <a:endParaRPr sz="1800">
              <a:solidFill>
                <a:srgbClr val="FF0000"/>
              </a:solidFill>
            </a:endParaRPr>
          </a:p>
        </p:txBody>
      </p:sp>
      <p:cxnSp>
        <p:nvCxnSpPr>
          <p:cNvPr id="491" name="Google Shape;491;p38"/>
          <p:cNvCxnSpPr>
            <a:stCxn id="488" idx="3"/>
            <a:endCxn id="489" idx="0"/>
          </p:cNvCxnSpPr>
          <p:nvPr/>
        </p:nvCxnSpPr>
        <p:spPr>
          <a:xfrm flipH="1">
            <a:off x="5939750" y="1498131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92" name="Google Shape;492;p38"/>
          <p:cNvCxnSpPr>
            <a:stCxn id="488" idx="5"/>
            <a:endCxn id="490" idx="0"/>
          </p:cNvCxnSpPr>
          <p:nvPr/>
        </p:nvCxnSpPr>
        <p:spPr>
          <a:xfrm>
            <a:off x="7537904" y="1498131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93" name="Google Shape;493;p38"/>
          <p:cNvSpPr/>
          <p:nvPr/>
        </p:nvSpPr>
        <p:spPr>
          <a:xfrm>
            <a:off x="483724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494" name="Google Shape;494;p38"/>
          <p:cNvCxnSpPr>
            <a:stCxn id="489" idx="3"/>
            <a:endCxn id="493" idx="0"/>
          </p:cNvCxnSpPr>
          <p:nvPr/>
        </p:nvCxnSpPr>
        <p:spPr>
          <a:xfrm flipH="1">
            <a:off x="5161708" y="2545931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95" name="Google Shape;495;p38"/>
          <p:cNvSpPr/>
          <p:nvPr/>
        </p:nvSpPr>
        <p:spPr>
          <a:xfrm>
            <a:off x="769925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</a:t>
            </a:r>
            <a:endParaRPr sz="1800"/>
          </a:p>
        </p:txBody>
      </p:sp>
      <p:cxnSp>
        <p:nvCxnSpPr>
          <p:cNvPr id="496" name="Google Shape;496;p38"/>
          <p:cNvCxnSpPr>
            <a:stCxn id="490" idx="3"/>
            <a:endCxn id="495" idx="0"/>
          </p:cNvCxnSpPr>
          <p:nvPr/>
        </p:nvCxnSpPr>
        <p:spPr>
          <a:xfrm flipH="1">
            <a:off x="8023968" y="2545931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97" name="Google Shape;497;p38"/>
          <p:cNvSpPr/>
          <p:nvPr/>
        </p:nvSpPr>
        <p:spPr>
          <a:xfrm>
            <a:off x="6268260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1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498" name="Google Shape;498;p38"/>
          <p:cNvSpPr/>
          <p:nvPr/>
        </p:nvSpPr>
        <p:spPr>
          <a:xfrm>
            <a:off x="8429118" y="3072803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499" name="Google Shape;499;p38"/>
          <p:cNvSpPr/>
          <p:nvPr/>
        </p:nvSpPr>
        <p:spPr>
          <a:xfrm>
            <a:off x="451260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500" name="Google Shape;500;p38"/>
          <p:cNvSpPr/>
          <p:nvPr/>
        </p:nvSpPr>
        <p:spPr>
          <a:xfrm>
            <a:off x="5228132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501" name="Google Shape;501;p38"/>
          <p:cNvSpPr/>
          <p:nvPr/>
        </p:nvSpPr>
        <p:spPr>
          <a:xfrm>
            <a:off x="594364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10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502" name="Google Shape;502;p38"/>
          <p:cNvSpPr/>
          <p:nvPr/>
        </p:nvSpPr>
        <p:spPr>
          <a:xfrm>
            <a:off x="6659185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503" name="Google Shape;503;p38"/>
          <p:cNvSpPr/>
          <p:nvPr/>
        </p:nvSpPr>
        <p:spPr>
          <a:xfrm>
            <a:off x="7374704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504" name="Google Shape;504;p38"/>
          <p:cNvCxnSpPr>
            <a:stCxn id="493" idx="3"/>
            <a:endCxn id="499" idx="0"/>
          </p:cNvCxnSpPr>
          <p:nvPr/>
        </p:nvCxnSpPr>
        <p:spPr>
          <a:xfrm flipH="1">
            <a:off x="4837216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5" name="Google Shape;505;p38"/>
          <p:cNvCxnSpPr>
            <a:stCxn id="497" idx="3"/>
            <a:endCxn id="501" idx="0"/>
          </p:cNvCxnSpPr>
          <p:nvPr/>
        </p:nvCxnSpPr>
        <p:spPr>
          <a:xfrm flipH="1">
            <a:off x="6268233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6" name="Google Shape;506;p38"/>
          <p:cNvCxnSpPr>
            <a:stCxn id="493" idx="5"/>
            <a:endCxn id="500" idx="0"/>
          </p:cNvCxnSpPr>
          <p:nvPr/>
        </p:nvCxnSpPr>
        <p:spPr>
          <a:xfrm>
            <a:off x="5391369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7" name="Google Shape;507;p38"/>
          <p:cNvCxnSpPr>
            <a:stCxn id="497" idx="5"/>
            <a:endCxn id="502" idx="0"/>
          </p:cNvCxnSpPr>
          <p:nvPr/>
        </p:nvCxnSpPr>
        <p:spPr>
          <a:xfrm>
            <a:off x="6822387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8" name="Google Shape;508;p38"/>
          <p:cNvCxnSpPr>
            <a:stCxn id="495" idx="3"/>
            <a:endCxn id="503" idx="0"/>
          </p:cNvCxnSpPr>
          <p:nvPr/>
        </p:nvCxnSpPr>
        <p:spPr>
          <a:xfrm flipH="1">
            <a:off x="7699225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09" name="Google Shape;509;p38"/>
          <p:cNvCxnSpPr>
            <a:stCxn id="489" idx="5"/>
            <a:endCxn id="497" idx="0"/>
          </p:cNvCxnSpPr>
          <p:nvPr/>
        </p:nvCxnSpPr>
        <p:spPr>
          <a:xfrm>
            <a:off x="6169162" y="2545931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10" name="Google Shape;510;p38"/>
          <p:cNvCxnSpPr>
            <a:stCxn id="490" idx="5"/>
            <a:endCxn id="498" idx="0"/>
          </p:cNvCxnSpPr>
          <p:nvPr/>
        </p:nvCxnSpPr>
        <p:spPr>
          <a:xfrm>
            <a:off x="8624622" y="2545931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11" name="Google Shape;511;p38"/>
          <p:cNvSpPr/>
          <p:nvPr/>
        </p:nvSpPr>
        <p:spPr>
          <a:xfrm>
            <a:off x="2521952" y="10177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512" name="Google Shape;512;p38"/>
          <p:cNvSpPr/>
          <p:nvPr/>
        </p:nvSpPr>
        <p:spPr>
          <a:xfrm>
            <a:off x="115321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513" name="Google Shape;513;p38"/>
          <p:cNvSpPr/>
          <p:nvPr/>
        </p:nvSpPr>
        <p:spPr>
          <a:xfrm>
            <a:off x="360867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11</a:t>
            </a:r>
            <a:endParaRPr sz="1800">
              <a:solidFill>
                <a:srgbClr val="FF0000"/>
              </a:solidFill>
            </a:endParaRPr>
          </a:p>
        </p:txBody>
      </p:sp>
      <p:cxnSp>
        <p:nvCxnSpPr>
          <p:cNvPr id="514" name="Google Shape;514;p38"/>
          <p:cNvCxnSpPr>
            <a:stCxn id="511" idx="3"/>
            <a:endCxn id="512" idx="0"/>
          </p:cNvCxnSpPr>
          <p:nvPr/>
        </p:nvCxnSpPr>
        <p:spPr>
          <a:xfrm flipH="1">
            <a:off x="1477925" y="1548806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15" name="Google Shape;515;p38"/>
          <p:cNvCxnSpPr>
            <a:stCxn id="511" idx="5"/>
            <a:endCxn id="513" idx="0"/>
          </p:cNvCxnSpPr>
          <p:nvPr/>
        </p:nvCxnSpPr>
        <p:spPr>
          <a:xfrm>
            <a:off x="3076079" y="1548806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16" name="Google Shape;516;p38"/>
          <p:cNvSpPr/>
          <p:nvPr/>
        </p:nvSpPr>
        <p:spPr>
          <a:xfrm>
            <a:off x="37541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517" name="Google Shape;517;p38"/>
          <p:cNvCxnSpPr>
            <a:stCxn id="512" idx="3"/>
            <a:endCxn id="516" idx="0"/>
          </p:cNvCxnSpPr>
          <p:nvPr/>
        </p:nvCxnSpPr>
        <p:spPr>
          <a:xfrm flipH="1">
            <a:off x="699883" y="2596606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18" name="Google Shape;518;p38"/>
          <p:cNvSpPr/>
          <p:nvPr/>
        </p:nvSpPr>
        <p:spPr>
          <a:xfrm>
            <a:off x="323742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</a:t>
            </a:r>
            <a:endParaRPr sz="1800"/>
          </a:p>
        </p:txBody>
      </p:sp>
      <p:cxnSp>
        <p:nvCxnSpPr>
          <p:cNvPr id="519" name="Google Shape;519;p38"/>
          <p:cNvCxnSpPr>
            <a:stCxn id="513" idx="3"/>
            <a:endCxn id="518" idx="0"/>
          </p:cNvCxnSpPr>
          <p:nvPr/>
        </p:nvCxnSpPr>
        <p:spPr>
          <a:xfrm flipH="1">
            <a:off x="3562143" y="2596606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20" name="Google Shape;520;p38"/>
          <p:cNvSpPr/>
          <p:nvPr/>
        </p:nvSpPr>
        <p:spPr>
          <a:xfrm>
            <a:off x="1806435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10</a:t>
            </a:r>
            <a:endParaRPr b="1" sz="1800">
              <a:solidFill>
                <a:srgbClr val="FF0000"/>
              </a:solidFill>
            </a:endParaRPr>
          </a:p>
        </p:txBody>
      </p:sp>
      <p:sp>
        <p:nvSpPr>
          <p:cNvPr id="521" name="Google Shape;521;p38"/>
          <p:cNvSpPr/>
          <p:nvPr/>
        </p:nvSpPr>
        <p:spPr>
          <a:xfrm>
            <a:off x="3967293" y="3123478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522" name="Google Shape;522;p38"/>
          <p:cNvSpPr/>
          <p:nvPr/>
        </p:nvSpPr>
        <p:spPr>
          <a:xfrm>
            <a:off x="5077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523" name="Google Shape;523;p38"/>
          <p:cNvSpPr/>
          <p:nvPr/>
        </p:nvSpPr>
        <p:spPr>
          <a:xfrm>
            <a:off x="766307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524" name="Google Shape;524;p38"/>
          <p:cNvSpPr/>
          <p:nvPr/>
        </p:nvSpPr>
        <p:spPr>
          <a:xfrm>
            <a:off x="148181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</a:t>
            </a:r>
            <a:endParaRPr sz="1800"/>
          </a:p>
        </p:txBody>
      </p:sp>
      <p:sp>
        <p:nvSpPr>
          <p:cNvPr id="525" name="Google Shape;525;p38"/>
          <p:cNvSpPr/>
          <p:nvPr/>
        </p:nvSpPr>
        <p:spPr>
          <a:xfrm>
            <a:off x="2197360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526" name="Google Shape;526;p38"/>
          <p:cNvSpPr/>
          <p:nvPr/>
        </p:nvSpPr>
        <p:spPr>
          <a:xfrm>
            <a:off x="2912879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527" name="Google Shape;527;p38"/>
          <p:cNvCxnSpPr>
            <a:stCxn id="516" idx="3"/>
            <a:endCxn id="522" idx="0"/>
          </p:cNvCxnSpPr>
          <p:nvPr/>
        </p:nvCxnSpPr>
        <p:spPr>
          <a:xfrm flipH="1">
            <a:off x="375391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28" name="Google Shape;528;p38"/>
          <p:cNvCxnSpPr>
            <a:stCxn id="520" idx="3"/>
            <a:endCxn id="524" idx="0"/>
          </p:cNvCxnSpPr>
          <p:nvPr/>
        </p:nvCxnSpPr>
        <p:spPr>
          <a:xfrm flipH="1">
            <a:off x="1806408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29" name="Google Shape;529;p38"/>
          <p:cNvCxnSpPr>
            <a:stCxn id="516" idx="5"/>
            <a:endCxn id="523" idx="0"/>
          </p:cNvCxnSpPr>
          <p:nvPr/>
        </p:nvCxnSpPr>
        <p:spPr>
          <a:xfrm>
            <a:off x="929544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30" name="Google Shape;530;p38"/>
          <p:cNvCxnSpPr>
            <a:stCxn id="520" idx="5"/>
            <a:endCxn id="525" idx="0"/>
          </p:cNvCxnSpPr>
          <p:nvPr/>
        </p:nvCxnSpPr>
        <p:spPr>
          <a:xfrm>
            <a:off x="2360562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31" name="Google Shape;531;p38"/>
          <p:cNvCxnSpPr>
            <a:stCxn id="518" idx="3"/>
            <a:endCxn id="526" idx="0"/>
          </p:cNvCxnSpPr>
          <p:nvPr/>
        </p:nvCxnSpPr>
        <p:spPr>
          <a:xfrm flipH="1">
            <a:off x="3237400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32" name="Google Shape;532;p38"/>
          <p:cNvCxnSpPr>
            <a:stCxn id="512" idx="5"/>
            <a:endCxn id="520" idx="0"/>
          </p:cNvCxnSpPr>
          <p:nvPr/>
        </p:nvCxnSpPr>
        <p:spPr>
          <a:xfrm>
            <a:off x="1707337" y="2596606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33" name="Google Shape;533;p38"/>
          <p:cNvCxnSpPr>
            <a:stCxn id="513" idx="5"/>
            <a:endCxn id="521" idx="0"/>
          </p:cNvCxnSpPr>
          <p:nvPr/>
        </p:nvCxnSpPr>
        <p:spPr>
          <a:xfrm>
            <a:off x="4162797" y="2596606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34" name="Google Shape;534;p38"/>
          <p:cNvSpPr/>
          <p:nvPr/>
        </p:nvSpPr>
        <p:spPr>
          <a:xfrm>
            <a:off x="4149550" y="848775"/>
            <a:ext cx="1573800" cy="1080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STEP 2</a:t>
            </a:r>
            <a:endParaRPr b="1" sz="2000"/>
          </a:p>
        </p:txBody>
      </p:sp>
      <p:sp>
        <p:nvSpPr>
          <p:cNvPr id="535" name="Google Shape;535;p38"/>
          <p:cNvSpPr txBox="1"/>
          <p:nvPr/>
        </p:nvSpPr>
        <p:spPr>
          <a:xfrm>
            <a:off x="4161325" y="276075"/>
            <a:ext cx="2782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Percolate down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Example</a:t>
            </a:r>
            <a:endParaRPr/>
          </a:p>
        </p:txBody>
      </p:sp>
      <p:sp>
        <p:nvSpPr>
          <p:cNvPr id="541" name="Google Shape;541;p39"/>
          <p:cNvSpPr/>
          <p:nvPr/>
        </p:nvSpPr>
        <p:spPr>
          <a:xfrm>
            <a:off x="6983777" y="9670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542" name="Google Shape;542;p39"/>
          <p:cNvSpPr/>
          <p:nvPr/>
        </p:nvSpPr>
        <p:spPr>
          <a:xfrm>
            <a:off x="561503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543" name="Google Shape;543;p39"/>
          <p:cNvSpPr/>
          <p:nvPr/>
        </p:nvSpPr>
        <p:spPr>
          <a:xfrm>
            <a:off x="807049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11</a:t>
            </a:r>
            <a:endParaRPr sz="1800">
              <a:solidFill>
                <a:srgbClr val="FF0000"/>
              </a:solidFill>
            </a:endParaRPr>
          </a:p>
        </p:txBody>
      </p:sp>
      <p:cxnSp>
        <p:nvCxnSpPr>
          <p:cNvPr id="544" name="Google Shape;544;p39"/>
          <p:cNvCxnSpPr>
            <a:stCxn id="541" idx="3"/>
            <a:endCxn id="542" idx="0"/>
          </p:cNvCxnSpPr>
          <p:nvPr/>
        </p:nvCxnSpPr>
        <p:spPr>
          <a:xfrm flipH="1">
            <a:off x="5939750" y="1498131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45" name="Google Shape;545;p39"/>
          <p:cNvCxnSpPr>
            <a:stCxn id="541" idx="5"/>
            <a:endCxn id="543" idx="0"/>
          </p:cNvCxnSpPr>
          <p:nvPr/>
        </p:nvCxnSpPr>
        <p:spPr>
          <a:xfrm>
            <a:off x="7537904" y="1498131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46" name="Google Shape;546;p39"/>
          <p:cNvSpPr/>
          <p:nvPr/>
        </p:nvSpPr>
        <p:spPr>
          <a:xfrm>
            <a:off x="483724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</a:t>
            </a:r>
            <a:endParaRPr b="1" sz="1800"/>
          </a:p>
        </p:txBody>
      </p:sp>
      <p:cxnSp>
        <p:nvCxnSpPr>
          <p:cNvPr id="547" name="Google Shape;547;p39"/>
          <p:cNvCxnSpPr>
            <a:stCxn id="542" idx="3"/>
            <a:endCxn id="546" idx="0"/>
          </p:cNvCxnSpPr>
          <p:nvPr/>
        </p:nvCxnSpPr>
        <p:spPr>
          <a:xfrm flipH="1">
            <a:off x="5161708" y="2545931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48" name="Google Shape;548;p39"/>
          <p:cNvSpPr/>
          <p:nvPr/>
        </p:nvSpPr>
        <p:spPr>
          <a:xfrm>
            <a:off x="769925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</a:t>
            </a:r>
            <a:endParaRPr sz="1800"/>
          </a:p>
        </p:txBody>
      </p:sp>
      <p:cxnSp>
        <p:nvCxnSpPr>
          <p:cNvPr id="549" name="Google Shape;549;p39"/>
          <p:cNvCxnSpPr>
            <a:stCxn id="543" idx="3"/>
            <a:endCxn id="548" idx="0"/>
          </p:cNvCxnSpPr>
          <p:nvPr/>
        </p:nvCxnSpPr>
        <p:spPr>
          <a:xfrm flipH="1">
            <a:off x="8023968" y="2545931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50" name="Google Shape;550;p39"/>
          <p:cNvSpPr/>
          <p:nvPr/>
        </p:nvSpPr>
        <p:spPr>
          <a:xfrm>
            <a:off x="6268260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551" name="Google Shape;551;p39"/>
          <p:cNvSpPr/>
          <p:nvPr/>
        </p:nvSpPr>
        <p:spPr>
          <a:xfrm>
            <a:off x="8429118" y="3072803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552" name="Google Shape;552;p39"/>
          <p:cNvSpPr/>
          <p:nvPr/>
        </p:nvSpPr>
        <p:spPr>
          <a:xfrm>
            <a:off x="451260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553" name="Google Shape;553;p39"/>
          <p:cNvSpPr/>
          <p:nvPr/>
        </p:nvSpPr>
        <p:spPr>
          <a:xfrm>
            <a:off x="5228132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554" name="Google Shape;554;p39"/>
          <p:cNvSpPr/>
          <p:nvPr/>
        </p:nvSpPr>
        <p:spPr>
          <a:xfrm>
            <a:off x="594364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10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555" name="Google Shape;555;p39"/>
          <p:cNvSpPr/>
          <p:nvPr/>
        </p:nvSpPr>
        <p:spPr>
          <a:xfrm>
            <a:off x="6659185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556" name="Google Shape;556;p39"/>
          <p:cNvSpPr/>
          <p:nvPr/>
        </p:nvSpPr>
        <p:spPr>
          <a:xfrm>
            <a:off x="7374704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557" name="Google Shape;557;p39"/>
          <p:cNvCxnSpPr>
            <a:stCxn id="546" idx="3"/>
            <a:endCxn id="552" idx="0"/>
          </p:cNvCxnSpPr>
          <p:nvPr/>
        </p:nvCxnSpPr>
        <p:spPr>
          <a:xfrm flipH="1">
            <a:off x="4837216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58" name="Google Shape;558;p39"/>
          <p:cNvCxnSpPr>
            <a:stCxn id="550" idx="3"/>
            <a:endCxn id="554" idx="0"/>
          </p:cNvCxnSpPr>
          <p:nvPr/>
        </p:nvCxnSpPr>
        <p:spPr>
          <a:xfrm flipH="1">
            <a:off x="6268233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59" name="Google Shape;559;p39"/>
          <p:cNvCxnSpPr>
            <a:stCxn id="546" idx="5"/>
            <a:endCxn id="553" idx="0"/>
          </p:cNvCxnSpPr>
          <p:nvPr/>
        </p:nvCxnSpPr>
        <p:spPr>
          <a:xfrm>
            <a:off x="5391369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0" name="Google Shape;560;p39"/>
          <p:cNvCxnSpPr>
            <a:stCxn id="550" idx="5"/>
            <a:endCxn id="555" idx="0"/>
          </p:cNvCxnSpPr>
          <p:nvPr/>
        </p:nvCxnSpPr>
        <p:spPr>
          <a:xfrm>
            <a:off x="6822387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1" name="Google Shape;561;p39"/>
          <p:cNvCxnSpPr>
            <a:stCxn id="548" idx="3"/>
            <a:endCxn id="556" idx="0"/>
          </p:cNvCxnSpPr>
          <p:nvPr/>
        </p:nvCxnSpPr>
        <p:spPr>
          <a:xfrm flipH="1">
            <a:off x="7699225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2" name="Google Shape;562;p39"/>
          <p:cNvCxnSpPr>
            <a:stCxn id="542" idx="5"/>
            <a:endCxn id="550" idx="0"/>
          </p:cNvCxnSpPr>
          <p:nvPr/>
        </p:nvCxnSpPr>
        <p:spPr>
          <a:xfrm>
            <a:off x="6169162" y="2545931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3" name="Google Shape;563;p39"/>
          <p:cNvCxnSpPr>
            <a:stCxn id="543" idx="5"/>
            <a:endCxn id="551" idx="0"/>
          </p:cNvCxnSpPr>
          <p:nvPr/>
        </p:nvCxnSpPr>
        <p:spPr>
          <a:xfrm>
            <a:off x="8624622" y="2545931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64" name="Google Shape;564;p39"/>
          <p:cNvSpPr/>
          <p:nvPr/>
        </p:nvSpPr>
        <p:spPr>
          <a:xfrm>
            <a:off x="2521952" y="10177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565" name="Google Shape;565;p39"/>
          <p:cNvSpPr/>
          <p:nvPr/>
        </p:nvSpPr>
        <p:spPr>
          <a:xfrm>
            <a:off x="115321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566" name="Google Shape;566;p39"/>
          <p:cNvSpPr/>
          <p:nvPr/>
        </p:nvSpPr>
        <p:spPr>
          <a:xfrm>
            <a:off x="360867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11</a:t>
            </a:r>
            <a:endParaRPr sz="1800">
              <a:solidFill>
                <a:srgbClr val="FF0000"/>
              </a:solidFill>
            </a:endParaRPr>
          </a:p>
        </p:txBody>
      </p:sp>
      <p:cxnSp>
        <p:nvCxnSpPr>
          <p:cNvPr id="567" name="Google Shape;567;p39"/>
          <p:cNvCxnSpPr>
            <a:stCxn id="564" idx="3"/>
            <a:endCxn id="565" idx="0"/>
          </p:cNvCxnSpPr>
          <p:nvPr/>
        </p:nvCxnSpPr>
        <p:spPr>
          <a:xfrm flipH="1">
            <a:off x="1477925" y="1548806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68" name="Google Shape;568;p39"/>
          <p:cNvCxnSpPr>
            <a:stCxn id="564" idx="5"/>
            <a:endCxn id="566" idx="0"/>
          </p:cNvCxnSpPr>
          <p:nvPr/>
        </p:nvCxnSpPr>
        <p:spPr>
          <a:xfrm>
            <a:off x="3076079" y="1548806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69" name="Google Shape;569;p39"/>
          <p:cNvSpPr/>
          <p:nvPr/>
        </p:nvSpPr>
        <p:spPr>
          <a:xfrm>
            <a:off x="37541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</a:t>
            </a:r>
            <a:endParaRPr b="1" sz="1800"/>
          </a:p>
        </p:txBody>
      </p:sp>
      <p:cxnSp>
        <p:nvCxnSpPr>
          <p:cNvPr id="570" name="Google Shape;570;p39"/>
          <p:cNvCxnSpPr>
            <a:stCxn id="565" idx="3"/>
            <a:endCxn id="569" idx="0"/>
          </p:cNvCxnSpPr>
          <p:nvPr/>
        </p:nvCxnSpPr>
        <p:spPr>
          <a:xfrm flipH="1">
            <a:off x="699883" y="2596606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71" name="Google Shape;571;p39"/>
          <p:cNvSpPr/>
          <p:nvPr/>
        </p:nvSpPr>
        <p:spPr>
          <a:xfrm>
            <a:off x="323742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</a:t>
            </a:r>
            <a:endParaRPr sz="1800"/>
          </a:p>
        </p:txBody>
      </p:sp>
      <p:cxnSp>
        <p:nvCxnSpPr>
          <p:cNvPr id="572" name="Google Shape;572;p39"/>
          <p:cNvCxnSpPr>
            <a:stCxn id="566" idx="3"/>
            <a:endCxn id="571" idx="0"/>
          </p:cNvCxnSpPr>
          <p:nvPr/>
        </p:nvCxnSpPr>
        <p:spPr>
          <a:xfrm flipH="1">
            <a:off x="3562143" y="2596606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73" name="Google Shape;573;p39"/>
          <p:cNvSpPr/>
          <p:nvPr/>
        </p:nvSpPr>
        <p:spPr>
          <a:xfrm>
            <a:off x="1806435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574" name="Google Shape;574;p39"/>
          <p:cNvSpPr/>
          <p:nvPr/>
        </p:nvSpPr>
        <p:spPr>
          <a:xfrm>
            <a:off x="3967293" y="3123478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575" name="Google Shape;575;p39"/>
          <p:cNvSpPr/>
          <p:nvPr/>
        </p:nvSpPr>
        <p:spPr>
          <a:xfrm>
            <a:off x="5077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576" name="Google Shape;576;p39"/>
          <p:cNvSpPr/>
          <p:nvPr/>
        </p:nvSpPr>
        <p:spPr>
          <a:xfrm>
            <a:off x="766307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577" name="Google Shape;577;p39"/>
          <p:cNvSpPr/>
          <p:nvPr/>
        </p:nvSpPr>
        <p:spPr>
          <a:xfrm>
            <a:off x="148181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10</a:t>
            </a:r>
            <a:endParaRPr sz="1800"/>
          </a:p>
        </p:txBody>
      </p:sp>
      <p:sp>
        <p:nvSpPr>
          <p:cNvPr id="578" name="Google Shape;578;p39"/>
          <p:cNvSpPr/>
          <p:nvPr/>
        </p:nvSpPr>
        <p:spPr>
          <a:xfrm>
            <a:off x="2197360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579" name="Google Shape;579;p39"/>
          <p:cNvSpPr/>
          <p:nvPr/>
        </p:nvSpPr>
        <p:spPr>
          <a:xfrm>
            <a:off x="2912879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580" name="Google Shape;580;p39"/>
          <p:cNvCxnSpPr>
            <a:stCxn id="569" idx="3"/>
            <a:endCxn id="575" idx="0"/>
          </p:cNvCxnSpPr>
          <p:nvPr/>
        </p:nvCxnSpPr>
        <p:spPr>
          <a:xfrm flipH="1">
            <a:off x="375391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81" name="Google Shape;581;p39"/>
          <p:cNvCxnSpPr>
            <a:stCxn id="573" idx="3"/>
            <a:endCxn id="577" idx="0"/>
          </p:cNvCxnSpPr>
          <p:nvPr/>
        </p:nvCxnSpPr>
        <p:spPr>
          <a:xfrm flipH="1">
            <a:off x="1806408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82" name="Google Shape;582;p39"/>
          <p:cNvCxnSpPr>
            <a:stCxn id="569" idx="5"/>
            <a:endCxn id="576" idx="0"/>
          </p:cNvCxnSpPr>
          <p:nvPr/>
        </p:nvCxnSpPr>
        <p:spPr>
          <a:xfrm>
            <a:off x="929544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83" name="Google Shape;583;p39"/>
          <p:cNvCxnSpPr>
            <a:stCxn id="573" idx="5"/>
            <a:endCxn id="578" idx="0"/>
          </p:cNvCxnSpPr>
          <p:nvPr/>
        </p:nvCxnSpPr>
        <p:spPr>
          <a:xfrm>
            <a:off x="2360562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84" name="Google Shape;584;p39"/>
          <p:cNvCxnSpPr>
            <a:stCxn id="571" idx="3"/>
            <a:endCxn id="579" idx="0"/>
          </p:cNvCxnSpPr>
          <p:nvPr/>
        </p:nvCxnSpPr>
        <p:spPr>
          <a:xfrm flipH="1">
            <a:off x="3237400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85" name="Google Shape;585;p39"/>
          <p:cNvCxnSpPr>
            <a:stCxn id="565" idx="5"/>
            <a:endCxn id="573" idx="0"/>
          </p:cNvCxnSpPr>
          <p:nvPr/>
        </p:nvCxnSpPr>
        <p:spPr>
          <a:xfrm>
            <a:off x="1707337" y="2596606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86" name="Google Shape;586;p39"/>
          <p:cNvCxnSpPr>
            <a:stCxn id="566" idx="5"/>
            <a:endCxn id="574" idx="0"/>
          </p:cNvCxnSpPr>
          <p:nvPr/>
        </p:nvCxnSpPr>
        <p:spPr>
          <a:xfrm>
            <a:off x="4162797" y="2596606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87" name="Google Shape;587;p39"/>
          <p:cNvSpPr/>
          <p:nvPr/>
        </p:nvSpPr>
        <p:spPr>
          <a:xfrm>
            <a:off x="4149550" y="848775"/>
            <a:ext cx="1573800" cy="1080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STEP 3</a:t>
            </a:r>
            <a:endParaRPr b="1" sz="2000"/>
          </a:p>
        </p:txBody>
      </p:sp>
      <p:sp>
        <p:nvSpPr>
          <p:cNvPr id="588" name="Google Shape;588;p39"/>
          <p:cNvSpPr txBox="1"/>
          <p:nvPr/>
        </p:nvSpPr>
        <p:spPr>
          <a:xfrm>
            <a:off x="4161325" y="276075"/>
            <a:ext cx="2782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No change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2" name="Shape 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" name="Google Shape;593;p4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Example</a:t>
            </a:r>
            <a:endParaRPr/>
          </a:p>
        </p:txBody>
      </p:sp>
      <p:sp>
        <p:nvSpPr>
          <p:cNvPr id="594" name="Google Shape;594;p40"/>
          <p:cNvSpPr/>
          <p:nvPr/>
        </p:nvSpPr>
        <p:spPr>
          <a:xfrm>
            <a:off x="6983777" y="9670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595" name="Google Shape;595;p40"/>
          <p:cNvSpPr/>
          <p:nvPr/>
        </p:nvSpPr>
        <p:spPr>
          <a:xfrm>
            <a:off x="561503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596" name="Google Shape;596;p40"/>
          <p:cNvSpPr/>
          <p:nvPr/>
        </p:nvSpPr>
        <p:spPr>
          <a:xfrm>
            <a:off x="807049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2</a:t>
            </a:r>
            <a:endParaRPr b="1" sz="1800">
              <a:solidFill>
                <a:schemeClr val="dk1"/>
              </a:solidFill>
            </a:endParaRPr>
          </a:p>
        </p:txBody>
      </p:sp>
      <p:cxnSp>
        <p:nvCxnSpPr>
          <p:cNvPr id="597" name="Google Shape;597;p40"/>
          <p:cNvCxnSpPr>
            <a:stCxn id="594" idx="3"/>
            <a:endCxn id="595" idx="0"/>
          </p:cNvCxnSpPr>
          <p:nvPr/>
        </p:nvCxnSpPr>
        <p:spPr>
          <a:xfrm flipH="1">
            <a:off x="5939750" y="1498131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598" name="Google Shape;598;p40"/>
          <p:cNvCxnSpPr>
            <a:stCxn id="594" idx="5"/>
            <a:endCxn id="596" idx="0"/>
          </p:cNvCxnSpPr>
          <p:nvPr/>
        </p:nvCxnSpPr>
        <p:spPr>
          <a:xfrm>
            <a:off x="7537904" y="1498131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99" name="Google Shape;599;p40"/>
          <p:cNvSpPr/>
          <p:nvPr/>
        </p:nvSpPr>
        <p:spPr>
          <a:xfrm>
            <a:off x="483724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600" name="Google Shape;600;p40"/>
          <p:cNvCxnSpPr>
            <a:stCxn id="595" idx="3"/>
            <a:endCxn id="599" idx="0"/>
          </p:cNvCxnSpPr>
          <p:nvPr/>
        </p:nvCxnSpPr>
        <p:spPr>
          <a:xfrm flipH="1">
            <a:off x="5161708" y="2545931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01" name="Google Shape;601;p40"/>
          <p:cNvSpPr/>
          <p:nvPr/>
        </p:nvSpPr>
        <p:spPr>
          <a:xfrm>
            <a:off x="769925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6</a:t>
            </a:r>
            <a:endParaRPr b="1" sz="1800"/>
          </a:p>
        </p:txBody>
      </p:sp>
      <p:cxnSp>
        <p:nvCxnSpPr>
          <p:cNvPr id="602" name="Google Shape;602;p40"/>
          <p:cNvCxnSpPr>
            <a:stCxn id="596" idx="3"/>
            <a:endCxn id="601" idx="0"/>
          </p:cNvCxnSpPr>
          <p:nvPr/>
        </p:nvCxnSpPr>
        <p:spPr>
          <a:xfrm flipH="1">
            <a:off x="8023968" y="2545931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03" name="Google Shape;603;p40"/>
          <p:cNvSpPr/>
          <p:nvPr/>
        </p:nvSpPr>
        <p:spPr>
          <a:xfrm>
            <a:off x="6268260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604" name="Google Shape;604;p40"/>
          <p:cNvSpPr/>
          <p:nvPr/>
        </p:nvSpPr>
        <p:spPr>
          <a:xfrm>
            <a:off x="8429118" y="3072803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605" name="Google Shape;605;p40"/>
          <p:cNvSpPr/>
          <p:nvPr/>
        </p:nvSpPr>
        <p:spPr>
          <a:xfrm>
            <a:off x="451260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606" name="Google Shape;606;p40"/>
          <p:cNvSpPr/>
          <p:nvPr/>
        </p:nvSpPr>
        <p:spPr>
          <a:xfrm>
            <a:off x="5228132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607" name="Google Shape;607;p40"/>
          <p:cNvSpPr/>
          <p:nvPr/>
        </p:nvSpPr>
        <p:spPr>
          <a:xfrm>
            <a:off x="594364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10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608" name="Google Shape;608;p40"/>
          <p:cNvSpPr/>
          <p:nvPr/>
        </p:nvSpPr>
        <p:spPr>
          <a:xfrm>
            <a:off x="6659185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609" name="Google Shape;609;p40"/>
          <p:cNvSpPr/>
          <p:nvPr/>
        </p:nvSpPr>
        <p:spPr>
          <a:xfrm>
            <a:off x="7374704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11</a:t>
            </a:r>
            <a:endParaRPr b="1" sz="1800"/>
          </a:p>
        </p:txBody>
      </p:sp>
      <p:cxnSp>
        <p:nvCxnSpPr>
          <p:cNvPr id="610" name="Google Shape;610;p40"/>
          <p:cNvCxnSpPr>
            <a:stCxn id="599" idx="3"/>
            <a:endCxn id="605" idx="0"/>
          </p:cNvCxnSpPr>
          <p:nvPr/>
        </p:nvCxnSpPr>
        <p:spPr>
          <a:xfrm flipH="1">
            <a:off x="4837216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1" name="Google Shape;611;p40"/>
          <p:cNvCxnSpPr>
            <a:stCxn id="603" idx="3"/>
            <a:endCxn id="607" idx="0"/>
          </p:cNvCxnSpPr>
          <p:nvPr/>
        </p:nvCxnSpPr>
        <p:spPr>
          <a:xfrm flipH="1">
            <a:off x="6268233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2" name="Google Shape;612;p40"/>
          <p:cNvCxnSpPr>
            <a:stCxn id="599" idx="5"/>
            <a:endCxn id="606" idx="0"/>
          </p:cNvCxnSpPr>
          <p:nvPr/>
        </p:nvCxnSpPr>
        <p:spPr>
          <a:xfrm>
            <a:off x="5391369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3" name="Google Shape;613;p40"/>
          <p:cNvCxnSpPr>
            <a:stCxn id="603" idx="5"/>
            <a:endCxn id="608" idx="0"/>
          </p:cNvCxnSpPr>
          <p:nvPr/>
        </p:nvCxnSpPr>
        <p:spPr>
          <a:xfrm>
            <a:off x="6822387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4" name="Google Shape;614;p40"/>
          <p:cNvCxnSpPr>
            <a:stCxn id="601" idx="3"/>
            <a:endCxn id="609" idx="0"/>
          </p:cNvCxnSpPr>
          <p:nvPr/>
        </p:nvCxnSpPr>
        <p:spPr>
          <a:xfrm flipH="1">
            <a:off x="7699225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5" name="Google Shape;615;p40"/>
          <p:cNvCxnSpPr>
            <a:stCxn id="595" idx="5"/>
            <a:endCxn id="603" idx="0"/>
          </p:cNvCxnSpPr>
          <p:nvPr/>
        </p:nvCxnSpPr>
        <p:spPr>
          <a:xfrm>
            <a:off x="6169162" y="2545931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16" name="Google Shape;616;p40"/>
          <p:cNvCxnSpPr>
            <a:stCxn id="596" idx="5"/>
            <a:endCxn id="604" idx="0"/>
          </p:cNvCxnSpPr>
          <p:nvPr/>
        </p:nvCxnSpPr>
        <p:spPr>
          <a:xfrm>
            <a:off x="8624622" y="2545931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17" name="Google Shape;617;p40"/>
          <p:cNvSpPr/>
          <p:nvPr/>
        </p:nvSpPr>
        <p:spPr>
          <a:xfrm>
            <a:off x="2521952" y="10177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618" name="Google Shape;618;p40"/>
          <p:cNvSpPr/>
          <p:nvPr/>
        </p:nvSpPr>
        <p:spPr>
          <a:xfrm>
            <a:off x="115321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5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619" name="Google Shape;619;p40"/>
          <p:cNvSpPr/>
          <p:nvPr/>
        </p:nvSpPr>
        <p:spPr>
          <a:xfrm>
            <a:off x="360867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11</a:t>
            </a:r>
            <a:endParaRPr b="1" sz="1800">
              <a:solidFill>
                <a:srgbClr val="FF0000"/>
              </a:solidFill>
            </a:endParaRPr>
          </a:p>
        </p:txBody>
      </p:sp>
      <p:cxnSp>
        <p:nvCxnSpPr>
          <p:cNvPr id="620" name="Google Shape;620;p40"/>
          <p:cNvCxnSpPr>
            <a:stCxn id="617" idx="3"/>
            <a:endCxn id="618" idx="0"/>
          </p:cNvCxnSpPr>
          <p:nvPr/>
        </p:nvCxnSpPr>
        <p:spPr>
          <a:xfrm flipH="1">
            <a:off x="1477925" y="1548806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21" name="Google Shape;621;p40"/>
          <p:cNvCxnSpPr>
            <a:stCxn id="617" idx="5"/>
            <a:endCxn id="619" idx="0"/>
          </p:cNvCxnSpPr>
          <p:nvPr/>
        </p:nvCxnSpPr>
        <p:spPr>
          <a:xfrm>
            <a:off x="3076079" y="1548806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22" name="Google Shape;622;p40"/>
          <p:cNvSpPr/>
          <p:nvPr/>
        </p:nvSpPr>
        <p:spPr>
          <a:xfrm>
            <a:off x="37541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623" name="Google Shape;623;p40"/>
          <p:cNvCxnSpPr>
            <a:stCxn id="618" idx="3"/>
            <a:endCxn id="622" idx="0"/>
          </p:cNvCxnSpPr>
          <p:nvPr/>
        </p:nvCxnSpPr>
        <p:spPr>
          <a:xfrm flipH="1">
            <a:off x="699883" y="2596606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24" name="Google Shape;624;p40"/>
          <p:cNvSpPr/>
          <p:nvPr/>
        </p:nvSpPr>
        <p:spPr>
          <a:xfrm>
            <a:off x="323742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2</a:t>
            </a:r>
            <a:endParaRPr sz="1800"/>
          </a:p>
        </p:txBody>
      </p:sp>
      <p:cxnSp>
        <p:nvCxnSpPr>
          <p:cNvPr id="625" name="Google Shape;625;p40"/>
          <p:cNvCxnSpPr>
            <a:stCxn id="619" idx="3"/>
            <a:endCxn id="624" idx="0"/>
          </p:cNvCxnSpPr>
          <p:nvPr/>
        </p:nvCxnSpPr>
        <p:spPr>
          <a:xfrm flipH="1">
            <a:off x="3562143" y="2596606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26" name="Google Shape;626;p40"/>
          <p:cNvSpPr/>
          <p:nvPr/>
        </p:nvSpPr>
        <p:spPr>
          <a:xfrm>
            <a:off x="1806435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627" name="Google Shape;627;p40"/>
          <p:cNvSpPr/>
          <p:nvPr/>
        </p:nvSpPr>
        <p:spPr>
          <a:xfrm>
            <a:off x="3967293" y="3123478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628" name="Google Shape;628;p40"/>
          <p:cNvSpPr/>
          <p:nvPr/>
        </p:nvSpPr>
        <p:spPr>
          <a:xfrm>
            <a:off x="5077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629" name="Google Shape;629;p40"/>
          <p:cNvSpPr/>
          <p:nvPr/>
        </p:nvSpPr>
        <p:spPr>
          <a:xfrm>
            <a:off x="766307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630" name="Google Shape;630;p40"/>
          <p:cNvSpPr/>
          <p:nvPr/>
        </p:nvSpPr>
        <p:spPr>
          <a:xfrm>
            <a:off x="148181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10</a:t>
            </a:r>
            <a:endParaRPr sz="1800"/>
          </a:p>
        </p:txBody>
      </p:sp>
      <p:sp>
        <p:nvSpPr>
          <p:cNvPr id="631" name="Google Shape;631;p40"/>
          <p:cNvSpPr/>
          <p:nvPr/>
        </p:nvSpPr>
        <p:spPr>
          <a:xfrm>
            <a:off x="2197360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632" name="Google Shape;632;p40"/>
          <p:cNvSpPr/>
          <p:nvPr/>
        </p:nvSpPr>
        <p:spPr>
          <a:xfrm>
            <a:off x="2912879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633" name="Google Shape;633;p40"/>
          <p:cNvCxnSpPr>
            <a:stCxn id="622" idx="3"/>
            <a:endCxn id="628" idx="0"/>
          </p:cNvCxnSpPr>
          <p:nvPr/>
        </p:nvCxnSpPr>
        <p:spPr>
          <a:xfrm flipH="1">
            <a:off x="375391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34" name="Google Shape;634;p40"/>
          <p:cNvCxnSpPr>
            <a:stCxn id="626" idx="3"/>
            <a:endCxn id="630" idx="0"/>
          </p:cNvCxnSpPr>
          <p:nvPr/>
        </p:nvCxnSpPr>
        <p:spPr>
          <a:xfrm flipH="1">
            <a:off x="1806408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35" name="Google Shape;635;p40"/>
          <p:cNvCxnSpPr>
            <a:stCxn id="622" idx="5"/>
            <a:endCxn id="629" idx="0"/>
          </p:cNvCxnSpPr>
          <p:nvPr/>
        </p:nvCxnSpPr>
        <p:spPr>
          <a:xfrm>
            <a:off x="929544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36" name="Google Shape;636;p40"/>
          <p:cNvCxnSpPr>
            <a:stCxn id="626" idx="5"/>
            <a:endCxn id="631" idx="0"/>
          </p:cNvCxnSpPr>
          <p:nvPr/>
        </p:nvCxnSpPr>
        <p:spPr>
          <a:xfrm>
            <a:off x="2360562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37" name="Google Shape;637;p40"/>
          <p:cNvCxnSpPr>
            <a:stCxn id="624" idx="3"/>
            <a:endCxn id="632" idx="0"/>
          </p:cNvCxnSpPr>
          <p:nvPr/>
        </p:nvCxnSpPr>
        <p:spPr>
          <a:xfrm flipH="1">
            <a:off x="3237400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38" name="Google Shape;638;p40"/>
          <p:cNvCxnSpPr>
            <a:stCxn id="618" idx="5"/>
            <a:endCxn id="626" idx="0"/>
          </p:cNvCxnSpPr>
          <p:nvPr/>
        </p:nvCxnSpPr>
        <p:spPr>
          <a:xfrm>
            <a:off x="1707337" y="2596606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39" name="Google Shape;639;p40"/>
          <p:cNvCxnSpPr>
            <a:stCxn id="619" idx="5"/>
            <a:endCxn id="627" idx="0"/>
          </p:cNvCxnSpPr>
          <p:nvPr/>
        </p:nvCxnSpPr>
        <p:spPr>
          <a:xfrm>
            <a:off x="4162797" y="2596606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40" name="Google Shape;640;p40"/>
          <p:cNvSpPr/>
          <p:nvPr/>
        </p:nvSpPr>
        <p:spPr>
          <a:xfrm>
            <a:off x="4149550" y="848775"/>
            <a:ext cx="1573800" cy="1080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STEP 4</a:t>
            </a:r>
            <a:endParaRPr b="1" sz="2000"/>
          </a:p>
        </p:txBody>
      </p:sp>
      <p:sp>
        <p:nvSpPr>
          <p:cNvPr id="641" name="Google Shape;641;p40"/>
          <p:cNvSpPr txBox="1"/>
          <p:nvPr/>
        </p:nvSpPr>
        <p:spPr>
          <a:xfrm>
            <a:off x="4161325" y="276075"/>
            <a:ext cx="2782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Percolate down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4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Example</a:t>
            </a:r>
            <a:endParaRPr/>
          </a:p>
        </p:txBody>
      </p:sp>
      <p:sp>
        <p:nvSpPr>
          <p:cNvPr id="647" name="Google Shape;647;p41"/>
          <p:cNvSpPr/>
          <p:nvPr/>
        </p:nvSpPr>
        <p:spPr>
          <a:xfrm>
            <a:off x="6983777" y="9670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648" name="Google Shape;648;p41"/>
          <p:cNvSpPr/>
          <p:nvPr/>
        </p:nvSpPr>
        <p:spPr>
          <a:xfrm>
            <a:off x="561503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1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649" name="Google Shape;649;p41"/>
          <p:cNvSpPr/>
          <p:nvPr/>
        </p:nvSpPr>
        <p:spPr>
          <a:xfrm>
            <a:off x="807049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2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650" name="Google Shape;650;p41"/>
          <p:cNvCxnSpPr>
            <a:stCxn id="647" idx="3"/>
            <a:endCxn id="648" idx="0"/>
          </p:cNvCxnSpPr>
          <p:nvPr/>
        </p:nvCxnSpPr>
        <p:spPr>
          <a:xfrm flipH="1">
            <a:off x="5939750" y="1498131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51" name="Google Shape;651;p41"/>
          <p:cNvCxnSpPr>
            <a:stCxn id="647" idx="5"/>
            <a:endCxn id="649" idx="0"/>
          </p:cNvCxnSpPr>
          <p:nvPr/>
        </p:nvCxnSpPr>
        <p:spPr>
          <a:xfrm>
            <a:off x="7537904" y="1498131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2" name="Google Shape;652;p41"/>
          <p:cNvSpPr/>
          <p:nvPr/>
        </p:nvSpPr>
        <p:spPr>
          <a:xfrm>
            <a:off x="483724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653" name="Google Shape;653;p41"/>
          <p:cNvCxnSpPr>
            <a:stCxn id="648" idx="3"/>
            <a:endCxn id="652" idx="0"/>
          </p:cNvCxnSpPr>
          <p:nvPr/>
        </p:nvCxnSpPr>
        <p:spPr>
          <a:xfrm flipH="1">
            <a:off x="5161708" y="2545931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4" name="Google Shape;654;p41"/>
          <p:cNvSpPr/>
          <p:nvPr/>
        </p:nvSpPr>
        <p:spPr>
          <a:xfrm>
            <a:off x="769925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655" name="Google Shape;655;p41"/>
          <p:cNvCxnSpPr>
            <a:stCxn id="649" idx="3"/>
            <a:endCxn id="654" idx="0"/>
          </p:cNvCxnSpPr>
          <p:nvPr/>
        </p:nvCxnSpPr>
        <p:spPr>
          <a:xfrm flipH="1">
            <a:off x="8023968" y="2545931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56" name="Google Shape;656;p41"/>
          <p:cNvSpPr/>
          <p:nvPr/>
        </p:nvSpPr>
        <p:spPr>
          <a:xfrm>
            <a:off x="6268260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5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657" name="Google Shape;657;p41"/>
          <p:cNvSpPr/>
          <p:nvPr/>
        </p:nvSpPr>
        <p:spPr>
          <a:xfrm>
            <a:off x="8429118" y="3072803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658" name="Google Shape;658;p41"/>
          <p:cNvSpPr/>
          <p:nvPr/>
        </p:nvSpPr>
        <p:spPr>
          <a:xfrm>
            <a:off x="451260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659" name="Google Shape;659;p41"/>
          <p:cNvSpPr/>
          <p:nvPr/>
        </p:nvSpPr>
        <p:spPr>
          <a:xfrm>
            <a:off x="5228132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660" name="Google Shape;660;p41"/>
          <p:cNvSpPr/>
          <p:nvPr/>
        </p:nvSpPr>
        <p:spPr>
          <a:xfrm>
            <a:off x="594364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10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661" name="Google Shape;661;p41"/>
          <p:cNvSpPr/>
          <p:nvPr/>
        </p:nvSpPr>
        <p:spPr>
          <a:xfrm>
            <a:off x="6659185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662" name="Google Shape;662;p41"/>
          <p:cNvSpPr/>
          <p:nvPr/>
        </p:nvSpPr>
        <p:spPr>
          <a:xfrm>
            <a:off x="7374704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11</a:t>
            </a:r>
            <a:endParaRPr sz="1800"/>
          </a:p>
        </p:txBody>
      </p:sp>
      <p:cxnSp>
        <p:nvCxnSpPr>
          <p:cNvPr id="663" name="Google Shape;663;p41"/>
          <p:cNvCxnSpPr>
            <a:stCxn id="652" idx="3"/>
            <a:endCxn id="658" idx="0"/>
          </p:cNvCxnSpPr>
          <p:nvPr/>
        </p:nvCxnSpPr>
        <p:spPr>
          <a:xfrm flipH="1">
            <a:off x="4837216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4" name="Google Shape;664;p41"/>
          <p:cNvCxnSpPr>
            <a:stCxn id="656" idx="3"/>
            <a:endCxn id="660" idx="0"/>
          </p:cNvCxnSpPr>
          <p:nvPr/>
        </p:nvCxnSpPr>
        <p:spPr>
          <a:xfrm flipH="1">
            <a:off x="6268233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5" name="Google Shape;665;p41"/>
          <p:cNvCxnSpPr>
            <a:stCxn id="652" idx="5"/>
            <a:endCxn id="659" idx="0"/>
          </p:cNvCxnSpPr>
          <p:nvPr/>
        </p:nvCxnSpPr>
        <p:spPr>
          <a:xfrm>
            <a:off x="5391369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6" name="Google Shape;666;p41"/>
          <p:cNvCxnSpPr>
            <a:stCxn id="656" idx="5"/>
            <a:endCxn id="661" idx="0"/>
          </p:cNvCxnSpPr>
          <p:nvPr/>
        </p:nvCxnSpPr>
        <p:spPr>
          <a:xfrm>
            <a:off x="6822387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7" name="Google Shape;667;p41"/>
          <p:cNvCxnSpPr>
            <a:stCxn id="654" idx="3"/>
            <a:endCxn id="662" idx="0"/>
          </p:cNvCxnSpPr>
          <p:nvPr/>
        </p:nvCxnSpPr>
        <p:spPr>
          <a:xfrm flipH="1">
            <a:off x="7699225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8" name="Google Shape;668;p41"/>
          <p:cNvCxnSpPr>
            <a:stCxn id="648" idx="5"/>
            <a:endCxn id="656" idx="0"/>
          </p:cNvCxnSpPr>
          <p:nvPr/>
        </p:nvCxnSpPr>
        <p:spPr>
          <a:xfrm>
            <a:off x="6169162" y="2545931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69" name="Google Shape;669;p41"/>
          <p:cNvCxnSpPr>
            <a:stCxn id="649" idx="5"/>
            <a:endCxn id="657" idx="0"/>
          </p:cNvCxnSpPr>
          <p:nvPr/>
        </p:nvCxnSpPr>
        <p:spPr>
          <a:xfrm>
            <a:off x="8624622" y="2545931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0" name="Google Shape;670;p41"/>
          <p:cNvSpPr/>
          <p:nvPr/>
        </p:nvSpPr>
        <p:spPr>
          <a:xfrm>
            <a:off x="2521952" y="10177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1905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</a:rPr>
              <a:t>12</a:t>
            </a:r>
            <a:endParaRPr sz="1800">
              <a:solidFill>
                <a:srgbClr val="FF0000"/>
              </a:solidFill>
            </a:endParaRPr>
          </a:p>
        </p:txBody>
      </p:sp>
      <p:sp>
        <p:nvSpPr>
          <p:cNvPr id="671" name="Google Shape;671;p41"/>
          <p:cNvSpPr/>
          <p:nvPr/>
        </p:nvSpPr>
        <p:spPr>
          <a:xfrm>
            <a:off x="115321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5</a:t>
            </a:r>
            <a:endParaRPr b="1" sz="1800">
              <a:solidFill>
                <a:srgbClr val="FF0000"/>
              </a:solidFill>
            </a:endParaRPr>
          </a:p>
        </p:txBody>
      </p:sp>
      <p:sp>
        <p:nvSpPr>
          <p:cNvPr id="672" name="Google Shape;672;p41"/>
          <p:cNvSpPr/>
          <p:nvPr/>
        </p:nvSpPr>
        <p:spPr>
          <a:xfrm>
            <a:off x="360867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2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673" name="Google Shape;673;p41"/>
          <p:cNvCxnSpPr>
            <a:stCxn id="670" idx="3"/>
            <a:endCxn id="671" idx="0"/>
          </p:cNvCxnSpPr>
          <p:nvPr/>
        </p:nvCxnSpPr>
        <p:spPr>
          <a:xfrm flipH="1">
            <a:off x="1477925" y="1548806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74" name="Google Shape;674;p41"/>
          <p:cNvCxnSpPr>
            <a:stCxn id="670" idx="5"/>
            <a:endCxn id="672" idx="0"/>
          </p:cNvCxnSpPr>
          <p:nvPr/>
        </p:nvCxnSpPr>
        <p:spPr>
          <a:xfrm>
            <a:off x="3076079" y="1548806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5" name="Google Shape;675;p41"/>
          <p:cNvSpPr/>
          <p:nvPr/>
        </p:nvSpPr>
        <p:spPr>
          <a:xfrm>
            <a:off x="37541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676" name="Google Shape;676;p41"/>
          <p:cNvCxnSpPr>
            <a:stCxn id="671" idx="3"/>
            <a:endCxn id="675" idx="0"/>
          </p:cNvCxnSpPr>
          <p:nvPr/>
        </p:nvCxnSpPr>
        <p:spPr>
          <a:xfrm flipH="1">
            <a:off x="699883" y="2596606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7" name="Google Shape;677;p41"/>
          <p:cNvSpPr/>
          <p:nvPr/>
        </p:nvSpPr>
        <p:spPr>
          <a:xfrm>
            <a:off x="323742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678" name="Google Shape;678;p41"/>
          <p:cNvCxnSpPr>
            <a:stCxn id="672" idx="3"/>
            <a:endCxn id="677" idx="0"/>
          </p:cNvCxnSpPr>
          <p:nvPr/>
        </p:nvCxnSpPr>
        <p:spPr>
          <a:xfrm flipH="1">
            <a:off x="3562143" y="2596606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79" name="Google Shape;679;p41"/>
          <p:cNvSpPr/>
          <p:nvPr/>
        </p:nvSpPr>
        <p:spPr>
          <a:xfrm>
            <a:off x="1806435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680" name="Google Shape;680;p41"/>
          <p:cNvSpPr/>
          <p:nvPr/>
        </p:nvSpPr>
        <p:spPr>
          <a:xfrm>
            <a:off x="3967293" y="3123478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681" name="Google Shape;681;p41"/>
          <p:cNvSpPr/>
          <p:nvPr/>
        </p:nvSpPr>
        <p:spPr>
          <a:xfrm>
            <a:off x="5077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682" name="Google Shape;682;p41"/>
          <p:cNvSpPr/>
          <p:nvPr/>
        </p:nvSpPr>
        <p:spPr>
          <a:xfrm>
            <a:off x="766307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683" name="Google Shape;683;p41"/>
          <p:cNvSpPr/>
          <p:nvPr/>
        </p:nvSpPr>
        <p:spPr>
          <a:xfrm>
            <a:off x="148181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10</a:t>
            </a:r>
            <a:endParaRPr sz="1800"/>
          </a:p>
        </p:txBody>
      </p:sp>
      <p:sp>
        <p:nvSpPr>
          <p:cNvPr id="684" name="Google Shape;684;p41"/>
          <p:cNvSpPr/>
          <p:nvPr/>
        </p:nvSpPr>
        <p:spPr>
          <a:xfrm>
            <a:off x="2197360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685" name="Google Shape;685;p41"/>
          <p:cNvSpPr/>
          <p:nvPr/>
        </p:nvSpPr>
        <p:spPr>
          <a:xfrm>
            <a:off x="2912879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11</a:t>
            </a:r>
            <a:endParaRPr sz="1800"/>
          </a:p>
        </p:txBody>
      </p:sp>
      <p:cxnSp>
        <p:nvCxnSpPr>
          <p:cNvPr id="686" name="Google Shape;686;p41"/>
          <p:cNvCxnSpPr>
            <a:stCxn id="675" idx="3"/>
            <a:endCxn id="681" idx="0"/>
          </p:cNvCxnSpPr>
          <p:nvPr/>
        </p:nvCxnSpPr>
        <p:spPr>
          <a:xfrm flipH="1">
            <a:off x="375391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87" name="Google Shape;687;p41"/>
          <p:cNvCxnSpPr>
            <a:stCxn id="679" idx="3"/>
            <a:endCxn id="683" idx="0"/>
          </p:cNvCxnSpPr>
          <p:nvPr/>
        </p:nvCxnSpPr>
        <p:spPr>
          <a:xfrm flipH="1">
            <a:off x="1806408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88" name="Google Shape;688;p41"/>
          <p:cNvCxnSpPr>
            <a:stCxn id="675" idx="5"/>
            <a:endCxn id="682" idx="0"/>
          </p:cNvCxnSpPr>
          <p:nvPr/>
        </p:nvCxnSpPr>
        <p:spPr>
          <a:xfrm>
            <a:off x="929544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89" name="Google Shape;689;p41"/>
          <p:cNvCxnSpPr>
            <a:stCxn id="679" idx="5"/>
            <a:endCxn id="684" idx="0"/>
          </p:cNvCxnSpPr>
          <p:nvPr/>
        </p:nvCxnSpPr>
        <p:spPr>
          <a:xfrm>
            <a:off x="2360562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90" name="Google Shape;690;p41"/>
          <p:cNvCxnSpPr>
            <a:stCxn id="677" idx="3"/>
            <a:endCxn id="685" idx="0"/>
          </p:cNvCxnSpPr>
          <p:nvPr/>
        </p:nvCxnSpPr>
        <p:spPr>
          <a:xfrm flipH="1">
            <a:off x="3237400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91" name="Google Shape;691;p41"/>
          <p:cNvCxnSpPr>
            <a:stCxn id="671" idx="5"/>
            <a:endCxn id="679" idx="0"/>
          </p:cNvCxnSpPr>
          <p:nvPr/>
        </p:nvCxnSpPr>
        <p:spPr>
          <a:xfrm>
            <a:off x="1707337" y="2596606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92" name="Google Shape;692;p41"/>
          <p:cNvCxnSpPr>
            <a:stCxn id="672" idx="5"/>
            <a:endCxn id="680" idx="0"/>
          </p:cNvCxnSpPr>
          <p:nvPr/>
        </p:nvCxnSpPr>
        <p:spPr>
          <a:xfrm>
            <a:off x="4162797" y="2596606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93" name="Google Shape;693;p41"/>
          <p:cNvSpPr/>
          <p:nvPr/>
        </p:nvSpPr>
        <p:spPr>
          <a:xfrm>
            <a:off x="4149550" y="848775"/>
            <a:ext cx="1573800" cy="1080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STEP 5</a:t>
            </a:r>
            <a:endParaRPr b="1" sz="2000"/>
          </a:p>
        </p:txBody>
      </p:sp>
      <p:sp>
        <p:nvSpPr>
          <p:cNvPr id="694" name="Google Shape;694;p41"/>
          <p:cNvSpPr txBox="1"/>
          <p:nvPr/>
        </p:nvSpPr>
        <p:spPr>
          <a:xfrm>
            <a:off x="4161325" y="276075"/>
            <a:ext cx="2782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Percolate down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Properties of a Binary Min-Heap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/>
              <a:t>More commonly known as a </a:t>
            </a:r>
            <a:r>
              <a:rPr lang="en" sz="2000">
                <a:solidFill>
                  <a:srgbClr val="0000FF"/>
                </a:solidFill>
              </a:rPr>
              <a:t>binary heap</a:t>
            </a:r>
            <a:r>
              <a:rPr lang="en" sz="2000"/>
              <a:t> or simply a </a:t>
            </a:r>
            <a:r>
              <a:rPr lang="en" sz="2000">
                <a:solidFill>
                  <a:srgbClr val="0000FF"/>
                </a:solidFill>
              </a:rPr>
              <a:t>heap</a:t>
            </a:r>
            <a:endParaRPr sz="2000">
              <a:solidFill>
                <a:srgbClr val="0000FF"/>
              </a:solidFill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000"/>
              <a:buChar char="●"/>
            </a:pPr>
            <a:r>
              <a:rPr lang="en" sz="2000">
                <a:solidFill>
                  <a:srgbClr val="0000FF"/>
                </a:solidFill>
              </a:rPr>
              <a:t>Structure Property</a:t>
            </a:r>
            <a:endParaRPr sz="2000">
              <a:solidFill>
                <a:srgbClr val="0000FF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 complete [binary] tree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Char char="●"/>
            </a:pPr>
            <a:r>
              <a:rPr lang="en" sz="2000">
                <a:solidFill>
                  <a:srgbClr val="0000FF"/>
                </a:solidFill>
              </a:rPr>
              <a:t>Heap Property</a:t>
            </a:r>
            <a:endParaRPr sz="2000">
              <a:solidFill>
                <a:srgbClr val="0000FF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Every non-root node has a priority value larger than (or possibly equal to) the priority of its parent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000"/>
              <a:t>How is this different from a binary search tree?</a:t>
            </a:r>
            <a:endParaRPr sz="2000"/>
          </a:p>
        </p:txBody>
      </p:sp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26862" y="876747"/>
            <a:ext cx="1012966" cy="69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60049" y="879331"/>
            <a:ext cx="497996" cy="70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42010" y="823034"/>
            <a:ext cx="673052" cy="560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8270" y="2015339"/>
            <a:ext cx="1055089" cy="8384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847270" y="2727858"/>
            <a:ext cx="1536459" cy="70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Google Shape;699;p4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Example</a:t>
            </a:r>
            <a:endParaRPr/>
          </a:p>
        </p:txBody>
      </p:sp>
      <p:sp>
        <p:nvSpPr>
          <p:cNvPr id="700" name="Google Shape;700;p42"/>
          <p:cNvSpPr/>
          <p:nvPr/>
        </p:nvSpPr>
        <p:spPr>
          <a:xfrm>
            <a:off x="6983777" y="9670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1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701" name="Google Shape;701;p42"/>
          <p:cNvSpPr/>
          <p:nvPr/>
        </p:nvSpPr>
        <p:spPr>
          <a:xfrm>
            <a:off x="561503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3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702" name="Google Shape;702;p42"/>
          <p:cNvSpPr/>
          <p:nvPr/>
        </p:nvSpPr>
        <p:spPr>
          <a:xfrm>
            <a:off x="8070495" y="2014850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2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703" name="Google Shape;703;p42"/>
          <p:cNvCxnSpPr>
            <a:stCxn id="700" idx="3"/>
            <a:endCxn id="701" idx="0"/>
          </p:cNvCxnSpPr>
          <p:nvPr/>
        </p:nvCxnSpPr>
        <p:spPr>
          <a:xfrm flipH="1">
            <a:off x="5939750" y="1498131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04" name="Google Shape;704;p42"/>
          <p:cNvCxnSpPr>
            <a:stCxn id="700" idx="5"/>
            <a:endCxn id="702" idx="0"/>
          </p:cNvCxnSpPr>
          <p:nvPr/>
        </p:nvCxnSpPr>
        <p:spPr>
          <a:xfrm>
            <a:off x="7537904" y="1498131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05" name="Google Shape;705;p42"/>
          <p:cNvSpPr/>
          <p:nvPr/>
        </p:nvSpPr>
        <p:spPr>
          <a:xfrm>
            <a:off x="483724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4</a:t>
            </a:r>
            <a:endParaRPr b="1" sz="1800">
              <a:solidFill>
                <a:schemeClr val="dk1"/>
              </a:solidFill>
            </a:endParaRPr>
          </a:p>
        </p:txBody>
      </p:sp>
      <p:cxnSp>
        <p:nvCxnSpPr>
          <p:cNvPr id="706" name="Google Shape;706;p42"/>
          <p:cNvCxnSpPr>
            <a:stCxn id="701" idx="3"/>
            <a:endCxn id="705" idx="0"/>
          </p:cNvCxnSpPr>
          <p:nvPr/>
        </p:nvCxnSpPr>
        <p:spPr>
          <a:xfrm flipH="1">
            <a:off x="5161708" y="2545931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07" name="Google Shape;707;p42"/>
          <p:cNvSpPr/>
          <p:nvPr/>
        </p:nvSpPr>
        <p:spPr>
          <a:xfrm>
            <a:off x="7699252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708" name="Google Shape;708;p42"/>
          <p:cNvCxnSpPr>
            <a:stCxn id="702" idx="3"/>
            <a:endCxn id="707" idx="0"/>
          </p:cNvCxnSpPr>
          <p:nvPr/>
        </p:nvCxnSpPr>
        <p:spPr>
          <a:xfrm flipH="1">
            <a:off x="8023968" y="2545931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09" name="Google Shape;709;p42"/>
          <p:cNvSpPr/>
          <p:nvPr/>
        </p:nvSpPr>
        <p:spPr>
          <a:xfrm>
            <a:off x="6268260" y="3072801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5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710" name="Google Shape;710;p42"/>
          <p:cNvSpPr/>
          <p:nvPr/>
        </p:nvSpPr>
        <p:spPr>
          <a:xfrm>
            <a:off x="8429118" y="3072803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711" name="Google Shape;711;p42"/>
          <p:cNvSpPr/>
          <p:nvPr/>
        </p:nvSpPr>
        <p:spPr>
          <a:xfrm>
            <a:off x="451260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</a:rPr>
              <a:t>12</a:t>
            </a:r>
            <a:endParaRPr b="1" sz="1800">
              <a:solidFill>
                <a:schemeClr val="dk1"/>
              </a:solidFill>
            </a:endParaRPr>
          </a:p>
        </p:txBody>
      </p:sp>
      <p:sp>
        <p:nvSpPr>
          <p:cNvPr id="712" name="Google Shape;712;p42"/>
          <p:cNvSpPr/>
          <p:nvPr/>
        </p:nvSpPr>
        <p:spPr>
          <a:xfrm>
            <a:off x="5228132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713" name="Google Shape;713;p42"/>
          <p:cNvSpPr/>
          <p:nvPr/>
        </p:nvSpPr>
        <p:spPr>
          <a:xfrm>
            <a:off x="5943640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10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714" name="Google Shape;714;p42"/>
          <p:cNvSpPr/>
          <p:nvPr/>
        </p:nvSpPr>
        <p:spPr>
          <a:xfrm>
            <a:off x="6659185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715" name="Google Shape;715;p42"/>
          <p:cNvSpPr/>
          <p:nvPr/>
        </p:nvSpPr>
        <p:spPr>
          <a:xfrm>
            <a:off x="7374704" y="4130757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11</a:t>
            </a:r>
            <a:endParaRPr sz="1800"/>
          </a:p>
        </p:txBody>
      </p:sp>
      <p:cxnSp>
        <p:nvCxnSpPr>
          <p:cNvPr id="716" name="Google Shape;716;p42"/>
          <p:cNvCxnSpPr>
            <a:stCxn id="705" idx="3"/>
            <a:endCxn id="711" idx="0"/>
          </p:cNvCxnSpPr>
          <p:nvPr/>
        </p:nvCxnSpPr>
        <p:spPr>
          <a:xfrm flipH="1">
            <a:off x="4837216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17" name="Google Shape;717;p42"/>
          <p:cNvCxnSpPr>
            <a:stCxn id="709" idx="3"/>
            <a:endCxn id="713" idx="0"/>
          </p:cNvCxnSpPr>
          <p:nvPr/>
        </p:nvCxnSpPr>
        <p:spPr>
          <a:xfrm flipH="1">
            <a:off x="6268233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18" name="Google Shape;718;p42"/>
          <p:cNvCxnSpPr>
            <a:stCxn id="705" idx="5"/>
            <a:endCxn id="712" idx="0"/>
          </p:cNvCxnSpPr>
          <p:nvPr/>
        </p:nvCxnSpPr>
        <p:spPr>
          <a:xfrm>
            <a:off x="5391369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19" name="Google Shape;719;p42"/>
          <p:cNvCxnSpPr>
            <a:stCxn id="709" idx="5"/>
            <a:endCxn id="714" idx="0"/>
          </p:cNvCxnSpPr>
          <p:nvPr/>
        </p:nvCxnSpPr>
        <p:spPr>
          <a:xfrm>
            <a:off x="6822387" y="3603882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0" name="Google Shape;720;p42"/>
          <p:cNvCxnSpPr>
            <a:stCxn id="707" idx="3"/>
            <a:endCxn id="715" idx="0"/>
          </p:cNvCxnSpPr>
          <p:nvPr/>
        </p:nvCxnSpPr>
        <p:spPr>
          <a:xfrm flipH="1">
            <a:off x="7699225" y="3603882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1" name="Google Shape;721;p42"/>
          <p:cNvCxnSpPr>
            <a:stCxn id="701" idx="5"/>
            <a:endCxn id="709" idx="0"/>
          </p:cNvCxnSpPr>
          <p:nvPr/>
        </p:nvCxnSpPr>
        <p:spPr>
          <a:xfrm>
            <a:off x="6169162" y="2545931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2" name="Google Shape;722;p42"/>
          <p:cNvCxnSpPr>
            <a:stCxn id="702" idx="5"/>
            <a:endCxn id="710" idx="0"/>
          </p:cNvCxnSpPr>
          <p:nvPr/>
        </p:nvCxnSpPr>
        <p:spPr>
          <a:xfrm>
            <a:off x="8624622" y="2545931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23" name="Google Shape;723;p42"/>
          <p:cNvSpPr/>
          <p:nvPr/>
        </p:nvSpPr>
        <p:spPr>
          <a:xfrm>
            <a:off x="2521952" y="10177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38100">
            <a:solidFill>
              <a:srgbClr val="6AA84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FF0000"/>
                </a:solidFill>
              </a:rPr>
              <a:t>12</a:t>
            </a:r>
            <a:endParaRPr b="1" sz="1800">
              <a:solidFill>
                <a:srgbClr val="FF0000"/>
              </a:solidFill>
            </a:endParaRPr>
          </a:p>
        </p:txBody>
      </p:sp>
      <p:sp>
        <p:nvSpPr>
          <p:cNvPr id="724" name="Google Shape;724;p42"/>
          <p:cNvSpPr/>
          <p:nvPr/>
        </p:nvSpPr>
        <p:spPr>
          <a:xfrm>
            <a:off x="115321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1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725" name="Google Shape;725;p42"/>
          <p:cNvSpPr/>
          <p:nvPr/>
        </p:nvSpPr>
        <p:spPr>
          <a:xfrm>
            <a:off x="3608670" y="2065525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2</a:t>
            </a:r>
            <a:endParaRPr sz="1800">
              <a:solidFill>
                <a:schemeClr val="dk1"/>
              </a:solidFill>
            </a:endParaRPr>
          </a:p>
        </p:txBody>
      </p:sp>
      <p:cxnSp>
        <p:nvCxnSpPr>
          <p:cNvPr id="726" name="Google Shape;726;p42"/>
          <p:cNvCxnSpPr>
            <a:stCxn id="723" idx="3"/>
            <a:endCxn id="724" idx="0"/>
          </p:cNvCxnSpPr>
          <p:nvPr/>
        </p:nvCxnSpPr>
        <p:spPr>
          <a:xfrm flipH="1">
            <a:off x="1477925" y="1548806"/>
            <a:ext cx="1139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27" name="Google Shape;727;p42"/>
          <p:cNvCxnSpPr>
            <a:stCxn id="723" idx="5"/>
            <a:endCxn id="725" idx="0"/>
          </p:cNvCxnSpPr>
          <p:nvPr/>
        </p:nvCxnSpPr>
        <p:spPr>
          <a:xfrm>
            <a:off x="3076079" y="1548806"/>
            <a:ext cx="857100" cy="5166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28" name="Google Shape;728;p42"/>
          <p:cNvSpPr/>
          <p:nvPr/>
        </p:nvSpPr>
        <p:spPr>
          <a:xfrm>
            <a:off x="37541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</p:txBody>
      </p:sp>
      <p:cxnSp>
        <p:nvCxnSpPr>
          <p:cNvPr id="729" name="Google Shape;729;p42"/>
          <p:cNvCxnSpPr>
            <a:stCxn id="724" idx="3"/>
            <a:endCxn id="728" idx="0"/>
          </p:cNvCxnSpPr>
          <p:nvPr/>
        </p:nvCxnSpPr>
        <p:spPr>
          <a:xfrm flipH="1">
            <a:off x="699883" y="2596606"/>
            <a:ext cx="548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30" name="Google Shape;730;p42"/>
          <p:cNvSpPr/>
          <p:nvPr/>
        </p:nvSpPr>
        <p:spPr>
          <a:xfrm>
            <a:off x="3237427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</p:txBody>
      </p:sp>
      <p:cxnSp>
        <p:nvCxnSpPr>
          <p:cNvPr id="731" name="Google Shape;731;p42"/>
          <p:cNvCxnSpPr>
            <a:stCxn id="725" idx="3"/>
            <a:endCxn id="730" idx="0"/>
          </p:cNvCxnSpPr>
          <p:nvPr/>
        </p:nvCxnSpPr>
        <p:spPr>
          <a:xfrm flipH="1">
            <a:off x="3562143" y="2596606"/>
            <a:ext cx="141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32" name="Google Shape;732;p42"/>
          <p:cNvSpPr/>
          <p:nvPr/>
        </p:nvSpPr>
        <p:spPr>
          <a:xfrm>
            <a:off x="1806435" y="3123476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</a:rPr>
              <a:t>5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733" name="Google Shape;733;p42"/>
          <p:cNvSpPr/>
          <p:nvPr/>
        </p:nvSpPr>
        <p:spPr>
          <a:xfrm>
            <a:off x="3967293" y="3123478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9</a:t>
            </a:r>
            <a:endParaRPr sz="1800"/>
          </a:p>
        </p:txBody>
      </p:sp>
      <p:sp>
        <p:nvSpPr>
          <p:cNvPr id="734" name="Google Shape;734;p42"/>
          <p:cNvSpPr/>
          <p:nvPr/>
        </p:nvSpPr>
        <p:spPr>
          <a:xfrm>
            <a:off x="5077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</p:txBody>
      </p:sp>
      <p:sp>
        <p:nvSpPr>
          <p:cNvPr id="735" name="Google Shape;735;p42"/>
          <p:cNvSpPr/>
          <p:nvPr/>
        </p:nvSpPr>
        <p:spPr>
          <a:xfrm>
            <a:off x="766307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</p:txBody>
      </p:sp>
      <p:sp>
        <p:nvSpPr>
          <p:cNvPr id="736" name="Google Shape;736;p42"/>
          <p:cNvSpPr/>
          <p:nvPr/>
        </p:nvSpPr>
        <p:spPr>
          <a:xfrm>
            <a:off x="1481815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10</a:t>
            </a:r>
            <a:endParaRPr sz="1800"/>
          </a:p>
        </p:txBody>
      </p:sp>
      <p:sp>
        <p:nvSpPr>
          <p:cNvPr id="737" name="Google Shape;737;p42"/>
          <p:cNvSpPr/>
          <p:nvPr/>
        </p:nvSpPr>
        <p:spPr>
          <a:xfrm>
            <a:off x="2197360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</p:txBody>
      </p:sp>
      <p:sp>
        <p:nvSpPr>
          <p:cNvPr id="738" name="Google Shape;738;p42"/>
          <p:cNvSpPr/>
          <p:nvPr/>
        </p:nvSpPr>
        <p:spPr>
          <a:xfrm>
            <a:off x="2912879" y="4181432"/>
            <a:ext cx="649200" cy="6222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11</a:t>
            </a:r>
            <a:endParaRPr sz="1800"/>
          </a:p>
        </p:txBody>
      </p:sp>
      <p:cxnSp>
        <p:nvCxnSpPr>
          <p:cNvPr id="739" name="Google Shape;739;p42"/>
          <p:cNvCxnSpPr>
            <a:stCxn id="728" idx="3"/>
            <a:endCxn id="734" idx="0"/>
          </p:cNvCxnSpPr>
          <p:nvPr/>
        </p:nvCxnSpPr>
        <p:spPr>
          <a:xfrm flipH="1">
            <a:off x="375391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0" name="Google Shape;740;p42"/>
          <p:cNvCxnSpPr>
            <a:stCxn id="732" idx="3"/>
            <a:endCxn id="736" idx="0"/>
          </p:cNvCxnSpPr>
          <p:nvPr/>
        </p:nvCxnSpPr>
        <p:spPr>
          <a:xfrm flipH="1">
            <a:off x="1806408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1" name="Google Shape;741;p42"/>
          <p:cNvCxnSpPr>
            <a:stCxn id="728" idx="5"/>
            <a:endCxn id="735" idx="0"/>
          </p:cNvCxnSpPr>
          <p:nvPr/>
        </p:nvCxnSpPr>
        <p:spPr>
          <a:xfrm>
            <a:off x="929544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2" name="Google Shape;742;p42"/>
          <p:cNvCxnSpPr>
            <a:stCxn id="732" idx="5"/>
            <a:endCxn id="737" idx="0"/>
          </p:cNvCxnSpPr>
          <p:nvPr/>
        </p:nvCxnSpPr>
        <p:spPr>
          <a:xfrm>
            <a:off x="2360562" y="3654557"/>
            <a:ext cx="1614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3" name="Google Shape;743;p42"/>
          <p:cNvCxnSpPr>
            <a:stCxn id="730" idx="3"/>
            <a:endCxn id="738" idx="0"/>
          </p:cNvCxnSpPr>
          <p:nvPr/>
        </p:nvCxnSpPr>
        <p:spPr>
          <a:xfrm flipH="1">
            <a:off x="3237400" y="3654557"/>
            <a:ext cx="951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4" name="Google Shape;744;p42"/>
          <p:cNvCxnSpPr>
            <a:stCxn id="724" idx="5"/>
            <a:endCxn id="732" idx="0"/>
          </p:cNvCxnSpPr>
          <p:nvPr/>
        </p:nvCxnSpPr>
        <p:spPr>
          <a:xfrm>
            <a:off x="1707337" y="2596606"/>
            <a:ext cx="4236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745" name="Google Shape;745;p42"/>
          <p:cNvCxnSpPr>
            <a:stCxn id="725" idx="5"/>
            <a:endCxn id="733" idx="0"/>
          </p:cNvCxnSpPr>
          <p:nvPr/>
        </p:nvCxnSpPr>
        <p:spPr>
          <a:xfrm>
            <a:off x="4162797" y="2596606"/>
            <a:ext cx="129000" cy="526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46" name="Google Shape;746;p42"/>
          <p:cNvSpPr/>
          <p:nvPr/>
        </p:nvSpPr>
        <p:spPr>
          <a:xfrm>
            <a:off x="4149550" y="848775"/>
            <a:ext cx="1573800" cy="10809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1"/>
          </a:solidFill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STEP 6</a:t>
            </a:r>
            <a:endParaRPr b="1" sz="2000"/>
          </a:p>
        </p:txBody>
      </p:sp>
      <p:sp>
        <p:nvSpPr>
          <p:cNvPr id="747" name="Google Shape;747;p42"/>
          <p:cNvSpPr txBox="1"/>
          <p:nvPr/>
        </p:nvSpPr>
        <p:spPr>
          <a:xfrm>
            <a:off x="4161325" y="276075"/>
            <a:ext cx="2782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Percolate down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748" name="Google Shape;748;p4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20956" y="1898106"/>
            <a:ext cx="4748878" cy="30563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2" name="Shape 7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Google Shape;753;p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Efficiency</a:t>
            </a:r>
            <a:endParaRPr/>
          </a:p>
        </p:txBody>
      </p:sp>
      <p:sp>
        <p:nvSpPr>
          <p:cNvPr id="754" name="Google Shape;754;p43"/>
          <p:cNvSpPr txBox="1"/>
          <p:nvPr>
            <p:ph idx="1" type="body"/>
          </p:nvPr>
        </p:nvSpPr>
        <p:spPr>
          <a:xfrm>
            <a:off x="311700" y="1188275"/>
            <a:ext cx="4101900" cy="338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Easy argument: </a:t>
            </a: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is</a:t>
            </a:r>
            <a:br>
              <a:rPr lang="en"/>
            </a:br>
            <a:r>
              <a:rPr lang="en"/>
              <a:t>O(n log n) where n is size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size/2 loop iterations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Each iteration does one percolateDown, each is O(log n)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This is correct, but there is a more precise (“tighter”) analysis of the algorithm…</a:t>
            </a:r>
            <a:endParaRPr/>
          </a:p>
        </p:txBody>
      </p:sp>
      <p:sp>
        <p:nvSpPr>
          <p:cNvPr id="755" name="Google Shape;755;p43"/>
          <p:cNvSpPr txBox="1"/>
          <p:nvPr/>
        </p:nvSpPr>
        <p:spPr>
          <a:xfrm>
            <a:off x="4413575" y="1451400"/>
            <a:ext cx="4611000" cy="2240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() {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b="1" lang="en" sz="1800">
                <a:solidFill>
                  <a:srgbClr val="0000FF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i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size/2; i&gt;0; i--) {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val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arr[i];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" sz="18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hole</a:t>
            </a: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= percolateDown(i,val);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  arr[hole] = val;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 b="1" sz="18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2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chemeClr val="dk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756" name="Google Shape;756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23591" y="2321000"/>
            <a:ext cx="45406" cy="45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57" name="Google Shape;757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40016" y="3904619"/>
            <a:ext cx="546266" cy="8404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8" name="Google Shape;758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43112" y="3854930"/>
            <a:ext cx="3040505" cy="866719"/>
          </a:xfrm>
          <a:prstGeom prst="rect">
            <a:avLst/>
          </a:prstGeom>
          <a:noFill/>
          <a:ln>
            <a:noFill/>
          </a:ln>
        </p:spPr>
      </p:pic>
      <p:pic>
        <p:nvPicPr>
          <p:cNvPr id="759" name="Google Shape;759;p4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284640" y="3755471"/>
            <a:ext cx="2076139" cy="9017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" name="Google Shape;760;p4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37368" y="1838721"/>
            <a:ext cx="525288" cy="1386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1" name="Google Shape;761;p4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965008" y="3832311"/>
            <a:ext cx="1200299" cy="8703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5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Google Shape;766;p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urier New"/>
                <a:ea typeface="Courier New"/>
                <a:cs typeface="Courier New"/>
                <a:sym typeface="Courier New"/>
              </a:rPr>
              <a:t>buildHeap</a:t>
            </a:r>
            <a:r>
              <a:rPr lang="en"/>
              <a:t> Efficiency</a:t>
            </a:r>
            <a:endParaRPr/>
          </a:p>
        </p:txBody>
      </p:sp>
      <p:sp>
        <p:nvSpPr>
          <p:cNvPr id="767" name="Google Shape;767;p44"/>
          <p:cNvSpPr txBox="1"/>
          <p:nvPr>
            <p:ph idx="1" type="body"/>
          </p:nvPr>
        </p:nvSpPr>
        <p:spPr>
          <a:xfrm>
            <a:off x="311700" y="1188275"/>
            <a:ext cx="8520600" cy="338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No node can percolate down more than the height of its subtree</a:t>
            </a:r>
            <a:endParaRPr sz="22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When i is a leaf: 0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When i is second-from-last level: 1</a:t>
            </a:r>
            <a:endParaRPr sz="2000"/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When i is third-from-last level: 2</a:t>
            </a:r>
            <a:endParaRPr sz="20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Overall Running time:</a:t>
            </a:r>
            <a:endParaRPr sz="2200"/>
          </a:p>
        </p:txBody>
      </p:sp>
      <p:pic>
        <p:nvPicPr>
          <p:cNvPr id="768" name="Google Shape;768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1488" y="3097938"/>
            <a:ext cx="5343525" cy="90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9" name="Google Shape;769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42675" y="3876688"/>
            <a:ext cx="3276600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0" name="Google Shape;770;p44"/>
          <p:cNvPicPr preferRelativeResize="0"/>
          <p:nvPr/>
        </p:nvPicPr>
        <p:blipFill rotWithShape="1">
          <a:blip r:embed="rId5">
            <a:alphaModFix/>
          </a:blip>
          <a:srcRect b="0" l="5935" r="0" t="0"/>
          <a:stretch/>
        </p:blipFill>
        <p:spPr>
          <a:xfrm>
            <a:off x="3014825" y="3881450"/>
            <a:ext cx="3324050" cy="1257300"/>
          </a:xfrm>
          <a:prstGeom prst="rect">
            <a:avLst/>
          </a:prstGeom>
          <a:noFill/>
          <a:ln>
            <a:noFill/>
          </a:ln>
        </p:spPr>
      </p:pic>
      <p:sp>
        <p:nvSpPr>
          <p:cNvPr id="771" name="Google Shape;771;p44"/>
          <p:cNvSpPr txBox="1"/>
          <p:nvPr/>
        </p:nvSpPr>
        <p:spPr>
          <a:xfrm>
            <a:off x="6013925" y="1853975"/>
            <a:ext cx="2818500" cy="12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2"/>
                </a:solidFill>
              </a:rPr>
              <a:t>k</a:t>
            </a:r>
            <a:r>
              <a:rPr lang="en" sz="1800">
                <a:solidFill>
                  <a:schemeClr val="dk2"/>
                </a:solidFill>
              </a:rPr>
              <a:t> = height of tree = log n but it’s actually easier math if we say that it’s infinity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772" name="Google Shape;772;p44"/>
          <p:cNvCxnSpPr>
            <a:stCxn id="771" idx="1"/>
          </p:cNvCxnSpPr>
          <p:nvPr/>
        </p:nvCxnSpPr>
        <p:spPr>
          <a:xfrm flipH="1">
            <a:off x="5862125" y="2482625"/>
            <a:ext cx="151800" cy="884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Properties of a Binary Min-Heap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More commonly known as a </a:t>
            </a:r>
            <a:r>
              <a:rPr lang="en" sz="2000">
                <a:solidFill>
                  <a:srgbClr val="0000FF"/>
                </a:solidFill>
              </a:rPr>
              <a:t>binary heap</a:t>
            </a:r>
            <a:r>
              <a:rPr lang="en" sz="2000"/>
              <a:t> or simply a </a:t>
            </a:r>
            <a:r>
              <a:rPr lang="en" sz="2000">
                <a:solidFill>
                  <a:srgbClr val="0000FF"/>
                </a:solidFill>
              </a:rPr>
              <a:t>heap</a:t>
            </a:r>
            <a:endParaRPr sz="2000">
              <a:solidFill>
                <a:srgbClr val="0000FF"/>
              </a:solidFill>
            </a:endParaRPr>
          </a:p>
          <a:p>
            <a:pPr indent="-3556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FF"/>
              </a:buClr>
              <a:buSzPts val="2000"/>
              <a:buChar char="●"/>
            </a:pPr>
            <a:r>
              <a:rPr lang="en" sz="2000">
                <a:solidFill>
                  <a:srgbClr val="0000FF"/>
                </a:solidFill>
              </a:rPr>
              <a:t>Structure Property</a:t>
            </a:r>
            <a:endParaRPr sz="2000">
              <a:solidFill>
                <a:srgbClr val="0000FF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 complete [binary] tree</a:t>
            </a:r>
            <a:endParaRPr sz="18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000"/>
              <a:buChar char="●"/>
            </a:pPr>
            <a:r>
              <a:rPr lang="en" sz="2000">
                <a:solidFill>
                  <a:srgbClr val="0000FF"/>
                </a:solidFill>
              </a:rPr>
              <a:t>Heap Property</a:t>
            </a:r>
            <a:endParaRPr sz="2000">
              <a:solidFill>
                <a:srgbClr val="0000FF"/>
              </a:solidFill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Every non-root node has a priority value larger than (or possibly equal to) the priority of its parent</a:t>
            </a:r>
            <a:endParaRPr sz="2000"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1600" y="3361075"/>
            <a:ext cx="5920800" cy="1739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37239" y="4129630"/>
            <a:ext cx="848737" cy="280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14509" y="3444790"/>
            <a:ext cx="1258297" cy="8738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50159" y="3845793"/>
            <a:ext cx="1011398" cy="9271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 it a heap?</a:t>
            </a:r>
            <a:endParaRPr/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11700" y="1152475"/>
            <a:ext cx="8520600" cy="3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										B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										D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Is this a binary min heap? yes/no</a:t>
            </a:r>
            <a:endParaRPr/>
          </a:p>
        </p:txBody>
      </p:sp>
      <p:sp>
        <p:nvSpPr>
          <p:cNvPr id="94" name="Google Shape;94;p17"/>
          <p:cNvSpPr/>
          <p:nvPr/>
        </p:nvSpPr>
        <p:spPr>
          <a:xfrm>
            <a:off x="1315600" y="1152475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899800" y="1694625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endParaRPr/>
          </a:p>
        </p:txBody>
      </p:sp>
      <p:sp>
        <p:nvSpPr>
          <p:cNvPr id="96" name="Google Shape;96;p17"/>
          <p:cNvSpPr/>
          <p:nvPr/>
        </p:nvSpPr>
        <p:spPr>
          <a:xfrm>
            <a:off x="1731400" y="1694625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  <p:cxnSp>
        <p:nvCxnSpPr>
          <p:cNvPr id="97" name="Google Shape;97;p17"/>
          <p:cNvCxnSpPr>
            <a:stCxn id="94" idx="3"/>
            <a:endCxn id="95" idx="0"/>
          </p:cNvCxnSpPr>
          <p:nvPr/>
        </p:nvCxnSpPr>
        <p:spPr>
          <a:xfrm flipH="1">
            <a:off x="1107693" y="1500213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8" name="Google Shape;98;p17"/>
          <p:cNvCxnSpPr>
            <a:stCxn id="94" idx="5"/>
            <a:endCxn id="96" idx="0"/>
          </p:cNvCxnSpPr>
          <p:nvPr/>
        </p:nvCxnSpPr>
        <p:spPr>
          <a:xfrm>
            <a:off x="1670508" y="1500213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9" name="Google Shape;99;p17"/>
          <p:cNvSpPr/>
          <p:nvPr/>
        </p:nvSpPr>
        <p:spPr>
          <a:xfrm>
            <a:off x="5847600" y="1152475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endParaRPr/>
          </a:p>
        </p:txBody>
      </p:sp>
      <p:sp>
        <p:nvSpPr>
          <p:cNvPr id="100" name="Google Shape;100;p17"/>
          <p:cNvSpPr/>
          <p:nvPr/>
        </p:nvSpPr>
        <p:spPr>
          <a:xfrm>
            <a:off x="5431800" y="1694625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</a:t>
            </a:r>
            <a:endParaRPr/>
          </a:p>
        </p:txBody>
      </p:sp>
      <p:sp>
        <p:nvSpPr>
          <p:cNvPr id="101" name="Google Shape;101;p17"/>
          <p:cNvSpPr/>
          <p:nvPr/>
        </p:nvSpPr>
        <p:spPr>
          <a:xfrm>
            <a:off x="6263400" y="1694625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</a:t>
            </a:r>
            <a:endParaRPr/>
          </a:p>
        </p:txBody>
      </p:sp>
      <p:cxnSp>
        <p:nvCxnSpPr>
          <p:cNvPr id="102" name="Google Shape;102;p17"/>
          <p:cNvCxnSpPr>
            <a:stCxn id="99" idx="3"/>
            <a:endCxn id="100" idx="0"/>
          </p:cNvCxnSpPr>
          <p:nvPr/>
        </p:nvCxnSpPr>
        <p:spPr>
          <a:xfrm flipH="1">
            <a:off x="5639693" y="1500213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3" name="Google Shape;103;p17"/>
          <p:cNvCxnSpPr>
            <a:stCxn id="99" idx="5"/>
            <a:endCxn id="101" idx="0"/>
          </p:cNvCxnSpPr>
          <p:nvPr/>
        </p:nvCxnSpPr>
        <p:spPr>
          <a:xfrm>
            <a:off x="6202508" y="1500213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4" name="Google Shape;104;p17"/>
          <p:cNvSpPr/>
          <p:nvPr/>
        </p:nvSpPr>
        <p:spPr>
          <a:xfrm>
            <a:off x="1943675" y="257175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</a:t>
            </a:r>
            <a:endParaRPr/>
          </a:p>
        </p:txBody>
      </p:sp>
      <p:sp>
        <p:nvSpPr>
          <p:cNvPr id="105" name="Google Shape;105;p17"/>
          <p:cNvSpPr/>
          <p:nvPr/>
        </p:nvSpPr>
        <p:spPr>
          <a:xfrm>
            <a:off x="1527875" y="311390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endParaRPr/>
          </a:p>
        </p:txBody>
      </p:sp>
      <p:sp>
        <p:nvSpPr>
          <p:cNvPr id="106" name="Google Shape;106;p17"/>
          <p:cNvSpPr/>
          <p:nvPr/>
        </p:nvSpPr>
        <p:spPr>
          <a:xfrm>
            <a:off x="2359475" y="311390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</a:t>
            </a:r>
            <a:endParaRPr/>
          </a:p>
        </p:txBody>
      </p:sp>
      <p:cxnSp>
        <p:nvCxnSpPr>
          <p:cNvPr id="107" name="Google Shape;107;p17"/>
          <p:cNvCxnSpPr>
            <a:stCxn id="104" idx="3"/>
            <a:endCxn id="105" idx="0"/>
          </p:cNvCxnSpPr>
          <p:nvPr/>
        </p:nvCxnSpPr>
        <p:spPr>
          <a:xfrm flipH="1">
            <a:off x="1735768" y="2919488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8" name="Google Shape;108;p17"/>
          <p:cNvCxnSpPr>
            <a:stCxn id="104" idx="5"/>
            <a:endCxn id="106" idx="0"/>
          </p:cNvCxnSpPr>
          <p:nvPr/>
        </p:nvCxnSpPr>
        <p:spPr>
          <a:xfrm>
            <a:off x="2298583" y="2919488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9" name="Google Shape;109;p17"/>
          <p:cNvSpPr/>
          <p:nvPr/>
        </p:nvSpPr>
        <p:spPr>
          <a:xfrm>
            <a:off x="1107700" y="365605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endParaRPr/>
          </a:p>
        </p:txBody>
      </p:sp>
      <p:cxnSp>
        <p:nvCxnSpPr>
          <p:cNvPr id="110" name="Google Shape;110;p17"/>
          <p:cNvCxnSpPr>
            <a:stCxn id="105" idx="3"/>
            <a:endCxn id="109" idx="0"/>
          </p:cNvCxnSpPr>
          <p:nvPr/>
        </p:nvCxnSpPr>
        <p:spPr>
          <a:xfrm flipH="1">
            <a:off x="1315468" y="3461638"/>
            <a:ext cx="2733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1" name="Google Shape;111;p17"/>
          <p:cNvSpPr/>
          <p:nvPr/>
        </p:nvSpPr>
        <p:spPr>
          <a:xfrm>
            <a:off x="6336900" y="257175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</a:t>
            </a:r>
            <a:endParaRPr/>
          </a:p>
        </p:txBody>
      </p:sp>
      <p:sp>
        <p:nvSpPr>
          <p:cNvPr id="112" name="Google Shape;112;p17"/>
          <p:cNvSpPr/>
          <p:nvPr/>
        </p:nvSpPr>
        <p:spPr>
          <a:xfrm>
            <a:off x="5921100" y="311390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</a:t>
            </a:r>
            <a:endParaRPr/>
          </a:p>
        </p:txBody>
      </p:sp>
      <p:sp>
        <p:nvSpPr>
          <p:cNvPr id="113" name="Google Shape;113;p17"/>
          <p:cNvSpPr/>
          <p:nvPr/>
        </p:nvSpPr>
        <p:spPr>
          <a:xfrm>
            <a:off x="6752700" y="311390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</a:t>
            </a:r>
            <a:endParaRPr/>
          </a:p>
        </p:txBody>
      </p:sp>
      <p:cxnSp>
        <p:nvCxnSpPr>
          <p:cNvPr id="114" name="Google Shape;114;p17"/>
          <p:cNvCxnSpPr>
            <a:stCxn id="111" idx="3"/>
            <a:endCxn id="112" idx="0"/>
          </p:cNvCxnSpPr>
          <p:nvPr/>
        </p:nvCxnSpPr>
        <p:spPr>
          <a:xfrm flipH="1">
            <a:off x="6128993" y="2919488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15" name="Google Shape;115;p17"/>
          <p:cNvCxnSpPr>
            <a:stCxn id="111" idx="5"/>
            <a:endCxn id="113" idx="0"/>
          </p:cNvCxnSpPr>
          <p:nvPr/>
        </p:nvCxnSpPr>
        <p:spPr>
          <a:xfrm>
            <a:off x="6691808" y="2919488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6" name="Google Shape;116;p17"/>
          <p:cNvSpPr/>
          <p:nvPr/>
        </p:nvSpPr>
        <p:spPr>
          <a:xfrm>
            <a:off x="5505300" y="365605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</a:t>
            </a:r>
            <a:endParaRPr/>
          </a:p>
        </p:txBody>
      </p:sp>
      <p:cxnSp>
        <p:nvCxnSpPr>
          <p:cNvPr id="117" name="Google Shape;117;p17"/>
          <p:cNvCxnSpPr>
            <a:stCxn id="112" idx="3"/>
            <a:endCxn id="116" idx="0"/>
          </p:cNvCxnSpPr>
          <p:nvPr/>
        </p:nvCxnSpPr>
        <p:spPr>
          <a:xfrm flipH="1">
            <a:off x="5713193" y="3461638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18" name="Google Shape;118;p17"/>
          <p:cNvSpPr/>
          <p:nvPr/>
        </p:nvSpPr>
        <p:spPr>
          <a:xfrm>
            <a:off x="6336900" y="3656050"/>
            <a:ext cx="415800" cy="407400"/>
          </a:xfrm>
          <a:prstGeom prst="ellipse">
            <a:avLst/>
          </a:prstGeom>
          <a:solidFill>
            <a:srgbClr val="F3F3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</a:t>
            </a:r>
            <a:endParaRPr/>
          </a:p>
        </p:txBody>
      </p:sp>
      <p:cxnSp>
        <p:nvCxnSpPr>
          <p:cNvPr id="119" name="Google Shape;119;p17"/>
          <p:cNvCxnSpPr>
            <a:stCxn id="113" idx="3"/>
            <a:endCxn id="118" idx="0"/>
          </p:cNvCxnSpPr>
          <p:nvPr/>
        </p:nvCxnSpPr>
        <p:spPr>
          <a:xfrm flipH="1">
            <a:off x="6544793" y="3461638"/>
            <a:ext cx="268800" cy="194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20" name="Google Shape;12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3692" y="1083600"/>
            <a:ext cx="3847609" cy="22945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53053" y="964822"/>
            <a:ext cx="2038856" cy="1275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88131" y="3001527"/>
            <a:ext cx="240832" cy="49583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76992" y="2990510"/>
            <a:ext cx="608716" cy="7136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223725" y="3397534"/>
            <a:ext cx="630790" cy="3153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Today - Priority Queues / Heaps</a:t>
            </a:r>
            <a:endParaRPr/>
          </a:p>
        </p:txBody>
      </p:sp>
      <p:sp>
        <p:nvSpPr>
          <p:cNvPr id="130" name="Google Shape;13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What is a Priority Queue?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Introduction to the heap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600"/>
              <a:buChar char="●"/>
            </a:pPr>
            <a:r>
              <a:rPr lang="en" sz="2600">
                <a:solidFill>
                  <a:srgbClr val="FF0000"/>
                </a:solidFill>
              </a:rPr>
              <a:t>Heap operations</a:t>
            </a:r>
            <a:endParaRPr sz="2600">
              <a:solidFill>
                <a:srgbClr val="FF0000"/>
              </a:solidFill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Heap implementation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" sz="2600"/>
              <a:t>Building a heap</a:t>
            </a:r>
            <a:endParaRPr sz="2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Heap Operations</a:t>
            </a:r>
            <a:endParaRPr/>
          </a:p>
        </p:txBody>
      </p:sp>
      <p:sp>
        <p:nvSpPr>
          <p:cNvPr id="136" name="Google Shape;136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findMin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insert(val): percolate up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deleteMin: percolate down</a:t>
            </a:r>
            <a:endParaRPr/>
          </a:p>
        </p:txBody>
      </p:sp>
      <p:pic>
        <p:nvPicPr>
          <p:cNvPr id="137" name="Google Shape;13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9450" y="2200925"/>
            <a:ext cx="6340250" cy="2858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628738" y="1169017"/>
            <a:ext cx="3244902" cy="11329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458980" y="2443631"/>
            <a:ext cx="704557" cy="3029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1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82617" y="4444331"/>
            <a:ext cx="786497" cy="498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087212" y="2216476"/>
            <a:ext cx="378404" cy="2802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1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403538" y="2106755"/>
            <a:ext cx="1058799" cy="135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19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342026" y="3112460"/>
            <a:ext cx="2365148" cy="10146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9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672775" y="3768673"/>
            <a:ext cx="863995" cy="1123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9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843348" y="1926033"/>
            <a:ext cx="1386830" cy="9735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Heap Operations</a:t>
            </a:r>
            <a:endParaRPr/>
          </a:p>
        </p:txBody>
      </p:sp>
      <p:sp>
        <p:nvSpPr>
          <p:cNvPr id="151" name="Google Shape;151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findMin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insert(val): percolate up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deleteMin: percolate down</a:t>
            </a:r>
            <a:endParaRPr/>
          </a:p>
        </p:txBody>
      </p:sp>
      <p:pic>
        <p:nvPicPr>
          <p:cNvPr id="152" name="Google Shape;15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69450" y="2200925"/>
            <a:ext cx="6340250" cy="285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Operations: basic idea</a:t>
            </a:r>
            <a:endParaRPr/>
          </a:p>
        </p:txBody>
      </p:sp>
      <p:sp>
        <p:nvSpPr>
          <p:cNvPr id="158" name="Google Shape;158;p21"/>
          <p:cNvSpPr txBox="1"/>
          <p:nvPr>
            <p:ph idx="1" type="body"/>
          </p:nvPr>
        </p:nvSpPr>
        <p:spPr>
          <a:xfrm>
            <a:off x="311700" y="1152475"/>
            <a:ext cx="426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findMin:</a:t>
            </a:r>
            <a:endParaRPr/>
          </a:p>
          <a:p>
            <a:pPr indent="45720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return root.data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deleteMin: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answer = root.data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Move right-most node in last row to root to restore structure property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“Percolate down” to restore heap order property</a:t>
            </a:r>
            <a:endParaRPr/>
          </a:p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insert: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Put new node in next position on bottom row to restore structure property</a:t>
            </a:r>
            <a:endParaRPr/>
          </a:p>
          <a:p>
            <a:pPr indent="-325755" lvl="0" marL="914400" rtl="0" algn="l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“Percolate up” to restore heap order property</a:t>
            </a:r>
            <a:endParaRPr/>
          </a:p>
        </p:txBody>
      </p:sp>
      <p:pic>
        <p:nvPicPr>
          <p:cNvPr id="159" name="Google Shape;15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35775" y="203750"/>
            <a:ext cx="4708226" cy="2122724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1"/>
          <p:cNvSpPr txBox="1"/>
          <p:nvPr/>
        </p:nvSpPr>
        <p:spPr>
          <a:xfrm>
            <a:off x="5318400" y="2665125"/>
            <a:ext cx="3513900" cy="21228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Overall strategy: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Preserve complete tree structure property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This may break heap order property</a:t>
            </a:r>
            <a:endParaRPr sz="1800">
              <a:solidFill>
                <a:schemeClr val="dk2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Percolate to restore heap order property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