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E7BE48-FF28-45CA-9B09-5C277A842499}">
  <a:tblStyle styleId="{F6E7BE48-FF28-45CA-9B09-5C277A8424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cf87c5e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Project: we don’t care about style - we already taught you that! But it will make it harder for you to get help in OH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 1 is out!</a:t>
            </a:r>
            <a:endParaRPr/>
          </a:p>
        </p:txBody>
      </p:sp>
      <p:sp>
        <p:nvSpPr>
          <p:cNvPr id="52" name="Google Shape;52;g26cf87c5e8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6cf87c5e8b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6cf87c5e8b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cf87c5e8b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cf87c5e8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cf87c5e8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cf87c5e8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6cf87c5e8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6cf87c5e8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Half the class, work up, other half work down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2.5 minutes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6cf87c5e8b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6cf87c5e8b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6cf87c5e8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6cf87c5e8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Spoiler alert: we’re not ACTUALLY going to use a tree - we’re just thinking about it like a tree.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6cf87c5e8b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6cf87c5e8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6cf87c5e8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6cf87c5e8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6cf87c5e8b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6cf87c5e8b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actually mean about the </a:t>
            </a:r>
            <a:r>
              <a:rPr i="1" lang="en"/>
              <a:t>height</a:t>
            </a:r>
            <a:r>
              <a:rPr lang="en"/>
              <a:t> of the tree?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6cf87c5e8b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6cf87c5e8b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the leaves added together for all previous heights gives you the # of nodes for a level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cf87c5e8b_0_6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cf87c5e8b_0_6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6cf87c5e8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26cf87c5e8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the leaves added together for all previous heights gives you the # of nodes for a level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6cf87c5e8b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6cf87c5e8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the leaves added together for all previous heights gives you the # of nodes for a level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for our heap, we won’t necessarily always have a perfect tree, but as long as we keep it to complete, we’ll get our O(logn) running time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cf87c5e8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cf87c5e8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cf87c5e8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cf87c5e8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cf87c5e8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6cf87c5e8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6cf87c5e8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6cf87c5e8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cf87c5e8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cf87c5e8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can’t get any more abstract than a blob of integers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cf87c5e8b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cf87c5e8b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cf87c5e8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cf87c5e8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43.png"/><Relationship Id="rId10" Type="http://schemas.openxmlformats.org/officeDocument/2006/relationships/image" Target="../media/image44.png"/><Relationship Id="rId13" Type="http://schemas.openxmlformats.org/officeDocument/2006/relationships/image" Target="../media/image31.png"/><Relationship Id="rId1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1.png"/><Relationship Id="rId4" Type="http://schemas.openxmlformats.org/officeDocument/2006/relationships/image" Target="../media/image25.png"/><Relationship Id="rId9" Type="http://schemas.openxmlformats.org/officeDocument/2006/relationships/image" Target="../media/image38.png"/><Relationship Id="rId14" Type="http://schemas.openxmlformats.org/officeDocument/2006/relationships/image" Target="../media/image70.png"/><Relationship Id="rId5" Type="http://schemas.openxmlformats.org/officeDocument/2006/relationships/image" Target="../media/image27.png"/><Relationship Id="rId6" Type="http://schemas.openxmlformats.org/officeDocument/2006/relationships/image" Target="../media/image33.png"/><Relationship Id="rId7" Type="http://schemas.openxmlformats.org/officeDocument/2006/relationships/image" Target="../media/image39.png"/><Relationship Id="rId8" Type="http://schemas.openxmlformats.org/officeDocument/2006/relationships/image" Target="../media/image4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2.png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image" Target="../media/image53.png"/><Relationship Id="rId10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7.png"/><Relationship Id="rId4" Type="http://schemas.openxmlformats.org/officeDocument/2006/relationships/image" Target="../media/image40.png"/><Relationship Id="rId9" Type="http://schemas.openxmlformats.org/officeDocument/2006/relationships/image" Target="../media/image52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45.png"/><Relationship Id="rId8" Type="http://schemas.openxmlformats.org/officeDocument/2006/relationships/image" Target="../media/image4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7.png"/><Relationship Id="rId4" Type="http://schemas.openxmlformats.org/officeDocument/2006/relationships/image" Target="../media/image80.png"/><Relationship Id="rId9" Type="http://schemas.openxmlformats.org/officeDocument/2006/relationships/image" Target="../media/image54.png"/><Relationship Id="rId5" Type="http://schemas.openxmlformats.org/officeDocument/2006/relationships/image" Target="../media/image62.png"/><Relationship Id="rId6" Type="http://schemas.openxmlformats.org/officeDocument/2006/relationships/image" Target="../media/image65.png"/><Relationship Id="rId7" Type="http://schemas.openxmlformats.org/officeDocument/2006/relationships/image" Target="../media/image59.png"/><Relationship Id="rId8" Type="http://schemas.openxmlformats.org/officeDocument/2006/relationships/image" Target="../media/image56.png"/></Relationships>
</file>

<file path=ppt/slides/_rels/slide18.xml.rels><?xml version="1.0" encoding="UTF-8" standalone="yes"?><Relationships xmlns="http://schemas.openxmlformats.org/package/2006/relationships"><Relationship Id="rId10" Type="http://schemas.openxmlformats.org/officeDocument/2006/relationships/image" Target="../media/image7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2.png"/><Relationship Id="rId4" Type="http://schemas.openxmlformats.org/officeDocument/2006/relationships/image" Target="../media/image68.png"/><Relationship Id="rId9" Type="http://schemas.openxmlformats.org/officeDocument/2006/relationships/image" Target="../media/image61.png"/><Relationship Id="rId5" Type="http://schemas.openxmlformats.org/officeDocument/2006/relationships/image" Target="../media/image60.png"/><Relationship Id="rId6" Type="http://schemas.openxmlformats.org/officeDocument/2006/relationships/image" Target="../media/image79.png"/><Relationship Id="rId7" Type="http://schemas.openxmlformats.org/officeDocument/2006/relationships/image" Target="../media/image57.png"/><Relationship Id="rId8" Type="http://schemas.openxmlformats.org/officeDocument/2006/relationships/image" Target="../media/image55.png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image" Target="../media/image84.png"/><Relationship Id="rId10" Type="http://schemas.openxmlformats.org/officeDocument/2006/relationships/image" Target="../media/image82.png"/><Relationship Id="rId13" Type="http://schemas.openxmlformats.org/officeDocument/2006/relationships/image" Target="../media/image78.png"/><Relationship Id="rId12" Type="http://schemas.openxmlformats.org/officeDocument/2006/relationships/image" Target="../media/image7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2.png"/><Relationship Id="rId4" Type="http://schemas.openxmlformats.org/officeDocument/2006/relationships/image" Target="../media/image67.png"/><Relationship Id="rId9" Type="http://schemas.openxmlformats.org/officeDocument/2006/relationships/image" Target="../media/image71.png"/><Relationship Id="rId15" Type="http://schemas.openxmlformats.org/officeDocument/2006/relationships/image" Target="../media/image75.png"/><Relationship Id="rId14" Type="http://schemas.openxmlformats.org/officeDocument/2006/relationships/image" Target="../media/image76.png"/><Relationship Id="rId5" Type="http://schemas.openxmlformats.org/officeDocument/2006/relationships/image" Target="../media/image66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9.png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image" Target="../media/image28.png"/><Relationship Id="rId11" Type="http://schemas.openxmlformats.org/officeDocument/2006/relationships/image" Target="../media/image12.png"/><Relationship Id="rId22" Type="http://schemas.openxmlformats.org/officeDocument/2006/relationships/image" Target="../media/image26.png"/><Relationship Id="rId10" Type="http://schemas.openxmlformats.org/officeDocument/2006/relationships/image" Target="../media/image17.png"/><Relationship Id="rId21" Type="http://schemas.openxmlformats.org/officeDocument/2006/relationships/image" Target="../media/image24.png"/><Relationship Id="rId13" Type="http://schemas.openxmlformats.org/officeDocument/2006/relationships/image" Target="../media/image7.png"/><Relationship Id="rId24" Type="http://schemas.openxmlformats.org/officeDocument/2006/relationships/image" Target="../media/image21.png"/><Relationship Id="rId12" Type="http://schemas.openxmlformats.org/officeDocument/2006/relationships/image" Target="../media/image19.png"/><Relationship Id="rId23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4.png"/><Relationship Id="rId4" Type="http://schemas.openxmlformats.org/officeDocument/2006/relationships/image" Target="../media/image15.png"/><Relationship Id="rId9" Type="http://schemas.openxmlformats.org/officeDocument/2006/relationships/image" Target="../media/image6.png"/><Relationship Id="rId15" Type="http://schemas.openxmlformats.org/officeDocument/2006/relationships/image" Target="../media/image8.png"/><Relationship Id="rId14" Type="http://schemas.openxmlformats.org/officeDocument/2006/relationships/image" Target="../media/image85.png"/><Relationship Id="rId17" Type="http://schemas.openxmlformats.org/officeDocument/2006/relationships/image" Target="../media/image9.png"/><Relationship Id="rId16" Type="http://schemas.openxmlformats.org/officeDocument/2006/relationships/image" Target="../media/image13.png"/><Relationship Id="rId5" Type="http://schemas.openxmlformats.org/officeDocument/2006/relationships/image" Target="../media/image14.png"/><Relationship Id="rId19" Type="http://schemas.openxmlformats.org/officeDocument/2006/relationships/image" Target="../media/image1.png"/><Relationship Id="rId6" Type="http://schemas.openxmlformats.org/officeDocument/2006/relationships/image" Target="../media/image4.png"/><Relationship Id="rId18" Type="http://schemas.openxmlformats.org/officeDocument/2006/relationships/image" Target="../media/image3.png"/><Relationship Id="rId7" Type="http://schemas.openxmlformats.org/officeDocument/2006/relationships/image" Target="../media/image5.png"/><Relationship Id="rId8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2.png"/><Relationship Id="rId4" Type="http://schemas.openxmlformats.org/officeDocument/2006/relationships/image" Target="../media/image83.png"/><Relationship Id="rId5" Type="http://schemas.openxmlformats.org/officeDocument/2006/relationships/image" Target="../media/image8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2.png"/><Relationship Id="rId4" Type="http://schemas.openxmlformats.org/officeDocument/2006/relationships/image" Target="../media/image8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0.png"/><Relationship Id="rId7" Type="http://schemas.openxmlformats.org/officeDocument/2006/relationships/image" Target="../media/image18.png"/><Relationship Id="rId8" Type="http://schemas.openxmlformats.org/officeDocument/2006/relationships/image" Target="../media/image2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9.png"/><Relationship Id="rId4" Type="http://schemas.openxmlformats.org/officeDocument/2006/relationships/image" Target="../media/image5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5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2500"/>
              <a:t>Priority Queues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 Queue Example</a:t>
            </a:r>
            <a:endParaRPr/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311700" y="1152475"/>
            <a:ext cx="8520600" cy="38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a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5</a:t>
            </a:r>
            <a:r>
              <a:rPr lang="en" sz="2000"/>
              <a:t>						after execution: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b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3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c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4						w </a:t>
            </a:r>
            <a:r>
              <a:rPr b="1" lang="en" sz="2000">
                <a:solidFill>
                  <a:srgbClr val="000000"/>
                </a:solidFill>
              </a:rPr>
              <a:t>=</a:t>
            </a:r>
            <a:r>
              <a:rPr b="1" lang="en" sz="2000">
                <a:solidFill>
                  <a:srgbClr val="0000FF"/>
                </a:solidFill>
              </a:rPr>
              <a:t> b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w</a:t>
            </a:r>
            <a:r>
              <a:rPr lang="en" sz="2000"/>
              <a:t> = </a:t>
            </a:r>
            <a:r>
              <a:rPr b="1" lang="en" sz="2000"/>
              <a:t>deleteMin								</a:t>
            </a:r>
            <a:r>
              <a:rPr b="1" lang="en" sz="2000">
                <a:solidFill>
                  <a:srgbClr val="0000FF"/>
                </a:solidFill>
              </a:rPr>
              <a:t>x</a:t>
            </a:r>
            <a:r>
              <a:rPr b="1" lang="en" sz="2000"/>
              <a:t> = </a:t>
            </a:r>
            <a:r>
              <a:rPr b="1" lang="en" sz="2000">
                <a:solidFill>
                  <a:srgbClr val="0000FF"/>
                </a:solidFill>
              </a:rPr>
              <a:t>c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x</a:t>
            </a:r>
            <a:r>
              <a:rPr lang="en" sz="2000"/>
              <a:t> = </a:t>
            </a:r>
            <a:r>
              <a:rPr b="1" lang="en" sz="2000"/>
              <a:t>deleteMin								</a:t>
            </a:r>
            <a:r>
              <a:rPr b="1" lang="en" sz="2000">
                <a:solidFill>
                  <a:srgbClr val="0000FF"/>
                </a:solidFill>
              </a:rPr>
              <a:t>y</a:t>
            </a:r>
            <a:r>
              <a:rPr b="1" lang="en" sz="2000"/>
              <a:t> = </a:t>
            </a:r>
            <a:r>
              <a:rPr b="1" lang="en" sz="2000">
                <a:solidFill>
                  <a:srgbClr val="0000FF"/>
                </a:solidFill>
              </a:rPr>
              <a:t>d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d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2						z </a:t>
            </a:r>
            <a:r>
              <a:rPr b="1" lang="en" sz="2000">
                <a:solidFill>
                  <a:srgbClr val="000000"/>
                </a:solidFill>
              </a:rPr>
              <a:t>=</a:t>
            </a:r>
            <a:r>
              <a:rPr b="1" lang="en" sz="2000">
                <a:solidFill>
                  <a:srgbClr val="0000FF"/>
                </a:solidFill>
              </a:rPr>
              <a:t> a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e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6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y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z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simplify our examples, we will just use the priority values from now 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Analogy: insert is like enqueue, deleteMin is like dequeue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the whole point is to use priorities instead of FIFO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Applications of Priority Queues</a:t>
            </a:r>
            <a:endParaRPr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311700" y="1152475"/>
            <a:ext cx="8520600" cy="38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Like all good ADTs, the priority queue arises often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Sometimes “directly”, sometimes less obvious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Run multiple programs in the operating system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“critical” before “interactive” before “compute-intensive”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Maybe let users set priority level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Treat hospital patients in order of severity (or triage)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Select print jobs in order of decreasing length?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Forward network packets in order of urgency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Select most frequent symbols for data compression (cf. CSE123)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Sort: insert all, then repeatedly deleteMin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Preliminary</a:t>
            </a:r>
            <a:r>
              <a:rPr lang="en"/>
              <a:t> Implementations of Priority Queue ADT</a:t>
            </a:r>
            <a:endParaRPr/>
          </a:p>
        </p:txBody>
      </p:sp>
      <p:sp>
        <p:nvSpPr>
          <p:cNvPr id="163" name="Google Shape;163;p24"/>
          <p:cNvSpPr txBox="1"/>
          <p:nvPr>
            <p:ph idx="1" type="body"/>
          </p:nvPr>
        </p:nvSpPr>
        <p:spPr>
          <a:xfrm>
            <a:off x="311700" y="4362650"/>
            <a:ext cx="8520600" cy="5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Note:</a:t>
            </a:r>
            <a:r>
              <a:rPr lang="en"/>
              <a:t> Worst case, assume arrays have enough space</a:t>
            </a:r>
            <a:endParaRPr/>
          </a:p>
        </p:txBody>
      </p:sp>
      <p:graphicFrame>
        <p:nvGraphicFramePr>
          <p:cNvPr id="164" name="Google Shape;164;p24"/>
          <p:cNvGraphicFramePr/>
          <p:nvPr/>
        </p:nvGraphicFramePr>
        <p:xfrm>
          <a:off x="311700" y="1152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{F6E7BE48-FF28-45CA-9B09-5C277A842499}</a:tableStyleId>
              </a:tblPr>
              <a:tblGrid>
                <a:gridCol w="2840200"/>
                <a:gridCol w="2840200"/>
                <a:gridCol w="2840200"/>
              </a:tblGrid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insert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deleteMin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Array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Linked List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Circular Array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Linked List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Binary Search Tree (BST)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pic>
        <p:nvPicPr>
          <p:cNvPr id="165" name="Google Shape;16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3970" y="1748050"/>
            <a:ext cx="70928" cy="290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1860" y="1855496"/>
            <a:ext cx="399780" cy="273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5442" y="2271543"/>
            <a:ext cx="71019" cy="319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32749" y="2342795"/>
            <a:ext cx="330206" cy="281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70918" y="2823187"/>
            <a:ext cx="386946" cy="295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89270" y="2792311"/>
            <a:ext cx="63272" cy="274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67819" y="3270982"/>
            <a:ext cx="2853294" cy="32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76153" y="3898111"/>
            <a:ext cx="300586" cy="209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263699" y="4196814"/>
            <a:ext cx="815522" cy="96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910130" y="3830154"/>
            <a:ext cx="4113128" cy="902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751898" y="3685875"/>
            <a:ext cx="877238" cy="371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528825" y="3751975"/>
            <a:ext cx="474245" cy="368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Preliminary</a:t>
            </a:r>
            <a:r>
              <a:rPr lang="en"/>
              <a:t> Implementations of Priority Queue ADT</a:t>
            </a:r>
            <a:endParaRPr/>
          </a:p>
        </p:txBody>
      </p:sp>
      <p:sp>
        <p:nvSpPr>
          <p:cNvPr id="182" name="Google Shape;182;p25"/>
          <p:cNvSpPr txBox="1"/>
          <p:nvPr>
            <p:ph idx="1" type="body"/>
          </p:nvPr>
        </p:nvSpPr>
        <p:spPr>
          <a:xfrm>
            <a:off x="311700" y="4362650"/>
            <a:ext cx="8520600" cy="53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Note:</a:t>
            </a:r>
            <a:r>
              <a:rPr lang="en"/>
              <a:t> Worst case, assume arrays have enough space</a:t>
            </a:r>
            <a:endParaRPr/>
          </a:p>
        </p:txBody>
      </p:sp>
      <p:graphicFrame>
        <p:nvGraphicFramePr>
          <p:cNvPr id="183" name="Google Shape;183;p25"/>
          <p:cNvGraphicFramePr/>
          <p:nvPr/>
        </p:nvGraphicFramePr>
        <p:xfrm>
          <a:off x="311700" y="1152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{F6E7BE48-FF28-45CA-9B09-5C277A842499}</a:tableStyleId>
              </a:tblPr>
              <a:tblGrid>
                <a:gridCol w="2840200"/>
                <a:gridCol w="2840200"/>
                <a:gridCol w="2840200"/>
              </a:tblGrid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insert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deleteMin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Array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(1)</a:t>
                      </a:r>
                      <a:endParaRPr sz="18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Unsorted Linked List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(1)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Circular Array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(1)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Sorted Linked List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(1)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504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Binary Search Tree (BST)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0000FF"/>
                          </a:solidFill>
                        </a:rPr>
                        <a:t>θ</a:t>
                      </a:r>
                      <a:r>
                        <a:rPr lang="en" sz="1800">
                          <a:solidFill>
                            <a:srgbClr val="0000FF"/>
                          </a:solidFill>
                        </a:rPr>
                        <a:t>(n)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Priority Queues / Heaps</a:t>
            </a:r>
            <a:endParaRPr/>
          </a:p>
        </p:txBody>
      </p:sp>
      <p:sp>
        <p:nvSpPr>
          <p:cNvPr id="189" name="Google Shape;18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a Priority Queue?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Introduction to the heap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operations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implementation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Building a heap</a:t>
            </a:r>
            <a:endParaRPr sz="2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Data Structure: The Heap</a:t>
            </a:r>
            <a:endParaRPr/>
          </a:p>
        </p:txBody>
      </p:sp>
      <p:sp>
        <p:nvSpPr>
          <p:cNvPr id="195" name="Google Shape;195;p27"/>
          <p:cNvSpPr txBox="1"/>
          <p:nvPr>
            <p:ph idx="1" type="body"/>
          </p:nvPr>
        </p:nvSpPr>
        <p:spPr>
          <a:xfrm>
            <a:off x="311700" y="1152475"/>
            <a:ext cx="8520600" cy="3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 more specifically, a “binary min heap”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Worst case: O(log n) for insert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Worst case: O(log n) for deleteMin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items arrive in random order, then the average-case of insert is O(1)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good constant factors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Key idea:</a:t>
            </a:r>
            <a:r>
              <a:rPr lang="en"/>
              <a:t> Only pay for functionality needed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need something better than scanning unsorted items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we do not need to maintain a full sorted list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visualize our heap as a tree, so we need to review some tree terminology</a:t>
            </a:r>
            <a:endParaRPr/>
          </a:p>
        </p:txBody>
      </p:sp>
      <p:pic>
        <p:nvPicPr>
          <p:cNvPr id="196" name="Google Shape;19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0328" y="1450541"/>
            <a:ext cx="1228189" cy="133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Reviewing Some Tree Terminology</a:t>
            </a:r>
            <a:endParaRPr/>
          </a:p>
        </p:txBody>
      </p:sp>
      <p:sp>
        <p:nvSpPr>
          <p:cNvPr id="202" name="Google Shape;20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root(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leaves(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children(</a:t>
            </a:r>
            <a:r>
              <a:rPr b="1" lang="en">
                <a:solidFill>
                  <a:srgbClr val="0000FF"/>
                </a:solidFill>
              </a:rPr>
              <a:t>B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parent(</a:t>
            </a:r>
            <a:r>
              <a:rPr b="1" lang="en">
                <a:solidFill>
                  <a:srgbClr val="0000FF"/>
                </a:solidFill>
              </a:rPr>
              <a:t>H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siblings(</a:t>
            </a:r>
            <a:r>
              <a:rPr b="1" lang="en">
                <a:solidFill>
                  <a:srgbClr val="0000FF"/>
                </a:solidFill>
              </a:rPr>
              <a:t>E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ancestors(</a:t>
            </a:r>
            <a:r>
              <a:rPr b="1" lang="en">
                <a:solidFill>
                  <a:srgbClr val="0000FF"/>
                </a:solidFill>
              </a:rPr>
              <a:t>F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descendents(</a:t>
            </a:r>
            <a:r>
              <a:rPr b="1" lang="en">
                <a:solidFill>
                  <a:srgbClr val="0000FF"/>
                </a:solidFill>
              </a:rPr>
              <a:t>G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FF"/>
                </a:solidFill>
              </a:rPr>
              <a:t>subtree(</a:t>
            </a:r>
            <a:r>
              <a:rPr b="1" lang="en">
                <a:solidFill>
                  <a:srgbClr val="0000FF"/>
                </a:solidFill>
              </a:rPr>
              <a:t>G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203" name="Google Shape;20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6250" y="1017725"/>
            <a:ext cx="3128451" cy="398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8"/>
          <p:cNvPicPr preferRelativeResize="0"/>
          <p:nvPr/>
        </p:nvPicPr>
        <p:blipFill rotWithShape="1">
          <a:blip r:embed="rId3">
            <a:alphaModFix/>
          </a:blip>
          <a:srcRect b="82546" l="64554" r="0" t="3100"/>
          <a:stretch/>
        </p:blipFill>
        <p:spPr>
          <a:xfrm>
            <a:off x="6255775" y="729925"/>
            <a:ext cx="1108925" cy="57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8"/>
          <p:cNvSpPr txBox="1"/>
          <p:nvPr/>
        </p:nvSpPr>
        <p:spPr>
          <a:xfrm>
            <a:off x="6255375" y="882725"/>
            <a:ext cx="149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Tree T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206" name="Google Shape;20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7905" y="903189"/>
            <a:ext cx="4801060" cy="663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70794" y="2561510"/>
            <a:ext cx="3048880" cy="2391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3015" y="2511702"/>
            <a:ext cx="1684063" cy="852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57148" y="3142335"/>
            <a:ext cx="311413" cy="56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885514" y="868812"/>
            <a:ext cx="1355605" cy="1865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29399" y="3200342"/>
            <a:ext cx="3304628" cy="1774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973488" y="2586684"/>
            <a:ext cx="4152456" cy="2383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57438" y="3183617"/>
            <a:ext cx="1568522" cy="1470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More Tree Terminology</a:t>
            </a:r>
            <a:endParaRPr/>
          </a:p>
        </p:txBody>
      </p:sp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311700" y="1152475"/>
            <a:ext cx="8520600" cy="37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depth(</a:t>
            </a:r>
            <a:r>
              <a:rPr b="1" lang="en">
                <a:solidFill>
                  <a:srgbClr val="0000FF"/>
                </a:solidFill>
              </a:rPr>
              <a:t>B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height(</a:t>
            </a:r>
            <a:r>
              <a:rPr b="1" lang="en">
                <a:solidFill>
                  <a:srgbClr val="0000FF"/>
                </a:solidFill>
              </a:rPr>
              <a:t>G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height(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degree(</a:t>
            </a:r>
            <a:r>
              <a:rPr b="1" lang="en">
                <a:solidFill>
                  <a:srgbClr val="0000FF"/>
                </a:solidFill>
              </a:rPr>
              <a:t>B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branching factor(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lang="en">
                <a:solidFill>
                  <a:srgbClr val="0000FF"/>
                </a:solidFill>
              </a:rPr>
              <a:t>):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>
                <a:solidFill>
                  <a:srgbClr val="0000FF"/>
                </a:solidFill>
              </a:rPr>
              <a:t>height</a:t>
            </a:r>
            <a:r>
              <a:rPr lang="en">
                <a:solidFill>
                  <a:srgbClr val="0000FF"/>
                </a:solidFill>
              </a:rPr>
              <a:t> – number of edges in path from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node to deepest descendent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u="sng">
                <a:solidFill>
                  <a:srgbClr val="0000FF"/>
                </a:solidFill>
              </a:rPr>
              <a:t>depth</a:t>
            </a:r>
            <a:r>
              <a:rPr lang="en">
                <a:solidFill>
                  <a:srgbClr val="0000FF"/>
                </a:solidFill>
              </a:rPr>
              <a:t> – number of edges in path from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node to root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220" name="Google Shape;22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6250" y="1017725"/>
            <a:ext cx="3128451" cy="398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9"/>
          <p:cNvPicPr preferRelativeResize="0"/>
          <p:nvPr/>
        </p:nvPicPr>
        <p:blipFill rotWithShape="1">
          <a:blip r:embed="rId3">
            <a:alphaModFix/>
          </a:blip>
          <a:srcRect b="82546" l="64554" r="0" t="3100"/>
          <a:stretch/>
        </p:blipFill>
        <p:spPr>
          <a:xfrm>
            <a:off x="6255775" y="729925"/>
            <a:ext cx="1108925" cy="572699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9"/>
          <p:cNvSpPr txBox="1"/>
          <p:nvPr/>
        </p:nvSpPr>
        <p:spPr>
          <a:xfrm>
            <a:off x="6255375" y="882725"/>
            <a:ext cx="1493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Tree T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223" name="Google Shape;22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341" y="4260972"/>
            <a:ext cx="3588657" cy="300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354" y="1085476"/>
            <a:ext cx="2013571" cy="482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46803" y="1162879"/>
            <a:ext cx="3026255" cy="810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04502" y="1541209"/>
            <a:ext cx="4830187" cy="2942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37088" y="1804036"/>
            <a:ext cx="238066" cy="329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8974" y="2304618"/>
            <a:ext cx="2083702" cy="433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Trees</a:t>
            </a:r>
            <a:endParaRPr/>
          </a:p>
        </p:txBody>
      </p:sp>
      <p:sp>
        <p:nvSpPr>
          <p:cNvPr id="234" name="Google Shape;23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Binary tree:		Every node has ≤2 children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n-ary tree:		Every node has ≤n children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Perfect tree:		Every row is completely full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Complete tree:	All rows except possibly the bottom are completely full, and it is filled from left to right</a:t>
            </a:r>
            <a:endParaRPr/>
          </a:p>
        </p:txBody>
      </p:sp>
      <p:cxnSp>
        <p:nvCxnSpPr>
          <p:cNvPr id="235" name="Google Shape;235;p30"/>
          <p:cNvCxnSpPr/>
          <p:nvPr/>
        </p:nvCxnSpPr>
        <p:spPr>
          <a:xfrm>
            <a:off x="519138" y="2219588"/>
            <a:ext cx="8105700" cy="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36" name="Google Shape;23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3211" y="3429850"/>
            <a:ext cx="5597574" cy="17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9801" y="2539925"/>
            <a:ext cx="1578721" cy="523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14423" y="2285449"/>
            <a:ext cx="578399" cy="331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82719" y="4472907"/>
            <a:ext cx="282633" cy="388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51007" y="4216723"/>
            <a:ext cx="640294" cy="436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80611" y="4238518"/>
            <a:ext cx="213890" cy="335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60791" y="4240159"/>
            <a:ext cx="372117" cy="372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741629" y="4131761"/>
            <a:ext cx="1054879" cy="544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Perfect Trees</a:t>
            </a:r>
            <a:endParaRPr/>
          </a:p>
        </p:txBody>
      </p:sp>
      <p:sp>
        <p:nvSpPr>
          <p:cNvPr id="249" name="Google Shape;24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Perfect tree: Every row is completely full</a:t>
            </a:r>
            <a:endParaRPr/>
          </a:p>
        </p:txBody>
      </p:sp>
      <p:pic>
        <p:nvPicPr>
          <p:cNvPr id="250" name="Google Shape;250;p31"/>
          <p:cNvPicPr preferRelativeResize="0"/>
          <p:nvPr/>
        </p:nvPicPr>
        <p:blipFill rotWithShape="1">
          <a:blip r:embed="rId3">
            <a:alphaModFix/>
          </a:blip>
          <a:srcRect b="0" l="0" r="55167" t="0"/>
          <a:stretch/>
        </p:blipFill>
        <p:spPr>
          <a:xfrm>
            <a:off x="212175" y="1845900"/>
            <a:ext cx="4099526" cy="2799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1" name="Google Shape;251;p31"/>
          <p:cNvGraphicFramePr/>
          <p:nvPr/>
        </p:nvGraphicFramePr>
        <p:xfrm>
          <a:off x="4455950" y="171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{F6E7BE48-FF28-45CA-9B09-5C277A842499}</a:tableStyleId>
              </a:tblPr>
              <a:tblGrid>
                <a:gridCol w="1506875"/>
                <a:gridCol w="1506875"/>
                <a:gridCol w="1506875"/>
              </a:tblGrid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Height (h)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nodes (n)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leaves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0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7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15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8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h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cxnSp>
        <p:nvCxnSpPr>
          <p:cNvPr id="252" name="Google Shape;252;p31"/>
          <p:cNvCxnSpPr/>
          <p:nvPr/>
        </p:nvCxnSpPr>
        <p:spPr>
          <a:xfrm rot="10800000">
            <a:off x="2453000" y="2300350"/>
            <a:ext cx="2011500" cy="135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3" name="Google Shape;253;p31"/>
          <p:cNvCxnSpPr/>
          <p:nvPr/>
        </p:nvCxnSpPr>
        <p:spPr>
          <a:xfrm rot="10800000">
            <a:off x="3658100" y="2792500"/>
            <a:ext cx="806400" cy="933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54" name="Google Shape;25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78668" y="2018639"/>
            <a:ext cx="1117609" cy="133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37663" y="2296645"/>
            <a:ext cx="2593224" cy="146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0484" y="1982782"/>
            <a:ext cx="3175674" cy="116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3063" y="3246269"/>
            <a:ext cx="4549024" cy="39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040512" y="4059382"/>
            <a:ext cx="317840" cy="303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95783" y="4033403"/>
            <a:ext cx="885481" cy="414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64284" y="3355349"/>
            <a:ext cx="523283" cy="424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883435" y="2813491"/>
            <a:ext cx="818560" cy="482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615157" y="2953955"/>
            <a:ext cx="111768" cy="41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502656" y="2413285"/>
            <a:ext cx="1476733" cy="657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584029" y="2891505"/>
            <a:ext cx="1512024" cy="602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6690426" y="3707741"/>
            <a:ext cx="1120194" cy="26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Amortized Complexity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3379225"/>
            <a:ext cx="8520600" cy="169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Intuition: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(n * $1)</a:t>
            </a:r>
            <a:r>
              <a:rPr lang="en"/>
              <a:t> + </a:t>
            </a:r>
            <a:r>
              <a:rPr lang="en">
                <a:solidFill>
                  <a:srgbClr val="FF0000"/>
                </a:solidFill>
              </a:rPr>
              <a:t>(1 * $(n+1))</a:t>
            </a:r>
            <a:r>
              <a:rPr lang="en"/>
              <a:t> + </a:t>
            </a:r>
            <a:r>
              <a:rPr lang="en">
                <a:solidFill>
                  <a:srgbClr val="0000FF"/>
                </a:solidFill>
              </a:rPr>
              <a:t>((n-1) * $1)</a:t>
            </a:r>
            <a:r>
              <a:rPr lang="en"/>
              <a:t> = </a:t>
            </a:r>
            <a:r>
              <a:rPr b="1" lang="en"/>
              <a:t>$(3n) </a:t>
            </a:r>
            <a:r>
              <a:rPr lang="en"/>
              <a:t> - cost of entire sequence of 2n inserts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$3n / 2n = $3/2 = O(1) average cost per operation given this sequence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/>
              <a:t>Chapter 11 - a lot more complicated to “prove” that this</a:t>
            </a:r>
            <a:endParaRPr sz="1400"/>
          </a:p>
        </p:txBody>
      </p:sp>
      <p:sp>
        <p:nvSpPr>
          <p:cNvPr id="63" name="Google Shape;63;p14"/>
          <p:cNvSpPr txBox="1"/>
          <p:nvPr/>
        </p:nvSpPr>
        <p:spPr>
          <a:xfrm>
            <a:off x="4219300" y="687300"/>
            <a:ext cx="4458600" cy="26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en" sz="2000">
                <a:solidFill>
                  <a:schemeClr val="dk2"/>
                </a:solidFill>
              </a:rPr>
              <a:t>“Cost” of first n inserts is $1 per insert</a:t>
            </a:r>
            <a:endParaRPr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en" sz="2000">
                <a:solidFill>
                  <a:schemeClr val="dk2"/>
                </a:solidFill>
              </a:rPr>
              <a:t>“Cost” of the (n+1)th insert is $(n+1)</a:t>
            </a:r>
            <a:endParaRPr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en" sz="2000">
                <a:solidFill>
                  <a:schemeClr val="dk2"/>
                </a:solidFill>
              </a:rPr>
              <a:t>How many “cheap” ($1) inserts can we do before we encounter another “expensive” insert?</a:t>
            </a:r>
            <a:endParaRPr sz="2000">
              <a:solidFill>
                <a:schemeClr val="dk2"/>
              </a:solidFill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040" y="1222185"/>
            <a:ext cx="2086986" cy="574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642" y="1341913"/>
            <a:ext cx="57252" cy="207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345" y="1920102"/>
            <a:ext cx="573025" cy="55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10978" y="1337362"/>
            <a:ext cx="1544982" cy="300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6502" y="2443841"/>
            <a:ext cx="3515449" cy="559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14825" y="2544419"/>
            <a:ext cx="2938307" cy="482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57620" y="1551596"/>
            <a:ext cx="1883358" cy="14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165154" y="2662514"/>
            <a:ext cx="231779" cy="259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36239" y="3053257"/>
            <a:ext cx="608087" cy="475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214428" y="3070893"/>
            <a:ext cx="210962" cy="421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445342" y="2839975"/>
            <a:ext cx="1638098" cy="273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2996883" y="3129291"/>
            <a:ext cx="584961" cy="387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90140" y="3776867"/>
            <a:ext cx="247426" cy="367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09843" y="3711532"/>
            <a:ext cx="350298" cy="406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190188" y="3744177"/>
            <a:ext cx="1095814" cy="407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2373880" y="4021862"/>
            <a:ext cx="1098469" cy="307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082649" y="2531403"/>
            <a:ext cx="375203" cy="495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3535218" y="4090197"/>
            <a:ext cx="823450" cy="126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1287077" y="4216242"/>
            <a:ext cx="632676" cy="541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849549" y="4246135"/>
            <a:ext cx="710425" cy="506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141237" y="3634552"/>
            <a:ext cx="433189" cy="684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208087" y="856142"/>
            <a:ext cx="1234498" cy="904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Perfect Trees</a:t>
            </a:r>
            <a:endParaRPr/>
          </a:p>
        </p:txBody>
      </p:sp>
      <p:sp>
        <p:nvSpPr>
          <p:cNvPr id="271" name="Google Shape;27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Perfect tree: Every row is completely full</a:t>
            </a:r>
            <a:endParaRPr/>
          </a:p>
        </p:txBody>
      </p:sp>
      <p:pic>
        <p:nvPicPr>
          <p:cNvPr id="272" name="Google Shape;272;p32"/>
          <p:cNvPicPr preferRelativeResize="0"/>
          <p:nvPr/>
        </p:nvPicPr>
        <p:blipFill rotWithShape="1">
          <a:blip r:embed="rId3">
            <a:alphaModFix/>
          </a:blip>
          <a:srcRect b="0" l="0" r="55167" t="0"/>
          <a:stretch/>
        </p:blipFill>
        <p:spPr>
          <a:xfrm>
            <a:off x="212175" y="1845900"/>
            <a:ext cx="4099526" cy="2799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3" name="Google Shape;273;p32"/>
          <p:cNvGraphicFramePr/>
          <p:nvPr/>
        </p:nvGraphicFramePr>
        <p:xfrm>
          <a:off x="4455950" y="171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{F6E7BE48-FF28-45CA-9B09-5C277A842499}</a:tableStyleId>
              </a:tblPr>
              <a:tblGrid>
                <a:gridCol w="1506875"/>
                <a:gridCol w="1506875"/>
                <a:gridCol w="1506875"/>
              </a:tblGrid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Height (h)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nodes (n)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leaves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0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7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15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8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h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r>
                        <a:rPr baseline="30000" lang="en" sz="1800"/>
                        <a:t>h+1</a:t>
                      </a:r>
                      <a:r>
                        <a:rPr lang="en" sz="1800"/>
                        <a:t> - 1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r>
                        <a:rPr baseline="30000" lang="en" sz="1800"/>
                        <a:t>h</a:t>
                      </a:r>
                      <a:endParaRPr baseline="30000"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cxnSp>
        <p:nvCxnSpPr>
          <p:cNvPr id="274" name="Google Shape;274;p32"/>
          <p:cNvCxnSpPr/>
          <p:nvPr/>
        </p:nvCxnSpPr>
        <p:spPr>
          <a:xfrm rot="10800000">
            <a:off x="2453000" y="2300350"/>
            <a:ext cx="2011500" cy="135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5" name="Google Shape;275;p32"/>
          <p:cNvCxnSpPr/>
          <p:nvPr/>
        </p:nvCxnSpPr>
        <p:spPr>
          <a:xfrm rot="10800000">
            <a:off x="3658100" y="2792500"/>
            <a:ext cx="806400" cy="933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76" name="Google Shape;276;p32"/>
          <p:cNvPicPr preferRelativeResize="0"/>
          <p:nvPr/>
        </p:nvPicPr>
        <p:blipFill rotWithShape="1">
          <a:blip r:embed="rId4">
            <a:alphaModFix/>
          </a:blip>
          <a:srcRect b="14453" l="0" r="0" t="7336"/>
          <a:stretch/>
        </p:blipFill>
        <p:spPr>
          <a:xfrm>
            <a:off x="5043476" y="196762"/>
            <a:ext cx="3788825" cy="10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32"/>
          <p:cNvSpPr txBox="1"/>
          <p:nvPr/>
        </p:nvSpPr>
        <p:spPr>
          <a:xfrm>
            <a:off x="6535475" y="1017725"/>
            <a:ext cx="2393400" cy="3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See Weiss 1.2.3 (p4)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278" name="Google Shape;278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09292" y="869901"/>
            <a:ext cx="366459" cy="56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Perfect Trees</a:t>
            </a:r>
            <a:endParaRPr/>
          </a:p>
        </p:txBody>
      </p:sp>
      <p:sp>
        <p:nvSpPr>
          <p:cNvPr id="284" name="Google Shape;28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Perfect tree: Every row is completely full</a:t>
            </a:r>
            <a:endParaRPr/>
          </a:p>
        </p:txBody>
      </p:sp>
      <p:pic>
        <p:nvPicPr>
          <p:cNvPr id="285" name="Google Shape;285;p33"/>
          <p:cNvPicPr preferRelativeResize="0"/>
          <p:nvPr/>
        </p:nvPicPr>
        <p:blipFill rotWithShape="1">
          <a:blip r:embed="rId3">
            <a:alphaModFix/>
          </a:blip>
          <a:srcRect b="0" l="0" r="55167" t="0"/>
          <a:stretch/>
        </p:blipFill>
        <p:spPr>
          <a:xfrm>
            <a:off x="212175" y="1845900"/>
            <a:ext cx="4099526" cy="279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3"/>
          <p:cNvPicPr preferRelativeResize="0"/>
          <p:nvPr/>
        </p:nvPicPr>
        <p:blipFill rotWithShape="1">
          <a:blip r:embed="rId4">
            <a:alphaModFix/>
          </a:blip>
          <a:srcRect b="14453" l="0" r="0" t="7336"/>
          <a:stretch/>
        </p:blipFill>
        <p:spPr>
          <a:xfrm>
            <a:off x="5043476" y="196762"/>
            <a:ext cx="3788825" cy="10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33"/>
          <p:cNvSpPr txBox="1"/>
          <p:nvPr/>
        </p:nvSpPr>
        <p:spPr>
          <a:xfrm>
            <a:off x="4532400" y="1739975"/>
            <a:ext cx="43458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How does the height of a perfect tree relate to the number of nodes?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2</a:t>
            </a:r>
            <a:r>
              <a:rPr baseline="30000" lang="en" sz="2000">
                <a:solidFill>
                  <a:schemeClr val="dk2"/>
                </a:solidFill>
              </a:rPr>
              <a:t>h+1</a:t>
            </a:r>
            <a:r>
              <a:rPr lang="en" sz="2000">
                <a:solidFill>
                  <a:schemeClr val="dk2"/>
                </a:solidFill>
              </a:rPr>
              <a:t> - 1	= n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2</a:t>
            </a:r>
            <a:r>
              <a:rPr baseline="30000" lang="en" sz="2000">
                <a:solidFill>
                  <a:schemeClr val="dk2"/>
                </a:solidFill>
              </a:rPr>
              <a:t>h+1</a:t>
            </a:r>
            <a:r>
              <a:rPr lang="en" sz="2000">
                <a:solidFill>
                  <a:schemeClr val="dk2"/>
                </a:solidFill>
              </a:rPr>
              <a:t> 	= n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h + 1	= log n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2"/>
                </a:solidFill>
              </a:rPr>
              <a:t>h		= O(log n)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&amp; Next Time - Priority Queues / Heaps</a:t>
            </a:r>
            <a:endParaRPr/>
          </a:p>
        </p:txBody>
      </p:sp>
      <p:sp>
        <p:nvSpPr>
          <p:cNvPr id="91" name="Google Shape;9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What is a Priority Queue?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 to the heap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operations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implementation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Building a heap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Scenario</a:t>
            </a:r>
            <a:endParaRPr/>
          </a:p>
        </p:txBody>
      </p:sp>
      <p:sp>
        <p:nvSpPr>
          <p:cNvPr id="97" name="Google Shape;9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What is the difference between waiting for service at a pharmacy versus an ER?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Pharmacies usually follow the rule: First Come, First Served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Emergency Rooms assign priorities based on each individual's need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Scenario</a:t>
            </a:r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311700" y="1152475"/>
            <a:ext cx="8520600" cy="373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What is the difference between waiting for service at a pharmacy versus an ER?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Pharmacies usually follow the rule: First Come, First Served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		</a:t>
            </a:r>
            <a:r>
              <a:rPr b="1" lang="en" sz="2200">
                <a:solidFill>
                  <a:srgbClr val="0000FF"/>
                </a:solidFill>
              </a:rPr>
              <a:t>Queue (FIFO)</a:t>
            </a:r>
            <a:endParaRPr b="1" sz="2200">
              <a:solidFill>
                <a:srgbClr val="0000FF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Emergency Rooms assign priorities based on each individual's need</a:t>
            </a:r>
            <a:endParaRPr sz="22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>
                <a:solidFill>
                  <a:srgbClr val="0000FF"/>
                </a:solidFill>
              </a:rPr>
              <a:t>	Priority Queue</a:t>
            </a:r>
            <a:endParaRPr b="1" sz="22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new ADT: Priority Queue</a:t>
            </a:r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Textbook Chapter 6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We will go back to binary search trees (ch4) and hash tables (ch5) later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Nice to see a new and surprising data structure first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</a:t>
            </a:r>
            <a:r>
              <a:rPr b="1" lang="en" sz="2000"/>
              <a:t>priority queue</a:t>
            </a:r>
            <a:r>
              <a:rPr lang="en" sz="2000"/>
              <a:t> holds </a:t>
            </a:r>
            <a:r>
              <a:rPr i="1" lang="en" sz="2000">
                <a:solidFill>
                  <a:srgbClr val="0000FF"/>
                </a:solidFill>
              </a:rPr>
              <a:t>compare-able</a:t>
            </a:r>
            <a:r>
              <a:rPr lang="en" sz="2000"/>
              <a:t> data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Unlike stacks and queues need to compare items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Given </a:t>
            </a:r>
            <a:r>
              <a:rPr b="1" lang="en" sz="1600"/>
              <a:t>x</a:t>
            </a:r>
            <a:r>
              <a:rPr lang="en" sz="1600"/>
              <a:t> and </a:t>
            </a:r>
            <a:r>
              <a:rPr b="1" lang="en" sz="1600"/>
              <a:t>y</a:t>
            </a:r>
            <a:r>
              <a:rPr lang="en" sz="1600"/>
              <a:t>, is </a:t>
            </a:r>
            <a:r>
              <a:rPr b="1" lang="en" sz="1600"/>
              <a:t>x</a:t>
            </a:r>
            <a:r>
              <a:rPr lang="en" sz="1600"/>
              <a:t> less than, equal to, or greater than </a:t>
            </a:r>
            <a:r>
              <a:rPr b="1" lang="en" sz="1600"/>
              <a:t>y</a:t>
            </a:r>
            <a:endParaRPr b="1"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What this means can depend on your data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Much of course will require comparable data: e.g. sorting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Integers are comparable, so will use them in examples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But the priority queue ADT is much more general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Typically two fields, the </a:t>
            </a:r>
            <a:r>
              <a:rPr i="1" lang="en" sz="1600">
                <a:solidFill>
                  <a:srgbClr val="0000FF"/>
                </a:solidFill>
              </a:rPr>
              <a:t>priority</a:t>
            </a:r>
            <a:r>
              <a:rPr lang="en" sz="1600"/>
              <a:t> and the </a:t>
            </a:r>
            <a:r>
              <a:rPr i="1" lang="en" sz="1600">
                <a:solidFill>
                  <a:srgbClr val="0000FF"/>
                </a:solidFill>
              </a:rPr>
              <a:t>data</a:t>
            </a:r>
            <a:endParaRPr i="1" sz="1600">
              <a:solidFill>
                <a:srgbClr val="0000FF"/>
              </a:solidFill>
            </a:endParaRPr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0785" y="1730353"/>
            <a:ext cx="2419006" cy="139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38684" y="3229585"/>
            <a:ext cx="3319157" cy="111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72564" y="4139495"/>
            <a:ext cx="514551" cy="140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38018" y="4228538"/>
            <a:ext cx="794460" cy="323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77207" y="4211618"/>
            <a:ext cx="783702" cy="377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441596" y="4625584"/>
            <a:ext cx="4128077" cy="216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 Queue ADT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11700" y="1152475"/>
            <a:ext cx="8520600" cy="38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Assume each item has a “priority”</a:t>
            </a:r>
            <a:endParaRPr sz="19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The lesser item is the one with the greater priority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So “priority 1” is more important than “priority 4”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Just a convention, could also do a maximum priority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Main Operations:</a:t>
            </a:r>
            <a:endParaRPr sz="19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○"/>
            </a:pPr>
            <a:r>
              <a:rPr b="1" lang="en" sz="1700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endParaRPr b="1" sz="17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○"/>
            </a:pPr>
            <a:r>
              <a:rPr b="1" lang="en" sz="1700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endParaRPr b="1" sz="1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Key property: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" sz="1900"/>
              <a:t> returns and deletes from the queue the item with greatest priority (lowest priority value)</a:t>
            </a:r>
            <a:endParaRPr sz="19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Can resolve ties arbitrarily</a:t>
            </a:r>
            <a:endParaRPr sz="1700"/>
          </a:p>
        </p:txBody>
      </p:sp>
      <p:sp>
        <p:nvSpPr>
          <p:cNvPr id="122" name="Google Shape;122;p19"/>
          <p:cNvSpPr/>
          <p:nvPr/>
        </p:nvSpPr>
        <p:spPr>
          <a:xfrm>
            <a:off x="4420533" y="2322209"/>
            <a:ext cx="2742425" cy="1664975"/>
          </a:xfrm>
          <a:custGeom>
            <a:rect b="b" l="l" r="r" t="t"/>
            <a:pathLst>
              <a:path extrusionOk="0" h="66599" w="109697">
                <a:moveTo>
                  <a:pt x="79505" y="13378"/>
                </a:moveTo>
                <a:cubicBezTo>
                  <a:pt x="79029" y="9578"/>
                  <a:pt x="78478" y="5222"/>
                  <a:pt x="75770" y="2514"/>
                </a:cubicBezTo>
                <a:cubicBezTo>
                  <a:pt x="72850" y="-406"/>
                  <a:pt x="67646" y="-35"/>
                  <a:pt x="63548" y="477"/>
                </a:cubicBezTo>
                <a:cubicBezTo>
                  <a:pt x="53993" y="1670"/>
                  <a:pt x="47957" y="13372"/>
                  <a:pt x="38425" y="14736"/>
                </a:cubicBezTo>
                <a:cubicBezTo>
                  <a:pt x="30219" y="15910"/>
                  <a:pt x="21056" y="13067"/>
                  <a:pt x="13641" y="16773"/>
                </a:cubicBezTo>
                <a:cubicBezTo>
                  <a:pt x="6054" y="20565"/>
                  <a:pt x="-1831" y="30318"/>
                  <a:pt x="400" y="38501"/>
                </a:cubicBezTo>
                <a:cubicBezTo>
                  <a:pt x="2463" y="46069"/>
                  <a:pt x="10312" y="50919"/>
                  <a:pt x="16696" y="55477"/>
                </a:cubicBezTo>
                <a:cubicBezTo>
                  <a:pt x="20682" y="58323"/>
                  <a:pt x="23069" y="64177"/>
                  <a:pt x="27900" y="64983"/>
                </a:cubicBezTo>
                <a:cubicBezTo>
                  <a:pt x="35278" y="66215"/>
                  <a:pt x="41866" y="57267"/>
                  <a:pt x="49289" y="58193"/>
                </a:cubicBezTo>
                <a:cubicBezTo>
                  <a:pt x="63693" y="59991"/>
                  <a:pt x="77551" y="66341"/>
                  <a:pt x="92066" y="66341"/>
                </a:cubicBezTo>
                <a:cubicBezTo>
                  <a:pt x="96042" y="66341"/>
                  <a:pt x="100541" y="67369"/>
                  <a:pt x="103949" y="65322"/>
                </a:cubicBezTo>
                <a:cubicBezTo>
                  <a:pt x="109268" y="62128"/>
                  <a:pt x="110879" y="53137"/>
                  <a:pt x="108702" y="47328"/>
                </a:cubicBezTo>
                <a:cubicBezTo>
                  <a:pt x="107190" y="43293"/>
                  <a:pt x="103950" y="40085"/>
                  <a:pt x="102252" y="36125"/>
                </a:cubicBezTo>
                <a:cubicBezTo>
                  <a:pt x="99732" y="30247"/>
                  <a:pt x="101676" y="22569"/>
                  <a:pt x="97838" y="17452"/>
                </a:cubicBezTo>
                <a:cubicBezTo>
                  <a:pt x="95892" y="14858"/>
                  <a:pt x="92573" y="13057"/>
                  <a:pt x="89350" y="12699"/>
                </a:cubicBezTo>
                <a:cubicBezTo>
                  <a:pt x="85799" y="12305"/>
                  <a:pt x="78826" y="14235"/>
                  <a:pt x="78826" y="10662"/>
                </a:cubicBezTo>
              </a:path>
            </a:pathLst>
          </a:custGeom>
          <a:noFill/>
          <a:ln cap="flat" cmpd="sng" w="38100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123" name="Google Shape;123;p19"/>
          <p:cNvCxnSpPr/>
          <p:nvPr/>
        </p:nvCxnSpPr>
        <p:spPr>
          <a:xfrm>
            <a:off x="3403525" y="3284725"/>
            <a:ext cx="976200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19"/>
          <p:cNvCxnSpPr/>
          <p:nvPr/>
        </p:nvCxnSpPr>
        <p:spPr>
          <a:xfrm>
            <a:off x="7001900" y="3284725"/>
            <a:ext cx="976200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19"/>
          <p:cNvSpPr txBox="1"/>
          <p:nvPr/>
        </p:nvSpPr>
        <p:spPr>
          <a:xfrm>
            <a:off x="3352600" y="2953825"/>
            <a:ext cx="9336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endParaRPr b="1" sz="16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6904375" y="2902900"/>
            <a:ext cx="13287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endParaRPr b="1" sz="16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4819825" y="2645425"/>
            <a:ext cx="22674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	6		2</a:t>
            </a:r>
            <a:endParaRPr b="1"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15		23</a:t>
            </a:r>
            <a:endParaRPr b="1"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	23		18</a:t>
            </a:r>
            <a:endParaRPr b="1" sz="1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0000"/>
                </a:solidFill>
              </a:rPr>
              <a:t>45		3		7</a:t>
            </a:r>
            <a:endParaRPr b="1" sz="1600">
              <a:solidFill>
                <a:srgbClr val="FF0000"/>
              </a:solidFill>
            </a:endParaRPr>
          </a:p>
        </p:txBody>
      </p:sp>
      <p:pic>
        <p:nvPicPr>
          <p:cNvPr id="128" name="Google Shape;12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6412" y="2514316"/>
            <a:ext cx="240650" cy="33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5593" y="2721827"/>
            <a:ext cx="6471217" cy="852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Aside: ints as data </a:t>
            </a:r>
            <a:r>
              <a:rPr i="1" lang="en"/>
              <a:t>and</a:t>
            </a:r>
            <a:r>
              <a:rPr lang="en"/>
              <a:t> priority</a:t>
            </a:r>
            <a:endParaRPr/>
          </a:p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simplicity in lecture, we’ll often suppose items are just ints and the int is also the priority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an operation sequence could be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insert 6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insert 5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x = deleteMin // Now x = 5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/>
              <a:t> priorities are common, but really just need comparable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having “other data” is very rare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Example: print job has a priority and the file to print is the data</a:t>
            </a:r>
            <a:endParaRPr/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9683" y="4008485"/>
            <a:ext cx="986072" cy="370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Priority Queue Example</a:t>
            </a:r>
            <a:endParaRPr/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311700" y="1152475"/>
            <a:ext cx="8520600" cy="38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a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5</a:t>
            </a:r>
            <a:r>
              <a:rPr lang="en" sz="2000"/>
              <a:t>						after execution: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b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3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c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4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FF"/>
                </a:solidFill>
              </a:rPr>
              <a:t>w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FF"/>
                </a:solidFill>
              </a:rPr>
              <a:t>x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d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2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insert</a:t>
            </a:r>
            <a:r>
              <a:rPr lang="en" sz="2000"/>
              <a:t> </a:t>
            </a:r>
            <a:r>
              <a:rPr b="1" lang="en" sz="2000">
                <a:solidFill>
                  <a:srgbClr val="0000FF"/>
                </a:solidFill>
              </a:rPr>
              <a:t>e</a:t>
            </a:r>
            <a:r>
              <a:rPr lang="en" sz="2000"/>
              <a:t> with priority </a:t>
            </a:r>
            <a:r>
              <a:rPr b="1" lang="en" sz="2000">
                <a:solidFill>
                  <a:srgbClr val="0000FF"/>
                </a:solidFill>
              </a:rPr>
              <a:t>6</a:t>
            </a:r>
            <a:endParaRPr b="1" sz="2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FF"/>
                </a:solidFill>
              </a:rPr>
              <a:t>y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0000FF"/>
                </a:solidFill>
              </a:rPr>
              <a:t>z</a:t>
            </a:r>
            <a:r>
              <a:rPr lang="en" sz="2000"/>
              <a:t> = </a:t>
            </a:r>
            <a:r>
              <a:rPr b="1" lang="en" sz="2000"/>
              <a:t>deleteMin</a:t>
            </a:r>
            <a:endParaRPr b="1"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 simplify our examples, we will just use the priority values from now 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Analogy: insert is like enqueue, deleteMin is like dequeue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the whole point is to use priorities instead of FIFO</a:t>
            </a:r>
            <a:endParaRPr/>
          </a:p>
        </p:txBody>
      </p:sp>
      <p:pic>
        <p:nvPicPr>
          <p:cNvPr id="143" name="Google Shape;14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5122" y="1746357"/>
            <a:ext cx="621779" cy="286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9302" y="1513155"/>
            <a:ext cx="5362693" cy="1027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44009" y="2036116"/>
            <a:ext cx="3945197" cy="1713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