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7DDBD8C-C86A-484A-B11D-35CA4537C53D}">
  <a:tblStyle styleId="{57DDBD8C-C86A-484A-B11D-35CA4537C5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6da3fbbf5_1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2c6da3fbbf5_1_50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c6da3fbbf5_1_7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c6da3fbbf5_1_7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6da3fbbf5_1_7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c6da3fbbf5_1_7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c6da3fbbf5_1_7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c6da3fbbf5_1_7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c6da3fbbf5_1_7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c6da3fbbf5_1_7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g(n) is a function like “3n+4”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isn’t a picture of a real function, but hypothetically...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c6da3fbbf5_1_7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c6da3fbbf5_1_7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O isn’t about immediate behavior it’s about asymptote - we don’t care about low 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O isn’t about the minor things inside of a loop - can be easy to reduce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c6da3fbbf5_1_7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c6da3fbbf5_1_7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You’ll get some practice next week in section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3n+4 &lt;= c * 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3n + 4 &lt;= 4 * 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n=5:   3*5 + 4 &lt;= 4*5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n=6:   3*6 + 4 &lt;= 4*6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&lt;= 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use the last point to get out of precise answers on an exam!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c6da3fbbf5_1_7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c6da3fbbf5_1_7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c6da3fbbf5_1_7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c6da3fbbf5_1_7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loglogn goes between 1 and logn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log^2(n) goes between logn and 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Sometimes best and worst case can have different big O categories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6da3fbbf5_1_7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c6da3fbbf5_1_7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did I never hear of theta? Seems like the most useful, big O can be use stupidly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Maybe theta is hard to type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still use big-O but most useful thing is a tight bound, and that’s what we usually use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c6da3fbbf5_1_9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2c6da3fbbf5_1_9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6da3fbbf5_1_6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c6da3fbbf5_1_6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c6da3fbbf5_1_7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c6da3fbbf5_1_7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c6da3fbbf5_1_7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c6da3fbbf5_1_7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tend not to talk about “average case” - what is “average”? How do you know?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Amortized is on a sequence of operations - the set of worst-case sequences!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what if you’re adding to an array? If you fill it up, you have to copy it over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We’re usually reporting either worst case or amortized, depending on the algorithm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c6da3fbbf5_1_7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2c6da3fbbf5_1_7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c6da3fbbf5_1_8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c6da3fbbf5_1_8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have trouble with the differences between the bounds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c6da3fbbf5_1_8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2c6da3fbbf5_1_8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c6da3fbbf5_1_9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2c6da3fbbf5_1_9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c6da3fbbf5_1_8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g2c6da3fbbf5_1_8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c6da3fbbf5_1_8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g2c6da3fbbf5_1_8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c6da3fbbf5_1_6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c6da3fbbf5_1_6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c6da3fbbf5_1_7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2c6da3fbbf5_1_7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6da3fbbf5_1_7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a reminder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Logarithm does grow, just must more slowly</a:t>
            </a:r>
            <a:endParaRPr/>
          </a:p>
        </p:txBody>
      </p:sp>
      <p:sp>
        <p:nvSpPr>
          <p:cNvPr id="163" name="Google Shape;163;g2c6da3fbbf5_1_7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c6da3fbbf5_1_7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a reminder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Actually who cares about 5?</a:t>
            </a:r>
            <a:endParaRPr/>
          </a:p>
        </p:txBody>
      </p:sp>
      <p:sp>
        <p:nvSpPr>
          <p:cNvPr id="169" name="Google Shape;169;g2c6da3fbbf5_1_7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c6da3fbbf5_1_7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a reminder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Exponential is BAD NEWS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end of course -&gt; some problems we don’t have good running times for</a:t>
            </a:r>
            <a:endParaRPr/>
          </a:p>
        </p:txBody>
      </p:sp>
      <p:sp>
        <p:nvSpPr>
          <p:cNvPr id="175" name="Google Shape;175;g2c6da3fbbf5_1_7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c6da3fbbf5_1_7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c6da3fbbf5_1_7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6da3fbbf5_1_7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6da3fbbf5_1_7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Answers: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O(n)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O(nlogn)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O(2^n)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O(nlogn)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logn * logn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Font typeface="Calibri"/>
              <a:buChar char="•"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indent="-336550" lvl="1" marL="9144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rtl="0">
              <a:spcBef>
                <a:spcPts val="400"/>
              </a:spcBef>
              <a:spcAft>
                <a:spcPts val="0"/>
              </a:spcAft>
              <a:buSzPts val="1700"/>
              <a:buFont typeface="Calibri"/>
              <a:buChar char="•"/>
              <a:defRPr sz="17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8.png"/><Relationship Id="rId5" Type="http://schemas.openxmlformats.org/officeDocument/2006/relationships/image" Target="../media/image3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0.png"/><Relationship Id="rId4" Type="http://schemas.openxmlformats.org/officeDocument/2006/relationships/image" Target="../media/image13.png"/><Relationship Id="rId5" Type="http://schemas.openxmlformats.org/officeDocument/2006/relationships/image" Target="../media/image18.png"/><Relationship Id="rId6" Type="http://schemas.openxmlformats.org/officeDocument/2006/relationships/image" Target="../media/image34.png"/><Relationship Id="rId7" Type="http://schemas.openxmlformats.org/officeDocument/2006/relationships/image" Target="../media/image14.png"/><Relationship Id="rId8" Type="http://schemas.openxmlformats.org/officeDocument/2006/relationships/image" Target="../media/image2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8.png"/><Relationship Id="rId4" Type="http://schemas.openxmlformats.org/officeDocument/2006/relationships/image" Target="../media/image46.png"/><Relationship Id="rId5" Type="http://schemas.openxmlformats.org/officeDocument/2006/relationships/image" Target="../media/image36.png"/><Relationship Id="rId6" Type="http://schemas.openxmlformats.org/officeDocument/2006/relationships/image" Target="../media/image2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1.png"/><Relationship Id="rId4" Type="http://schemas.openxmlformats.org/officeDocument/2006/relationships/image" Target="../media/image23.png"/><Relationship Id="rId5" Type="http://schemas.openxmlformats.org/officeDocument/2006/relationships/image" Target="../media/image6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8.png"/><Relationship Id="rId4" Type="http://schemas.openxmlformats.org/officeDocument/2006/relationships/image" Target="../media/image22.png"/><Relationship Id="rId5" Type="http://schemas.openxmlformats.org/officeDocument/2006/relationships/image" Target="../media/image31.png"/><Relationship Id="rId6" Type="http://schemas.openxmlformats.org/officeDocument/2006/relationships/image" Target="../media/image26.png"/><Relationship Id="rId7" Type="http://schemas.openxmlformats.org/officeDocument/2006/relationships/image" Target="../media/image35.png"/><Relationship Id="rId8" Type="http://schemas.openxmlformats.org/officeDocument/2006/relationships/image" Target="../media/image5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9.png"/><Relationship Id="rId4" Type="http://schemas.openxmlformats.org/officeDocument/2006/relationships/image" Target="../media/image47.png"/><Relationship Id="rId5" Type="http://schemas.openxmlformats.org/officeDocument/2006/relationships/image" Target="../media/image43.png"/><Relationship Id="rId6" Type="http://schemas.openxmlformats.org/officeDocument/2006/relationships/image" Target="../media/image39.png"/><Relationship Id="rId7" Type="http://schemas.openxmlformats.org/officeDocument/2006/relationships/image" Target="../media/image48.png"/><Relationship Id="rId8" Type="http://schemas.openxmlformats.org/officeDocument/2006/relationships/image" Target="../media/image4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3.png"/><Relationship Id="rId4" Type="http://schemas.openxmlformats.org/officeDocument/2006/relationships/image" Target="../media/image42.png"/><Relationship Id="rId5" Type="http://schemas.openxmlformats.org/officeDocument/2006/relationships/image" Target="../media/image38.png"/><Relationship Id="rId6" Type="http://schemas.openxmlformats.org/officeDocument/2006/relationships/image" Target="../media/image5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1.png"/><Relationship Id="rId4" Type="http://schemas.openxmlformats.org/officeDocument/2006/relationships/image" Target="../media/image4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7.png"/><Relationship Id="rId4" Type="http://schemas.openxmlformats.org/officeDocument/2006/relationships/image" Target="../media/image65.png"/><Relationship Id="rId5" Type="http://schemas.openxmlformats.org/officeDocument/2006/relationships/image" Target="../media/image55.png"/><Relationship Id="rId6" Type="http://schemas.openxmlformats.org/officeDocument/2006/relationships/image" Target="../media/image59.png"/><Relationship Id="rId7" Type="http://schemas.openxmlformats.org/officeDocument/2006/relationships/image" Target="../media/image64.png"/><Relationship Id="rId8" Type="http://schemas.openxmlformats.org/officeDocument/2006/relationships/image" Target="../media/image45.png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6.png"/><Relationship Id="rId10" Type="http://schemas.openxmlformats.org/officeDocument/2006/relationships/image" Target="../media/image70.png"/><Relationship Id="rId13" Type="http://schemas.openxmlformats.org/officeDocument/2006/relationships/image" Target="../media/image54.png"/><Relationship Id="rId12" Type="http://schemas.openxmlformats.org/officeDocument/2006/relationships/image" Target="../media/image52.pn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0.png"/><Relationship Id="rId4" Type="http://schemas.openxmlformats.org/officeDocument/2006/relationships/image" Target="../media/image62.png"/><Relationship Id="rId9" Type="http://schemas.openxmlformats.org/officeDocument/2006/relationships/image" Target="../media/image57.png"/><Relationship Id="rId15" Type="http://schemas.openxmlformats.org/officeDocument/2006/relationships/image" Target="../media/image71.png"/><Relationship Id="rId14" Type="http://schemas.openxmlformats.org/officeDocument/2006/relationships/image" Target="../media/image61.png"/><Relationship Id="rId16" Type="http://schemas.openxmlformats.org/officeDocument/2006/relationships/image" Target="../media/image69.png"/><Relationship Id="rId5" Type="http://schemas.openxmlformats.org/officeDocument/2006/relationships/image" Target="../media/image56.png"/><Relationship Id="rId6" Type="http://schemas.openxmlformats.org/officeDocument/2006/relationships/image" Target="../media/image49.png"/><Relationship Id="rId7" Type="http://schemas.openxmlformats.org/officeDocument/2006/relationships/image" Target="../media/image58.png"/><Relationship Id="rId8" Type="http://schemas.openxmlformats.org/officeDocument/2006/relationships/image" Target="../media/image6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4.png"/><Relationship Id="rId4" Type="http://schemas.openxmlformats.org/officeDocument/2006/relationships/image" Target="../media/image11.png"/><Relationship Id="rId5" Type="http://schemas.openxmlformats.org/officeDocument/2006/relationships/image" Target="../media/image6.png"/><Relationship Id="rId6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png"/><Relationship Id="rId4" Type="http://schemas.openxmlformats.org/officeDocument/2006/relationships/image" Target="../media/image25.pn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19.png"/><Relationship Id="rId7" Type="http://schemas.openxmlformats.org/officeDocument/2006/relationships/image" Target="../media/image1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134" name="Google Shape;134;p26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2500"/>
              <a:t>Algorithm Analysis 2</a:t>
            </a:r>
            <a:endParaRPr sz="2500"/>
          </a:p>
        </p:txBody>
      </p:sp>
      <p:sp>
        <p:nvSpPr>
          <p:cNvPr id="135" name="Google Shape;135;p26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Review: Properties of logarithms</a:t>
            </a:r>
            <a:endParaRPr/>
          </a:p>
        </p:txBody>
      </p:sp>
      <p:sp>
        <p:nvSpPr>
          <p:cNvPr id="205" name="Google Shape;205;p35"/>
          <p:cNvSpPr txBox="1"/>
          <p:nvPr>
            <p:ph idx="1" type="body"/>
          </p:nvPr>
        </p:nvSpPr>
        <p:spPr>
          <a:xfrm>
            <a:off x="311700" y="1152475"/>
            <a:ext cx="8520600" cy="3814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87350" lvl="0" marL="457200" rtl="0" algn="l">
              <a:spcBef>
                <a:spcPts val="800"/>
              </a:spcBef>
              <a:spcAft>
                <a:spcPts val="0"/>
              </a:spcAft>
              <a:buSzPts val="2500"/>
              <a:buChar char="•"/>
            </a:pPr>
            <a:r>
              <a:rPr b="1" lang="en" sz="2500"/>
              <a:t>log(A*B) = log A + log B</a:t>
            </a:r>
            <a:endParaRPr b="1"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So </a:t>
            </a:r>
            <a:r>
              <a:rPr b="1" lang="en" sz="2500"/>
              <a:t>log(N</a:t>
            </a:r>
            <a:r>
              <a:rPr b="1" baseline="30000" lang="en" sz="2500"/>
              <a:t>k</a:t>
            </a:r>
            <a:r>
              <a:rPr b="1" lang="en" sz="2500"/>
              <a:t>)= k log N</a:t>
            </a:r>
            <a:endParaRPr b="1" sz="2500"/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b="1" lang="en" sz="2500"/>
              <a:t>log(A/B) = log A – log B</a:t>
            </a:r>
            <a:endParaRPr b="1" sz="2500"/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b="1" lang="en" sz="2500"/>
              <a:t>X = log</a:t>
            </a:r>
            <a:r>
              <a:rPr b="1" baseline="-25000" lang="en" sz="2500"/>
              <a:t>2</a:t>
            </a:r>
            <a:r>
              <a:rPr b="1" lang="en" sz="2500"/>
              <a:t>2</a:t>
            </a:r>
            <a:r>
              <a:rPr b="1" baseline="30000" lang="en" sz="2500"/>
              <a:t>x</a:t>
            </a:r>
            <a:endParaRPr b="1" baseline="30000" sz="2500"/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b="1" lang="en" sz="2500"/>
              <a:t>log(log x)</a:t>
            </a:r>
            <a:r>
              <a:rPr lang="en" sz="2500"/>
              <a:t> is written </a:t>
            </a:r>
            <a:r>
              <a:rPr b="1" lang="en" sz="2500"/>
              <a:t>log log x</a:t>
            </a:r>
            <a:endParaRPr b="1"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Grows as slowly as </a:t>
            </a:r>
            <a:r>
              <a:rPr b="1" lang="en" sz="2500"/>
              <a:t>2</a:t>
            </a:r>
            <a:r>
              <a:rPr b="1" baseline="30000" lang="en" sz="2500"/>
              <a:t>2^y</a:t>
            </a:r>
            <a:r>
              <a:rPr lang="en" sz="2500"/>
              <a:t> grows fast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Ex: </a:t>
            </a:r>
            <a:r>
              <a:rPr b="1" lang="en" sz="2500"/>
              <a:t>log</a:t>
            </a:r>
            <a:r>
              <a:rPr b="1" baseline="-25000" lang="en" sz="2500"/>
              <a:t>2</a:t>
            </a:r>
            <a:r>
              <a:rPr b="1" lang="en" sz="2500"/>
              <a:t>log</a:t>
            </a:r>
            <a:r>
              <a:rPr b="1" baseline="-25000" lang="en" sz="2500"/>
              <a:t>2</a:t>
            </a:r>
            <a:r>
              <a:rPr b="1" lang="en" sz="2500"/>
              <a:t>4</a:t>
            </a:r>
            <a:r>
              <a:rPr b="1" i="1" lang="en" sz="2500"/>
              <a:t>billion</a:t>
            </a:r>
            <a:r>
              <a:rPr b="1" lang="en" sz="2500"/>
              <a:t>  ~  log</a:t>
            </a:r>
            <a:r>
              <a:rPr b="1" baseline="-25000" lang="en" sz="2500"/>
              <a:t>2</a:t>
            </a:r>
            <a:r>
              <a:rPr b="1" lang="en" sz="2500"/>
              <a:t>log</a:t>
            </a:r>
            <a:r>
              <a:rPr b="1" baseline="-25000" lang="en" sz="2500"/>
              <a:t>2</a:t>
            </a:r>
            <a:r>
              <a:rPr b="1" lang="en" sz="2500"/>
              <a:t>2</a:t>
            </a:r>
            <a:r>
              <a:rPr b="1" baseline="30000" lang="en" sz="2500"/>
              <a:t>32</a:t>
            </a:r>
            <a:r>
              <a:rPr b="1" lang="en" sz="2500"/>
              <a:t>  =  log</a:t>
            </a:r>
            <a:r>
              <a:rPr b="1" baseline="-25000" lang="en" sz="2500"/>
              <a:t>2</a:t>
            </a:r>
            <a:r>
              <a:rPr b="1" lang="en" sz="2500"/>
              <a:t>32  =  5</a:t>
            </a:r>
            <a:endParaRPr b="1" sz="2500"/>
          </a:p>
          <a:p>
            <a:pPr indent="-387350" lvl="0" marL="457200" rtl="0" algn="l"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b="1" lang="en" sz="2500"/>
              <a:t>(log x)(log x)</a:t>
            </a:r>
            <a:r>
              <a:rPr lang="en" sz="2500"/>
              <a:t> is written </a:t>
            </a:r>
            <a:r>
              <a:rPr b="1" lang="en" sz="2500"/>
              <a:t>log</a:t>
            </a:r>
            <a:r>
              <a:rPr b="1" baseline="30000" lang="en" sz="2500"/>
              <a:t>2</a:t>
            </a:r>
            <a:r>
              <a:rPr b="1" lang="en" sz="2500"/>
              <a:t>x</a:t>
            </a:r>
            <a:endParaRPr b="1"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It is greater than </a:t>
            </a:r>
            <a:r>
              <a:rPr b="1" lang="en" sz="2500"/>
              <a:t>log x</a:t>
            </a:r>
            <a:r>
              <a:rPr lang="en" sz="2500"/>
              <a:t> for all </a:t>
            </a:r>
            <a:r>
              <a:rPr b="1" lang="en" sz="2500"/>
              <a:t>x &gt; 2</a:t>
            </a:r>
            <a:endParaRPr b="1" sz="2500"/>
          </a:p>
        </p:txBody>
      </p:sp>
      <p:pic>
        <p:nvPicPr>
          <p:cNvPr id="206" name="Google Shape;20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963" y="2539861"/>
            <a:ext cx="1222112" cy="280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7174" y="2855069"/>
            <a:ext cx="1589549" cy="497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1838" y="4035644"/>
            <a:ext cx="3820855" cy="489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- Algorithm Analysis</a:t>
            </a:r>
            <a:endParaRPr/>
          </a:p>
        </p:txBody>
      </p:sp>
      <p:sp>
        <p:nvSpPr>
          <p:cNvPr id="214" name="Google Shape;214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do we care about?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How to compare two algorithms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Analyzing code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Asymptotic Analysis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Big-Oh Definition</a:t>
            </a:r>
            <a:endParaRPr sz="2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Big-Oh relates to functions</a:t>
            </a:r>
            <a:endParaRPr/>
          </a:p>
        </p:txBody>
      </p:sp>
      <p:sp>
        <p:nvSpPr>
          <p:cNvPr id="220" name="Google Shape;220;p37"/>
          <p:cNvSpPr txBox="1"/>
          <p:nvPr>
            <p:ph idx="1" type="body"/>
          </p:nvPr>
        </p:nvSpPr>
        <p:spPr>
          <a:xfrm>
            <a:off x="311700" y="1152475"/>
            <a:ext cx="8520600" cy="37935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/>
              <a:t>We use O on a function f(n) (for example n</a:t>
            </a:r>
            <a:r>
              <a:rPr baseline="30000" lang="en" sz="2500"/>
              <a:t>2</a:t>
            </a:r>
            <a:r>
              <a:rPr lang="en" sz="2500"/>
              <a:t>) to mean </a:t>
            </a:r>
            <a:r>
              <a:rPr i="1" lang="en" sz="2500"/>
              <a:t>the </a:t>
            </a:r>
            <a:r>
              <a:rPr i="1" lang="en" sz="2500">
                <a:solidFill>
                  <a:srgbClr val="FF0000"/>
                </a:solidFill>
              </a:rPr>
              <a:t>set of functions</a:t>
            </a:r>
            <a:r>
              <a:rPr i="1" lang="en" sz="2500"/>
              <a:t> with asymptotic behavior </a:t>
            </a:r>
            <a:r>
              <a:rPr b="1" i="1" lang="en" sz="2500">
                <a:solidFill>
                  <a:srgbClr val="0000FF"/>
                </a:solidFill>
              </a:rPr>
              <a:t>less than or equal to</a:t>
            </a:r>
            <a:r>
              <a:rPr i="1" lang="en" sz="2500"/>
              <a:t> f(n)</a:t>
            </a:r>
            <a:endParaRPr i="1" sz="2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/>
              <a:t>So (3n</a:t>
            </a:r>
            <a:r>
              <a:rPr baseline="30000" lang="en" sz="2500"/>
              <a:t>2</a:t>
            </a:r>
            <a:r>
              <a:rPr lang="en" sz="2500"/>
              <a:t>+17) </a:t>
            </a:r>
            <a:r>
              <a:rPr b="1" lang="en" sz="2500">
                <a:solidFill>
                  <a:srgbClr val="FF0000"/>
                </a:solidFill>
              </a:rPr>
              <a:t>is in</a:t>
            </a:r>
            <a:r>
              <a:rPr lang="en" sz="2500"/>
              <a:t> O(n</a:t>
            </a:r>
            <a:r>
              <a:rPr baseline="30000" lang="en" sz="2500"/>
              <a:t>2</a:t>
            </a:r>
            <a:r>
              <a:rPr lang="en" sz="2500"/>
              <a:t>)</a:t>
            </a:r>
            <a:endParaRPr sz="2500"/>
          </a:p>
          <a:p>
            <a:pPr indent="-387350" lvl="0" marL="914400" rtl="0" algn="l">
              <a:spcBef>
                <a:spcPts val="80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3n</a:t>
            </a:r>
            <a:r>
              <a:rPr baseline="30000" lang="en" sz="2500"/>
              <a:t>2</a:t>
            </a:r>
            <a:r>
              <a:rPr lang="en" sz="2500"/>
              <a:t>+17 and n</a:t>
            </a:r>
            <a:r>
              <a:rPr baseline="30000" lang="en" sz="2500"/>
              <a:t>2</a:t>
            </a:r>
            <a:r>
              <a:rPr lang="en" sz="2500"/>
              <a:t> have the same </a:t>
            </a:r>
            <a:r>
              <a:rPr b="1" lang="en" sz="2500"/>
              <a:t>asymptotic behavior</a:t>
            </a:r>
            <a:endParaRPr b="1" sz="2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/>
              <a:t>Confusingly, we also say/write:</a:t>
            </a:r>
            <a:endParaRPr sz="2500"/>
          </a:p>
          <a:p>
            <a:pPr indent="-387350" lvl="0" marL="914400" rtl="0" algn="l">
              <a:spcBef>
                <a:spcPts val="80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(3n</a:t>
            </a:r>
            <a:r>
              <a:rPr baseline="30000" lang="en" sz="2500"/>
              <a:t>2</a:t>
            </a:r>
            <a:r>
              <a:rPr lang="en" sz="2500"/>
              <a:t>+17) </a:t>
            </a:r>
            <a:r>
              <a:rPr b="1" lang="en" sz="2500">
                <a:solidFill>
                  <a:srgbClr val="FF0000"/>
                </a:solidFill>
              </a:rPr>
              <a:t>is</a:t>
            </a:r>
            <a:r>
              <a:rPr lang="en" sz="2500"/>
              <a:t> O(n</a:t>
            </a:r>
            <a:r>
              <a:rPr baseline="30000" lang="en" sz="2500"/>
              <a:t>2</a:t>
            </a:r>
            <a:r>
              <a:rPr lang="en" sz="2500"/>
              <a:t>)</a:t>
            </a:r>
            <a:endParaRPr sz="2500"/>
          </a:p>
          <a:p>
            <a:pPr indent="-387350" lvl="0" marL="9144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(3n</a:t>
            </a:r>
            <a:r>
              <a:rPr baseline="30000" lang="en" sz="2500"/>
              <a:t>2</a:t>
            </a:r>
            <a:r>
              <a:rPr lang="en" sz="2500"/>
              <a:t>+17) </a:t>
            </a:r>
            <a:r>
              <a:rPr b="1" lang="en" sz="2500">
                <a:solidFill>
                  <a:srgbClr val="FF0000"/>
                </a:solidFill>
              </a:rPr>
              <a:t>=</a:t>
            </a:r>
            <a:r>
              <a:rPr lang="en" sz="2500"/>
              <a:t> O(n</a:t>
            </a:r>
            <a:r>
              <a:rPr baseline="30000" lang="en" sz="2500"/>
              <a:t>2</a:t>
            </a:r>
            <a:r>
              <a:rPr lang="en" sz="2500"/>
              <a:t>)</a:t>
            </a:r>
            <a:endParaRPr sz="2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But we would never say O(n</a:t>
            </a:r>
            <a:r>
              <a:rPr baseline="30000" lang="en" sz="2500"/>
              <a:t>2</a:t>
            </a:r>
            <a:r>
              <a:rPr lang="en" sz="2500"/>
              <a:t>) = (3n</a:t>
            </a:r>
            <a:r>
              <a:rPr baseline="30000" lang="en" sz="2500"/>
              <a:t>2</a:t>
            </a:r>
            <a:r>
              <a:rPr lang="en" sz="2500"/>
              <a:t>+17)</a:t>
            </a:r>
            <a:endParaRPr sz="2500"/>
          </a:p>
        </p:txBody>
      </p:sp>
      <p:pic>
        <p:nvPicPr>
          <p:cNvPr id="221" name="Google Shape;22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182" y="1866409"/>
            <a:ext cx="1159941" cy="531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80844" y="1917066"/>
            <a:ext cx="762956" cy="51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5278" y="2616600"/>
            <a:ext cx="2898351" cy="119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5976" y="3218182"/>
            <a:ext cx="537953" cy="53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21768" y="3671136"/>
            <a:ext cx="398732" cy="426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58766" y="3926685"/>
            <a:ext cx="1055920" cy="664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Formally Big-Oh</a:t>
            </a:r>
            <a:endParaRPr/>
          </a:p>
        </p:txBody>
      </p:sp>
      <p:sp>
        <p:nvSpPr>
          <p:cNvPr id="232" name="Google Shape;232;p38"/>
          <p:cNvSpPr txBox="1"/>
          <p:nvPr>
            <p:ph idx="1" type="body"/>
          </p:nvPr>
        </p:nvSpPr>
        <p:spPr>
          <a:xfrm>
            <a:off x="311700" y="1152475"/>
            <a:ext cx="4922700" cy="1229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Definition</a:t>
            </a:r>
            <a:r>
              <a:rPr lang="en"/>
              <a:t>: </a:t>
            </a: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is in </a:t>
            </a:r>
            <a:r>
              <a:rPr lang="en">
                <a:solidFill>
                  <a:srgbClr val="FF0000"/>
                </a:solidFill>
              </a:rPr>
              <a:t>O( </a:t>
            </a:r>
            <a:r>
              <a:rPr b="1" lang="en">
                <a:solidFill>
                  <a:srgbClr val="FF0000"/>
                </a:solidFill>
              </a:rPr>
              <a:t>f(n)</a:t>
            </a:r>
            <a:r>
              <a:rPr lang="en">
                <a:solidFill>
                  <a:srgbClr val="FF0000"/>
                </a:solidFill>
              </a:rPr>
              <a:t> )</a:t>
            </a:r>
            <a:r>
              <a:rPr lang="en"/>
              <a:t> iff there exist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positive constants </a:t>
            </a: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and </a:t>
            </a:r>
            <a:r>
              <a:rPr b="1" lang="en">
                <a:solidFill>
                  <a:schemeClr val="accent6"/>
                </a:solidFill>
              </a:rPr>
              <a:t>n</a:t>
            </a:r>
            <a:r>
              <a:rPr b="1" baseline="-25000" lang="en">
                <a:solidFill>
                  <a:schemeClr val="accent6"/>
                </a:solidFill>
              </a:rPr>
              <a:t>0</a:t>
            </a:r>
            <a:r>
              <a:rPr lang="en"/>
              <a:t> such that</a:t>
            </a:r>
            <a:endParaRPr/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≤ </a:t>
            </a: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</a:t>
            </a:r>
            <a:r>
              <a:rPr b="1" lang="en">
                <a:solidFill>
                  <a:srgbClr val="FF0000"/>
                </a:solidFill>
              </a:rPr>
              <a:t>f(n)</a:t>
            </a:r>
            <a:r>
              <a:rPr lang="en"/>
              <a:t>		for all </a:t>
            </a:r>
            <a:r>
              <a:rPr b="1" i="1" lang="en"/>
              <a:t>n</a:t>
            </a:r>
            <a:r>
              <a:rPr lang="en"/>
              <a:t> ≥ </a:t>
            </a:r>
            <a:r>
              <a:rPr b="1" i="1" lang="en">
                <a:solidFill>
                  <a:schemeClr val="accent6"/>
                </a:solidFill>
              </a:rPr>
              <a:t>n</a:t>
            </a:r>
            <a:r>
              <a:rPr b="1" baseline="-25000" i="1" lang="en">
                <a:solidFill>
                  <a:schemeClr val="accent6"/>
                </a:solidFill>
              </a:rPr>
              <a:t>0</a:t>
            </a:r>
            <a:endParaRPr b="1" baseline="-25000" i="1">
              <a:solidFill>
                <a:schemeClr val="accent6"/>
              </a:solidFill>
            </a:endParaRPr>
          </a:p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11700" y="2734650"/>
            <a:ext cx="4831800" cy="1834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Note: </a:t>
            </a:r>
            <a:r>
              <a:rPr b="1" i="1" lang="en">
                <a:solidFill>
                  <a:schemeClr val="accent6"/>
                </a:solidFill>
              </a:rPr>
              <a:t>n</a:t>
            </a:r>
            <a:r>
              <a:rPr b="1" baseline="-25000" i="1" lang="en">
                <a:solidFill>
                  <a:schemeClr val="accent6"/>
                </a:solidFill>
              </a:rPr>
              <a:t>0</a:t>
            </a:r>
            <a:r>
              <a:rPr b="1" lang="en"/>
              <a:t> ≥ 1 (and a natural number) and</a:t>
            </a:r>
            <a:br>
              <a:rPr b="1" lang="en"/>
            </a:br>
            <a:r>
              <a:rPr b="1" lang="en"/>
              <a:t>           </a:t>
            </a:r>
            <a:r>
              <a:rPr b="1" i="1" lang="en">
                <a:solidFill>
                  <a:schemeClr val="accent6"/>
                </a:solidFill>
              </a:rPr>
              <a:t>c</a:t>
            </a:r>
            <a:r>
              <a:rPr b="1" lang="en"/>
              <a:t> &gt; 0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Or</a:t>
            </a:r>
            <a:endParaRPr b="1"/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A86E8"/>
                </a:solidFill>
              </a:rPr>
              <a:t>g(n)</a:t>
            </a:r>
            <a:r>
              <a:rPr b="1" lang="en"/>
              <a:t> ∈ </a:t>
            </a:r>
            <a:r>
              <a:rPr b="1" lang="en">
                <a:solidFill>
                  <a:srgbClr val="FF0000"/>
                </a:solidFill>
              </a:rPr>
              <a:t>O( f(n) )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234" name="Google Shape;23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4025" y="2323200"/>
            <a:ext cx="3626301" cy="2627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4547" y="1960645"/>
            <a:ext cx="517555" cy="531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33175" y="1933026"/>
            <a:ext cx="273559" cy="441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49442" y="2586795"/>
            <a:ext cx="1374605" cy="1129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n</a:t>
            </a:r>
            <a:r>
              <a:rPr baseline="-25000" lang="en"/>
              <a:t>0</a:t>
            </a:r>
            <a:r>
              <a:rPr lang="en"/>
              <a:t>? Why c?</a:t>
            </a:r>
            <a:endParaRPr/>
          </a:p>
        </p:txBody>
      </p:sp>
      <p:sp>
        <p:nvSpPr>
          <p:cNvPr id="243" name="Google Shape;243;p39"/>
          <p:cNvSpPr txBox="1"/>
          <p:nvPr>
            <p:ph idx="1" type="body"/>
          </p:nvPr>
        </p:nvSpPr>
        <p:spPr>
          <a:xfrm>
            <a:off x="311700" y="1152475"/>
            <a:ext cx="4922700" cy="1229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r>
              <a:rPr lang="en"/>
              <a:t>: </a:t>
            </a: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</a:t>
            </a:r>
            <a:r>
              <a:rPr b="1" lang="en"/>
              <a:t>∈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O( </a:t>
            </a:r>
            <a:r>
              <a:rPr b="1" lang="en">
                <a:solidFill>
                  <a:srgbClr val="FF0000"/>
                </a:solidFill>
              </a:rPr>
              <a:t>f(n)</a:t>
            </a:r>
            <a:r>
              <a:rPr lang="en">
                <a:solidFill>
                  <a:srgbClr val="FF0000"/>
                </a:solidFill>
              </a:rPr>
              <a:t> )</a:t>
            </a:r>
            <a:r>
              <a:rPr lang="en"/>
              <a:t> iff there exist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positive constants </a:t>
            </a: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and </a:t>
            </a:r>
            <a:r>
              <a:rPr b="1" lang="en">
                <a:solidFill>
                  <a:schemeClr val="accent6"/>
                </a:solidFill>
              </a:rPr>
              <a:t>n</a:t>
            </a:r>
            <a:r>
              <a:rPr b="1" baseline="-25000" lang="en">
                <a:solidFill>
                  <a:schemeClr val="accent6"/>
                </a:solidFill>
              </a:rPr>
              <a:t>0</a:t>
            </a:r>
            <a:r>
              <a:rPr lang="en"/>
              <a:t> such that</a:t>
            </a:r>
            <a:endParaRPr/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≤ </a:t>
            </a: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</a:t>
            </a:r>
            <a:r>
              <a:rPr b="1" lang="en">
                <a:solidFill>
                  <a:srgbClr val="FF0000"/>
                </a:solidFill>
              </a:rPr>
              <a:t>f(n)</a:t>
            </a:r>
            <a:r>
              <a:rPr lang="en"/>
              <a:t>		for all </a:t>
            </a:r>
            <a:r>
              <a:rPr b="1" i="1" lang="en"/>
              <a:t>n</a:t>
            </a:r>
            <a:r>
              <a:rPr lang="en"/>
              <a:t> ≥ </a:t>
            </a:r>
            <a:r>
              <a:rPr b="1" i="1" lang="en">
                <a:solidFill>
                  <a:schemeClr val="accent6"/>
                </a:solidFill>
              </a:rPr>
              <a:t>n</a:t>
            </a:r>
            <a:r>
              <a:rPr b="1" baseline="-25000" i="1" lang="en">
                <a:solidFill>
                  <a:schemeClr val="accent6"/>
                </a:solidFill>
              </a:rPr>
              <a:t>0</a:t>
            </a:r>
            <a:endParaRPr b="1" baseline="-25000" i="1">
              <a:solidFill>
                <a:schemeClr val="accent6"/>
              </a:solidFill>
            </a:endParaRPr>
          </a:p>
        </p:txBody>
      </p:sp>
      <p:pic>
        <p:nvPicPr>
          <p:cNvPr id="244" name="Google Shape;244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175" y="2475800"/>
            <a:ext cx="8245650" cy="266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7009" y="3236030"/>
            <a:ext cx="216864" cy="1546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28226" y="3057480"/>
            <a:ext cx="811874" cy="1420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Formally Big-Oh</a:t>
            </a:r>
            <a:endParaRPr/>
          </a:p>
        </p:txBody>
      </p:sp>
      <p:sp>
        <p:nvSpPr>
          <p:cNvPr id="252" name="Google Shape;252;p40"/>
          <p:cNvSpPr txBox="1"/>
          <p:nvPr>
            <p:ph idx="1" type="body"/>
          </p:nvPr>
        </p:nvSpPr>
        <p:spPr>
          <a:xfrm>
            <a:off x="311700" y="1152475"/>
            <a:ext cx="4922700" cy="1229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r>
              <a:rPr lang="en"/>
              <a:t>: </a:t>
            </a: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</a:t>
            </a:r>
            <a:r>
              <a:rPr b="1" lang="en"/>
              <a:t>∈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O( </a:t>
            </a:r>
            <a:r>
              <a:rPr b="1" lang="en">
                <a:solidFill>
                  <a:srgbClr val="FF0000"/>
                </a:solidFill>
              </a:rPr>
              <a:t>f(n)</a:t>
            </a:r>
            <a:r>
              <a:rPr lang="en">
                <a:solidFill>
                  <a:srgbClr val="FF0000"/>
                </a:solidFill>
              </a:rPr>
              <a:t> )</a:t>
            </a:r>
            <a:r>
              <a:rPr lang="en"/>
              <a:t> iff there exist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positive constants </a:t>
            </a: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and </a:t>
            </a:r>
            <a:r>
              <a:rPr b="1" lang="en">
                <a:solidFill>
                  <a:schemeClr val="accent6"/>
                </a:solidFill>
              </a:rPr>
              <a:t>n</a:t>
            </a:r>
            <a:r>
              <a:rPr b="1" baseline="-25000" lang="en">
                <a:solidFill>
                  <a:schemeClr val="accent6"/>
                </a:solidFill>
              </a:rPr>
              <a:t>0</a:t>
            </a:r>
            <a:r>
              <a:rPr lang="en"/>
              <a:t> such that</a:t>
            </a:r>
            <a:endParaRPr/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≤ </a:t>
            </a: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</a:t>
            </a:r>
            <a:r>
              <a:rPr b="1" lang="en">
                <a:solidFill>
                  <a:srgbClr val="FF0000"/>
                </a:solidFill>
              </a:rPr>
              <a:t>f(n)</a:t>
            </a:r>
            <a:r>
              <a:rPr lang="en"/>
              <a:t>		for all </a:t>
            </a:r>
            <a:r>
              <a:rPr b="1" i="1" lang="en"/>
              <a:t>n</a:t>
            </a:r>
            <a:r>
              <a:rPr lang="en"/>
              <a:t> ≥ </a:t>
            </a:r>
            <a:r>
              <a:rPr b="1" i="1" lang="en">
                <a:solidFill>
                  <a:schemeClr val="accent6"/>
                </a:solidFill>
              </a:rPr>
              <a:t>n</a:t>
            </a:r>
            <a:r>
              <a:rPr b="1" baseline="-25000" i="1" lang="en">
                <a:solidFill>
                  <a:schemeClr val="accent6"/>
                </a:solidFill>
              </a:rPr>
              <a:t>0</a:t>
            </a:r>
            <a:endParaRPr b="1" baseline="-25000" i="1">
              <a:solidFill>
                <a:schemeClr val="accent6"/>
              </a:solidFill>
            </a:endParaRPr>
          </a:p>
        </p:txBody>
      </p:sp>
      <p:sp>
        <p:nvSpPr>
          <p:cNvPr id="253" name="Google Shape;253;p40"/>
          <p:cNvSpPr txBox="1"/>
          <p:nvPr>
            <p:ph idx="1" type="body"/>
          </p:nvPr>
        </p:nvSpPr>
        <p:spPr>
          <a:xfrm>
            <a:off x="311700" y="2678450"/>
            <a:ext cx="8520600" cy="2341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1450" lvl="0" marL="17145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 show </a:t>
            </a: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</a:t>
            </a:r>
            <a:r>
              <a:rPr b="1" lang="en"/>
              <a:t>∈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O( </a:t>
            </a:r>
            <a:r>
              <a:rPr b="1" lang="en">
                <a:solidFill>
                  <a:srgbClr val="FF0000"/>
                </a:solidFill>
              </a:rPr>
              <a:t>f(n)</a:t>
            </a:r>
            <a:r>
              <a:rPr lang="en">
                <a:solidFill>
                  <a:srgbClr val="FF0000"/>
                </a:solidFill>
              </a:rPr>
              <a:t> )</a:t>
            </a:r>
            <a:r>
              <a:rPr lang="en"/>
              <a:t>, pick a </a:t>
            </a: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large enough to “cover the constant factors” and </a:t>
            </a:r>
            <a:r>
              <a:rPr b="1" lang="en">
                <a:solidFill>
                  <a:schemeClr val="accent6"/>
                </a:solidFill>
              </a:rPr>
              <a:t>n</a:t>
            </a:r>
            <a:r>
              <a:rPr b="1" baseline="-25000" lang="en">
                <a:solidFill>
                  <a:schemeClr val="accent6"/>
                </a:solidFill>
              </a:rPr>
              <a:t>0</a:t>
            </a:r>
            <a:r>
              <a:rPr lang="en"/>
              <a:t> large enough to “cover the lower-order terms”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Example: Let </a:t>
            </a:r>
            <a:r>
              <a:rPr b="1" lang="en">
                <a:solidFill>
                  <a:srgbClr val="4A86E8"/>
                </a:solidFill>
              </a:rPr>
              <a:t>g(n)</a:t>
            </a:r>
            <a:r>
              <a:rPr lang="en"/>
              <a:t> = 3n + 4 and </a:t>
            </a:r>
            <a:r>
              <a:rPr b="1" lang="en">
                <a:solidFill>
                  <a:srgbClr val="FF0000"/>
                </a:solidFill>
              </a:rPr>
              <a:t>f(n) </a:t>
            </a:r>
            <a:r>
              <a:rPr lang="en"/>
              <a:t>= n</a:t>
            </a:r>
            <a:endParaRPr/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accent6"/>
                </a:solidFill>
              </a:rPr>
              <a:t>c</a:t>
            </a:r>
            <a:r>
              <a:rPr lang="en"/>
              <a:t> = 4 and </a:t>
            </a:r>
            <a:r>
              <a:rPr b="1" lang="en">
                <a:solidFill>
                  <a:schemeClr val="accent6"/>
                </a:solidFill>
              </a:rPr>
              <a:t>n</a:t>
            </a:r>
            <a:r>
              <a:rPr b="1" baseline="-25000" lang="en">
                <a:solidFill>
                  <a:schemeClr val="accent6"/>
                </a:solidFill>
              </a:rPr>
              <a:t>0</a:t>
            </a:r>
            <a:r>
              <a:rPr lang="en"/>
              <a:t> = 5 is one possibility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is “less than or equal to”</a:t>
            </a:r>
            <a:endParaRPr/>
          </a:p>
          <a:p>
            <a:pPr indent="-361950" lvl="0" marL="914400" rtl="0" algn="l">
              <a:spcBef>
                <a:spcPts val="80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So 3n + 4 is also O(n</a:t>
            </a:r>
            <a:r>
              <a:rPr baseline="30000" lang="en"/>
              <a:t>5</a:t>
            </a:r>
            <a:r>
              <a:rPr lang="en"/>
              <a:t>) and O(2</a:t>
            </a:r>
            <a:r>
              <a:rPr baseline="30000" lang="en"/>
              <a:t>n</a:t>
            </a:r>
            <a:r>
              <a:rPr lang="en"/>
              <a:t>) etc.</a:t>
            </a:r>
            <a:endParaRPr/>
          </a:p>
        </p:txBody>
      </p:sp>
      <p:pic>
        <p:nvPicPr>
          <p:cNvPr id="254" name="Google Shape;25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150" y="50900"/>
            <a:ext cx="3626301" cy="2627549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40"/>
          <p:cNvSpPr txBox="1"/>
          <p:nvPr/>
        </p:nvSpPr>
        <p:spPr>
          <a:xfrm>
            <a:off x="5442950" y="3355600"/>
            <a:ext cx="3487800" cy="1664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6" name="Google Shape;256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6616" y="3429109"/>
            <a:ext cx="2005395" cy="496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47755" y="3613745"/>
            <a:ext cx="240091" cy="29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943" y="2218824"/>
            <a:ext cx="6989895" cy="1817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89861" y="3975617"/>
            <a:ext cx="1048034" cy="36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12953" y="3684568"/>
            <a:ext cx="805206" cy="630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266" name="Google Shape;266;p41"/>
          <p:cNvSpPr txBox="1"/>
          <p:nvPr>
            <p:ph idx="1" type="body"/>
          </p:nvPr>
        </p:nvSpPr>
        <p:spPr>
          <a:xfrm>
            <a:off x="311700" y="1152475"/>
            <a:ext cx="8520600" cy="384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True or false?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4+3n is O(n)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n+2logn is O(logn)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logn+2 is O(1)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n</a:t>
            </a:r>
            <a:r>
              <a:rPr baseline="30000" lang="en"/>
              <a:t>50</a:t>
            </a:r>
            <a:r>
              <a:rPr lang="en"/>
              <a:t> is O(1.1</a:t>
            </a:r>
            <a:r>
              <a:rPr baseline="30000" lang="en"/>
              <a:t>n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Notes: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Do NOT ignore constants that are not multipliers: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n</a:t>
            </a:r>
            <a:r>
              <a:rPr baseline="30000" lang="en"/>
              <a:t>3</a:t>
            </a:r>
            <a:r>
              <a:rPr lang="en"/>
              <a:t> is O(n</a:t>
            </a:r>
            <a:r>
              <a:rPr baseline="30000" lang="en"/>
              <a:t>2</a:t>
            </a:r>
            <a:r>
              <a:rPr lang="en"/>
              <a:t>) : </a:t>
            </a:r>
            <a:r>
              <a:rPr lang="en">
                <a:solidFill>
                  <a:srgbClr val="FF0000"/>
                </a:solidFill>
              </a:rPr>
              <a:t>FALSE</a:t>
            </a:r>
            <a:endParaRPr>
              <a:solidFill>
                <a:srgbClr val="FF0000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3</a:t>
            </a:r>
            <a:r>
              <a:rPr baseline="30000" lang="en"/>
              <a:t>n</a:t>
            </a:r>
            <a:r>
              <a:rPr lang="en"/>
              <a:t> is O(2</a:t>
            </a:r>
            <a:r>
              <a:rPr baseline="30000" lang="en"/>
              <a:t>n</a:t>
            </a:r>
            <a:r>
              <a:rPr lang="en"/>
              <a:t>) : </a:t>
            </a:r>
            <a:r>
              <a:rPr lang="en">
                <a:solidFill>
                  <a:srgbClr val="FF0000"/>
                </a:solidFill>
              </a:rPr>
              <a:t>FALSE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When in doubt, refer to the definition</a:t>
            </a:r>
            <a:endParaRPr/>
          </a:p>
        </p:txBody>
      </p:sp>
      <p:pic>
        <p:nvPicPr>
          <p:cNvPr id="267" name="Google Shape;26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3331" y="1496921"/>
            <a:ext cx="489894" cy="30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253" y="1857118"/>
            <a:ext cx="2828985" cy="441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208" y="1921728"/>
            <a:ext cx="1124874" cy="551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66542" y="2513799"/>
            <a:ext cx="378276" cy="3992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20210" y="3768459"/>
            <a:ext cx="989006" cy="46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91785" y="3945664"/>
            <a:ext cx="1301747" cy="97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Oh: Common Categories</a:t>
            </a:r>
            <a:endParaRPr/>
          </a:p>
        </p:txBody>
      </p:sp>
      <p:sp>
        <p:nvSpPr>
          <p:cNvPr id="278" name="Google Shape;278;p42"/>
          <p:cNvSpPr txBox="1"/>
          <p:nvPr>
            <p:ph idx="1" type="body"/>
          </p:nvPr>
        </p:nvSpPr>
        <p:spPr>
          <a:xfrm>
            <a:off x="311700" y="1152475"/>
            <a:ext cx="8520600" cy="3866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2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From fastest to slowest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O(1)		constant (same as O(k) for constant k)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O(log n)		logarithmic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O(n)		linear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O(n log n)	“n log n”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O(n</a:t>
            </a:r>
            <a:r>
              <a:rPr baseline="30000" lang="en"/>
              <a:t>2</a:t>
            </a:r>
            <a:r>
              <a:rPr lang="en"/>
              <a:t>)		quadratic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O(n</a:t>
            </a:r>
            <a:r>
              <a:rPr baseline="30000" lang="en"/>
              <a:t>3</a:t>
            </a:r>
            <a:r>
              <a:rPr lang="en"/>
              <a:t>) 		cubic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O(n</a:t>
            </a:r>
            <a:r>
              <a:rPr baseline="30000" lang="en"/>
              <a:t>k</a:t>
            </a:r>
            <a:r>
              <a:rPr lang="en"/>
              <a:t>) 		polynomial (where is k is any constant &gt; 1)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O(k</a:t>
            </a:r>
            <a:r>
              <a:rPr baseline="30000" lang="en"/>
              <a:t>n</a:t>
            </a:r>
            <a:r>
              <a:rPr lang="en"/>
              <a:t>) 		exponential (where k is any constant &gt; 1)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Usage note: “exponential” does not mean “grows really fast”, it means “grows at rate proportional to kn for some k&gt;1”</a:t>
            </a:r>
            <a:endParaRPr/>
          </a:p>
        </p:txBody>
      </p:sp>
      <p:pic>
        <p:nvPicPr>
          <p:cNvPr id="279" name="Google Shape;279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4" y="1411209"/>
            <a:ext cx="419623" cy="2615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039" y="1571473"/>
            <a:ext cx="3337179" cy="2126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5078" y="4043235"/>
            <a:ext cx="467399" cy="4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8608" y="3990921"/>
            <a:ext cx="1016599" cy="553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Asymptotic Notation</a:t>
            </a:r>
            <a:endParaRPr/>
          </a:p>
        </p:txBody>
      </p:sp>
      <p:sp>
        <p:nvSpPr>
          <p:cNvPr id="288" name="Google Shape;288;p43"/>
          <p:cNvSpPr txBox="1"/>
          <p:nvPr>
            <p:ph idx="1" type="body"/>
          </p:nvPr>
        </p:nvSpPr>
        <p:spPr>
          <a:xfrm>
            <a:off x="311700" y="1152475"/>
            <a:ext cx="8520600" cy="3861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74650" lvl="0" marL="457200" rtl="0" algn="l">
              <a:spcBef>
                <a:spcPts val="800"/>
              </a:spcBef>
              <a:spcAft>
                <a:spcPts val="0"/>
              </a:spcAft>
              <a:buSzPts val="2300"/>
              <a:buChar char="•"/>
            </a:pPr>
            <a:r>
              <a:rPr b="1" lang="en" sz="2300"/>
              <a:t>Upper bound</a:t>
            </a:r>
            <a:r>
              <a:rPr lang="en" sz="2300"/>
              <a:t>: O( </a:t>
            </a:r>
            <a:r>
              <a:rPr b="1" lang="en" sz="2300">
                <a:solidFill>
                  <a:srgbClr val="FF0000"/>
                </a:solidFill>
              </a:rPr>
              <a:t>f(n)</a:t>
            </a:r>
            <a:r>
              <a:rPr lang="en" sz="2300"/>
              <a:t> ) is the set of all functions asymptotically </a:t>
            </a:r>
            <a:r>
              <a:rPr lang="en" sz="2300">
                <a:solidFill>
                  <a:srgbClr val="0000FF"/>
                </a:solidFill>
              </a:rPr>
              <a:t>less than or equal</a:t>
            </a:r>
            <a:r>
              <a:rPr lang="en" sz="2300"/>
              <a:t> to </a:t>
            </a:r>
            <a:r>
              <a:rPr b="1" lang="en" sz="2300">
                <a:solidFill>
                  <a:srgbClr val="FF0000"/>
                </a:solidFill>
              </a:rPr>
              <a:t>f(n)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g(n) </a:t>
            </a:r>
            <a:r>
              <a:rPr b="1" lang="en" sz="2100"/>
              <a:t>∈</a:t>
            </a:r>
            <a:r>
              <a:rPr lang="en" sz="2100"/>
              <a:t> O( </a:t>
            </a:r>
            <a:r>
              <a:rPr b="1" lang="en" sz="2100">
                <a:solidFill>
                  <a:srgbClr val="FF0000"/>
                </a:solidFill>
              </a:rPr>
              <a:t>f(n)</a:t>
            </a:r>
            <a:r>
              <a:rPr lang="en" sz="2100"/>
              <a:t> ) if there exist constants </a:t>
            </a:r>
            <a:r>
              <a:rPr b="1" lang="en" sz="2100">
                <a:solidFill>
                  <a:schemeClr val="accent6"/>
                </a:solidFill>
              </a:rPr>
              <a:t>c</a:t>
            </a:r>
            <a:r>
              <a:rPr lang="en" sz="2100"/>
              <a:t> and </a:t>
            </a:r>
            <a:r>
              <a:rPr b="1" lang="en" sz="2100">
                <a:solidFill>
                  <a:schemeClr val="accent6"/>
                </a:solidFill>
              </a:rPr>
              <a:t>n</a:t>
            </a:r>
            <a:r>
              <a:rPr b="1" baseline="-25000" lang="en" sz="2100">
                <a:solidFill>
                  <a:schemeClr val="accent6"/>
                </a:solidFill>
              </a:rPr>
              <a:t>0</a:t>
            </a:r>
            <a:r>
              <a:rPr lang="en" sz="2100"/>
              <a:t> such that</a:t>
            </a:r>
            <a:br>
              <a:rPr lang="en" sz="2100"/>
            </a:br>
            <a:r>
              <a:rPr lang="en" sz="2100"/>
              <a:t>  g(n) </a:t>
            </a:r>
            <a:r>
              <a:rPr lang="en" sz="2100">
                <a:solidFill>
                  <a:srgbClr val="0000FF"/>
                </a:solidFill>
              </a:rPr>
              <a:t>≤</a:t>
            </a:r>
            <a:r>
              <a:rPr lang="en" sz="2100"/>
              <a:t> </a:t>
            </a:r>
            <a:r>
              <a:rPr b="1" lang="en" sz="2100">
                <a:solidFill>
                  <a:schemeClr val="accent6"/>
                </a:solidFill>
              </a:rPr>
              <a:t>c </a:t>
            </a:r>
            <a:r>
              <a:rPr b="1" lang="en" sz="2100">
                <a:solidFill>
                  <a:srgbClr val="FF0000"/>
                </a:solidFill>
              </a:rPr>
              <a:t>f(n)</a:t>
            </a:r>
            <a:r>
              <a:rPr lang="en" sz="2100"/>
              <a:t> for all n ≥ </a:t>
            </a:r>
            <a:r>
              <a:rPr b="1" lang="en" sz="2100">
                <a:solidFill>
                  <a:schemeClr val="accent6"/>
                </a:solidFill>
              </a:rPr>
              <a:t>n</a:t>
            </a:r>
            <a:r>
              <a:rPr b="1" baseline="-25000" lang="en" sz="2100">
                <a:solidFill>
                  <a:schemeClr val="accent6"/>
                </a:solidFill>
              </a:rPr>
              <a:t>0</a:t>
            </a:r>
            <a:endParaRPr sz="2100"/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b="1" lang="en" sz="2300"/>
              <a:t>Lower bound</a:t>
            </a:r>
            <a:r>
              <a:rPr lang="en" sz="2300"/>
              <a:t>: 𝛀( </a:t>
            </a:r>
            <a:r>
              <a:rPr b="1" lang="en" sz="2300">
                <a:solidFill>
                  <a:srgbClr val="FF0000"/>
                </a:solidFill>
              </a:rPr>
              <a:t>f(n)</a:t>
            </a:r>
            <a:r>
              <a:rPr lang="en" sz="2300"/>
              <a:t> ) is the set of all functions asymptotically </a:t>
            </a:r>
            <a:r>
              <a:rPr lang="en" sz="2300">
                <a:solidFill>
                  <a:srgbClr val="0000FF"/>
                </a:solidFill>
              </a:rPr>
              <a:t>greater than or equal</a:t>
            </a:r>
            <a:r>
              <a:rPr lang="en" sz="2300"/>
              <a:t> to </a:t>
            </a:r>
            <a:r>
              <a:rPr b="1" lang="en" sz="2300">
                <a:solidFill>
                  <a:srgbClr val="FF0000"/>
                </a:solidFill>
              </a:rPr>
              <a:t>f(n)</a:t>
            </a:r>
            <a:endParaRPr sz="23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100"/>
              <a:t>g(n) </a:t>
            </a:r>
            <a:r>
              <a:rPr b="1" lang="en" sz="2100"/>
              <a:t>∈</a:t>
            </a:r>
            <a:r>
              <a:rPr lang="en" sz="2100"/>
              <a:t> </a:t>
            </a:r>
            <a:r>
              <a:rPr lang="en" sz="2500"/>
              <a:t>𝛀</a:t>
            </a:r>
            <a:r>
              <a:rPr lang="en" sz="2100"/>
              <a:t>( </a:t>
            </a:r>
            <a:r>
              <a:rPr b="1" lang="en" sz="2100">
                <a:solidFill>
                  <a:srgbClr val="FF0000"/>
                </a:solidFill>
              </a:rPr>
              <a:t>f(n)</a:t>
            </a:r>
            <a:r>
              <a:rPr lang="en" sz="2100"/>
              <a:t> ) if there exist constants </a:t>
            </a:r>
            <a:r>
              <a:rPr b="1" lang="en" sz="2100">
                <a:solidFill>
                  <a:schemeClr val="accent6"/>
                </a:solidFill>
              </a:rPr>
              <a:t>c</a:t>
            </a:r>
            <a:r>
              <a:rPr lang="en" sz="2100"/>
              <a:t> and </a:t>
            </a:r>
            <a:r>
              <a:rPr b="1" lang="en" sz="2100">
                <a:solidFill>
                  <a:schemeClr val="accent6"/>
                </a:solidFill>
              </a:rPr>
              <a:t>n</a:t>
            </a:r>
            <a:r>
              <a:rPr b="1" baseline="-25000" lang="en" sz="2100">
                <a:solidFill>
                  <a:schemeClr val="accent6"/>
                </a:solidFill>
              </a:rPr>
              <a:t>0</a:t>
            </a:r>
            <a:r>
              <a:rPr lang="en" sz="2100"/>
              <a:t> such that</a:t>
            </a:r>
            <a:br>
              <a:rPr lang="en" sz="2100"/>
            </a:br>
            <a:r>
              <a:rPr lang="en" sz="2100"/>
              <a:t>  g(n) </a:t>
            </a:r>
            <a:r>
              <a:rPr lang="en" sz="2100">
                <a:solidFill>
                  <a:srgbClr val="0000FF"/>
                </a:solidFill>
              </a:rPr>
              <a:t>≥</a:t>
            </a:r>
            <a:r>
              <a:rPr lang="en" sz="2100"/>
              <a:t> </a:t>
            </a:r>
            <a:r>
              <a:rPr b="1" lang="en" sz="2100">
                <a:solidFill>
                  <a:schemeClr val="accent6"/>
                </a:solidFill>
              </a:rPr>
              <a:t>c</a:t>
            </a:r>
            <a:r>
              <a:rPr lang="en" sz="2100"/>
              <a:t> </a:t>
            </a:r>
            <a:r>
              <a:rPr b="1" lang="en" sz="2100">
                <a:solidFill>
                  <a:srgbClr val="FF0000"/>
                </a:solidFill>
              </a:rPr>
              <a:t>f(n)</a:t>
            </a:r>
            <a:r>
              <a:rPr lang="en" sz="2100"/>
              <a:t> for all n ≥ </a:t>
            </a:r>
            <a:r>
              <a:rPr b="1" lang="en" sz="2100">
                <a:solidFill>
                  <a:schemeClr val="accent6"/>
                </a:solidFill>
              </a:rPr>
              <a:t>n</a:t>
            </a:r>
            <a:r>
              <a:rPr b="1" baseline="-25000" lang="en" sz="2100">
                <a:solidFill>
                  <a:schemeClr val="accent6"/>
                </a:solidFill>
              </a:rPr>
              <a:t>0</a:t>
            </a:r>
            <a:endParaRPr sz="2100"/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SzPts val="2300"/>
              <a:buChar char="•"/>
            </a:pPr>
            <a:r>
              <a:rPr b="1" lang="en" sz="2300"/>
              <a:t>Tight bound</a:t>
            </a:r>
            <a:r>
              <a:rPr lang="en" sz="2300"/>
              <a:t>: 𝝷( </a:t>
            </a:r>
            <a:r>
              <a:rPr b="1" lang="en" sz="2300">
                <a:solidFill>
                  <a:srgbClr val="FF0000"/>
                </a:solidFill>
              </a:rPr>
              <a:t>f(n)</a:t>
            </a:r>
            <a:r>
              <a:rPr lang="en" sz="2300"/>
              <a:t> ) is the set of all functions asymptotically </a:t>
            </a:r>
            <a:r>
              <a:rPr lang="en" sz="2300">
                <a:solidFill>
                  <a:srgbClr val="0000FF"/>
                </a:solidFill>
              </a:rPr>
              <a:t>equal</a:t>
            </a:r>
            <a:r>
              <a:rPr lang="en" sz="2300"/>
              <a:t> to </a:t>
            </a:r>
            <a:r>
              <a:rPr b="1" lang="en" sz="2300">
                <a:solidFill>
                  <a:srgbClr val="FF0000"/>
                </a:solidFill>
              </a:rPr>
              <a:t>f(n)</a:t>
            </a:r>
            <a:endParaRPr sz="23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100"/>
              <a:t>Intersection of O( </a:t>
            </a:r>
            <a:r>
              <a:rPr b="1" lang="en" sz="2100">
                <a:solidFill>
                  <a:srgbClr val="FF0000"/>
                </a:solidFill>
              </a:rPr>
              <a:t>f(n)</a:t>
            </a:r>
            <a:r>
              <a:rPr lang="en" sz="2100"/>
              <a:t> ) and </a:t>
            </a:r>
            <a:r>
              <a:rPr lang="en" sz="2500"/>
              <a:t>𝛀</a:t>
            </a:r>
            <a:r>
              <a:rPr lang="en" sz="2100"/>
              <a:t>( </a:t>
            </a:r>
            <a:r>
              <a:rPr b="1" lang="en" sz="2100">
                <a:solidFill>
                  <a:srgbClr val="FF0000"/>
                </a:solidFill>
              </a:rPr>
              <a:t>f(n)</a:t>
            </a:r>
            <a:r>
              <a:rPr lang="en" sz="2100"/>
              <a:t> )   (can use different </a:t>
            </a:r>
            <a:r>
              <a:rPr b="1" lang="en" sz="2100">
                <a:solidFill>
                  <a:schemeClr val="accent6"/>
                </a:solidFill>
              </a:rPr>
              <a:t>c</a:t>
            </a:r>
            <a:r>
              <a:rPr lang="en" sz="2100"/>
              <a:t> values)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O, Theta, Omega</a:t>
            </a:r>
            <a:endParaRPr/>
          </a:p>
        </p:txBody>
      </p:sp>
      <p:sp>
        <p:nvSpPr>
          <p:cNvPr id="294" name="Google Shape;294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5" name="Google Shape;29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8674" y="1152475"/>
            <a:ext cx="6526648" cy="387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3317" y="2630991"/>
            <a:ext cx="297582" cy="127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- Algorithm Analysis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do we care about?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How to compare two algorithms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Analyzing code</a:t>
            </a:r>
            <a:endParaRPr sz="2600">
              <a:solidFill>
                <a:srgbClr val="FF0000"/>
              </a:solidFill>
            </a:endParaRPr>
          </a:p>
          <a:p>
            <a:pPr indent="-241300" lvl="2" marL="86360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600"/>
              <a:buChar char="■"/>
            </a:pPr>
            <a:r>
              <a:rPr lang="en" sz="2600">
                <a:solidFill>
                  <a:srgbClr val="FF0000"/>
                </a:solidFill>
              </a:rPr>
              <a:t>How to count different code constructs</a:t>
            </a:r>
            <a:endParaRPr sz="2600">
              <a:solidFill>
                <a:srgbClr val="FF0000"/>
              </a:solidFill>
            </a:endParaRPr>
          </a:p>
          <a:p>
            <a:pPr indent="-241300" lvl="2" marL="86360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600"/>
              <a:buChar char="■"/>
            </a:pPr>
            <a:r>
              <a:rPr lang="en" sz="2600">
                <a:solidFill>
                  <a:srgbClr val="FF0000"/>
                </a:solidFill>
              </a:rPr>
              <a:t>Best Case vs Worst Case</a:t>
            </a:r>
            <a:endParaRPr sz="2600">
              <a:solidFill>
                <a:srgbClr val="FF0000"/>
              </a:solidFill>
            </a:endParaRPr>
          </a:p>
          <a:p>
            <a:pPr indent="-241300" lvl="2" marL="86360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600"/>
              <a:buChar char="■"/>
            </a:pPr>
            <a:r>
              <a:rPr b="1" lang="en" sz="2600">
                <a:solidFill>
                  <a:srgbClr val="FF0000"/>
                </a:solidFill>
              </a:rPr>
              <a:t>Ignoring Constant Factors</a:t>
            </a:r>
            <a:endParaRPr b="1"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Asymptotic Analysis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Big-Oh Definition</a:t>
            </a:r>
            <a:endParaRPr sz="2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Regarding use of terms</a:t>
            </a:r>
            <a:endParaRPr/>
          </a:p>
        </p:txBody>
      </p:sp>
      <p:sp>
        <p:nvSpPr>
          <p:cNvPr id="302" name="Google Shape;302;p45"/>
          <p:cNvSpPr txBox="1"/>
          <p:nvPr>
            <p:ph idx="1" type="body"/>
          </p:nvPr>
        </p:nvSpPr>
        <p:spPr>
          <a:xfrm>
            <a:off x="311700" y="1141550"/>
            <a:ext cx="8520600" cy="3815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common error is to say </a:t>
            </a:r>
            <a:r>
              <a:rPr b="1" lang="en">
                <a:solidFill>
                  <a:srgbClr val="0000FF"/>
                </a:solidFill>
              </a:rPr>
              <a:t>O( f(n) )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/>
              <a:t>when you mean </a:t>
            </a:r>
            <a:r>
              <a:rPr b="1" lang="en" sz="2300">
                <a:solidFill>
                  <a:srgbClr val="0000FF"/>
                </a:solidFill>
              </a:rPr>
              <a:t>𝝷</a:t>
            </a:r>
            <a:r>
              <a:rPr b="1" lang="en">
                <a:solidFill>
                  <a:srgbClr val="0000FF"/>
                </a:solidFill>
              </a:rPr>
              <a:t>( f(n) )</a:t>
            </a:r>
            <a:endParaRPr b="1">
              <a:solidFill>
                <a:srgbClr val="0000FF"/>
              </a:solidFill>
            </a:endParaRPr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People often say O() to mean a tight bound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Say we have f(n)=n; we could say f(n) is in O(n), which is true, but only conveys the upper-bound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Since f(n)=n is also O(n</a:t>
            </a:r>
            <a:r>
              <a:rPr baseline="30000" lang="en"/>
              <a:t>5</a:t>
            </a:r>
            <a:r>
              <a:rPr lang="en"/>
              <a:t>), it’s tempting to say “</a:t>
            </a:r>
            <a:r>
              <a:rPr i="1" lang="en"/>
              <a:t>this algorithm is exactly O(n)</a:t>
            </a:r>
            <a:r>
              <a:rPr lang="en"/>
              <a:t>”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Somewhat incomplete; instead say it is </a:t>
            </a:r>
            <a:r>
              <a:rPr b="1" lang="en" sz="2300"/>
              <a:t>𝝷</a:t>
            </a:r>
            <a:r>
              <a:rPr b="1" lang="en"/>
              <a:t>(n)</a:t>
            </a:r>
            <a:endParaRPr b="1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That means that it is not, for example </a:t>
            </a:r>
            <a:r>
              <a:rPr b="1" lang="en"/>
              <a:t>O(log n)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Less common notation: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“little-oh”: like “big-Oh” but strictly less than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Example: sum is o(n</a:t>
            </a:r>
            <a:r>
              <a:rPr baseline="30000" lang="en"/>
              <a:t>2</a:t>
            </a:r>
            <a:r>
              <a:rPr lang="en"/>
              <a:t>) but not o(n)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“little-omega”: like “big-Omega” but strictly greater than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/>
              <a:t>Example: sum is ω(log n) but not ω(n)</a:t>
            </a:r>
            <a:endParaRPr/>
          </a:p>
        </p:txBody>
      </p:sp>
      <p:pic>
        <p:nvPicPr>
          <p:cNvPr id="303" name="Google Shape;303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986" y="1419618"/>
            <a:ext cx="4535611" cy="663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5939" y="1689721"/>
            <a:ext cx="668232" cy="415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65256" y="2278927"/>
            <a:ext cx="1439919" cy="62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4331" y="2556288"/>
            <a:ext cx="7554182" cy="279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49641" y="2743756"/>
            <a:ext cx="783772" cy="39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4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258792" y="3662034"/>
            <a:ext cx="875143" cy="630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Complexity cases</a:t>
            </a:r>
            <a:endParaRPr/>
          </a:p>
        </p:txBody>
      </p:sp>
      <p:sp>
        <p:nvSpPr>
          <p:cNvPr id="314" name="Google Shape;314;p46"/>
          <p:cNvSpPr txBox="1"/>
          <p:nvPr>
            <p:ph idx="1" type="body"/>
          </p:nvPr>
        </p:nvSpPr>
        <p:spPr>
          <a:xfrm>
            <a:off x="311700" y="1152475"/>
            <a:ext cx="8520600" cy="3894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Problem size </a:t>
            </a:r>
            <a:r>
              <a:rPr b="1" lang="en" sz="2300">
                <a:solidFill>
                  <a:srgbClr val="0000FF"/>
                </a:solidFill>
              </a:rPr>
              <a:t>N</a:t>
            </a:r>
            <a:endParaRPr b="1" sz="2300">
              <a:solidFill>
                <a:srgbClr val="0000FF"/>
              </a:solidFill>
            </a:endParaRPr>
          </a:p>
          <a:p>
            <a:pPr indent="-374650" lvl="0" marL="457200" rtl="0" algn="l">
              <a:spcBef>
                <a:spcPts val="800"/>
              </a:spcBef>
              <a:spcAft>
                <a:spcPts val="0"/>
              </a:spcAft>
              <a:buSzPts val="2300"/>
              <a:buChar char="•"/>
            </a:pPr>
            <a:r>
              <a:rPr b="1" lang="en" sz="2300"/>
              <a:t>Worst-case complexity:</a:t>
            </a:r>
            <a:r>
              <a:rPr lang="en" sz="2300"/>
              <a:t> </a:t>
            </a:r>
            <a:r>
              <a:rPr b="1" lang="en" sz="2300">
                <a:solidFill>
                  <a:srgbClr val="0000FF"/>
                </a:solidFill>
              </a:rPr>
              <a:t>max</a:t>
            </a:r>
            <a:r>
              <a:rPr lang="en" sz="2300"/>
              <a:t> # steps algorithm takes on “most challenging” input of size </a:t>
            </a:r>
            <a:r>
              <a:rPr b="1" lang="en" sz="2300">
                <a:solidFill>
                  <a:srgbClr val="0000FF"/>
                </a:solidFill>
              </a:rPr>
              <a:t>N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b="1" lang="en" sz="2300"/>
              <a:t>Best-case complexity:</a:t>
            </a:r>
            <a:r>
              <a:rPr lang="en" sz="2300"/>
              <a:t> </a:t>
            </a:r>
            <a:r>
              <a:rPr b="1" lang="en" sz="2300">
                <a:solidFill>
                  <a:srgbClr val="0000FF"/>
                </a:solidFill>
              </a:rPr>
              <a:t>min</a:t>
            </a:r>
            <a:r>
              <a:rPr lang="en" sz="2300"/>
              <a:t> # steps algorithm takes on “easiest” input of size </a:t>
            </a:r>
            <a:r>
              <a:rPr b="1" lang="en" sz="2300">
                <a:solidFill>
                  <a:srgbClr val="0000FF"/>
                </a:solidFill>
              </a:rPr>
              <a:t>N</a:t>
            </a:r>
            <a:endParaRPr sz="23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74650" lvl="0" marL="457200" rtl="0" algn="l">
              <a:spcBef>
                <a:spcPts val="800"/>
              </a:spcBef>
              <a:spcAft>
                <a:spcPts val="0"/>
              </a:spcAft>
              <a:buSzPts val="2300"/>
              <a:buChar char="•"/>
            </a:pPr>
            <a:r>
              <a:rPr b="1" lang="en" sz="2300"/>
              <a:t>Average-case complexity:</a:t>
            </a:r>
            <a:r>
              <a:rPr lang="en" sz="2300"/>
              <a:t> </a:t>
            </a:r>
            <a:r>
              <a:rPr b="1" lang="en" sz="2300">
                <a:solidFill>
                  <a:srgbClr val="0000FF"/>
                </a:solidFill>
              </a:rPr>
              <a:t>avg</a:t>
            </a:r>
            <a:r>
              <a:rPr lang="en" sz="2300"/>
              <a:t> # steps algorithm takes on random inputs of size </a:t>
            </a:r>
            <a:r>
              <a:rPr b="1" lang="en" sz="2300">
                <a:solidFill>
                  <a:srgbClr val="0000FF"/>
                </a:solidFill>
              </a:rPr>
              <a:t>N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b="1" lang="en" sz="2300"/>
              <a:t>Amortized complexity:</a:t>
            </a:r>
            <a:r>
              <a:rPr lang="en" sz="2300"/>
              <a:t> </a:t>
            </a:r>
            <a:r>
              <a:rPr b="1" lang="en" sz="2300">
                <a:solidFill>
                  <a:srgbClr val="0000FF"/>
                </a:solidFill>
              </a:rPr>
              <a:t>max</a:t>
            </a:r>
            <a:r>
              <a:rPr lang="en" sz="2300"/>
              <a:t> total # steps algorithm takes on </a:t>
            </a:r>
            <a:r>
              <a:rPr b="1" lang="en" sz="2300">
                <a:solidFill>
                  <a:srgbClr val="0000FF"/>
                </a:solidFill>
              </a:rPr>
              <a:t>M</a:t>
            </a:r>
            <a:r>
              <a:rPr lang="en" sz="2300"/>
              <a:t> “most challenging” consecutive inputs of size </a:t>
            </a:r>
            <a:r>
              <a:rPr b="1" lang="en" sz="2300">
                <a:solidFill>
                  <a:srgbClr val="0000FF"/>
                </a:solidFill>
              </a:rPr>
              <a:t>N</a:t>
            </a:r>
            <a:r>
              <a:rPr lang="en" sz="2300"/>
              <a:t>, divided by </a:t>
            </a:r>
            <a:r>
              <a:rPr b="1" lang="en" sz="2300">
                <a:solidFill>
                  <a:srgbClr val="0000FF"/>
                </a:solidFill>
              </a:rPr>
              <a:t>M</a:t>
            </a:r>
            <a:r>
              <a:rPr lang="en" sz="2300"/>
              <a:t> (i.e., divide the max total by </a:t>
            </a:r>
            <a:r>
              <a:rPr b="1" lang="en" sz="2300">
                <a:solidFill>
                  <a:srgbClr val="0000FF"/>
                </a:solidFill>
              </a:rPr>
              <a:t>M</a:t>
            </a:r>
            <a:r>
              <a:rPr lang="en" sz="2300"/>
              <a:t>).</a:t>
            </a:r>
            <a:endParaRPr sz="2300"/>
          </a:p>
        </p:txBody>
      </p:sp>
      <p:pic>
        <p:nvPicPr>
          <p:cNvPr id="315" name="Google Shape;315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535" y="1852511"/>
            <a:ext cx="2710092" cy="231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100" y="3571019"/>
            <a:ext cx="2875578" cy="132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1822" y="3917325"/>
            <a:ext cx="407184" cy="940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19061" y="225656"/>
            <a:ext cx="2573735" cy="42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4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13765" y="252735"/>
            <a:ext cx="42112" cy="280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4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01455" y="362128"/>
            <a:ext cx="43450" cy="195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4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12811" y="193428"/>
            <a:ext cx="584520" cy="380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4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885906" y="291632"/>
            <a:ext cx="2292220" cy="223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4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573445" y="567315"/>
            <a:ext cx="3542064" cy="789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4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716605" y="939369"/>
            <a:ext cx="763654" cy="38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4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257141" y="302402"/>
            <a:ext cx="247900" cy="233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4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255589" y="201952"/>
            <a:ext cx="1355395" cy="1341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46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256777" y="1186112"/>
            <a:ext cx="958689" cy="3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4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691335" y="860613"/>
            <a:ext cx="419217" cy="1006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are analyzing</a:t>
            </a:r>
            <a:endParaRPr/>
          </a:p>
        </p:txBody>
      </p:sp>
      <p:sp>
        <p:nvSpPr>
          <p:cNvPr id="334" name="Google Shape;334;p47"/>
          <p:cNvSpPr txBox="1"/>
          <p:nvPr>
            <p:ph idx="1" type="body"/>
          </p:nvPr>
        </p:nvSpPr>
        <p:spPr>
          <a:xfrm>
            <a:off x="311700" y="1152475"/>
            <a:ext cx="8520600" cy="3891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381000" lvl="0" marL="457200" rtl="0" algn="l">
              <a:spcBef>
                <a:spcPts val="8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The most common thing to do is give an O or 𝝷 </a:t>
            </a:r>
            <a:r>
              <a:rPr lang="en" sz="2400">
                <a:solidFill>
                  <a:srgbClr val="0000FF"/>
                </a:solidFill>
              </a:rPr>
              <a:t>bound</a:t>
            </a:r>
            <a:r>
              <a:rPr lang="en" sz="2400"/>
              <a:t> to the </a:t>
            </a:r>
            <a:r>
              <a:rPr lang="en" sz="2400">
                <a:solidFill>
                  <a:srgbClr val="0000FF"/>
                </a:solidFill>
              </a:rPr>
              <a:t>worst-case</a:t>
            </a:r>
            <a:r>
              <a:rPr lang="en" sz="2400"/>
              <a:t> running </a:t>
            </a:r>
            <a:r>
              <a:rPr lang="en" sz="2400">
                <a:solidFill>
                  <a:srgbClr val="0000FF"/>
                </a:solidFill>
              </a:rPr>
              <a:t>time</a:t>
            </a:r>
            <a:r>
              <a:rPr lang="en" sz="2400"/>
              <a:t> of an </a:t>
            </a:r>
            <a:r>
              <a:rPr lang="en" sz="2400">
                <a:solidFill>
                  <a:srgbClr val="0000FF"/>
                </a:solidFill>
              </a:rPr>
              <a:t>algorithm</a:t>
            </a:r>
            <a:endParaRPr sz="24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400"/>
          </a:p>
          <a:p>
            <a:pPr indent="-381000" lvl="0" marL="457200" rtl="0" algn="l">
              <a:spcBef>
                <a:spcPts val="8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Example: True statements about binary-search algorithm</a:t>
            </a:r>
            <a:endParaRPr sz="24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i="1" lang="en" sz="2300"/>
              <a:t>Common</a:t>
            </a:r>
            <a:r>
              <a:rPr lang="en" sz="2300"/>
              <a:t>: </a:t>
            </a:r>
            <a:r>
              <a:rPr lang="en" sz="2500"/>
              <a:t>𝝷</a:t>
            </a:r>
            <a:r>
              <a:rPr lang="en" sz="2300"/>
              <a:t>(log n) running-time in the worst-case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i="1" lang="en" sz="2300"/>
              <a:t>Less common</a:t>
            </a:r>
            <a:r>
              <a:rPr lang="en" sz="2300"/>
              <a:t>: </a:t>
            </a:r>
            <a:r>
              <a:rPr lang="en" sz="2500"/>
              <a:t>𝝷</a:t>
            </a:r>
            <a:r>
              <a:rPr lang="en" sz="2300"/>
              <a:t>(1) in the best-case (item is in the middle)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i="1" lang="en" sz="2300"/>
              <a:t>Less common</a:t>
            </a:r>
            <a:r>
              <a:rPr lang="en" sz="2300"/>
              <a:t>: Algorithm is </a:t>
            </a:r>
            <a:r>
              <a:rPr lang="en" sz="2700"/>
              <a:t>𝛀</a:t>
            </a:r>
            <a:r>
              <a:rPr lang="en" sz="2300"/>
              <a:t>(log log n) in the worst-case (it is not really, really, really fast asymptotically)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i="1" lang="en" sz="2300"/>
              <a:t>Less common</a:t>
            </a:r>
            <a:r>
              <a:rPr lang="en" sz="2300"/>
              <a:t> (but very good to know): the find-in-sorted-array </a:t>
            </a:r>
            <a:r>
              <a:rPr b="1" i="1" lang="en" sz="2300"/>
              <a:t>problem</a:t>
            </a:r>
            <a:r>
              <a:rPr lang="en" sz="2300"/>
              <a:t> is </a:t>
            </a:r>
            <a:r>
              <a:rPr lang="en" sz="2700"/>
              <a:t>𝛀</a:t>
            </a:r>
            <a:r>
              <a:rPr lang="en" sz="2300"/>
              <a:t>(log n) in the worst-case</a:t>
            </a:r>
            <a:endParaRPr sz="2300"/>
          </a:p>
          <a:p>
            <a:pPr indent="-374650" lvl="2" marL="13716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i="1" lang="en" sz="2300">
                <a:solidFill>
                  <a:srgbClr val="0000FF"/>
                </a:solidFill>
              </a:rPr>
              <a:t>No</a:t>
            </a:r>
            <a:r>
              <a:rPr lang="en" sz="2300"/>
              <a:t> algorithm can do better (without parallelism)</a:t>
            </a:r>
            <a:endParaRPr sz="2300"/>
          </a:p>
          <a:p>
            <a:pPr indent="-374650" lvl="2" marL="13716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 sz="2300"/>
              <a:t>A </a:t>
            </a:r>
            <a:r>
              <a:rPr b="1" i="1" lang="en" sz="2300"/>
              <a:t>problem</a:t>
            </a:r>
            <a:r>
              <a:rPr lang="en" sz="2300"/>
              <a:t> cannot be O(f(n)) since you can always find a slower algorithm, but can mean </a:t>
            </a:r>
            <a:r>
              <a:rPr b="1" i="1" lang="en" sz="2300"/>
              <a:t>there exists</a:t>
            </a:r>
            <a:r>
              <a:rPr lang="en" sz="2300"/>
              <a:t> an algorithm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340" name="Google Shape;340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/>
              <a:t>Analysis can be about:</a:t>
            </a:r>
            <a:endParaRPr sz="2800"/>
          </a:p>
          <a:p>
            <a:pPr indent="-406400" lvl="0" marL="457200" rtl="0" algn="l">
              <a:spcBef>
                <a:spcPts val="80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The problem or the algorithm (usually algorithm)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Time or space (usually time)</a:t>
            </a:r>
            <a:endParaRPr sz="28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Or power or dollars or …</a:t>
            </a:r>
            <a:endParaRPr sz="24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Best-, worst-, or average-case (usually worst)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Upper-, lower-, or tight-bound (usually upper or tight)</a:t>
            </a:r>
            <a:endParaRPr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346" name="Google Shape;346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47" name="Google Shape;347;p49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{57DDBD8C-C86A-484A-B11D-35CA4537C53D}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/>
                        <a:t>O</a:t>
                      </a:r>
                      <a:endParaRPr b="1" sz="2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𝛀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5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𝝷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/>
                        <a:t>Best</a:t>
                      </a:r>
                      <a:endParaRPr b="1" sz="2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/>
                        <a:t>Worst</a:t>
                      </a:r>
                      <a:endParaRPr b="1" sz="2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/>
                        <a:t>Average</a:t>
                      </a:r>
                      <a:endParaRPr b="1" sz="2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48" name="Google Shape;348;p49"/>
          <p:cNvSpPr txBox="1"/>
          <p:nvPr/>
        </p:nvSpPr>
        <p:spPr>
          <a:xfrm>
            <a:off x="6669900" y="2876450"/>
            <a:ext cx="13113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</a:rPr>
              <a:t>💖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Addendum: Timing vs Big-Oh?</a:t>
            </a:r>
            <a:endParaRPr/>
          </a:p>
        </p:txBody>
      </p:sp>
      <p:sp>
        <p:nvSpPr>
          <p:cNvPr id="354" name="Google Shape;354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7350" lvl="0" marL="457200" rtl="0" algn="l">
              <a:spcBef>
                <a:spcPts val="80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At the core of CS is a backbone of theory &amp; mathematics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Examine the algorithm itself, mathematically, not the implementation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Reason about performance as a function of n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Be able to mathematically prove things about performance</a:t>
            </a:r>
            <a:endParaRPr sz="21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Yet, timing has its place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In the real world, we do want to know whether implementation A runs faster than implementation B on data set C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Ex: Benchmarking graphics cards</a:t>
            </a:r>
            <a:endParaRPr sz="21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Evaluating an algorithm? Use asymptotic analysis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Evaluating an implementation of hardware/software? Timing can be useful</a:t>
            </a:r>
            <a:endParaRPr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1"/>
          <p:cNvSpPr txBox="1"/>
          <p:nvPr>
            <p:ph idx="1" type="body"/>
          </p:nvPr>
        </p:nvSpPr>
        <p:spPr>
          <a:xfrm>
            <a:off x="457200" y="1406128"/>
            <a:ext cx="8229600" cy="339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Show 10n + 100 ∈ O(n</a:t>
            </a:r>
            <a:r>
              <a:rPr baseline="30000" lang="en" sz="2600"/>
              <a:t>2</a:t>
            </a:r>
            <a:r>
              <a:rPr lang="en" sz="2600"/>
              <a:t>)</a:t>
            </a:r>
            <a:endParaRPr sz="2600"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sz="2600"/>
              <a:t>Technique: find values c &gt; 0 and n</a:t>
            </a:r>
            <a:r>
              <a:rPr baseline="-25000" lang="en" sz="2600"/>
              <a:t>0</a:t>
            </a:r>
            <a:r>
              <a:rPr lang="en" sz="2600"/>
              <a:t> &gt; 0 such that 10n + 100 is less than c * n</a:t>
            </a:r>
            <a:r>
              <a:rPr baseline="30000" lang="en" sz="2600"/>
              <a:t>2</a:t>
            </a:r>
            <a:endParaRPr baseline="30000" sz="2600"/>
          </a:p>
        </p:txBody>
      </p:sp>
      <p:sp>
        <p:nvSpPr>
          <p:cNvPr id="360" name="Google Shape;360;p5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Asymptotic Notation Example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2"/>
          <p:cNvSpPr txBox="1"/>
          <p:nvPr>
            <p:ph idx="1" type="body"/>
          </p:nvPr>
        </p:nvSpPr>
        <p:spPr>
          <a:xfrm>
            <a:off x="457200" y="1406128"/>
            <a:ext cx="8229600" cy="339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Show 10n + 100 ∈ O(n</a:t>
            </a:r>
            <a:r>
              <a:rPr baseline="30000" lang="en" sz="2600"/>
              <a:t>2</a:t>
            </a:r>
            <a:r>
              <a:rPr lang="en" sz="2600"/>
              <a:t>)</a:t>
            </a:r>
            <a:endParaRPr sz="2600"/>
          </a:p>
          <a:p>
            <a:pPr indent="-356552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i="1" lang="en" sz="2600"/>
              <a:t>Technique: find values c &gt; 0 and n</a:t>
            </a:r>
            <a:r>
              <a:rPr baseline="-25000" i="1" lang="en" sz="2600"/>
              <a:t>0</a:t>
            </a:r>
            <a:r>
              <a:rPr i="1" lang="en" sz="2600"/>
              <a:t> &gt; 0 such that 10n + 100 is less than or equal to c * n</a:t>
            </a:r>
            <a:r>
              <a:rPr baseline="30000" i="1" lang="en" sz="2600"/>
              <a:t>2</a:t>
            </a:r>
            <a:endParaRPr baseline="30000" i="1"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Let c = 10, n</a:t>
            </a:r>
            <a:r>
              <a:rPr baseline="-25000" lang="en" sz="26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 = 6</a:t>
            </a:r>
            <a:endParaRPr sz="2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10n + 100 &lt;= 10n</a:t>
            </a:r>
            <a:r>
              <a:rPr baseline="30000" lang="en" sz="26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30000" sz="2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n + 10 &lt;= n</a:t>
            </a:r>
            <a:r>
              <a:rPr baseline="30000" lang="en" sz="26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30000" sz="2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10 &lt;= n</a:t>
            </a:r>
            <a:r>
              <a:rPr baseline="30000" lang="en" sz="26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 - n</a:t>
            </a:r>
            <a:endParaRPr sz="2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10 &lt;= n*(n-1)</a:t>
            </a:r>
            <a:endParaRPr sz="2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n*(n-1) is strictly increasing, and</a:t>
            </a:r>
            <a:endParaRPr sz="2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Courier New"/>
                <a:ea typeface="Courier New"/>
                <a:cs typeface="Courier New"/>
                <a:sym typeface="Courier New"/>
              </a:rPr>
              <a:t>  10 &lt; 6*(6-1)</a:t>
            </a:r>
            <a:endParaRPr sz="26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6" name="Google Shape;366;p5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Asymptotic Notation Example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Ignoring constant factors</a:t>
            </a:r>
            <a:endParaRPr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311700" y="1152475"/>
            <a:ext cx="8520600" cy="3838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So binary search is O(log n) and linear is O(n)</a:t>
            </a:r>
            <a:endParaRPr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But which will actually be </a:t>
            </a:r>
            <a:r>
              <a:rPr lang="en" sz="1900" u="sng"/>
              <a:t>faster</a:t>
            </a:r>
            <a:r>
              <a:rPr lang="en" sz="1900"/>
              <a:t>?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Depending on </a:t>
            </a:r>
            <a:r>
              <a:rPr b="1" lang="en" sz="1900"/>
              <a:t>constant factors</a:t>
            </a:r>
            <a:r>
              <a:rPr lang="en" sz="1900"/>
              <a:t> and </a:t>
            </a:r>
            <a:r>
              <a:rPr b="1" lang="en" sz="1900"/>
              <a:t>size of n</a:t>
            </a:r>
            <a:r>
              <a:rPr lang="en" sz="1900"/>
              <a:t>; in a particular situation, </a:t>
            </a:r>
            <a:r>
              <a:rPr lang="en" sz="1900">
                <a:solidFill>
                  <a:srgbClr val="FF0000"/>
                </a:solidFill>
              </a:rPr>
              <a:t>linear search could be faster</a:t>
            </a:r>
            <a:r>
              <a:rPr lang="en" sz="1900"/>
              <a:t>….</a:t>
            </a:r>
            <a:endParaRPr sz="19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Could depend on constant factors</a:t>
            </a:r>
            <a:endParaRPr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How </a:t>
            </a:r>
            <a:r>
              <a:rPr i="1" lang="en" sz="1900"/>
              <a:t>many</a:t>
            </a:r>
            <a:r>
              <a:rPr lang="en" sz="1900"/>
              <a:t> assignments, additions, etc. for each n</a:t>
            </a:r>
            <a:endParaRPr sz="19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And could depend on size of n – what if n is small?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b="1" lang="en" u="sng"/>
              <a:t>But</a:t>
            </a:r>
            <a:r>
              <a:rPr lang="en"/>
              <a:t> there exists some n</a:t>
            </a:r>
            <a:r>
              <a:rPr baseline="-25000" lang="en"/>
              <a:t>0</a:t>
            </a:r>
            <a:r>
              <a:rPr lang="en"/>
              <a:t> such that for all n &gt; n</a:t>
            </a:r>
            <a:r>
              <a:rPr baseline="-25000" lang="en"/>
              <a:t>0</a:t>
            </a:r>
            <a:r>
              <a:rPr lang="en"/>
              <a:t> </a:t>
            </a:r>
            <a:r>
              <a:rPr lang="en">
                <a:solidFill>
                  <a:srgbClr val="0000FF"/>
                </a:solidFill>
              </a:rPr>
              <a:t>binary search “wins”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FF"/>
              </a:solidFill>
            </a:endParaRPr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Let’s look at a couple plots to get some intuition…</a:t>
            </a:r>
            <a:endParaRPr/>
          </a:p>
        </p:txBody>
      </p:sp>
      <p:pic>
        <p:nvPicPr>
          <p:cNvPr id="148" name="Google Shape;14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949" y="4173958"/>
            <a:ext cx="3770349" cy="223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7889" y="3522225"/>
            <a:ext cx="626061" cy="773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9"/>
          <p:cNvPicPr preferRelativeResize="0"/>
          <p:nvPr/>
        </p:nvPicPr>
        <p:blipFill rotWithShape="1">
          <a:blip r:embed="rId3">
            <a:alphaModFix/>
          </a:blip>
          <a:srcRect b="0" l="0" r="50000" t="0"/>
          <a:stretch/>
        </p:blipFill>
        <p:spPr>
          <a:xfrm>
            <a:off x="35646" y="1372025"/>
            <a:ext cx="4536348" cy="281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Linear search vs Binary search</a:t>
            </a:r>
            <a:endParaRPr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311700" y="1152475"/>
            <a:ext cx="8520600" cy="3838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2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Let’s give linear search a boost (n / 600)</a:t>
            </a:r>
            <a:endParaRPr/>
          </a:p>
        </p:txBody>
      </p:sp>
      <p:pic>
        <p:nvPicPr>
          <p:cNvPr id="157" name="Google Shape;157;p29"/>
          <p:cNvPicPr preferRelativeResize="0"/>
          <p:nvPr/>
        </p:nvPicPr>
        <p:blipFill rotWithShape="1">
          <a:blip r:embed="rId3">
            <a:alphaModFix/>
          </a:blip>
          <a:srcRect b="0" l="50000" r="0" t="0"/>
          <a:stretch/>
        </p:blipFill>
        <p:spPr>
          <a:xfrm>
            <a:off x="4572003" y="1372025"/>
            <a:ext cx="4536348" cy="281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6152" y="1667297"/>
            <a:ext cx="981243" cy="1591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270" y="1114398"/>
            <a:ext cx="4015681" cy="2798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94634" y="2341467"/>
            <a:ext cx="112083" cy="1366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Logarithms and Exponents</a:t>
            </a:r>
            <a:endParaRPr/>
          </a:p>
        </p:txBody>
      </p:sp>
      <p:pic>
        <p:nvPicPr>
          <p:cNvPr id="166" name="Google Shape;16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538" y="1159425"/>
            <a:ext cx="6332913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Logarithms and Exponents</a:t>
            </a:r>
            <a:endParaRPr/>
          </a:p>
        </p:txBody>
      </p:sp>
      <p:pic>
        <p:nvPicPr>
          <p:cNvPr id="172" name="Google Shape;17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788" y="1138075"/>
            <a:ext cx="6332414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Logarithms and Exponents</a:t>
            </a:r>
            <a:endParaRPr/>
          </a:p>
        </p:txBody>
      </p:sp>
      <p:pic>
        <p:nvPicPr>
          <p:cNvPr id="178" name="Google Shape;17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9275" y="1148750"/>
            <a:ext cx="6325441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- Algorithm Analysis</a:t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do we care about?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How to compare two algorithms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Analyzing code</a:t>
            </a:r>
            <a:endParaRPr sz="2600"/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Asymptotic Analysis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8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Big-Oh Definition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Asymptotic notation</a:t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11700" y="1152475"/>
            <a:ext cx="8520600" cy="3740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About to show formal definition, which amounts to saying:</a:t>
            </a:r>
            <a:endParaRPr sz="2300"/>
          </a:p>
          <a:p>
            <a:pPr indent="-374650" lvl="0" marL="457200" rtl="0" algn="l">
              <a:spcBef>
                <a:spcPts val="80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Eliminate low-order terms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Eliminate coefficients</a:t>
            </a:r>
            <a:endParaRPr sz="23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Examples:</a:t>
            </a:r>
            <a:endParaRPr sz="2300"/>
          </a:p>
          <a:p>
            <a:pPr indent="-387350" lvl="0" marL="914400" rtl="0" algn="l">
              <a:spcBef>
                <a:spcPts val="80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4n + 5</a:t>
            </a:r>
            <a:endParaRPr sz="2500"/>
          </a:p>
          <a:p>
            <a:pPr indent="-387350" lvl="0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0.5n </a:t>
            </a:r>
            <a:r>
              <a:rPr lang="en" sz="2500"/>
              <a:t>log</a:t>
            </a:r>
            <a:r>
              <a:rPr lang="en" sz="2500"/>
              <a:t> n + 2n + 7</a:t>
            </a:r>
            <a:endParaRPr sz="2500"/>
          </a:p>
          <a:p>
            <a:pPr indent="-387350" lvl="0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n</a:t>
            </a:r>
            <a:r>
              <a:rPr baseline="30000" lang="en" sz="2500"/>
              <a:t>3</a:t>
            </a:r>
            <a:r>
              <a:rPr lang="en" sz="2500"/>
              <a:t> + 2</a:t>
            </a:r>
            <a:r>
              <a:rPr baseline="30000" lang="en" sz="2500"/>
              <a:t>n</a:t>
            </a:r>
            <a:r>
              <a:rPr lang="en" sz="2500"/>
              <a:t> + 3n</a:t>
            </a:r>
            <a:endParaRPr sz="2500"/>
          </a:p>
          <a:p>
            <a:pPr indent="-387350" lvl="0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n log (10n</a:t>
            </a:r>
            <a:r>
              <a:rPr baseline="30000" lang="en" sz="2500"/>
              <a:t>2</a:t>
            </a:r>
            <a:r>
              <a:rPr lang="en" sz="2500"/>
              <a:t>)</a:t>
            </a:r>
            <a:endParaRPr sz="2500"/>
          </a:p>
          <a:p>
            <a:pPr indent="-387350" lvl="0" marL="914400" rtl="0" algn="l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log log n + log</a:t>
            </a:r>
            <a:r>
              <a:rPr baseline="30000" lang="en" sz="2500"/>
              <a:t>2</a:t>
            </a:r>
            <a:r>
              <a:rPr lang="en" sz="2500"/>
              <a:t>n</a:t>
            </a:r>
            <a:endParaRPr sz="2500"/>
          </a:p>
        </p:txBody>
      </p:sp>
      <p:pic>
        <p:nvPicPr>
          <p:cNvPr id="191" name="Google Shape;191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5336" y="2976798"/>
            <a:ext cx="1244261" cy="41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4409" y="3086051"/>
            <a:ext cx="255734" cy="277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14143" y="3378394"/>
            <a:ext cx="287277" cy="32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46104" y="3370643"/>
            <a:ext cx="2014616" cy="398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76389" y="3671180"/>
            <a:ext cx="1518297" cy="447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04960" y="3978713"/>
            <a:ext cx="1406669" cy="433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34552" y="3810269"/>
            <a:ext cx="2869431" cy="860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300629" y="4485662"/>
            <a:ext cx="1120822" cy="350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618697" y="4311307"/>
            <a:ext cx="1036138" cy="665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