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2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22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71" r:id="rId5"/>
    <p:sldMasterId id="2147483672" r:id="rId6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  <p:sldId id="279" r:id="rId31"/>
    <p:sldId id="280" r:id="rId32"/>
    <p:sldId id="281" r:id="rId33"/>
    <p:sldId id="282" r:id="rId34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57DDBD8C-C86A-484A-B11D-35CA4537C53D}">
  <a:tblStyle styleId="{57DDBD8C-C86A-484A-B11D-35CA4537C53D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3.xml"/><Relationship Id="rId22" Type="http://schemas.openxmlformats.org/officeDocument/2006/relationships/slide" Target="slides/slide15.xml"/><Relationship Id="rId21" Type="http://schemas.openxmlformats.org/officeDocument/2006/relationships/slide" Target="slides/slide14.xml"/><Relationship Id="rId24" Type="http://schemas.openxmlformats.org/officeDocument/2006/relationships/slide" Target="slides/slide17.xml"/><Relationship Id="rId23" Type="http://schemas.openxmlformats.org/officeDocument/2006/relationships/slide" Target="slides/slide16.xml"/><Relationship Id="rId1" Type="http://schemas.openxmlformats.org/officeDocument/2006/relationships/theme" Target="theme/theme3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2.xml"/><Relationship Id="rId26" Type="http://schemas.openxmlformats.org/officeDocument/2006/relationships/slide" Target="slides/slide19.xml"/><Relationship Id="rId25" Type="http://schemas.openxmlformats.org/officeDocument/2006/relationships/slide" Target="slides/slide18.xml"/><Relationship Id="rId28" Type="http://schemas.openxmlformats.org/officeDocument/2006/relationships/slide" Target="slides/slide21.xml"/><Relationship Id="rId27" Type="http://schemas.openxmlformats.org/officeDocument/2006/relationships/slide" Target="slides/slide20.xml"/><Relationship Id="rId5" Type="http://schemas.openxmlformats.org/officeDocument/2006/relationships/slideMaster" Target="slideMasters/slideMaster1.xml"/><Relationship Id="rId6" Type="http://schemas.openxmlformats.org/officeDocument/2006/relationships/slideMaster" Target="slideMasters/slideMaster2.xml"/><Relationship Id="rId29" Type="http://schemas.openxmlformats.org/officeDocument/2006/relationships/slide" Target="slides/slide22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31" Type="http://schemas.openxmlformats.org/officeDocument/2006/relationships/slide" Target="slides/slide24.xml"/><Relationship Id="rId30" Type="http://schemas.openxmlformats.org/officeDocument/2006/relationships/slide" Target="slides/slide23.xml"/><Relationship Id="rId11" Type="http://schemas.openxmlformats.org/officeDocument/2006/relationships/slide" Target="slides/slide4.xml"/><Relationship Id="rId33" Type="http://schemas.openxmlformats.org/officeDocument/2006/relationships/slide" Target="slides/slide26.xml"/><Relationship Id="rId10" Type="http://schemas.openxmlformats.org/officeDocument/2006/relationships/slide" Target="slides/slide3.xml"/><Relationship Id="rId32" Type="http://schemas.openxmlformats.org/officeDocument/2006/relationships/slide" Target="slides/slide25.xml"/><Relationship Id="rId13" Type="http://schemas.openxmlformats.org/officeDocument/2006/relationships/slide" Target="slides/slide6.xml"/><Relationship Id="rId12" Type="http://schemas.openxmlformats.org/officeDocument/2006/relationships/slide" Target="slides/slide5.xml"/><Relationship Id="rId34" Type="http://schemas.openxmlformats.org/officeDocument/2006/relationships/slide" Target="slides/slide27.xml"/><Relationship Id="rId15" Type="http://schemas.openxmlformats.org/officeDocument/2006/relationships/slide" Target="slides/slide8.xml"/><Relationship Id="rId14" Type="http://schemas.openxmlformats.org/officeDocument/2006/relationships/slide" Target="slides/slide7.xml"/><Relationship Id="rId17" Type="http://schemas.openxmlformats.org/officeDocument/2006/relationships/slide" Target="slides/slide10.xml"/><Relationship Id="rId16" Type="http://schemas.openxmlformats.org/officeDocument/2006/relationships/slide" Target="slides/slide9.xml"/><Relationship Id="rId19" Type="http://schemas.openxmlformats.org/officeDocument/2006/relationships/slide" Target="slides/slide12.xml"/><Relationship Id="rId18" Type="http://schemas.openxmlformats.org/officeDocument/2006/relationships/slide" Target="slides/slide1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2c6da3fbbf5_1_50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1" name="Google Shape;131;g2c6da3fbbf5_1_502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0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g2c6da3fbbf5_1_73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2" name="Google Shape;202;g2c6da3fbbf5_1_73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9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g2c6da3fbbf5_1_74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1" name="Google Shape;211;g2c6da3fbbf5_1_74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5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g2c6da3fbbf5_1_74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7" name="Google Shape;217;g2c6da3fbbf5_1_74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7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g2c6da3fbbf5_1_75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9" name="Google Shape;229;g2c6da3fbbf5_1_75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g(n) is a function like “3n+4”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This isn’t a picture of a real function, but hypothetically...</a:t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8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Google Shape;239;g2c6da3fbbf5_1_75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0" name="Google Shape;240;g2c6da3fbbf5_1_75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Big O isn’t about immediate behavior it’s about asymptote - we don’t care about low n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Big O isn’t about the minor things inside of a loop - can be easy to reduce</a:t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7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Google Shape;248;g2c6da3fbbf5_1_76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9" name="Google Shape;249;g2c6da3fbbf5_1_76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You’ll get some practice next week in section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3n+4 &lt;= c * n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3n + 4 &lt;= 4 * n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When n=5:   3*5 + 4 &lt;= 4*5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When n=6:   3*6 + 4 &lt;= 4*6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4 &lt;= n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Don’t use the last point to get out of precise answers on an exam!</a:t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Google Shape;262;g2c6da3fbbf5_1_77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3" name="Google Shape;263;g2c6da3fbbf5_1_77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3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Google Shape;274;g2c6da3fbbf5_1_77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5" name="Google Shape;275;g2c6da3fbbf5_1_77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loglogn goes between 1 and logn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log^2(n) goes between logn and n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Sometimes best and worst case can have different big O categories</a:t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3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Google Shape;284;g2c6da3fbbf5_1_78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5" name="Google Shape;285;g2c6da3fbbf5_1_78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Why did I never hear of theta? Seems like the most useful, big O can be use stupidly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Maybe theta is hard to type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We still use big-O but most useful thing is a tight bound, and that’s what we usually use</a:t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9" name="Shape 2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Google Shape;290;g2c6da3fbbf5_1_90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1" name="Google Shape;291;g2c6da3fbbf5_1_90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g2c6da3fbbf5_1_69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8" name="Google Shape;138;g2c6da3fbbf5_1_69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7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Google Shape;298;g2c6da3fbbf5_1_78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9" name="Google Shape;299;g2c6da3fbbf5_1_78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9" name="Shape 3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Google Shape;310;g2c6da3fbbf5_1_79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1" name="Google Shape;311;g2c6da3fbbf5_1_79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We tend not to talk about “average case” - what is “average”? How do you know?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Amortized is on a sequence of operations - the set of worst-case sequences!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Example: what if you’re adding to an array? If you fill it up, you have to copy it over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We’re usually reporting either worst case or amortized, depending on the algorithm</a:t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9" name="Shape 3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" name="Google Shape;330;g2c6da3fbbf5_1_79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1" name="Google Shape;331;g2c6da3fbbf5_1_79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5" name="Shape 3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Google Shape;336;g2c6da3fbbf5_1_80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7" name="Google Shape;337;g2c6da3fbbf5_1_80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Students have trouble with the differences between the bounds</a:t>
            </a: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41" name="Shape 3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" name="Google Shape;342;g2c6da3fbbf5_1_80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3" name="Google Shape;343;g2c6da3fbbf5_1_80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49" name="Shape 3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" name="Google Shape;350;g2c6da3fbbf5_1_90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1" name="Google Shape;351;g2c6da3fbbf5_1_90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55" name="Shape 3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" name="Google Shape;356;g2c6da3fbbf5_1_814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7" name="Google Shape;357;g2c6da3fbbf5_1_81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61" name="Shape 3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" name="Google Shape;362;g2c6da3fbbf5_1_819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3" name="Google Shape;363;g2c6da3fbbf5_1_819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g2c6da3fbbf5_1_69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4" name="Google Shape;144;g2c6da3fbbf5_1_69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g2c6da3fbbf5_1_704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2" name="Google Shape;152;g2c6da3fbbf5_1_70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g2c6da3fbbf5_1_711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Just a reminder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Logarithm does grow, just must more slowly</a:t>
            </a:r>
            <a:endParaRPr/>
          </a:p>
        </p:txBody>
      </p:sp>
      <p:sp>
        <p:nvSpPr>
          <p:cNvPr id="163" name="Google Shape;163;g2c6da3fbbf5_1_71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g2c6da3fbbf5_1_716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Just a reminder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Actually who cares about 5?</a:t>
            </a:r>
            <a:endParaRPr/>
          </a:p>
        </p:txBody>
      </p:sp>
      <p:sp>
        <p:nvSpPr>
          <p:cNvPr id="169" name="Google Shape;169;g2c6da3fbbf5_1_71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g2c6da3fbbf5_1_721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Just a reminder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Exponential is BAD NEWS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At end of course -&gt; some problems we don’t have good running times for</a:t>
            </a:r>
            <a:endParaRPr/>
          </a:p>
        </p:txBody>
      </p:sp>
      <p:sp>
        <p:nvSpPr>
          <p:cNvPr id="175" name="Google Shape;175;g2c6da3fbbf5_1_72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g2c6da3fbbf5_1_72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1" name="Google Shape;181;g2c6da3fbbf5_1_7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2c6da3fbbf5_1_73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7" name="Google Shape;187;g2c6da3fbbf5_1_7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Answers:</a:t>
            </a:r>
            <a:endParaRPr/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"/>
              <a:t>O(n)</a:t>
            </a:r>
            <a:endParaRPr/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"/>
              <a:t>O(nlogn)</a:t>
            </a:r>
            <a:endParaRPr/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"/>
              <a:t>O(2^n)</a:t>
            </a:r>
            <a:endParaRPr/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"/>
              <a:t>O(nlogn)</a:t>
            </a:r>
            <a:endParaRPr/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"/>
              <a:t>logn * logn</a:t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4"/>
          <p:cNvSpPr txBox="1"/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rmAutofit/>
          </a:bodyPr>
          <a:lstStyle>
            <a:lvl1pPr lv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58" name="Google Shape;58;p14"/>
          <p:cNvSpPr txBox="1"/>
          <p:nvPr>
            <p:ph idx="1" type="subTitle"/>
          </p:nvPr>
        </p:nvSpPr>
        <p:spPr>
          <a:xfrm>
            <a:off x="1143000" y="2701529"/>
            <a:ext cx="6858000" cy="12417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lvl="0" rtl="0" algn="ctr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1pPr>
            <a:lvl2pPr lvl="1" rtl="0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lvl="2" rtl="0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3pPr>
            <a:lvl4pPr lvl="3" rtl="0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lvl="4" rtl="0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lvl="5" rtl="0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rtl="0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rtl="0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rtl="0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/>
        </p:txBody>
      </p:sp>
      <p:sp>
        <p:nvSpPr>
          <p:cNvPr id="59" name="Google Shape;59;p14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60" name="Google Shape;60;p14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61" name="Google Shape;61;p14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5"/>
          <p:cNvSpPr txBox="1"/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64" name="Google Shape;64;p15"/>
          <p:cNvSpPr txBox="1"/>
          <p:nvPr>
            <p:ph idx="1" type="body"/>
          </p:nvPr>
        </p:nvSpPr>
        <p:spPr>
          <a:xfrm>
            <a:off x="628650" y="1369219"/>
            <a:ext cx="7886700" cy="32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17500" lvl="0" marL="4572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indent="-317500" lvl="1" marL="914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indent="-317500" lvl="2" marL="1371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indent="-317500" lvl="3" marL="1828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indent="-317500" lvl="4" marL="22860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317500" lvl="5" marL="27432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65" name="Google Shape;65;p15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66" name="Google Shape;66;p15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67" name="Google Shape;67;p15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6"/>
          <p:cNvSpPr txBox="1"/>
          <p:nvPr>
            <p:ph type="title"/>
          </p:nvPr>
        </p:nvSpPr>
        <p:spPr>
          <a:xfrm>
            <a:off x="623888" y="1282303"/>
            <a:ext cx="7886700" cy="21396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rm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70" name="Google Shape;70;p16"/>
          <p:cNvSpPr txBox="1"/>
          <p:nvPr>
            <p:ph idx="1" type="body"/>
          </p:nvPr>
        </p:nvSpPr>
        <p:spPr>
          <a:xfrm>
            <a:off x="623888" y="3442097"/>
            <a:ext cx="7886700" cy="11250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228600" lvl="0" marL="4572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1pPr>
            <a:lvl2pPr indent="-228600" lvl="1" marL="914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 sz="1500">
                <a:solidFill>
                  <a:srgbClr val="888888"/>
                </a:solidFill>
              </a:defRPr>
            </a:lvl2pPr>
            <a:lvl3pPr indent="-228600" lvl="2" marL="1371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3pPr>
            <a:lvl4pPr indent="-228600" lvl="3" marL="1828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4pPr>
            <a:lvl5pPr indent="-228600" lvl="4" marL="22860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5pPr>
            <a:lvl6pPr indent="-228600" lvl="5" marL="27432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6pPr>
            <a:lvl7pPr indent="-228600" lvl="6" marL="3200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7pPr>
            <a:lvl8pPr indent="-228600" lvl="7" marL="3657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8pPr>
            <a:lvl9pPr indent="-228600" lvl="8" marL="4114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71" name="Google Shape;71;p16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72" name="Google Shape;72;p16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73" name="Google Shape;73;p16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7"/>
          <p:cNvSpPr txBox="1"/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76" name="Google Shape;76;p17"/>
          <p:cNvSpPr txBox="1"/>
          <p:nvPr>
            <p:ph idx="1" type="body"/>
          </p:nvPr>
        </p:nvSpPr>
        <p:spPr>
          <a:xfrm>
            <a:off x="628650" y="1369219"/>
            <a:ext cx="3886200" cy="32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17500" lvl="0" marL="4572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indent="-317500" lvl="1" marL="914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indent="-317500" lvl="2" marL="1371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indent="-317500" lvl="3" marL="1828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indent="-317500" lvl="4" marL="22860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317500" lvl="5" marL="27432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77" name="Google Shape;77;p17"/>
          <p:cNvSpPr txBox="1"/>
          <p:nvPr>
            <p:ph idx="2" type="body"/>
          </p:nvPr>
        </p:nvSpPr>
        <p:spPr>
          <a:xfrm>
            <a:off x="4629150" y="1369219"/>
            <a:ext cx="3886200" cy="32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17500" lvl="0" marL="4572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indent="-317500" lvl="1" marL="914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indent="-317500" lvl="2" marL="1371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indent="-317500" lvl="3" marL="1828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indent="-317500" lvl="4" marL="22860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317500" lvl="5" marL="27432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78" name="Google Shape;78;p17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79" name="Google Shape;79;p17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80" name="Google Shape;80;p17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8"/>
          <p:cNvSpPr txBox="1"/>
          <p:nvPr>
            <p:ph type="title"/>
          </p:nvPr>
        </p:nvSpPr>
        <p:spPr>
          <a:xfrm>
            <a:off x="629841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83" name="Google Shape;83;p18"/>
          <p:cNvSpPr txBox="1"/>
          <p:nvPr>
            <p:ph idx="1" type="body"/>
          </p:nvPr>
        </p:nvSpPr>
        <p:spPr>
          <a:xfrm>
            <a:off x="629841" y="1260872"/>
            <a:ext cx="3868200" cy="6180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rmAutofit/>
          </a:bodyPr>
          <a:lstStyle>
            <a:lvl1pPr indent="-228600" lvl="0" marL="4572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1pPr>
            <a:lvl2pPr indent="-228600" lvl="1" marL="914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b="1" sz="1500"/>
            </a:lvl2pPr>
            <a:lvl3pPr indent="-228600" lvl="2" marL="1371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b="1" sz="1400"/>
            </a:lvl3pPr>
            <a:lvl4pPr indent="-228600" lvl="3" marL="1828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4pPr>
            <a:lvl5pPr indent="-228600" lvl="4" marL="22860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5pPr>
            <a:lvl6pPr indent="-228600" lvl="5" marL="27432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6pPr>
            <a:lvl7pPr indent="-228600" lvl="6" marL="3200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7pPr>
            <a:lvl8pPr indent="-228600" lvl="7" marL="3657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8pPr>
            <a:lvl9pPr indent="-228600" lvl="8" marL="4114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9pPr>
          </a:lstStyle>
          <a:p/>
        </p:txBody>
      </p:sp>
      <p:sp>
        <p:nvSpPr>
          <p:cNvPr id="84" name="Google Shape;84;p18"/>
          <p:cNvSpPr txBox="1"/>
          <p:nvPr>
            <p:ph idx="2" type="body"/>
          </p:nvPr>
        </p:nvSpPr>
        <p:spPr>
          <a:xfrm>
            <a:off x="629841" y="1878806"/>
            <a:ext cx="3868200" cy="27633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17500" lvl="0" marL="4572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indent="-317500" lvl="1" marL="914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indent="-317500" lvl="2" marL="1371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indent="-317500" lvl="3" marL="1828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indent="-317500" lvl="4" marL="22860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317500" lvl="5" marL="27432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85" name="Google Shape;85;p18"/>
          <p:cNvSpPr txBox="1"/>
          <p:nvPr>
            <p:ph idx="3" type="body"/>
          </p:nvPr>
        </p:nvSpPr>
        <p:spPr>
          <a:xfrm>
            <a:off x="4629150" y="1260872"/>
            <a:ext cx="3887400" cy="6180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rmAutofit/>
          </a:bodyPr>
          <a:lstStyle>
            <a:lvl1pPr indent="-228600" lvl="0" marL="4572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1pPr>
            <a:lvl2pPr indent="-228600" lvl="1" marL="914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b="1" sz="1500"/>
            </a:lvl2pPr>
            <a:lvl3pPr indent="-228600" lvl="2" marL="1371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b="1" sz="1400"/>
            </a:lvl3pPr>
            <a:lvl4pPr indent="-228600" lvl="3" marL="1828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4pPr>
            <a:lvl5pPr indent="-228600" lvl="4" marL="22860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5pPr>
            <a:lvl6pPr indent="-228600" lvl="5" marL="27432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6pPr>
            <a:lvl7pPr indent="-228600" lvl="6" marL="3200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7pPr>
            <a:lvl8pPr indent="-228600" lvl="7" marL="3657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8pPr>
            <a:lvl9pPr indent="-228600" lvl="8" marL="4114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9pPr>
          </a:lstStyle>
          <a:p/>
        </p:txBody>
      </p:sp>
      <p:sp>
        <p:nvSpPr>
          <p:cNvPr id="86" name="Google Shape;86;p18"/>
          <p:cNvSpPr txBox="1"/>
          <p:nvPr>
            <p:ph idx="4" type="body"/>
          </p:nvPr>
        </p:nvSpPr>
        <p:spPr>
          <a:xfrm>
            <a:off x="4629150" y="1878806"/>
            <a:ext cx="3887400" cy="27633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17500" lvl="0" marL="4572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indent="-317500" lvl="1" marL="914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indent="-317500" lvl="2" marL="1371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indent="-317500" lvl="3" marL="1828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indent="-317500" lvl="4" marL="22860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317500" lvl="5" marL="27432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87" name="Google Shape;87;p18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88" name="Google Shape;88;p18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89" name="Google Shape;89;p18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9"/>
          <p:cNvSpPr txBox="1"/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92" name="Google Shape;92;p19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93" name="Google Shape;93;p19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94" name="Google Shape;94;p19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0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97" name="Google Shape;97;p20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98" name="Google Shape;98;p20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1"/>
          <p:cNvSpPr txBox="1"/>
          <p:nvPr>
            <p:ph type="title"/>
          </p:nvPr>
        </p:nvSpPr>
        <p:spPr>
          <a:xfrm>
            <a:off x="629841" y="342900"/>
            <a:ext cx="2949300" cy="12003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rm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01" name="Google Shape;101;p21"/>
          <p:cNvSpPr txBox="1"/>
          <p:nvPr>
            <p:ph idx="1" type="body"/>
          </p:nvPr>
        </p:nvSpPr>
        <p:spPr>
          <a:xfrm>
            <a:off x="3887391" y="740569"/>
            <a:ext cx="4629300" cy="36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81000" lvl="0" marL="4572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61950" lvl="1" marL="914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2pPr>
            <a:lvl3pPr indent="-342900" lvl="2" marL="1371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23850" lvl="3" marL="1828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4pPr>
            <a:lvl5pPr indent="-323850" lvl="4" marL="22860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5pPr>
            <a:lvl6pPr indent="-323850" lvl="5" marL="27432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6pPr>
            <a:lvl7pPr indent="-323850" lvl="6" marL="3200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7pPr>
            <a:lvl8pPr indent="-323850" lvl="7" marL="3657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8pPr>
            <a:lvl9pPr indent="-323850" lvl="8" marL="4114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9pPr>
          </a:lstStyle>
          <a:p/>
        </p:txBody>
      </p:sp>
      <p:sp>
        <p:nvSpPr>
          <p:cNvPr id="102" name="Google Shape;102;p21"/>
          <p:cNvSpPr txBox="1"/>
          <p:nvPr>
            <p:ph idx="2" type="body"/>
          </p:nvPr>
        </p:nvSpPr>
        <p:spPr>
          <a:xfrm>
            <a:off x="629841" y="1543050"/>
            <a:ext cx="2949300" cy="28587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228600" lvl="0" marL="4572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indent="-228600" lvl="1" marL="914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  <a:defRPr sz="1100"/>
            </a:lvl2pPr>
            <a:lvl3pPr indent="-228600" lvl="2" marL="1371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indent="-228600" lvl="3" marL="1828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4pPr>
            <a:lvl5pPr indent="-228600" lvl="4" marL="22860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5pPr>
            <a:lvl6pPr indent="-228600" lvl="5" marL="27432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6pPr>
            <a:lvl7pPr indent="-228600" lvl="6" marL="3200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7pPr>
            <a:lvl8pPr indent="-228600" lvl="7" marL="3657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8pPr>
            <a:lvl9pPr indent="-228600" lvl="8" marL="4114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9pPr>
          </a:lstStyle>
          <a:p/>
        </p:txBody>
      </p:sp>
      <p:sp>
        <p:nvSpPr>
          <p:cNvPr id="103" name="Google Shape;103;p21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04" name="Google Shape;104;p21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05" name="Google Shape;105;p21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2"/>
          <p:cNvSpPr txBox="1"/>
          <p:nvPr>
            <p:ph type="title"/>
          </p:nvPr>
        </p:nvSpPr>
        <p:spPr>
          <a:xfrm>
            <a:off x="629841" y="342900"/>
            <a:ext cx="2949300" cy="12003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rm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08" name="Google Shape;108;p22"/>
          <p:cNvSpPr/>
          <p:nvPr>
            <p:ph idx="2" type="pic"/>
          </p:nvPr>
        </p:nvSpPr>
        <p:spPr>
          <a:xfrm>
            <a:off x="3887391" y="740569"/>
            <a:ext cx="4629300" cy="3655200"/>
          </a:xfrm>
          <a:prstGeom prst="rect">
            <a:avLst/>
          </a:prstGeom>
          <a:noFill/>
          <a:ln>
            <a:noFill/>
          </a:ln>
        </p:spPr>
      </p:sp>
      <p:sp>
        <p:nvSpPr>
          <p:cNvPr id="109" name="Google Shape;109;p22"/>
          <p:cNvSpPr txBox="1"/>
          <p:nvPr>
            <p:ph idx="1" type="body"/>
          </p:nvPr>
        </p:nvSpPr>
        <p:spPr>
          <a:xfrm>
            <a:off x="629841" y="1543050"/>
            <a:ext cx="2949300" cy="28587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228600" lvl="0" marL="4572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indent="-228600" lvl="1" marL="914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  <a:defRPr sz="1100"/>
            </a:lvl2pPr>
            <a:lvl3pPr indent="-228600" lvl="2" marL="1371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indent="-228600" lvl="3" marL="1828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4pPr>
            <a:lvl5pPr indent="-228600" lvl="4" marL="22860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5pPr>
            <a:lvl6pPr indent="-228600" lvl="5" marL="27432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6pPr>
            <a:lvl7pPr indent="-228600" lvl="6" marL="3200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7pPr>
            <a:lvl8pPr indent="-228600" lvl="7" marL="3657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8pPr>
            <a:lvl9pPr indent="-228600" lvl="8" marL="4114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9pPr>
          </a:lstStyle>
          <a:p/>
        </p:txBody>
      </p:sp>
      <p:sp>
        <p:nvSpPr>
          <p:cNvPr id="110" name="Google Shape;110;p22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11" name="Google Shape;111;p22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12" name="Google Shape;112;p22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3"/>
          <p:cNvSpPr txBox="1"/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15" name="Google Shape;115;p23"/>
          <p:cNvSpPr txBox="1"/>
          <p:nvPr>
            <p:ph idx="1" type="body"/>
          </p:nvPr>
        </p:nvSpPr>
        <p:spPr>
          <a:xfrm rot="5400000">
            <a:off x="2940300" y="-942431"/>
            <a:ext cx="3263400" cy="78867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17500" lvl="0" marL="4572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indent="-317500" lvl="1" marL="914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indent="-317500" lvl="2" marL="1371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indent="-317500" lvl="3" marL="1828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indent="-317500" lvl="4" marL="22860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317500" lvl="5" marL="27432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116" name="Google Shape;116;p23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17" name="Google Shape;117;p23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18" name="Google Shape;118;p23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4"/>
          <p:cNvSpPr txBox="1"/>
          <p:nvPr>
            <p:ph type="title"/>
          </p:nvPr>
        </p:nvSpPr>
        <p:spPr>
          <a:xfrm rot="5400000">
            <a:off x="5350050" y="1467544"/>
            <a:ext cx="4359000" cy="1971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21" name="Google Shape;121;p24"/>
          <p:cNvSpPr txBox="1"/>
          <p:nvPr>
            <p:ph idx="1" type="body"/>
          </p:nvPr>
        </p:nvSpPr>
        <p:spPr>
          <a:xfrm rot="5400000">
            <a:off x="1349475" y="-447056"/>
            <a:ext cx="4359000" cy="58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17500" lvl="0" marL="4572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indent="-317500" lvl="1" marL="914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indent="-317500" lvl="2" marL="1371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indent="-317500" lvl="3" marL="1828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indent="-317500" lvl="4" marL="22860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317500" lvl="5" marL="27432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122" name="Google Shape;122;p24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23" name="Google Shape;123;p24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24" name="Google Shape;124;p24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2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ctr" bIns="34275" lIns="68575" spcFirstLastPara="1" rIns="68575" wrap="square" tIns="3427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300"/>
              <a:buFont typeface="Calibri"/>
              <a:buNone/>
              <a:defRPr sz="3300"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27" name="Google Shape;127;p2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34275" lIns="68575" spcFirstLastPara="1" rIns="68575" wrap="square" tIns="34275">
            <a:normAutofit/>
          </a:bodyPr>
          <a:lstStyle>
            <a:lvl1pPr indent="-361950" lvl="0" marL="457200" rtl="0">
              <a:spcBef>
                <a:spcPts val="800"/>
              </a:spcBef>
              <a:spcAft>
                <a:spcPts val="0"/>
              </a:spcAft>
              <a:buSzPts val="2100"/>
              <a:buFont typeface="Calibri"/>
              <a:buChar char="•"/>
              <a:defRPr sz="2100">
                <a:latin typeface="Calibri"/>
                <a:ea typeface="Calibri"/>
                <a:cs typeface="Calibri"/>
                <a:sym typeface="Calibri"/>
              </a:defRPr>
            </a:lvl1pPr>
            <a:lvl2pPr indent="-336550" lvl="1" marL="914400" rtl="0">
              <a:spcBef>
                <a:spcPts val="400"/>
              </a:spcBef>
              <a:spcAft>
                <a:spcPts val="0"/>
              </a:spcAft>
              <a:buSzPts val="1700"/>
              <a:buFont typeface="Calibri"/>
              <a:buChar char="•"/>
              <a:defRPr sz="1700">
                <a:latin typeface="Calibri"/>
                <a:ea typeface="Calibri"/>
                <a:cs typeface="Calibri"/>
                <a:sym typeface="Calibri"/>
              </a:defRPr>
            </a:lvl2pPr>
            <a:lvl3pPr indent="-336550" lvl="2" marL="1371600" rtl="0">
              <a:spcBef>
                <a:spcPts val="400"/>
              </a:spcBef>
              <a:spcAft>
                <a:spcPts val="0"/>
              </a:spcAft>
              <a:buSzPts val="1700"/>
              <a:buFont typeface="Calibri"/>
              <a:buChar char="•"/>
              <a:defRPr sz="1700">
                <a:latin typeface="Calibri"/>
                <a:ea typeface="Calibri"/>
                <a:cs typeface="Calibri"/>
                <a:sym typeface="Calibri"/>
              </a:defRPr>
            </a:lvl3pPr>
            <a:lvl4pPr indent="-336550" lvl="3" marL="1828800" rtl="0">
              <a:spcBef>
                <a:spcPts val="400"/>
              </a:spcBef>
              <a:spcAft>
                <a:spcPts val="0"/>
              </a:spcAft>
              <a:buSzPts val="1700"/>
              <a:buFont typeface="Calibri"/>
              <a:buChar char="•"/>
              <a:defRPr sz="1700">
                <a:latin typeface="Calibri"/>
                <a:ea typeface="Calibri"/>
                <a:cs typeface="Calibri"/>
                <a:sym typeface="Calibri"/>
              </a:defRPr>
            </a:lvl4pPr>
            <a:lvl5pPr indent="-336550" lvl="4" marL="2286000" rtl="0">
              <a:spcBef>
                <a:spcPts val="400"/>
              </a:spcBef>
              <a:spcAft>
                <a:spcPts val="0"/>
              </a:spcAft>
              <a:buSzPts val="1700"/>
              <a:buFont typeface="Calibri"/>
              <a:buChar char="•"/>
              <a:defRPr sz="1700">
                <a:latin typeface="Calibri"/>
                <a:ea typeface="Calibri"/>
                <a:cs typeface="Calibri"/>
                <a:sym typeface="Calibri"/>
              </a:defRPr>
            </a:lvl5pPr>
            <a:lvl6pPr indent="-336550" lvl="5" marL="2743200" rtl="0">
              <a:spcBef>
                <a:spcPts val="400"/>
              </a:spcBef>
              <a:spcAft>
                <a:spcPts val="0"/>
              </a:spcAft>
              <a:buSzPts val="1700"/>
              <a:buFont typeface="Calibri"/>
              <a:buChar char="•"/>
              <a:defRPr sz="1700">
                <a:latin typeface="Calibri"/>
                <a:ea typeface="Calibri"/>
                <a:cs typeface="Calibri"/>
                <a:sym typeface="Calibri"/>
              </a:defRPr>
            </a:lvl6pPr>
            <a:lvl7pPr indent="-336550" lvl="6" marL="3200400" rtl="0">
              <a:spcBef>
                <a:spcPts val="400"/>
              </a:spcBef>
              <a:spcAft>
                <a:spcPts val="0"/>
              </a:spcAft>
              <a:buSzPts val="1700"/>
              <a:buFont typeface="Calibri"/>
              <a:buChar char="•"/>
              <a:defRPr sz="1700">
                <a:latin typeface="Calibri"/>
                <a:ea typeface="Calibri"/>
                <a:cs typeface="Calibri"/>
                <a:sym typeface="Calibri"/>
              </a:defRPr>
            </a:lvl7pPr>
            <a:lvl8pPr indent="-336550" lvl="7" marL="3657600" rtl="0">
              <a:spcBef>
                <a:spcPts val="400"/>
              </a:spcBef>
              <a:spcAft>
                <a:spcPts val="0"/>
              </a:spcAft>
              <a:buSzPts val="1700"/>
              <a:buFont typeface="Calibri"/>
              <a:buChar char="•"/>
              <a:defRPr sz="1700">
                <a:latin typeface="Calibri"/>
                <a:ea typeface="Calibri"/>
                <a:cs typeface="Calibri"/>
                <a:sym typeface="Calibri"/>
              </a:defRPr>
            </a:lvl8pPr>
            <a:lvl9pPr indent="-336550" lvl="8" marL="4114800" rtl="0">
              <a:spcBef>
                <a:spcPts val="400"/>
              </a:spcBef>
              <a:spcAft>
                <a:spcPts val="0"/>
              </a:spcAft>
              <a:buSzPts val="1700"/>
              <a:buFont typeface="Calibri"/>
              <a:buChar char="•"/>
              <a:defRPr sz="1700"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8" name="Google Shape;128;p2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3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/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  <a:defRPr b="0" i="0" sz="3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9pPr>
          </a:lstStyle>
          <a:p/>
        </p:txBody>
      </p:sp>
      <p:sp>
        <p:nvSpPr>
          <p:cNvPr id="52" name="Google Shape;52;p13"/>
          <p:cNvSpPr txBox="1"/>
          <p:nvPr>
            <p:ph idx="1" type="body"/>
          </p:nvPr>
        </p:nvSpPr>
        <p:spPr>
          <a:xfrm>
            <a:off x="628650" y="1369219"/>
            <a:ext cx="7886700" cy="32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61950" lvl="0" marL="457200" marR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b="0" i="0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23850" lvl="2" marL="1371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17500" lvl="3" marL="1828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17500" lvl="4" marL="22860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17500" lvl="5" marL="27432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17500" lvl="6" marL="3200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17500" lvl="7" marL="3657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17500" lvl="8" marL="4114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3" name="Google Shape;53;p13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4" name="Google Shape;54;p13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5" name="Google Shape;55;p13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  <p:sldLayoutId id="2147483670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3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5.png"/><Relationship Id="rId4" Type="http://schemas.openxmlformats.org/officeDocument/2006/relationships/image" Target="../media/image8.png"/><Relationship Id="rId5" Type="http://schemas.openxmlformats.org/officeDocument/2006/relationships/image" Target="../media/image37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3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30.png"/><Relationship Id="rId4" Type="http://schemas.openxmlformats.org/officeDocument/2006/relationships/image" Target="../media/image13.png"/><Relationship Id="rId5" Type="http://schemas.openxmlformats.org/officeDocument/2006/relationships/image" Target="../media/image18.png"/><Relationship Id="rId6" Type="http://schemas.openxmlformats.org/officeDocument/2006/relationships/image" Target="../media/image34.png"/><Relationship Id="rId7" Type="http://schemas.openxmlformats.org/officeDocument/2006/relationships/image" Target="../media/image14.png"/><Relationship Id="rId8" Type="http://schemas.openxmlformats.org/officeDocument/2006/relationships/image" Target="../media/image27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3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28.png"/><Relationship Id="rId4" Type="http://schemas.openxmlformats.org/officeDocument/2006/relationships/image" Target="../media/image46.png"/><Relationship Id="rId5" Type="http://schemas.openxmlformats.org/officeDocument/2006/relationships/image" Target="../media/image36.png"/><Relationship Id="rId6" Type="http://schemas.openxmlformats.org/officeDocument/2006/relationships/image" Target="../media/image21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3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41.png"/><Relationship Id="rId4" Type="http://schemas.openxmlformats.org/officeDocument/2006/relationships/image" Target="../media/image23.png"/><Relationship Id="rId5" Type="http://schemas.openxmlformats.org/officeDocument/2006/relationships/image" Target="../media/image63.pn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3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28.png"/><Relationship Id="rId4" Type="http://schemas.openxmlformats.org/officeDocument/2006/relationships/image" Target="../media/image22.png"/><Relationship Id="rId5" Type="http://schemas.openxmlformats.org/officeDocument/2006/relationships/image" Target="../media/image31.png"/><Relationship Id="rId6" Type="http://schemas.openxmlformats.org/officeDocument/2006/relationships/image" Target="../media/image26.png"/><Relationship Id="rId7" Type="http://schemas.openxmlformats.org/officeDocument/2006/relationships/image" Target="../media/image35.png"/><Relationship Id="rId8" Type="http://schemas.openxmlformats.org/officeDocument/2006/relationships/image" Target="../media/image50.pn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3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29.png"/><Relationship Id="rId4" Type="http://schemas.openxmlformats.org/officeDocument/2006/relationships/image" Target="../media/image47.png"/><Relationship Id="rId5" Type="http://schemas.openxmlformats.org/officeDocument/2006/relationships/image" Target="../media/image43.png"/><Relationship Id="rId6" Type="http://schemas.openxmlformats.org/officeDocument/2006/relationships/image" Target="../media/image39.png"/><Relationship Id="rId7" Type="http://schemas.openxmlformats.org/officeDocument/2006/relationships/image" Target="../media/image48.png"/><Relationship Id="rId8" Type="http://schemas.openxmlformats.org/officeDocument/2006/relationships/image" Target="../media/image44.pn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3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33.png"/><Relationship Id="rId4" Type="http://schemas.openxmlformats.org/officeDocument/2006/relationships/image" Target="../media/image42.png"/><Relationship Id="rId5" Type="http://schemas.openxmlformats.org/officeDocument/2006/relationships/image" Target="../media/image38.png"/><Relationship Id="rId6" Type="http://schemas.openxmlformats.org/officeDocument/2006/relationships/image" Target="../media/image53.png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3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3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51.png"/><Relationship Id="rId4" Type="http://schemas.openxmlformats.org/officeDocument/2006/relationships/image" Target="../media/image40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3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3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67.png"/><Relationship Id="rId4" Type="http://schemas.openxmlformats.org/officeDocument/2006/relationships/image" Target="../media/image65.png"/><Relationship Id="rId5" Type="http://schemas.openxmlformats.org/officeDocument/2006/relationships/image" Target="../media/image55.png"/><Relationship Id="rId6" Type="http://schemas.openxmlformats.org/officeDocument/2006/relationships/image" Target="../media/image59.png"/><Relationship Id="rId7" Type="http://schemas.openxmlformats.org/officeDocument/2006/relationships/image" Target="../media/image64.png"/><Relationship Id="rId8" Type="http://schemas.openxmlformats.org/officeDocument/2006/relationships/image" Target="../media/image45.png"/></Relationships>
</file>

<file path=ppt/slides/_rels/slide21.xml.rels><?xml version="1.0" encoding="UTF-8" standalone="yes"?><Relationships xmlns="http://schemas.openxmlformats.org/package/2006/relationships"><Relationship Id="rId11" Type="http://schemas.openxmlformats.org/officeDocument/2006/relationships/image" Target="../media/image66.png"/><Relationship Id="rId10" Type="http://schemas.openxmlformats.org/officeDocument/2006/relationships/image" Target="../media/image70.png"/><Relationship Id="rId13" Type="http://schemas.openxmlformats.org/officeDocument/2006/relationships/image" Target="../media/image54.png"/><Relationship Id="rId12" Type="http://schemas.openxmlformats.org/officeDocument/2006/relationships/image" Target="../media/image52.png"/><Relationship Id="rId1" Type="http://schemas.openxmlformats.org/officeDocument/2006/relationships/slideLayout" Target="../slideLayouts/slideLayout23.xml"/><Relationship Id="rId2" Type="http://schemas.openxmlformats.org/officeDocument/2006/relationships/notesSlide" Target="../notesSlides/notesSlide21.xml"/><Relationship Id="rId3" Type="http://schemas.openxmlformats.org/officeDocument/2006/relationships/image" Target="../media/image60.png"/><Relationship Id="rId4" Type="http://schemas.openxmlformats.org/officeDocument/2006/relationships/image" Target="../media/image62.png"/><Relationship Id="rId9" Type="http://schemas.openxmlformats.org/officeDocument/2006/relationships/image" Target="../media/image57.png"/><Relationship Id="rId15" Type="http://schemas.openxmlformats.org/officeDocument/2006/relationships/image" Target="../media/image71.png"/><Relationship Id="rId14" Type="http://schemas.openxmlformats.org/officeDocument/2006/relationships/image" Target="../media/image61.png"/><Relationship Id="rId16" Type="http://schemas.openxmlformats.org/officeDocument/2006/relationships/image" Target="../media/image69.png"/><Relationship Id="rId5" Type="http://schemas.openxmlformats.org/officeDocument/2006/relationships/image" Target="../media/image56.png"/><Relationship Id="rId6" Type="http://schemas.openxmlformats.org/officeDocument/2006/relationships/image" Target="../media/image49.png"/><Relationship Id="rId7" Type="http://schemas.openxmlformats.org/officeDocument/2006/relationships/image" Target="../media/image58.png"/><Relationship Id="rId8" Type="http://schemas.openxmlformats.org/officeDocument/2006/relationships/image" Target="../media/image68.png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3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3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3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3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7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4.png"/><Relationship Id="rId4" Type="http://schemas.openxmlformats.org/officeDocument/2006/relationships/image" Target="../media/image11.png"/><Relationship Id="rId5" Type="http://schemas.openxmlformats.org/officeDocument/2006/relationships/image" Target="../media/image6.png"/><Relationship Id="rId6" Type="http://schemas.openxmlformats.org/officeDocument/2006/relationships/image" Target="../media/image9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32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0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2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1" Type="http://schemas.openxmlformats.org/officeDocument/2006/relationships/image" Target="../media/image5.png"/><Relationship Id="rId10" Type="http://schemas.openxmlformats.org/officeDocument/2006/relationships/image" Target="../media/image17.png"/><Relationship Id="rId1" Type="http://schemas.openxmlformats.org/officeDocument/2006/relationships/slideLayout" Target="../slideLayouts/slideLayout2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20.png"/><Relationship Id="rId4" Type="http://schemas.openxmlformats.org/officeDocument/2006/relationships/image" Target="../media/image25.png"/><Relationship Id="rId9" Type="http://schemas.openxmlformats.org/officeDocument/2006/relationships/image" Target="../media/image7.png"/><Relationship Id="rId5" Type="http://schemas.openxmlformats.org/officeDocument/2006/relationships/image" Target="../media/image3.png"/><Relationship Id="rId6" Type="http://schemas.openxmlformats.org/officeDocument/2006/relationships/image" Target="../media/image19.png"/><Relationship Id="rId7" Type="http://schemas.openxmlformats.org/officeDocument/2006/relationships/image" Target="../media/image16.png"/><Relationship Id="rId8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26"/>
          <p:cNvSpPr txBox="1"/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900"/>
              <a:t>CSE 332</a:t>
            </a:r>
            <a:endParaRPr sz="3900"/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900"/>
              <a:t>Data Structures &amp; Parallelism</a:t>
            </a:r>
            <a:endParaRPr/>
          </a:p>
        </p:txBody>
      </p:sp>
      <p:sp>
        <p:nvSpPr>
          <p:cNvPr id="134" name="Google Shape;134;p26"/>
          <p:cNvSpPr txBox="1"/>
          <p:nvPr>
            <p:ph idx="1" type="subTitle"/>
          </p:nvPr>
        </p:nvSpPr>
        <p:spPr>
          <a:xfrm>
            <a:off x="1143000" y="2701529"/>
            <a:ext cx="6858000" cy="1241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en" sz="2500"/>
              <a:t>Algorithm Analysis 2</a:t>
            </a:r>
            <a:endParaRPr sz="2500"/>
          </a:p>
        </p:txBody>
      </p:sp>
      <p:sp>
        <p:nvSpPr>
          <p:cNvPr id="135" name="Google Shape;135;p26"/>
          <p:cNvSpPr txBox="1"/>
          <p:nvPr/>
        </p:nvSpPr>
        <p:spPr>
          <a:xfrm>
            <a:off x="311700" y="366367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Melissa Winstanley</a:t>
            </a:r>
            <a:endParaRPr i="1"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Spring 2024</a:t>
            </a:r>
            <a:endParaRPr i="1"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3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ctr" bIns="34275" lIns="68575" spcFirstLastPara="1" rIns="68575" wrap="square" tIns="3427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Review: Properties of logarithms</a:t>
            </a:r>
            <a:endParaRPr/>
          </a:p>
        </p:txBody>
      </p:sp>
      <p:sp>
        <p:nvSpPr>
          <p:cNvPr id="205" name="Google Shape;205;p35"/>
          <p:cNvSpPr txBox="1"/>
          <p:nvPr>
            <p:ph idx="1" type="body"/>
          </p:nvPr>
        </p:nvSpPr>
        <p:spPr>
          <a:xfrm>
            <a:off x="311700" y="1152475"/>
            <a:ext cx="8520600" cy="3814800"/>
          </a:xfrm>
          <a:prstGeom prst="rect">
            <a:avLst/>
          </a:prstGeom>
        </p:spPr>
        <p:txBody>
          <a:bodyPr anchorCtr="0" anchor="t" bIns="34275" lIns="68575" spcFirstLastPara="1" rIns="68575" wrap="square" tIns="34275">
            <a:normAutofit/>
          </a:bodyPr>
          <a:lstStyle/>
          <a:p>
            <a:pPr indent="-387350" lvl="0" marL="457200" rtl="0" algn="l">
              <a:spcBef>
                <a:spcPts val="800"/>
              </a:spcBef>
              <a:spcAft>
                <a:spcPts val="0"/>
              </a:spcAft>
              <a:buSzPts val="2500"/>
              <a:buChar char="•"/>
            </a:pPr>
            <a:r>
              <a:rPr b="1" lang="en" sz="2500"/>
              <a:t>log(A*B) = log A + log B</a:t>
            </a:r>
            <a:endParaRPr b="1" sz="2500"/>
          </a:p>
          <a:p>
            <a:pPr indent="-387350" lvl="1" marL="914400" rtl="0" algn="l">
              <a:spcBef>
                <a:spcPts val="0"/>
              </a:spcBef>
              <a:spcAft>
                <a:spcPts val="0"/>
              </a:spcAft>
              <a:buSzPts val="2500"/>
              <a:buChar char="•"/>
            </a:pPr>
            <a:r>
              <a:rPr lang="en" sz="2500"/>
              <a:t>So </a:t>
            </a:r>
            <a:r>
              <a:rPr b="1" lang="en" sz="2500"/>
              <a:t>log(N</a:t>
            </a:r>
            <a:r>
              <a:rPr b="1" baseline="30000" lang="en" sz="2500"/>
              <a:t>k</a:t>
            </a:r>
            <a:r>
              <a:rPr b="1" lang="en" sz="2500"/>
              <a:t>)= k log N</a:t>
            </a:r>
            <a:endParaRPr b="1" sz="2500"/>
          </a:p>
          <a:p>
            <a:pPr indent="-387350" lvl="0" marL="457200" rtl="0" algn="l">
              <a:spcBef>
                <a:spcPts val="1000"/>
              </a:spcBef>
              <a:spcAft>
                <a:spcPts val="0"/>
              </a:spcAft>
              <a:buSzPts val="2500"/>
              <a:buChar char="•"/>
            </a:pPr>
            <a:r>
              <a:rPr b="1" lang="en" sz="2500"/>
              <a:t>log(A/B) = log A – log B</a:t>
            </a:r>
            <a:endParaRPr b="1" sz="2500"/>
          </a:p>
          <a:p>
            <a:pPr indent="-387350" lvl="0" marL="457200" rtl="0" algn="l">
              <a:spcBef>
                <a:spcPts val="1000"/>
              </a:spcBef>
              <a:spcAft>
                <a:spcPts val="0"/>
              </a:spcAft>
              <a:buSzPts val="2500"/>
              <a:buChar char="•"/>
            </a:pPr>
            <a:r>
              <a:rPr b="1" lang="en" sz="2500"/>
              <a:t>X = log</a:t>
            </a:r>
            <a:r>
              <a:rPr b="1" baseline="-25000" lang="en" sz="2500"/>
              <a:t>2</a:t>
            </a:r>
            <a:r>
              <a:rPr b="1" lang="en" sz="2500"/>
              <a:t>2</a:t>
            </a:r>
            <a:r>
              <a:rPr b="1" baseline="30000" lang="en" sz="2500"/>
              <a:t>x</a:t>
            </a:r>
            <a:endParaRPr b="1" baseline="30000" sz="2500"/>
          </a:p>
          <a:p>
            <a:pPr indent="-387350" lvl="0" marL="457200" rtl="0" algn="l">
              <a:spcBef>
                <a:spcPts val="1000"/>
              </a:spcBef>
              <a:spcAft>
                <a:spcPts val="0"/>
              </a:spcAft>
              <a:buSzPts val="2500"/>
              <a:buChar char="•"/>
            </a:pPr>
            <a:r>
              <a:rPr b="1" lang="en" sz="2500"/>
              <a:t>log(log x)</a:t>
            </a:r>
            <a:r>
              <a:rPr lang="en" sz="2500"/>
              <a:t> is written </a:t>
            </a:r>
            <a:r>
              <a:rPr b="1" lang="en" sz="2500"/>
              <a:t>log log x</a:t>
            </a:r>
            <a:endParaRPr b="1" sz="2500"/>
          </a:p>
          <a:p>
            <a:pPr indent="-387350" lvl="1" marL="914400" rtl="0" algn="l">
              <a:spcBef>
                <a:spcPts val="0"/>
              </a:spcBef>
              <a:spcAft>
                <a:spcPts val="0"/>
              </a:spcAft>
              <a:buSzPts val="2500"/>
              <a:buChar char="•"/>
            </a:pPr>
            <a:r>
              <a:rPr lang="en" sz="2500"/>
              <a:t>Grows as slowly as </a:t>
            </a:r>
            <a:r>
              <a:rPr b="1" lang="en" sz="2500"/>
              <a:t>2</a:t>
            </a:r>
            <a:r>
              <a:rPr b="1" baseline="30000" lang="en" sz="2500"/>
              <a:t>2^y</a:t>
            </a:r>
            <a:r>
              <a:rPr lang="en" sz="2500"/>
              <a:t> grows fast</a:t>
            </a:r>
            <a:endParaRPr sz="2500"/>
          </a:p>
          <a:p>
            <a:pPr indent="-387350" lvl="1" marL="914400" rtl="0" algn="l">
              <a:spcBef>
                <a:spcPts val="0"/>
              </a:spcBef>
              <a:spcAft>
                <a:spcPts val="0"/>
              </a:spcAft>
              <a:buSzPts val="2500"/>
              <a:buChar char="•"/>
            </a:pPr>
            <a:r>
              <a:rPr lang="en" sz="2500"/>
              <a:t>Ex: </a:t>
            </a:r>
            <a:r>
              <a:rPr b="1" lang="en" sz="2500"/>
              <a:t>log</a:t>
            </a:r>
            <a:r>
              <a:rPr b="1" baseline="-25000" lang="en" sz="2500"/>
              <a:t>2</a:t>
            </a:r>
            <a:r>
              <a:rPr b="1" lang="en" sz="2500"/>
              <a:t>log</a:t>
            </a:r>
            <a:r>
              <a:rPr b="1" baseline="-25000" lang="en" sz="2500"/>
              <a:t>2</a:t>
            </a:r>
            <a:r>
              <a:rPr b="1" lang="en" sz="2500"/>
              <a:t>4</a:t>
            </a:r>
            <a:r>
              <a:rPr b="1" i="1" lang="en" sz="2500"/>
              <a:t>billion</a:t>
            </a:r>
            <a:r>
              <a:rPr b="1" lang="en" sz="2500"/>
              <a:t>  ~  log</a:t>
            </a:r>
            <a:r>
              <a:rPr b="1" baseline="-25000" lang="en" sz="2500"/>
              <a:t>2</a:t>
            </a:r>
            <a:r>
              <a:rPr b="1" lang="en" sz="2500"/>
              <a:t>log</a:t>
            </a:r>
            <a:r>
              <a:rPr b="1" baseline="-25000" lang="en" sz="2500"/>
              <a:t>2</a:t>
            </a:r>
            <a:r>
              <a:rPr b="1" lang="en" sz="2500"/>
              <a:t>2</a:t>
            </a:r>
            <a:r>
              <a:rPr b="1" baseline="30000" lang="en" sz="2500"/>
              <a:t>32</a:t>
            </a:r>
            <a:r>
              <a:rPr b="1" lang="en" sz="2500"/>
              <a:t>  =  log</a:t>
            </a:r>
            <a:r>
              <a:rPr b="1" baseline="-25000" lang="en" sz="2500"/>
              <a:t>2</a:t>
            </a:r>
            <a:r>
              <a:rPr b="1" lang="en" sz="2500"/>
              <a:t>32  =  5</a:t>
            </a:r>
            <a:endParaRPr b="1" sz="2500"/>
          </a:p>
          <a:p>
            <a:pPr indent="-387350" lvl="0" marL="457200" rtl="0" algn="l">
              <a:spcBef>
                <a:spcPts val="1000"/>
              </a:spcBef>
              <a:spcAft>
                <a:spcPts val="0"/>
              </a:spcAft>
              <a:buSzPts val="2500"/>
              <a:buChar char="•"/>
            </a:pPr>
            <a:r>
              <a:rPr b="1" lang="en" sz="2500"/>
              <a:t>(log x)(log x)</a:t>
            </a:r>
            <a:r>
              <a:rPr lang="en" sz="2500"/>
              <a:t> is written </a:t>
            </a:r>
            <a:r>
              <a:rPr b="1" lang="en" sz="2500"/>
              <a:t>log</a:t>
            </a:r>
            <a:r>
              <a:rPr b="1" baseline="30000" lang="en" sz="2500"/>
              <a:t>2</a:t>
            </a:r>
            <a:r>
              <a:rPr b="1" lang="en" sz="2500"/>
              <a:t>x</a:t>
            </a:r>
            <a:endParaRPr b="1" sz="2500"/>
          </a:p>
          <a:p>
            <a:pPr indent="-387350" lvl="1" marL="914400" rtl="0" algn="l">
              <a:spcBef>
                <a:spcPts val="0"/>
              </a:spcBef>
              <a:spcAft>
                <a:spcPts val="0"/>
              </a:spcAft>
              <a:buSzPts val="2500"/>
              <a:buChar char="•"/>
            </a:pPr>
            <a:r>
              <a:rPr lang="en" sz="2500"/>
              <a:t>It is greater than </a:t>
            </a:r>
            <a:r>
              <a:rPr b="1" lang="en" sz="2500"/>
              <a:t>log x</a:t>
            </a:r>
            <a:r>
              <a:rPr lang="en" sz="2500"/>
              <a:t> for all </a:t>
            </a:r>
            <a:r>
              <a:rPr b="1" lang="en" sz="2500"/>
              <a:t>x &gt; 2</a:t>
            </a:r>
            <a:endParaRPr b="1" sz="2500"/>
          </a:p>
        </p:txBody>
      </p:sp>
      <p:pic>
        <p:nvPicPr>
          <p:cNvPr id="206" name="Google Shape;206;p3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49963" y="2539861"/>
            <a:ext cx="1222112" cy="280945"/>
          </a:xfrm>
          <a:prstGeom prst="rect">
            <a:avLst/>
          </a:prstGeom>
          <a:noFill/>
          <a:ln>
            <a:noFill/>
          </a:ln>
        </p:spPr>
      </p:pic>
      <p:pic>
        <p:nvPicPr>
          <p:cNvPr id="207" name="Google Shape;207;p3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277174" y="2855069"/>
            <a:ext cx="1589549" cy="497172"/>
          </a:xfrm>
          <a:prstGeom prst="rect">
            <a:avLst/>
          </a:prstGeom>
          <a:noFill/>
          <a:ln>
            <a:noFill/>
          </a:ln>
        </p:spPr>
      </p:pic>
      <p:pic>
        <p:nvPicPr>
          <p:cNvPr id="208" name="Google Shape;208;p35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891838" y="4035644"/>
            <a:ext cx="3820855" cy="48985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2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3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ctr" bIns="34275" lIns="68575" spcFirstLastPara="1" rIns="68575" wrap="square" tIns="3427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Today - Algorithm Analysis</a:t>
            </a:r>
            <a:endParaRPr/>
          </a:p>
        </p:txBody>
      </p:sp>
      <p:sp>
        <p:nvSpPr>
          <p:cNvPr id="214" name="Google Shape;214;p3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34275" lIns="68575" spcFirstLastPara="1" rIns="68575" wrap="square" tIns="34275">
            <a:normAutofit/>
          </a:bodyPr>
          <a:lstStyle/>
          <a:p>
            <a:pPr indent="-393700" lvl="0" marL="457200" rtl="0" algn="l">
              <a:spcBef>
                <a:spcPts val="800"/>
              </a:spcBef>
              <a:spcAft>
                <a:spcPts val="0"/>
              </a:spcAft>
              <a:buSzPts val="2600"/>
              <a:buChar char="●"/>
            </a:pPr>
            <a:r>
              <a:rPr lang="en" sz="2600"/>
              <a:t>What do we care about?</a:t>
            </a:r>
            <a:endParaRPr sz="2600"/>
          </a:p>
          <a:p>
            <a:pPr indent="-393700" lvl="0" marL="457200" rtl="0" algn="l">
              <a:spcBef>
                <a:spcPts val="800"/>
              </a:spcBef>
              <a:spcAft>
                <a:spcPts val="0"/>
              </a:spcAft>
              <a:buSzPts val="2600"/>
              <a:buChar char="●"/>
            </a:pPr>
            <a:r>
              <a:rPr lang="en" sz="2600"/>
              <a:t>How to compare two algorithms</a:t>
            </a:r>
            <a:endParaRPr sz="2600"/>
          </a:p>
          <a:p>
            <a:pPr indent="-393700" lvl="0" marL="457200" rtl="0" algn="l">
              <a:spcBef>
                <a:spcPts val="800"/>
              </a:spcBef>
              <a:spcAft>
                <a:spcPts val="0"/>
              </a:spcAft>
              <a:buSzPts val="2600"/>
              <a:buChar char="●"/>
            </a:pPr>
            <a:r>
              <a:rPr lang="en" sz="2600"/>
              <a:t>Analyzing code</a:t>
            </a:r>
            <a:endParaRPr sz="2600"/>
          </a:p>
          <a:p>
            <a:pPr indent="-393700" lvl="0" marL="457200" rtl="0" algn="l">
              <a:spcBef>
                <a:spcPts val="800"/>
              </a:spcBef>
              <a:spcAft>
                <a:spcPts val="0"/>
              </a:spcAft>
              <a:buSzPts val="2600"/>
              <a:buChar char="●"/>
            </a:pPr>
            <a:r>
              <a:rPr lang="en" sz="2600"/>
              <a:t>Asymptotic Analysis</a:t>
            </a:r>
            <a:endParaRPr sz="2600"/>
          </a:p>
          <a:p>
            <a:pPr indent="-393700" lvl="0" marL="457200" rtl="0" algn="l">
              <a:spcBef>
                <a:spcPts val="800"/>
              </a:spcBef>
              <a:spcAft>
                <a:spcPts val="0"/>
              </a:spcAft>
              <a:buClr>
                <a:srgbClr val="FF0000"/>
              </a:buClr>
              <a:buSzPts val="2600"/>
              <a:buChar char="●"/>
            </a:pPr>
            <a:r>
              <a:rPr lang="en" sz="2600">
                <a:solidFill>
                  <a:srgbClr val="FF0000"/>
                </a:solidFill>
              </a:rPr>
              <a:t>Big-Oh Definition</a:t>
            </a:r>
            <a:endParaRPr sz="260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3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ctr" bIns="34275" lIns="68575" spcFirstLastPara="1" rIns="68575" wrap="square" tIns="34275">
            <a:normAutofit/>
          </a:bodyPr>
          <a:lstStyle/>
          <a:p>
            <a:pPr indent="0" lvl="0" marL="0" rtl="0" algn="l">
              <a:spcBef>
                <a:spcPts val="800"/>
              </a:spcBef>
              <a:spcAft>
                <a:spcPts val="0"/>
              </a:spcAft>
              <a:buNone/>
            </a:pPr>
            <a:r>
              <a:rPr lang="en"/>
              <a:t>Big-Oh relates to functions</a:t>
            </a:r>
            <a:endParaRPr/>
          </a:p>
        </p:txBody>
      </p:sp>
      <p:sp>
        <p:nvSpPr>
          <p:cNvPr id="220" name="Google Shape;220;p37"/>
          <p:cNvSpPr txBox="1"/>
          <p:nvPr>
            <p:ph idx="1" type="body"/>
          </p:nvPr>
        </p:nvSpPr>
        <p:spPr>
          <a:xfrm>
            <a:off x="311700" y="1152475"/>
            <a:ext cx="8520600" cy="3793500"/>
          </a:xfrm>
          <a:prstGeom prst="rect">
            <a:avLst/>
          </a:prstGeom>
        </p:spPr>
        <p:txBody>
          <a:bodyPr anchorCtr="0" anchor="t" bIns="34275" lIns="68575" spcFirstLastPara="1" rIns="68575" wrap="square" tIns="34275">
            <a:normAutofit/>
          </a:bodyPr>
          <a:lstStyle/>
          <a:p>
            <a:pPr indent="0" lvl="0" marL="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500"/>
              <a:t>We use O on a function f(n) (for example n</a:t>
            </a:r>
            <a:r>
              <a:rPr baseline="30000" lang="en" sz="2500"/>
              <a:t>2</a:t>
            </a:r>
            <a:r>
              <a:rPr lang="en" sz="2500"/>
              <a:t>) to mean </a:t>
            </a:r>
            <a:r>
              <a:rPr i="1" lang="en" sz="2500"/>
              <a:t>the </a:t>
            </a:r>
            <a:r>
              <a:rPr i="1" lang="en" sz="2500">
                <a:solidFill>
                  <a:srgbClr val="FF0000"/>
                </a:solidFill>
              </a:rPr>
              <a:t>set of functions</a:t>
            </a:r>
            <a:r>
              <a:rPr i="1" lang="en" sz="2500"/>
              <a:t> with asymptotic behavior </a:t>
            </a:r>
            <a:r>
              <a:rPr b="1" i="1" lang="en" sz="2500">
                <a:solidFill>
                  <a:srgbClr val="0000FF"/>
                </a:solidFill>
              </a:rPr>
              <a:t>less than or equal to</a:t>
            </a:r>
            <a:r>
              <a:rPr i="1" lang="en" sz="2500"/>
              <a:t> f(n)</a:t>
            </a:r>
            <a:endParaRPr i="1" sz="2500"/>
          </a:p>
          <a:p>
            <a:pPr indent="0" lvl="0" marL="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500"/>
              <a:t>So (3n</a:t>
            </a:r>
            <a:r>
              <a:rPr baseline="30000" lang="en" sz="2500"/>
              <a:t>2</a:t>
            </a:r>
            <a:r>
              <a:rPr lang="en" sz="2500"/>
              <a:t>+17) </a:t>
            </a:r>
            <a:r>
              <a:rPr b="1" lang="en" sz="2500">
                <a:solidFill>
                  <a:srgbClr val="FF0000"/>
                </a:solidFill>
              </a:rPr>
              <a:t>is in</a:t>
            </a:r>
            <a:r>
              <a:rPr lang="en" sz="2500"/>
              <a:t> O(n</a:t>
            </a:r>
            <a:r>
              <a:rPr baseline="30000" lang="en" sz="2500"/>
              <a:t>2</a:t>
            </a:r>
            <a:r>
              <a:rPr lang="en" sz="2500"/>
              <a:t>)</a:t>
            </a:r>
            <a:endParaRPr sz="2500"/>
          </a:p>
          <a:p>
            <a:pPr indent="-387350" lvl="0" marL="914400" rtl="0" algn="l">
              <a:spcBef>
                <a:spcPts val="800"/>
              </a:spcBef>
              <a:spcAft>
                <a:spcPts val="0"/>
              </a:spcAft>
              <a:buSzPts val="2500"/>
              <a:buChar char="●"/>
            </a:pPr>
            <a:r>
              <a:rPr lang="en" sz="2500"/>
              <a:t>3n</a:t>
            </a:r>
            <a:r>
              <a:rPr baseline="30000" lang="en" sz="2500"/>
              <a:t>2</a:t>
            </a:r>
            <a:r>
              <a:rPr lang="en" sz="2500"/>
              <a:t>+17 and n</a:t>
            </a:r>
            <a:r>
              <a:rPr baseline="30000" lang="en" sz="2500"/>
              <a:t>2</a:t>
            </a:r>
            <a:r>
              <a:rPr lang="en" sz="2500"/>
              <a:t> have the same </a:t>
            </a:r>
            <a:r>
              <a:rPr b="1" lang="en" sz="2500"/>
              <a:t>asymptotic behavior</a:t>
            </a:r>
            <a:endParaRPr b="1" sz="2500"/>
          </a:p>
          <a:p>
            <a:pPr indent="0" lvl="0" marL="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500"/>
              <a:t>Confusingly, we also say/write:</a:t>
            </a:r>
            <a:endParaRPr sz="2500"/>
          </a:p>
          <a:p>
            <a:pPr indent="-387350" lvl="0" marL="914400" rtl="0" algn="l">
              <a:spcBef>
                <a:spcPts val="800"/>
              </a:spcBef>
              <a:spcAft>
                <a:spcPts val="0"/>
              </a:spcAft>
              <a:buSzPts val="2500"/>
              <a:buChar char="●"/>
            </a:pPr>
            <a:r>
              <a:rPr lang="en" sz="2500"/>
              <a:t>(3n</a:t>
            </a:r>
            <a:r>
              <a:rPr baseline="30000" lang="en" sz="2500"/>
              <a:t>2</a:t>
            </a:r>
            <a:r>
              <a:rPr lang="en" sz="2500"/>
              <a:t>+17) </a:t>
            </a:r>
            <a:r>
              <a:rPr b="1" lang="en" sz="2500">
                <a:solidFill>
                  <a:srgbClr val="FF0000"/>
                </a:solidFill>
              </a:rPr>
              <a:t>is</a:t>
            </a:r>
            <a:r>
              <a:rPr lang="en" sz="2500"/>
              <a:t> O(n</a:t>
            </a:r>
            <a:r>
              <a:rPr baseline="30000" lang="en" sz="2500"/>
              <a:t>2</a:t>
            </a:r>
            <a:r>
              <a:rPr lang="en" sz="2500"/>
              <a:t>)</a:t>
            </a:r>
            <a:endParaRPr sz="2500"/>
          </a:p>
          <a:p>
            <a:pPr indent="-387350" lvl="0" marL="914400" rtl="0" algn="l">
              <a:spcBef>
                <a:spcPts val="0"/>
              </a:spcBef>
              <a:spcAft>
                <a:spcPts val="0"/>
              </a:spcAft>
              <a:buSzPts val="2500"/>
              <a:buChar char="●"/>
            </a:pPr>
            <a:r>
              <a:rPr lang="en" sz="2500"/>
              <a:t>(3n</a:t>
            </a:r>
            <a:r>
              <a:rPr baseline="30000" lang="en" sz="2500"/>
              <a:t>2</a:t>
            </a:r>
            <a:r>
              <a:rPr lang="en" sz="2500"/>
              <a:t>+17) </a:t>
            </a:r>
            <a:r>
              <a:rPr b="1" lang="en" sz="2500">
                <a:solidFill>
                  <a:srgbClr val="FF0000"/>
                </a:solidFill>
              </a:rPr>
              <a:t>=</a:t>
            </a:r>
            <a:r>
              <a:rPr lang="en" sz="2500"/>
              <a:t> O(n</a:t>
            </a:r>
            <a:r>
              <a:rPr baseline="30000" lang="en" sz="2500"/>
              <a:t>2</a:t>
            </a:r>
            <a:r>
              <a:rPr lang="en" sz="2500"/>
              <a:t>)</a:t>
            </a:r>
            <a:endParaRPr sz="2500"/>
          </a:p>
          <a:p>
            <a:pPr indent="0" lvl="0" marL="0" rtl="0" algn="l">
              <a:spcBef>
                <a:spcPts val="800"/>
              </a:spcBef>
              <a:spcAft>
                <a:spcPts val="0"/>
              </a:spcAft>
              <a:buNone/>
            </a:pPr>
            <a:r>
              <a:rPr lang="en" sz="2500"/>
              <a:t>But we would never say O(n</a:t>
            </a:r>
            <a:r>
              <a:rPr baseline="30000" lang="en" sz="2500"/>
              <a:t>2</a:t>
            </a:r>
            <a:r>
              <a:rPr lang="en" sz="2500"/>
              <a:t>) = (3n</a:t>
            </a:r>
            <a:r>
              <a:rPr baseline="30000" lang="en" sz="2500"/>
              <a:t>2</a:t>
            </a:r>
            <a:r>
              <a:rPr lang="en" sz="2500"/>
              <a:t>+17)</a:t>
            </a:r>
            <a:endParaRPr sz="2500"/>
          </a:p>
        </p:txBody>
      </p:sp>
      <p:pic>
        <p:nvPicPr>
          <p:cNvPr id="221" name="Google Shape;221;p3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21182" y="1866409"/>
            <a:ext cx="1159941" cy="531057"/>
          </a:xfrm>
          <a:prstGeom prst="rect">
            <a:avLst/>
          </a:prstGeom>
          <a:noFill/>
          <a:ln>
            <a:noFill/>
          </a:ln>
        </p:spPr>
      </p:pic>
      <p:pic>
        <p:nvPicPr>
          <p:cNvPr id="222" name="Google Shape;222;p3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880844" y="1917066"/>
            <a:ext cx="762956" cy="51797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3" name="Google Shape;223;p37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235278" y="2616600"/>
            <a:ext cx="2898351" cy="119014"/>
          </a:xfrm>
          <a:prstGeom prst="rect">
            <a:avLst/>
          </a:prstGeom>
          <a:noFill/>
          <a:ln>
            <a:noFill/>
          </a:ln>
        </p:spPr>
      </p:pic>
      <p:pic>
        <p:nvPicPr>
          <p:cNvPr id="224" name="Google Shape;224;p37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2245976" y="3218182"/>
            <a:ext cx="537953" cy="530966"/>
          </a:xfrm>
          <a:prstGeom prst="rect">
            <a:avLst/>
          </a:prstGeom>
          <a:noFill/>
          <a:ln>
            <a:noFill/>
          </a:ln>
        </p:spPr>
      </p:pic>
      <p:pic>
        <p:nvPicPr>
          <p:cNvPr id="225" name="Google Shape;225;p37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2321768" y="3671136"/>
            <a:ext cx="398732" cy="426713"/>
          </a:xfrm>
          <a:prstGeom prst="rect">
            <a:avLst/>
          </a:prstGeom>
          <a:noFill/>
          <a:ln>
            <a:noFill/>
          </a:ln>
        </p:spPr>
      </p:pic>
      <p:pic>
        <p:nvPicPr>
          <p:cNvPr id="226" name="Google Shape;226;p37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3458766" y="3926685"/>
            <a:ext cx="1055920" cy="66432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0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p3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ctr" bIns="34275" lIns="68575" spcFirstLastPara="1" rIns="68575" wrap="square" tIns="3427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Formally Big-Oh</a:t>
            </a:r>
            <a:endParaRPr/>
          </a:p>
        </p:txBody>
      </p:sp>
      <p:sp>
        <p:nvSpPr>
          <p:cNvPr id="232" name="Google Shape;232;p38"/>
          <p:cNvSpPr txBox="1"/>
          <p:nvPr>
            <p:ph idx="1" type="body"/>
          </p:nvPr>
        </p:nvSpPr>
        <p:spPr>
          <a:xfrm>
            <a:off x="311700" y="1152475"/>
            <a:ext cx="4922700" cy="1229700"/>
          </a:xfrm>
          <a:prstGeom prst="rect">
            <a:avLst/>
          </a:prstGeom>
          <a:ln cap="flat" cmpd="sng" w="2857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34275" lIns="68575" spcFirstLastPara="1" rIns="68575" wrap="square" tIns="34275">
            <a:normAutofit/>
          </a:bodyPr>
          <a:lstStyle/>
          <a:p>
            <a:pPr indent="0" lvl="0" marL="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/>
              <a:t>Definition</a:t>
            </a:r>
            <a:r>
              <a:rPr lang="en"/>
              <a:t>: </a:t>
            </a:r>
            <a:r>
              <a:rPr b="1" lang="en">
                <a:solidFill>
                  <a:srgbClr val="4A86E8"/>
                </a:solidFill>
              </a:rPr>
              <a:t>g(n)</a:t>
            </a:r>
            <a:r>
              <a:rPr lang="en"/>
              <a:t> is in </a:t>
            </a:r>
            <a:r>
              <a:rPr lang="en">
                <a:solidFill>
                  <a:srgbClr val="FF0000"/>
                </a:solidFill>
              </a:rPr>
              <a:t>O( </a:t>
            </a:r>
            <a:r>
              <a:rPr b="1" lang="en">
                <a:solidFill>
                  <a:srgbClr val="FF0000"/>
                </a:solidFill>
              </a:rPr>
              <a:t>f(n)</a:t>
            </a:r>
            <a:r>
              <a:rPr lang="en">
                <a:solidFill>
                  <a:srgbClr val="FF0000"/>
                </a:solidFill>
              </a:rPr>
              <a:t> )</a:t>
            </a:r>
            <a:r>
              <a:rPr lang="en"/>
              <a:t> iff there exist</a:t>
            </a:r>
            <a:endParaRPr/>
          </a:p>
          <a:p>
            <a:pPr indent="0" lvl="0" marL="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positive constants </a:t>
            </a:r>
            <a:r>
              <a:rPr b="1" lang="en">
                <a:solidFill>
                  <a:schemeClr val="accent6"/>
                </a:solidFill>
              </a:rPr>
              <a:t>c</a:t>
            </a:r>
            <a:r>
              <a:rPr lang="en"/>
              <a:t> and </a:t>
            </a:r>
            <a:r>
              <a:rPr b="1" lang="en">
                <a:solidFill>
                  <a:schemeClr val="accent6"/>
                </a:solidFill>
              </a:rPr>
              <a:t>n</a:t>
            </a:r>
            <a:r>
              <a:rPr b="1" baseline="-25000" lang="en">
                <a:solidFill>
                  <a:schemeClr val="accent6"/>
                </a:solidFill>
              </a:rPr>
              <a:t>0</a:t>
            </a:r>
            <a:r>
              <a:rPr lang="en"/>
              <a:t> such that</a:t>
            </a:r>
            <a:endParaRPr/>
          </a:p>
          <a:p>
            <a:pPr indent="457200" lvl="0" marL="0" rtl="0" algn="l">
              <a:spcBef>
                <a:spcPts val="80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4A86E8"/>
                </a:solidFill>
              </a:rPr>
              <a:t>g(n)</a:t>
            </a:r>
            <a:r>
              <a:rPr lang="en"/>
              <a:t> ≤ </a:t>
            </a:r>
            <a:r>
              <a:rPr b="1" lang="en">
                <a:solidFill>
                  <a:schemeClr val="accent6"/>
                </a:solidFill>
              </a:rPr>
              <a:t>c</a:t>
            </a:r>
            <a:r>
              <a:rPr lang="en"/>
              <a:t> </a:t>
            </a:r>
            <a:r>
              <a:rPr b="1" lang="en">
                <a:solidFill>
                  <a:srgbClr val="FF0000"/>
                </a:solidFill>
              </a:rPr>
              <a:t>f(n)</a:t>
            </a:r>
            <a:r>
              <a:rPr lang="en"/>
              <a:t>		for all </a:t>
            </a:r>
            <a:r>
              <a:rPr b="1" i="1" lang="en"/>
              <a:t>n</a:t>
            </a:r>
            <a:r>
              <a:rPr lang="en"/>
              <a:t> ≥ </a:t>
            </a:r>
            <a:r>
              <a:rPr b="1" i="1" lang="en">
                <a:solidFill>
                  <a:schemeClr val="accent6"/>
                </a:solidFill>
              </a:rPr>
              <a:t>n</a:t>
            </a:r>
            <a:r>
              <a:rPr b="1" baseline="-25000" i="1" lang="en">
                <a:solidFill>
                  <a:schemeClr val="accent6"/>
                </a:solidFill>
              </a:rPr>
              <a:t>0</a:t>
            </a:r>
            <a:endParaRPr b="1" baseline="-25000" i="1">
              <a:solidFill>
                <a:schemeClr val="accent6"/>
              </a:solidFill>
            </a:endParaRPr>
          </a:p>
        </p:txBody>
      </p:sp>
      <p:sp>
        <p:nvSpPr>
          <p:cNvPr id="233" name="Google Shape;233;p38"/>
          <p:cNvSpPr txBox="1"/>
          <p:nvPr>
            <p:ph idx="1" type="body"/>
          </p:nvPr>
        </p:nvSpPr>
        <p:spPr>
          <a:xfrm>
            <a:off x="311700" y="2734650"/>
            <a:ext cx="4831800" cy="1834200"/>
          </a:xfrm>
          <a:prstGeom prst="rect">
            <a:avLst/>
          </a:prstGeom>
        </p:spPr>
        <p:txBody>
          <a:bodyPr anchorCtr="0" anchor="t" bIns="34275" lIns="68575" spcFirstLastPara="1" rIns="68575" wrap="square" tIns="34275">
            <a:normAutofit/>
          </a:bodyPr>
          <a:lstStyle/>
          <a:p>
            <a:pPr indent="0" lvl="0" marL="0" rtl="0" algn="l">
              <a:spcBef>
                <a:spcPts val="800"/>
              </a:spcBef>
              <a:spcAft>
                <a:spcPts val="0"/>
              </a:spcAft>
              <a:buNone/>
            </a:pPr>
            <a:r>
              <a:rPr b="1" lang="en"/>
              <a:t>Note: </a:t>
            </a:r>
            <a:r>
              <a:rPr b="1" i="1" lang="en">
                <a:solidFill>
                  <a:schemeClr val="accent6"/>
                </a:solidFill>
              </a:rPr>
              <a:t>n</a:t>
            </a:r>
            <a:r>
              <a:rPr b="1" baseline="-25000" i="1" lang="en">
                <a:solidFill>
                  <a:schemeClr val="accent6"/>
                </a:solidFill>
              </a:rPr>
              <a:t>0</a:t>
            </a:r>
            <a:r>
              <a:rPr b="1" lang="en"/>
              <a:t> ≥ 1 (and a natural number) and</a:t>
            </a:r>
            <a:br>
              <a:rPr b="1" lang="en"/>
            </a:br>
            <a:r>
              <a:rPr b="1" lang="en"/>
              <a:t>           </a:t>
            </a:r>
            <a:r>
              <a:rPr b="1" i="1" lang="en">
                <a:solidFill>
                  <a:schemeClr val="accent6"/>
                </a:solidFill>
              </a:rPr>
              <a:t>c</a:t>
            </a:r>
            <a:r>
              <a:rPr b="1" lang="en"/>
              <a:t> &gt; 0</a:t>
            </a:r>
            <a:endParaRPr b="1"/>
          </a:p>
          <a:p>
            <a:pPr indent="0" lvl="0" marL="0" rtl="0" algn="l">
              <a:spcBef>
                <a:spcPts val="80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  <a:p>
            <a:pPr indent="0" lvl="0" marL="0" rtl="0" algn="l">
              <a:spcBef>
                <a:spcPts val="800"/>
              </a:spcBef>
              <a:spcAft>
                <a:spcPts val="0"/>
              </a:spcAft>
              <a:buNone/>
            </a:pPr>
            <a:r>
              <a:rPr b="1" lang="en"/>
              <a:t>Or</a:t>
            </a:r>
            <a:endParaRPr b="1"/>
          </a:p>
          <a:p>
            <a:pPr indent="457200" lvl="0" marL="0" rtl="0" algn="l">
              <a:spcBef>
                <a:spcPts val="80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4A86E8"/>
                </a:solidFill>
              </a:rPr>
              <a:t>g(n)</a:t>
            </a:r>
            <a:r>
              <a:rPr b="1" lang="en"/>
              <a:t> ∈ </a:t>
            </a:r>
            <a:r>
              <a:rPr b="1" lang="en">
                <a:solidFill>
                  <a:srgbClr val="FF0000"/>
                </a:solidFill>
              </a:rPr>
              <a:t>O( f(n) )</a:t>
            </a:r>
            <a:endParaRPr b="1">
              <a:solidFill>
                <a:srgbClr val="FF0000"/>
              </a:solidFill>
            </a:endParaRPr>
          </a:p>
        </p:txBody>
      </p:sp>
      <p:pic>
        <p:nvPicPr>
          <p:cNvPr id="234" name="Google Shape;234;p3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314025" y="2323200"/>
            <a:ext cx="3626301" cy="2627549"/>
          </a:xfrm>
          <a:prstGeom prst="rect">
            <a:avLst/>
          </a:prstGeom>
          <a:noFill/>
          <a:ln>
            <a:noFill/>
          </a:ln>
        </p:spPr>
      </p:pic>
      <p:pic>
        <p:nvPicPr>
          <p:cNvPr id="235" name="Google Shape;235;p3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704547" y="1960645"/>
            <a:ext cx="517555" cy="531543"/>
          </a:xfrm>
          <a:prstGeom prst="rect">
            <a:avLst/>
          </a:prstGeom>
          <a:noFill/>
          <a:ln>
            <a:noFill/>
          </a:ln>
        </p:spPr>
      </p:pic>
      <p:pic>
        <p:nvPicPr>
          <p:cNvPr id="236" name="Google Shape;236;p38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433175" y="1933026"/>
            <a:ext cx="273559" cy="441902"/>
          </a:xfrm>
          <a:prstGeom prst="rect">
            <a:avLst/>
          </a:prstGeom>
          <a:noFill/>
          <a:ln>
            <a:noFill/>
          </a:ln>
        </p:spPr>
      </p:pic>
      <p:pic>
        <p:nvPicPr>
          <p:cNvPr id="237" name="Google Shape;237;p38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7149442" y="2586795"/>
            <a:ext cx="1374605" cy="112914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Google Shape;242;p3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ctr" bIns="34275" lIns="68575" spcFirstLastPara="1" rIns="68575" wrap="square" tIns="3427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Why n</a:t>
            </a:r>
            <a:r>
              <a:rPr baseline="-25000" lang="en"/>
              <a:t>0</a:t>
            </a:r>
            <a:r>
              <a:rPr lang="en"/>
              <a:t>? Why c?</a:t>
            </a:r>
            <a:endParaRPr/>
          </a:p>
        </p:txBody>
      </p:sp>
      <p:sp>
        <p:nvSpPr>
          <p:cNvPr id="243" name="Google Shape;243;p39"/>
          <p:cNvSpPr txBox="1"/>
          <p:nvPr>
            <p:ph idx="1" type="body"/>
          </p:nvPr>
        </p:nvSpPr>
        <p:spPr>
          <a:xfrm>
            <a:off x="311700" y="1152475"/>
            <a:ext cx="4922700" cy="1229700"/>
          </a:xfrm>
          <a:prstGeom prst="rect">
            <a:avLst/>
          </a:prstGeom>
          <a:ln cap="flat" cmpd="sng" w="2857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34275" lIns="68575" spcFirstLastPara="1" rIns="68575" wrap="square" tIns="34275">
            <a:normAutofit/>
          </a:bodyPr>
          <a:lstStyle/>
          <a:p>
            <a:pPr indent="0" lvl="0" marL="0" rtl="0" algn="l">
              <a:spcBef>
                <a:spcPts val="800"/>
              </a:spcBef>
              <a:spcAft>
                <a:spcPts val="0"/>
              </a:spcAft>
              <a:buNone/>
            </a:pPr>
            <a:r>
              <a:rPr b="1" lang="en"/>
              <a:t>Definition</a:t>
            </a:r>
            <a:r>
              <a:rPr lang="en"/>
              <a:t>: </a:t>
            </a:r>
            <a:r>
              <a:rPr b="1" lang="en">
                <a:solidFill>
                  <a:srgbClr val="4A86E8"/>
                </a:solidFill>
              </a:rPr>
              <a:t>g(n)</a:t>
            </a:r>
            <a:r>
              <a:rPr lang="en"/>
              <a:t> </a:t>
            </a:r>
            <a:r>
              <a:rPr b="1" lang="en"/>
              <a:t>∈</a:t>
            </a:r>
            <a:r>
              <a:rPr lang="en"/>
              <a:t> </a:t>
            </a:r>
            <a:r>
              <a:rPr lang="en">
                <a:solidFill>
                  <a:srgbClr val="FF0000"/>
                </a:solidFill>
              </a:rPr>
              <a:t>O( </a:t>
            </a:r>
            <a:r>
              <a:rPr b="1" lang="en">
                <a:solidFill>
                  <a:srgbClr val="FF0000"/>
                </a:solidFill>
              </a:rPr>
              <a:t>f(n)</a:t>
            </a:r>
            <a:r>
              <a:rPr lang="en">
                <a:solidFill>
                  <a:srgbClr val="FF0000"/>
                </a:solidFill>
              </a:rPr>
              <a:t> )</a:t>
            </a:r>
            <a:r>
              <a:rPr lang="en"/>
              <a:t> iff there exist</a:t>
            </a:r>
            <a:endParaRPr/>
          </a:p>
          <a:p>
            <a:pPr indent="0" lvl="0" marL="0" rtl="0" algn="l">
              <a:spcBef>
                <a:spcPts val="800"/>
              </a:spcBef>
              <a:spcAft>
                <a:spcPts val="0"/>
              </a:spcAft>
              <a:buNone/>
            </a:pPr>
            <a:r>
              <a:rPr lang="en"/>
              <a:t>positive constants </a:t>
            </a:r>
            <a:r>
              <a:rPr b="1" lang="en">
                <a:solidFill>
                  <a:schemeClr val="accent6"/>
                </a:solidFill>
              </a:rPr>
              <a:t>c</a:t>
            </a:r>
            <a:r>
              <a:rPr lang="en"/>
              <a:t> and </a:t>
            </a:r>
            <a:r>
              <a:rPr b="1" lang="en">
                <a:solidFill>
                  <a:schemeClr val="accent6"/>
                </a:solidFill>
              </a:rPr>
              <a:t>n</a:t>
            </a:r>
            <a:r>
              <a:rPr b="1" baseline="-25000" lang="en">
                <a:solidFill>
                  <a:schemeClr val="accent6"/>
                </a:solidFill>
              </a:rPr>
              <a:t>0</a:t>
            </a:r>
            <a:r>
              <a:rPr lang="en"/>
              <a:t> such that</a:t>
            </a:r>
            <a:endParaRPr/>
          </a:p>
          <a:p>
            <a:pPr indent="457200" lvl="0" marL="0" rtl="0" algn="l">
              <a:spcBef>
                <a:spcPts val="80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4A86E8"/>
                </a:solidFill>
              </a:rPr>
              <a:t>g(n)</a:t>
            </a:r>
            <a:r>
              <a:rPr lang="en"/>
              <a:t> ≤ </a:t>
            </a:r>
            <a:r>
              <a:rPr b="1" lang="en">
                <a:solidFill>
                  <a:schemeClr val="accent6"/>
                </a:solidFill>
              </a:rPr>
              <a:t>c</a:t>
            </a:r>
            <a:r>
              <a:rPr lang="en"/>
              <a:t> </a:t>
            </a:r>
            <a:r>
              <a:rPr b="1" lang="en">
                <a:solidFill>
                  <a:srgbClr val="FF0000"/>
                </a:solidFill>
              </a:rPr>
              <a:t>f(n)</a:t>
            </a:r>
            <a:r>
              <a:rPr lang="en"/>
              <a:t>		for all </a:t>
            </a:r>
            <a:r>
              <a:rPr b="1" i="1" lang="en"/>
              <a:t>n</a:t>
            </a:r>
            <a:r>
              <a:rPr lang="en"/>
              <a:t> ≥ </a:t>
            </a:r>
            <a:r>
              <a:rPr b="1" i="1" lang="en">
                <a:solidFill>
                  <a:schemeClr val="accent6"/>
                </a:solidFill>
              </a:rPr>
              <a:t>n</a:t>
            </a:r>
            <a:r>
              <a:rPr b="1" baseline="-25000" i="1" lang="en">
                <a:solidFill>
                  <a:schemeClr val="accent6"/>
                </a:solidFill>
              </a:rPr>
              <a:t>0</a:t>
            </a:r>
            <a:endParaRPr b="1" baseline="-25000" i="1">
              <a:solidFill>
                <a:schemeClr val="accent6"/>
              </a:solidFill>
            </a:endParaRPr>
          </a:p>
        </p:txBody>
      </p:sp>
      <p:pic>
        <p:nvPicPr>
          <p:cNvPr id="244" name="Google Shape;244;p3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49175" y="2475800"/>
            <a:ext cx="8245650" cy="2667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5" name="Google Shape;245;p3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367009" y="3236030"/>
            <a:ext cx="216864" cy="1546029"/>
          </a:xfrm>
          <a:prstGeom prst="rect">
            <a:avLst/>
          </a:prstGeom>
          <a:noFill/>
          <a:ln>
            <a:noFill/>
          </a:ln>
        </p:spPr>
      </p:pic>
      <p:pic>
        <p:nvPicPr>
          <p:cNvPr id="246" name="Google Shape;246;p39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7328226" y="3057480"/>
            <a:ext cx="811874" cy="142077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0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p4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ctr" bIns="34275" lIns="68575" spcFirstLastPara="1" rIns="68575" wrap="square" tIns="3427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Formally Big-Oh</a:t>
            </a:r>
            <a:endParaRPr/>
          </a:p>
        </p:txBody>
      </p:sp>
      <p:sp>
        <p:nvSpPr>
          <p:cNvPr id="252" name="Google Shape;252;p40"/>
          <p:cNvSpPr txBox="1"/>
          <p:nvPr>
            <p:ph idx="1" type="body"/>
          </p:nvPr>
        </p:nvSpPr>
        <p:spPr>
          <a:xfrm>
            <a:off x="311700" y="1152475"/>
            <a:ext cx="4922700" cy="1229700"/>
          </a:xfrm>
          <a:prstGeom prst="rect">
            <a:avLst/>
          </a:prstGeom>
          <a:ln cap="flat" cmpd="sng" w="2857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34275" lIns="68575" spcFirstLastPara="1" rIns="68575" wrap="square" tIns="34275">
            <a:normAutofit/>
          </a:bodyPr>
          <a:lstStyle/>
          <a:p>
            <a:pPr indent="0" lvl="0" marL="0" rtl="0" algn="l">
              <a:spcBef>
                <a:spcPts val="800"/>
              </a:spcBef>
              <a:spcAft>
                <a:spcPts val="0"/>
              </a:spcAft>
              <a:buNone/>
            </a:pPr>
            <a:r>
              <a:rPr b="1" lang="en"/>
              <a:t>Definition</a:t>
            </a:r>
            <a:r>
              <a:rPr lang="en"/>
              <a:t>: </a:t>
            </a:r>
            <a:r>
              <a:rPr b="1" lang="en">
                <a:solidFill>
                  <a:srgbClr val="4A86E8"/>
                </a:solidFill>
              </a:rPr>
              <a:t>g(n)</a:t>
            </a:r>
            <a:r>
              <a:rPr lang="en"/>
              <a:t> </a:t>
            </a:r>
            <a:r>
              <a:rPr b="1" lang="en"/>
              <a:t>∈</a:t>
            </a:r>
            <a:r>
              <a:rPr lang="en"/>
              <a:t> </a:t>
            </a:r>
            <a:r>
              <a:rPr lang="en">
                <a:solidFill>
                  <a:srgbClr val="FF0000"/>
                </a:solidFill>
              </a:rPr>
              <a:t>O( </a:t>
            </a:r>
            <a:r>
              <a:rPr b="1" lang="en">
                <a:solidFill>
                  <a:srgbClr val="FF0000"/>
                </a:solidFill>
              </a:rPr>
              <a:t>f(n)</a:t>
            </a:r>
            <a:r>
              <a:rPr lang="en">
                <a:solidFill>
                  <a:srgbClr val="FF0000"/>
                </a:solidFill>
              </a:rPr>
              <a:t> )</a:t>
            </a:r>
            <a:r>
              <a:rPr lang="en"/>
              <a:t> iff there exist</a:t>
            </a:r>
            <a:endParaRPr/>
          </a:p>
          <a:p>
            <a:pPr indent="0" lvl="0" marL="0" rtl="0" algn="l">
              <a:spcBef>
                <a:spcPts val="800"/>
              </a:spcBef>
              <a:spcAft>
                <a:spcPts val="0"/>
              </a:spcAft>
              <a:buNone/>
            </a:pPr>
            <a:r>
              <a:rPr lang="en"/>
              <a:t>positive constants </a:t>
            </a:r>
            <a:r>
              <a:rPr b="1" lang="en">
                <a:solidFill>
                  <a:schemeClr val="accent6"/>
                </a:solidFill>
              </a:rPr>
              <a:t>c</a:t>
            </a:r>
            <a:r>
              <a:rPr lang="en"/>
              <a:t> and </a:t>
            </a:r>
            <a:r>
              <a:rPr b="1" lang="en">
                <a:solidFill>
                  <a:schemeClr val="accent6"/>
                </a:solidFill>
              </a:rPr>
              <a:t>n</a:t>
            </a:r>
            <a:r>
              <a:rPr b="1" baseline="-25000" lang="en">
                <a:solidFill>
                  <a:schemeClr val="accent6"/>
                </a:solidFill>
              </a:rPr>
              <a:t>0</a:t>
            </a:r>
            <a:r>
              <a:rPr lang="en"/>
              <a:t> such that</a:t>
            </a:r>
            <a:endParaRPr/>
          </a:p>
          <a:p>
            <a:pPr indent="457200" lvl="0" marL="0" rtl="0" algn="l">
              <a:spcBef>
                <a:spcPts val="80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4A86E8"/>
                </a:solidFill>
              </a:rPr>
              <a:t>g(n)</a:t>
            </a:r>
            <a:r>
              <a:rPr lang="en"/>
              <a:t> ≤ </a:t>
            </a:r>
            <a:r>
              <a:rPr b="1" lang="en">
                <a:solidFill>
                  <a:schemeClr val="accent6"/>
                </a:solidFill>
              </a:rPr>
              <a:t>c</a:t>
            </a:r>
            <a:r>
              <a:rPr lang="en"/>
              <a:t> </a:t>
            </a:r>
            <a:r>
              <a:rPr b="1" lang="en">
                <a:solidFill>
                  <a:srgbClr val="FF0000"/>
                </a:solidFill>
              </a:rPr>
              <a:t>f(n)</a:t>
            </a:r>
            <a:r>
              <a:rPr lang="en"/>
              <a:t>		for all </a:t>
            </a:r>
            <a:r>
              <a:rPr b="1" i="1" lang="en"/>
              <a:t>n</a:t>
            </a:r>
            <a:r>
              <a:rPr lang="en"/>
              <a:t> ≥ </a:t>
            </a:r>
            <a:r>
              <a:rPr b="1" i="1" lang="en">
                <a:solidFill>
                  <a:schemeClr val="accent6"/>
                </a:solidFill>
              </a:rPr>
              <a:t>n</a:t>
            </a:r>
            <a:r>
              <a:rPr b="1" baseline="-25000" i="1" lang="en">
                <a:solidFill>
                  <a:schemeClr val="accent6"/>
                </a:solidFill>
              </a:rPr>
              <a:t>0</a:t>
            </a:r>
            <a:endParaRPr b="1" baseline="-25000" i="1">
              <a:solidFill>
                <a:schemeClr val="accent6"/>
              </a:solidFill>
            </a:endParaRPr>
          </a:p>
        </p:txBody>
      </p:sp>
      <p:sp>
        <p:nvSpPr>
          <p:cNvPr id="253" name="Google Shape;253;p40"/>
          <p:cNvSpPr txBox="1"/>
          <p:nvPr>
            <p:ph idx="1" type="body"/>
          </p:nvPr>
        </p:nvSpPr>
        <p:spPr>
          <a:xfrm>
            <a:off x="311700" y="2678450"/>
            <a:ext cx="8520600" cy="2341800"/>
          </a:xfrm>
          <a:prstGeom prst="rect">
            <a:avLst/>
          </a:prstGeom>
        </p:spPr>
        <p:txBody>
          <a:bodyPr anchorCtr="0" anchor="t" bIns="34275" lIns="68575" spcFirstLastPara="1" rIns="68575" wrap="square" tIns="34275">
            <a:normAutofit/>
          </a:bodyPr>
          <a:lstStyle/>
          <a:p>
            <a:pPr indent="-171450" lvl="0" marL="17145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To show </a:t>
            </a:r>
            <a:r>
              <a:rPr b="1" lang="en">
                <a:solidFill>
                  <a:srgbClr val="4A86E8"/>
                </a:solidFill>
              </a:rPr>
              <a:t>g(n)</a:t>
            </a:r>
            <a:r>
              <a:rPr lang="en"/>
              <a:t> </a:t>
            </a:r>
            <a:r>
              <a:rPr b="1" lang="en"/>
              <a:t>∈</a:t>
            </a:r>
            <a:r>
              <a:rPr lang="en"/>
              <a:t> </a:t>
            </a:r>
            <a:r>
              <a:rPr lang="en">
                <a:solidFill>
                  <a:srgbClr val="FF0000"/>
                </a:solidFill>
              </a:rPr>
              <a:t>O( </a:t>
            </a:r>
            <a:r>
              <a:rPr b="1" lang="en">
                <a:solidFill>
                  <a:srgbClr val="FF0000"/>
                </a:solidFill>
              </a:rPr>
              <a:t>f(n)</a:t>
            </a:r>
            <a:r>
              <a:rPr lang="en">
                <a:solidFill>
                  <a:srgbClr val="FF0000"/>
                </a:solidFill>
              </a:rPr>
              <a:t> )</a:t>
            </a:r>
            <a:r>
              <a:rPr lang="en"/>
              <a:t>, pick a </a:t>
            </a:r>
            <a:r>
              <a:rPr b="1" lang="en">
                <a:solidFill>
                  <a:schemeClr val="accent6"/>
                </a:solidFill>
              </a:rPr>
              <a:t>c</a:t>
            </a:r>
            <a:r>
              <a:rPr lang="en"/>
              <a:t> large enough to “cover the constant factors” and </a:t>
            </a:r>
            <a:r>
              <a:rPr b="1" lang="en">
                <a:solidFill>
                  <a:schemeClr val="accent6"/>
                </a:solidFill>
              </a:rPr>
              <a:t>n</a:t>
            </a:r>
            <a:r>
              <a:rPr b="1" baseline="-25000" lang="en">
                <a:solidFill>
                  <a:schemeClr val="accent6"/>
                </a:solidFill>
              </a:rPr>
              <a:t>0</a:t>
            </a:r>
            <a:r>
              <a:rPr lang="en"/>
              <a:t> large enough to “cover the lower-order terms”</a:t>
            </a:r>
            <a:endParaRPr/>
          </a:p>
          <a:p>
            <a:pPr indent="0" lvl="0" marL="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Example: Let </a:t>
            </a:r>
            <a:r>
              <a:rPr b="1" lang="en">
                <a:solidFill>
                  <a:srgbClr val="4A86E8"/>
                </a:solidFill>
              </a:rPr>
              <a:t>g(n)</a:t>
            </a:r>
            <a:r>
              <a:rPr lang="en"/>
              <a:t> = 3n + 4 and </a:t>
            </a:r>
            <a:r>
              <a:rPr b="1" lang="en">
                <a:solidFill>
                  <a:srgbClr val="FF0000"/>
                </a:solidFill>
              </a:rPr>
              <a:t>f(n) </a:t>
            </a:r>
            <a:r>
              <a:rPr lang="en"/>
              <a:t>= n</a:t>
            </a:r>
            <a:endParaRPr/>
          </a:p>
          <a:p>
            <a:pPr indent="457200" lvl="0" marL="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>
                <a:solidFill>
                  <a:schemeClr val="accent6"/>
                </a:solidFill>
              </a:rPr>
              <a:t>c</a:t>
            </a:r>
            <a:r>
              <a:rPr lang="en"/>
              <a:t> = 4 and </a:t>
            </a:r>
            <a:r>
              <a:rPr b="1" lang="en">
                <a:solidFill>
                  <a:schemeClr val="accent6"/>
                </a:solidFill>
              </a:rPr>
              <a:t>n</a:t>
            </a:r>
            <a:r>
              <a:rPr b="1" baseline="-25000" lang="en">
                <a:solidFill>
                  <a:schemeClr val="accent6"/>
                </a:solidFill>
              </a:rPr>
              <a:t>0</a:t>
            </a:r>
            <a:r>
              <a:rPr lang="en"/>
              <a:t> = 5 is one possibility</a:t>
            </a:r>
            <a:endParaRPr/>
          </a:p>
          <a:p>
            <a:pPr indent="0" lvl="0" marL="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This is “less than or equal to”</a:t>
            </a:r>
            <a:endParaRPr/>
          </a:p>
          <a:p>
            <a:pPr indent="-361950" lvl="0" marL="914400" rtl="0" algn="l">
              <a:spcBef>
                <a:spcPts val="800"/>
              </a:spcBef>
              <a:spcAft>
                <a:spcPts val="0"/>
              </a:spcAft>
              <a:buSzPts val="2100"/>
              <a:buChar char="●"/>
            </a:pPr>
            <a:r>
              <a:rPr lang="en"/>
              <a:t>So 3n + 4 is also O(n</a:t>
            </a:r>
            <a:r>
              <a:rPr baseline="30000" lang="en"/>
              <a:t>5</a:t>
            </a:r>
            <a:r>
              <a:rPr lang="en"/>
              <a:t>) and O(2</a:t>
            </a:r>
            <a:r>
              <a:rPr baseline="30000" lang="en"/>
              <a:t>n</a:t>
            </a:r>
            <a:r>
              <a:rPr lang="en"/>
              <a:t>) etc.</a:t>
            </a:r>
            <a:endParaRPr/>
          </a:p>
        </p:txBody>
      </p:sp>
      <p:pic>
        <p:nvPicPr>
          <p:cNvPr id="254" name="Google Shape;254;p4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446150" y="50900"/>
            <a:ext cx="3626301" cy="2627549"/>
          </a:xfrm>
          <a:prstGeom prst="rect">
            <a:avLst/>
          </a:prstGeom>
          <a:noFill/>
          <a:ln>
            <a:noFill/>
          </a:ln>
        </p:spPr>
      </p:pic>
      <p:sp>
        <p:nvSpPr>
          <p:cNvPr id="255" name="Google Shape;255;p40"/>
          <p:cNvSpPr txBox="1"/>
          <p:nvPr/>
        </p:nvSpPr>
        <p:spPr>
          <a:xfrm>
            <a:off x="5442950" y="3355600"/>
            <a:ext cx="3487800" cy="16647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56" name="Google Shape;256;p4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486616" y="3429109"/>
            <a:ext cx="2005395" cy="4961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57" name="Google Shape;257;p40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7547755" y="3613745"/>
            <a:ext cx="240091" cy="296584"/>
          </a:xfrm>
          <a:prstGeom prst="rect">
            <a:avLst/>
          </a:prstGeom>
          <a:noFill/>
          <a:ln>
            <a:noFill/>
          </a:ln>
        </p:spPr>
      </p:pic>
      <p:pic>
        <p:nvPicPr>
          <p:cNvPr id="258" name="Google Shape;258;p40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696943" y="2218824"/>
            <a:ext cx="6989895" cy="1817373"/>
          </a:xfrm>
          <a:prstGeom prst="rect">
            <a:avLst/>
          </a:prstGeom>
          <a:noFill/>
          <a:ln>
            <a:noFill/>
          </a:ln>
        </p:spPr>
      </p:pic>
      <p:pic>
        <p:nvPicPr>
          <p:cNvPr id="259" name="Google Shape;259;p40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5589861" y="3975617"/>
            <a:ext cx="1048034" cy="363318"/>
          </a:xfrm>
          <a:prstGeom prst="rect">
            <a:avLst/>
          </a:prstGeom>
          <a:noFill/>
          <a:ln>
            <a:noFill/>
          </a:ln>
        </p:spPr>
      </p:pic>
      <p:pic>
        <p:nvPicPr>
          <p:cNvPr id="260" name="Google Shape;260;p40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1712953" y="3684568"/>
            <a:ext cx="805206" cy="63016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4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Google Shape;265;p4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ctr" bIns="34275" lIns="68575" spcFirstLastPara="1" rIns="68575" wrap="square" tIns="3427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Examples</a:t>
            </a:r>
            <a:endParaRPr/>
          </a:p>
        </p:txBody>
      </p:sp>
      <p:sp>
        <p:nvSpPr>
          <p:cNvPr id="266" name="Google Shape;266;p41"/>
          <p:cNvSpPr txBox="1"/>
          <p:nvPr>
            <p:ph idx="1" type="body"/>
          </p:nvPr>
        </p:nvSpPr>
        <p:spPr>
          <a:xfrm>
            <a:off x="311700" y="1152475"/>
            <a:ext cx="8520600" cy="3840600"/>
          </a:xfrm>
          <a:prstGeom prst="rect">
            <a:avLst/>
          </a:prstGeom>
        </p:spPr>
        <p:txBody>
          <a:bodyPr anchorCtr="0" anchor="t" bIns="34275" lIns="68575" spcFirstLastPara="1" rIns="68575" wrap="square" tIns="34275">
            <a:normAutofit/>
          </a:bodyPr>
          <a:lstStyle/>
          <a:p>
            <a:pPr indent="0" lvl="0" marL="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True or false?</a:t>
            </a:r>
            <a:endParaRPr/>
          </a:p>
          <a:p>
            <a:pPr indent="-361950" lvl="0" marL="457200" rtl="0" algn="l">
              <a:spcBef>
                <a:spcPts val="800"/>
              </a:spcBef>
              <a:spcAft>
                <a:spcPts val="0"/>
              </a:spcAft>
              <a:buSzPts val="2100"/>
              <a:buAutoNum type="arabicPeriod"/>
            </a:pPr>
            <a:r>
              <a:rPr lang="en"/>
              <a:t>4+3n is O(n)</a:t>
            </a:r>
            <a:endParaRPr/>
          </a:p>
          <a:p>
            <a:pPr indent="-361950" lvl="0" marL="457200" rtl="0" algn="l">
              <a:spcBef>
                <a:spcPts val="0"/>
              </a:spcBef>
              <a:spcAft>
                <a:spcPts val="0"/>
              </a:spcAft>
              <a:buSzPts val="2100"/>
              <a:buAutoNum type="arabicPeriod"/>
            </a:pPr>
            <a:r>
              <a:rPr lang="en"/>
              <a:t>n+2logn is O(logn)</a:t>
            </a:r>
            <a:endParaRPr/>
          </a:p>
          <a:p>
            <a:pPr indent="-361950" lvl="0" marL="457200" rtl="0" algn="l">
              <a:spcBef>
                <a:spcPts val="0"/>
              </a:spcBef>
              <a:spcAft>
                <a:spcPts val="0"/>
              </a:spcAft>
              <a:buSzPts val="2100"/>
              <a:buAutoNum type="arabicPeriod"/>
            </a:pPr>
            <a:r>
              <a:rPr lang="en"/>
              <a:t>logn+2 is O(1)</a:t>
            </a:r>
            <a:endParaRPr/>
          </a:p>
          <a:p>
            <a:pPr indent="-361950" lvl="0" marL="457200" rtl="0" algn="l">
              <a:spcBef>
                <a:spcPts val="0"/>
              </a:spcBef>
              <a:spcAft>
                <a:spcPts val="0"/>
              </a:spcAft>
              <a:buSzPts val="2100"/>
              <a:buAutoNum type="arabicPeriod"/>
            </a:pPr>
            <a:r>
              <a:rPr lang="en"/>
              <a:t>n</a:t>
            </a:r>
            <a:r>
              <a:rPr baseline="30000" lang="en"/>
              <a:t>50</a:t>
            </a:r>
            <a:r>
              <a:rPr lang="en"/>
              <a:t> is O(1.1</a:t>
            </a:r>
            <a:r>
              <a:rPr baseline="30000" lang="en"/>
              <a:t>n</a:t>
            </a:r>
            <a:r>
              <a:rPr lang="en"/>
              <a:t>)</a:t>
            </a:r>
            <a:endParaRPr/>
          </a:p>
          <a:p>
            <a:pPr indent="0" lvl="0" marL="0" rtl="0" algn="l">
              <a:spcBef>
                <a:spcPts val="8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Notes:</a:t>
            </a:r>
            <a:endParaRPr/>
          </a:p>
          <a:p>
            <a:pPr indent="-361950" lvl="0" marL="457200" rtl="0" algn="l">
              <a:spcBef>
                <a:spcPts val="800"/>
              </a:spcBef>
              <a:spcAft>
                <a:spcPts val="0"/>
              </a:spcAft>
              <a:buSzPts val="2100"/>
              <a:buChar char="●"/>
            </a:pPr>
            <a:r>
              <a:rPr lang="en"/>
              <a:t>Do NOT ignore constants that are not multipliers:</a:t>
            </a:r>
            <a:endParaRPr/>
          </a:p>
          <a:p>
            <a:pPr indent="-336550" lvl="1" marL="914400" rtl="0" algn="l">
              <a:spcBef>
                <a:spcPts val="0"/>
              </a:spcBef>
              <a:spcAft>
                <a:spcPts val="0"/>
              </a:spcAft>
              <a:buSzPts val="1700"/>
              <a:buChar char="○"/>
            </a:pPr>
            <a:r>
              <a:rPr lang="en"/>
              <a:t>n</a:t>
            </a:r>
            <a:r>
              <a:rPr baseline="30000" lang="en"/>
              <a:t>3</a:t>
            </a:r>
            <a:r>
              <a:rPr lang="en"/>
              <a:t> is O(n</a:t>
            </a:r>
            <a:r>
              <a:rPr baseline="30000" lang="en"/>
              <a:t>2</a:t>
            </a:r>
            <a:r>
              <a:rPr lang="en"/>
              <a:t>) : </a:t>
            </a:r>
            <a:r>
              <a:rPr lang="en">
                <a:solidFill>
                  <a:srgbClr val="FF0000"/>
                </a:solidFill>
              </a:rPr>
              <a:t>FALSE</a:t>
            </a:r>
            <a:endParaRPr>
              <a:solidFill>
                <a:srgbClr val="FF0000"/>
              </a:solidFill>
            </a:endParaRPr>
          </a:p>
          <a:p>
            <a:pPr indent="-336550" lvl="1" marL="914400" rtl="0" algn="l">
              <a:spcBef>
                <a:spcPts val="0"/>
              </a:spcBef>
              <a:spcAft>
                <a:spcPts val="0"/>
              </a:spcAft>
              <a:buSzPts val="1700"/>
              <a:buChar char="○"/>
            </a:pPr>
            <a:r>
              <a:rPr lang="en"/>
              <a:t>3</a:t>
            </a:r>
            <a:r>
              <a:rPr baseline="30000" lang="en"/>
              <a:t>n</a:t>
            </a:r>
            <a:r>
              <a:rPr lang="en"/>
              <a:t> is O(2</a:t>
            </a:r>
            <a:r>
              <a:rPr baseline="30000" lang="en"/>
              <a:t>n</a:t>
            </a:r>
            <a:r>
              <a:rPr lang="en"/>
              <a:t>) : </a:t>
            </a:r>
            <a:r>
              <a:rPr lang="en">
                <a:solidFill>
                  <a:srgbClr val="FF0000"/>
                </a:solidFill>
              </a:rPr>
              <a:t>FALSE</a:t>
            </a:r>
            <a:endParaRPr/>
          </a:p>
          <a:p>
            <a:pPr indent="-361950" lvl="0" marL="457200" rtl="0" algn="l">
              <a:spcBef>
                <a:spcPts val="0"/>
              </a:spcBef>
              <a:spcAft>
                <a:spcPts val="0"/>
              </a:spcAft>
              <a:buSzPts val="2100"/>
              <a:buChar char="●"/>
            </a:pPr>
            <a:r>
              <a:rPr lang="en"/>
              <a:t>When in doubt, refer to the definition</a:t>
            </a:r>
            <a:endParaRPr/>
          </a:p>
        </p:txBody>
      </p:sp>
      <p:pic>
        <p:nvPicPr>
          <p:cNvPr id="267" name="Google Shape;267;p4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233331" y="1496921"/>
            <a:ext cx="489894" cy="300935"/>
          </a:xfrm>
          <a:prstGeom prst="rect">
            <a:avLst/>
          </a:prstGeom>
          <a:noFill/>
          <a:ln>
            <a:noFill/>
          </a:ln>
        </p:spPr>
      </p:pic>
      <p:pic>
        <p:nvPicPr>
          <p:cNvPr id="268" name="Google Shape;268;p4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59253" y="1857118"/>
            <a:ext cx="2828985" cy="441154"/>
          </a:xfrm>
          <a:prstGeom prst="rect">
            <a:avLst/>
          </a:prstGeom>
          <a:noFill/>
          <a:ln>
            <a:noFill/>
          </a:ln>
        </p:spPr>
      </p:pic>
      <p:pic>
        <p:nvPicPr>
          <p:cNvPr id="269" name="Google Shape;269;p41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33208" y="1921728"/>
            <a:ext cx="1124874" cy="551957"/>
          </a:xfrm>
          <a:prstGeom prst="rect">
            <a:avLst/>
          </a:prstGeom>
          <a:noFill/>
          <a:ln>
            <a:noFill/>
          </a:ln>
        </p:spPr>
      </p:pic>
      <p:pic>
        <p:nvPicPr>
          <p:cNvPr id="270" name="Google Shape;270;p41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2266542" y="2513799"/>
            <a:ext cx="378276" cy="399291"/>
          </a:xfrm>
          <a:prstGeom prst="rect">
            <a:avLst/>
          </a:prstGeom>
          <a:noFill/>
          <a:ln>
            <a:noFill/>
          </a:ln>
        </p:spPr>
      </p:pic>
      <p:pic>
        <p:nvPicPr>
          <p:cNvPr id="271" name="Google Shape;271;p41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4420210" y="3768459"/>
            <a:ext cx="989006" cy="462939"/>
          </a:xfrm>
          <a:prstGeom prst="rect">
            <a:avLst/>
          </a:prstGeom>
          <a:noFill/>
          <a:ln>
            <a:noFill/>
          </a:ln>
        </p:spPr>
      </p:pic>
      <p:pic>
        <p:nvPicPr>
          <p:cNvPr id="272" name="Google Shape;272;p41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4191785" y="3945664"/>
            <a:ext cx="1301747" cy="9798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6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Google Shape;277;p4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ctr" bIns="34275" lIns="68575" spcFirstLastPara="1" rIns="68575" wrap="square" tIns="3427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Big Oh: Common Categories</a:t>
            </a:r>
            <a:endParaRPr/>
          </a:p>
        </p:txBody>
      </p:sp>
      <p:sp>
        <p:nvSpPr>
          <p:cNvPr id="278" name="Google Shape;278;p42"/>
          <p:cNvSpPr txBox="1"/>
          <p:nvPr>
            <p:ph idx="1" type="body"/>
          </p:nvPr>
        </p:nvSpPr>
        <p:spPr>
          <a:xfrm>
            <a:off x="311700" y="1152475"/>
            <a:ext cx="8520600" cy="3866700"/>
          </a:xfrm>
          <a:prstGeom prst="rect">
            <a:avLst/>
          </a:prstGeom>
        </p:spPr>
        <p:txBody>
          <a:bodyPr anchorCtr="0" anchor="t" bIns="34275" lIns="68575" spcFirstLastPara="1" rIns="68575" wrap="square" tIns="34275">
            <a:normAutofit lnSpcReduction="20000"/>
          </a:bodyPr>
          <a:lstStyle/>
          <a:p>
            <a:pPr indent="0" lvl="0" marL="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From fastest to slowest</a:t>
            </a:r>
            <a:endParaRPr/>
          </a:p>
          <a:p>
            <a:pPr indent="0" lvl="0" marL="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O(1)		constant (same as O(k) for constant k)</a:t>
            </a:r>
            <a:endParaRPr/>
          </a:p>
          <a:p>
            <a:pPr indent="0" lvl="0" marL="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O(log n)		logarithmic</a:t>
            </a:r>
            <a:endParaRPr/>
          </a:p>
          <a:p>
            <a:pPr indent="0" lvl="0" marL="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O(n)		linear</a:t>
            </a:r>
            <a:endParaRPr/>
          </a:p>
          <a:p>
            <a:pPr indent="0" lvl="0" marL="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O(n log n)	“n log n”</a:t>
            </a:r>
            <a:endParaRPr/>
          </a:p>
          <a:p>
            <a:pPr indent="0" lvl="0" marL="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O(n</a:t>
            </a:r>
            <a:r>
              <a:rPr baseline="30000" lang="en"/>
              <a:t>2</a:t>
            </a:r>
            <a:r>
              <a:rPr lang="en"/>
              <a:t>)		quadratic</a:t>
            </a:r>
            <a:endParaRPr/>
          </a:p>
          <a:p>
            <a:pPr indent="0" lvl="0" marL="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O(n</a:t>
            </a:r>
            <a:r>
              <a:rPr baseline="30000" lang="en"/>
              <a:t>3</a:t>
            </a:r>
            <a:r>
              <a:rPr lang="en"/>
              <a:t>) 		cubic</a:t>
            </a:r>
            <a:endParaRPr/>
          </a:p>
          <a:p>
            <a:pPr indent="0" lvl="0" marL="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O(n</a:t>
            </a:r>
            <a:r>
              <a:rPr baseline="30000" lang="en"/>
              <a:t>k</a:t>
            </a:r>
            <a:r>
              <a:rPr lang="en"/>
              <a:t>) 		polynomial (where is k is any constant &gt; 1)</a:t>
            </a:r>
            <a:endParaRPr/>
          </a:p>
          <a:p>
            <a:pPr indent="0" lvl="0" marL="0" rtl="0" algn="l">
              <a:spcBef>
                <a:spcPts val="800"/>
              </a:spcBef>
              <a:spcAft>
                <a:spcPts val="0"/>
              </a:spcAft>
              <a:buNone/>
            </a:pPr>
            <a:r>
              <a:rPr lang="en"/>
              <a:t>O(k</a:t>
            </a:r>
            <a:r>
              <a:rPr baseline="30000" lang="en"/>
              <a:t>n</a:t>
            </a:r>
            <a:r>
              <a:rPr lang="en"/>
              <a:t>) 		exponential (where k is any constant &gt; 1)</a:t>
            </a:r>
            <a:endParaRPr/>
          </a:p>
          <a:p>
            <a:pPr indent="0" lvl="0" marL="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800"/>
              </a:spcBef>
              <a:spcAft>
                <a:spcPts val="0"/>
              </a:spcAft>
              <a:buNone/>
            </a:pPr>
            <a:r>
              <a:rPr lang="en"/>
              <a:t>Usage note: “exponential” does not mean “grows really fast”, it means “grows at rate proportional to kn for some k&gt;1”</a:t>
            </a:r>
            <a:endParaRPr/>
          </a:p>
        </p:txBody>
      </p:sp>
      <p:pic>
        <p:nvPicPr>
          <p:cNvPr id="279" name="Google Shape;279;p4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564" y="1411209"/>
            <a:ext cx="419623" cy="2615648"/>
          </a:xfrm>
          <a:prstGeom prst="rect">
            <a:avLst/>
          </a:prstGeom>
          <a:noFill/>
          <a:ln>
            <a:noFill/>
          </a:ln>
        </p:spPr>
      </p:pic>
      <p:pic>
        <p:nvPicPr>
          <p:cNvPr id="280" name="Google Shape;280;p4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98039" y="1571473"/>
            <a:ext cx="3337179" cy="2126839"/>
          </a:xfrm>
          <a:prstGeom prst="rect">
            <a:avLst/>
          </a:prstGeom>
          <a:noFill/>
          <a:ln>
            <a:noFill/>
          </a:ln>
        </p:spPr>
      </p:pic>
      <p:pic>
        <p:nvPicPr>
          <p:cNvPr id="281" name="Google Shape;281;p42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45078" y="4043235"/>
            <a:ext cx="467399" cy="431990"/>
          </a:xfrm>
          <a:prstGeom prst="rect">
            <a:avLst/>
          </a:prstGeom>
          <a:noFill/>
          <a:ln>
            <a:noFill/>
          </a:ln>
        </p:spPr>
      </p:pic>
      <p:pic>
        <p:nvPicPr>
          <p:cNvPr id="282" name="Google Shape;282;p42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188608" y="3990921"/>
            <a:ext cx="1016599" cy="55387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6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Google Shape;287;p4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ctr" bIns="34275" lIns="68575" spcFirstLastPara="1" rIns="68575" wrap="square" tIns="3427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More Asymptotic Notation</a:t>
            </a:r>
            <a:endParaRPr/>
          </a:p>
        </p:txBody>
      </p:sp>
      <p:sp>
        <p:nvSpPr>
          <p:cNvPr id="288" name="Google Shape;288;p43"/>
          <p:cNvSpPr txBox="1"/>
          <p:nvPr>
            <p:ph idx="1" type="body"/>
          </p:nvPr>
        </p:nvSpPr>
        <p:spPr>
          <a:xfrm>
            <a:off x="311700" y="1152475"/>
            <a:ext cx="8520600" cy="3861900"/>
          </a:xfrm>
          <a:prstGeom prst="rect">
            <a:avLst/>
          </a:prstGeom>
        </p:spPr>
        <p:txBody>
          <a:bodyPr anchorCtr="0" anchor="t" bIns="34275" lIns="68575" spcFirstLastPara="1" rIns="68575" wrap="square" tIns="34275">
            <a:normAutofit/>
          </a:bodyPr>
          <a:lstStyle/>
          <a:p>
            <a:pPr indent="-374650" lvl="0" marL="457200" rtl="0" algn="l">
              <a:spcBef>
                <a:spcPts val="800"/>
              </a:spcBef>
              <a:spcAft>
                <a:spcPts val="0"/>
              </a:spcAft>
              <a:buSzPts val="2300"/>
              <a:buChar char="•"/>
            </a:pPr>
            <a:r>
              <a:rPr b="1" lang="en" sz="2300"/>
              <a:t>Upper bound</a:t>
            </a:r>
            <a:r>
              <a:rPr lang="en" sz="2300"/>
              <a:t>: O( </a:t>
            </a:r>
            <a:r>
              <a:rPr b="1" lang="en" sz="2300">
                <a:solidFill>
                  <a:srgbClr val="FF0000"/>
                </a:solidFill>
              </a:rPr>
              <a:t>f(n)</a:t>
            </a:r>
            <a:r>
              <a:rPr lang="en" sz="2300"/>
              <a:t> ) is the set of all functions asymptotically </a:t>
            </a:r>
            <a:r>
              <a:rPr lang="en" sz="2300">
                <a:solidFill>
                  <a:srgbClr val="0000FF"/>
                </a:solidFill>
              </a:rPr>
              <a:t>less than or equal</a:t>
            </a:r>
            <a:r>
              <a:rPr lang="en" sz="2300"/>
              <a:t> to </a:t>
            </a:r>
            <a:r>
              <a:rPr b="1" lang="en" sz="2300">
                <a:solidFill>
                  <a:srgbClr val="FF0000"/>
                </a:solidFill>
              </a:rPr>
              <a:t>f(n)</a:t>
            </a:r>
            <a:endParaRPr sz="2300"/>
          </a:p>
          <a:p>
            <a:pPr indent="-361950" lvl="1" marL="914400" rtl="0" algn="l">
              <a:spcBef>
                <a:spcPts val="0"/>
              </a:spcBef>
              <a:spcAft>
                <a:spcPts val="0"/>
              </a:spcAft>
              <a:buSzPts val="2100"/>
              <a:buChar char="•"/>
            </a:pPr>
            <a:r>
              <a:rPr lang="en" sz="2100"/>
              <a:t>g(n) </a:t>
            </a:r>
            <a:r>
              <a:rPr b="1" lang="en" sz="2100"/>
              <a:t>∈</a:t>
            </a:r>
            <a:r>
              <a:rPr lang="en" sz="2100"/>
              <a:t> O( </a:t>
            </a:r>
            <a:r>
              <a:rPr b="1" lang="en" sz="2100">
                <a:solidFill>
                  <a:srgbClr val="FF0000"/>
                </a:solidFill>
              </a:rPr>
              <a:t>f(n)</a:t>
            </a:r>
            <a:r>
              <a:rPr lang="en" sz="2100"/>
              <a:t> ) if there exist constants </a:t>
            </a:r>
            <a:r>
              <a:rPr b="1" lang="en" sz="2100">
                <a:solidFill>
                  <a:schemeClr val="accent6"/>
                </a:solidFill>
              </a:rPr>
              <a:t>c</a:t>
            </a:r>
            <a:r>
              <a:rPr lang="en" sz="2100"/>
              <a:t> and </a:t>
            </a:r>
            <a:r>
              <a:rPr b="1" lang="en" sz="2100">
                <a:solidFill>
                  <a:schemeClr val="accent6"/>
                </a:solidFill>
              </a:rPr>
              <a:t>n</a:t>
            </a:r>
            <a:r>
              <a:rPr b="1" baseline="-25000" lang="en" sz="2100">
                <a:solidFill>
                  <a:schemeClr val="accent6"/>
                </a:solidFill>
              </a:rPr>
              <a:t>0</a:t>
            </a:r>
            <a:r>
              <a:rPr lang="en" sz="2100"/>
              <a:t> such that</a:t>
            </a:r>
            <a:br>
              <a:rPr lang="en" sz="2100"/>
            </a:br>
            <a:r>
              <a:rPr lang="en" sz="2100"/>
              <a:t>  g(n) </a:t>
            </a:r>
            <a:r>
              <a:rPr lang="en" sz="2100">
                <a:solidFill>
                  <a:srgbClr val="0000FF"/>
                </a:solidFill>
              </a:rPr>
              <a:t>≤</a:t>
            </a:r>
            <a:r>
              <a:rPr lang="en" sz="2100"/>
              <a:t> </a:t>
            </a:r>
            <a:r>
              <a:rPr b="1" lang="en" sz="2100">
                <a:solidFill>
                  <a:schemeClr val="accent6"/>
                </a:solidFill>
              </a:rPr>
              <a:t>c </a:t>
            </a:r>
            <a:r>
              <a:rPr b="1" lang="en" sz="2100">
                <a:solidFill>
                  <a:srgbClr val="FF0000"/>
                </a:solidFill>
              </a:rPr>
              <a:t>f(n)</a:t>
            </a:r>
            <a:r>
              <a:rPr lang="en" sz="2100"/>
              <a:t> for all n ≥ </a:t>
            </a:r>
            <a:r>
              <a:rPr b="1" lang="en" sz="2100">
                <a:solidFill>
                  <a:schemeClr val="accent6"/>
                </a:solidFill>
              </a:rPr>
              <a:t>n</a:t>
            </a:r>
            <a:r>
              <a:rPr b="1" baseline="-25000" lang="en" sz="2100">
                <a:solidFill>
                  <a:schemeClr val="accent6"/>
                </a:solidFill>
              </a:rPr>
              <a:t>0</a:t>
            </a:r>
            <a:endParaRPr sz="2100"/>
          </a:p>
          <a:p>
            <a:pPr indent="-374650" lvl="0" marL="457200" rtl="0" algn="l">
              <a:spcBef>
                <a:spcPts val="1000"/>
              </a:spcBef>
              <a:spcAft>
                <a:spcPts val="0"/>
              </a:spcAft>
              <a:buSzPts val="2300"/>
              <a:buChar char="•"/>
            </a:pPr>
            <a:r>
              <a:rPr b="1" lang="en" sz="2300"/>
              <a:t>Lower bound</a:t>
            </a:r>
            <a:r>
              <a:rPr lang="en" sz="2300"/>
              <a:t>: 𝛀( </a:t>
            </a:r>
            <a:r>
              <a:rPr b="1" lang="en" sz="2300">
                <a:solidFill>
                  <a:srgbClr val="FF0000"/>
                </a:solidFill>
              </a:rPr>
              <a:t>f(n)</a:t>
            </a:r>
            <a:r>
              <a:rPr lang="en" sz="2300"/>
              <a:t> ) is the set of all functions asymptotically </a:t>
            </a:r>
            <a:r>
              <a:rPr lang="en" sz="2300">
                <a:solidFill>
                  <a:srgbClr val="0000FF"/>
                </a:solidFill>
              </a:rPr>
              <a:t>greater than or equal</a:t>
            </a:r>
            <a:r>
              <a:rPr lang="en" sz="2300"/>
              <a:t> to </a:t>
            </a:r>
            <a:r>
              <a:rPr b="1" lang="en" sz="2300">
                <a:solidFill>
                  <a:srgbClr val="FF0000"/>
                </a:solidFill>
              </a:rPr>
              <a:t>f(n)</a:t>
            </a:r>
            <a:endParaRPr sz="2300"/>
          </a:p>
          <a:p>
            <a:pPr indent="-336550" lvl="1" marL="914400" rtl="0" algn="l">
              <a:spcBef>
                <a:spcPts val="0"/>
              </a:spcBef>
              <a:spcAft>
                <a:spcPts val="0"/>
              </a:spcAft>
              <a:buSzPts val="1700"/>
              <a:buChar char="•"/>
            </a:pPr>
            <a:r>
              <a:rPr lang="en" sz="2100"/>
              <a:t>g(n) </a:t>
            </a:r>
            <a:r>
              <a:rPr b="1" lang="en" sz="2100"/>
              <a:t>∈</a:t>
            </a:r>
            <a:r>
              <a:rPr lang="en" sz="2100"/>
              <a:t> </a:t>
            </a:r>
            <a:r>
              <a:rPr lang="en" sz="2500"/>
              <a:t>𝛀</a:t>
            </a:r>
            <a:r>
              <a:rPr lang="en" sz="2100"/>
              <a:t>( </a:t>
            </a:r>
            <a:r>
              <a:rPr b="1" lang="en" sz="2100">
                <a:solidFill>
                  <a:srgbClr val="FF0000"/>
                </a:solidFill>
              </a:rPr>
              <a:t>f(n)</a:t>
            </a:r>
            <a:r>
              <a:rPr lang="en" sz="2100"/>
              <a:t> ) if there exist constants </a:t>
            </a:r>
            <a:r>
              <a:rPr b="1" lang="en" sz="2100">
                <a:solidFill>
                  <a:schemeClr val="accent6"/>
                </a:solidFill>
              </a:rPr>
              <a:t>c</a:t>
            </a:r>
            <a:r>
              <a:rPr lang="en" sz="2100"/>
              <a:t> and </a:t>
            </a:r>
            <a:r>
              <a:rPr b="1" lang="en" sz="2100">
                <a:solidFill>
                  <a:schemeClr val="accent6"/>
                </a:solidFill>
              </a:rPr>
              <a:t>n</a:t>
            </a:r>
            <a:r>
              <a:rPr b="1" baseline="-25000" lang="en" sz="2100">
                <a:solidFill>
                  <a:schemeClr val="accent6"/>
                </a:solidFill>
              </a:rPr>
              <a:t>0</a:t>
            </a:r>
            <a:r>
              <a:rPr lang="en" sz="2100"/>
              <a:t> such that</a:t>
            </a:r>
            <a:br>
              <a:rPr lang="en" sz="2100"/>
            </a:br>
            <a:r>
              <a:rPr lang="en" sz="2100"/>
              <a:t>  g(n) </a:t>
            </a:r>
            <a:r>
              <a:rPr lang="en" sz="2100">
                <a:solidFill>
                  <a:srgbClr val="0000FF"/>
                </a:solidFill>
              </a:rPr>
              <a:t>≥</a:t>
            </a:r>
            <a:r>
              <a:rPr lang="en" sz="2100"/>
              <a:t> </a:t>
            </a:r>
            <a:r>
              <a:rPr b="1" lang="en" sz="2100">
                <a:solidFill>
                  <a:schemeClr val="accent6"/>
                </a:solidFill>
              </a:rPr>
              <a:t>c</a:t>
            </a:r>
            <a:r>
              <a:rPr lang="en" sz="2100"/>
              <a:t> </a:t>
            </a:r>
            <a:r>
              <a:rPr b="1" lang="en" sz="2100">
                <a:solidFill>
                  <a:srgbClr val="FF0000"/>
                </a:solidFill>
              </a:rPr>
              <a:t>f(n)</a:t>
            </a:r>
            <a:r>
              <a:rPr lang="en" sz="2100"/>
              <a:t> for all n ≥ </a:t>
            </a:r>
            <a:r>
              <a:rPr b="1" lang="en" sz="2100">
                <a:solidFill>
                  <a:schemeClr val="accent6"/>
                </a:solidFill>
              </a:rPr>
              <a:t>n</a:t>
            </a:r>
            <a:r>
              <a:rPr b="1" baseline="-25000" lang="en" sz="2100">
                <a:solidFill>
                  <a:schemeClr val="accent6"/>
                </a:solidFill>
              </a:rPr>
              <a:t>0</a:t>
            </a:r>
            <a:endParaRPr sz="2100"/>
          </a:p>
          <a:p>
            <a:pPr indent="-374650" lvl="0" marL="457200" rtl="0" algn="l">
              <a:spcBef>
                <a:spcPts val="1000"/>
              </a:spcBef>
              <a:spcAft>
                <a:spcPts val="0"/>
              </a:spcAft>
              <a:buSzPts val="2300"/>
              <a:buChar char="•"/>
            </a:pPr>
            <a:r>
              <a:rPr b="1" lang="en" sz="2300"/>
              <a:t>Tight bound</a:t>
            </a:r>
            <a:r>
              <a:rPr lang="en" sz="2300"/>
              <a:t>: 𝝷( </a:t>
            </a:r>
            <a:r>
              <a:rPr b="1" lang="en" sz="2300">
                <a:solidFill>
                  <a:srgbClr val="FF0000"/>
                </a:solidFill>
              </a:rPr>
              <a:t>f(n)</a:t>
            </a:r>
            <a:r>
              <a:rPr lang="en" sz="2300"/>
              <a:t> ) is the set of all functions asymptotically </a:t>
            </a:r>
            <a:r>
              <a:rPr lang="en" sz="2300">
                <a:solidFill>
                  <a:srgbClr val="0000FF"/>
                </a:solidFill>
              </a:rPr>
              <a:t>equal</a:t>
            </a:r>
            <a:r>
              <a:rPr lang="en" sz="2300"/>
              <a:t> to </a:t>
            </a:r>
            <a:r>
              <a:rPr b="1" lang="en" sz="2300">
                <a:solidFill>
                  <a:srgbClr val="FF0000"/>
                </a:solidFill>
              </a:rPr>
              <a:t>f(n)</a:t>
            </a:r>
            <a:endParaRPr sz="2300"/>
          </a:p>
          <a:p>
            <a:pPr indent="-336550" lvl="1" marL="914400" rtl="0" algn="l">
              <a:spcBef>
                <a:spcPts val="0"/>
              </a:spcBef>
              <a:spcAft>
                <a:spcPts val="0"/>
              </a:spcAft>
              <a:buSzPts val="1700"/>
              <a:buChar char="•"/>
            </a:pPr>
            <a:r>
              <a:rPr lang="en" sz="2100"/>
              <a:t>Intersection of O( </a:t>
            </a:r>
            <a:r>
              <a:rPr b="1" lang="en" sz="2100">
                <a:solidFill>
                  <a:srgbClr val="FF0000"/>
                </a:solidFill>
              </a:rPr>
              <a:t>f(n)</a:t>
            </a:r>
            <a:r>
              <a:rPr lang="en" sz="2100"/>
              <a:t> ) and </a:t>
            </a:r>
            <a:r>
              <a:rPr lang="en" sz="2500"/>
              <a:t>𝛀</a:t>
            </a:r>
            <a:r>
              <a:rPr lang="en" sz="2100"/>
              <a:t>( </a:t>
            </a:r>
            <a:r>
              <a:rPr b="1" lang="en" sz="2100">
                <a:solidFill>
                  <a:srgbClr val="FF0000"/>
                </a:solidFill>
              </a:rPr>
              <a:t>f(n)</a:t>
            </a:r>
            <a:r>
              <a:rPr lang="en" sz="2100"/>
              <a:t> )   (can use different </a:t>
            </a:r>
            <a:r>
              <a:rPr b="1" lang="en" sz="2100">
                <a:solidFill>
                  <a:schemeClr val="accent6"/>
                </a:solidFill>
              </a:rPr>
              <a:t>c</a:t>
            </a:r>
            <a:r>
              <a:rPr lang="en" sz="2100"/>
              <a:t> values)</a:t>
            </a:r>
            <a:endParaRPr sz="2100"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2" name="Shape 2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Google Shape;293;p4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ctr" bIns="34275" lIns="68575" spcFirstLastPara="1" rIns="68575" wrap="square" tIns="3427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O, Theta, Omega</a:t>
            </a:r>
            <a:endParaRPr/>
          </a:p>
        </p:txBody>
      </p:sp>
      <p:sp>
        <p:nvSpPr>
          <p:cNvPr id="294" name="Google Shape;294;p4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34275" lIns="68575" spcFirstLastPara="1" rIns="68575" wrap="square" tIns="34275">
            <a:normAutofit/>
          </a:bodyPr>
          <a:lstStyle/>
          <a:p>
            <a:pPr indent="0" lvl="0" marL="0" rtl="0" algn="l">
              <a:spcBef>
                <a:spcPts val="8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295" name="Google Shape;295;p4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08674" y="1152475"/>
            <a:ext cx="6526648" cy="3875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96" name="Google Shape;296;p4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733317" y="2630991"/>
            <a:ext cx="297582" cy="12753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2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ctr" bIns="34275" lIns="68575" spcFirstLastPara="1" rIns="68575" wrap="square" tIns="3427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Today - Algorithm Analysis</a:t>
            </a:r>
            <a:endParaRPr/>
          </a:p>
        </p:txBody>
      </p:sp>
      <p:sp>
        <p:nvSpPr>
          <p:cNvPr id="141" name="Google Shape;141;p2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34275" lIns="68575" spcFirstLastPara="1" rIns="68575" wrap="square" tIns="34275">
            <a:normAutofit lnSpcReduction="10000"/>
          </a:bodyPr>
          <a:lstStyle/>
          <a:p>
            <a:pPr indent="-393700" lvl="0" marL="457200" rtl="0" algn="l">
              <a:spcBef>
                <a:spcPts val="800"/>
              </a:spcBef>
              <a:spcAft>
                <a:spcPts val="0"/>
              </a:spcAft>
              <a:buSzPts val="2600"/>
              <a:buChar char="●"/>
            </a:pPr>
            <a:r>
              <a:rPr lang="en" sz="2600"/>
              <a:t>What do we care about?</a:t>
            </a:r>
            <a:endParaRPr sz="2600"/>
          </a:p>
          <a:p>
            <a:pPr indent="-393700" lvl="0" marL="457200" rtl="0" algn="l">
              <a:spcBef>
                <a:spcPts val="800"/>
              </a:spcBef>
              <a:spcAft>
                <a:spcPts val="0"/>
              </a:spcAft>
              <a:buSzPts val="2600"/>
              <a:buChar char="●"/>
            </a:pPr>
            <a:r>
              <a:rPr lang="en" sz="2600"/>
              <a:t>How to compare two algorithms</a:t>
            </a:r>
            <a:endParaRPr sz="2600"/>
          </a:p>
          <a:p>
            <a:pPr indent="-393700" lvl="0" marL="457200" rtl="0" algn="l">
              <a:spcBef>
                <a:spcPts val="800"/>
              </a:spcBef>
              <a:spcAft>
                <a:spcPts val="0"/>
              </a:spcAft>
              <a:buClr>
                <a:srgbClr val="FF0000"/>
              </a:buClr>
              <a:buSzPts val="2600"/>
              <a:buChar char="●"/>
            </a:pPr>
            <a:r>
              <a:rPr lang="en" sz="2600">
                <a:solidFill>
                  <a:srgbClr val="FF0000"/>
                </a:solidFill>
              </a:rPr>
              <a:t>Analyzing code</a:t>
            </a:r>
            <a:endParaRPr sz="2600">
              <a:solidFill>
                <a:srgbClr val="FF0000"/>
              </a:solidFill>
            </a:endParaRPr>
          </a:p>
          <a:p>
            <a:pPr indent="-241300" lvl="2" marL="863600" rtl="0" algn="l">
              <a:spcBef>
                <a:spcPts val="400"/>
              </a:spcBef>
              <a:spcAft>
                <a:spcPts val="0"/>
              </a:spcAft>
              <a:buClr>
                <a:srgbClr val="FF0000"/>
              </a:buClr>
              <a:buSzPts val="2600"/>
              <a:buChar char="■"/>
            </a:pPr>
            <a:r>
              <a:rPr lang="en" sz="2600">
                <a:solidFill>
                  <a:srgbClr val="FF0000"/>
                </a:solidFill>
              </a:rPr>
              <a:t>How to count different code constructs</a:t>
            </a:r>
            <a:endParaRPr sz="2600">
              <a:solidFill>
                <a:srgbClr val="FF0000"/>
              </a:solidFill>
            </a:endParaRPr>
          </a:p>
          <a:p>
            <a:pPr indent="-241300" lvl="2" marL="863600" rtl="0" algn="l">
              <a:spcBef>
                <a:spcPts val="400"/>
              </a:spcBef>
              <a:spcAft>
                <a:spcPts val="0"/>
              </a:spcAft>
              <a:buClr>
                <a:srgbClr val="FF0000"/>
              </a:buClr>
              <a:buSzPts val="2600"/>
              <a:buChar char="■"/>
            </a:pPr>
            <a:r>
              <a:rPr lang="en" sz="2600">
                <a:solidFill>
                  <a:srgbClr val="FF0000"/>
                </a:solidFill>
              </a:rPr>
              <a:t>Best Case vs Worst Case</a:t>
            </a:r>
            <a:endParaRPr sz="2600">
              <a:solidFill>
                <a:srgbClr val="FF0000"/>
              </a:solidFill>
            </a:endParaRPr>
          </a:p>
          <a:p>
            <a:pPr indent="-241300" lvl="2" marL="863600" rtl="0" algn="l">
              <a:spcBef>
                <a:spcPts val="400"/>
              </a:spcBef>
              <a:spcAft>
                <a:spcPts val="0"/>
              </a:spcAft>
              <a:buClr>
                <a:srgbClr val="FF0000"/>
              </a:buClr>
              <a:buSzPts val="2600"/>
              <a:buChar char="■"/>
            </a:pPr>
            <a:r>
              <a:rPr b="1" lang="en" sz="2600">
                <a:solidFill>
                  <a:srgbClr val="FF0000"/>
                </a:solidFill>
              </a:rPr>
              <a:t>Ignoring Constant Factors</a:t>
            </a:r>
            <a:endParaRPr b="1" sz="2600">
              <a:solidFill>
                <a:srgbClr val="FF0000"/>
              </a:solidFill>
            </a:endParaRPr>
          </a:p>
          <a:p>
            <a:pPr indent="-393700" lvl="0" marL="457200" rtl="0" algn="l">
              <a:spcBef>
                <a:spcPts val="800"/>
              </a:spcBef>
              <a:spcAft>
                <a:spcPts val="0"/>
              </a:spcAft>
              <a:buSzPts val="2600"/>
              <a:buChar char="●"/>
            </a:pPr>
            <a:r>
              <a:rPr lang="en" sz="2600"/>
              <a:t>Asymptotic Analysis</a:t>
            </a:r>
            <a:endParaRPr sz="2600"/>
          </a:p>
          <a:p>
            <a:pPr indent="-393700" lvl="0" marL="457200" rtl="0" algn="l">
              <a:spcBef>
                <a:spcPts val="800"/>
              </a:spcBef>
              <a:spcAft>
                <a:spcPts val="0"/>
              </a:spcAft>
              <a:buSzPts val="2600"/>
              <a:buChar char="●"/>
            </a:pPr>
            <a:r>
              <a:rPr lang="en" sz="2600"/>
              <a:t>Big-Oh Definition</a:t>
            </a:r>
            <a:endParaRPr sz="260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0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Google Shape;301;p4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ctr" bIns="34275" lIns="68575" spcFirstLastPara="1" rIns="68575" wrap="square" tIns="3427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Regarding use of terms</a:t>
            </a:r>
            <a:endParaRPr/>
          </a:p>
        </p:txBody>
      </p:sp>
      <p:sp>
        <p:nvSpPr>
          <p:cNvPr id="302" name="Google Shape;302;p45"/>
          <p:cNvSpPr txBox="1"/>
          <p:nvPr>
            <p:ph idx="1" type="body"/>
          </p:nvPr>
        </p:nvSpPr>
        <p:spPr>
          <a:xfrm>
            <a:off x="311700" y="1141550"/>
            <a:ext cx="8520600" cy="3815700"/>
          </a:xfrm>
          <a:prstGeom prst="rect">
            <a:avLst/>
          </a:prstGeom>
        </p:spPr>
        <p:txBody>
          <a:bodyPr anchorCtr="0" anchor="t" bIns="34275" lIns="68575" spcFirstLastPara="1" rIns="68575" wrap="square" tIns="34275">
            <a:normAutofit lnSpcReduction="10000"/>
          </a:bodyPr>
          <a:lstStyle/>
          <a:p>
            <a:pPr indent="0" lvl="0" marL="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A common error is to say </a:t>
            </a:r>
            <a:r>
              <a:rPr b="1" lang="en">
                <a:solidFill>
                  <a:srgbClr val="0000FF"/>
                </a:solidFill>
              </a:rPr>
              <a:t>O( f(n) )</a:t>
            </a:r>
            <a:r>
              <a:rPr lang="en">
                <a:solidFill>
                  <a:srgbClr val="0000FF"/>
                </a:solidFill>
              </a:rPr>
              <a:t> </a:t>
            </a:r>
            <a:r>
              <a:rPr lang="en"/>
              <a:t>when you mean </a:t>
            </a:r>
            <a:r>
              <a:rPr b="1" lang="en" sz="2300">
                <a:solidFill>
                  <a:srgbClr val="0000FF"/>
                </a:solidFill>
              </a:rPr>
              <a:t>𝝷</a:t>
            </a:r>
            <a:r>
              <a:rPr b="1" lang="en">
                <a:solidFill>
                  <a:srgbClr val="0000FF"/>
                </a:solidFill>
              </a:rPr>
              <a:t>( f(n) )</a:t>
            </a:r>
            <a:endParaRPr b="1">
              <a:solidFill>
                <a:srgbClr val="0000FF"/>
              </a:solidFill>
            </a:endParaRPr>
          </a:p>
          <a:p>
            <a:pPr indent="-361950" lvl="0" marL="457200" rtl="0" algn="l">
              <a:spcBef>
                <a:spcPts val="800"/>
              </a:spcBef>
              <a:spcAft>
                <a:spcPts val="0"/>
              </a:spcAft>
              <a:buSzPts val="2100"/>
              <a:buChar char="•"/>
            </a:pPr>
            <a:r>
              <a:rPr lang="en"/>
              <a:t>People often say O() to mean a tight bound</a:t>
            </a:r>
            <a:endParaRPr/>
          </a:p>
          <a:p>
            <a:pPr indent="-361950" lvl="0" marL="457200" rtl="0" algn="l">
              <a:spcBef>
                <a:spcPts val="0"/>
              </a:spcBef>
              <a:spcAft>
                <a:spcPts val="0"/>
              </a:spcAft>
              <a:buSzPts val="2100"/>
              <a:buChar char="•"/>
            </a:pPr>
            <a:r>
              <a:rPr lang="en"/>
              <a:t>Say we have f(n)=n; we could say f(n) is in O(n), which is true, but only conveys the upper-bound</a:t>
            </a:r>
            <a:endParaRPr/>
          </a:p>
          <a:p>
            <a:pPr indent="-361950" lvl="0" marL="457200" rtl="0" algn="l">
              <a:spcBef>
                <a:spcPts val="0"/>
              </a:spcBef>
              <a:spcAft>
                <a:spcPts val="0"/>
              </a:spcAft>
              <a:buSzPts val="2100"/>
              <a:buChar char="•"/>
            </a:pPr>
            <a:r>
              <a:rPr lang="en"/>
              <a:t>Since f(n)=n is also O(n</a:t>
            </a:r>
            <a:r>
              <a:rPr baseline="30000" lang="en"/>
              <a:t>5</a:t>
            </a:r>
            <a:r>
              <a:rPr lang="en"/>
              <a:t>), it’s tempting to say “</a:t>
            </a:r>
            <a:r>
              <a:rPr i="1" lang="en"/>
              <a:t>this algorithm is exactly O(n)</a:t>
            </a:r>
            <a:r>
              <a:rPr lang="en"/>
              <a:t>”</a:t>
            </a:r>
            <a:endParaRPr/>
          </a:p>
          <a:p>
            <a:pPr indent="-361950" lvl="0" marL="457200" rtl="0" algn="l">
              <a:spcBef>
                <a:spcPts val="0"/>
              </a:spcBef>
              <a:spcAft>
                <a:spcPts val="0"/>
              </a:spcAft>
              <a:buSzPts val="2100"/>
              <a:buChar char="•"/>
            </a:pPr>
            <a:r>
              <a:rPr lang="en"/>
              <a:t>Somewhat incomplete; instead say it is </a:t>
            </a:r>
            <a:r>
              <a:rPr b="1" lang="en" sz="2300"/>
              <a:t>𝝷</a:t>
            </a:r>
            <a:r>
              <a:rPr b="1" lang="en"/>
              <a:t>(n)</a:t>
            </a:r>
            <a:endParaRPr b="1"/>
          </a:p>
          <a:p>
            <a:pPr indent="-361950" lvl="0" marL="457200" rtl="0" algn="l">
              <a:spcBef>
                <a:spcPts val="0"/>
              </a:spcBef>
              <a:spcAft>
                <a:spcPts val="0"/>
              </a:spcAft>
              <a:buSzPts val="2100"/>
              <a:buChar char="•"/>
            </a:pPr>
            <a:r>
              <a:rPr lang="en"/>
              <a:t>That means that it is not, for example </a:t>
            </a:r>
            <a:r>
              <a:rPr b="1" lang="en"/>
              <a:t>O(log n)</a:t>
            </a:r>
            <a:endParaRPr b="1"/>
          </a:p>
          <a:p>
            <a:pPr indent="0" lvl="0" marL="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Less common notation:</a:t>
            </a:r>
            <a:endParaRPr/>
          </a:p>
          <a:p>
            <a:pPr indent="-361950" lvl="0" marL="457200" rtl="0" algn="l">
              <a:spcBef>
                <a:spcPts val="800"/>
              </a:spcBef>
              <a:spcAft>
                <a:spcPts val="0"/>
              </a:spcAft>
              <a:buSzPts val="2100"/>
              <a:buChar char="•"/>
            </a:pPr>
            <a:r>
              <a:rPr lang="en"/>
              <a:t>“little-oh”: like “big-Oh” but strictly less than</a:t>
            </a:r>
            <a:endParaRPr/>
          </a:p>
          <a:p>
            <a:pPr indent="-336550" lvl="1" marL="914400" rtl="0" algn="l">
              <a:spcBef>
                <a:spcPts val="0"/>
              </a:spcBef>
              <a:spcAft>
                <a:spcPts val="0"/>
              </a:spcAft>
              <a:buSzPts val="1700"/>
              <a:buChar char="•"/>
            </a:pPr>
            <a:r>
              <a:rPr lang="en"/>
              <a:t>Example: sum is o(n</a:t>
            </a:r>
            <a:r>
              <a:rPr baseline="30000" lang="en"/>
              <a:t>2</a:t>
            </a:r>
            <a:r>
              <a:rPr lang="en"/>
              <a:t>) but not o(n)</a:t>
            </a:r>
            <a:endParaRPr/>
          </a:p>
          <a:p>
            <a:pPr indent="-361950" lvl="0" marL="457200" rtl="0" algn="l">
              <a:spcBef>
                <a:spcPts val="0"/>
              </a:spcBef>
              <a:spcAft>
                <a:spcPts val="0"/>
              </a:spcAft>
              <a:buSzPts val="2100"/>
              <a:buChar char="•"/>
            </a:pPr>
            <a:r>
              <a:rPr lang="en"/>
              <a:t>“little-omega”: like “big-Omega” but strictly greater than</a:t>
            </a:r>
            <a:endParaRPr/>
          </a:p>
          <a:p>
            <a:pPr indent="-336550" lvl="1" marL="914400" rtl="0" algn="l">
              <a:spcBef>
                <a:spcPts val="0"/>
              </a:spcBef>
              <a:spcAft>
                <a:spcPts val="0"/>
              </a:spcAft>
              <a:buSzPts val="1700"/>
              <a:buChar char="•"/>
            </a:pPr>
            <a:r>
              <a:rPr lang="en"/>
              <a:t>Example: sum is ω(log n) but not ω(n)</a:t>
            </a:r>
            <a:endParaRPr/>
          </a:p>
        </p:txBody>
      </p:sp>
      <p:pic>
        <p:nvPicPr>
          <p:cNvPr id="303" name="Google Shape;303;p4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216986" y="1419618"/>
            <a:ext cx="4535611" cy="663918"/>
          </a:xfrm>
          <a:prstGeom prst="rect">
            <a:avLst/>
          </a:prstGeom>
          <a:noFill/>
          <a:ln>
            <a:noFill/>
          </a:ln>
        </p:spPr>
      </p:pic>
      <p:pic>
        <p:nvPicPr>
          <p:cNvPr id="304" name="Google Shape;304;p4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205939" y="1689721"/>
            <a:ext cx="668232" cy="415007"/>
          </a:xfrm>
          <a:prstGeom prst="rect">
            <a:avLst/>
          </a:prstGeom>
          <a:noFill/>
          <a:ln>
            <a:noFill/>
          </a:ln>
        </p:spPr>
      </p:pic>
      <p:pic>
        <p:nvPicPr>
          <p:cNvPr id="305" name="Google Shape;305;p45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265256" y="2278927"/>
            <a:ext cx="1439919" cy="62909"/>
          </a:xfrm>
          <a:prstGeom prst="rect">
            <a:avLst/>
          </a:prstGeom>
          <a:noFill/>
          <a:ln>
            <a:noFill/>
          </a:ln>
        </p:spPr>
      </p:pic>
      <p:pic>
        <p:nvPicPr>
          <p:cNvPr id="306" name="Google Shape;306;p45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784331" y="2556288"/>
            <a:ext cx="7554182" cy="279526"/>
          </a:xfrm>
          <a:prstGeom prst="rect">
            <a:avLst/>
          </a:prstGeom>
          <a:noFill/>
          <a:ln>
            <a:noFill/>
          </a:ln>
        </p:spPr>
      </p:pic>
      <p:pic>
        <p:nvPicPr>
          <p:cNvPr id="307" name="Google Shape;307;p45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4949641" y="2743756"/>
            <a:ext cx="783772" cy="398884"/>
          </a:xfrm>
          <a:prstGeom prst="rect">
            <a:avLst/>
          </a:prstGeom>
          <a:noFill/>
          <a:ln>
            <a:noFill/>
          </a:ln>
        </p:spPr>
      </p:pic>
      <p:pic>
        <p:nvPicPr>
          <p:cNvPr id="308" name="Google Shape;308;p45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6258792" y="3662034"/>
            <a:ext cx="875143" cy="63010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2" name="Shape 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Google Shape;313;p4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ctr" bIns="34275" lIns="68575" spcFirstLastPara="1" rIns="68575" wrap="square" tIns="3427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Summary of Complexity cases</a:t>
            </a:r>
            <a:endParaRPr/>
          </a:p>
        </p:txBody>
      </p:sp>
      <p:sp>
        <p:nvSpPr>
          <p:cNvPr id="314" name="Google Shape;314;p46"/>
          <p:cNvSpPr txBox="1"/>
          <p:nvPr>
            <p:ph idx="1" type="body"/>
          </p:nvPr>
        </p:nvSpPr>
        <p:spPr>
          <a:xfrm>
            <a:off x="311700" y="1152475"/>
            <a:ext cx="8520600" cy="3894900"/>
          </a:xfrm>
          <a:prstGeom prst="rect">
            <a:avLst/>
          </a:prstGeom>
        </p:spPr>
        <p:txBody>
          <a:bodyPr anchorCtr="0" anchor="t" bIns="34275" lIns="68575" spcFirstLastPara="1" rIns="68575" wrap="square" tIns="34275">
            <a:normAutofit/>
          </a:bodyPr>
          <a:lstStyle/>
          <a:p>
            <a:pPr indent="0" lvl="0" marL="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300"/>
              <a:t>Problem size </a:t>
            </a:r>
            <a:r>
              <a:rPr b="1" lang="en" sz="2300">
                <a:solidFill>
                  <a:srgbClr val="0000FF"/>
                </a:solidFill>
              </a:rPr>
              <a:t>N</a:t>
            </a:r>
            <a:endParaRPr b="1" sz="2300">
              <a:solidFill>
                <a:srgbClr val="0000FF"/>
              </a:solidFill>
            </a:endParaRPr>
          </a:p>
          <a:p>
            <a:pPr indent="-374650" lvl="0" marL="457200" rtl="0" algn="l">
              <a:spcBef>
                <a:spcPts val="800"/>
              </a:spcBef>
              <a:spcAft>
                <a:spcPts val="0"/>
              </a:spcAft>
              <a:buSzPts val="2300"/>
              <a:buChar char="•"/>
            </a:pPr>
            <a:r>
              <a:rPr b="1" lang="en" sz="2300"/>
              <a:t>Worst-case complexity:</a:t>
            </a:r>
            <a:r>
              <a:rPr lang="en" sz="2300"/>
              <a:t> </a:t>
            </a:r>
            <a:r>
              <a:rPr b="1" lang="en" sz="2300">
                <a:solidFill>
                  <a:srgbClr val="0000FF"/>
                </a:solidFill>
              </a:rPr>
              <a:t>max</a:t>
            </a:r>
            <a:r>
              <a:rPr lang="en" sz="2300"/>
              <a:t> # steps algorithm takes on “most challenging” input of size </a:t>
            </a:r>
            <a:r>
              <a:rPr b="1" lang="en" sz="2300">
                <a:solidFill>
                  <a:srgbClr val="0000FF"/>
                </a:solidFill>
              </a:rPr>
              <a:t>N</a:t>
            </a:r>
            <a:endParaRPr sz="2300"/>
          </a:p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SzPts val="2300"/>
              <a:buChar char="•"/>
            </a:pPr>
            <a:r>
              <a:rPr b="1" lang="en" sz="2300"/>
              <a:t>Best-case complexity:</a:t>
            </a:r>
            <a:r>
              <a:rPr lang="en" sz="2300"/>
              <a:t> </a:t>
            </a:r>
            <a:r>
              <a:rPr b="1" lang="en" sz="2300">
                <a:solidFill>
                  <a:srgbClr val="0000FF"/>
                </a:solidFill>
              </a:rPr>
              <a:t>min</a:t>
            </a:r>
            <a:r>
              <a:rPr lang="en" sz="2300"/>
              <a:t> # steps algorithm takes on “easiest” input of size </a:t>
            </a:r>
            <a:r>
              <a:rPr b="1" lang="en" sz="2300">
                <a:solidFill>
                  <a:srgbClr val="0000FF"/>
                </a:solidFill>
              </a:rPr>
              <a:t>N</a:t>
            </a:r>
            <a:endParaRPr sz="2300"/>
          </a:p>
          <a:p>
            <a:pPr indent="0" lvl="0" marL="0" rtl="0" algn="l">
              <a:spcBef>
                <a:spcPts val="800"/>
              </a:spcBef>
              <a:spcAft>
                <a:spcPts val="0"/>
              </a:spcAft>
              <a:buNone/>
            </a:pPr>
            <a:r>
              <a:t/>
            </a:r>
            <a:endParaRPr sz="1700"/>
          </a:p>
          <a:p>
            <a:pPr indent="-374650" lvl="0" marL="457200" rtl="0" algn="l">
              <a:spcBef>
                <a:spcPts val="800"/>
              </a:spcBef>
              <a:spcAft>
                <a:spcPts val="0"/>
              </a:spcAft>
              <a:buSzPts val="2300"/>
              <a:buChar char="•"/>
            </a:pPr>
            <a:r>
              <a:rPr b="1" lang="en" sz="2300"/>
              <a:t>Average-case complexity:</a:t>
            </a:r>
            <a:r>
              <a:rPr lang="en" sz="2300"/>
              <a:t> </a:t>
            </a:r>
            <a:r>
              <a:rPr b="1" lang="en" sz="2300">
                <a:solidFill>
                  <a:srgbClr val="0000FF"/>
                </a:solidFill>
              </a:rPr>
              <a:t>avg</a:t>
            </a:r>
            <a:r>
              <a:rPr lang="en" sz="2300"/>
              <a:t> # steps algorithm takes on random inputs of size </a:t>
            </a:r>
            <a:r>
              <a:rPr b="1" lang="en" sz="2300">
                <a:solidFill>
                  <a:srgbClr val="0000FF"/>
                </a:solidFill>
              </a:rPr>
              <a:t>N</a:t>
            </a:r>
            <a:endParaRPr sz="2300"/>
          </a:p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SzPts val="2300"/>
              <a:buChar char="•"/>
            </a:pPr>
            <a:r>
              <a:rPr b="1" lang="en" sz="2300"/>
              <a:t>Amortized complexity:</a:t>
            </a:r>
            <a:r>
              <a:rPr lang="en" sz="2300"/>
              <a:t> </a:t>
            </a:r>
            <a:r>
              <a:rPr b="1" lang="en" sz="2300">
                <a:solidFill>
                  <a:srgbClr val="0000FF"/>
                </a:solidFill>
              </a:rPr>
              <a:t>max</a:t>
            </a:r>
            <a:r>
              <a:rPr lang="en" sz="2300"/>
              <a:t> total # steps algorithm takes on </a:t>
            </a:r>
            <a:r>
              <a:rPr b="1" lang="en" sz="2300">
                <a:solidFill>
                  <a:srgbClr val="0000FF"/>
                </a:solidFill>
              </a:rPr>
              <a:t>M</a:t>
            </a:r>
            <a:r>
              <a:rPr lang="en" sz="2300"/>
              <a:t> “most challenging” consecutive inputs of size </a:t>
            </a:r>
            <a:r>
              <a:rPr b="1" lang="en" sz="2300">
                <a:solidFill>
                  <a:srgbClr val="0000FF"/>
                </a:solidFill>
              </a:rPr>
              <a:t>N</a:t>
            </a:r>
            <a:r>
              <a:rPr lang="en" sz="2300"/>
              <a:t>, divided by </a:t>
            </a:r>
            <a:r>
              <a:rPr b="1" lang="en" sz="2300">
                <a:solidFill>
                  <a:srgbClr val="0000FF"/>
                </a:solidFill>
              </a:rPr>
              <a:t>M</a:t>
            </a:r>
            <a:r>
              <a:rPr lang="en" sz="2300"/>
              <a:t> (i.e., divide the max total by </a:t>
            </a:r>
            <a:r>
              <a:rPr b="1" lang="en" sz="2300">
                <a:solidFill>
                  <a:srgbClr val="0000FF"/>
                </a:solidFill>
              </a:rPr>
              <a:t>M</a:t>
            </a:r>
            <a:r>
              <a:rPr lang="en" sz="2300"/>
              <a:t>).</a:t>
            </a:r>
            <a:endParaRPr sz="2300"/>
          </a:p>
        </p:txBody>
      </p:sp>
      <p:pic>
        <p:nvPicPr>
          <p:cNvPr id="315" name="Google Shape;315;p4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35535" y="1852511"/>
            <a:ext cx="2710092" cy="231093"/>
          </a:xfrm>
          <a:prstGeom prst="rect">
            <a:avLst/>
          </a:prstGeom>
          <a:noFill/>
          <a:ln>
            <a:noFill/>
          </a:ln>
        </p:spPr>
      </p:pic>
      <p:pic>
        <p:nvPicPr>
          <p:cNvPr id="316" name="Google Shape;316;p4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85100" y="3571019"/>
            <a:ext cx="2875578" cy="132934"/>
          </a:xfrm>
          <a:prstGeom prst="rect">
            <a:avLst/>
          </a:prstGeom>
          <a:noFill/>
          <a:ln>
            <a:noFill/>
          </a:ln>
        </p:spPr>
      </p:pic>
      <p:pic>
        <p:nvPicPr>
          <p:cNvPr id="317" name="Google Shape;317;p46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21822" y="3917325"/>
            <a:ext cx="407184" cy="940736"/>
          </a:xfrm>
          <a:prstGeom prst="rect">
            <a:avLst/>
          </a:prstGeom>
          <a:noFill/>
          <a:ln>
            <a:noFill/>
          </a:ln>
        </p:spPr>
      </p:pic>
      <p:pic>
        <p:nvPicPr>
          <p:cNvPr id="318" name="Google Shape;318;p46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5619061" y="225656"/>
            <a:ext cx="2573735" cy="426625"/>
          </a:xfrm>
          <a:prstGeom prst="rect">
            <a:avLst/>
          </a:prstGeom>
          <a:noFill/>
          <a:ln>
            <a:noFill/>
          </a:ln>
        </p:spPr>
      </p:pic>
      <p:pic>
        <p:nvPicPr>
          <p:cNvPr id="319" name="Google Shape;319;p46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7913765" y="252735"/>
            <a:ext cx="42112" cy="280747"/>
          </a:xfrm>
          <a:prstGeom prst="rect">
            <a:avLst/>
          </a:prstGeom>
          <a:noFill/>
          <a:ln>
            <a:noFill/>
          </a:ln>
        </p:spPr>
      </p:pic>
      <p:pic>
        <p:nvPicPr>
          <p:cNvPr id="320" name="Google Shape;320;p46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5701455" y="362128"/>
            <a:ext cx="43450" cy="1955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21" name="Google Shape;321;p46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4712811" y="193428"/>
            <a:ext cx="584520" cy="380290"/>
          </a:xfrm>
          <a:prstGeom prst="rect">
            <a:avLst/>
          </a:prstGeom>
          <a:noFill/>
          <a:ln>
            <a:noFill/>
          </a:ln>
        </p:spPr>
      </p:pic>
      <p:pic>
        <p:nvPicPr>
          <p:cNvPr id="322" name="Google Shape;322;p46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5885906" y="291632"/>
            <a:ext cx="2292220" cy="223631"/>
          </a:xfrm>
          <a:prstGeom prst="rect">
            <a:avLst/>
          </a:prstGeom>
          <a:noFill/>
          <a:ln>
            <a:noFill/>
          </a:ln>
        </p:spPr>
      </p:pic>
      <p:pic>
        <p:nvPicPr>
          <p:cNvPr id="323" name="Google Shape;323;p46"/>
          <p:cNvPicPr preferRelativeResize="0"/>
          <p:nvPr/>
        </p:nvPicPr>
        <p:blipFill>
          <a:blip r:embed="rId11">
            <a:alphaModFix/>
          </a:blip>
          <a:stretch>
            <a:fillRect/>
          </a:stretch>
        </p:blipFill>
        <p:spPr>
          <a:xfrm>
            <a:off x="5573445" y="567315"/>
            <a:ext cx="3542064" cy="789454"/>
          </a:xfrm>
          <a:prstGeom prst="rect">
            <a:avLst/>
          </a:prstGeom>
          <a:noFill/>
          <a:ln>
            <a:noFill/>
          </a:ln>
        </p:spPr>
      </p:pic>
      <p:pic>
        <p:nvPicPr>
          <p:cNvPr id="324" name="Google Shape;324;p46"/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4716605" y="939369"/>
            <a:ext cx="763654" cy="385330"/>
          </a:xfrm>
          <a:prstGeom prst="rect">
            <a:avLst/>
          </a:prstGeom>
          <a:noFill/>
          <a:ln>
            <a:noFill/>
          </a:ln>
        </p:spPr>
      </p:pic>
      <p:pic>
        <p:nvPicPr>
          <p:cNvPr id="325" name="Google Shape;325;p46"/>
          <p:cNvPicPr preferRelativeResize="0"/>
          <p:nvPr/>
        </p:nvPicPr>
        <p:blipFill>
          <a:blip r:embed="rId13">
            <a:alphaModFix/>
          </a:blip>
          <a:stretch>
            <a:fillRect/>
          </a:stretch>
        </p:blipFill>
        <p:spPr>
          <a:xfrm>
            <a:off x="4257141" y="302402"/>
            <a:ext cx="247900" cy="233735"/>
          </a:xfrm>
          <a:prstGeom prst="rect">
            <a:avLst/>
          </a:prstGeom>
          <a:noFill/>
          <a:ln>
            <a:noFill/>
          </a:ln>
        </p:spPr>
      </p:pic>
      <p:pic>
        <p:nvPicPr>
          <p:cNvPr id="326" name="Google Shape;326;p46"/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3255589" y="201952"/>
            <a:ext cx="1355395" cy="1341422"/>
          </a:xfrm>
          <a:prstGeom prst="rect">
            <a:avLst/>
          </a:prstGeom>
          <a:noFill/>
          <a:ln>
            <a:noFill/>
          </a:ln>
        </p:spPr>
      </p:pic>
      <p:pic>
        <p:nvPicPr>
          <p:cNvPr id="327" name="Google Shape;327;p46"/>
          <p:cNvPicPr preferRelativeResize="0"/>
          <p:nvPr/>
        </p:nvPicPr>
        <p:blipFill>
          <a:blip r:embed="rId15">
            <a:alphaModFix/>
          </a:blip>
          <a:stretch>
            <a:fillRect/>
          </a:stretch>
        </p:blipFill>
        <p:spPr>
          <a:xfrm>
            <a:off x="3256777" y="1186112"/>
            <a:ext cx="958689" cy="307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28" name="Google Shape;328;p46"/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3691335" y="860613"/>
            <a:ext cx="419217" cy="100612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32" name="Shape 3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" name="Google Shape;333;p4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ctr" bIns="34275" lIns="68575" spcFirstLastPara="1" rIns="68575" wrap="square" tIns="3427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we are analyzing</a:t>
            </a:r>
            <a:endParaRPr/>
          </a:p>
        </p:txBody>
      </p:sp>
      <p:sp>
        <p:nvSpPr>
          <p:cNvPr id="334" name="Google Shape;334;p47"/>
          <p:cNvSpPr txBox="1"/>
          <p:nvPr>
            <p:ph idx="1" type="body"/>
          </p:nvPr>
        </p:nvSpPr>
        <p:spPr>
          <a:xfrm>
            <a:off x="311700" y="1152475"/>
            <a:ext cx="8520600" cy="3891600"/>
          </a:xfrm>
          <a:prstGeom prst="rect">
            <a:avLst/>
          </a:prstGeom>
        </p:spPr>
        <p:txBody>
          <a:bodyPr anchorCtr="0" anchor="t" bIns="34275" lIns="68575" spcFirstLastPara="1" rIns="68575" wrap="square" tIns="34275">
            <a:normAutofit lnSpcReduction="10000"/>
          </a:bodyPr>
          <a:lstStyle/>
          <a:p>
            <a:pPr indent="-381000" lvl="0" marL="457200" rtl="0" algn="l">
              <a:spcBef>
                <a:spcPts val="800"/>
              </a:spcBef>
              <a:spcAft>
                <a:spcPts val="0"/>
              </a:spcAft>
              <a:buSzPts val="2400"/>
              <a:buChar char="•"/>
            </a:pPr>
            <a:r>
              <a:rPr lang="en" sz="2400"/>
              <a:t>The most common thing to do is give an O or 𝝷 </a:t>
            </a:r>
            <a:r>
              <a:rPr lang="en" sz="2400">
                <a:solidFill>
                  <a:srgbClr val="0000FF"/>
                </a:solidFill>
              </a:rPr>
              <a:t>bound</a:t>
            </a:r>
            <a:r>
              <a:rPr lang="en" sz="2400"/>
              <a:t> to the </a:t>
            </a:r>
            <a:r>
              <a:rPr lang="en" sz="2400">
                <a:solidFill>
                  <a:srgbClr val="0000FF"/>
                </a:solidFill>
              </a:rPr>
              <a:t>worst-case</a:t>
            </a:r>
            <a:r>
              <a:rPr lang="en" sz="2400"/>
              <a:t> running </a:t>
            </a:r>
            <a:r>
              <a:rPr lang="en" sz="2400">
                <a:solidFill>
                  <a:srgbClr val="0000FF"/>
                </a:solidFill>
              </a:rPr>
              <a:t>time</a:t>
            </a:r>
            <a:r>
              <a:rPr lang="en" sz="2400"/>
              <a:t> of an </a:t>
            </a:r>
            <a:r>
              <a:rPr lang="en" sz="2400">
                <a:solidFill>
                  <a:srgbClr val="0000FF"/>
                </a:solidFill>
              </a:rPr>
              <a:t>algorithm</a:t>
            </a:r>
            <a:endParaRPr sz="2400">
              <a:solidFill>
                <a:srgbClr val="0000FF"/>
              </a:solidFill>
            </a:endParaRPr>
          </a:p>
          <a:p>
            <a:pPr indent="0" lvl="0" marL="0" rtl="0" algn="l">
              <a:spcBef>
                <a:spcPts val="800"/>
              </a:spcBef>
              <a:spcAft>
                <a:spcPts val="0"/>
              </a:spcAft>
              <a:buNone/>
            </a:pPr>
            <a:r>
              <a:t/>
            </a:r>
            <a:endParaRPr sz="400"/>
          </a:p>
          <a:p>
            <a:pPr indent="-381000" lvl="0" marL="457200" rtl="0" algn="l">
              <a:spcBef>
                <a:spcPts val="800"/>
              </a:spcBef>
              <a:spcAft>
                <a:spcPts val="0"/>
              </a:spcAft>
              <a:buSzPts val="2400"/>
              <a:buChar char="•"/>
            </a:pPr>
            <a:r>
              <a:rPr lang="en" sz="2400"/>
              <a:t>Example: True statements about binary-search algorithm</a:t>
            </a:r>
            <a:endParaRPr sz="2400"/>
          </a:p>
          <a:p>
            <a:pPr indent="-361950" lvl="1" marL="914400" rtl="0" algn="l">
              <a:spcBef>
                <a:spcPts val="0"/>
              </a:spcBef>
              <a:spcAft>
                <a:spcPts val="0"/>
              </a:spcAft>
              <a:buSzPts val="2100"/>
              <a:buChar char="•"/>
            </a:pPr>
            <a:r>
              <a:rPr i="1" lang="en" sz="2300"/>
              <a:t>Common</a:t>
            </a:r>
            <a:r>
              <a:rPr lang="en" sz="2300"/>
              <a:t>: </a:t>
            </a:r>
            <a:r>
              <a:rPr lang="en" sz="2500"/>
              <a:t>𝝷</a:t>
            </a:r>
            <a:r>
              <a:rPr lang="en" sz="2300"/>
              <a:t>(log n) running-time in the worst-case</a:t>
            </a:r>
            <a:endParaRPr sz="2300"/>
          </a:p>
          <a:p>
            <a:pPr indent="-361950" lvl="1" marL="914400" rtl="0" algn="l">
              <a:spcBef>
                <a:spcPts val="0"/>
              </a:spcBef>
              <a:spcAft>
                <a:spcPts val="0"/>
              </a:spcAft>
              <a:buSzPts val="2100"/>
              <a:buChar char="•"/>
            </a:pPr>
            <a:r>
              <a:rPr i="1" lang="en" sz="2300"/>
              <a:t>Less common</a:t>
            </a:r>
            <a:r>
              <a:rPr lang="en" sz="2300"/>
              <a:t>: </a:t>
            </a:r>
            <a:r>
              <a:rPr lang="en" sz="2500"/>
              <a:t>𝝷</a:t>
            </a:r>
            <a:r>
              <a:rPr lang="en" sz="2300"/>
              <a:t>(1) in the best-case (item is in the middle)</a:t>
            </a:r>
            <a:endParaRPr sz="2300"/>
          </a:p>
          <a:p>
            <a:pPr indent="-361950" lvl="1" marL="914400" rtl="0" algn="l">
              <a:spcBef>
                <a:spcPts val="0"/>
              </a:spcBef>
              <a:spcAft>
                <a:spcPts val="0"/>
              </a:spcAft>
              <a:buSzPts val="2100"/>
              <a:buChar char="•"/>
            </a:pPr>
            <a:r>
              <a:rPr i="1" lang="en" sz="2300"/>
              <a:t>Less common</a:t>
            </a:r>
            <a:r>
              <a:rPr lang="en" sz="2300"/>
              <a:t>: Algorithm is </a:t>
            </a:r>
            <a:r>
              <a:rPr lang="en" sz="2700"/>
              <a:t>𝛀</a:t>
            </a:r>
            <a:r>
              <a:rPr lang="en" sz="2300"/>
              <a:t>(log log n) in the worst-case (it is not really, really, really fast asymptotically)</a:t>
            </a:r>
            <a:endParaRPr sz="2300"/>
          </a:p>
          <a:p>
            <a:pPr indent="-361950" lvl="1" marL="914400" rtl="0" algn="l">
              <a:spcBef>
                <a:spcPts val="0"/>
              </a:spcBef>
              <a:spcAft>
                <a:spcPts val="0"/>
              </a:spcAft>
              <a:buSzPts val="2100"/>
              <a:buChar char="•"/>
            </a:pPr>
            <a:r>
              <a:rPr i="1" lang="en" sz="2300"/>
              <a:t>Less common</a:t>
            </a:r>
            <a:r>
              <a:rPr lang="en" sz="2300"/>
              <a:t> (but very good to know): the find-in-sorted-array </a:t>
            </a:r>
            <a:r>
              <a:rPr b="1" i="1" lang="en" sz="2300"/>
              <a:t>problem</a:t>
            </a:r>
            <a:r>
              <a:rPr lang="en" sz="2300"/>
              <a:t> is </a:t>
            </a:r>
            <a:r>
              <a:rPr lang="en" sz="2700"/>
              <a:t>𝛀</a:t>
            </a:r>
            <a:r>
              <a:rPr lang="en" sz="2300"/>
              <a:t>(log n) in the worst-case</a:t>
            </a:r>
            <a:endParaRPr sz="2300"/>
          </a:p>
          <a:p>
            <a:pPr indent="-374650" lvl="2" marL="1371600" rtl="0" algn="l">
              <a:spcBef>
                <a:spcPts val="0"/>
              </a:spcBef>
              <a:spcAft>
                <a:spcPts val="0"/>
              </a:spcAft>
              <a:buSzPts val="2300"/>
              <a:buChar char="•"/>
            </a:pPr>
            <a:r>
              <a:rPr i="1" lang="en" sz="2300">
                <a:solidFill>
                  <a:srgbClr val="0000FF"/>
                </a:solidFill>
              </a:rPr>
              <a:t>No</a:t>
            </a:r>
            <a:r>
              <a:rPr lang="en" sz="2300"/>
              <a:t> algorithm can do better (without parallelism)</a:t>
            </a:r>
            <a:endParaRPr sz="2300"/>
          </a:p>
          <a:p>
            <a:pPr indent="-374650" lvl="2" marL="1371600" rtl="0" algn="l">
              <a:spcBef>
                <a:spcPts val="0"/>
              </a:spcBef>
              <a:spcAft>
                <a:spcPts val="0"/>
              </a:spcAft>
              <a:buSzPts val="2300"/>
              <a:buChar char="•"/>
            </a:pPr>
            <a:r>
              <a:rPr lang="en" sz="2300"/>
              <a:t>A </a:t>
            </a:r>
            <a:r>
              <a:rPr b="1" i="1" lang="en" sz="2300"/>
              <a:t>problem</a:t>
            </a:r>
            <a:r>
              <a:rPr lang="en" sz="2300"/>
              <a:t> cannot be O(f(n)) since you can always find a slower algorithm, but can mean </a:t>
            </a:r>
            <a:r>
              <a:rPr b="1" i="1" lang="en" sz="2300"/>
              <a:t>there exists</a:t>
            </a:r>
            <a:r>
              <a:rPr lang="en" sz="2300"/>
              <a:t> an algorithm</a:t>
            </a:r>
            <a:endParaRPr sz="2300"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38" name="Shape 3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" name="Google Shape;339;p4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ctr" bIns="34275" lIns="68575" spcFirstLastPara="1" rIns="68575" wrap="square" tIns="3427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Summary</a:t>
            </a:r>
            <a:endParaRPr/>
          </a:p>
        </p:txBody>
      </p:sp>
      <p:sp>
        <p:nvSpPr>
          <p:cNvPr id="340" name="Google Shape;340;p4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34275" lIns="68575" spcFirstLastPara="1" rIns="68575" wrap="square" tIns="34275">
            <a:normAutofit/>
          </a:bodyPr>
          <a:lstStyle/>
          <a:p>
            <a:pPr indent="0" lvl="0" marL="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800"/>
              <a:t>Analysis can be about:</a:t>
            </a:r>
            <a:endParaRPr sz="2800"/>
          </a:p>
          <a:p>
            <a:pPr indent="-406400" lvl="0" marL="457200" rtl="0" algn="l">
              <a:spcBef>
                <a:spcPts val="800"/>
              </a:spcBef>
              <a:spcAft>
                <a:spcPts val="0"/>
              </a:spcAft>
              <a:buSzPts val="2800"/>
              <a:buChar char="•"/>
            </a:pPr>
            <a:r>
              <a:rPr lang="en" sz="2800"/>
              <a:t>The problem or the algorithm (usually algorithm)</a:t>
            </a:r>
            <a:endParaRPr sz="2800"/>
          </a:p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SzPts val="2800"/>
              <a:buChar char="•"/>
            </a:pPr>
            <a:r>
              <a:rPr lang="en" sz="2800"/>
              <a:t>Time or space (usually time)</a:t>
            </a:r>
            <a:endParaRPr sz="2800"/>
          </a:p>
          <a:p>
            <a:pPr indent="-381000" lvl="1" marL="914400" rtl="0" algn="l"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lang="en" sz="2400"/>
              <a:t>Or power or dollars or …</a:t>
            </a:r>
            <a:endParaRPr sz="2400"/>
          </a:p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SzPts val="2800"/>
              <a:buChar char="•"/>
            </a:pPr>
            <a:r>
              <a:rPr lang="en" sz="2800"/>
              <a:t>Best-, worst-, or average-case (usually worst)</a:t>
            </a:r>
            <a:endParaRPr sz="2800"/>
          </a:p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SzPts val="2800"/>
              <a:buChar char="•"/>
            </a:pPr>
            <a:r>
              <a:rPr lang="en" sz="2800"/>
              <a:t>Upper-, lower-, or tight-bound (usually upper or tight)</a:t>
            </a:r>
            <a:endParaRPr sz="280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44" name="Shape 3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" name="Google Shape;345;p4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ctr" bIns="34275" lIns="68575" spcFirstLastPara="1" rIns="68575" wrap="square" tIns="3427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Summary</a:t>
            </a:r>
            <a:endParaRPr/>
          </a:p>
        </p:txBody>
      </p:sp>
      <p:sp>
        <p:nvSpPr>
          <p:cNvPr id="346" name="Google Shape;346;p4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34275" lIns="68575" spcFirstLastPara="1" rIns="68575" wrap="square" tIns="34275">
            <a:normAutofit/>
          </a:bodyPr>
          <a:lstStyle/>
          <a:p>
            <a:pPr indent="0" lvl="0" marL="0" rtl="0" algn="l">
              <a:spcBef>
                <a:spcPts val="8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aphicFrame>
        <p:nvGraphicFramePr>
          <p:cNvPr id="347" name="Google Shape;347;p49"/>
          <p:cNvGraphicFramePr/>
          <p:nvPr/>
        </p:nvGraphicFramePr>
        <p:xfrm>
          <a:off x="952500" y="18097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{57DDBD8C-C86A-484A-B11D-35CA4537C53D}</a:tableStyleId>
              </a:tblPr>
              <a:tblGrid>
                <a:gridCol w="1809750"/>
                <a:gridCol w="1809750"/>
                <a:gridCol w="1809750"/>
                <a:gridCol w="1809750"/>
              </a:tblGrid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2300"/>
                        <a:t>O</a:t>
                      </a:r>
                      <a:endParaRPr b="1" sz="23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3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𝛀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9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5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𝝷</a:t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2300"/>
                        <a:t>Best</a:t>
                      </a:r>
                      <a:endParaRPr b="1" sz="23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2300"/>
                        <a:t>Worst</a:t>
                      </a:r>
                      <a:endParaRPr b="1" sz="23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300"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2300"/>
                        <a:t>Average</a:t>
                      </a:r>
                      <a:endParaRPr b="1" sz="23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  <p:sp>
        <p:nvSpPr>
          <p:cNvPr id="348" name="Google Shape;348;p49"/>
          <p:cNvSpPr txBox="1"/>
          <p:nvPr/>
        </p:nvSpPr>
        <p:spPr>
          <a:xfrm>
            <a:off x="6669900" y="2876450"/>
            <a:ext cx="1311300" cy="33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300">
                <a:solidFill>
                  <a:schemeClr val="dk1"/>
                </a:solidFill>
              </a:rPr>
              <a:t>💖</a:t>
            </a:r>
            <a:endParaRPr sz="2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52" name="Shape 3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" name="Google Shape;353;p5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ctr" bIns="34275" lIns="68575" spcFirstLastPara="1" rIns="68575" wrap="square" tIns="3427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Addendum: Timing vs Big-Oh?</a:t>
            </a:r>
            <a:endParaRPr/>
          </a:p>
        </p:txBody>
      </p:sp>
      <p:sp>
        <p:nvSpPr>
          <p:cNvPr id="354" name="Google Shape;354;p5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-387350" lvl="0" marL="457200" rtl="0" algn="l">
              <a:spcBef>
                <a:spcPts val="800"/>
              </a:spcBef>
              <a:spcAft>
                <a:spcPts val="0"/>
              </a:spcAft>
              <a:buSzPts val="2500"/>
              <a:buChar char="•"/>
            </a:pPr>
            <a:r>
              <a:rPr lang="en" sz="2500"/>
              <a:t>At the core of CS is a backbone of theory &amp; mathematics</a:t>
            </a:r>
            <a:endParaRPr sz="2500"/>
          </a:p>
          <a:p>
            <a:pPr indent="-361950" lvl="1" marL="914400" rtl="0" algn="l">
              <a:spcBef>
                <a:spcPts val="0"/>
              </a:spcBef>
              <a:spcAft>
                <a:spcPts val="0"/>
              </a:spcAft>
              <a:buSzPts val="2100"/>
              <a:buChar char="•"/>
            </a:pPr>
            <a:r>
              <a:rPr lang="en" sz="2100"/>
              <a:t>Examine the algorithm itself, mathematically, not the implementation</a:t>
            </a:r>
            <a:endParaRPr sz="2100"/>
          </a:p>
          <a:p>
            <a:pPr indent="-361950" lvl="1" marL="914400" rtl="0" algn="l">
              <a:spcBef>
                <a:spcPts val="0"/>
              </a:spcBef>
              <a:spcAft>
                <a:spcPts val="0"/>
              </a:spcAft>
              <a:buSzPts val="2100"/>
              <a:buChar char="•"/>
            </a:pPr>
            <a:r>
              <a:rPr lang="en" sz="2100"/>
              <a:t>Reason about performance as a function of n</a:t>
            </a:r>
            <a:endParaRPr sz="2100"/>
          </a:p>
          <a:p>
            <a:pPr indent="-361950" lvl="1" marL="914400" rtl="0" algn="l">
              <a:spcBef>
                <a:spcPts val="0"/>
              </a:spcBef>
              <a:spcAft>
                <a:spcPts val="0"/>
              </a:spcAft>
              <a:buSzPts val="2100"/>
              <a:buChar char="•"/>
            </a:pPr>
            <a:r>
              <a:rPr lang="en" sz="2100"/>
              <a:t>Be able to mathematically prove things about performance</a:t>
            </a:r>
            <a:endParaRPr sz="2100"/>
          </a:p>
          <a:p>
            <a:pPr indent="-387350" lvl="0" marL="457200" rtl="0" algn="l">
              <a:spcBef>
                <a:spcPts val="0"/>
              </a:spcBef>
              <a:spcAft>
                <a:spcPts val="0"/>
              </a:spcAft>
              <a:buSzPts val="2500"/>
              <a:buChar char="•"/>
            </a:pPr>
            <a:r>
              <a:rPr lang="en" sz="2500"/>
              <a:t>Yet, timing has its place</a:t>
            </a:r>
            <a:endParaRPr sz="2500"/>
          </a:p>
          <a:p>
            <a:pPr indent="-361950" lvl="1" marL="914400" rtl="0" algn="l">
              <a:spcBef>
                <a:spcPts val="0"/>
              </a:spcBef>
              <a:spcAft>
                <a:spcPts val="0"/>
              </a:spcAft>
              <a:buSzPts val="2100"/>
              <a:buChar char="•"/>
            </a:pPr>
            <a:r>
              <a:rPr lang="en" sz="2100"/>
              <a:t>In the real world, we do want to know whether implementation A runs faster than implementation B on data set C</a:t>
            </a:r>
            <a:endParaRPr sz="2100"/>
          </a:p>
          <a:p>
            <a:pPr indent="-361950" lvl="1" marL="914400" rtl="0" algn="l">
              <a:spcBef>
                <a:spcPts val="0"/>
              </a:spcBef>
              <a:spcAft>
                <a:spcPts val="0"/>
              </a:spcAft>
              <a:buSzPts val="2100"/>
              <a:buChar char="•"/>
            </a:pPr>
            <a:r>
              <a:rPr lang="en" sz="2100"/>
              <a:t>Ex: Benchmarking graphics cards</a:t>
            </a:r>
            <a:endParaRPr sz="2100"/>
          </a:p>
          <a:p>
            <a:pPr indent="-387350" lvl="0" marL="457200" rtl="0" algn="l">
              <a:spcBef>
                <a:spcPts val="0"/>
              </a:spcBef>
              <a:spcAft>
                <a:spcPts val="0"/>
              </a:spcAft>
              <a:buSzPts val="2500"/>
              <a:buChar char="•"/>
            </a:pPr>
            <a:r>
              <a:rPr lang="en" sz="2500"/>
              <a:t>Evaluating an algorithm? Use asymptotic analysis</a:t>
            </a:r>
            <a:endParaRPr sz="2500"/>
          </a:p>
          <a:p>
            <a:pPr indent="-387350" lvl="0" marL="457200" rtl="0" algn="l">
              <a:spcBef>
                <a:spcPts val="0"/>
              </a:spcBef>
              <a:spcAft>
                <a:spcPts val="0"/>
              </a:spcAft>
              <a:buSzPts val="2500"/>
              <a:buChar char="•"/>
            </a:pPr>
            <a:r>
              <a:rPr lang="en" sz="2500"/>
              <a:t>Evaluating an implementation of hardware/software? Timing can be useful</a:t>
            </a:r>
            <a:endParaRPr sz="2500"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58" name="Shape 3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" name="Google Shape;359;p51"/>
          <p:cNvSpPr txBox="1"/>
          <p:nvPr>
            <p:ph idx="1" type="body"/>
          </p:nvPr>
        </p:nvSpPr>
        <p:spPr>
          <a:xfrm>
            <a:off x="457200" y="1406128"/>
            <a:ext cx="8229600" cy="33945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600"/>
              <a:t>Show 10n + 100 ∈ O(n</a:t>
            </a:r>
            <a:r>
              <a:rPr baseline="30000" lang="en" sz="2600"/>
              <a:t>2</a:t>
            </a:r>
            <a:r>
              <a:rPr lang="en" sz="2600"/>
              <a:t>)</a:t>
            </a:r>
            <a:endParaRPr sz="2600"/>
          </a:p>
          <a:p>
            <a:pPr indent="-3937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" sz="2600"/>
              <a:t>Technique: find values c &gt; 0 and n</a:t>
            </a:r>
            <a:r>
              <a:rPr baseline="-25000" lang="en" sz="2600"/>
              <a:t>0</a:t>
            </a:r>
            <a:r>
              <a:rPr lang="en" sz="2600"/>
              <a:t> &gt; 0 such that 10n + 100 is less than c * n</a:t>
            </a:r>
            <a:r>
              <a:rPr baseline="30000" lang="en" sz="2600"/>
              <a:t>2</a:t>
            </a:r>
            <a:endParaRPr baseline="30000" sz="2600"/>
          </a:p>
        </p:txBody>
      </p:sp>
      <p:sp>
        <p:nvSpPr>
          <p:cNvPr id="360" name="Google Shape;360;p51"/>
          <p:cNvSpPr txBox="1"/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rPr lang="en"/>
              <a:t>Asymptotic Notation Example</a:t>
            </a:r>
            <a:endParaRPr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64" name="Shape 3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5" name="Google Shape;365;p52"/>
          <p:cNvSpPr txBox="1"/>
          <p:nvPr>
            <p:ph idx="1" type="body"/>
          </p:nvPr>
        </p:nvSpPr>
        <p:spPr>
          <a:xfrm>
            <a:off x="457200" y="1406128"/>
            <a:ext cx="8229600" cy="33945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34275" lIns="68575" spcFirstLastPara="1" rIns="68575" wrap="square" tIns="34275">
            <a:normAutofit fontScale="77500" lnSpcReduction="2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600"/>
              <a:t>Show 10n + 100 ∈ O(n</a:t>
            </a:r>
            <a:r>
              <a:rPr baseline="30000" lang="en" sz="2600"/>
              <a:t>2</a:t>
            </a:r>
            <a:r>
              <a:rPr lang="en" sz="2600"/>
              <a:t>)</a:t>
            </a:r>
            <a:endParaRPr sz="2600"/>
          </a:p>
          <a:p>
            <a:pPr indent="-356552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ct val="100000"/>
              <a:buChar char="•"/>
            </a:pPr>
            <a:r>
              <a:rPr i="1" lang="en" sz="2600"/>
              <a:t>Technique: find values c &gt; 0 and n</a:t>
            </a:r>
            <a:r>
              <a:rPr baseline="-25000" i="1" lang="en" sz="2600"/>
              <a:t>0</a:t>
            </a:r>
            <a:r>
              <a:rPr i="1" lang="en" sz="2600"/>
              <a:t> &gt; 0 such that 10n + 100 is less than or equal to c * n</a:t>
            </a:r>
            <a:r>
              <a:rPr baseline="30000" i="1" lang="en" sz="2600"/>
              <a:t>2</a:t>
            </a:r>
            <a:endParaRPr baseline="30000" i="1" sz="260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6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600">
                <a:latin typeface="Courier New"/>
                <a:ea typeface="Courier New"/>
                <a:cs typeface="Courier New"/>
                <a:sym typeface="Courier New"/>
              </a:rPr>
              <a:t>Let c = 10, n</a:t>
            </a:r>
            <a:r>
              <a:rPr baseline="-25000" lang="en" sz="2600">
                <a:latin typeface="Courier New"/>
                <a:ea typeface="Courier New"/>
                <a:cs typeface="Courier New"/>
                <a:sym typeface="Courier New"/>
              </a:rPr>
              <a:t>0</a:t>
            </a:r>
            <a:r>
              <a:rPr lang="en" sz="2600">
                <a:latin typeface="Courier New"/>
                <a:ea typeface="Courier New"/>
                <a:cs typeface="Courier New"/>
                <a:sym typeface="Courier New"/>
              </a:rPr>
              <a:t> = 6</a:t>
            </a:r>
            <a:endParaRPr sz="26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6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600">
                <a:latin typeface="Courier New"/>
                <a:ea typeface="Courier New"/>
                <a:cs typeface="Courier New"/>
                <a:sym typeface="Courier New"/>
              </a:rPr>
              <a:t>10n + 100 &lt;= 10n</a:t>
            </a:r>
            <a:r>
              <a:rPr baseline="30000" lang="en" sz="2600">
                <a:latin typeface="Courier New"/>
                <a:ea typeface="Courier New"/>
                <a:cs typeface="Courier New"/>
                <a:sym typeface="Courier New"/>
              </a:rPr>
              <a:t>2</a:t>
            </a:r>
            <a:endParaRPr baseline="30000" sz="26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600">
                <a:latin typeface="Courier New"/>
                <a:ea typeface="Courier New"/>
                <a:cs typeface="Courier New"/>
                <a:sym typeface="Courier New"/>
              </a:rPr>
              <a:t>n + 10 &lt;= n</a:t>
            </a:r>
            <a:r>
              <a:rPr baseline="30000" lang="en" sz="2600">
                <a:latin typeface="Courier New"/>
                <a:ea typeface="Courier New"/>
                <a:cs typeface="Courier New"/>
                <a:sym typeface="Courier New"/>
              </a:rPr>
              <a:t>2</a:t>
            </a:r>
            <a:endParaRPr baseline="30000" sz="26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600">
                <a:latin typeface="Courier New"/>
                <a:ea typeface="Courier New"/>
                <a:cs typeface="Courier New"/>
                <a:sym typeface="Courier New"/>
              </a:rPr>
              <a:t>10 &lt;= n</a:t>
            </a:r>
            <a:r>
              <a:rPr baseline="30000" lang="en" sz="2600">
                <a:latin typeface="Courier New"/>
                <a:ea typeface="Courier New"/>
                <a:cs typeface="Courier New"/>
                <a:sym typeface="Courier New"/>
              </a:rPr>
              <a:t>2</a:t>
            </a:r>
            <a:r>
              <a:rPr lang="en" sz="2600">
                <a:latin typeface="Courier New"/>
                <a:ea typeface="Courier New"/>
                <a:cs typeface="Courier New"/>
                <a:sym typeface="Courier New"/>
              </a:rPr>
              <a:t> - n</a:t>
            </a:r>
            <a:endParaRPr sz="26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600">
                <a:latin typeface="Courier New"/>
                <a:ea typeface="Courier New"/>
                <a:cs typeface="Courier New"/>
                <a:sym typeface="Courier New"/>
              </a:rPr>
              <a:t>10 &lt;= n*(n-1)</a:t>
            </a:r>
            <a:endParaRPr sz="26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600">
                <a:latin typeface="Courier New"/>
                <a:ea typeface="Courier New"/>
                <a:cs typeface="Courier New"/>
                <a:sym typeface="Courier New"/>
              </a:rPr>
              <a:t>n*(n-1) is strictly increasing, and</a:t>
            </a:r>
            <a:endParaRPr sz="26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600">
                <a:latin typeface="Courier New"/>
                <a:ea typeface="Courier New"/>
                <a:cs typeface="Courier New"/>
                <a:sym typeface="Courier New"/>
              </a:rPr>
              <a:t>  10 &lt; 6*(6-1)</a:t>
            </a:r>
            <a:endParaRPr sz="2600"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66" name="Google Shape;366;p52"/>
          <p:cNvSpPr txBox="1"/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rPr lang="en"/>
              <a:t>Asymptotic Notation Example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2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ctr" bIns="34275" lIns="68575" spcFirstLastPara="1" rIns="68575" wrap="square" tIns="3427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Ignoring constant factors</a:t>
            </a:r>
            <a:endParaRPr/>
          </a:p>
        </p:txBody>
      </p:sp>
      <p:sp>
        <p:nvSpPr>
          <p:cNvPr id="147" name="Google Shape;147;p28"/>
          <p:cNvSpPr txBox="1"/>
          <p:nvPr>
            <p:ph idx="1" type="body"/>
          </p:nvPr>
        </p:nvSpPr>
        <p:spPr>
          <a:xfrm>
            <a:off x="311700" y="1152475"/>
            <a:ext cx="8520600" cy="3838800"/>
          </a:xfrm>
          <a:prstGeom prst="rect">
            <a:avLst/>
          </a:prstGeom>
        </p:spPr>
        <p:txBody>
          <a:bodyPr anchorCtr="0" anchor="t" bIns="34275" lIns="68575" spcFirstLastPara="1" rIns="68575" wrap="square" tIns="34275">
            <a:normAutofit/>
          </a:bodyPr>
          <a:lstStyle/>
          <a:p>
            <a:pPr indent="-361950" lvl="0" marL="457200" rtl="0" algn="l">
              <a:spcBef>
                <a:spcPts val="800"/>
              </a:spcBef>
              <a:spcAft>
                <a:spcPts val="0"/>
              </a:spcAft>
              <a:buSzPts val="2100"/>
              <a:buChar char="•"/>
            </a:pPr>
            <a:r>
              <a:rPr lang="en"/>
              <a:t>So binary search is O(log n) and linear is O(n)</a:t>
            </a:r>
            <a:endParaRPr/>
          </a:p>
          <a:p>
            <a:pPr indent="-349250" lvl="1" marL="914400" rtl="0" algn="l">
              <a:spcBef>
                <a:spcPts val="0"/>
              </a:spcBef>
              <a:spcAft>
                <a:spcPts val="0"/>
              </a:spcAft>
              <a:buSzPts val="1900"/>
              <a:buChar char="•"/>
            </a:pPr>
            <a:r>
              <a:rPr lang="en" sz="1900"/>
              <a:t>But which will actually be </a:t>
            </a:r>
            <a:r>
              <a:rPr lang="en" sz="1900" u="sng"/>
              <a:t>faster</a:t>
            </a:r>
            <a:r>
              <a:rPr lang="en" sz="1900"/>
              <a:t>?</a:t>
            </a:r>
            <a:endParaRPr sz="1900"/>
          </a:p>
          <a:p>
            <a:pPr indent="-349250" lvl="1" marL="914400" rtl="0" algn="l">
              <a:spcBef>
                <a:spcPts val="0"/>
              </a:spcBef>
              <a:spcAft>
                <a:spcPts val="0"/>
              </a:spcAft>
              <a:buSzPts val="1900"/>
              <a:buChar char="•"/>
            </a:pPr>
            <a:r>
              <a:rPr lang="en" sz="1900"/>
              <a:t>Depending on </a:t>
            </a:r>
            <a:r>
              <a:rPr b="1" lang="en" sz="1900"/>
              <a:t>constant factors</a:t>
            </a:r>
            <a:r>
              <a:rPr lang="en" sz="1900"/>
              <a:t> and </a:t>
            </a:r>
            <a:r>
              <a:rPr b="1" lang="en" sz="1900"/>
              <a:t>size of n</a:t>
            </a:r>
            <a:r>
              <a:rPr lang="en" sz="1900"/>
              <a:t>; in a particular situation, </a:t>
            </a:r>
            <a:r>
              <a:rPr lang="en" sz="1900">
                <a:solidFill>
                  <a:srgbClr val="FF0000"/>
                </a:solidFill>
              </a:rPr>
              <a:t>linear search could be faster</a:t>
            </a:r>
            <a:r>
              <a:rPr lang="en" sz="1900"/>
              <a:t>….</a:t>
            </a:r>
            <a:endParaRPr sz="1900"/>
          </a:p>
          <a:p>
            <a:pPr indent="0" lvl="0" marL="0" rtl="0" algn="l">
              <a:spcBef>
                <a:spcPts val="800"/>
              </a:spcBef>
              <a:spcAft>
                <a:spcPts val="0"/>
              </a:spcAft>
              <a:buNone/>
            </a:pPr>
            <a:r>
              <a:t/>
            </a:r>
            <a:endParaRPr sz="1000"/>
          </a:p>
          <a:p>
            <a:pPr indent="-361950" lvl="0" marL="457200" rtl="0" algn="l">
              <a:spcBef>
                <a:spcPts val="800"/>
              </a:spcBef>
              <a:spcAft>
                <a:spcPts val="0"/>
              </a:spcAft>
              <a:buSzPts val="2100"/>
              <a:buChar char="•"/>
            </a:pPr>
            <a:r>
              <a:rPr lang="en"/>
              <a:t>Could depend on constant factors</a:t>
            </a:r>
            <a:endParaRPr/>
          </a:p>
          <a:p>
            <a:pPr indent="-349250" lvl="1" marL="914400" rtl="0" algn="l">
              <a:spcBef>
                <a:spcPts val="0"/>
              </a:spcBef>
              <a:spcAft>
                <a:spcPts val="0"/>
              </a:spcAft>
              <a:buSzPts val="1900"/>
              <a:buChar char="•"/>
            </a:pPr>
            <a:r>
              <a:rPr lang="en" sz="1900"/>
              <a:t>How </a:t>
            </a:r>
            <a:r>
              <a:rPr i="1" lang="en" sz="1900"/>
              <a:t>many</a:t>
            </a:r>
            <a:r>
              <a:rPr lang="en" sz="1900"/>
              <a:t> assignments, additions, etc. for each n</a:t>
            </a:r>
            <a:endParaRPr sz="1900"/>
          </a:p>
          <a:p>
            <a:pPr indent="-361950" lvl="0" marL="457200" rtl="0" algn="l">
              <a:spcBef>
                <a:spcPts val="0"/>
              </a:spcBef>
              <a:spcAft>
                <a:spcPts val="0"/>
              </a:spcAft>
              <a:buSzPts val="2100"/>
              <a:buChar char="•"/>
            </a:pPr>
            <a:r>
              <a:rPr lang="en"/>
              <a:t>And could depend on size of n – what if n is small?</a:t>
            </a:r>
            <a:endParaRPr/>
          </a:p>
          <a:p>
            <a:pPr indent="0" lvl="0" marL="0" rtl="0" algn="l">
              <a:spcBef>
                <a:spcPts val="800"/>
              </a:spcBef>
              <a:spcAft>
                <a:spcPts val="0"/>
              </a:spcAft>
              <a:buNone/>
            </a:pPr>
            <a:r>
              <a:t/>
            </a:r>
            <a:endParaRPr sz="1000"/>
          </a:p>
          <a:p>
            <a:pPr indent="-361950" lvl="0" marL="457200" rtl="0" algn="l">
              <a:spcBef>
                <a:spcPts val="800"/>
              </a:spcBef>
              <a:spcAft>
                <a:spcPts val="0"/>
              </a:spcAft>
              <a:buSzPts val="2100"/>
              <a:buChar char="•"/>
            </a:pPr>
            <a:r>
              <a:rPr b="1" lang="en" u="sng"/>
              <a:t>But</a:t>
            </a:r>
            <a:r>
              <a:rPr lang="en"/>
              <a:t> there exists some n</a:t>
            </a:r>
            <a:r>
              <a:rPr baseline="-25000" lang="en"/>
              <a:t>0</a:t>
            </a:r>
            <a:r>
              <a:rPr lang="en"/>
              <a:t> such that for all n &gt; n</a:t>
            </a:r>
            <a:r>
              <a:rPr baseline="-25000" lang="en"/>
              <a:t>0</a:t>
            </a:r>
            <a:r>
              <a:rPr lang="en"/>
              <a:t> </a:t>
            </a:r>
            <a:r>
              <a:rPr lang="en">
                <a:solidFill>
                  <a:srgbClr val="0000FF"/>
                </a:solidFill>
              </a:rPr>
              <a:t>binary search “wins”</a:t>
            </a:r>
            <a:endParaRPr>
              <a:solidFill>
                <a:srgbClr val="0000FF"/>
              </a:solidFill>
            </a:endParaRPr>
          </a:p>
          <a:p>
            <a:pPr indent="0" lvl="0" marL="0" rtl="0" algn="l">
              <a:spcBef>
                <a:spcPts val="80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rgbClr val="0000FF"/>
              </a:solidFill>
            </a:endParaRPr>
          </a:p>
          <a:p>
            <a:pPr indent="-361950" lvl="0" marL="457200" rtl="0" algn="l">
              <a:spcBef>
                <a:spcPts val="800"/>
              </a:spcBef>
              <a:spcAft>
                <a:spcPts val="0"/>
              </a:spcAft>
              <a:buSzPts val="2100"/>
              <a:buChar char="•"/>
            </a:pPr>
            <a:r>
              <a:rPr lang="en"/>
              <a:t>Let’s look at a couple plots to get some intuition…</a:t>
            </a:r>
            <a:endParaRPr/>
          </a:p>
        </p:txBody>
      </p:sp>
      <p:pic>
        <p:nvPicPr>
          <p:cNvPr id="148" name="Google Shape;148;p2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75949" y="4173958"/>
            <a:ext cx="3770349" cy="223843"/>
          </a:xfrm>
          <a:prstGeom prst="rect">
            <a:avLst/>
          </a:prstGeom>
          <a:noFill/>
          <a:ln>
            <a:noFill/>
          </a:ln>
        </p:spPr>
      </p:pic>
      <p:pic>
        <p:nvPicPr>
          <p:cNvPr id="149" name="Google Shape;149;p2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057889" y="3522225"/>
            <a:ext cx="626061" cy="77378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4" name="Google Shape;154;p29"/>
          <p:cNvPicPr preferRelativeResize="0"/>
          <p:nvPr/>
        </p:nvPicPr>
        <p:blipFill rotWithShape="1">
          <a:blip r:embed="rId3">
            <a:alphaModFix/>
          </a:blip>
          <a:srcRect b="0" l="0" r="50000" t="0"/>
          <a:stretch/>
        </p:blipFill>
        <p:spPr>
          <a:xfrm>
            <a:off x="35646" y="1372025"/>
            <a:ext cx="4536348" cy="2811350"/>
          </a:xfrm>
          <a:prstGeom prst="rect">
            <a:avLst/>
          </a:prstGeom>
          <a:noFill/>
          <a:ln>
            <a:noFill/>
          </a:ln>
        </p:spPr>
      </p:pic>
      <p:sp>
        <p:nvSpPr>
          <p:cNvPr id="155" name="Google Shape;155;p2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ctr" bIns="34275" lIns="68575" spcFirstLastPara="1" rIns="68575" wrap="square" tIns="3427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Linear search vs Binary search</a:t>
            </a:r>
            <a:endParaRPr/>
          </a:p>
        </p:txBody>
      </p:sp>
      <p:sp>
        <p:nvSpPr>
          <p:cNvPr id="156" name="Google Shape;156;p29"/>
          <p:cNvSpPr txBox="1"/>
          <p:nvPr>
            <p:ph idx="1" type="body"/>
          </p:nvPr>
        </p:nvSpPr>
        <p:spPr>
          <a:xfrm>
            <a:off x="311700" y="1152475"/>
            <a:ext cx="8520600" cy="3838800"/>
          </a:xfrm>
          <a:prstGeom prst="rect">
            <a:avLst/>
          </a:prstGeom>
        </p:spPr>
        <p:txBody>
          <a:bodyPr anchorCtr="0" anchor="t" bIns="34275" lIns="68575" spcFirstLastPara="1" rIns="68575" wrap="square" tIns="34275">
            <a:normAutofit lnSpcReduction="20000"/>
          </a:bodyPr>
          <a:lstStyle/>
          <a:p>
            <a:pPr indent="0" lvl="0" marL="0" rtl="0" algn="l">
              <a:spcBef>
                <a:spcPts val="8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8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8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8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8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8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8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8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8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8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800"/>
              </a:spcBef>
              <a:spcAft>
                <a:spcPts val="0"/>
              </a:spcAft>
              <a:buNone/>
            </a:pPr>
            <a:r>
              <a:rPr lang="en"/>
              <a:t>Let’s give linear search a boost (n / 600)</a:t>
            </a:r>
            <a:endParaRPr/>
          </a:p>
        </p:txBody>
      </p:sp>
      <p:pic>
        <p:nvPicPr>
          <p:cNvPr id="157" name="Google Shape;157;p29"/>
          <p:cNvPicPr preferRelativeResize="0"/>
          <p:nvPr/>
        </p:nvPicPr>
        <p:blipFill rotWithShape="1">
          <a:blip r:embed="rId3">
            <a:alphaModFix/>
          </a:blip>
          <a:srcRect b="0" l="50000" r="0" t="0"/>
          <a:stretch/>
        </p:blipFill>
        <p:spPr>
          <a:xfrm>
            <a:off x="4572003" y="1372025"/>
            <a:ext cx="4536348" cy="2811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8" name="Google Shape;158;p2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916152" y="1667297"/>
            <a:ext cx="981243" cy="1591016"/>
          </a:xfrm>
          <a:prstGeom prst="rect">
            <a:avLst/>
          </a:prstGeom>
          <a:noFill/>
          <a:ln>
            <a:noFill/>
          </a:ln>
        </p:spPr>
      </p:pic>
      <p:pic>
        <p:nvPicPr>
          <p:cNvPr id="159" name="Google Shape;159;p29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97270" y="1114398"/>
            <a:ext cx="4015681" cy="2798384"/>
          </a:xfrm>
          <a:prstGeom prst="rect">
            <a:avLst/>
          </a:prstGeom>
          <a:noFill/>
          <a:ln>
            <a:noFill/>
          </a:ln>
        </p:spPr>
      </p:pic>
      <p:pic>
        <p:nvPicPr>
          <p:cNvPr id="160" name="Google Shape;160;p29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5394634" y="2341467"/>
            <a:ext cx="112083" cy="136601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3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ctr" bIns="34275" lIns="68575" spcFirstLastPara="1" rIns="68575" wrap="square" tIns="3427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Logarithms and Exponents</a:t>
            </a:r>
            <a:endParaRPr/>
          </a:p>
        </p:txBody>
      </p:sp>
      <p:pic>
        <p:nvPicPr>
          <p:cNvPr id="166" name="Google Shape;166;p3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405538" y="1159425"/>
            <a:ext cx="6332913" cy="38209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3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ctr" bIns="34275" lIns="68575" spcFirstLastPara="1" rIns="68575" wrap="square" tIns="3427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Logarithms and Exponents</a:t>
            </a:r>
            <a:endParaRPr/>
          </a:p>
        </p:txBody>
      </p:sp>
      <p:pic>
        <p:nvPicPr>
          <p:cNvPr id="172" name="Google Shape;172;p3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405788" y="1138075"/>
            <a:ext cx="6332414" cy="38209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3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ctr" bIns="34275" lIns="68575" spcFirstLastPara="1" rIns="68575" wrap="square" tIns="3427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Logarithms and Exponents</a:t>
            </a:r>
            <a:endParaRPr/>
          </a:p>
        </p:txBody>
      </p:sp>
      <p:pic>
        <p:nvPicPr>
          <p:cNvPr id="178" name="Google Shape;178;p3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409275" y="1148750"/>
            <a:ext cx="6325441" cy="38209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3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ctr" bIns="34275" lIns="68575" spcFirstLastPara="1" rIns="68575" wrap="square" tIns="3427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Today - Algorithm Analysis</a:t>
            </a:r>
            <a:endParaRPr/>
          </a:p>
        </p:txBody>
      </p:sp>
      <p:sp>
        <p:nvSpPr>
          <p:cNvPr id="184" name="Google Shape;184;p3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34275" lIns="68575" spcFirstLastPara="1" rIns="68575" wrap="square" tIns="34275">
            <a:normAutofit/>
          </a:bodyPr>
          <a:lstStyle/>
          <a:p>
            <a:pPr indent="-393700" lvl="0" marL="457200" rtl="0" algn="l">
              <a:spcBef>
                <a:spcPts val="800"/>
              </a:spcBef>
              <a:spcAft>
                <a:spcPts val="0"/>
              </a:spcAft>
              <a:buSzPts val="2600"/>
              <a:buChar char="●"/>
            </a:pPr>
            <a:r>
              <a:rPr lang="en" sz="2600"/>
              <a:t>What do we care about?</a:t>
            </a:r>
            <a:endParaRPr sz="2600"/>
          </a:p>
          <a:p>
            <a:pPr indent="-393700" lvl="0" marL="457200" rtl="0" algn="l">
              <a:spcBef>
                <a:spcPts val="800"/>
              </a:spcBef>
              <a:spcAft>
                <a:spcPts val="0"/>
              </a:spcAft>
              <a:buSzPts val="2600"/>
              <a:buChar char="●"/>
            </a:pPr>
            <a:r>
              <a:rPr lang="en" sz="2600"/>
              <a:t>How to compare two algorithms</a:t>
            </a:r>
            <a:endParaRPr sz="2600"/>
          </a:p>
          <a:p>
            <a:pPr indent="-393700" lvl="0" marL="457200" rtl="0" algn="l">
              <a:spcBef>
                <a:spcPts val="800"/>
              </a:spcBef>
              <a:spcAft>
                <a:spcPts val="0"/>
              </a:spcAft>
              <a:buSzPts val="2600"/>
              <a:buChar char="●"/>
            </a:pPr>
            <a:r>
              <a:rPr lang="en" sz="2600"/>
              <a:t>Analyzing code</a:t>
            </a:r>
            <a:endParaRPr sz="2600"/>
          </a:p>
          <a:p>
            <a:pPr indent="-393700" lvl="0" marL="457200" rtl="0" algn="l">
              <a:spcBef>
                <a:spcPts val="800"/>
              </a:spcBef>
              <a:spcAft>
                <a:spcPts val="0"/>
              </a:spcAft>
              <a:buClr>
                <a:srgbClr val="FF0000"/>
              </a:buClr>
              <a:buSzPts val="2600"/>
              <a:buChar char="●"/>
            </a:pPr>
            <a:r>
              <a:rPr lang="en" sz="2600">
                <a:solidFill>
                  <a:srgbClr val="FF0000"/>
                </a:solidFill>
              </a:rPr>
              <a:t>Asymptotic Analysis</a:t>
            </a:r>
            <a:endParaRPr sz="2600">
              <a:solidFill>
                <a:srgbClr val="FF0000"/>
              </a:solidFill>
            </a:endParaRPr>
          </a:p>
          <a:p>
            <a:pPr indent="-393700" lvl="0" marL="457200" rtl="0" algn="l">
              <a:spcBef>
                <a:spcPts val="800"/>
              </a:spcBef>
              <a:spcAft>
                <a:spcPts val="0"/>
              </a:spcAft>
              <a:buSzPts val="2600"/>
              <a:buChar char="●"/>
            </a:pPr>
            <a:r>
              <a:rPr lang="en" sz="2600"/>
              <a:t>Big-Oh Definition</a:t>
            </a:r>
            <a:endParaRPr sz="26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3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ctr" bIns="34275" lIns="68575" spcFirstLastPara="1" rIns="68575" wrap="square" tIns="3427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Asymptotic notation</a:t>
            </a:r>
            <a:endParaRPr/>
          </a:p>
        </p:txBody>
      </p:sp>
      <p:sp>
        <p:nvSpPr>
          <p:cNvPr id="190" name="Google Shape;190;p34"/>
          <p:cNvSpPr txBox="1"/>
          <p:nvPr>
            <p:ph idx="1" type="body"/>
          </p:nvPr>
        </p:nvSpPr>
        <p:spPr>
          <a:xfrm>
            <a:off x="311700" y="1152475"/>
            <a:ext cx="8520600" cy="3740100"/>
          </a:xfrm>
          <a:prstGeom prst="rect">
            <a:avLst/>
          </a:prstGeom>
        </p:spPr>
        <p:txBody>
          <a:bodyPr anchorCtr="0" anchor="t" bIns="34275" lIns="68575" spcFirstLastPara="1" rIns="68575" wrap="square" tIns="34275">
            <a:normAutofit/>
          </a:bodyPr>
          <a:lstStyle/>
          <a:p>
            <a:pPr indent="0" lvl="0" marL="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300"/>
              <a:t>About to show formal definition, which amounts to saying:</a:t>
            </a:r>
            <a:endParaRPr sz="2300"/>
          </a:p>
          <a:p>
            <a:pPr indent="-374650" lvl="0" marL="457200" rtl="0" algn="l">
              <a:spcBef>
                <a:spcPts val="800"/>
              </a:spcBef>
              <a:spcAft>
                <a:spcPts val="0"/>
              </a:spcAft>
              <a:buSzPts val="2300"/>
              <a:buAutoNum type="arabicPeriod"/>
            </a:pPr>
            <a:r>
              <a:rPr lang="en" sz="2300"/>
              <a:t>Eliminate low-order terms</a:t>
            </a:r>
            <a:endParaRPr sz="2300"/>
          </a:p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SzPts val="2300"/>
              <a:buAutoNum type="arabicPeriod"/>
            </a:pPr>
            <a:r>
              <a:rPr lang="en" sz="2300"/>
              <a:t>Eliminate coefficients</a:t>
            </a:r>
            <a:endParaRPr sz="2300"/>
          </a:p>
          <a:p>
            <a:pPr indent="0" lvl="0" marL="0" rtl="0" algn="l">
              <a:spcBef>
                <a:spcPts val="800"/>
              </a:spcBef>
              <a:spcAft>
                <a:spcPts val="0"/>
              </a:spcAft>
              <a:buNone/>
            </a:pPr>
            <a:r>
              <a:t/>
            </a:r>
            <a:endParaRPr sz="1500"/>
          </a:p>
          <a:p>
            <a:pPr indent="0" lvl="0" marL="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300"/>
              <a:t>Examples:</a:t>
            </a:r>
            <a:endParaRPr sz="2300"/>
          </a:p>
          <a:p>
            <a:pPr indent="-387350" lvl="0" marL="914400" rtl="0" algn="l">
              <a:spcBef>
                <a:spcPts val="800"/>
              </a:spcBef>
              <a:spcAft>
                <a:spcPts val="0"/>
              </a:spcAft>
              <a:buSzPts val="2500"/>
              <a:buChar char="•"/>
            </a:pPr>
            <a:r>
              <a:rPr lang="en" sz="2500"/>
              <a:t>4n + 5</a:t>
            </a:r>
            <a:endParaRPr sz="2500"/>
          </a:p>
          <a:p>
            <a:pPr indent="-387350" lvl="0" marL="914400" rtl="0" algn="l">
              <a:spcBef>
                <a:spcPts val="0"/>
              </a:spcBef>
              <a:spcAft>
                <a:spcPts val="0"/>
              </a:spcAft>
              <a:buSzPts val="2500"/>
              <a:buChar char="•"/>
            </a:pPr>
            <a:r>
              <a:rPr lang="en" sz="2500"/>
              <a:t>0.5n </a:t>
            </a:r>
            <a:r>
              <a:rPr lang="en" sz="2500"/>
              <a:t>log</a:t>
            </a:r>
            <a:r>
              <a:rPr lang="en" sz="2500"/>
              <a:t> n + 2n + 7</a:t>
            </a:r>
            <a:endParaRPr sz="2500"/>
          </a:p>
          <a:p>
            <a:pPr indent="-387350" lvl="0" marL="914400" rtl="0" algn="l">
              <a:spcBef>
                <a:spcPts val="0"/>
              </a:spcBef>
              <a:spcAft>
                <a:spcPts val="0"/>
              </a:spcAft>
              <a:buSzPts val="2500"/>
              <a:buChar char="•"/>
            </a:pPr>
            <a:r>
              <a:rPr lang="en" sz="2500"/>
              <a:t>n</a:t>
            </a:r>
            <a:r>
              <a:rPr baseline="30000" lang="en" sz="2500"/>
              <a:t>3</a:t>
            </a:r>
            <a:r>
              <a:rPr lang="en" sz="2500"/>
              <a:t> + 2</a:t>
            </a:r>
            <a:r>
              <a:rPr baseline="30000" lang="en" sz="2500"/>
              <a:t>n</a:t>
            </a:r>
            <a:r>
              <a:rPr lang="en" sz="2500"/>
              <a:t> + 3n</a:t>
            </a:r>
            <a:endParaRPr sz="2500"/>
          </a:p>
          <a:p>
            <a:pPr indent="-387350" lvl="0" marL="914400" rtl="0" algn="l">
              <a:spcBef>
                <a:spcPts val="0"/>
              </a:spcBef>
              <a:spcAft>
                <a:spcPts val="0"/>
              </a:spcAft>
              <a:buSzPts val="2500"/>
              <a:buChar char="•"/>
            </a:pPr>
            <a:r>
              <a:rPr lang="en" sz="2500"/>
              <a:t>n log (10n</a:t>
            </a:r>
            <a:r>
              <a:rPr baseline="30000" lang="en" sz="2500"/>
              <a:t>2</a:t>
            </a:r>
            <a:r>
              <a:rPr lang="en" sz="2500"/>
              <a:t>)</a:t>
            </a:r>
            <a:endParaRPr sz="2500"/>
          </a:p>
          <a:p>
            <a:pPr indent="-387350" lvl="0" marL="914400" rtl="0" algn="l">
              <a:spcBef>
                <a:spcPts val="0"/>
              </a:spcBef>
              <a:spcAft>
                <a:spcPts val="0"/>
              </a:spcAft>
              <a:buSzPts val="2500"/>
              <a:buChar char="•"/>
            </a:pPr>
            <a:r>
              <a:rPr lang="en" sz="2500"/>
              <a:t>log log n + log</a:t>
            </a:r>
            <a:r>
              <a:rPr baseline="30000" lang="en" sz="2500"/>
              <a:t>2</a:t>
            </a:r>
            <a:r>
              <a:rPr lang="en" sz="2500"/>
              <a:t>n</a:t>
            </a:r>
            <a:endParaRPr sz="2500"/>
          </a:p>
        </p:txBody>
      </p:sp>
      <p:pic>
        <p:nvPicPr>
          <p:cNvPr id="191" name="Google Shape;191;p3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765336" y="2976798"/>
            <a:ext cx="1244261" cy="412424"/>
          </a:xfrm>
          <a:prstGeom prst="rect">
            <a:avLst/>
          </a:prstGeom>
          <a:noFill/>
          <a:ln>
            <a:noFill/>
          </a:ln>
        </p:spPr>
      </p:pic>
      <p:pic>
        <p:nvPicPr>
          <p:cNvPr id="192" name="Google Shape;192;p3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234409" y="3086051"/>
            <a:ext cx="255734" cy="277045"/>
          </a:xfrm>
          <a:prstGeom prst="rect">
            <a:avLst/>
          </a:prstGeom>
          <a:noFill/>
          <a:ln>
            <a:noFill/>
          </a:ln>
        </p:spPr>
      </p:pic>
      <p:pic>
        <p:nvPicPr>
          <p:cNvPr id="193" name="Google Shape;193;p34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414143" y="3378394"/>
            <a:ext cx="287277" cy="322311"/>
          </a:xfrm>
          <a:prstGeom prst="rect">
            <a:avLst/>
          </a:prstGeom>
          <a:noFill/>
          <a:ln>
            <a:noFill/>
          </a:ln>
        </p:spPr>
      </p:pic>
      <p:pic>
        <p:nvPicPr>
          <p:cNvPr id="194" name="Google Shape;194;p34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1346104" y="3370643"/>
            <a:ext cx="2014616" cy="398726"/>
          </a:xfrm>
          <a:prstGeom prst="rect">
            <a:avLst/>
          </a:prstGeom>
          <a:noFill/>
          <a:ln>
            <a:noFill/>
          </a:ln>
        </p:spPr>
      </p:pic>
      <p:pic>
        <p:nvPicPr>
          <p:cNvPr id="195" name="Google Shape;195;p34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1276389" y="3671180"/>
            <a:ext cx="1518297" cy="447793"/>
          </a:xfrm>
          <a:prstGeom prst="rect">
            <a:avLst/>
          </a:prstGeom>
          <a:noFill/>
          <a:ln>
            <a:noFill/>
          </a:ln>
        </p:spPr>
      </p:pic>
      <p:pic>
        <p:nvPicPr>
          <p:cNvPr id="196" name="Google Shape;196;p34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1304960" y="3978713"/>
            <a:ext cx="1406669" cy="433898"/>
          </a:xfrm>
          <a:prstGeom prst="rect">
            <a:avLst/>
          </a:prstGeom>
          <a:noFill/>
          <a:ln>
            <a:noFill/>
          </a:ln>
        </p:spPr>
      </p:pic>
      <p:pic>
        <p:nvPicPr>
          <p:cNvPr id="197" name="Google Shape;197;p34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3634552" y="3810269"/>
            <a:ext cx="2869431" cy="860829"/>
          </a:xfrm>
          <a:prstGeom prst="rect">
            <a:avLst/>
          </a:prstGeom>
          <a:noFill/>
          <a:ln>
            <a:noFill/>
          </a:ln>
        </p:spPr>
      </p:pic>
      <p:pic>
        <p:nvPicPr>
          <p:cNvPr id="198" name="Google Shape;198;p34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1300629" y="4485662"/>
            <a:ext cx="1120822" cy="350257"/>
          </a:xfrm>
          <a:prstGeom prst="rect">
            <a:avLst/>
          </a:prstGeom>
          <a:noFill/>
          <a:ln>
            <a:noFill/>
          </a:ln>
        </p:spPr>
      </p:pic>
      <p:pic>
        <p:nvPicPr>
          <p:cNvPr id="199" name="Google Shape;199;p34"/>
          <p:cNvPicPr preferRelativeResize="0"/>
          <p:nvPr/>
        </p:nvPicPr>
        <p:blipFill>
          <a:blip r:embed="rId11">
            <a:alphaModFix/>
          </a:blip>
          <a:stretch>
            <a:fillRect/>
          </a:stretch>
        </p:blipFill>
        <p:spPr>
          <a:xfrm>
            <a:off x="2618697" y="4311307"/>
            <a:ext cx="1036138" cy="66508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