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c6da3fbbf5_1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2c6da3fbbf5_1_5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c6da3fbbf5_1_5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c6da3fbbf5_1_5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c6da3fbbf5_1_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c6da3fbbf5_1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First: ~6 ops =&gt; O(1)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Second: ~5n + 2 ops = O(n)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Third: ~5n + 3 ops in WORST case (~3 ops in best case) = O(n)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c6da3fbbf5_1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c6da3fbbf5_1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N^2 + 1+ log N + 1 =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Worst case: O(n^2)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c6da3fbbf5_1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c6da3fbbf5_1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+ sum from 0 to n-1 of 5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c6da3fbbf5_1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c6da3fbbf5_1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c6da3fbbf5_1_5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c6da3fbbf5_1_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c6da3fbbf5_1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c6da3fbbf5_1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c6da3fbbf5_1_5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c6da3fbbf5_1_5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c6da3fbbf5_1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c6da3fbbf5_1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c6da3fbbf5_1_5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c6da3fbbf5_1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6da3fbbf5_1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6da3fbbf5_1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c6da3fbbf5_1_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c6da3fbbf5_1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c6da3fbbf5_1_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c6da3fbbf5_1_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case doesn’t really tell me anything except how lucky we are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c6da3fbbf5_1_6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c6da3fbbf5_1_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case? Worst case?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c6da3fbbf5_1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c6da3fbbf5_1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c6da3fbbf5_1_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c6da3fbbf5_1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c6da3fbbf5_1_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c6da3fbbf5_1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c6da3fbbf5_1_7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g2c6da3fbbf5_1_7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6da3fbbf5_1_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c6da3fbbf5_1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6da3fbbf5_1_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c6da3fbbf5_1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I ask the TAs to sort a list of all students who have taken 332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6da3fbbf5_1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c6da3fbbf5_1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6da3fbbf5_1_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c6da3fbbf5_1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c6da3fbbf5_1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c6da3fbbf5_1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c6da3fbbf5_1_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c6da3fbbf5_1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c6da3fbbf5_1_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c6da3fbbf5_1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Font typeface="Calibri"/>
              <a:buNone/>
              <a:defRPr sz="33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Font typeface="Calibri"/>
              <a:buChar char="•"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indent="-336550" lvl="1" marL="914400" rtl="0">
              <a:spcBef>
                <a:spcPts val="400"/>
              </a:spcBef>
              <a:spcAft>
                <a:spcPts val="0"/>
              </a:spcAft>
              <a:buSzPts val="1700"/>
              <a:buFont typeface="Calibri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rtl="0">
              <a:spcBef>
                <a:spcPts val="400"/>
              </a:spcBef>
              <a:spcAft>
                <a:spcPts val="0"/>
              </a:spcAft>
              <a:buSzPts val="1700"/>
              <a:buFont typeface="Calibri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lvl3pPr>
            <a:lvl4pPr indent="-336550" lvl="3" marL="1828800" rtl="0">
              <a:spcBef>
                <a:spcPts val="400"/>
              </a:spcBef>
              <a:spcAft>
                <a:spcPts val="0"/>
              </a:spcAft>
              <a:buSzPts val="1700"/>
              <a:buFont typeface="Calibri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lvl4pPr>
            <a:lvl5pPr indent="-336550" lvl="4" marL="2286000" rtl="0">
              <a:spcBef>
                <a:spcPts val="400"/>
              </a:spcBef>
              <a:spcAft>
                <a:spcPts val="0"/>
              </a:spcAft>
              <a:buSzPts val="1700"/>
              <a:buFont typeface="Calibri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lvl5pPr>
            <a:lvl6pPr indent="-336550" lvl="5" marL="2743200" rtl="0">
              <a:spcBef>
                <a:spcPts val="400"/>
              </a:spcBef>
              <a:spcAft>
                <a:spcPts val="0"/>
              </a:spcAft>
              <a:buSzPts val="1700"/>
              <a:buFont typeface="Calibri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lvl6pPr>
            <a:lvl7pPr indent="-336550" lvl="6" marL="3200400" rtl="0">
              <a:spcBef>
                <a:spcPts val="400"/>
              </a:spcBef>
              <a:spcAft>
                <a:spcPts val="0"/>
              </a:spcAft>
              <a:buSzPts val="1700"/>
              <a:buFont typeface="Calibri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lvl7pPr>
            <a:lvl8pPr indent="-336550" lvl="7" marL="3657600" rtl="0">
              <a:spcBef>
                <a:spcPts val="400"/>
              </a:spcBef>
              <a:spcAft>
                <a:spcPts val="0"/>
              </a:spcAft>
              <a:buSzPts val="1700"/>
              <a:buFont typeface="Calibri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lvl8pPr>
            <a:lvl9pPr indent="-336550" lvl="8" marL="4114800" rtl="0">
              <a:spcBef>
                <a:spcPts val="400"/>
              </a:spcBef>
              <a:spcAft>
                <a:spcPts val="0"/>
              </a:spcAft>
              <a:buSzPts val="1700"/>
              <a:buFont typeface="Calibri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Relationship Id="rId4" Type="http://schemas.openxmlformats.org/officeDocument/2006/relationships/image" Target="../media/image8.png"/><Relationship Id="rId9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23.png"/><Relationship Id="rId7" Type="http://schemas.openxmlformats.org/officeDocument/2006/relationships/image" Target="../media/image12.png"/><Relationship Id="rId8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7.png"/><Relationship Id="rId13" Type="http://schemas.openxmlformats.org/officeDocument/2006/relationships/image" Target="../media/image26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Relationship Id="rId15" Type="http://schemas.openxmlformats.org/officeDocument/2006/relationships/image" Target="../media/image27.png"/><Relationship Id="rId14" Type="http://schemas.openxmlformats.org/officeDocument/2006/relationships/image" Target="../media/image29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Relationship Id="rId4" Type="http://schemas.openxmlformats.org/officeDocument/2006/relationships/image" Target="../media/image33.png"/><Relationship Id="rId5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Relationship Id="rId4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4.png"/><Relationship Id="rId6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/>
              <a:t>CSE 332</a:t>
            </a:r>
            <a:endParaRPr sz="39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/>
              <a:t>Data Structures &amp; Parallelism</a:t>
            </a:r>
            <a:endParaRPr/>
          </a:p>
        </p:txBody>
      </p:sp>
      <p:sp>
        <p:nvSpPr>
          <p:cNvPr id="134" name="Google Shape;134;p26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500"/>
              <a:t>Algorithm Analysis</a:t>
            </a:r>
            <a:endParaRPr sz="2500"/>
          </a:p>
        </p:txBody>
      </p:sp>
      <p:sp>
        <p:nvSpPr>
          <p:cNvPr id="135" name="Google Shape;135;p26"/>
          <p:cNvSpPr txBox="1"/>
          <p:nvPr/>
        </p:nvSpPr>
        <p:spPr>
          <a:xfrm>
            <a:off x="311700" y="3663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Melissa Winstanley</a:t>
            </a:r>
            <a:endParaRPr i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Spring 2024</a:t>
            </a:r>
            <a:endParaRPr i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Analyzing code</a:t>
            </a:r>
            <a:endParaRPr/>
          </a:p>
        </p:txBody>
      </p:sp>
      <p:sp>
        <p:nvSpPr>
          <p:cNvPr id="196" name="Google Shape;196;p35"/>
          <p:cNvSpPr txBox="1"/>
          <p:nvPr>
            <p:ph idx="1" type="body"/>
          </p:nvPr>
        </p:nvSpPr>
        <p:spPr>
          <a:xfrm>
            <a:off x="311700" y="1152475"/>
            <a:ext cx="8520600" cy="3889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Basic operations take “some amount of” </a:t>
            </a:r>
            <a:r>
              <a:rPr lang="en">
                <a:solidFill>
                  <a:srgbClr val="0000FF"/>
                </a:solidFill>
              </a:rPr>
              <a:t>constant time</a:t>
            </a:r>
            <a:endParaRPr>
              <a:solidFill>
                <a:srgbClr val="0000FF"/>
              </a:solidFill>
            </a:endParaRPr>
          </a:p>
          <a:p>
            <a:pPr indent="-361950" lvl="0" marL="6858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Arithmetic</a:t>
            </a:r>
            <a:endParaRPr/>
          </a:p>
          <a:p>
            <a:pPr indent="-361950" lvl="0" marL="6858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Assignment</a:t>
            </a:r>
            <a:endParaRPr/>
          </a:p>
          <a:p>
            <a:pPr indent="-361950" lvl="0" marL="6858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Access one Java field or array index</a:t>
            </a:r>
            <a:endParaRPr/>
          </a:p>
          <a:p>
            <a:pPr indent="-361950" lvl="0" marL="6858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Etc.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(This is an </a:t>
            </a:r>
            <a:r>
              <a:rPr i="1" lang="en"/>
              <a:t>approximation of reality</a:t>
            </a:r>
            <a:r>
              <a:rPr lang="en"/>
              <a:t>: a very useful “lie”.)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Consecutive statements		</a:t>
            </a:r>
            <a:r>
              <a:rPr lang="en">
                <a:solidFill>
                  <a:srgbClr val="0000FF"/>
                </a:solidFill>
              </a:rPr>
              <a:t>Sum of time of each statement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Loops						</a:t>
            </a:r>
            <a:r>
              <a:rPr lang="en">
                <a:solidFill>
                  <a:srgbClr val="0000FF"/>
                </a:solidFill>
              </a:rPr>
              <a:t>Num iterations * time for loop body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Conditionals					</a:t>
            </a:r>
            <a:r>
              <a:rPr lang="en">
                <a:solidFill>
                  <a:srgbClr val="0000FF"/>
                </a:solidFill>
              </a:rPr>
              <a:t>Time of condition plus time of slower branch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Function Calls				</a:t>
            </a:r>
            <a:r>
              <a:rPr lang="en">
                <a:solidFill>
                  <a:srgbClr val="0000FF"/>
                </a:solidFill>
              </a:rPr>
              <a:t>Time of function’s body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Recursion					</a:t>
            </a:r>
            <a:r>
              <a:rPr lang="en">
                <a:solidFill>
                  <a:srgbClr val="0000FF"/>
                </a:solidFill>
              </a:rPr>
              <a:t>Solve recurrence equation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97" name="Google Shape;19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068" y="1417118"/>
            <a:ext cx="1688463" cy="9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4858" y="1107822"/>
            <a:ext cx="1680500" cy="44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8555" y="1498109"/>
            <a:ext cx="245034" cy="116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9335" y="1405729"/>
            <a:ext cx="1249984" cy="84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9463" y="3333733"/>
            <a:ext cx="2577018" cy="1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3842" y="3797524"/>
            <a:ext cx="991940" cy="4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2289" y="4050943"/>
            <a:ext cx="1457593" cy="11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6072" y="4485243"/>
            <a:ext cx="1934213" cy="1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4111" y="4507128"/>
            <a:ext cx="1356094" cy="468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1</a:t>
            </a:r>
            <a:endParaRPr/>
          </a:p>
        </p:txBody>
      </p:sp>
      <p:sp>
        <p:nvSpPr>
          <p:cNvPr id="211" name="Google Shape;211;p36"/>
          <p:cNvSpPr txBox="1"/>
          <p:nvPr>
            <p:ph idx="1" type="body"/>
          </p:nvPr>
        </p:nvSpPr>
        <p:spPr>
          <a:xfrm>
            <a:off x="311700" y="963775"/>
            <a:ext cx="8520600" cy="4027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b = b + 5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c = b / a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b = c + 100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for (i = 0; i &lt; n; i++)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sum++;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if (j &lt; 5)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sum++;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} else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for (i = 0; i &lt; n; i++)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    sum++;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12" name="Google Shape;212;p36"/>
          <p:cNvCxnSpPr/>
          <p:nvPr/>
        </p:nvCxnSpPr>
        <p:spPr>
          <a:xfrm rot="10800000">
            <a:off x="311700" y="1887950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36"/>
          <p:cNvCxnSpPr/>
          <p:nvPr/>
        </p:nvCxnSpPr>
        <p:spPr>
          <a:xfrm rot="10800000">
            <a:off x="311700" y="2924125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4" name="Google Shape;21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93" y="965814"/>
            <a:ext cx="1132267" cy="38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8390" y="1020930"/>
            <a:ext cx="549255" cy="83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252" y="1213799"/>
            <a:ext cx="357627" cy="51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6894" y="2182920"/>
            <a:ext cx="1169232" cy="44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38641" y="2450323"/>
            <a:ext cx="450564" cy="309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34939" y="1927385"/>
            <a:ext cx="1866174" cy="43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21688" y="1821838"/>
            <a:ext cx="2762133" cy="90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56471" y="2208137"/>
            <a:ext cx="325244" cy="30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27007" y="1950218"/>
            <a:ext cx="5339432" cy="55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32485" y="2836809"/>
            <a:ext cx="141107" cy="27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52282" y="3366868"/>
            <a:ext cx="337512" cy="28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89383" y="3394920"/>
            <a:ext cx="2267212" cy="965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2333" y="2778270"/>
            <a:ext cx="7853717" cy="1355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2</a:t>
            </a:r>
            <a:endParaRPr/>
          </a:p>
        </p:txBody>
      </p:sp>
      <p:sp>
        <p:nvSpPr>
          <p:cNvPr id="232" name="Google Shape;232;p37"/>
          <p:cNvSpPr txBox="1"/>
          <p:nvPr>
            <p:ph idx="1" type="body"/>
          </p:nvPr>
        </p:nvSpPr>
        <p:spPr>
          <a:xfrm>
            <a:off x="311700" y="1152475"/>
            <a:ext cx="8520600" cy="3859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int coolFunction(int n, int sum)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int i, j;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for (i = 0; i &lt; n; i++)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    for (j = 0; j &lt; n; j++)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        sum++;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print "This program is great!"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for (i = n; i &gt; 1; i = i / 2)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    sum++;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return sum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33" name="Google Shape;23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0371" y="1751752"/>
            <a:ext cx="3577471" cy="3060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1866" y="2039723"/>
            <a:ext cx="972730" cy="35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Summation for Loops</a:t>
            </a:r>
            <a:endParaRPr/>
          </a:p>
        </p:txBody>
      </p:sp>
      <p:sp>
        <p:nvSpPr>
          <p:cNvPr id="241" name="Google Shape;241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3000">
                <a:latin typeface="Courier New"/>
                <a:ea typeface="Courier New"/>
                <a:cs typeface="Courier New"/>
                <a:sym typeface="Courier New"/>
              </a:rPr>
              <a:t>  for (i = 0; i &lt; n; i++) {</a:t>
            </a:r>
            <a:endParaRPr b="1" sz="3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3000">
                <a:latin typeface="Courier New"/>
                <a:ea typeface="Courier New"/>
                <a:cs typeface="Courier New"/>
                <a:sym typeface="Courier New"/>
              </a:rPr>
              <a:t>      sum++;</a:t>
            </a:r>
            <a:endParaRPr b="1" sz="3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3000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 sz="30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42" name="Google Shape;24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0076" y="2682377"/>
            <a:ext cx="4972774" cy="17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3</a:t>
            </a:r>
            <a:endParaRPr/>
          </a:p>
        </p:txBody>
      </p:sp>
      <p:sp>
        <p:nvSpPr>
          <p:cNvPr id="248" name="Google Shape;248;p39"/>
          <p:cNvSpPr txBox="1"/>
          <p:nvPr>
            <p:ph idx="1" type="body"/>
          </p:nvPr>
        </p:nvSpPr>
        <p:spPr>
          <a:xfrm>
            <a:off x="311700" y="1152475"/>
            <a:ext cx="8520600" cy="3825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List&lt;Integer&gt; beAnnoying(List&lt;Integer&gt; lst){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List m = new ArrayList&lt;Integer&gt;();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for (i = 0; i &lt; lst.size(); i++){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    m.add(lst.get(i));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    for (j = 0; j &lt; lst.size(); j++){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        print(“Hi, I’m annoying”);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    }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return m;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memory?</a:t>
            </a:r>
            <a:endParaRPr/>
          </a:p>
        </p:txBody>
      </p:sp>
      <p:sp>
        <p:nvSpPr>
          <p:cNvPr id="254" name="Google Shape;254;p40"/>
          <p:cNvSpPr txBox="1"/>
          <p:nvPr>
            <p:ph idx="1" type="body"/>
          </p:nvPr>
        </p:nvSpPr>
        <p:spPr>
          <a:xfrm>
            <a:off x="311700" y="1152475"/>
            <a:ext cx="8520600" cy="3859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List&lt;Integer&gt; beAnnoying(List&lt;Integer&gt; lst){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List m = new ArrayList&lt;Integer&gt;();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for (i = 0; i &lt; lst.size(); i++){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    m.add(lst.get(i));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    for (j = 0; j &lt; lst.size(); j++){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        print(“Hi, I’m annoying”);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    }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return m;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55" name="Google Shape;25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930"/>
            <a:ext cx="9144003" cy="5125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- Algorithm Analysis</a:t>
            </a:r>
            <a:endParaRPr/>
          </a:p>
        </p:txBody>
      </p:sp>
      <p:sp>
        <p:nvSpPr>
          <p:cNvPr id="261" name="Google Shape;261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What do we care about?</a:t>
            </a:r>
            <a:endParaRPr sz="2600"/>
          </a:p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How to compare two algorithms</a:t>
            </a:r>
            <a:endParaRPr sz="2600"/>
          </a:p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600"/>
              <a:buChar char="●"/>
            </a:pPr>
            <a:r>
              <a:rPr lang="en" sz="2600">
                <a:solidFill>
                  <a:srgbClr val="FF0000"/>
                </a:solidFill>
              </a:rPr>
              <a:t>Analyzing code</a:t>
            </a:r>
            <a:endParaRPr sz="2600">
              <a:solidFill>
                <a:srgbClr val="FF0000"/>
              </a:solidFill>
            </a:endParaRPr>
          </a:p>
          <a:p>
            <a:pPr indent="-241300" lvl="2" marL="86360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600"/>
              <a:buChar char="■"/>
            </a:pPr>
            <a:r>
              <a:rPr lang="en" sz="2600">
                <a:solidFill>
                  <a:srgbClr val="FF0000"/>
                </a:solidFill>
              </a:rPr>
              <a:t>How to count different code constructs</a:t>
            </a:r>
            <a:endParaRPr sz="2600">
              <a:solidFill>
                <a:srgbClr val="FF0000"/>
              </a:solidFill>
            </a:endParaRPr>
          </a:p>
          <a:p>
            <a:pPr indent="-241300" lvl="2" marL="86360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600"/>
              <a:buChar char="■"/>
            </a:pPr>
            <a:r>
              <a:rPr b="1" lang="en" sz="2600">
                <a:solidFill>
                  <a:srgbClr val="FF0000"/>
                </a:solidFill>
              </a:rPr>
              <a:t>Best Case vs Worst Case</a:t>
            </a:r>
            <a:endParaRPr b="1" sz="2600">
              <a:solidFill>
                <a:srgbClr val="FF0000"/>
              </a:solidFill>
            </a:endParaRPr>
          </a:p>
          <a:p>
            <a:pPr indent="-241300" lvl="2" marL="86360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600"/>
              <a:buChar char="■"/>
            </a:pPr>
            <a:r>
              <a:rPr lang="en" sz="2600">
                <a:solidFill>
                  <a:srgbClr val="FF0000"/>
                </a:solidFill>
              </a:rPr>
              <a:t>Ignoring Constant Factors</a:t>
            </a:r>
            <a:endParaRPr sz="2600">
              <a:solidFill>
                <a:srgbClr val="FF0000"/>
              </a:solidFill>
            </a:endParaRPr>
          </a:p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Asymptotic Analysis</a:t>
            </a:r>
            <a:endParaRPr sz="2600"/>
          </a:p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Big-Oh Definition</a:t>
            </a:r>
            <a:endParaRPr sz="2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Complexity cases</a:t>
            </a:r>
            <a:endParaRPr/>
          </a:p>
        </p:txBody>
      </p:sp>
      <p:sp>
        <p:nvSpPr>
          <p:cNvPr id="267" name="Google Shape;267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600"/>
              <a:t>We’ll start by focusing on two scenarios:</a:t>
            </a:r>
            <a:endParaRPr sz="2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Worst-case complexity: max # steps algorithm takes on “most challenging” input of size N</a:t>
            </a:r>
            <a:endParaRPr sz="2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Best-case complexity: min # steps algorithm takes on “easiest” input of size N</a:t>
            </a:r>
            <a:endParaRPr sz="2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- best case? worst case?</a:t>
            </a:r>
            <a:endParaRPr/>
          </a:p>
        </p:txBody>
      </p:sp>
      <p:sp>
        <p:nvSpPr>
          <p:cNvPr id="273" name="Google Shape;273;p43"/>
          <p:cNvSpPr txBox="1"/>
          <p:nvPr>
            <p:ph idx="1" type="body"/>
          </p:nvPr>
        </p:nvSpPr>
        <p:spPr>
          <a:xfrm>
            <a:off x="311700" y="963775"/>
            <a:ext cx="8520600" cy="4027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b = b + 5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c = b / a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b = c + 100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for (i = 0; i &lt; n; i++)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sum++;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if (j &lt; 5)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sum++;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} else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for (i = 0; i &lt; n; i++)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    sum++;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74" name="Google Shape;274;p43"/>
          <p:cNvCxnSpPr/>
          <p:nvPr/>
        </p:nvCxnSpPr>
        <p:spPr>
          <a:xfrm rot="10800000">
            <a:off x="311700" y="1887950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43"/>
          <p:cNvCxnSpPr/>
          <p:nvPr/>
        </p:nvCxnSpPr>
        <p:spPr>
          <a:xfrm rot="10800000">
            <a:off x="311700" y="2924125"/>
            <a:ext cx="8520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76" name="Google Shape;27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1521" y="963775"/>
            <a:ext cx="2686024" cy="83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925025"/>
            <a:ext cx="244792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9710" y="3467225"/>
            <a:ext cx="1671315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284" name="Google Shape;284;p44"/>
          <p:cNvSpPr txBox="1"/>
          <p:nvPr>
            <p:ph idx="1" type="body"/>
          </p:nvPr>
        </p:nvSpPr>
        <p:spPr>
          <a:xfrm>
            <a:off x="311700" y="1152475"/>
            <a:ext cx="8520600" cy="3828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Find an integer in a </a:t>
            </a:r>
            <a:r>
              <a:rPr i="1" lang="en"/>
              <a:t>sorted array</a:t>
            </a:r>
            <a:endParaRPr i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// requires array is sorted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// returns whether k is in array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boolean find(int[]arr, int k){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???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285" name="Google Shape;285;p44"/>
          <p:cNvGrpSpPr/>
          <p:nvPr/>
        </p:nvGrpSpPr>
        <p:grpSpPr>
          <a:xfrm>
            <a:off x="2069620" y="1152466"/>
            <a:ext cx="5004756" cy="944522"/>
            <a:chOff x="6908800" y="1040108"/>
            <a:chExt cx="5283180" cy="907758"/>
          </a:xfrm>
        </p:grpSpPr>
        <p:grpSp>
          <p:nvGrpSpPr>
            <p:cNvPr id="286" name="Google Shape;286;p44"/>
            <p:cNvGrpSpPr/>
            <p:nvPr/>
          </p:nvGrpSpPr>
          <p:grpSpPr>
            <a:xfrm>
              <a:off x="6908800" y="1419566"/>
              <a:ext cx="5283180" cy="528300"/>
              <a:chOff x="1681480" y="5462905"/>
              <a:chExt cx="5283180" cy="528300"/>
            </a:xfrm>
          </p:grpSpPr>
          <p:sp>
            <p:nvSpPr>
              <p:cNvPr id="287" name="Google Shape;287;p44"/>
              <p:cNvSpPr/>
              <p:nvPr/>
            </p:nvSpPr>
            <p:spPr>
              <a:xfrm>
                <a:off x="379476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1100"/>
              </a:p>
            </p:txBody>
          </p:sp>
          <p:sp>
            <p:nvSpPr>
              <p:cNvPr id="288" name="Google Shape;288;p44"/>
              <p:cNvSpPr/>
              <p:nvPr/>
            </p:nvSpPr>
            <p:spPr>
              <a:xfrm>
                <a:off x="432308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sz="1100"/>
              </a:p>
            </p:txBody>
          </p:sp>
          <p:sp>
            <p:nvSpPr>
              <p:cNvPr id="289" name="Google Shape;289;p44"/>
              <p:cNvSpPr/>
              <p:nvPr/>
            </p:nvSpPr>
            <p:spPr>
              <a:xfrm>
                <a:off x="485140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endParaRPr sz="1100"/>
              </a:p>
            </p:txBody>
          </p:sp>
          <p:sp>
            <p:nvSpPr>
              <p:cNvPr id="290" name="Google Shape;290;p44"/>
              <p:cNvSpPr/>
              <p:nvPr/>
            </p:nvSpPr>
            <p:spPr>
              <a:xfrm>
                <a:off x="537972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</a:t>
                </a:r>
                <a:endParaRPr sz="1100"/>
              </a:p>
            </p:txBody>
          </p:sp>
          <p:sp>
            <p:nvSpPr>
              <p:cNvPr id="291" name="Google Shape;291;p44"/>
              <p:cNvSpPr/>
              <p:nvPr/>
            </p:nvSpPr>
            <p:spPr>
              <a:xfrm>
                <a:off x="326644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100"/>
              </a:p>
            </p:txBody>
          </p:sp>
          <p:sp>
            <p:nvSpPr>
              <p:cNvPr id="292" name="Google Shape;292;p44"/>
              <p:cNvSpPr/>
              <p:nvPr/>
            </p:nvSpPr>
            <p:spPr>
              <a:xfrm>
                <a:off x="273812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100"/>
              </a:p>
            </p:txBody>
          </p:sp>
          <p:sp>
            <p:nvSpPr>
              <p:cNvPr id="293" name="Google Shape;293;p44"/>
              <p:cNvSpPr/>
              <p:nvPr/>
            </p:nvSpPr>
            <p:spPr>
              <a:xfrm>
                <a:off x="220980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100"/>
              </a:p>
            </p:txBody>
          </p:sp>
          <p:sp>
            <p:nvSpPr>
              <p:cNvPr id="294" name="Google Shape;294;p44"/>
              <p:cNvSpPr/>
              <p:nvPr/>
            </p:nvSpPr>
            <p:spPr>
              <a:xfrm>
                <a:off x="590804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</a:t>
                </a:r>
                <a:endParaRPr sz="1100"/>
              </a:p>
            </p:txBody>
          </p:sp>
          <p:sp>
            <p:nvSpPr>
              <p:cNvPr id="295" name="Google Shape;295;p44"/>
              <p:cNvSpPr/>
              <p:nvPr/>
            </p:nvSpPr>
            <p:spPr>
              <a:xfrm>
                <a:off x="168148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sz="1100"/>
              </a:p>
            </p:txBody>
          </p:sp>
          <p:sp>
            <p:nvSpPr>
              <p:cNvPr id="296" name="Google Shape;296;p44"/>
              <p:cNvSpPr/>
              <p:nvPr/>
            </p:nvSpPr>
            <p:spPr>
              <a:xfrm>
                <a:off x="643636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</a:t>
                </a:r>
                <a:endParaRPr sz="1100"/>
              </a:p>
            </p:txBody>
          </p:sp>
        </p:grpSp>
        <p:grpSp>
          <p:nvGrpSpPr>
            <p:cNvPr id="297" name="Google Shape;297;p44"/>
            <p:cNvGrpSpPr/>
            <p:nvPr/>
          </p:nvGrpSpPr>
          <p:grpSpPr>
            <a:xfrm>
              <a:off x="6908800" y="1040108"/>
              <a:ext cx="5283180" cy="528300"/>
              <a:chOff x="1681480" y="5462905"/>
              <a:chExt cx="5283180" cy="528300"/>
            </a:xfrm>
          </p:grpSpPr>
          <p:sp>
            <p:nvSpPr>
              <p:cNvPr id="298" name="Google Shape;298;p44"/>
              <p:cNvSpPr/>
              <p:nvPr/>
            </p:nvSpPr>
            <p:spPr>
              <a:xfrm>
                <a:off x="379476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75</a:t>
                </a:r>
                <a:endParaRPr sz="1100"/>
              </a:p>
            </p:txBody>
          </p:sp>
          <p:sp>
            <p:nvSpPr>
              <p:cNvPr id="299" name="Google Shape;299;p44"/>
              <p:cNvSpPr/>
              <p:nvPr/>
            </p:nvSpPr>
            <p:spPr>
              <a:xfrm>
                <a:off x="432308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79</a:t>
                </a:r>
                <a:endParaRPr sz="1100"/>
              </a:p>
            </p:txBody>
          </p:sp>
          <p:sp>
            <p:nvSpPr>
              <p:cNvPr id="300" name="Google Shape;300;p44"/>
              <p:cNvSpPr/>
              <p:nvPr/>
            </p:nvSpPr>
            <p:spPr>
              <a:xfrm>
                <a:off x="485140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88</a:t>
                </a:r>
                <a:endParaRPr sz="1100"/>
              </a:p>
            </p:txBody>
          </p:sp>
          <p:sp>
            <p:nvSpPr>
              <p:cNvPr id="301" name="Google Shape;301;p44"/>
              <p:cNvSpPr/>
              <p:nvPr/>
            </p:nvSpPr>
            <p:spPr>
              <a:xfrm>
                <a:off x="537972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90</a:t>
                </a:r>
                <a:endParaRPr sz="1100"/>
              </a:p>
            </p:txBody>
          </p:sp>
          <p:sp>
            <p:nvSpPr>
              <p:cNvPr id="302" name="Google Shape;302;p44"/>
              <p:cNvSpPr/>
              <p:nvPr/>
            </p:nvSpPr>
            <p:spPr>
              <a:xfrm>
                <a:off x="326644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42</a:t>
                </a:r>
                <a:endParaRPr sz="1100"/>
              </a:p>
            </p:txBody>
          </p:sp>
          <p:sp>
            <p:nvSpPr>
              <p:cNvPr id="303" name="Google Shape;303;p44"/>
              <p:cNvSpPr/>
              <p:nvPr/>
            </p:nvSpPr>
            <p:spPr>
              <a:xfrm>
                <a:off x="273812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13</a:t>
                </a:r>
                <a:endParaRPr sz="1100"/>
              </a:p>
            </p:txBody>
          </p:sp>
          <p:sp>
            <p:nvSpPr>
              <p:cNvPr id="304" name="Google Shape;304;p44"/>
              <p:cNvSpPr/>
              <p:nvPr/>
            </p:nvSpPr>
            <p:spPr>
              <a:xfrm>
                <a:off x="220980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</a:t>
                </a:r>
                <a:endParaRPr sz="1100"/>
              </a:p>
            </p:txBody>
          </p:sp>
          <p:sp>
            <p:nvSpPr>
              <p:cNvPr id="305" name="Google Shape;305;p44"/>
              <p:cNvSpPr/>
              <p:nvPr/>
            </p:nvSpPr>
            <p:spPr>
              <a:xfrm>
                <a:off x="590804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95</a:t>
                </a:r>
                <a:endParaRPr sz="1100"/>
              </a:p>
            </p:txBody>
          </p:sp>
          <p:sp>
            <p:nvSpPr>
              <p:cNvPr id="306" name="Google Shape;306;p44"/>
              <p:cNvSpPr/>
              <p:nvPr/>
            </p:nvSpPr>
            <p:spPr>
              <a:xfrm>
                <a:off x="168148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sz="1100"/>
              </a:p>
            </p:txBody>
          </p:sp>
          <p:sp>
            <p:nvSpPr>
              <p:cNvPr id="307" name="Google Shape;307;p44"/>
              <p:cNvSpPr/>
              <p:nvPr/>
            </p:nvSpPr>
            <p:spPr>
              <a:xfrm>
                <a:off x="643636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99</a:t>
                </a:r>
                <a:endParaRPr sz="1100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&amp; Next Time - Algorithm Analysis</a:t>
            </a:r>
            <a:endParaRPr/>
          </a:p>
        </p:txBody>
      </p:sp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600"/>
              <a:buChar char="●"/>
            </a:pPr>
            <a:r>
              <a:rPr lang="en" sz="2600">
                <a:solidFill>
                  <a:srgbClr val="FF0000"/>
                </a:solidFill>
              </a:rPr>
              <a:t>What do we care about?</a:t>
            </a:r>
            <a:endParaRPr sz="2600">
              <a:solidFill>
                <a:srgbClr val="FF0000"/>
              </a:solidFill>
            </a:endParaRPr>
          </a:p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How to compare two algorithms</a:t>
            </a:r>
            <a:endParaRPr sz="2600"/>
          </a:p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Analyzing code</a:t>
            </a:r>
            <a:endParaRPr sz="2600"/>
          </a:p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Asymptotic Analysis</a:t>
            </a:r>
            <a:endParaRPr sz="2600"/>
          </a:p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Big-Oh Definition</a:t>
            </a:r>
            <a:endParaRPr sz="2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Linear search - Best Case &amp; Worst Case</a:t>
            </a:r>
            <a:endParaRPr/>
          </a:p>
        </p:txBody>
      </p:sp>
      <p:sp>
        <p:nvSpPr>
          <p:cNvPr id="313" name="Google Shape;313;p45"/>
          <p:cNvSpPr txBox="1"/>
          <p:nvPr>
            <p:ph idx="1" type="body"/>
          </p:nvPr>
        </p:nvSpPr>
        <p:spPr>
          <a:xfrm>
            <a:off x="311700" y="1152475"/>
            <a:ext cx="8520600" cy="3828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// requires array is sorted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// returns whether k is in array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boolean find(int[]arr, int k){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for(int i=0; i &lt; arr.length; ++i)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if(arr[i] == k)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  return true;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return false;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314" name="Google Shape;314;p45"/>
          <p:cNvGrpSpPr/>
          <p:nvPr/>
        </p:nvGrpSpPr>
        <p:grpSpPr>
          <a:xfrm>
            <a:off x="2069620" y="1152466"/>
            <a:ext cx="5004756" cy="944522"/>
            <a:chOff x="6908800" y="1040108"/>
            <a:chExt cx="5283180" cy="907758"/>
          </a:xfrm>
        </p:grpSpPr>
        <p:grpSp>
          <p:nvGrpSpPr>
            <p:cNvPr id="315" name="Google Shape;315;p45"/>
            <p:cNvGrpSpPr/>
            <p:nvPr/>
          </p:nvGrpSpPr>
          <p:grpSpPr>
            <a:xfrm>
              <a:off x="6908800" y="1419566"/>
              <a:ext cx="5283180" cy="528300"/>
              <a:chOff x="1681480" y="5462905"/>
              <a:chExt cx="5283180" cy="528300"/>
            </a:xfrm>
          </p:grpSpPr>
          <p:sp>
            <p:nvSpPr>
              <p:cNvPr id="316" name="Google Shape;316;p45"/>
              <p:cNvSpPr/>
              <p:nvPr/>
            </p:nvSpPr>
            <p:spPr>
              <a:xfrm>
                <a:off x="379476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1100"/>
              </a:p>
            </p:txBody>
          </p:sp>
          <p:sp>
            <p:nvSpPr>
              <p:cNvPr id="317" name="Google Shape;317;p45"/>
              <p:cNvSpPr/>
              <p:nvPr/>
            </p:nvSpPr>
            <p:spPr>
              <a:xfrm>
                <a:off x="432308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sz="1100"/>
              </a:p>
            </p:txBody>
          </p:sp>
          <p:sp>
            <p:nvSpPr>
              <p:cNvPr id="318" name="Google Shape;318;p45"/>
              <p:cNvSpPr/>
              <p:nvPr/>
            </p:nvSpPr>
            <p:spPr>
              <a:xfrm>
                <a:off x="485140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endParaRPr sz="1100"/>
              </a:p>
            </p:txBody>
          </p:sp>
          <p:sp>
            <p:nvSpPr>
              <p:cNvPr id="319" name="Google Shape;319;p45"/>
              <p:cNvSpPr/>
              <p:nvPr/>
            </p:nvSpPr>
            <p:spPr>
              <a:xfrm>
                <a:off x="537972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</a:t>
                </a:r>
                <a:endParaRPr sz="1100"/>
              </a:p>
            </p:txBody>
          </p:sp>
          <p:sp>
            <p:nvSpPr>
              <p:cNvPr id="320" name="Google Shape;320;p45"/>
              <p:cNvSpPr/>
              <p:nvPr/>
            </p:nvSpPr>
            <p:spPr>
              <a:xfrm>
                <a:off x="326644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100"/>
              </a:p>
            </p:txBody>
          </p:sp>
          <p:sp>
            <p:nvSpPr>
              <p:cNvPr id="321" name="Google Shape;321;p45"/>
              <p:cNvSpPr/>
              <p:nvPr/>
            </p:nvSpPr>
            <p:spPr>
              <a:xfrm>
                <a:off x="273812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100"/>
              </a:p>
            </p:txBody>
          </p:sp>
          <p:sp>
            <p:nvSpPr>
              <p:cNvPr id="322" name="Google Shape;322;p45"/>
              <p:cNvSpPr/>
              <p:nvPr/>
            </p:nvSpPr>
            <p:spPr>
              <a:xfrm>
                <a:off x="220980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100"/>
              </a:p>
            </p:txBody>
          </p:sp>
          <p:sp>
            <p:nvSpPr>
              <p:cNvPr id="323" name="Google Shape;323;p45"/>
              <p:cNvSpPr/>
              <p:nvPr/>
            </p:nvSpPr>
            <p:spPr>
              <a:xfrm>
                <a:off x="590804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</a:t>
                </a:r>
                <a:endParaRPr sz="1100"/>
              </a:p>
            </p:txBody>
          </p:sp>
          <p:sp>
            <p:nvSpPr>
              <p:cNvPr id="324" name="Google Shape;324;p45"/>
              <p:cNvSpPr/>
              <p:nvPr/>
            </p:nvSpPr>
            <p:spPr>
              <a:xfrm>
                <a:off x="168148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sz="1100"/>
              </a:p>
            </p:txBody>
          </p:sp>
          <p:sp>
            <p:nvSpPr>
              <p:cNvPr id="325" name="Google Shape;325;p45"/>
              <p:cNvSpPr/>
              <p:nvPr/>
            </p:nvSpPr>
            <p:spPr>
              <a:xfrm>
                <a:off x="643636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</a:t>
                </a:r>
                <a:endParaRPr sz="1100"/>
              </a:p>
            </p:txBody>
          </p:sp>
        </p:grpSp>
        <p:grpSp>
          <p:nvGrpSpPr>
            <p:cNvPr id="326" name="Google Shape;326;p45"/>
            <p:cNvGrpSpPr/>
            <p:nvPr/>
          </p:nvGrpSpPr>
          <p:grpSpPr>
            <a:xfrm>
              <a:off x="6908800" y="1040108"/>
              <a:ext cx="5283180" cy="528300"/>
              <a:chOff x="1681480" y="5462905"/>
              <a:chExt cx="5283180" cy="528300"/>
            </a:xfrm>
          </p:grpSpPr>
          <p:sp>
            <p:nvSpPr>
              <p:cNvPr id="327" name="Google Shape;327;p45"/>
              <p:cNvSpPr/>
              <p:nvPr/>
            </p:nvSpPr>
            <p:spPr>
              <a:xfrm>
                <a:off x="379476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75</a:t>
                </a:r>
                <a:endParaRPr sz="1100"/>
              </a:p>
            </p:txBody>
          </p:sp>
          <p:sp>
            <p:nvSpPr>
              <p:cNvPr id="328" name="Google Shape;328;p45"/>
              <p:cNvSpPr/>
              <p:nvPr/>
            </p:nvSpPr>
            <p:spPr>
              <a:xfrm>
                <a:off x="432308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79</a:t>
                </a:r>
                <a:endParaRPr sz="1100"/>
              </a:p>
            </p:txBody>
          </p:sp>
          <p:sp>
            <p:nvSpPr>
              <p:cNvPr id="329" name="Google Shape;329;p45"/>
              <p:cNvSpPr/>
              <p:nvPr/>
            </p:nvSpPr>
            <p:spPr>
              <a:xfrm>
                <a:off x="485140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88</a:t>
                </a:r>
                <a:endParaRPr sz="1100"/>
              </a:p>
            </p:txBody>
          </p:sp>
          <p:sp>
            <p:nvSpPr>
              <p:cNvPr id="330" name="Google Shape;330;p45"/>
              <p:cNvSpPr/>
              <p:nvPr/>
            </p:nvSpPr>
            <p:spPr>
              <a:xfrm>
                <a:off x="537972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90</a:t>
                </a:r>
                <a:endParaRPr sz="1100"/>
              </a:p>
            </p:txBody>
          </p:sp>
          <p:sp>
            <p:nvSpPr>
              <p:cNvPr id="331" name="Google Shape;331;p45"/>
              <p:cNvSpPr/>
              <p:nvPr/>
            </p:nvSpPr>
            <p:spPr>
              <a:xfrm>
                <a:off x="326644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42</a:t>
                </a:r>
                <a:endParaRPr sz="1100"/>
              </a:p>
            </p:txBody>
          </p:sp>
          <p:sp>
            <p:nvSpPr>
              <p:cNvPr id="332" name="Google Shape;332;p45"/>
              <p:cNvSpPr/>
              <p:nvPr/>
            </p:nvSpPr>
            <p:spPr>
              <a:xfrm>
                <a:off x="273812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13</a:t>
                </a:r>
                <a:endParaRPr sz="1100"/>
              </a:p>
            </p:txBody>
          </p:sp>
          <p:sp>
            <p:nvSpPr>
              <p:cNvPr id="333" name="Google Shape;333;p45"/>
              <p:cNvSpPr/>
              <p:nvPr/>
            </p:nvSpPr>
            <p:spPr>
              <a:xfrm>
                <a:off x="220980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</a:t>
                </a:r>
                <a:endParaRPr sz="1100"/>
              </a:p>
            </p:txBody>
          </p:sp>
          <p:sp>
            <p:nvSpPr>
              <p:cNvPr id="334" name="Google Shape;334;p45"/>
              <p:cNvSpPr/>
              <p:nvPr/>
            </p:nvSpPr>
            <p:spPr>
              <a:xfrm>
                <a:off x="590804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95</a:t>
                </a:r>
                <a:endParaRPr sz="1100"/>
              </a:p>
            </p:txBody>
          </p:sp>
          <p:sp>
            <p:nvSpPr>
              <p:cNvPr id="335" name="Google Shape;335;p45"/>
              <p:cNvSpPr/>
              <p:nvPr/>
            </p:nvSpPr>
            <p:spPr>
              <a:xfrm>
                <a:off x="168148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sz="1100"/>
              </a:p>
            </p:txBody>
          </p:sp>
          <p:sp>
            <p:nvSpPr>
              <p:cNvPr id="336" name="Google Shape;336;p45"/>
              <p:cNvSpPr/>
              <p:nvPr/>
            </p:nvSpPr>
            <p:spPr>
              <a:xfrm>
                <a:off x="643636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99</a:t>
                </a:r>
                <a:endParaRPr sz="1100"/>
              </a:p>
            </p:txBody>
          </p:sp>
        </p:grpSp>
      </p:grpSp>
      <p:sp>
        <p:nvSpPr>
          <p:cNvPr id="337" name="Google Shape;337;p45"/>
          <p:cNvSpPr txBox="1"/>
          <p:nvPr/>
        </p:nvSpPr>
        <p:spPr>
          <a:xfrm>
            <a:off x="4879725" y="3368125"/>
            <a:ext cx="3952500" cy="16233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case: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Worst case: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Linear search - Best Case &amp; Worst Case</a:t>
            </a:r>
            <a:endParaRPr/>
          </a:p>
        </p:txBody>
      </p:sp>
      <p:sp>
        <p:nvSpPr>
          <p:cNvPr id="343" name="Google Shape;343;p46"/>
          <p:cNvSpPr txBox="1"/>
          <p:nvPr>
            <p:ph idx="1" type="body"/>
          </p:nvPr>
        </p:nvSpPr>
        <p:spPr>
          <a:xfrm>
            <a:off x="311700" y="1152475"/>
            <a:ext cx="8520600" cy="3828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// requires array is sorted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// returns whether k is in array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boolean find(int[]arr, int k){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for(int i=0; i &lt; arr.length; ++i)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if(arr[i] == k)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  return true;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  return false;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344" name="Google Shape;344;p46"/>
          <p:cNvGrpSpPr/>
          <p:nvPr/>
        </p:nvGrpSpPr>
        <p:grpSpPr>
          <a:xfrm>
            <a:off x="2069620" y="1152466"/>
            <a:ext cx="5004756" cy="944522"/>
            <a:chOff x="6908800" y="1040108"/>
            <a:chExt cx="5283180" cy="907758"/>
          </a:xfrm>
        </p:grpSpPr>
        <p:grpSp>
          <p:nvGrpSpPr>
            <p:cNvPr id="345" name="Google Shape;345;p46"/>
            <p:cNvGrpSpPr/>
            <p:nvPr/>
          </p:nvGrpSpPr>
          <p:grpSpPr>
            <a:xfrm>
              <a:off x="6908800" y="1419566"/>
              <a:ext cx="5283180" cy="528300"/>
              <a:chOff x="1681480" y="5462905"/>
              <a:chExt cx="5283180" cy="528300"/>
            </a:xfrm>
          </p:grpSpPr>
          <p:sp>
            <p:nvSpPr>
              <p:cNvPr id="346" name="Google Shape;346;p46"/>
              <p:cNvSpPr/>
              <p:nvPr/>
            </p:nvSpPr>
            <p:spPr>
              <a:xfrm>
                <a:off x="379476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1100"/>
              </a:p>
            </p:txBody>
          </p:sp>
          <p:sp>
            <p:nvSpPr>
              <p:cNvPr id="347" name="Google Shape;347;p46"/>
              <p:cNvSpPr/>
              <p:nvPr/>
            </p:nvSpPr>
            <p:spPr>
              <a:xfrm>
                <a:off x="432308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sz="1100"/>
              </a:p>
            </p:txBody>
          </p:sp>
          <p:sp>
            <p:nvSpPr>
              <p:cNvPr id="348" name="Google Shape;348;p46"/>
              <p:cNvSpPr/>
              <p:nvPr/>
            </p:nvSpPr>
            <p:spPr>
              <a:xfrm>
                <a:off x="485140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endParaRPr sz="1100"/>
              </a:p>
            </p:txBody>
          </p:sp>
          <p:sp>
            <p:nvSpPr>
              <p:cNvPr id="349" name="Google Shape;349;p46"/>
              <p:cNvSpPr/>
              <p:nvPr/>
            </p:nvSpPr>
            <p:spPr>
              <a:xfrm>
                <a:off x="537972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</a:t>
                </a:r>
                <a:endParaRPr sz="1100"/>
              </a:p>
            </p:txBody>
          </p:sp>
          <p:sp>
            <p:nvSpPr>
              <p:cNvPr id="350" name="Google Shape;350;p46"/>
              <p:cNvSpPr/>
              <p:nvPr/>
            </p:nvSpPr>
            <p:spPr>
              <a:xfrm>
                <a:off x="326644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100"/>
              </a:p>
            </p:txBody>
          </p:sp>
          <p:sp>
            <p:nvSpPr>
              <p:cNvPr id="351" name="Google Shape;351;p46"/>
              <p:cNvSpPr/>
              <p:nvPr/>
            </p:nvSpPr>
            <p:spPr>
              <a:xfrm>
                <a:off x="273812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100"/>
              </a:p>
            </p:txBody>
          </p:sp>
          <p:sp>
            <p:nvSpPr>
              <p:cNvPr id="352" name="Google Shape;352;p46"/>
              <p:cNvSpPr/>
              <p:nvPr/>
            </p:nvSpPr>
            <p:spPr>
              <a:xfrm>
                <a:off x="220980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100"/>
              </a:p>
            </p:txBody>
          </p:sp>
          <p:sp>
            <p:nvSpPr>
              <p:cNvPr id="353" name="Google Shape;353;p46"/>
              <p:cNvSpPr/>
              <p:nvPr/>
            </p:nvSpPr>
            <p:spPr>
              <a:xfrm>
                <a:off x="590804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</a:t>
                </a:r>
                <a:endParaRPr sz="1100"/>
              </a:p>
            </p:txBody>
          </p:sp>
          <p:sp>
            <p:nvSpPr>
              <p:cNvPr id="354" name="Google Shape;354;p46"/>
              <p:cNvSpPr/>
              <p:nvPr/>
            </p:nvSpPr>
            <p:spPr>
              <a:xfrm>
                <a:off x="168148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sz="1100"/>
              </a:p>
            </p:txBody>
          </p:sp>
          <p:sp>
            <p:nvSpPr>
              <p:cNvPr id="355" name="Google Shape;355;p46"/>
              <p:cNvSpPr/>
              <p:nvPr/>
            </p:nvSpPr>
            <p:spPr>
              <a:xfrm>
                <a:off x="6436360" y="5462905"/>
                <a:ext cx="528300" cy="52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</a:t>
                </a:r>
                <a:endParaRPr sz="1100"/>
              </a:p>
            </p:txBody>
          </p:sp>
        </p:grpSp>
        <p:grpSp>
          <p:nvGrpSpPr>
            <p:cNvPr id="356" name="Google Shape;356;p46"/>
            <p:cNvGrpSpPr/>
            <p:nvPr/>
          </p:nvGrpSpPr>
          <p:grpSpPr>
            <a:xfrm>
              <a:off x="6908800" y="1040108"/>
              <a:ext cx="5283180" cy="528300"/>
              <a:chOff x="1681480" y="5462905"/>
              <a:chExt cx="5283180" cy="528300"/>
            </a:xfrm>
          </p:grpSpPr>
          <p:sp>
            <p:nvSpPr>
              <p:cNvPr id="357" name="Google Shape;357;p46"/>
              <p:cNvSpPr/>
              <p:nvPr/>
            </p:nvSpPr>
            <p:spPr>
              <a:xfrm>
                <a:off x="379476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75</a:t>
                </a:r>
                <a:endParaRPr sz="1100"/>
              </a:p>
            </p:txBody>
          </p:sp>
          <p:sp>
            <p:nvSpPr>
              <p:cNvPr id="358" name="Google Shape;358;p46"/>
              <p:cNvSpPr/>
              <p:nvPr/>
            </p:nvSpPr>
            <p:spPr>
              <a:xfrm>
                <a:off x="432308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79</a:t>
                </a:r>
                <a:endParaRPr sz="1100"/>
              </a:p>
            </p:txBody>
          </p:sp>
          <p:sp>
            <p:nvSpPr>
              <p:cNvPr id="359" name="Google Shape;359;p46"/>
              <p:cNvSpPr/>
              <p:nvPr/>
            </p:nvSpPr>
            <p:spPr>
              <a:xfrm>
                <a:off x="485140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88</a:t>
                </a:r>
                <a:endParaRPr sz="1100"/>
              </a:p>
            </p:txBody>
          </p:sp>
          <p:sp>
            <p:nvSpPr>
              <p:cNvPr id="360" name="Google Shape;360;p46"/>
              <p:cNvSpPr/>
              <p:nvPr/>
            </p:nvSpPr>
            <p:spPr>
              <a:xfrm>
                <a:off x="537972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90</a:t>
                </a:r>
                <a:endParaRPr sz="1100"/>
              </a:p>
            </p:txBody>
          </p:sp>
          <p:sp>
            <p:nvSpPr>
              <p:cNvPr id="361" name="Google Shape;361;p46"/>
              <p:cNvSpPr/>
              <p:nvPr/>
            </p:nvSpPr>
            <p:spPr>
              <a:xfrm>
                <a:off x="326644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42</a:t>
                </a:r>
                <a:endParaRPr sz="1100"/>
              </a:p>
            </p:txBody>
          </p:sp>
          <p:sp>
            <p:nvSpPr>
              <p:cNvPr id="362" name="Google Shape;362;p46"/>
              <p:cNvSpPr/>
              <p:nvPr/>
            </p:nvSpPr>
            <p:spPr>
              <a:xfrm>
                <a:off x="273812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13</a:t>
                </a:r>
                <a:endParaRPr sz="1100"/>
              </a:p>
            </p:txBody>
          </p:sp>
          <p:sp>
            <p:nvSpPr>
              <p:cNvPr id="363" name="Google Shape;363;p46"/>
              <p:cNvSpPr/>
              <p:nvPr/>
            </p:nvSpPr>
            <p:spPr>
              <a:xfrm>
                <a:off x="220980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</a:t>
                </a:r>
                <a:endParaRPr sz="1100"/>
              </a:p>
            </p:txBody>
          </p:sp>
          <p:sp>
            <p:nvSpPr>
              <p:cNvPr id="364" name="Google Shape;364;p46"/>
              <p:cNvSpPr/>
              <p:nvPr/>
            </p:nvSpPr>
            <p:spPr>
              <a:xfrm>
                <a:off x="590804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95</a:t>
                </a:r>
                <a:endParaRPr sz="1100"/>
              </a:p>
            </p:txBody>
          </p:sp>
          <p:sp>
            <p:nvSpPr>
              <p:cNvPr id="365" name="Google Shape;365;p46"/>
              <p:cNvSpPr/>
              <p:nvPr/>
            </p:nvSpPr>
            <p:spPr>
              <a:xfrm>
                <a:off x="168148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sz="1100"/>
              </a:p>
            </p:txBody>
          </p:sp>
          <p:sp>
            <p:nvSpPr>
              <p:cNvPr id="366" name="Google Shape;366;p46"/>
              <p:cNvSpPr/>
              <p:nvPr/>
            </p:nvSpPr>
            <p:spPr>
              <a:xfrm>
                <a:off x="6436360" y="5462905"/>
                <a:ext cx="528300" cy="528300"/>
              </a:xfrm>
              <a:prstGeom prst="rect">
                <a:avLst/>
              </a:prstGeom>
              <a:solidFill>
                <a:srgbClr val="FEE599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99</a:t>
                </a:r>
                <a:endParaRPr sz="1100"/>
              </a:p>
            </p:txBody>
          </p:sp>
        </p:grpSp>
      </p:grpSp>
      <p:sp>
        <p:nvSpPr>
          <p:cNvPr id="367" name="Google Shape;367;p46"/>
          <p:cNvSpPr txBox="1"/>
          <p:nvPr/>
        </p:nvSpPr>
        <p:spPr>
          <a:xfrm>
            <a:off x="4879725" y="3368125"/>
            <a:ext cx="3952500" cy="16233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case: 6-ish steps = O(1)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Worst case: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5-ish steps * (arr.length) = O(n)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a faster search algorithm?</a:t>
            </a:r>
            <a:endParaRPr/>
          </a:p>
        </p:txBody>
      </p:sp>
      <p:sp>
        <p:nvSpPr>
          <p:cNvPr id="373" name="Google Shape;373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4" name="Google Shape;37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524" y="1237401"/>
            <a:ext cx="6018298" cy="324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Worst case analysis</a:t>
            </a:r>
            <a:endParaRPr/>
          </a:p>
        </p:txBody>
      </p:sp>
      <p:sp>
        <p:nvSpPr>
          <p:cNvPr id="380" name="Google Shape;380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406400" lvl="0" marL="457200" rtl="0" algn="l">
              <a:spcBef>
                <a:spcPts val="80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Worst-case complexity: max # steps algorithm takes on “most challenging” input of size N</a:t>
            </a:r>
            <a:endParaRPr sz="28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Does NOT depend on how big N is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Depends on the actual arguments to the algorithm</a:t>
            </a:r>
            <a:endParaRPr sz="2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- Algorithm Analysis</a:t>
            </a:r>
            <a:endParaRPr/>
          </a:p>
        </p:txBody>
      </p:sp>
      <p:sp>
        <p:nvSpPr>
          <p:cNvPr id="386" name="Google Shape;386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What do we care about?</a:t>
            </a:r>
            <a:endParaRPr sz="2600"/>
          </a:p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How to compare two algorithms</a:t>
            </a:r>
            <a:endParaRPr sz="2600"/>
          </a:p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600"/>
              <a:buChar char="●"/>
            </a:pPr>
            <a:r>
              <a:rPr lang="en" sz="2600">
                <a:solidFill>
                  <a:srgbClr val="FF0000"/>
                </a:solidFill>
              </a:rPr>
              <a:t>Analyzing code</a:t>
            </a:r>
            <a:endParaRPr sz="2600">
              <a:solidFill>
                <a:srgbClr val="FF0000"/>
              </a:solidFill>
            </a:endParaRPr>
          </a:p>
          <a:p>
            <a:pPr indent="-241300" lvl="2" marL="86360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600"/>
              <a:buChar char="■"/>
            </a:pPr>
            <a:r>
              <a:rPr lang="en" sz="2600">
                <a:solidFill>
                  <a:srgbClr val="FF0000"/>
                </a:solidFill>
              </a:rPr>
              <a:t>How to count different code constructs</a:t>
            </a:r>
            <a:endParaRPr sz="2600">
              <a:solidFill>
                <a:srgbClr val="FF0000"/>
              </a:solidFill>
            </a:endParaRPr>
          </a:p>
          <a:p>
            <a:pPr indent="-241300" lvl="2" marL="86360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600"/>
              <a:buChar char="■"/>
            </a:pPr>
            <a:r>
              <a:rPr lang="en" sz="2600">
                <a:solidFill>
                  <a:srgbClr val="FF0000"/>
                </a:solidFill>
              </a:rPr>
              <a:t>Best Case vs Worst Case</a:t>
            </a:r>
            <a:endParaRPr sz="2600">
              <a:solidFill>
                <a:srgbClr val="FF0000"/>
              </a:solidFill>
            </a:endParaRPr>
          </a:p>
          <a:p>
            <a:pPr indent="-241300" lvl="2" marL="86360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600"/>
              <a:buChar char="■"/>
            </a:pPr>
            <a:r>
              <a:rPr b="1" lang="en" sz="2600">
                <a:solidFill>
                  <a:srgbClr val="FF0000"/>
                </a:solidFill>
              </a:rPr>
              <a:t>Ignoring Constant Factors</a:t>
            </a:r>
            <a:endParaRPr b="1" sz="2600">
              <a:solidFill>
                <a:srgbClr val="FF0000"/>
              </a:solidFill>
            </a:endParaRPr>
          </a:p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Asymptotic Analysis</a:t>
            </a:r>
            <a:endParaRPr sz="2600"/>
          </a:p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Big-Oh Definition</a:t>
            </a:r>
            <a:endParaRPr sz="2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Ignoring constant factors</a:t>
            </a:r>
            <a:endParaRPr/>
          </a:p>
        </p:txBody>
      </p:sp>
      <p:sp>
        <p:nvSpPr>
          <p:cNvPr id="392" name="Google Shape;392;p50"/>
          <p:cNvSpPr txBox="1"/>
          <p:nvPr>
            <p:ph idx="1" type="body"/>
          </p:nvPr>
        </p:nvSpPr>
        <p:spPr>
          <a:xfrm>
            <a:off x="311700" y="1152475"/>
            <a:ext cx="8520600" cy="3838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So binary search is O(log n) and linear is O(n)</a:t>
            </a:r>
            <a:endParaRPr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But which will actually be </a:t>
            </a:r>
            <a:r>
              <a:rPr lang="en" sz="1900" u="sng"/>
              <a:t>faster</a:t>
            </a:r>
            <a:r>
              <a:rPr lang="en" sz="1900"/>
              <a:t>?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Depending on </a:t>
            </a:r>
            <a:r>
              <a:rPr b="1" lang="en" sz="1900"/>
              <a:t>constant factors</a:t>
            </a:r>
            <a:r>
              <a:rPr lang="en" sz="1900"/>
              <a:t> and </a:t>
            </a:r>
            <a:r>
              <a:rPr b="1" lang="en" sz="1900"/>
              <a:t>size of n</a:t>
            </a:r>
            <a:r>
              <a:rPr lang="en" sz="1900"/>
              <a:t>; in a particular situation, </a:t>
            </a:r>
            <a:r>
              <a:rPr lang="en" sz="1900">
                <a:solidFill>
                  <a:srgbClr val="FF0000"/>
                </a:solidFill>
              </a:rPr>
              <a:t>linear search could be faster</a:t>
            </a:r>
            <a:r>
              <a:rPr lang="en" sz="1900"/>
              <a:t>….</a:t>
            </a:r>
            <a:endParaRPr sz="19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Could depend on constant factors</a:t>
            </a:r>
            <a:endParaRPr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How </a:t>
            </a:r>
            <a:r>
              <a:rPr i="1" lang="en" sz="1900"/>
              <a:t>many</a:t>
            </a:r>
            <a:r>
              <a:rPr lang="en" sz="1900"/>
              <a:t> assignments, additions, etc. for each n</a:t>
            </a:r>
            <a:endParaRPr sz="19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And could depend on size of n – what if n is small?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 u="sng"/>
              <a:t>But</a:t>
            </a:r>
            <a:r>
              <a:rPr lang="en"/>
              <a:t> there exists some n</a:t>
            </a:r>
            <a:r>
              <a:rPr baseline="-25000" lang="en"/>
              <a:t>0</a:t>
            </a:r>
            <a:r>
              <a:rPr lang="en"/>
              <a:t> such that for all n &gt; n</a:t>
            </a:r>
            <a:r>
              <a:rPr baseline="-25000" lang="en"/>
              <a:t>0</a:t>
            </a:r>
            <a:r>
              <a:rPr lang="en"/>
              <a:t> </a:t>
            </a:r>
            <a:r>
              <a:rPr lang="en">
                <a:solidFill>
                  <a:srgbClr val="0000FF"/>
                </a:solidFill>
              </a:rPr>
              <a:t>binary search “wins”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FF"/>
              </a:solidFill>
            </a:endParaRPr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Let’s look at a couple plots to get some intuition…</a:t>
            </a:r>
            <a:endParaRPr/>
          </a:p>
        </p:txBody>
      </p:sp>
      <p:pic>
        <p:nvPicPr>
          <p:cNvPr id="393" name="Google Shape;39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930"/>
            <a:ext cx="9144003" cy="5125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1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35646" y="1372025"/>
            <a:ext cx="4536348" cy="281135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Linear search vs Binary search</a:t>
            </a:r>
            <a:endParaRPr/>
          </a:p>
        </p:txBody>
      </p:sp>
      <p:sp>
        <p:nvSpPr>
          <p:cNvPr id="400" name="Google Shape;400;p51"/>
          <p:cNvSpPr txBox="1"/>
          <p:nvPr>
            <p:ph idx="1" type="body"/>
          </p:nvPr>
        </p:nvSpPr>
        <p:spPr>
          <a:xfrm>
            <a:off x="311700" y="1152475"/>
            <a:ext cx="8520600" cy="3838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Let’s give linear search a boost (n / 600)</a:t>
            </a:r>
            <a:endParaRPr/>
          </a:p>
        </p:txBody>
      </p:sp>
      <p:pic>
        <p:nvPicPr>
          <p:cNvPr id="401" name="Google Shape;401;p51"/>
          <p:cNvPicPr preferRelativeResize="0"/>
          <p:nvPr/>
        </p:nvPicPr>
        <p:blipFill rotWithShape="1">
          <a:blip r:embed="rId3">
            <a:alphaModFix/>
          </a:blip>
          <a:srcRect b="0" l="50000" r="0" t="0"/>
          <a:stretch/>
        </p:blipFill>
        <p:spPr>
          <a:xfrm>
            <a:off x="4572003" y="1372025"/>
            <a:ext cx="4536348" cy="28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care about?</a:t>
            </a:r>
            <a:endParaRPr/>
          </a:p>
        </p:txBody>
      </p:sp>
      <p:sp>
        <p:nvSpPr>
          <p:cNvPr id="147" name="Google Shape;14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400050" lvl="0" marL="457200" rtl="0" algn="l">
              <a:spcBef>
                <a:spcPts val="800"/>
              </a:spcBef>
              <a:spcAft>
                <a:spcPts val="0"/>
              </a:spcAft>
              <a:buSzPts val="2700"/>
              <a:buChar char="•"/>
            </a:pPr>
            <a:r>
              <a:rPr lang="en" sz="2700"/>
              <a:t>Correctness:</a:t>
            </a:r>
            <a:endParaRPr sz="27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Does the algorithm do what is intended.</a:t>
            </a:r>
            <a:endParaRPr sz="2300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" sz="2700"/>
              <a:t>Performance:</a:t>
            </a:r>
            <a:endParaRPr sz="27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Speed			</a:t>
            </a:r>
            <a:r>
              <a:rPr lang="en" sz="2300">
                <a:solidFill>
                  <a:srgbClr val="FF0000"/>
                </a:solidFill>
              </a:rPr>
              <a:t>time complexity</a:t>
            </a:r>
            <a:endParaRPr sz="2300">
              <a:solidFill>
                <a:srgbClr val="FF0000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Memory		</a:t>
            </a:r>
            <a:r>
              <a:rPr lang="en" sz="2300">
                <a:solidFill>
                  <a:srgbClr val="FF0000"/>
                </a:solidFill>
              </a:rPr>
              <a:t>space complexity</a:t>
            </a:r>
            <a:endParaRPr sz="2300">
              <a:solidFill>
                <a:srgbClr val="FF0000"/>
              </a:solidFill>
            </a:endParaRPr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" sz="2700"/>
              <a:t>Why analyze?</a:t>
            </a:r>
            <a:endParaRPr sz="27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To make good design decisions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Enable you to look at an algorithm (or code) and identify the bottlenecks, etc.</a:t>
            </a:r>
            <a:endParaRPr sz="2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Q: How should we compare two algorithms?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Sort all students who have taken 332</a:t>
            </a:r>
            <a:endParaRPr/>
          </a:p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Chandni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5 seconds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3.5 seconds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0 seconds</a:t>
            </a:r>
            <a:endParaRPr/>
          </a:p>
        </p:txBody>
      </p:sp>
      <p:sp>
        <p:nvSpPr>
          <p:cNvPr id="154" name="Google Shape;154;p2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Arya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4 seconds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2 seconds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- Algorithm Analysis</a:t>
            </a:r>
            <a:endParaRPr/>
          </a:p>
        </p:txBody>
      </p:sp>
      <p:sp>
        <p:nvSpPr>
          <p:cNvPr id="160" name="Google Shape;16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What do we care about?</a:t>
            </a:r>
            <a:endParaRPr sz="2600"/>
          </a:p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600"/>
              <a:buChar char="●"/>
            </a:pPr>
            <a:r>
              <a:rPr lang="en" sz="2600">
                <a:solidFill>
                  <a:srgbClr val="FF0000"/>
                </a:solidFill>
              </a:rPr>
              <a:t>How to compare two algorithms</a:t>
            </a:r>
            <a:endParaRPr sz="2600">
              <a:solidFill>
                <a:srgbClr val="FF0000"/>
              </a:solidFill>
            </a:endParaRPr>
          </a:p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Analyzing code</a:t>
            </a:r>
            <a:endParaRPr sz="2600"/>
          </a:p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Asymptotic Analysis</a:t>
            </a:r>
            <a:endParaRPr sz="2600"/>
          </a:p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Big-Oh Definition</a:t>
            </a:r>
            <a:endParaRPr sz="2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A: How should we compare two algorithms?</a:t>
            </a:r>
            <a:endParaRPr/>
          </a:p>
        </p:txBody>
      </p:sp>
      <p:sp>
        <p:nvSpPr>
          <p:cNvPr id="166" name="Google Shape;16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74650" lvl="0" marL="457200" rtl="0" algn="l"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Uh, why NOT just run the program and time it??</a:t>
            </a:r>
            <a:endParaRPr sz="23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Too much </a:t>
            </a:r>
            <a:r>
              <a:rPr lang="en" sz="1900">
                <a:solidFill>
                  <a:srgbClr val="0000FF"/>
                </a:solidFill>
              </a:rPr>
              <a:t>variability</a:t>
            </a:r>
            <a:r>
              <a:rPr lang="en" sz="1900"/>
              <a:t>, not reliable or </a:t>
            </a:r>
            <a:r>
              <a:rPr lang="en" sz="1900">
                <a:solidFill>
                  <a:srgbClr val="0000FF"/>
                </a:solidFill>
              </a:rPr>
              <a:t>portable</a:t>
            </a:r>
            <a:r>
              <a:rPr lang="en" sz="1900"/>
              <a:t>: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Hardware: processor(s), memory, etc.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OS, Java version, libraries, drivers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Other programs running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Implementation dependent</a:t>
            </a:r>
            <a:endParaRPr sz="19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Choice of input</a:t>
            </a:r>
            <a:endParaRPr sz="23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Testing (inexhaustive) may </a:t>
            </a:r>
            <a:r>
              <a:rPr lang="en" sz="1900">
                <a:solidFill>
                  <a:srgbClr val="0000FF"/>
                </a:solidFill>
              </a:rPr>
              <a:t>miss</a:t>
            </a:r>
            <a:r>
              <a:rPr lang="en" sz="1900"/>
              <a:t> worst-case input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Timing does not </a:t>
            </a:r>
            <a:r>
              <a:rPr lang="en" sz="1900">
                <a:solidFill>
                  <a:srgbClr val="0000FF"/>
                </a:solidFill>
              </a:rPr>
              <a:t>explain</a:t>
            </a:r>
            <a:r>
              <a:rPr lang="en" sz="1900"/>
              <a:t> relative timing among inputs (what happens when n doubles in size)</a:t>
            </a:r>
            <a:endParaRPr sz="19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Often want to evaluate an </a:t>
            </a:r>
            <a:r>
              <a:rPr lang="en" sz="2300">
                <a:solidFill>
                  <a:srgbClr val="0000FF"/>
                </a:solidFill>
              </a:rPr>
              <a:t>algorithm</a:t>
            </a:r>
            <a:r>
              <a:rPr lang="en" sz="2300"/>
              <a:t>, not an implementation</a:t>
            </a:r>
            <a:endParaRPr sz="23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Even </a:t>
            </a:r>
            <a:r>
              <a:rPr lang="en" sz="1900">
                <a:solidFill>
                  <a:srgbClr val="0000FF"/>
                </a:solidFill>
              </a:rPr>
              <a:t>before</a:t>
            </a:r>
            <a:r>
              <a:rPr lang="en" sz="1900"/>
              <a:t> creating the implementation (“coding it up”)</a:t>
            </a:r>
            <a:endParaRPr sz="1900"/>
          </a:p>
        </p:txBody>
      </p:sp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8705" y="4399856"/>
            <a:ext cx="3712929" cy="482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Comparing algorithms</a:t>
            </a:r>
            <a:endParaRPr/>
          </a:p>
        </p:txBody>
      </p:sp>
      <p:sp>
        <p:nvSpPr>
          <p:cNvPr id="173" name="Google Shape;17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When is one </a:t>
            </a:r>
            <a:r>
              <a:rPr lang="en" sz="2300">
                <a:solidFill>
                  <a:srgbClr val="0000FF"/>
                </a:solidFill>
              </a:rPr>
              <a:t>algorithm</a:t>
            </a:r>
            <a:r>
              <a:rPr lang="en" sz="2300"/>
              <a:t> (not </a:t>
            </a:r>
            <a:r>
              <a:rPr lang="en" sz="2300">
                <a:solidFill>
                  <a:srgbClr val="0000FF"/>
                </a:solidFill>
              </a:rPr>
              <a:t>implementation</a:t>
            </a:r>
            <a:r>
              <a:rPr lang="en" sz="2300"/>
              <a:t>) better than another?</a:t>
            </a:r>
            <a:endParaRPr sz="2300"/>
          </a:p>
          <a:p>
            <a:pPr indent="-374650" lvl="0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Various possible answers (clarity, security, …)</a:t>
            </a:r>
            <a:endParaRPr sz="2300"/>
          </a:p>
          <a:p>
            <a:pPr indent="-374650" lvl="0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But a big one is </a:t>
            </a:r>
            <a:r>
              <a:rPr lang="en" sz="2300">
                <a:solidFill>
                  <a:srgbClr val="0000FF"/>
                </a:solidFill>
              </a:rPr>
              <a:t>performance</a:t>
            </a:r>
            <a:r>
              <a:rPr lang="en" sz="2300"/>
              <a:t>: for sufficiently large inputs, runs in less time (our focus) or less space</a:t>
            </a:r>
            <a:endParaRPr sz="23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rgbClr val="0000FF"/>
                </a:solidFill>
              </a:rPr>
              <a:t>Large inputs</a:t>
            </a:r>
            <a:r>
              <a:rPr lang="en" sz="2300"/>
              <a:t> (n) because probably any algorithm is “plenty good” for small inputs (if n is 10, probably anything is fast enough)</a:t>
            </a:r>
            <a:endParaRPr sz="23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Answer will be </a:t>
            </a:r>
            <a:r>
              <a:rPr lang="en" sz="2300">
                <a:solidFill>
                  <a:srgbClr val="0000FF"/>
                </a:solidFill>
              </a:rPr>
              <a:t>independent</a:t>
            </a:r>
            <a:r>
              <a:rPr lang="en" sz="2300"/>
              <a:t> of CPU speed, programming language, coding tricks, etc.</a:t>
            </a:r>
            <a:endParaRPr sz="23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Answer is general and rigorous, complementary to “coding it up and timing it on some test cases”</a:t>
            </a:r>
            <a:endParaRPr sz="2300"/>
          </a:p>
          <a:p>
            <a:pPr indent="-374650" lvl="0" marL="685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Can do analysis before coding!</a:t>
            </a:r>
            <a:endParaRPr sz="2300"/>
          </a:p>
        </p:txBody>
      </p:sp>
      <p:pic>
        <p:nvPicPr>
          <p:cNvPr id="174" name="Google Shape;1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8539" y="1502013"/>
            <a:ext cx="2042488" cy="79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7201" y="1700858"/>
            <a:ext cx="782515" cy="4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597" y="2288189"/>
            <a:ext cx="1955099" cy="49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6771" y="3380558"/>
            <a:ext cx="1540720" cy="84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 Algorithm Analysis</a:t>
            </a:r>
            <a:endParaRPr/>
          </a:p>
        </p:txBody>
      </p:sp>
      <p:sp>
        <p:nvSpPr>
          <p:cNvPr id="183" name="Google Shape;183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6850" lvl="0" marL="177800" rtl="0" algn="l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" sz="2500"/>
              <a:t>Identify a </a:t>
            </a:r>
            <a:r>
              <a:rPr i="1" lang="en" sz="2500">
                <a:solidFill>
                  <a:srgbClr val="0000FF"/>
                </a:solidFill>
              </a:rPr>
              <a:t>function</a:t>
            </a:r>
            <a:r>
              <a:rPr lang="en" sz="2500"/>
              <a:t> which maps the algorithm’s input size to a measure of resources used</a:t>
            </a:r>
            <a:endParaRPr sz="2500"/>
          </a:p>
          <a:p>
            <a:pPr indent="-203200" lvl="1" marL="520700" rtl="0" algn="l">
              <a:spcBef>
                <a:spcPts val="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" sz="2200"/>
              <a:t>Input of the function: </a:t>
            </a:r>
            <a:r>
              <a:rPr b="1" lang="en" sz="2200">
                <a:solidFill>
                  <a:srgbClr val="0000FF"/>
                </a:solidFill>
              </a:rPr>
              <a:t>size</a:t>
            </a:r>
            <a:r>
              <a:rPr lang="en" sz="2200">
                <a:solidFill>
                  <a:srgbClr val="0000FF"/>
                </a:solidFill>
              </a:rPr>
              <a:t> of the function input (</a:t>
            </a:r>
            <a:r>
              <a:rPr b="1" lang="en" sz="2200">
                <a:solidFill>
                  <a:srgbClr val="0000FF"/>
                </a:solidFill>
              </a:rPr>
              <a:t>n</a:t>
            </a:r>
            <a:r>
              <a:rPr lang="en" sz="2200">
                <a:solidFill>
                  <a:srgbClr val="0000FF"/>
                </a:solidFill>
              </a:rPr>
              <a:t>)</a:t>
            </a:r>
            <a:endParaRPr sz="2200">
              <a:solidFill>
                <a:srgbClr val="0000FF"/>
              </a:solidFill>
            </a:endParaRPr>
          </a:p>
          <a:p>
            <a:pPr indent="-196850" lvl="2" marL="863600" rtl="0" algn="l">
              <a:spcBef>
                <a:spcPts val="4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" sz="1900"/>
              <a:t>Number of characters in a string, number of items in a list, number of pixels in an image</a:t>
            </a:r>
            <a:endParaRPr sz="1900"/>
          </a:p>
          <a:p>
            <a:pPr indent="-203200" lvl="1" marL="520700" rtl="0" algn="l">
              <a:spcBef>
                <a:spcPts val="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" sz="2200"/>
              <a:t>Output of the function: </a:t>
            </a:r>
            <a:r>
              <a:rPr b="1" lang="en" sz="2200">
                <a:solidFill>
                  <a:srgbClr val="0000FF"/>
                </a:solidFill>
              </a:rPr>
              <a:t>counts</a:t>
            </a:r>
            <a:r>
              <a:rPr lang="en" sz="2200">
                <a:solidFill>
                  <a:srgbClr val="0000FF"/>
                </a:solidFill>
              </a:rPr>
              <a:t> of resources used</a:t>
            </a:r>
            <a:endParaRPr sz="1900"/>
          </a:p>
          <a:p>
            <a:pPr indent="-196850" lvl="0" marL="177800" rtl="0" algn="l">
              <a:spcBef>
                <a:spcPts val="8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" sz="2500"/>
              <a:t>Important note: Make sure you know the “units” of your domain and codomain!</a:t>
            </a:r>
            <a:endParaRPr sz="2500"/>
          </a:p>
        </p:txBody>
      </p:sp>
      <p:pic>
        <p:nvPicPr>
          <p:cNvPr id="184" name="Google Shape;18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987" y="1451131"/>
            <a:ext cx="6426724" cy="153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- Algorithm Analysis</a:t>
            </a:r>
            <a:endParaRPr/>
          </a:p>
        </p:txBody>
      </p:sp>
      <p:sp>
        <p:nvSpPr>
          <p:cNvPr id="190" name="Google Shape;19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What do we care about?</a:t>
            </a:r>
            <a:endParaRPr sz="2600"/>
          </a:p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How to compare two algorithms</a:t>
            </a:r>
            <a:endParaRPr sz="2600"/>
          </a:p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600"/>
              <a:buChar char="●"/>
            </a:pPr>
            <a:r>
              <a:rPr lang="en" sz="2600">
                <a:solidFill>
                  <a:srgbClr val="FF0000"/>
                </a:solidFill>
              </a:rPr>
              <a:t>Analyzing code</a:t>
            </a:r>
            <a:endParaRPr sz="2600">
              <a:solidFill>
                <a:srgbClr val="FF0000"/>
              </a:solidFill>
            </a:endParaRPr>
          </a:p>
          <a:p>
            <a:pPr indent="-241300" lvl="2" marL="86360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600"/>
              <a:buChar char="■"/>
            </a:pPr>
            <a:r>
              <a:rPr b="1" lang="en" sz="2600">
                <a:solidFill>
                  <a:srgbClr val="FF0000"/>
                </a:solidFill>
              </a:rPr>
              <a:t>How to count different code constructs</a:t>
            </a:r>
            <a:endParaRPr b="1" sz="2600">
              <a:solidFill>
                <a:srgbClr val="FF0000"/>
              </a:solidFill>
            </a:endParaRPr>
          </a:p>
          <a:p>
            <a:pPr indent="-241300" lvl="2" marL="86360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600"/>
              <a:buChar char="■"/>
            </a:pPr>
            <a:r>
              <a:rPr lang="en" sz="2600">
                <a:solidFill>
                  <a:srgbClr val="FF0000"/>
                </a:solidFill>
              </a:rPr>
              <a:t>Best Case vs Worst Case</a:t>
            </a:r>
            <a:endParaRPr sz="2600">
              <a:solidFill>
                <a:srgbClr val="FF0000"/>
              </a:solidFill>
            </a:endParaRPr>
          </a:p>
          <a:p>
            <a:pPr indent="-241300" lvl="2" marL="86360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600"/>
              <a:buChar char="■"/>
            </a:pPr>
            <a:r>
              <a:rPr lang="en" sz="2600">
                <a:solidFill>
                  <a:srgbClr val="FF0000"/>
                </a:solidFill>
              </a:rPr>
              <a:t>Ignoring Constant Factors</a:t>
            </a:r>
            <a:endParaRPr sz="2600">
              <a:solidFill>
                <a:srgbClr val="FF0000"/>
              </a:solidFill>
            </a:endParaRPr>
          </a:p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Asymptotic Analysis</a:t>
            </a:r>
            <a:endParaRPr sz="2600"/>
          </a:p>
          <a:p>
            <a:pPr indent="-393700" lvl="0" marL="457200" rtl="0" algn="l">
              <a:spcBef>
                <a:spcPts val="8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Big-Oh Definition</a:t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