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c612087391_2_2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c612087391_2_2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c612087391_2_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c612087391_2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c612087391_2_2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c612087391_2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c612087391_2_2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2c612087391_2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c612087391_2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c612087391_2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c612087391_2_3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c612087391_2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c612087391_2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c612087391_2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c612087391_2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c612087391_2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2c612087391_2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2c612087391_2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c612087391_2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2c612087391_2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2c612087391_2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2c612087391_2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612087391_2_2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c612087391_2_2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c612087391_2_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2c612087391_2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c612087391_2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c612087391_2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 - binary search tree</a:t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c612087391_2_3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2c612087391_2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c612087391_2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c612087391_2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c612087391_2_3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2c612087391_2_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c612087391_2_3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2c612087391_2_3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c612087391_2_3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c612087391_2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c612087391_2_3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2c612087391_2_3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612087391_2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c612087391_2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2c612087391_2_3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2c612087391_2_3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612087391_2_2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2c612087391_2_2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2c612087391_2_3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2c612087391_2_3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2c612087391_2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2c612087391_2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2c612087391_2_4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2c612087391_2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c612087391_2_4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c612087391_2_4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c612087391_2_2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c612087391_2_2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c612087391_2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c612087391_2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c612087391_2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c612087391_2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c612087391_2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c612087391_2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c612087391_2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c612087391_2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c612087391_2_2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c612087391_2_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Font typeface="Calibri"/>
              <a:buNone/>
              <a:defRPr sz="45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None/>
              <a:defRPr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8" name="Google Shape;5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436596" y="4663214"/>
            <a:ext cx="584554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4"/>
          <p:cNvSpPr txBox="1"/>
          <p:nvPr>
            <p:ph idx="2" type="subTitle"/>
          </p:nvPr>
        </p:nvSpPr>
        <p:spPr>
          <a:xfrm>
            <a:off x="311700" y="36636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Font typeface="Calibri"/>
              <a:buNone/>
              <a:defRPr sz="34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3" name="Google Shape;63;p1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09525" y="114901"/>
            <a:ext cx="3203124" cy="21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6596" y="4663214"/>
            <a:ext cx="584554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61950" lvl="0" marL="457200" rtl="0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  <a:defRPr sz="1700"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■"/>
              <a:defRPr sz="1700">
                <a:latin typeface="Calibri"/>
                <a:ea typeface="Calibri"/>
                <a:cs typeface="Calibri"/>
                <a:sym typeface="Calibri"/>
              </a:defRPr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●"/>
              <a:defRPr sz="1700">
                <a:latin typeface="Calibri"/>
                <a:ea typeface="Calibri"/>
                <a:cs typeface="Calibri"/>
                <a:sym typeface="Calibri"/>
              </a:defRPr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  <a:defRPr sz="1700">
                <a:latin typeface="Calibri"/>
                <a:ea typeface="Calibri"/>
                <a:cs typeface="Calibri"/>
                <a:sym typeface="Calibri"/>
              </a:defRPr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■"/>
              <a:defRPr sz="1700">
                <a:latin typeface="Calibri"/>
                <a:ea typeface="Calibri"/>
                <a:cs typeface="Calibri"/>
                <a:sym typeface="Calibri"/>
              </a:defRPr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●"/>
              <a:defRPr sz="1700">
                <a:latin typeface="Calibri"/>
                <a:ea typeface="Calibri"/>
                <a:cs typeface="Calibri"/>
                <a:sym typeface="Calibri"/>
              </a:defRPr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○"/>
              <a:defRPr sz="1700">
                <a:latin typeface="Calibri"/>
                <a:ea typeface="Calibri"/>
                <a:cs typeface="Calibri"/>
                <a:sym typeface="Calibri"/>
              </a:defRPr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Font typeface="Calibri"/>
              <a:buChar char="■"/>
              <a:defRPr sz="17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●"/>
              <a:defRPr sz="1600"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●"/>
              <a:defRPr sz="1600"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b="1" sz="26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Font typeface="Calibri"/>
              <a:buNone/>
              <a:defRPr sz="26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 sz="1400"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8" name="Google Shape;88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9250" lvl="0" marL="457200" rtl="0">
              <a:spcBef>
                <a:spcPts val="0"/>
              </a:spcBef>
              <a:spcAft>
                <a:spcPts val="0"/>
              </a:spcAft>
              <a:buSzPts val="1900"/>
              <a:buFont typeface="Calibri"/>
              <a:buChar char="●"/>
              <a:defRPr sz="1900"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  <a:defRPr sz="1500"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■"/>
              <a:defRPr sz="1500">
                <a:latin typeface="Calibri"/>
                <a:ea typeface="Calibri"/>
                <a:cs typeface="Calibri"/>
                <a:sym typeface="Calibri"/>
              </a:defRPr>
            </a:lvl3pPr>
            <a:lvl4pPr indent="-323850" lvl="3" marL="182880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  <a:defRPr sz="1500">
                <a:latin typeface="Calibri"/>
                <a:ea typeface="Calibri"/>
                <a:cs typeface="Calibri"/>
                <a:sym typeface="Calibri"/>
              </a:defRPr>
            </a:lvl4pPr>
            <a:lvl5pPr indent="-323850" lvl="4" marL="228600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  <a:defRPr sz="1500"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■"/>
              <a:defRPr sz="1500"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●"/>
              <a:defRPr sz="1500"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○"/>
              <a:defRPr sz="1500"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rtl="0">
              <a:spcBef>
                <a:spcPts val="0"/>
              </a:spcBef>
              <a:spcAft>
                <a:spcPts val="0"/>
              </a:spcAft>
              <a:buSzPts val="1500"/>
              <a:buFont typeface="Calibri"/>
              <a:buChar char="■"/>
              <a:defRPr sz="15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/>
        </p:txBody>
      </p:sp>
      <p:sp>
        <p:nvSpPr>
          <p:cNvPr id="92" name="Google Shape;92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5" name="Google Shape;95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1.png"/><Relationship Id="rId10" Type="http://schemas.openxmlformats.org/officeDocument/2006/relationships/image" Target="../media/image9.png"/><Relationship Id="rId13" Type="http://schemas.openxmlformats.org/officeDocument/2006/relationships/image" Target="../media/image29.png"/><Relationship Id="rId12" Type="http://schemas.openxmlformats.org/officeDocument/2006/relationships/image" Target="../media/image38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5" Type="http://schemas.openxmlformats.org/officeDocument/2006/relationships/image" Target="../media/image25.png"/><Relationship Id="rId6" Type="http://schemas.openxmlformats.org/officeDocument/2006/relationships/image" Target="../media/image16.png"/><Relationship Id="rId7" Type="http://schemas.openxmlformats.org/officeDocument/2006/relationships/image" Target="../media/image15.png"/><Relationship Id="rId8" Type="http://schemas.openxmlformats.org/officeDocument/2006/relationships/image" Target="../media/image1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4.png"/><Relationship Id="rId4" Type="http://schemas.openxmlformats.org/officeDocument/2006/relationships/image" Target="../media/image5.png"/><Relationship Id="rId5" Type="http://schemas.openxmlformats.org/officeDocument/2006/relationships/image" Target="../media/image14.png"/><Relationship Id="rId6" Type="http://schemas.openxmlformats.org/officeDocument/2006/relationships/image" Target="../media/image1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5.png"/><Relationship Id="rId4" Type="http://schemas.openxmlformats.org/officeDocument/2006/relationships/image" Target="../media/image1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1" Type="http://schemas.openxmlformats.org/officeDocument/2006/relationships/image" Target="../media/image22.png"/><Relationship Id="rId10" Type="http://schemas.openxmlformats.org/officeDocument/2006/relationships/image" Target="../media/image37.png"/><Relationship Id="rId12" Type="http://schemas.openxmlformats.org/officeDocument/2006/relationships/image" Target="../media/image23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27.png"/><Relationship Id="rId5" Type="http://schemas.openxmlformats.org/officeDocument/2006/relationships/image" Target="../media/image20.png"/><Relationship Id="rId6" Type="http://schemas.openxmlformats.org/officeDocument/2006/relationships/image" Target="../media/image17.png"/><Relationship Id="rId7" Type="http://schemas.openxmlformats.org/officeDocument/2006/relationships/image" Target="../media/image19.png"/><Relationship Id="rId8" Type="http://schemas.openxmlformats.org/officeDocument/2006/relationships/image" Target="../media/image30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6.png"/><Relationship Id="rId4" Type="http://schemas.openxmlformats.org/officeDocument/2006/relationships/image" Target="../media/image34.png"/><Relationship Id="rId5" Type="http://schemas.openxmlformats.org/officeDocument/2006/relationships/image" Target="../media/image33.png"/><Relationship Id="rId6" Type="http://schemas.openxmlformats.org/officeDocument/2006/relationships/image" Target="../media/image31.png"/><Relationship Id="rId7" Type="http://schemas.openxmlformats.org/officeDocument/2006/relationships/image" Target="../media/image41.png"/><Relationship Id="rId8" Type="http://schemas.openxmlformats.org/officeDocument/2006/relationships/image" Target="../media/image2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39.png"/><Relationship Id="rId4" Type="http://schemas.openxmlformats.org/officeDocument/2006/relationships/image" Target="../media/image40.png"/><Relationship Id="rId5" Type="http://schemas.openxmlformats.org/officeDocument/2006/relationships/image" Target="../media/image36.png"/><Relationship Id="rId6" Type="http://schemas.openxmlformats.org/officeDocument/2006/relationships/image" Target="../media/image3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cs.uw.edu/332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 sz="4800"/>
          </a:p>
        </p:txBody>
      </p:sp>
      <p:sp>
        <p:nvSpPr>
          <p:cNvPr id="104" name="Google Shape;104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Intro, Stacks &amp; Queues</a:t>
            </a:r>
            <a:endParaRPr/>
          </a:p>
        </p:txBody>
      </p:sp>
      <p:sp>
        <p:nvSpPr>
          <p:cNvPr id="105" name="Google Shape;105;p25"/>
          <p:cNvSpPr txBox="1"/>
          <p:nvPr>
            <p:ph idx="2" type="subTitle"/>
          </p:nvPr>
        </p:nvSpPr>
        <p:spPr>
          <a:xfrm>
            <a:off x="311700" y="366367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Melissa Winstanley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Spring 2024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Meetings</a:t>
            </a:r>
            <a:endParaRPr/>
          </a:p>
        </p:txBody>
      </p:sp>
      <p:sp>
        <p:nvSpPr>
          <p:cNvPr id="162" name="Google Shape;162;p34"/>
          <p:cNvSpPr txBox="1"/>
          <p:nvPr>
            <p:ph idx="1" type="body"/>
          </p:nvPr>
        </p:nvSpPr>
        <p:spPr>
          <a:xfrm>
            <a:off x="311700" y="1152475"/>
            <a:ext cx="8520600" cy="373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Lecture</a:t>
            </a:r>
            <a:endParaRPr b="1"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Materials posted (sometimes afterwards), but take notes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Ask questions, focus on key ideas (rarely coding details)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 participation points - we’re all adults here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Section</a:t>
            </a:r>
            <a:endParaRPr b="1"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Practice problems!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Answer Java/project/homework questions, etc.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Occasionally may introduce new material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An important part of the course (not optional)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ESPECIALLY THIS WEEK!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Office hours</a:t>
            </a:r>
            <a:endParaRPr b="1"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Use them: please visit us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Materials</a:t>
            </a:r>
            <a:endParaRPr/>
          </a:p>
        </p:txBody>
      </p:sp>
      <p:sp>
        <p:nvSpPr>
          <p:cNvPr id="168" name="Google Shape;168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Lecture and section materials will be posted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But they are visual aids, not always a complete description!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If you have to miss, find out what you missed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Textbook: Weiss 3rd Edition in Java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Good read, but only responsible for lecture/section/hw topics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Parallelism / concurrency units in separate free resources designed for 332</a:t>
            </a:r>
            <a:endParaRPr sz="2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Work</a:t>
            </a:r>
            <a:endParaRPr/>
          </a:p>
        </p:txBody>
      </p:sp>
      <p:sp>
        <p:nvSpPr>
          <p:cNvPr id="174" name="Google Shape;174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~13 Weekly individual homework exercises (25%)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3 programming projects (with phases) (35%)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Use Java and IntelliJ, Gitlab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Done individually</a:t>
            </a:r>
            <a:endParaRPr sz="18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Midterm and final exam (40%)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In-person, in this room (CSE2 G20)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Dates: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Midterm: Friday April 26, during lecture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Final Exam: Thursday June 8, 8:30-10:20am</a:t>
            </a:r>
            <a:endParaRPr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Collaboration policy</a:t>
            </a:r>
            <a:endParaRPr/>
          </a:p>
        </p:txBody>
      </p:sp>
      <p:sp>
        <p:nvSpPr>
          <p:cNvPr id="180" name="Google Shape;180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Attempt the work on your own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Then you can talk with classmates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“Whiteboard collaboration”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Do NOT take any photos/notes away from the session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Wait 30 minutes before writing your own solution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ONLY people from this iteration of the class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Search the internet for </a:t>
            </a:r>
            <a:r>
              <a:rPr i="1" lang="en"/>
              <a:t>general concepts only</a:t>
            </a:r>
            <a:endParaRPr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Cite any sources / collaboration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When in doubt, cite!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 for today!!!</a:t>
            </a:r>
            <a:endParaRPr/>
          </a:p>
        </p:txBody>
      </p:sp>
      <p:sp>
        <p:nvSpPr>
          <p:cNvPr id="186" name="Google Shape;186;p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/>
              <a:t>Preliminary Survey</a:t>
            </a:r>
            <a:r>
              <a:rPr lang="en" sz="2400"/>
              <a:t>: due Thursday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/>
              <a:t>Project #1</a:t>
            </a:r>
            <a:r>
              <a:rPr lang="en" sz="2400"/>
              <a:t>: Checkpoint 0 due Friday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/>
              <a:t>Review</a:t>
            </a:r>
            <a:r>
              <a:rPr lang="en" sz="2400"/>
              <a:t> Java &amp; install IntelliJ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/>
              <a:t>Reading</a:t>
            </a:r>
            <a:r>
              <a:rPr lang="en" sz="2400"/>
              <a:t> (optional) in Weiss (see course web page)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</a:t>
            </a:r>
            <a:endParaRPr/>
          </a:p>
        </p:txBody>
      </p:sp>
      <p:sp>
        <p:nvSpPr>
          <p:cNvPr id="192" name="Google Shape;192;p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Introductions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Administrative Info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What is this course about?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Review: Queues and stacks</a:t>
            </a:r>
            <a:endParaRPr sz="2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Structures + Parallelism</a:t>
            </a:r>
            <a:endParaRPr/>
          </a:p>
        </p:txBody>
      </p:sp>
      <p:sp>
        <p:nvSpPr>
          <p:cNvPr id="198" name="Google Shape;198;p40"/>
          <p:cNvSpPr txBox="1"/>
          <p:nvPr>
            <p:ph idx="1" type="body"/>
          </p:nvPr>
        </p:nvSpPr>
        <p:spPr>
          <a:xfrm>
            <a:off x="311700" y="1152475"/>
            <a:ext cx="8520600" cy="378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About 70% of the course is a “classic data-structures course”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Timeless, essential stuff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Core data structures and algorithms that underlie most software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How to analyze algorithms</a:t>
            </a:r>
            <a:endParaRPr sz="2000"/>
          </a:p>
          <a:p>
            <a:pPr indent="-368300" lvl="0" marL="457200" rtl="0" algn="l">
              <a:spcBef>
                <a:spcPts val="10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Plus a serious first treatment of programming with </a:t>
            </a:r>
            <a:r>
              <a:rPr i="1" lang="en" sz="2200">
                <a:solidFill>
                  <a:srgbClr val="0000FF"/>
                </a:solidFill>
              </a:rPr>
              <a:t>multiple threads</a:t>
            </a:r>
            <a:endParaRPr i="1" sz="2200">
              <a:solidFill>
                <a:srgbClr val="0000FF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For </a:t>
            </a:r>
            <a:r>
              <a:rPr i="1" lang="en" sz="2000">
                <a:solidFill>
                  <a:srgbClr val="0000FF"/>
                </a:solidFill>
              </a:rPr>
              <a:t>parallelism</a:t>
            </a:r>
            <a:r>
              <a:rPr lang="en" sz="2000"/>
              <a:t>: Use multiple processors to finish sooner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For </a:t>
            </a:r>
            <a:r>
              <a:rPr i="1" lang="en" sz="2000">
                <a:solidFill>
                  <a:srgbClr val="0000FF"/>
                </a:solidFill>
              </a:rPr>
              <a:t>concurrency</a:t>
            </a:r>
            <a:r>
              <a:rPr lang="en" sz="2000"/>
              <a:t>: Correct access to shared resources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Will make many connections to the classic material</a:t>
            </a:r>
            <a:endParaRPr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332 is about</a:t>
            </a:r>
            <a:endParaRPr/>
          </a:p>
        </p:txBody>
      </p:sp>
      <p:sp>
        <p:nvSpPr>
          <p:cNvPr id="204" name="Google Shape;204;p41"/>
          <p:cNvSpPr txBox="1"/>
          <p:nvPr>
            <p:ph idx="1" type="body"/>
          </p:nvPr>
        </p:nvSpPr>
        <p:spPr>
          <a:xfrm>
            <a:off x="311700" y="1152475"/>
            <a:ext cx="8520600" cy="375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Deeply understand the basic structures used in all software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Understand the data structures and their trade-offs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Rigorously analyze the algorithms that use them (math!)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Learn how to pick “the right thing for the job”</a:t>
            </a:r>
            <a:endParaRPr sz="20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Experience the purposes and headaches of multithreading</a:t>
            </a:r>
            <a:endParaRPr sz="24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Practice design, analysis, and implementation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The elegant interplay of “theory” and “engineering” at the core of computer science</a:t>
            </a:r>
            <a:endParaRPr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</a:t>
            </a:r>
            <a:endParaRPr/>
          </a:p>
        </p:txBody>
      </p:sp>
      <p:sp>
        <p:nvSpPr>
          <p:cNvPr id="210" name="Google Shape;210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You will understand: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what the tools are for storing and processing common data types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which tools are appropriate for which need</a:t>
            </a:r>
            <a:endParaRPr sz="20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So that you will be able to: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>
                <a:solidFill>
                  <a:srgbClr val="0000FF"/>
                </a:solidFill>
              </a:rPr>
              <a:t>make good design choices</a:t>
            </a:r>
            <a:r>
              <a:rPr lang="en" sz="2000"/>
              <a:t> as a developer, project manager, or system customer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>
                <a:solidFill>
                  <a:srgbClr val="0000FF"/>
                </a:solidFill>
              </a:rPr>
              <a:t>justify</a:t>
            </a:r>
            <a:r>
              <a:rPr lang="en" sz="2000"/>
              <a:t> and </a:t>
            </a:r>
            <a:r>
              <a:rPr lang="en" sz="2000">
                <a:solidFill>
                  <a:srgbClr val="0000FF"/>
                </a:solidFill>
              </a:rPr>
              <a:t>communicate</a:t>
            </a:r>
            <a:r>
              <a:rPr lang="en" sz="2000"/>
              <a:t> your design decisions</a:t>
            </a:r>
            <a:endParaRPr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view of this course</a:t>
            </a:r>
            <a:endParaRPr/>
          </a:p>
        </p:txBody>
      </p:sp>
      <p:sp>
        <p:nvSpPr>
          <p:cNvPr id="216" name="Google Shape;216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This is the class where you begin to think like a computer scientist</a:t>
            </a:r>
            <a:endParaRPr sz="2400"/>
          </a:p>
          <a:p>
            <a:pPr indent="-381000" lvl="0" marL="9144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You stop thinking in Java code</a:t>
            </a:r>
            <a:endParaRPr sz="2400"/>
          </a:p>
          <a:p>
            <a:pPr indent="-381000" lvl="0" marL="9144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You start thinking that this is a hashtable problem, a stack problem, etc.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Welcome!</a:t>
            </a:r>
            <a:endParaRPr/>
          </a:p>
        </p:txBody>
      </p:sp>
      <p:sp>
        <p:nvSpPr>
          <p:cNvPr id="111" name="Google Shape;111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/>
              <a:t>We have 10 weeks to learn fundamental data structures and algorithms for organizing and processing information</a:t>
            </a:r>
            <a:endParaRPr sz="2600"/>
          </a:p>
          <a:p>
            <a:pPr indent="-393700" lvl="0" marL="457200" rtl="0" algn="l">
              <a:spcBef>
                <a:spcPts val="120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“Classic” data structures / algorithms and how to analyze rigorously their efficiency and when to use them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Queues, dictionaries, graphs, sorting, etc.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Parallelism and concurrency (!)</a:t>
            </a:r>
            <a:endParaRPr sz="2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Structures?</a:t>
            </a:r>
            <a:endParaRPr/>
          </a:p>
        </p:txBody>
      </p:sp>
      <p:sp>
        <p:nvSpPr>
          <p:cNvPr id="222" name="Google Shape;222;p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600"/>
              <a:t>“</a:t>
            </a:r>
            <a:r>
              <a:rPr lang="en" sz="2600">
                <a:solidFill>
                  <a:srgbClr val="0000FF"/>
                </a:solidFill>
              </a:rPr>
              <a:t>Clever</a:t>
            </a:r>
            <a:r>
              <a:rPr lang="en" sz="2600"/>
              <a:t>” ways to organize information in order to enable </a:t>
            </a:r>
            <a:r>
              <a:rPr lang="en" sz="2600">
                <a:solidFill>
                  <a:srgbClr val="0000FF"/>
                </a:solidFill>
              </a:rPr>
              <a:t>efficient</a:t>
            </a:r>
            <a:r>
              <a:rPr lang="en" sz="2600"/>
              <a:t> computation over that information.</a:t>
            </a:r>
            <a:endParaRPr sz="2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Trade-Offs</a:t>
            </a:r>
            <a:endParaRPr/>
          </a:p>
        </p:txBody>
      </p:sp>
      <p:sp>
        <p:nvSpPr>
          <p:cNvPr id="228" name="Google Shape;228;p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29" name="Google Shape;229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0199" y="1304665"/>
            <a:ext cx="2423986" cy="47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38859" y="1435227"/>
            <a:ext cx="1109253" cy="21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4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99007" y="1402461"/>
            <a:ext cx="922020" cy="368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4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62592" y="1373441"/>
            <a:ext cx="825373" cy="3455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4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614511" y="1471295"/>
            <a:ext cx="142438" cy="1618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4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504155" y="1702372"/>
            <a:ext cx="1254504" cy="560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4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32028" y="2875016"/>
            <a:ext cx="3132264" cy="616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4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037336" y="1652397"/>
            <a:ext cx="216784" cy="529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4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927729" y="1422137"/>
            <a:ext cx="284480" cy="310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4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609404" y="2936227"/>
            <a:ext cx="1446593" cy="560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4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372489" y="1124055"/>
            <a:ext cx="2318639" cy="2763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Trade-Offs</a:t>
            </a:r>
            <a:endParaRPr/>
          </a:p>
        </p:txBody>
      </p:sp>
      <p:sp>
        <p:nvSpPr>
          <p:cNvPr id="245" name="Google Shape;245;p46"/>
          <p:cNvSpPr txBox="1"/>
          <p:nvPr>
            <p:ph idx="1" type="body"/>
          </p:nvPr>
        </p:nvSpPr>
        <p:spPr>
          <a:xfrm>
            <a:off x="311700" y="1152475"/>
            <a:ext cx="8520600" cy="36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 data structure strives to provide many useful, efficient operations</a:t>
            </a:r>
            <a:endParaRPr sz="24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But there are unavoidable trade-offs: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Time vs. space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One operation more efficient if another less efficient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Generality vs. simplicity vs. performance</a:t>
            </a:r>
            <a:endParaRPr sz="20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That is why there are many data structures and educated CSEers internalize their main trade-offs and techniques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And recognize logarithmic &lt; linear &lt; quadratic &lt; exponential</a:t>
            </a:r>
            <a:endParaRPr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Serious: Terminology</a:t>
            </a:r>
            <a:endParaRPr/>
          </a:p>
        </p:txBody>
      </p:sp>
      <p:sp>
        <p:nvSpPr>
          <p:cNvPr id="251" name="Google Shape;251;p4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900"/>
              <a:buChar char="●"/>
            </a:pPr>
            <a:r>
              <a:rPr lang="en" sz="1900">
                <a:solidFill>
                  <a:srgbClr val="0000FF"/>
                </a:solidFill>
              </a:rPr>
              <a:t>Abstract Data Type (ADT)</a:t>
            </a:r>
            <a:endParaRPr sz="1900">
              <a:solidFill>
                <a:srgbClr val="0000FF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Mathematical description of a “thing” with set of operations on that “thing”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900"/>
              <a:buChar char="●"/>
            </a:pPr>
            <a:r>
              <a:rPr lang="en" sz="1900">
                <a:solidFill>
                  <a:srgbClr val="0000FF"/>
                </a:solidFill>
              </a:rPr>
              <a:t>Algorithm</a:t>
            </a:r>
            <a:endParaRPr sz="1900">
              <a:solidFill>
                <a:srgbClr val="0000FF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A high level, language-independent description of a step-by-step process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900"/>
              <a:buChar char="●"/>
            </a:pPr>
            <a:r>
              <a:rPr lang="en" sz="1900">
                <a:solidFill>
                  <a:srgbClr val="0000FF"/>
                </a:solidFill>
              </a:rPr>
              <a:t>Data structure</a:t>
            </a:r>
            <a:endParaRPr sz="1900">
              <a:solidFill>
                <a:srgbClr val="0000FF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A specific organization of data and family of algorithms for implementing an ADT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900"/>
              <a:buChar char="●"/>
            </a:pPr>
            <a:r>
              <a:rPr lang="en" sz="1900">
                <a:solidFill>
                  <a:srgbClr val="0000FF"/>
                </a:solidFill>
              </a:rPr>
              <a:t>Implementation of a data structure</a:t>
            </a:r>
            <a:endParaRPr sz="1900">
              <a:solidFill>
                <a:srgbClr val="0000FF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A specific implementation in a specific language</a:t>
            </a:r>
            <a:endParaRPr sz="1900"/>
          </a:p>
        </p:txBody>
      </p:sp>
      <p:sp>
        <p:nvSpPr>
          <p:cNvPr id="252" name="Google Shape;252;p47"/>
          <p:cNvSpPr txBox="1"/>
          <p:nvPr/>
        </p:nvSpPr>
        <p:spPr>
          <a:xfrm>
            <a:off x="6296225" y="551300"/>
            <a:ext cx="1629000" cy="495000"/>
          </a:xfrm>
          <a:prstGeom prst="rect">
            <a:avLst/>
          </a:prstGeom>
          <a:solidFill>
            <a:srgbClr val="FFF2CC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List?</a:t>
            </a:r>
            <a:endParaRPr b="1" sz="1800">
              <a:solidFill>
                <a:schemeClr val="dk1"/>
              </a:solidFill>
            </a:endParaRPr>
          </a:p>
        </p:txBody>
      </p:sp>
      <p:pic>
        <p:nvPicPr>
          <p:cNvPr id="253" name="Google Shape;253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41" y="971804"/>
            <a:ext cx="1347980" cy="39422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4681" y="1573975"/>
            <a:ext cx="236032" cy="4848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4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4141" y="2501138"/>
            <a:ext cx="281679" cy="486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4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8936" y="3293046"/>
            <a:ext cx="350230" cy="522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Stack </a:t>
            </a:r>
            <a:r>
              <a:rPr lang="en" u="sng"/>
              <a:t>ADT</a:t>
            </a:r>
            <a:endParaRPr u="sng"/>
          </a:p>
        </p:txBody>
      </p:sp>
      <p:sp>
        <p:nvSpPr>
          <p:cNvPr id="262" name="Google Shape;262;p4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Stack operations: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push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pop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top/peek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is_empty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63" name="Google Shape;263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3675" y="1152475"/>
            <a:ext cx="5178625" cy="352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6600" y="771553"/>
            <a:ext cx="3129216" cy="4006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Terminology Example: Stacks</a:t>
            </a:r>
            <a:endParaRPr/>
          </a:p>
        </p:txBody>
      </p:sp>
      <p:sp>
        <p:nvSpPr>
          <p:cNvPr id="270" name="Google Shape;270;p49"/>
          <p:cNvSpPr txBox="1"/>
          <p:nvPr>
            <p:ph idx="1" type="body"/>
          </p:nvPr>
        </p:nvSpPr>
        <p:spPr>
          <a:xfrm>
            <a:off x="311700" y="1152475"/>
            <a:ext cx="8520600" cy="37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</a:t>
            </a:r>
            <a:r>
              <a:rPr b="1" i="1" lang="en" sz="2000"/>
              <a:t>Stack</a:t>
            </a:r>
            <a:r>
              <a:rPr lang="en" sz="2000"/>
              <a:t> </a:t>
            </a:r>
            <a:r>
              <a:rPr lang="en" sz="2000">
                <a:solidFill>
                  <a:srgbClr val="0000FF"/>
                </a:solidFill>
              </a:rPr>
              <a:t>ADT</a:t>
            </a:r>
            <a:r>
              <a:rPr lang="en" sz="2000"/>
              <a:t> supports operations: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push</a:t>
            </a:r>
            <a:r>
              <a:rPr lang="en" sz="1800"/>
              <a:t>: adds an item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pop</a:t>
            </a:r>
            <a:r>
              <a:rPr lang="en" sz="1800"/>
              <a:t>: raises an error if isEmpty, else returns most-recently pushed item not yet returned by a pop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b="1" lang="en" sz="1800">
                <a:latin typeface="Courier New"/>
                <a:ea typeface="Courier New"/>
                <a:cs typeface="Courier New"/>
                <a:sym typeface="Courier New"/>
              </a:rPr>
              <a:t>isEmpty</a:t>
            </a:r>
            <a:r>
              <a:rPr lang="en" sz="1800"/>
              <a:t>: initially true, later true if there have been same number of pops as pushes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… (Often some more operations)</a:t>
            </a:r>
            <a:endParaRPr sz="18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 Stack </a:t>
            </a:r>
            <a:r>
              <a:rPr lang="en" sz="2000">
                <a:solidFill>
                  <a:srgbClr val="0000FF"/>
                </a:solidFill>
              </a:rPr>
              <a:t>data structure</a:t>
            </a:r>
            <a:r>
              <a:rPr lang="en" sz="2000"/>
              <a:t> could use a linked-list or an array or something else, and associated </a:t>
            </a:r>
            <a:r>
              <a:rPr lang="en" sz="2000">
                <a:solidFill>
                  <a:srgbClr val="0000FF"/>
                </a:solidFill>
              </a:rPr>
              <a:t>algorithms</a:t>
            </a:r>
            <a:r>
              <a:rPr lang="en" sz="2000"/>
              <a:t> for the operations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1200"/>
              </a:spcAft>
              <a:buSzPts val="2000"/>
              <a:buChar char="●"/>
            </a:pPr>
            <a:r>
              <a:rPr lang="en" sz="2000"/>
              <a:t>One </a:t>
            </a:r>
            <a:r>
              <a:rPr lang="en" sz="2000">
                <a:solidFill>
                  <a:srgbClr val="0000FF"/>
                </a:solidFill>
              </a:rPr>
              <a:t>implementation</a:t>
            </a:r>
            <a:r>
              <a:rPr lang="en" sz="2000"/>
              <a:t> is in the library 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java.util.Stack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useful</a:t>
            </a:r>
            <a:endParaRPr/>
          </a:p>
        </p:txBody>
      </p:sp>
      <p:sp>
        <p:nvSpPr>
          <p:cNvPr id="276" name="Google Shape;276;p50"/>
          <p:cNvSpPr txBox="1"/>
          <p:nvPr>
            <p:ph idx="1" type="body"/>
          </p:nvPr>
        </p:nvSpPr>
        <p:spPr>
          <a:xfrm>
            <a:off x="311700" y="1152475"/>
            <a:ext cx="8520600" cy="38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The </a:t>
            </a:r>
            <a:r>
              <a:rPr b="1" i="1" lang="en" sz="2000"/>
              <a:t>Stack</a:t>
            </a:r>
            <a:r>
              <a:rPr lang="en" sz="2000"/>
              <a:t> </a:t>
            </a:r>
            <a:r>
              <a:rPr lang="en" sz="2000">
                <a:solidFill>
                  <a:srgbClr val="0000FF"/>
                </a:solidFill>
              </a:rPr>
              <a:t>ADT</a:t>
            </a:r>
            <a:r>
              <a:rPr lang="en" sz="2000"/>
              <a:t> is a useful abstraction because: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It arises </a:t>
            </a:r>
            <a:r>
              <a:rPr lang="en" sz="2000">
                <a:solidFill>
                  <a:srgbClr val="0000FF"/>
                </a:solidFill>
              </a:rPr>
              <a:t>all the time</a:t>
            </a:r>
            <a:r>
              <a:rPr lang="en" sz="2000"/>
              <a:t> in programming (see Weiss for more)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Recursive function calls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Balancing symbols (parentheses)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Evaluating postfix notation: 3 4 + 5 *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Clever: Infix ((3+4) * 5) to postfix conversion (see Weiss)</a:t>
            </a:r>
            <a:endParaRPr sz="18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We can code up a </a:t>
            </a:r>
            <a:r>
              <a:rPr lang="en" sz="2000">
                <a:solidFill>
                  <a:srgbClr val="0000FF"/>
                </a:solidFill>
              </a:rPr>
              <a:t>reusable library</a:t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We can </a:t>
            </a:r>
            <a:r>
              <a:rPr lang="en" sz="2000">
                <a:solidFill>
                  <a:srgbClr val="0000FF"/>
                </a:solidFill>
              </a:rPr>
              <a:t>communicate</a:t>
            </a:r>
            <a:r>
              <a:rPr lang="en" sz="2000"/>
              <a:t> in high-level terms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“Use a stack and push numbers, popping for operators…”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Rather than, “create a linked list and add a node when…”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</a:t>
            </a:r>
            <a:endParaRPr/>
          </a:p>
        </p:txBody>
      </p:sp>
      <p:sp>
        <p:nvSpPr>
          <p:cNvPr id="282" name="Google Shape;282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Introductions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Administrative Info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is this course about?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Review: Queues and stacks</a:t>
            </a:r>
            <a:endParaRPr sz="2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Queue </a:t>
            </a:r>
            <a:r>
              <a:rPr lang="en" u="sng"/>
              <a:t>ADT</a:t>
            </a:r>
            <a:endParaRPr u="sng"/>
          </a:p>
        </p:txBody>
      </p:sp>
      <p:sp>
        <p:nvSpPr>
          <p:cNvPr id="288" name="Google Shape;288;p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Queue operations: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enqueue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dequeue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is_empty</a:t>
            </a:r>
            <a:endParaRPr/>
          </a:p>
        </p:txBody>
      </p:sp>
      <p:pic>
        <p:nvPicPr>
          <p:cNvPr id="289" name="Google Shape;289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8100" y="1927551"/>
            <a:ext cx="5974200" cy="175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07037" y="2570227"/>
            <a:ext cx="555117" cy="567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5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50907" y="438221"/>
            <a:ext cx="1522984" cy="73918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5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19365" y="3865615"/>
            <a:ext cx="4312030" cy="965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5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817495" y="4624960"/>
            <a:ext cx="149225" cy="25952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5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61124" y="4155694"/>
            <a:ext cx="821339" cy="738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5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059730" y="4036060"/>
            <a:ext cx="421365" cy="472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5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305496" y="3711759"/>
            <a:ext cx="1501331" cy="2862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5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333246" y="4589306"/>
            <a:ext cx="387922" cy="298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5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515861" y="4076573"/>
            <a:ext cx="795867" cy="7640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Circular Array</a:t>
            </a:r>
            <a:r>
              <a:rPr lang="en"/>
              <a:t> Queue </a:t>
            </a:r>
            <a:r>
              <a:rPr lang="en" u="sng"/>
              <a:t>Data Structure</a:t>
            </a:r>
            <a:endParaRPr u="sng"/>
          </a:p>
        </p:txBody>
      </p:sp>
      <p:sp>
        <p:nvSpPr>
          <p:cNvPr id="304" name="Google Shape;304;p53"/>
          <p:cNvSpPr txBox="1"/>
          <p:nvPr>
            <p:ph idx="1" type="body"/>
          </p:nvPr>
        </p:nvSpPr>
        <p:spPr>
          <a:xfrm>
            <a:off x="311700" y="3853975"/>
            <a:ext cx="3999900" cy="11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What if </a:t>
            </a:r>
            <a:r>
              <a:rPr b="1" i="1" lang="en"/>
              <a:t>queue</a:t>
            </a:r>
            <a:r>
              <a:rPr lang="en"/>
              <a:t> is empty?</a:t>
            </a:r>
            <a:endParaRPr/>
          </a:p>
          <a:p>
            <a:pPr indent="-3365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Enqueue?</a:t>
            </a:r>
            <a:endParaRPr/>
          </a:p>
          <a:p>
            <a:pPr indent="-3365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/>
              <a:t>Dequeue?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What if </a:t>
            </a:r>
            <a:r>
              <a:rPr b="1" i="1" lang="en"/>
              <a:t>array</a:t>
            </a:r>
            <a:r>
              <a:rPr lang="en"/>
              <a:t> is full?</a:t>
            </a:r>
            <a:endParaRPr/>
          </a:p>
        </p:txBody>
      </p:sp>
      <p:pic>
        <p:nvPicPr>
          <p:cNvPr id="305" name="Google Shape;305;p53"/>
          <p:cNvPicPr preferRelativeResize="0"/>
          <p:nvPr/>
        </p:nvPicPr>
        <p:blipFill rotWithShape="1">
          <a:blip r:embed="rId3">
            <a:alphaModFix/>
          </a:blip>
          <a:srcRect b="56474" l="0" r="0" t="0"/>
          <a:stretch/>
        </p:blipFill>
        <p:spPr>
          <a:xfrm>
            <a:off x="311700" y="2158075"/>
            <a:ext cx="4060775" cy="142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47100" y="959700"/>
            <a:ext cx="7449798" cy="119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53"/>
          <p:cNvPicPr preferRelativeResize="0"/>
          <p:nvPr/>
        </p:nvPicPr>
        <p:blipFill rotWithShape="1">
          <a:blip r:embed="rId3">
            <a:alphaModFix/>
          </a:blip>
          <a:srcRect b="0" l="0" r="0" t="43525"/>
          <a:stretch/>
        </p:blipFill>
        <p:spPr>
          <a:xfrm>
            <a:off x="4771500" y="2158075"/>
            <a:ext cx="4060775" cy="1852475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53"/>
          <p:cNvSpPr txBox="1"/>
          <p:nvPr>
            <p:ph idx="1" type="body"/>
          </p:nvPr>
        </p:nvSpPr>
        <p:spPr>
          <a:xfrm>
            <a:off x="4832400" y="4068125"/>
            <a:ext cx="3999900" cy="98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How to </a:t>
            </a:r>
            <a:r>
              <a:rPr i="1" lang="en"/>
              <a:t>test</a:t>
            </a:r>
            <a:r>
              <a:rPr lang="en"/>
              <a:t> for empty?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What is the </a:t>
            </a:r>
            <a:r>
              <a:rPr i="1" lang="en"/>
              <a:t>complexity</a:t>
            </a:r>
            <a:r>
              <a:rPr lang="en"/>
              <a:t> of the operations?</a:t>
            </a:r>
            <a:endParaRPr/>
          </a:p>
        </p:txBody>
      </p:sp>
      <p:pic>
        <p:nvPicPr>
          <p:cNvPr id="309" name="Google Shape;309;p5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9814" y="2639696"/>
            <a:ext cx="1071816" cy="433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5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925561" y="1481138"/>
            <a:ext cx="2879810" cy="1907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5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726875" y="1642967"/>
            <a:ext cx="2085785" cy="267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5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821434" y="1464590"/>
            <a:ext cx="6958139" cy="19126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</a:t>
            </a:r>
            <a:endParaRPr/>
          </a:p>
        </p:txBody>
      </p:sp>
      <p:sp>
        <p:nvSpPr>
          <p:cNvPr id="117" name="Google Shape;117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Introductions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Administrative Info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is this course about?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Review: Queues and stacks</a:t>
            </a:r>
            <a:endParaRPr sz="26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Linked List</a:t>
            </a:r>
            <a:r>
              <a:rPr lang="en"/>
              <a:t> Queue </a:t>
            </a:r>
            <a:r>
              <a:rPr lang="en" u="sng"/>
              <a:t>Data Structure</a:t>
            </a:r>
            <a:endParaRPr u="sng"/>
          </a:p>
        </p:txBody>
      </p:sp>
      <p:sp>
        <p:nvSpPr>
          <p:cNvPr id="318" name="Google Shape;318;p54"/>
          <p:cNvSpPr txBox="1"/>
          <p:nvPr>
            <p:ph idx="1" type="body"/>
          </p:nvPr>
        </p:nvSpPr>
        <p:spPr>
          <a:xfrm>
            <a:off x="4282000" y="2159050"/>
            <a:ext cx="4550400" cy="28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What if </a:t>
            </a:r>
            <a:r>
              <a:rPr b="1" i="1" lang="en" sz="2000"/>
              <a:t>queue</a:t>
            </a:r>
            <a:r>
              <a:rPr lang="en" sz="2000"/>
              <a:t> is empty?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Enqueue?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Dequeue?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Can </a:t>
            </a:r>
            <a:r>
              <a:rPr b="1" i="1" lang="en" sz="2000"/>
              <a:t>list</a:t>
            </a:r>
            <a:r>
              <a:rPr lang="en" sz="2000"/>
              <a:t> be full?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How to </a:t>
            </a:r>
            <a:r>
              <a:rPr i="1" lang="en" sz="2000"/>
              <a:t>test</a:t>
            </a:r>
            <a:r>
              <a:rPr lang="en" sz="2000"/>
              <a:t> for empty?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What is the </a:t>
            </a:r>
            <a:r>
              <a:rPr i="1" lang="en" sz="2000"/>
              <a:t>complexity</a:t>
            </a:r>
            <a:r>
              <a:rPr lang="en" sz="2000"/>
              <a:t> of the operations?</a:t>
            </a:r>
            <a:endParaRPr sz="2000"/>
          </a:p>
        </p:txBody>
      </p:sp>
      <p:pic>
        <p:nvPicPr>
          <p:cNvPr id="319" name="Google Shape;319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025" y="1554625"/>
            <a:ext cx="4102973" cy="3416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5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91325" y="973925"/>
            <a:ext cx="5344424" cy="1185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5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2979" y="2014036"/>
            <a:ext cx="3607753" cy="431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5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55319" y="1008208"/>
            <a:ext cx="7958263" cy="336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Circular Array vs Linked List</a:t>
            </a:r>
            <a:endParaRPr/>
          </a:p>
        </p:txBody>
      </p:sp>
      <p:sp>
        <p:nvSpPr>
          <p:cNvPr id="328" name="Google Shape;328;p5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55"/>
          <p:cNvSpPr txBox="1"/>
          <p:nvPr/>
        </p:nvSpPr>
        <p:spPr>
          <a:xfrm>
            <a:off x="808571" y="1357636"/>
            <a:ext cx="1130400" cy="29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Good about </a:t>
            </a:r>
            <a:br>
              <a:rPr lang="en"/>
            </a:br>
            <a:r>
              <a:rPr lang="en"/>
              <a:t>circular array:</a:t>
            </a:r>
            <a:br>
              <a:rPr lang="en"/>
            </a:br>
            <a:r>
              <a:rPr lang="en"/>
              <a:t>- if we do want </a:t>
            </a:r>
            <a:br>
              <a:rPr lang="en"/>
            </a:br>
            <a:r>
              <a:rPr lang="en"/>
              <a:t>to modify - less </a:t>
            </a:r>
            <a:br>
              <a:rPr lang="en"/>
            </a:br>
            <a:r>
              <a:rPr lang="en"/>
              <a:t>error prone</a:t>
            </a:r>
            <a:br>
              <a:rPr lang="en"/>
            </a:br>
            <a:r>
              <a:rPr lang="en"/>
              <a:t>- storing only </a:t>
            </a:r>
            <a:br>
              <a:rPr lang="en"/>
            </a:br>
            <a:r>
              <a:rPr lang="en"/>
              <a:t>one piece of </a:t>
            </a:r>
            <a:br>
              <a:rPr lang="en"/>
            </a:br>
            <a:r>
              <a:rPr lang="en"/>
              <a:t>data</a:t>
            </a:r>
            <a:endParaRPr/>
          </a:p>
        </p:txBody>
      </p:sp>
      <p:sp>
        <p:nvSpPr>
          <p:cNvPr id="330" name="Google Shape;330;p55"/>
          <p:cNvSpPr txBox="1"/>
          <p:nvPr/>
        </p:nvSpPr>
        <p:spPr>
          <a:xfrm>
            <a:off x="4881805" y="1628912"/>
            <a:ext cx="33471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40"/>
              <a:t>Good about the linked list?</a:t>
            </a:r>
            <a:br>
              <a:rPr lang="en" sz="1540"/>
            </a:br>
            <a:r>
              <a:rPr lang="en" sz="1540"/>
              <a:t>- no set size - don't have define size at the start</a:t>
            </a:r>
            <a:br>
              <a:rPr lang="en" sz="1540"/>
            </a:br>
            <a:r>
              <a:rPr lang="en" sz="1540"/>
              <a:t>- add elements in between easily</a:t>
            </a:r>
            <a:endParaRPr sz="154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Circular Array vs Linked List</a:t>
            </a:r>
            <a:endParaRPr/>
          </a:p>
        </p:txBody>
      </p:sp>
      <p:sp>
        <p:nvSpPr>
          <p:cNvPr id="336" name="Google Shape;336;p56"/>
          <p:cNvSpPr txBox="1"/>
          <p:nvPr>
            <p:ph idx="1" type="body"/>
          </p:nvPr>
        </p:nvSpPr>
        <p:spPr>
          <a:xfrm>
            <a:off x="311700" y="1152475"/>
            <a:ext cx="4260300" cy="170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Array: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May waste unneeded space or run out of space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Space per element excellent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Operations very simple / fast</a:t>
            </a:r>
            <a:endParaRPr/>
          </a:p>
        </p:txBody>
      </p:sp>
      <p:sp>
        <p:nvSpPr>
          <p:cNvPr id="337" name="Google Shape;337;p56"/>
          <p:cNvSpPr txBox="1"/>
          <p:nvPr>
            <p:ph idx="1" type="body"/>
          </p:nvPr>
        </p:nvSpPr>
        <p:spPr>
          <a:xfrm>
            <a:off x="4572000" y="1152475"/>
            <a:ext cx="4260300" cy="170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List: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Always just enough space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But more space per element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Operations very simple / fast</a:t>
            </a:r>
            <a:endParaRPr/>
          </a:p>
        </p:txBody>
      </p:sp>
      <p:sp>
        <p:nvSpPr>
          <p:cNvPr id="338" name="Google Shape;338;p56"/>
          <p:cNvSpPr txBox="1"/>
          <p:nvPr>
            <p:ph idx="1" type="body"/>
          </p:nvPr>
        </p:nvSpPr>
        <p:spPr>
          <a:xfrm>
            <a:off x="311700" y="2860675"/>
            <a:ext cx="4260300" cy="199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Operations not in Queue ADT, but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also: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Constant-time “access to kth element”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For operation “insertAtPosition”,</a:t>
            </a:r>
            <a:br>
              <a:rPr lang="en"/>
            </a:br>
            <a:r>
              <a:rPr lang="en"/>
              <a:t>must shift all later elements</a:t>
            </a:r>
            <a:endParaRPr/>
          </a:p>
        </p:txBody>
      </p:sp>
      <p:sp>
        <p:nvSpPr>
          <p:cNvPr id="339" name="Google Shape;339;p56"/>
          <p:cNvSpPr txBox="1"/>
          <p:nvPr>
            <p:ph idx="1" type="body"/>
          </p:nvPr>
        </p:nvSpPr>
        <p:spPr>
          <a:xfrm>
            <a:off x="4572000" y="2860675"/>
            <a:ext cx="4260300" cy="193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Operations not in Queue ADT, but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also: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No constant-time “access to kth element”</a:t>
            </a:r>
            <a:endParaRPr/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For operation “insertAtPosition” must traverse all earlier elements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Homework for today!!!</a:t>
            </a:r>
            <a:endParaRPr/>
          </a:p>
        </p:txBody>
      </p:sp>
      <p:sp>
        <p:nvSpPr>
          <p:cNvPr id="345" name="Google Shape;345;p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/>
              <a:t>Preliminary Survey</a:t>
            </a:r>
            <a:r>
              <a:rPr lang="en" sz="2400"/>
              <a:t>: due Thursday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/>
              <a:t>Project #1</a:t>
            </a:r>
            <a:r>
              <a:rPr lang="en" sz="2400"/>
              <a:t>: Checkpoint 0 due Friday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/>
              <a:t>Review</a:t>
            </a:r>
            <a:r>
              <a:rPr lang="en" sz="2400"/>
              <a:t> Java &amp; install IntelliJ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b="1" lang="en" sz="2400"/>
              <a:t>Reading</a:t>
            </a:r>
            <a:r>
              <a:rPr lang="en" sz="2400"/>
              <a:t> (optional) in Weiss (see course web page)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CSE 332 Course Staff</a:t>
            </a:r>
            <a:endParaRPr/>
          </a:p>
        </p:txBody>
      </p:sp>
      <p:sp>
        <p:nvSpPr>
          <p:cNvPr id="123" name="Google Shape;123;p28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Instructor:</a:t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	Melissa Winstanley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000"/>
              <a:t>Teaching Assistants: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Amanda Yuan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Arya GJ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Chandni Rajasekaran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Hans Easton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Hitesh Boinpally</a:t>
            </a:r>
            <a:endParaRPr sz="2000"/>
          </a:p>
        </p:txBody>
      </p:sp>
      <p:sp>
        <p:nvSpPr>
          <p:cNvPr id="124" name="Google Shape;124;p28"/>
          <p:cNvSpPr txBox="1"/>
          <p:nvPr>
            <p:ph idx="1" type="body"/>
          </p:nvPr>
        </p:nvSpPr>
        <p:spPr>
          <a:xfrm>
            <a:off x="45720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Mohamed Awadalla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Nile Camai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Xunmei Liu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Yijia Zhao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 (Melissa)</a:t>
            </a:r>
            <a:endParaRPr/>
          </a:p>
        </p:txBody>
      </p:sp>
      <p:sp>
        <p:nvSpPr>
          <p:cNvPr id="130" name="Google Shape;130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Undergrad and 5th year masters at UW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Research in NLP &amp; computing in the developing world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TA-ing (intro, networks) and teaching my own class</a:t>
            </a:r>
            <a:endParaRPr sz="16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Teaching Computer Science at UW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CSE 143 (Intro II) / CSE 374 (Systems Programming) / DATA 515 (Software Design)</a:t>
            </a:r>
            <a:endParaRPr sz="16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Software Engineer at Meta, Convoy, &amp; Snowflake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Focus on large-scale backend infrastructure and platforms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Extensive work with intern programs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Passionate about making students into </a:t>
            </a:r>
            <a:r>
              <a:rPr i="1" lang="en" sz="1600"/>
              <a:t>software engineers</a:t>
            </a:r>
            <a:endParaRPr sz="1600"/>
          </a:p>
        </p:txBody>
      </p:sp>
      <p:pic>
        <p:nvPicPr>
          <p:cNvPr id="131" name="Google Shape;13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6050" y="62650"/>
            <a:ext cx="3150376" cy="235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12218" y="3094850"/>
            <a:ext cx="1494202" cy="1992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 for the course</a:t>
            </a:r>
            <a:endParaRPr/>
          </a:p>
        </p:txBody>
      </p:sp>
      <p:sp>
        <p:nvSpPr>
          <p:cNvPr id="138" name="Google Shape;13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Many thanks to:</a:t>
            </a:r>
            <a:endParaRPr sz="2400"/>
          </a:p>
          <a:p>
            <a:pPr indent="-361950" lvl="0" marL="914400" rtl="0" algn="l">
              <a:spcBef>
                <a:spcPts val="120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Ruth Anderson</a:t>
            </a:r>
            <a:endParaRPr/>
          </a:p>
          <a:p>
            <a:pPr indent="-361950" lvl="0" marL="9144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Winston Jodjana</a:t>
            </a:r>
            <a:endParaRPr/>
          </a:p>
          <a:p>
            <a:pPr indent="-361950" lvl="0" marL="9144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/>
              <a:t>Nathan Brunelle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</a:t>
            </a:r>
            <a:endParaRPr/>
          </a:p>
        </p:txBody>
      </p:sp>
      <p:sp>
        <p:nvSpPr>
          <p:cNvPr id="144" name="Google Shape;144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Introductions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Administrative Info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is this course about?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Review: Queues and stacks</a:t>
            </a:r>
            <a:endParaRPr sz="2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Information</a:t>
            </a:r>
            <a:endParaRPr/>
          </a:p>
        </p:txBody>
      </p:sp>
      <p:sp>
        <p:nvSpPr>
          <p:cNvPr id="150" name="Google Shape;15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/>
              <a:t>Instructor: </a:t>
            </a:r>
            <a:r>
              <a:rPr lang="en" sz="2100"/>
              <a:t>Melissa Winstanley, CSE 214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Office Hours: see course web page, and by appointment (mwinst@cs.washington.edu)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/>
              <a:t>Course Web page:</a:t>
            </a:r>
            <a:endParaRPr b="1"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 u="sng">
                <a:solidFill>
                  <a:schemeClr val="hlink"/>
                </a:solidFill>
                <a:hlinkClick r:id="rId3"/>
              </a:rPr>
              <a:t>http://www.cs.uw.edu/332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/>
              <a:t>Text (optional):</a:t>
            </a:r>
            <a:br>
              <a:rPr lang="en" sz="2100"/>
            </a:br>
            <a:r>
              <a:rPr i="1" lang="en" sz="2100"/>
              <a:t>Data Structures &amp; Algorithm Analysis in Java</a:t>
            </a:r>
            <a:br>
              <a:rPr lang="en" sz="2100"/>
            </a:br>
            <a:r>
              <a:rPr lang="en" sz="2100"/>
              <a:t>Mark Allen Weiss, 3rd edition, 2012</a:t>
            </a:r>
            <a:br>
              <a:rPr lang="en" sz="2100"/>
            </a:br>
            <a:r>
              <a:rPr lang="en" sz="2100"/>
              <a:t>(2nd edition also o.k.)</a:t>
            </a:r>
            <a:endParaRPr sz="21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Communication</a:t>
            </a:r>
            <a:endParaRPr/>
          </a:p>
        </p:txBody>
      </p:sp>
      <p:sp>
        <p:nvSpPr>
          <p:cNvPr id="156" name="Google Shape;156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Course email list:</a:t>
            </a:r>
            <a:r>
              <a:rPr lang="en" sz="2200"/>
              <a:t> cse332a_sp24@uw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You are already subscribed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You must get and read announcements sent there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Ed STEM Discussion board</a:t>
            </a:r>
            <a:endParaRPr b="1"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Your first stop for questions about course content &amp; assignments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Anonymous feedback link</a:t>
            </a:r>
            <a:endParaRPr b="1"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For good and bad: if you don’t tell us, we won’t know!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