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8"/>
  </p:notesMasterIdLst>
  <p:sldIdLst>
    <p:sldId id="256" r:id="rId2"/>
    <p:sldId id="412" r:id="rId3"/>
    <p:sldId id="417" r:id="rId4"/>
    <p:sldId id="421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3" r:id="rId24"/>
    <p:sldId id="444" r:id="rId25"/>
    <p:sldId id="445" r:id="rId26"/>
    <p:sldId id="446" r:id="rId27"/>
    <p:sldId id="447" r:id="rId28"/>
    <p:sldId id="448" r:id="rId29"/>
    <p:sldId id="449" r:id="rId30"/>
    <p:sldId id="450" r:id="rId31"/>
    <p:sldId id="451" r:id="rId32"/>
    <p:sldId id="258" r:id="rId33"/>
    <p:sldId id="263" r:id="rId34"/>
    <p:sldId id="262" r:id="rId35"/>
    <p:sldId id="267" r:id="rId36"/>
    <p:sldId id="268" r:id="rId37"/>
    <p:sldId id="269" r:id="rId38"/>
    <p:sldId id="454" r:id="rId39"/>
    <p:sldId id="271" r:id="rId40"/>
    <p:sldId id="270" r:id="rId41"/>
    <p:sldId id="272" r:id="rId42"/>
    <p:sldId id="455" r:id="rId43"/>
    <p:sldId id="274" r:id="rId44"/>
    <p:sldId id="275" r:id="rId45"/>
    <p:sldId id="276" r:id="rId46"/>
    <p:sldId id="277" r:id="rId47"/>
  </p:sldIdLst>
  <p:sldSz cx="12192000" cy="6858000"/>
  <p:notesSz cx="6858000" cy="9144000"/>
  <p:embeddedFontLst>
    <p:embeddedFont>
      <p:font typeface="Cambria Math" panose="02040503050406030204" pitchFamily="18" charset="0"/>
      <p:regular r:id="rId4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CSE 332 Autumn 2024</a:t>
            </a:r>
            <a:br>
              <a:rPr lang="en-US" dirty="0"/>
            </a:br>
            <a:r>
              <a:rPr lang="en-US" dirty="0"/>
              <a:t>Lecture 8: Heaps and Dictionaries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(priority &lt; parent’s 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17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curr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curr.left</a:t>
                </a:r>
                <a:r>
                  <a:rPr lang="en-US" dirty="0"/>
                  <a:t> || </a:t>
                </a:r>
                <a:r>
                  <a:rPr lang="en-US" dirty="0" err="1"/>
                  <a:t>curr</a:t>
                </a:r>
                <a:r>
                  <a:rPr lang="en-US" dirty="0"/>
                  <a:t> &gt; </a:t>
                </a:r>
                <a:r>
                  <a:rPr lang="en-US" dirty="0" err="1"/>
                  <a:t>curr.right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curr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628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move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curr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curr.left</a:t>
                </a:r>
                <a:r>
                  <a:rPr lang="en-US" dirty="0"/>
                  <a:t> || </a:t>
                </a:r>
                <a:r>
                  <a:rPr lang="en-US" dirty="0" err="1"/>
                  <a:t>curr</a:t>
                </a:r>
                <a:r>
                  <a:rPr lang="en-US" dirty="0"/>
                  <a:t> &gt; </a:t>
                </a:r>
                <a:r>
                  <a:rPr lang="en-US" dirty="0" err="1"/>
                  <a:t>curr.right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curr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601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while(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curr.left</a:t>
                </a:r>
                <a:r>
                  <a:rPr lang="en-US" dirty="0">
                    <a:solidFill>
                      <a:srgbClr val="FF0000"/>
                    </a:solidFill>
                  </a:rPr>
                  <a:t> ||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&gt;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curr.right</a:t>
                </a:r>
                <a:r>
                  <a:rPr lang="en-US" dirty="0">
                    <a:solidFill>
                      <a:srgbClr val="FF0000"/>
                    </a:solidFill>
                  </a:rPr>
                  <a:t>){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    swap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}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ight Brace 22">
            <a:extLst>
              <a:ext uri="{FF2B5EF4-FFF2-40B4-BE49-F238E27FC236}">
                <a16:creationId xmlns:a16="http://schemas.microsoft.com/office/drawing/2014/main" id="{C1092552-4B03-D299-B7EC-307EEA28C766}"/>
              </a:ext>
            </a:extLst>
          </p:cNvPr>
          <p:cNvSpPr/>
          <p:nvPr/>
        </p:nvSpPr>
        <p:spPr>
          <a:xfrm>
            <a:off x="6473436" y="4342845"/>
            <a:ext cx="603466" cy="133659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F50038-C91B-579B-E5E2-7D3A87CAD21E}"/>
              </a:ext>
            </a:extLst>
          </p:cNvPr>
          <p:cNvSpPr txBox="1"/>
          <p:nvPr/>
        </p:nvSpPr>
        <p:spPr>
          <a:xfrm>
            <a:off x="7061416" y="4833026"/>
            <a:ext cx="215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2514118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E2D8F465-972E-702A-2E2F-AEE91909A5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while(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curr.left</a:t>
                </a:r>
                <a:r>
                  <a:rPr lang="en-US" dirty="0">
                    <a:solidFill>
                      <a:srgbClr val="FF0000"/>
                    </a:solidFill>
                  </a:rPr>
                  <a:t> ||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&gt;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curr.right</a:t>
                </a:r>
                <a:r>
                  <a:rPr lang="en-US" dirty="0">
                    <a:solidFill>
                      <a:srgbClr val="FF0000"/>
                    </a:solidFill>
                  </a:rPr>
                  <a:t>){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    swap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}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E2D8F465-972E-702A-2E2F-AEE91909A5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Brace 26">
            <a:extLst>
              <a:ext uri="{FF2B5EF4-FFF2-40B4-BE49-F238E27FC236}">
                <a16:creationId xmlns:a16="http://schemas.microsoft.com/office/drawing/2014/main" id="{D392640E-64EB-51D5-7734-940383DCEF8D}"/>
              </a:ext>
            </a:extLst>
          </p:cNvPr>
          <p:cNvSpPr/>
          <p:nvPr/>
        </p:nvSpPr>
        <p:spPr>
          <a:xfrm>
            <a:off x="6473436" y="4342845"/>
            <a:ext cx="603466" cy="133659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F1793D-52B4-CE4C-028B-F4AE995EEB55}"/>
              </a:ext>
            </a:extLst>
          </p:cNvPr>
          <p:cNvSpPr txBox="1"/>
          <p:nvPr/>
        </p:nvSpPr>
        <p:spPr>
          <a:xfrm>
            <a:off x="7061416" y="4833026"/>
            <a:ext cx="215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3497934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curr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curr.left</a:t>
                </a:r>
                <a:r>
                  <a:rPr lang="en-US" dirty="0"/>
                  <a:t> || </a:t>
                </a:r>
                <a:r>
                  <a:rPr lang="en-US" dirty="0" err="1"/>
                  <a:t>curr</a:t>
                </a:r>
                <a:r>
                  <a:rPr lang="en-US" dirty="0"/>
                  <a:t> &gt; </a:t>
                </a:r>
                <a:r>
                  <a:rPr lang="en-US" dirty="0" err="1"/>
                  <a:t>curr.right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curr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9428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5775-ECF5-263D-D86C-2666D0E6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 and Down (for a Min Heap)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Goal: restore the “Heap Property”</a:t>
                </a:r>
              </a:p>
              <a:p>
                <a:r>
                  <a:rPr lang="en-US" dirty="0"/>
                  <a:t>Percolate Up:</a:t>
                </a:r>
              </a:p>
              <a:p>
                <a:pPr lvl="1"/>
                <a:r>
                  <a:rPr lang="en-US" dirty="0"/>
                  <a:t>Take a node that may be smaller than a parent, repeatedly swap with a parent until it is larger than its parent</a:t>
                </a:r>
              </a:p>
              <a:p>
                <a:r>
                  <a:rPr lang="en-US" dirty="0"/>
                  <a:t>Percolate Down:</a:t>
                </a:r>
              </a:p>
              <a:p>
                <a:pPr lvl="1"/>
                <a:r>
                  <a:rPr lang="en-US" dirty="0"/>
                  <a:t>Take a node that may be larger than one of its children, repeatedly swap with smallest child until both children are larger</a:t>
                </a:r>
              </a:p>
              <a:p>
                <a:r>
                  <a:rPr lang="en-US" dirty="0"/>
                  <a:t>Worst case running time of each: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582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A239-AB83-588B-7F8C-A378F624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Heap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</p:spPr>
            <p:txBody>
              <a:bodyPr/>
              <a:lstStyle/>
              <a:p>
                <a:r>
                  <a:rPr lang="en-US" dirty="0"/>
                  <a:t>Every complete binary tree with the same number of nodes uses the same positions and edges</a:t>
                </a:r>
              </a:p>
              <a:p>
                <a:r>
                  <a:rPr lang="en-US" dirty="0"/>
                  <a:t>Use an array to represent the heap</a:t>
                </a:r>
              </a:p>
              <a:p>
                <a:r>
                  <a:rPr lang="en-US" dirty="0"/>
                  <a:t>Index of root: </a:t>
                </a:r>
              </a:p>
              <a:p>
                <a:r>
                  <a:rPr lang="en-US" dirty="0"/>
                  <a:t>Parent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Left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Right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Location of the leaves: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  <a:blipFill>
                <a:blip r:embed="rId2"/>
                <a:stretch>
                  <a:fillRect l="-1582" t="-2384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F432A6F-3B38-F5E7-01DD-DAEA463B2720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CDFAF7-D087-A729-16FC-1A4A848DC165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66556C7-28BB-27CE-2453-438EB9B5729C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F22AA6-3A2C-0E0F-6770-5E4814A3A9BA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D3EFC98-7E2D-1466-6EEA-85788B9C4879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754F5A3-A2CA-ABC5-C1BD-653DE632FCB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95B23C-4819-8F19-E006-45A28A32E0F3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1FD7AE4-5789-4301-9D43-66F98E658620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577DA87-3AA4-A9F6-0603-B50AB8AA521F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15D83AD-A4F9-DDA6-7C9B-D5E2FB999159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4C678B9-8376-E641-03A3-B9B5AC01DD5A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73A3D15-A765-6F5D-FF62-8AFF371E1C9F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A8FFAB-D84B-85B8-58B8-1B00F7CCA551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B82966-89E3-2B46-3D38-374AFBCC160F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158B6C-4AAC-11E8-A5FA-CBD2F7589363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16B0B2-C57D-A089-16C8-D9A40F63D87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D70709-CC17-AFBD-F517-918800E04B01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EC3F72F-4633-2DB2-15C6-8744989B9052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D58420-FDF0-2F8C-6D16-5DCE4CECFFFE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3FC88C-CCA1-260D-94E2-E82E0014B50F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23466E-9014-5708-3F67-1E2739A939F2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F29237-8A0E-5878-6C02-03A9050EA055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F9AA81-2F4E-7699-571D-B616367A4776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FA733E-267C-B6B7-35AE-6CB4C124A4C6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074F7B-90C0-2766-0C59-F8D7C3963C3B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1AE260-19E9-58C5-CE3F-E1C5B23C297D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DD3AF9-8C64-BB8A-8916-179191C830E1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034A460-2586-8D84-2404-1DC6F3C7CF2C}"/>
              </a:ext>
            </a:extLst>
          </p:cNvPr>
          <p:cNvGrpSpPr/>
          <p:nvPr/>
        </p:nvGrpSpPr>
        <p:grpSpPr>
          <a:xfrm>
            <a:off x="6415734" y="754688"/>
            <a:ext cx="5335707" cy="942725"/>
            <a:chOff x="2969525" y="2137541"/>
            <a:chExt cx="5335707" cy="94272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12067B8-0F65-635F-EB27-A65C8C91F307}"/>
                </a:ext>
              </a:extLst>
            </p:cNvPr>
            <p:cNvGrpSpPr/>
            <p:nvPr/>
          </p:nvGrpSpPr>
          <p:grpSpPr>
            <a:xfrm>
              <a:off x="2969525" y="2137541"/>
              <a:ext cx="5335707" cy="533400"/>
              <a:chOff x="1445524" y="2971800"/>
              <a:chExt cx="5335707" cy="533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CF93A6-5138-3AA8-571B-124F87F53452}"/>
                  </a:ext>
                </a:extLst>
              </p:cNvPr>
              <p:cNvSpPr/>
              <p:nvPr/>
            </p:nvSpPr>
            <p:spPr>
              <a:xfrm>
                <a:off x="14455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1D61B2B-B935-40A6-9785-DC28D35F85B1}"/>
                  </a:ext>
                </a:extLst>
              </p:cNvPr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5E4A36F-69C2-8FEF-04C8-448BCBC24C3A}"/>
                  </a:ext>
                </a:extLst>
              </p:cNvPr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8311943-7B02-92AD-C0E0-1A1570965454}"/>
                  </a:ext>
                </a:extLst>
              </p:cNvPr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446B978-1048-2DFC-8915-A3E1343D6252}"/>
                  </a:ext>
                </a:extLst>
              </p:cNvPr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08363A7-7B23-DEEC-7E4C-07E98FC32C12}"/>
                  </a:ext>
                </a:extLst>
              </p:cNvPr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D8F0EE-99AB-9979-A652-B1E990B6B685}"/>
                  </a:ext>
                </a:extLst>
              </p:cNvPr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E298803-4CF9-44C4-65A9-22FA36AE083F}"/>
                  </a:ext>
                </a:extLst>
              </p:cNvPr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4E192E8-3C35-79F3-9BEF-6DBE322A6E6B}"/>
                  </a:ext>
                </a:extLst>
              </p:cNvPr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76A0CF5-494E-36C1-2E0E-37D540346774}"/>
                  </a:ext>
                </a:extLst>
              </p:cNvPr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4BD7F-DFB9-3F7B-F409-F969572D5CFC}"/>
                </a:ext>
              </a:extLst>
            </p:cNvPr>
            <p:cNvSpPr txBox="1"/>
            <p:nvPr/>
          </p:nvSpPr>
          <p:spPr>
            <a:xfrm>
              <a:off x="30853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9141C7-12C6-27DA-EA35-667DF41CF456}"/>
                </a:ext>
              </a:extLst>
            </p:cNvPr>
            <p:cNvSpPr txBox="1"/>
            <p:nvPr/>
          </p:nvSpPr>
          <p:spPr>
            <a:xfrm>
              <a:off x="36187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345D1E-2ECC-D61F-6990-8586D482B42B}"/>
                </a:ext>
              </a:extLst>
            </p:cNvPr>
            <p:cNvSpPr txBox="1"/>
            <p:nvPr/>
          </p:nvSpPr>
          <p:spPr>
            <a:xfrm>
              <a:off x="41527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1BA49-7BD4-1661-2F4D-774C17D9A52D}"/>
                </a:ext>
              </a:extLst>
            </p:cNvPr>
            <p:cNvSpPr txBox="1"/>
            <p:nvPr/>
          </p:nvSpPr>
          <p:spPr>
            <a:xfrm>
              <a:off x="46861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2E61923-18C0-5991-9ED1-C98F41FC6780}"/>
                </a:ext>
              </a:extLst>
            </p:cNvPr>
            <p:cNvSpPr txBox="1"/>
            <p:nvPr/>
          </p:nvSpPr>
          <p:spPr>
            <a:xfrm>
              <a:off x="521713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B578BBA-E437-9237-E1A7-A7A9590EF9B9}"/>
                </a:ext>
              </a:extLst>
            </p:cNvPr>
            <p:cNvSpPr txBox="1"/>
            <p:nvPr/>
          </p:nvSpPr>
          <p:spPr>
            <a:xfrm>
              <a:off x="569516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13EA20-51DB-7222-044F-DA2A93E26892}"/>
                </a:ext>
              </a:extLst>
            </p:cNvPr>
            <p:cNvSpPr txBox="1"/>
            <p:nvPr/>
          </p:nvSpPr>
          <p:spPr>
            <a:xfrm>
              <a:off x="62869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16FF36-472F-232B-3424-BF9419CED2B9}"/>
                </a:ext>
              </a:extLst>
            </p:cNvPr>
            <p:cNvSpPr txBox="1"/>
            <p:nvPr/>
          </p:nvSpPr>
          <p:spPr>
            <a:xfrm>
              <a:off x="68203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02C096-1D8C-C0F5-9993-B189511233E0}"/>
                </a:ext>
              </a:extLst>
            </p:cNvPr>
            <p:cNvSpPr txBox="1"/>
            <p:nvPr/>
          </p:nvSpPr>
          <p:spPr>
            <a:xfrm>
              <a:off x="73542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58A9836-1411-4CA9-818E-52538A1A8A8A}"/>
                </a:ext>
              </a:extLst>
            </p:cNvPr>
            <p:cNvSpPr txBox="1"/>
            <p:nvPr/>
          </p:nvSpPr>
          <p:spPr>
            <a:xfrm>
              <a:off x="78876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5004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0ABD-0BFF-6D08-9E5A-671AB107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en-US" dirty="0" err="1"/>
              <a:t>Psuedocode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30F0-7D06-DAC8-8BF6-ECA17E7C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insert(item){</a:t>
            </a:r>
          </a:p>
          <a:p>
            <a:pPr marL="0" indent="0">
              <a:buNone/>
            </a:pPr>
            <a:r>
              <a:rPr lang="en-US" dirty="0"/>
              <a:t>    if(size == </a:t>
            </a:r>
            <a:r>
              <a:rPr lang="en-US" dirty="0" err="1"/>
              <a:t>arr.length</a:t>
            </a:r>
            <a:r>
              <a:rPr lang="en-US" dirty="0"/>
              <a:t> – 1){resize();}</a:t>
            </a:r>
          </a:p>
          <a:p>
            <a:pPr marL="0" indent="0">
              <a:buNone/>
            </a:pPr>
            <a:r>
              <a:rPr lang="en-US" dirty="0"/>
              <a:t>    size++;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[size] = item;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percolateUp</a:t>
            </a:r>
            <a:r>
              <a:rPr lang="en-US" dirty="0"/>
              <a:t>(size)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19A78C-22E0-1504-C121-1B9D7CECEFDF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590ADCF-AC3A-F95D-CBD8-5376AE545FD0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E97F45-62B0-D1B7-9478-3853F3867812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905ACCE-BD79-240B-004A-8E9C40E8A095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1F9406B-F77B-C36E-6D36-B2CA52C44840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A610A05-C4E9-EA78-7DBB-9B3058A4457C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80782E2-E251-676C-C175-94BF04C51411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24958CB-DB1A-72DF-AB74-2753C9B5A9E3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883FC59-010C-A8A3-DF98-478714DA6CCE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DFF37CC-26F4-FA47-D06F-86E490A2F28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43FA3B6-3BD2-A7AB-C429-AB41FC4511D4}"/>
                </a:ext>
              </a:extLst>
            </p:cNvPr>
            <p:cNvCxnSpPr>
              <a:cxnSpLocks/>
              <a:stCxn id="6" idx="3"/>
              <a:endCxn id="7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3769978-E2E6-C543-4006-EFD7629B66F7}"/>
                </a:ext>
              </a:extLst>
            </p:cNvPr>
            <p:cNvCxnSpPr>
              <a:cxnSpLocks/>
              <a:stCxn id="6" idx="5"/>
              <a:endCxn id="8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653713A-EB3B-E7B8-A0B4-48560F9BE3CE}"/>
                </a:ext>
              </a:extLst>
            </p:cNvPr>
            <p:cNvCxnSpPr>
              <a:stCxn id="10" idx="1"/>
              <a:endCxn id="7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17F5819-1CC3-EB41-1FFB-34B13CCEFBC1}"/>
                </a:ext>
              </a:extLst>
            </p:cNvPr>
            <p:cNvCxnSpPr>
              <a:stCxn id="9" idx="7"/>
              <a:endCxn id="7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3B9071A-8BC7-66B8-2E17-2202CA6B0047}"/>
                </a:ext>
              </a:extLst>
            </p:cNvPr>
            <p:cNvCxnSpPr>
              <a:stCxn id="14" idx="0"/>
              <a:endCxn id="9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B7D0980-39AE-718B-21E2-93900C211F03}"/>
                </a:ext>
              </a:extLst>
            </p:cNvPr>
            <p:cNvCxnSpPr>
              <a:stCxn id="13" idx="0"/>
              <a:endCxn id="9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A6BC9B-98E6-4549-68DC-74993F27E78E}"/>
                </a:ext>
              </a:extLst>
            </p:cNvPr>
            <p:cNvCxnSpPr>
              <a:stCxn id="11" idx="7"/>
              <a:endCxn id="8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0C276A-5518-CAF0-2255-23E1EA71F0C1}"/>
                </a:ext>
              </a:extLst>
            </p:cNvPr>
            <p:cNvCxnSpPr>
              <a:stCxn id="12" idx="1"/>
              <a:endCxn id="8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51D7BE4-7EA4-E083-F005-CE9963087A2B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E1B287-9D58-24EC-9873-34BFBBB18C57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491371E-FDDF-D0C4-E6A0-11EDAAB30245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CA9699D-BA8A-95B9-A774-2888803EBC9F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FA574D4-083A-517E-4C86-1FEF9B1A6C08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EFDE8B-297C-1A55-C4E3-B82E367B2752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43CF5E-C3F7-016F-5E48-33651CE0FF16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19256FD-7565-FC3E-4FDA-FCF03080D865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266614E-09F9-82F3-F526-EF3A6F76C787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1B1A065-9350-217A-B493-454658FE629D}"/>
              </a:ext>
            </a:extLst>
          </p:cNvPr>
          <p:cNvGrpSpPr/>
          <p:nvPr/>
        </p:nvGrpSpPr>
        <p:grpSpPr>
          <a:xfrm>
            <a:off x="5470854" y="754688"/>
            <a:ext cx="5875588" cy="945155"/>
            <a:chOff x="5470854" y="754688"/>
            <a:chExt cx="5875588" cy="94515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A40C5FE-FF71-4588-5DB9-DF23F0FDA931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2A2D341-FB1D-4333-7CED-54A40C9BB4E0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92EF2A-6098-94F4-6005-5D7250B81AB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C86C3DC-CE40-8CB9-3473-5B7233F6DE0E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AF36252-F9A8-394F-F3CC-807624F242F6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B1F7E70-42FC-5380-8C7C-2146C94F1608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47E445-8B00-89E8-4940-1CAC7A5093B8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7DE3360-978B-A3E9-697F-41E8CD20E2E1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68B70C2-AE66-8203-31E9-FED7E58E8459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08599E5-5D1A-B619-4E19-AACF281B23A6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D9CB592-07B7-04BF-FDFE-FFDBEC5ECDBC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E4C5343-84DC-C3B4-5703-C1FF2273F7F5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EA6E396-54AF-A03F-599B-9F83A1F40E9C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DAB305-7AB4-AD50-E5D2-42EDCC6C85E6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A6B46B-8F65-E3F3-9830-172821999172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316B99E-962F-FD7B-C9BE-33114FB14B10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80FC8E8-AD8A-D9BE-9027-BCCBE9FFB927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7EDEA1-0EB4-92E9-59D5-91799BB4F256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0015438-2400-B96A-D9A3-0A2A4D4BA19D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28FE685-0398-8AAD-2600-2C0F3F748DC9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F433D48-F47F-C4D3-4EC9-18E5D40F42B4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91D0DA6-82FF-840B-E23C-A34E92F6C00C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98E7CE2-4D86-D71A-4271-B238C78C2B3D}"/>
              </a:ext>
            </a:extLst>
          </p:cNvPr>
          <p:cNvSpPr txBox="1"/>
          <p:nvPr/>
        </p:nvSpPr>
        <p:spPr>
          <a:xfrm>
            <a:off x="82024" y="1332747"/>
            <a:ext cx="43472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simplicity, assume is the same as priority</a:t>
            </a:r>
          </a:p>
        </p:txBody>
      </p:sp>
    </p:spTree>
    <p:extLst>
      <p:ext uri="{BB962C8B-B14F-4D97-AF65-F5344CB8AC3E}">
        <p14:creationId xmlns:p14="http://schemas.microsoft.com/office/powerpoint/2010/main" val="1977882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887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percolateUp</a:t>
            </a:r>
            <a:r>
              <a:rPr lang="en-US" sz="2400" dirty="0"/>
              <a:t>(int </a:t>
            </a:r>
            <a:r>
              <a:rPr lang="en-US" sz="2400" dirty="0" err="1"/>
              <a:t>i</a:t>
            </a:r>
            <a:r>
              <a:rPr lang="en-US" sz="2400" dirty="0"/>
              <a:t>){</a:t>
            </a:r>
          </a:p>
          <a:p>
            <a:pPr marL="0" indent="0">
              <a:buNone/>
            </a:pPr>
            <a:r>
              <a:rPr lang="en-US" sz="2400" dirty="0"/>
              <a:t>    int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index of parent</a:t>
            </a:r>
          </a:p>
          <a:p>
            <a:pPr marL="0" indent="0">
              <a:buNone/>
            </a:pPr>
            <a:r>
              <a:rPr lang="en-US" sz="2400" dirty="0"/>
              <a:t>    Item </a:t>
            </a:r>
            <a:r>
              <a:rPr lang="en-US" sz="2400" dirty="0" err="1"/>
              <a:t>val</a:t>
            </a:r>
            <a:r>
              <a:rPr lang="en-US" sz="2400" dirty="0"/>
              <a:t> =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  </a:t>
            </a:r>
            <a:r>
              <a:rPr lang="en-US" sz="2400" dirty="0">
                <a:solidFill>
                  <a:srgbClr val="00B0F0"/>
                </a:solidFill>
              </a:rPr>
              <a:t>\\ value at current location</a:t>
            </a:r>
          </a:p>
          <a:p>
            <a:pPr marL="0" indent="0">
              <a:buNone/>
            </a:pPr>
            <a:r>
              <a:rPr lang="en-US" sz="2400" dirty="0"/>
              <a:t>    while(</a:t>
            </a:r>
            <a:r>
              <a:rPr lang="en-US" sz="2400" dirty="0" err="1"/>
              <a:t>i</a:t>
            </a:r>
            <a:r>
              <a:rPr lang="en-US" sz="2400" dirty="0"/>
              <a:t> &gt; 1 &amp;&amp;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&lt; </a:t>
            </a:r>
            <a:r>
              <a:rPr lang="en-US" sz="2400" dirty="0" err="1"/>
              <a:t>arr</a:t>
            </a:r>
            <a:r>
              <a:rPr lang="en-US" sz="2400" dirty="0"/>
              <a:t>[parent]){  </a:t>
            </a:r>
            <a:r>
              <a:rPr lang="en-US" sz="2400" dirty="0">
                <a:solidFill>
                  <a:srgbClr val="00B0F0"/>
                </a:solidFill>
              </a:rPr>
              <a:t>\\ until location is root or heap property holds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= </a:t>
            </a:r>
            <a:r>
              <a:rPr lang="en-US" sz="2400" dirty="0" err="1"/>
              <a:t>arr</a:t>
            </a:r>
            <a:r>
              <a:rPr lang="en-US" sz="2400" dirty="0"/>
              <a:t>[parent];  </a:t>
            </a:r>
            <a:r>
              <a:rPr lang="en-US" sz="2400" dirty="0">
                <a:solidFill>
                  <a:srgbClr val="00B0F0"/>
                </a:solidFill>
              </a:rPr>
              <a:t>\\ move parent value to this location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[parent] = </a:t>
            </a:r>
            <a:r>
              <a:rPr lang="en-US" sz="2400" dirty="0" err="1"/>
              <a:t>val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00B0F0"/>
                </a:solidFill>
              </a:rPr>
              <a:t>\\ put current value into parent’s location 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i</a:t>
            </a:r>
            <a:r>
              <a:rPr lang="en-US" sz="2400" dirty="0"/>
              <a:t> = parent;  </a:t>
            </a:r>
            <a:r>
              <a:rPr lang="en-US" sz="2400" dirty="0">
                <a:solidFill>
                  <a:srgbClr val="00B0F0"/>
                </a:solidFill>
              </a:rPr>
              <a:t>\\ make current location the parent</a:t>
            </a:r>
          </a:p>
          <a:p>
            <a:pPr marL="0" indent="0">
              <a:buNone/>
            </a:pPr>
            <a:r>
              <a:rPr lang="en-US" sz="2400" dirty="0"/>
              <a:t>       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update new parent</a:t>
            </a:r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640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41E5-465C-EBB5-E9CD-029376B8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ADT: 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F048E-DA88-5227-7793-0EE138E73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A collection of items and their “priorities”</a:t>
            </a:r>
          </a:p>
          <a:p>
            <a:pPr lvl="1"/>
            <a:r>
              <a:rPr lang="en-US" dirty="0"/>
              <a:t>Allows quick access/removal to the “top priority” thing</a:t>
            </a:r>
          </a:p>
          <a:p>
            <a:pPr lvl="2"/>
            <a:r>
              <a:rPr lang="en-US" dirty="0"/>
              <a:t>Usually a smaller priority value means the item is “more important”</a:t>
            </a:r>
          </a:p>
          <a:p>
            <a:r>
              <a:rPr lang="en-US" dirty="0"/>
              <a:t>What Operations do we need?</a:t>
            </a:r>
          </a:p>
          <a:p>
            <a:pPr lvl="1"/>
            <a:r>
              <a:rPr lang="en-US" dirty="0"/>
              <a:t>insert(item, priority)</a:t>
            </a:r>
          </a:p>
          <a:p>
            <a:pPr lvl="2"/>
            <a:r>
              <a:rPr lang="en-US" dirty="0"/>
              <a:t>Add a new item to the PQ with indicated priority</a:t>
            </a:r>
          </a:p>
          <a:p>
            <a:pPr lvl="1"/>
            <a:r>
              <a:rPr lang="en-US" dirty="0"/>
              <a:t>extract</a:t>
            </a:r>
          </a:p>
          <a:p>
            <a:pPr lvl="2"/>
            <a:r>
              <a:rPr lang="en-US" dirty="0"/>
              <a:t>Remove and return the “top priority” item from the queue</a:t>
            </a:r>
          </a:p>
          <a:p>
            <a:pPr lvl="3"/>
            <a:r>
              <a:rPr lang="en-US" dirty="0"/>
              <a:t>Usually the item with the smallest priority value</a:t>
            </a:r>
          </a:p>
          <a:p>
            <a:pPr lvl="1"/>
            <a:r>
              <a:rPr lang="en-US" dirty="0" err="1"/>
              <a:t>IsEmpty</a:t>
            </a:r>
            <a:endParaRPr lang="en-US" dirty="0"/>
          </a:p>
          <a:p>
            <a:pPr lvl="2"/>
            <a:r>
              <a:rPr lang="en-US" dirty="0"/>
              <a:t>Indicate whether or not there are items still on the queue</a:t>
            </a:r>
          </a:p>
          <a:p>
            <a:r>
              <a:rPr lang="en-US" dirty="0"/>
              <a:t>Note: the “priority” value can be any type/class so long as it’s comparable (i.e. you can use “&lt;“ or “</a:t>
            </a:r>
            <a:r>
              <a:rPr lang="en-US" dirty="0" err="1"/>
              <a:t>compareTo</a:t>
            </a:r>
            <a:r>
              <a:rPr lang="en-US" dirty="0"/>
              <a:t>” with it)</a:t>
            </a:r>
          </a:p>
        </p:txBody>
      </p:sp>
    </p:spTree>
    <p:extLst>
      <p:ext uri="{BB962C8B-B14F-4D97-AF65-F5344CB8AC3E}">
        <p14:creationId xmlns:p14="http://schemas.microsoft.com/office/powerpoint/2010/main" val="284699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0ABD-0BFF-6D08-9E5A-671AB107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 </a:t>
            </a:r>
            <a:r>
              <a:rPr lang="en-US" dirty="0" err="1"/>
              <a:t>Psuedocode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30F0-7D06-DAC8-8BF6-ECA17E7C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extract(){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theMin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[1];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[1] = </a:t>
            </a:r>
            <a:r>
              <a:rPr lang="en-US" dirty="0" err="1"/>
              <a:t>arr</a:t>
            </a:r>
            <a:r>
              <a:rPr lang="en-US" dirty="0"/>
              <a:t>[size];</a:t>
            </a:r>
          </a:p>
          <a:p>
            <a:pPr marL="0" indent="0">
              <a:buNone/>
            </a:pPr>
            <a:r>
              <a:rPr lang="en-US" dirty="0"/>
              <a:t>    size--;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percolateDown</a:t>
            </a:r>
            <a:r>
              <a:rPr lang="en-US" dirty="0"/>
              <a:t>(1);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theMin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2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Percolate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1188720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percolateDown</a:t>
            </a:r>
            <a:r>
              <a:rPr lang="en-US" dirty="0"/>
              <a:t>(int </a:t>
            </a:r>
            <a:r>
              <a:rPr lang="en-US" dirty="0" err="1"/>
              <a:t>i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int left = </a:t>
            </a:r>
            <a:r>
              <a:rPr lang="en-US" dirty="0" err="1"/>
              <a:t>i</a:t>
            </a:r>
            <a:r>
              <a:rPr lang="en-US" dirty="0"/>
              <a:t>*2;  </a:t>
            </a:r>
            <a:r>
              <a:rPr lang="en-US" dirty="0">
                <a:solidFill>
                  <a:srgbClr val="00B0F0"/>
                </a:solidFill>
              </a:rPr>
              <a:t>\\ index of left child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</a:t>
            </a:r>
            <a:r>
              <a:rPr lang="en-US" dirty="0"/>
              <a:t>int right = </a:t>
            </a:r>
            <a:r>
              <a:rPr lang="en-US" dirty="0" err="1"/>
              <a:t>i</a:t>
            </a:r>
            <a:r>
              <a:rPr lang="en-US" dirty="0"/>
              <a:t>*2+1;  </a:t>
            </a:r>
            <a:r>
              <a:rPr lang="en-US" dirty="0">
                <a:solidFill>
                  <a:srgbClr val="00B0F0"/>
                </a:solidFill>
              </a:rPr>
              <a:t>\\ index of right child</a:t>
            </a:r>
          </a:p>
          <a:p>
            <a:pPr marL="0" indent="0">
              <a:buNone/>
            </a:pPr>
            <a:r>
              <a:rPr lang="en-US" dirty="0"/>
              <a:t>    Item </a:t>
            </a:r>
            <a:r>
              <a:rPr lang="en-US" dirty="0" err="1"/>
              <a:t>val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 </a:t>
            </a:r>
            <a:r>
              <a:rPr lang="en-US" dirty="0">
                <a:solidFill>
                  <a:srgbClr val="00B0F0"/>
                </a:solidFill>
              </a:rPr>
              <a:t>\\ value at location</a:t>
            </a:r>
          </a:p>
          <a:p>
            <a:pPr marL="0" indent="0">
              <a:buNone/>
            </a:pPr>
            <a:r>
              <a:rPr lang="en-US" dirty="0"/>
              <a:t>    while(left &lt;= size){  </a:t>
            </a:r>
            <a:r>
              <a:rPr lang="en-US" dirty="0">
                <a:solidFill>
                  <a:srgbClr val="00B0F0"/>
                </a:solidFill>
              </a:rPr>
              <a:t>\\ until location is leaf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int </a:t>
            </a:r>
            <a:r>
              <a:rPr lang="en-US" dirty="0" err="1"/>
              <a:t>toSwap</a:t>
            </a:r>
            <a:r>
              <a:rPr lang="en-US" dirty="0"/>
              <a:t> = right;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if(right &gt; size || </a:t>
            </a:r>
            <a:r>
              <a:rPr lang="en-US" dirty="0" err="1"/>
              <a:t>arr</a:t>
            </a:r>
            <a:r>
              <a:rPr lang="en-US" dirty="0"/>
              <a:t>[left] &lt; </a:t>
            </a:r>
            <a:r>
              <a:rPr lang="en-US" dirty="0" err="1"/>
              <a:t>arr</a:t>
            </a:r>
            <a:r>
              <a:rPr lang="en-US" dirty="0"/>
              <a:t>[right]){  </a:t>
            </a:r>
            <a:r>
              <a:rPr lang="en-US" dirty="0">
                <a:solidFill>
                  <a:srgbClr val="00B0F0"/>
                </a:solidFill>
              </a:rPr>
              <a:t>\\ if there is no right child or if left child is smaller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    </a:t>
            </a:r>
            <a:r>
              <a:rPr lang="en-US" dirty="0" err="1"/>
              <a:t>toSwap</a:t>
            </a:r>
            <a:r>
              <a:rPr lang="en-US" dirty="0"/>
              <a:t> = left;  </a:t>
            </a:r>
            <a:r>
              <a:rPr lang="en-US" dirty="0">
                <a:solidFill>
                  <a:srgbClr val="00B0F0"/>
                </a:solidFill>
              </a:rPr>
              <a:t>\\ swap with left</a:t>
            </a:r>
          </a:p>
          <a:p>
            <a:pPr marL="0" indent="0">
              <a:buNone/>
            </a:pPr>
            <a:r>
              <a:rPr lang="en-US" dirty="0"/>
              <a:t>        } </a:t>
            </a:r>
            <a:r>
              <a:rPr lang="en-US" dirty="0">
                <a:solidFill>
                  <a:srgbClr val="00B0F0"/>
                </a:solidFill>
              </a:rPr>
              <a:t>\\ now </a:t>
            </a:r>
            <a:r>
              <a:rPr lang="en-US" dirty="0" err="1">
                <a:solidFill>
                  <a:srgbClr val="00B0F0"/>
                </a:solidFill>
              </a:rPr>
              <a:t>toSwap</a:t>
            </a:r>
            <a:r>
              <a:rPr lang="en-US" dirty="0">
                <a:solidFill>
                  <a:srgbClr val="00B0F0"/>
                </a:solidFill>
              </a:rPr>
              <a:t> has the smaller of left/right, or left if right does not exist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&lt; </a:t>
            </a:r>
            <a:r>
              <a:rPr lang="en-US" dirty="0" err="1"/>
              <a:t>val</a:t>
            </a:r>
            <a:r>
              <a:rPr lang="en-US" dirty="0"/>
              <a:t>){  </a:t>
            </a:r>
            <a:r>
              <a:rPr lang="en-US" dirty="0">
                <a:solidFill>
                  <a:srgbClr val="00B0F0"/>
                </a:solidFill>
              </a:rPr>
              <a:t>\\ if the smaller child is less than the current value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= </a:t>
            </a:r>
            <a:r>
              <a:rPr lang="en-US" dirty="0" err="1"/>
              <a:t>val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swap parent with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toSwap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update current node to be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left = </a:t>
            </a:r>
            <a:r>
              <a:rPr lang="en-US" dirty="0" err="1"/>
              <a:t>i</a:t>
            </a:r>
            <a:r>
              <a:rPr lang="en-US" dirty="0"/>
              <a:t>*2;</a:t>
            </a:r>
          </a:p>
          <a:p>
            <a:pPr marL="0" indent="0">
              <a:buNone/>
            </a:pPr>
            <a:r>
              <a:rPr lang="en-US" dirty="0"/>
              <a:t>            right = </a:t>
            </a:r>
            <a:r>
              <a:rPr lang="en-US" dirty="0" err="1"/>
              <a:t>i</a:t>
            </a:r>
            <a:r>
              <a:rPr lang="en-US" dirty="0"/>
              <a:t>*2+1;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else{ return;} </a:t>
            </a:r>
            <a:r>
              <a:rPr lang="en-US" dirty="0">
                <a:solidFill>
                  <a:srgbClr val="00B0F0"/>
                </a:solidFill>
              </a:rPr>
              <a:t>\\ if we don’t swap, then heap property holds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1833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6229-ED81-992D-D556-83FFFB64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08C9-D1CE-6668-4633-5375FE66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Key</a:t>
            </a:r>
          </a:p>
          <a:p>
            <a:pPr lvl="1"/>
            <a:r>
              <a:rPr lang="en-US" dirty="0"/>
              <a:t>Given the index of an item in the PQ, make its priority value larger</a:t>
            </a:r>
          </a:p>
          <a:p>
            <a:pPr lvl="2"/>
            <a:r>
              <a:rPr lang="en-US" dirty="0"/>
              <a:t>Min Heap: Then percolate Down</a:t>
            </a:r>
          </a:p>
          <a:p>
            <a:pPr lvl="2"/>
            <a:r>
              <a:rPr lang="en-US" dirty="0"/>
              <a:t>Max Heap: Then percolate Up</a:t>
            </a:r>
          </a:p>
          <a:p>
            <a:r>
              <a:rPr lang="en-US" dirty="0"/>
              <a:t>Decrease Key</a:t>
            </a:r>
          </a:p>
          <a:p>
            <a:pPr lvl="1"/>
            <a:r>
              <a:rPr lang="en-US" dirty="0"/>
              <a:t>Given the index of an item in the PQ, make its priority value smaller</a:t>
            </a:r>
          </a:p>
          <a:p>
            <a:pPr lvl="2"/>
            <a:r>
              <a:rPr lang="en-US" dirty="0"/>
              <a:t>Min Heap: Then percolate Up</a:t>
            </a:r>
          </a:p>
          <a:p>
            <a:pPr lvl="2"/>
            <a:r>
              <a:rPr lang="en-US" dirty="0"/>
              <a:t>Max Heap: Then percolate Down</a:t>
            </a:r>
          </a:p>
          <a:p>
            <a:r>
              <a:rPr lang="en-US" dirty="0"/>
              <a:t>Remove</a:t>
            </a:r>
          </a:p>
          <a:p>
            <a:pPr lvl="1"/>
            <a:r>
              <a:rPr lang="en-US" dirty="0"/>
              <a:t>Given the item at the given index from the PQ</a:t>
            </a:r>
          </a:p>
        </p:txBody>
      </p:sp>
    </p:spTree>
    <p:extLst>
      <p:ext uri="{BB962C8B-B14F-4D97-AF65-F5344CB8AC3E}">
        <p14:creationId xmlns:p14="http://schemas.microsoft.com/office/powerpoint/2010/main" val="3021073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Heap From “Scratch”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9DE40CB-E466-39F7-D8B8-04BB5635AAE6}"/>
              </a:ext>
            </a:extLst>
          </p:cNvPr>
          <p:cNvSpPr txBox="1"/>
          <p:nvPr/>
        </p:nvSpPr>
        <p:spPr>
          <a:xfrm>
            <a:off x="7936205" y="5053758"/>
            <a:ext cx="31216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Two ways for “fix” the heap:</a:t>
            </a:r>
          </a:p>
          <a:p>
            <a:pPr marL="342900" indent="-342900">
              <a:buAutoNum type="arabicParenR"/>
            </a:pPr>
            <a:r>
              <a:rPr lang="en-US" sz="2000" dirty="0"/>
              <a:t>Percolate Up</a:t>
            </a:r>
          </a:p>
          <a:p>
            <a:pPr marL="342900" indent="-342900">
              <a:buAutoNum type="arabicParenR"/>
            </a:pPr>
            <a:r>
              <a:rPr lang="en-US" sz="2000" dirty="0"/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301808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EFF-DC2E-DD10-0292-33AAADA2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70E1-83BF-D071-92AA-72F7671FE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towards the root, one row at a time, percolate down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2E5B4-7285-3ACB-0CCF-7D5C84D8A06C}"/>
              </a:ext>
            </a:extLst>
          </p:cNvPr>
          <p:cNvSpPr txBox="1"/>
          <p:nvPr/>
        </p:nvSpPr>
        <p:spPr>
          <a:xfrm>
            <a:off x="1188720" y="3262630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59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301792" y="2977294"/>
            <a:ext cx="257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  <a:p>
            <a:r>
              <a:rPr lang="en-US" dirty="0">
                <a:solidFill>
                  <a:srgbClr val="FF0000"/>
                </a:solidFill>
              </a:rPr>
              <a:t>Nodes bigger than a child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6099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E8440DB-C25F-EEF0-74F8-E305D893D7FF}"/>
              </a:ext>
            </a:extLst>
          </p:cNvPr>
          <p:cNvSpPr txBox="1"/>
          <p:nvPr/>
        </p:nvSpPr>
        <p:spPr>
          <a:xfrm>
            <a:off x="301792" y="2977294"/>
            <a:ext cx="257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  <a:p>
            <a:r>
              <a:rPr lang="en-US" dirty="0">
                <a:solidFill>
                  <a:srgbClr val="FF0000"/>
                </a:solidFill>
              </a:rPr>
              <a:t>Nodes bigger than a child</a:t>
            </a:r>
          </a:p>
        </p:txBody>
      </p:sp>
    </p:spTree>
    <p:extLst>
      <p:ext uri="{BB962C8B-B14F-4D97-AF65-F5344CB8AC3E}">
        <p14:creationId xmlns:p14="http://schemas.microsoft.com/office/powerpoint/2010/main" val="2008296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4400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4993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615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6CB2-21FD-58F8-0744-75D5A27E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through implementations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3768867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3768867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110448" r="-108842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110448" r="-594" b="-5343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207353" r="-108842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207353" r="-594" b="-4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311940" r="-108842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311940" r="-594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405882" r="-108842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405882" r="-594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513433" r="-108842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513433" r="-594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604412" r="-108842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604412" r="-594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5A04C30-28A0-45BD-0DCC-6FE722E39D48}"/>
              </a:ext>
            </a:extLst>
          </p:cNvPr>
          <p:cNvSpPr txBox="1"/>
          <p:nvPr/>
        </p:nvSpPr>
        <p:spPr>
          <a:xfrm>
            <a:off x="838200" y="5852160"/>
            <a:ext cx="9707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simplicity,  Assume we know the maximum size of the PQ in advance (otherwise we’d do an amortized analysis, but get the same answers…)</a:t>
            </a:r>
          </a:p>
        </p:txBody>
      </p:sp>
    </p:spTree>
    <p:extLst>
      <p:ext uri="{BB962C8B-B14F-4D97-AF65-F5344CB8AC3E}">
        <p14:creationId xmlns:p14="http://schemas.microsoft.com/office/powerpoint/2010/main" val="3914709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039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905CF-DEFE-FCCE-A8B5-E5D05FB4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did this 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65F4-D608-38F3-EE98-2E277D48B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 running time of </a:t>
            </a:r>
            <a:r>
              <a:rPr lang="en-US" dirty="0" err="1"/>
              <a:t>buildHeap</a:t>
            </a:r>
            <a:r>
              <a:rPr lang="en-US" dirty="0"/>
              <a:t>:</a:t>
            </a:r>
          </a:p>
          <a:p>
            <a:r>
              <a:rPr lang="en-US" dirty="0"/>
              <a:t>No node can percolate down more than the height of its subtree</a:t>
            </a:r>
          </a:p>
          <a:p>
            <a:pPr lvl="1"/>
            <a:r>
              <a:rPr lang="en-US" dirty="0"/>
              <a:t>When </a:t>
            </a:r>
            <a:r>
              <a:rPr lang="en-US" dirty="0" err="1"/>
              <a:t>i</a:t>
            </a:r>
            <a:r>
              <a:rPr lang="en-US" dirty="0"/>
              <a:t> is a leaf:</a:t>
            </a:r>
          </a:p>
          <a:p>
            <a:pPr lvl="1"/>
            <a:r>
              <a:rPr lang="en-US" dirty="0"/>
              <a:t>When </a:t>
            </a:r>
            <a:r>
              <a:rPr lang="en-US" dirty="0" err="1"/>
              <a:t>i</a:t>
            </a:r>
            <a:r>
              <a:rPr lang="en-US" dirty="0"/>
              <a:t> is second-from-last level:</a:t>
            </a:r>
          </a:p>
          <a:p>
            <a:pPr lvl="1"/>
            <a:r>
              <a:rPr lang="en-US" dirty="0"/>
              <a:t>When i is third-from-last level:</a:t>
            </a:r>
          </a:p>
          <a:p>
            <a:r>
              <a:rPr lang="en-US" dirty="0"/>
              <a:t>Overall Running time: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625AA-3486-326F-E75E-91F40D9AD6A6}"/>
              </a:ext>
            </a:extLst>
          </p:cNvPr>
          <p:cNvSpPr txBox="1"/>
          <p:nvPr/>
        </p:nvSpPr>
        <p:spPr>
          <a:xfrm>
            <a:off x="8586460" y="28358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63486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3568956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485900" y="1988820"/>
              <a:ext cx="9220199" cy="393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  <a:p>
                          <a:r>
                            <a:rPr lang="en-US" sz="2100" dirty="0"/>
                            <a:t>(worst)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(expected)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45640191"/>
                  </p:ext>
                </p:extLst>
              </p:nvPr>
            </p:nvGraphicFramePr>
            <p:xfrm>
              <a:off x="1485900" y="1988820"/>
              <a:ext cx="9220199" cy="393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791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791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7910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6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6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67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5895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5895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5895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4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4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480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3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3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380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  <a:p>
                          <a:r>
                            <a:rPr lang="en-US" sz="2100" dirty="0"/>
                            <a:t>(worst)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43333" r="-223975" b="-1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43333" r="-139865" b="-1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43333" r="-976" b="-1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(expected)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43333" r="-22397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43333" r="-13986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43333" r="-976" b="-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96874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AF19-ADB0-CEDA-E499-060E3A41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Tree “Vocab”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F1423-9B9F-8928-7B3D-7CF5E1C30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98" y="180459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Traversal:</a:t>
            </a:r>
          </a:p>
          <a:p>
            <a:pPr lvl="1"/>
            <a:r>
              <a:rPr lang="en-US" dirty="0"/>
              <a:t>An algorithm for “visiting/processing” every node in a tree</a:t>
            </a:r>
          </a:p>
          <a:p>
            <a:r>
              <a:rPr lang="en-US" dirty="0"/>
              <a:t>Pre-Order Traversal:</a:t>
            </a:r>
          </a:p>
          <a:p>
            <a:pPr lvl="1"/>
            <a:r>
              <a:rPr lang="en-US" dirty="0"/>
              <a:t>Root, Left Subtree, Right Subtree</a:t>
            </a:r>
          </a:p>
          <a:p>
            <a:pPr lvl="1"/>
            <a:r>
              <a:rPr lang="en-US" dirty="0"/>
              <a:t>D (U S 2) B</a:t>
            </a:r>
          </a:p>
          <a:p>
            <a:r>
              <a:rPr lang="en-US" dirty="0"/>
              <a:t>In-Order Traversal:</a:t>
            </a:r>
          </a:p>
          <a:p>
            <a:pPr lvl="1"/>
            <a:r>
              <a:rPr lang="en-US" dirty="0"/>
              <a:t>Left Subtree, Root, Right Subtree</a:t>
            </a:r>
          </a:p>
          <a:p>
            <a:pPr lvl="1"/>
            <a:r>
              <a:rPr lang="en-US" dirty="0"/>
              <a:t>(S U 2) D B</a:t>
            </a:r>
          </a:p>
          <a:p>
            <a:r>
              <a:rPr lang="en-US" dirty="0"/>
              <a:t>Post-Order Traversal</a:t>
            </a:r>
          </a:p>
          <a:p>
            <a:pPr lvl="1"/>
            <a:r>
              <a:rPr lang="en-US" dirty="0"/>
              <a:t>Left Subtree, Right Subtree, Root</a:t>
            </a:r>
          </a:p>
          <a:p>
            <a:pPr lvl="1"/>
            <a:r>
              <a:rPr lang="en-US" dirty="0"/>
              <a:t>S 2 U B 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71AA27-B709-68DB-ED61-5CFC34EE7535}"/>
              </a:ext>
            </a:extLst>
          </p:cNvPr>
          <p:cNvSpPr/>
          <p:nvPr/>
        </p:nvSpPr>
        <p:spPr>
          <a:xfrm>
            <a:off x="9921241" y="681037"/>
            <a:ext cx="688077" cy="6880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90F0F4-CCA6-1F0F-2E8C-1EA305114FE8}"/>
              </a:ext>
            </a:extLst>
          </p:cNvPr>
          <p:cNvSpPr/>
          <p:nvPr/>
        </p:nvSpPr>
        <p:spPr>
          <a:xfrm>
            <a:off x="8930641" y="138225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07A1F2-30F9-729B-1528-91EAFB4D1467}"/>
              </a:ext>
            </a:extLst>
          </p:cNvPr>
          <p:cNvSpPr/>
          <p:nvPr/>
        </p:nvSpPr>
        <p:spPr>
          <a:xfrm>
            <a:off x="10941446" y="1424116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3BEA08-669E-B443-72F8-BA5F0CEEB896}"/>
              </a:ext>
            </a:extLst>
          </p:cNvPr>
          <p:cNvSpPr/>
          <p:nvPr/>
        </p:nvSpPr>
        <p:spPr>
          <a:xfrm>
            <a:off x="8321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BE23D9-06E9-66F6-B04D-AE64602081C5}"/>
              </a:ext>
            </a:extLst>
          </p:cNvPr>
          <p:cNvSpPr/>
          <p:nvPr/>
        </p:nvSpPr>
        <p:spPr>
          <a:xfrm>
            <a:off x="9464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00C509-5697-D96D-ED44-6AF53EE8DA7A}"/>
              </a:ext>
            </a:extLst>
          </p:cNvPr>
          <p:cNvCxnSpPr>
            <a:stCxn id="6" idx="1"/>
            <a:endCxn id="4" idx="5"/>
          </p:cNvCxnSpPr>
          <p:nvPr/>
        </p:nvCxnSpPr>
        <p:spPr>
          <a:xfrm flipH="1" flipV="1">
            <a:off x="10508550" y="1268346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22C071-DF0C-D512-68A9-B941D1228586}"/>
              </a:ext>
            </a:extLst>
          </p:cNvPr>
          <p:cNvCxnSpPr>
            <a:stCxn id="5" idx="7"/>
            <a:endCxn id="4" idx="3"/>
          </p:cNvCxnSpPr>
          <p:nvPr/>
        </p:nvCxnSpPr>
        <p:spPr>
          <a:xfrm flipV="1">
            <a:off x="9517951" y="1268346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E9506-B816-4FDB-6488-95FEF0DA2885}"/>
              </a:ext>
            </a:extLst>
          </p:cNvPr>
          <p:cNvCxnSpPr>
            <a:stCxn id="8" idx="0"/>
            <a:endCxn id="5" idx="5"/>
          </p:cNvCxnSpPr>
          <p:nvPr/>
        </p:nvCxnSpPr>
        <p:spPr>
          <a:xfrm flipH="1" flipV="1">
            <a:off x="9517951" y="1969561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CC884B-01B4-13C8-F936-0590B4EE303A}"/>
              </a:ext>
            </a:extLst>
          </p:cNvPr>
          <p:cNvCxnSpPr>
            <a:stCxn id="7" idx="0"/>
            <a:endCxn id="5" idx="3"/>
          </p:cNvCxnSpPr>
          <p:nvPr/>
        </p:nvCxnSpPr>
        <p:spPr>
          <a:xfrm flipV="1">
            <a:off x="8665079" y="1969561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47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41BB-3D3E-2892-1138-23936D22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that Traversal!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85F3B-810A-B300-B3D1-DB07A7B7626D}"/>
              </a:ext>
            </a:extLst>
          </p:cNvPr>
          <p:cNvSpPr txBox="1"/>
          <p:nvPr/>
        </p:nvSpPr>
        <p:spPr>
          <a:xfrm>
            <a:off x="0" y="1828800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21AD2-233A-B15D-281E-50F6C7B8EB57}"/>
              </a:ext>
            </a:extLst>
          </p:cNvPr>
          <p:cNvSpPr txBox="1"/>
          <p:nvPr/>
        </p:nvSpPr>
        <p:spPr>
          <a:xfrm>
            <a:off x="4045337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1AC02A-AE8D-56FD-438A-B6623B7BE486}"/>
              </a:ext>
            </a:extLst>
          </p:cNvPr>
          <p:cNvSpPr txBox="1"/>
          <p:nvPr/>
        </p:nvSpPr>
        <p:spPr>
          <a:xfrm>
            <a:off x="8146664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62155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5E9-06A8-32A2-7716-F22B52B4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297E-7EE5-3C68-FD59-6C5683255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763"/>
            <a:ext cx="10515600" cy="4351338"/>
          </a:xfrm>
        </p:spPr>
        <p:txBody>
          <a:bodyPr/>
          <a:lstStyle/>
          <a:p>
            <a:r>
              <a:rPr lang="en-US" dirty="0"/>
              <a:t>Binary Tree</a:t>
            </a:r>
          </a:p>
          <a:p>
            <a:pPr lvl="1"/>
            <a:r>
              <a:rPr lang="en-US" dirty="0"/>
              <a:t>Definition:</a:t>
            </a:r>
          </a:p>
          <a:p>
            <a:pPr lvl="2"/>
            <a:r>
              <a:rPr lang="en-US" dirty="0"/>
              <a:t>Tree where each node has at most 2 children</a:t>
            </a:r>
          </a:p>
          <a:p>
            <a:r>
              <a:rPr lang="en-US" dirty="0"/>
              <a:t>Order Property</a:t>
            </a:r>
          </a:p>
          <a:p>
            <a:pPr lvl="1"/>
            <a:r>
              <a:rPr lang="en-US" dirty="0"/>
              <a:t>All keys in the left subtree are smaller than the root</a:t>
            </a:r>
          </a:p>
          <a:p>
            <a:pPr lvl="1"/>
            <a:r>
              <a:rPr lang="en-US" dirty="0"/>
              <a:t>All keys in the right subtree are larger than the root</a:t>
            </a:r>
          </a:p>
          <a:p>
            <a:pPr lvl="1"/>
            <a:r>
              <a:rPr lang="en-US" dirty="0"/>
              <a:t>Consequence: cannot have repeated values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71E9C4-A101-FA4C-0659-721A14214FB9}"/>
              </a:ext>
            </a:extLst>
          </p:cNvPr>
          <p:cNvGrpSpPr/>
          <p:nvPr/>
        </p:nvGrpSpPr>
        <p:grpSpPr>
          <a:xfrm>
            <a:off x="5719609" y="-50800"/>
            <a:ext cx="6172672" cy="2998788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790789-87A7-46C0-EA6C-2277D13D78EE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A295B32-4297-8096-ECFD-F8DF78979C08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B6D470-F748-CAA2-B85B-F5670795C1A8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D716C2-27E6-7E2D-7139-2D180A5286B4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18C3C5-E267-10AD-79B8-85A8152A145D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E710BDE-CE64-A054-63A0-910654063B2A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D2F92E-73DC-0C75-E9E1-B514E3CDE03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B0BCFA-A5E6-EA50-A0E5-4E556987C546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4C1969-2C20-D8A3-AF4D-89148C62640C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A44E483-8BEE-9320-2C66-83FC9EA0B1AE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2371AA0-D30E-E312-E5A8-C884765372F5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73C3A7-61D8-70EC-4EEE-3D6FE811705B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13F9A90-2C43-EFB7-CB66-282BFFEA2185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EEC53A-1AFB-D890-5A14-FFCEFA2A15B8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A74E8D-B454-F5F2-6149-D711F44D4890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211060-D69A-92CF-3F0C-77A1BD53CDBE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372726-C603-E467-D286-87E153C707A7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884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F6548-9D98-39FE-74B0-AE28060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0E5AD0C-4A2B-9A16-4E21-6AB1559EA083}"/>
              </a:ext>
            </a:extLst>
          </p:cNvPr>
          <p:cNvGrpSpPr/>
          <p:nvPr/>
        </p:nvGrpSpPr>
        <p:grpSpPr>
          <a:xfrm>
            <a:off x="200248" y="1567009"/>
            <a:ext cx="4036614" cy="2762801"/>
            <a:chOff x="131609" y="2379747"/>
            <a:chExt cx="4036614" cy="276280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16A6EC8-5DF8-4AA2-99AA-01038135CE44}"/>
                </a:ext>
              </a:extLst>
            </p:cNvPr>
            <p:cNvSpPr/>
            <p:nvPr/>
          </p:nvSpPr>
          <p:spPr>
            <a:xfrm>
              <a:off x="2259363" y="237974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9805804-F2DC-C6FD-B8E9-574ACB44AD21}"/>
                </a:ext>
              </a:extLst>
            </p:cNvPr>
            <p:cNvSpPr/>
            <p:nvPr/>
          </p:nvSpPr>
          <p:spPr>
            <a:xfrm>
              <a:off x="1556072" y="3043035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B2B5938-265F-ABFC-25F4-5D8918243D7E}"/>
                </a:ext>
              </a:extLst>
            </p:cNvPr>
            <p:cNvSpPr/>
            <p:nvPr/>
          </p:nvSpPr>
          <p:spPr>
            <a:xfrm>
              <a:off x="2943201" y="300747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FF0C916-C4B6-92D6-8494-EA5DFFA91B3D}"/>
                </a:ext>
              </a:extLst>
            </p:cNvPr>
            <p:cNvSpPr/>
            <p:nvPr/>
          </p:nvSpPr>
          <p:spPr>
            <a:xfrm>
              <a:off x="820352" y="379936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91AC77-7F7D-F3E6-C149-208F5C5970A9}"/>
                </a:ext>
              </a:extLst>
            </p:cNvPr>
            <p:cNvSpPr/>
            <p:nvPr/>
          </p:nvSpPr>
          <p:spPr>
            <a:xfrm>
              <a:off x="3555712" y="369755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C1FA898-5F86-702E-BACF-23EAF0ED22D9}"/>
                </a:ext>
              </a:extLst>
            </p:cNvPr>
            <p:cNvSpPr/>
            <p:nvPr/>
          </p:nvSpPr>
          <p:spPr>
            <a:xfrm>
              <a:off x="131609" y="453003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F02345-0F06-9D9F-427F-6826149A089F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2078883" y="2902558"/>
              <a:ext cx="270180" cy="230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F37D10-ECAB-4C4B-8186-21080F7EB02A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2782174" y="2902558"/>
              <a:ext cx="250727" cy="1946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B40EF5-F8EE-E10F-696D-062B8556F3FC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1343163" y="3565846"/>
              <a:ext cx="302609" cy="32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4C5E63E-B3AA-4E99-B718-95F43830258A}"/>
                </a:ext>
              </a:extLst>
            </p:cNvPr>
            <p:cNvCxnSpPr>
              <a:cxnSpLocks/>
              <a:stCxn id="12" idx="7"/>
              <a:endCxn id="8" idx="3"/>
            </p:cNvCxnSpPr>
            <p:nvPr/>
          </p:nvCxnSpPr>
          <p:spPr>
            <a:xfrm flipV="1">
              <a:off x="654420" y="4322171"/>
              <a:ext cx="255632" cy="297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BC7B60-9565-522D-D281-1C17537B9FCE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3466012" y="3530286"/>
              <a:ext cx="179400" cy="2569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884F94-B209-66BE-9805-70530BB7643C}"/>
              </a:ext>
            </a:extLst>
          </p:cNvPr>
          <p:cNvGrpSpPr/>
          <p:nvPr/>
        </p:nvGrpSpPr>
        <p:grpSpPr>
          <a:xfrm>
            <a:off x="6758024" y="2938268"/>
            <a:ext cx="3877904" cy="3796337"/>
            <a:chOff x="41909" y="1095926"/>
            <a:chExt cx="3877904" cy="379633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48C104B-2AC3-76E9-2B47-DAB7FCAFA33F}"/>
                </a:ext>
              </a:extLst>
            </p:cNvPr>
            <p:cNvSpPr/>
            <p:nvPr/>
          </p:nvSpPr>
          <p:spPr>
            <a:xfrm>
              <a:off x="2032627" y="237198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9204F87-3913-03CF-D0FF-35DB4BAA0656}"/>
                </a:ext>
              </a:extLst>
            </p:cNvPr>
            <p:cNvSpPr/>
            <p:nvPr/>
          </p:nvSpPr>
          <p:spPr>
            <a:xfrm>
              <a:off x="1339516" y="302554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7C5F20C-29FD-AE0D-F4C5-50410235796D}"/>
                </a:ext>
              </a:extLst>
            </p:cNvPr>
            <p:cNvSpPr/>
            <p:nvPr/>
          </p:nvSpPr>
          <p:spPr>
            <a:xfrm>
              <a:off x="2694793" y="172896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8EF4C2-E99D-433A-7E38-FD10C7AE2AA5}"/>
                </a:ext>
              </a:extLst>
            </p:cNvPr>
            <p:cNvSpPr/>
            <p:nvPr/>
          </p:nvSpPr>
          <p:spPr>
            <a:xfrm>
              <a:off x="674261" y="3667241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766E27F-8D6C-3E0B-4F79-2A655295B958}"/>
                </a:ext>
              </a:extLst>
            </p:cNvPr>
            <p:cNvSpPr/>
            <p:nvPr/>
          </p:nvSpPr>
          <p:spPr>
            <a:xfrm>
              <a:off x="3307302" y="1095926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54C4440-F81A-3A7F-27E9-725F1CAA06F4}"/>
                </a:ext>
              </a:extLst>
            </p:cNvPr>
            <p:cNvSpPr/>
            <p:nvPr/>
          </p:nvSpPr>
          <p:spPr>
            <a:xfrm>
              <a:off x="41909" y="427975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7012BB1-0ABB-B4AD-2F57-9C1110B619BB}"/>
                </a:ext>
              </a:extLst>
            </p:cNvPr>
            <p:cNvCxnSpPr>
              <a:cxnSpLocks/>
              <a:stCxn id="25" idx="3"/>
              <a:endCxn id="26" idx="7"/>
            </p:cNvCxnSpPr>
            <p:nvPr/>
          </p:nvCxnSpPr>
          <p:spPr>
            <a:xfrm flipH="1">
              <a:off x="1862327" y="2894791"/>
              <a:ext cx="260000" cy="220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83DAE3-3D5D-15E4-B689-776BBAEF2CA2}"/>
                </a:ext>
              </a:extLst>
            </p:cNvPr>
            <p:cNvCxnSpPr>
              <a:cxnSpLocks/>
              <a:stCxn id="25" idx="7"/>
              <a:endCxn id="27" idx="3"/>
            </p:cNvCxnSpPr>
            <p:nvPr/>
          </p:nvCxnSpPr>
          <p:spPr>
            <a:xfrm flipV="1">
              <a:off x="2555438" y="2251773"/>
              <a:ext cx="229055" cy="2099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E6B326-F8D7-83A0-7746-675AF1939561}"/>
                </a:ext>
              </a:extLst>
            </p:cNvPr>
            <p:cNvCxnSpPr>
              <a:stCxn id="28" idx="7"/>
              <a:endCxn id="26" idx="3"/>
            </p:cNvCxnSpPr>
            <p:nvPr/>
          </p:nvCxnSpPr>
          <p:spPr>
            <a:xfrm flipV="1">
              <a:off x="1197072" y="3548353"/>
              <a:ext cx="232144" cy="208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25648F-1B77-2F45-09C7-4D83E88B0D3C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564720" y="4190052"/>
              <a:ext cx="199241" cy="17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518FA16-BC35-AB0B-3154-ED1E47669354}"/>
                </a:ext>
              </a:extLst>
            </p:cNvPr>
            <p:cNvCxnSpPr>
              <a:cxnSpLocks/>
              <a:stCxn id="29" idx="3"/>
              <a:endCxn id="27" idx="7"/>
            </p:cNvCxnSpPr>
            <p:nvPr/>
          </p:nvCxnSpPr>
          <p:spPr>
            <a:xfrm flipH="1">
              <a:off x="3217604" y="1618737"/>
              <a:ext cx="179398" cy="199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DE8E303-07A5-0FEA-D6A9-AA75413C8B43}"/>
              </a:ext>
            </a:extLst>
          </p:cNvPr>
          <p:cNvGrpSpPr/>
          <p:nvPr/>
        </p:nvGrpSpPr>
        <p:grpSpPr>
          <a:xfrm>
            <a:off x="5894880" y="334374"/>
            <a:ext cx="4036614" cy="2762801"/>
            <a:chOff x="5413263" y="1203158"/>
            <a:chExt cx="4036614" cy="2762801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DE93E5E-47AF-DA70-5553-9B15F4248E19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A0D95083-1032-E089-E0A6-2DDC0645E5CD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40CD5BB-759D-9930-59D7-E866E894F84D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AFB0B45-1D09-7FB3-2584-B1C055243DC8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E7364C8-CE67-2CDD-F323-1DB8BA6ED0FC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07B236FA-64A2-FF24-C027-2E1851FDA694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469DE87-EE49-BE73-3F23-F86634871488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3B9DA36-B4DF-1C20-A4FD-670899389501}"/>
                  </a:ext>
                </a:extLst>
              </p:cNvPr>
              <p:cNvCxnSpPr>
                <a:cxnSpLocks/>
                <a:stCxn id="58" idx="3"/>
                <a:endCxn id="5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5C94700-070A-B561-8ADC-5D4F8C148F03}"/>
                  </a:ext>
                </a:extLst>
              </p:cNvPr>
              <p:cNvCxnSpPr>
                <a:cxnSpLocks/>
                <a:stCxn id="58" idx="5"/>
                <a:endCxn id="6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3319A1F-7FEA-B5E1-183D-B46A7BD98F7A}"/>
                  </a:ext>
                </a:extLst>
              </p:cNvPr>
              <p:cNvCxnSpPr>
                <a:stCxn id="61" idx="7"/>
                <a:endCxn id="5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FDEE638-D040-5710-1D02-39AA593813D4}"/>
                  </a:ext>
                </a:extLst>
              </p:cNvPr>
              <p:cNvCxnSpPr>
                <a:cxnSpLocks/>
                <a:stCxn id="63" idx="7"/>
                <a:endCxn id="6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4BFAE1A-394A-A2F5-3B40-B82D2E654900}"/>
                  </a:ext>
                </a:extLst>
              </p:cNvPr>
              <p:cNvCxnSpPr>
                <a:stCxn id="62" idx="1"/>
                <a:endCxn id="6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FA0846D-5821-0C57-9E29-76E3C1337D8F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2250BAC-0A03-1B48-1E20-909F0F10479D}"/>
                </a:ext>
              </a:extLst>
            </p:cNvPr>
            <p:cNvCxnSpPr>
              <a:cxnSpLocks/>
              <a:stCxn id="69" idx="1"/>
              <a:endCxn id="5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CDE4A-98B0-022C-87D8-15AEA4022316}"/>
              </a:ext>
            </a:extLst>
          </p:cNvPr>
          <p:cNvGrpSpPr/>
          <p:nvPr/>
        </p:nvGrpSpPr>
        <p:grpSpPr>
          <a:xfrm>
            <a:off x="2376685" y="3800627"/>
            <a:ext cx="4036614" cy="2762801"/>
            <a:chOff x="5413263" y="1203158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CEFED0A-5C34-B6F0-549E-4E88321F4178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1714744-621D-F5E0-3846-0DE7B9124DEE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E982F01-E273-B8BE-B119-E2CC24AD004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860A6C0-91DB-9D6E-4E29-D2DA63F0461F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A5ED5B8-C63A-1E80-38DD-8981EBB048FF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801A08-6C6E-24D9-1F1A-23D7CC5BB202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A063D3F-1277-6121-2D74-062102099201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21B54F0-6F9E-6234-A5A1-BF7815089EA1}"/>
                  </a:ext>
                </a:extLst>
              </p:cNvPr>
              <p:cNvCxnSpPr>
                <a:cxnSpLocks/>
                <a:stCxn id="13" idx="3"/>
                <a:endCxn id="16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5AF691C-C423-88A5-793D-69792CD41AA7}"/>
                  </a:ext>
                </a:extLst>
              </p:cNvPr>
              <p:cNvCxnSpPr>
                <a:cxnSpLocks/>
                <a:stCxn id="13" idx="5"/>
                <a:endCxn id="18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0A1733-3E9B-E375-CD65-075CED3234CA}"/>
                  </a:ext>
                </a:extLst>
              </p:cNvPr>
              <p:cNvCxnSpPr>
                <a:stCxn id="20" idx="7"/>
                <a:endCxn id="16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397CF2A-3C8F-10A1-2382-29256DF9A85E}"/>
                  </a:ext>
                </a:extLst>
              </p:cNvPr>
              <p:cNvCxnSpPr>
                <a:cxnSpLocks/>
                <a:stCxn id="36" idx="7"/>
                <a:endCxn id="20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EDE9409-B167-DA3A-92F3-63FF2E4C3C11}"/>
                  </a:ext>
                </a:extLst>
              </p:cNvPr>
              <p:cNvCxnSpPr>
                <a:stCxn id="22" idx="1"/>
                <a:endCxn id="18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9CB6E68-1D64-B8A9-6FEF-CE6C62F71FBC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59C2F0-D084-076D-73BD-249FCD714F8D}"/>
                </a:ext>
              </a:extLst>
            </p:cNvPr>
            <p:cNvCxnSpPr>
              <a:cxnSpLocks/>
              <a:stCxn id="9" idx="1"/>
              <a:endCxn id="16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52634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08E2-751D-F879-3C45-BB45A603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Why not use an array?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5E47A-18BE-FF51-7E6C-F3393F2D65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represented a heap using an array, finding children/parents by index</a:t>
                </a:r>
              </a:p>
              <a:p>
                <a:r>
                  <a:rPr lang="en-US" dirty="0"/>
                  <a:t>We will represent BSTs with nodes and references. Why?</a:t>
                </a:r>
              </a:p>
              <a:p>
                <a:pPr lvl="1"/>
                <a:r>
                  <a:rPr lang="en-US" dirty="0"/>
                  <a:t>We might have “gaps” in our tree</a:t>
                </a:r>
              </a:p>
              <a:p>
                <a:pPr lvl="1"/>
                <a:r>
                  <a:rPr lang="en-US" dirty="0"/>
                  <a:t>Memory!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5E47A-18BE-FF51-7E6C-F3393F2D65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9208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if (key ==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91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67FF0-73B3-18E1-1353-1FC326B0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for Heaps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Binary Trees:</a:t>
                </a:r>
              </a:p>
              <a:p>
                <a:pPr lvl="1"/>
                <a:r>
                  <a:rPr lang="en-US" dirty="0"/>
                  <a:t>The branching factor is 2</a:t>
                </a:r>
              </a:p>
              <a:p>
                <a:pPr lvl="1"/>
                <a:r>
                  <a:rPr lang="en-US" dirty="0"/>
                  <a:t>Every node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2 children</a:t>
                </a:r>
              </a:p>
              <a:p>
                <a:r>
                  <a:rPr lang="en-US" dirty="0"/>
                  <a:t>Complete Tree:</a:t>
                </a:r>
              </a:p>
              <a:p>
                <a:pPr lvl="1"/>
                <a:r>
                  <a:rPr lang="en-US" dirty="0"/>
                  <a:t>All “layers” are full, except the bottom</a:t>
                </a:r>
              </a:p>
              <a:p>
                <a:pPr lvl="1"/>
                <a:r>
                  <a:rPr lang="en-US" dirty="0"/>
                  <a:t>Bottom layer filled left-to-right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745763F0-6769-2287-CC78-BCD511A25F3D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F7E31A0-3D28-578F-5A14-F09AA762C56B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8E57D9C-90AC-1E4D-B4B2-6035E42D446F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B69181F-C6C8-0F25-3774-618748080A5E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4E7A57F-281D-14D1-8FD1-B7676D989C3C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69DA9B6-1EB5-447B-ED91-6211BEDDA0F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65DDE04-CC29-E791-DD6A-810566C87691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C1B6C2F-9FFB-4EEB-3096-46005109CDE9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F5AC253-EE0F-A59C-CD48-00D35FA98918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694BE88-313B-BF69-CC7B-CDB41993619D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5BEC51-2B81-F5B1-3172-D2C934522EE8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76CC7CC-AE23-0FD3-CE5F-8504F07C64B7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E5647F1-AB09-5E14-4D54-F9A40B1E0C28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D23AFF-4086-7B95-E87D-F527D08A1AD3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D427BB4-6F03-67AA-C1CC-7E6FCA3D63F4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B0041F5-7180-BE30-B46A-30863B150E6E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952D87F-314D-CE71-4735-6CB05C141444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2EEED4-A26A-7898-FCF1-C0AA68E4D5B5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6353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8359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root = </a:t>
            </a:r>
            <a:r>
              <a:rPr lang="en-US" dirty="0" err="1"/>
              <a:t>insertHelper</a:t>
            </a:r>
            <a:r>
              <a:rPr lang="en-US" dirty="0"/>
              <a:t>(key, value, root);	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insertHelper</a:t>
            </a:r>
            <a:r>
              <a:rPr lang="en-US" dirty="0"/>
              <a:t>(key, value, root){</a:t>
            </a:r>
          </a:p>
          <a:p>
            <a:pPr marL="0" indent="0">
              <a:buNone/>
            </a:pPr>
            <a:r>
              <a:rPr lang="en-US" dirty="0"/>
              <a:t>	if(root == null)</a:t>
            </a:r>
          </a:p>
          <a:p>
            <a:pPr marL="0" indent="0">
              <a:buNone/>
            </a:pPr>
            <a:r>
              <a:rPr lang="en-US" dirty="0"/>
              <a:t>		return new Node(key, value);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root.key</a:t>
            </a:r>
            <a:r>
              <a:rPr lang="en-US" dirty="0"/>
              <a:t> &lt; key)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root.right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root.left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return root;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22672986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if (root == Null){ </a:t>
            </a:r>
            <a:r>
              <a:rPr lang="en-US" dirty="0" err="1"/>
              <a:t>this.root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parent = Null;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parent = root;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!= Null){ </a:t>
            </a:r>
            <a:r>
              <a:rPr lang="en-US" dirty="0" err="1"/>
              <a:t>root.value</a:t>
            </a:r>
            <a:r>
              <a:rPr lang="en-US" dirty="0"/>
              <a:t> = value; }</a:t>
            </a:r>
          </a:p>
          <a:p>
            <a:pPr marL="0" indent="0">
              <a:buNone/>
            </a:pPr>
            <a:r>
              <a:rPr lang="en-US" dirty="0"/>
              <a:t>	else if (key &lt; </a:t>
            </a:r>
            <a:r>
              <a:rPr lang="en-US" dirty="0" err="1"/>
              <a:t>parent.key</a:t>
            </a:r>
            <a:r>
              <a:rPr lang="en-US" dirty="0"/>
              <a:t>){ </a:t>
            </a:r>
            <a:r>
              <a:rPr lang="en-US" dirty="0" err="1"/>
              <a:t>parent.left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else{ </a:t>
            </a:r>
            <a:r>
              <a:rPr lang="en-US" dirty="0" err="1"/>
              <a:t>parent.right</a:t>
            </a:r>
            <a:r>
              <a:rPr lang="en-US" dirty="0"/>
              <a:t> = new Node (key, value);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32353473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// Now root is the node to delete, what happens next?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52583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AF61-C0E9-5358-15F9-71C3896E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– 3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EAC8-3204-C998-083A-0CA3CB38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0 Children (i.e. it’s a leaf)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1 Child</a:t>
            </a:r>
          </a:p>
          <a:p>
            <a:pPr lvl="1"/>
            <a:r>
              <a:rPr lang="en-US" dirty="0"/>
              <a:t>Replace the deleted node with its child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 Children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Replace the deleted with the largest node to its left or else the smallest node to its right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C3D59-3E05-191D-A7BF-6AC36E848F5B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333A002-A754-52F5-FA72-68624BE2C8D0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08219CE-3255-59E4-61D6-419B3BAFB9D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2142312F-4523-0F4A-18D6-D202467C630B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B78B0BF-9986-AD99-C54F-D7B175C1C6D9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7B86446-8709-F970-19FA-1560746A8F8B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2845EA2-0AD9-0332-93AD-E32D492ACF75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5DC21F3-A9FD-FEF7-D158-D2B83E668A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2595E8C-ACCE-26C0-95A6-DF31D51FB635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B09B76C-5533-8CEE-1C8E-C13D430D6C0A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6BA5A95-4800-75BA-5CE6-E383F92011EB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AC4D699-B4C5-E5A7-F3D0-4965AD3CEF52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BE01189-9D86-9F73-E90F-C51F6D57DB47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6CAF12A-D2DF-12A3-D54E-B3E2AADBEE87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D0412F1-A696-4E74-5C2D-01D272BC7D1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0FEBA68-EB7A-A625-123F-3DFEFE9705FD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6FB638-874C-F8CE-DA66-D385D2D1E61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rgbClr val="FF646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35A3DD-4BC9-7373-F046-80248E667B84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A20141-63E4-638D-8E70-95A8CD7079FC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F92928-0AF8-46E7-0CF2-997221C964DA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1487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D992-8A3B-FA6D-C215-0B6ED397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Max and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04EE-D13B-45D9-058D-3DB66EC3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 of a BST:</a:t>
            </a:r>
          </a:p>
          <a:p>
            <a:pPr lvl="1"/>
            <a:r>
              <a:rPr lang="en-US" dirty="0"/>
              <a:t>Right-most Thing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Min of a BST:</a:t>
            </a:r>
          </a:p>
          <a:p>
            <a:pPr lvl="1"/>
            <a:r>
              <a:rPr lang="en-US" dirty="0"/>
              <a:t>Left-most Thing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BF0BCB-E919-4887-EA0E-2950E757CB98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9003D4F-20EE-2715-9BC2-D19DE4581AEE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68D83DF-C06D-6B78-1A7C-F817960D477A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A2EDFBE-0A1B-19F2-557F-3B1A84B931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5E32266-34D1-3723-EBDF-C9A36280C46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1D17E1C-7320-E465-2AF6-0DFBD16C3748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82C6223-5B81-9C2F-51F0-9A31796FD9C1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E529F80-9D8C-AD5B-0003-47F0052FA1C6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DB1C023-75B2-F46B-74A7-E401043679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9B93E87A-6C9B-1D2C-C84A-2AA38EABAC4D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DE72BA0-DEC4-4371-557B-FD0A27B58A1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E14E1AA9-03DC-F6A2-880E-44E821AD716D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6D2F62-F574-C773-B0F2-218AD20D8DB1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265655F-9185-06A5-BD36-032DE2A30AAE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2F28718-ABD4-67D4-B846-AEAE833BCF68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F8DDC98-3F89-07C7-160A-648B352778FE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76F51E-8B90-CBD3-7E71-086AF7DF6FD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BD72FE-0A5E-9EC8-90AC-E805731A3D95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A2F8EA-25C5-E8CC-7AA6-AA386BB59595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D5ECE53-FA8D-7B43-2013-D57B557F7DCC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317041B-3D3A-8B57-9A2C-1609D76990ED}"/>
              </a:ext>
            </a:extLst>
          </p:cNvPr>
          <p:cNvSpPr txBox="1"/>
          <p:nvPr/>
        </p:nvSpPr>
        <p:spPr>
          <a:xfrm>
            <a:off x="4450489" y="1515664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A3E0CB-96F1-9F4E-AA9E-AFD3225402CD}"/>
              </a:ext>
            </a:extLst>
          </p:cNvPr>
          <p:cNvSpPr txBox="1"/>
          <p:nvPr/>
        </p:nvSpPr>
        <p:spPr>
          <a:xfrm>
            <a:off x="4450489" y="4145638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minNode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1775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if (root has no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Null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one child){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that child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two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either the max from the left or min from the right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72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BF59-083A-CA08-93EA-90DDC967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(Min) Heap Data Structure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Keep items in a complete binary tree</a:t>
                </a:r>
              </a:p>
              <a:p>
                <a:r>
                  <a:rPr lang="en-US" dirty="0"/>
                  <a:t>Maintain the “(Min) Heap Property” of the tree</a:t>
                </a:r>
              </a:p>
              <a:p>
                <a:pPr lvl="1"/>
                <a:r>
                  <a:rPr lang="en-US" dirty="0"/>
                  <a:t>Every node’s priority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its children’s priority</a:t>
                </a:r>
              </a:p>
              <a:p>
                <a:pPr lvl="1"/>
                <a:r>
                  <a:rPr lang="en-US" sz="2000" dirty="0"/>
                  <a:t>Max Heap Property: every node’s priority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/>
                  <a:t> its children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58AE6CBA-AB2F-80B2-02B0-F3E0F80B5682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35D44B-7628-E1CA-355C-F1502458AAFF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06D75F0-1F90-45CD-3466-F0D3151331C2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5428839-BA2F-B30D-94E5-826514CC6F90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AAF1CD9-D7B0-1F23-5F0D-1AE7356B4063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A3A9B3C-DD7B-FA7F-8066-BF8EDE5C6C0E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4A5175A-FD0A-6371-2F1B-DB3E686ECC8D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33B652-75C8-B0DA-13BD-38B23E9E57B2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36E5ACF-446B-CD24-C4B1-D4CCCBEFC8B9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8E15AD-EBCB-3F3E-9454-F62DC58673EF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74545E-8779-A2D5-CC1E-916D83DAFEC0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C832117-1D91-EA54-AA48-D42D50B6E77D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216AEFE-FACF-94D3-2B06-267CC376A70D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F51E84C-C241-3587-EEAA-D44DCC6EB670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2F6055D-B72C-64B7-C5B6-16DED3B88937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20EC72-600D-B503-2BA3-2F770786B564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E5B7A2E-C48F-13F0-EC5F-40C151CCB2C5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6A696EE-72D9-D0B0-C82B-CF1F4D5D6426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834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(priority &lt; parent’s 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3782060" y="661091"/>
            <a:ext cx="688077" cy="68807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1.5</a:t>
            </a:r>
          </a:p>
        </p:txBody>
      </p:sp>
    </p:spTree>
    <p:extLst>
      <p:ext uri="{BB962C8B-B14F-4D97-AF65-F5344CB8AC3E}">
        <p14:creationId xmlns:p14="http://schemas.microsoft.com/office/powerpoint/2010/main" val="59522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(priority &lt; parent’s 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23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while (priority &lt; parent’s priority){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swap item with parent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1.5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0EC7529-FAB5-F76E-AB09-333DBBED8344}"/>
              </a:ext>
            </a:extLst>
          </p:cNvPr>
          <p:cNvSpPr/>
          <p:nvPr/>
        </p:nvSpPr>
        <p:spPr>
          <a:xfrm>
            <a:off x="7676934" y="4754880"/>
            <a:ext cx="603466" cy="14420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A71E33-531C-6794-787C-EEC71906132F}"/>
              </a:ext>
            </a:extLst>
          </p:cNvPr>
          <p:cNvSpPr txBox="1"/>
          <p:nvPr/>
        </p:nvSpPr>
        <p:spPr>
          <a:xfrm>
            <a:off x="8264914" y="5245061"/>
            <a:ext cx="177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Up</a:t>
            </a:r>
          </a:p>
        </p:txBody>
      </p:sp>
    </p:spTree>
    <p:extLst>
      <p:ext uri="{BB962C8B-B14F-4D97-AF65-F5344CB8AC3E}">
        <p14:creationId xmlns:p14="http://schemas.microsoft.com/office/powerpoint/2010/main" val="863457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while (priority &lt; parent’s priority){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swap item with parent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13E0DB5-8485-A62A-6719-A1A384A9B517}"/>
              </a:ext>
            </a:extLst>
          </p:cNvPr>
          <p:cNvSpPr/>
          <p:nvPr/>
        </p:nvSpPr>
        <p:spPr>
          <a:xfrm>
            <a:off x="7676934" y="4754880"/>
            <a:ext cx="603466" cy="14420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429527-753E-8035-F681-3E6BDB01C6DE}"/>
              </a:ext>
            </a:extLst>
          </p:cNvPr>
          <p:cNvSpPr txBox="1"/>
          <p:nvPr/>
        </p:nvSpPr>
        <p:spPr>
          <a:xfrm>
            <a:off x="8264914" y="5245061"/>
            <a:ext cx="177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Up</a:t>
            </a:r>
          </a:p>
        </p:txBody>
      </p:sp>
    </p:spTree>
    <p:extLst>
      <p:ext uri="{BB962C8B-B14F-4D97-AF65-F5344CB8AC3E}">
        <p14:creationId xmlns:p14="http://schemas.microsoft.com/office/powerpoint/2010/main" val="93821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14153</TotalTime>
  <Words>3672</Words>
  <Application>Microsoft Office PowerPoint</Application>
  <PresentationFormat>Widescreen</PresentationFormat>
  <Paragraphs>1086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Cambria Math</vt:lpstr>
      <vt:lpstr>Calibri Light</vt:lpstr>
      <vt:lpstr>Arial</vt:lpstr>
      <vt:lpstr>Calibri</vt:lpstr>
      <vt:lpstr>Office Theme</vt:lpstr>
      <vt:lpstr>CSE 332 Autumn 2024 Lecture 8: Heaps and Dictionaries</vt:lpstr>
      <vt:lpstr>ADT: Priority Queue</vt:lpstr>
      <vt:lpstr>Thinking through implementations</vt:lpstr>
      <vt:lpstr>Trees for Heaps</vt:lpstr>
      <vt:lpstr>(Min) Heap Data Structure</vt:lpstr>
      <vt:lpstr>Heap Insert</vt:lpstr>
      <vt:lpstr>Heap Insert</vt:lpstr>
      <vt:lpstr>Heap Insert</vt:lpstr>
      <vt:lpstr>Heap Insert</vt:lpstr>
      <vt:lpstr>Heap Insert</vt:lpstr>
      <vt:lpstr>Heap extract</vt:lpstr>
      <vt:lpstr>Heap extract</vt:lpstr>
      <vt:lpstr>Heap extract</vt:lpstr>
      <vt:lpstr>Heap extract</vt:lpstr>
      <vt:lpstr>Heap extract</vt:lpstr>
      <vt:lpstr>Percolate Up and Down (for a Min Heap)</vt:lpstr>
      <vt:lpstr>Representing a Heap</vt:lpstr>
      <vt:lpstr>Insert Psuedocode</vt:lpstr>
      <vt:lpstr>Percolate Up</vt:lpstr>
      <vt:lpstr>extract Psuedocode</vt:lpstr>
      <vt:lpstr>Percolate Down</vt:lpstr>
      <vt:lpstr>Other Operations</vt:lpstr>
      <vt:lpstr>Building a Heap From “Scratch”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How long did this take?</vt:lpstr>
      <vt:lpstr>Dictionary (Map) ADT</vt:lpstr>
      <vt:lpstr>Naïve attempts</vt:lpstr>
      <vt:lpstr>More Tree “Vocab”</vt:lpstr>
      <vt:lpstr>Name that Traversal!</vt:lpstr>
      <vt:lpstr>Binary Search Tree</vt:lpstr>
      <vt:lpstr>Are these BSTs?</vt:lpstr>
      <vt:lpstr>Aside: Why not use an array?</vt:lpstr>
      <vt:lpstr>Find Operation (recursive)</vt:lpstr>
      <vt:lpstr>Find Operation (iterative)</vt:lpstr>
      <vt:lpstr>Insert Operation (recursive)</vt:lpstr>
      <vt:lpstr>Insert Operation (iterative)</vt:lpstr>
      <vt:lpstr>Delete Operation (iterative)</vt:lpstr>
      <vt:lpstr>Delete – 3 Cases</vt:lpstr>
      <vt:lpstr>Finding the Max and Min</vt:lpstr>
      <vt:lpstr>Delete Operation (iterative)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79</cp:revision>
  <dcterms:created xsi:type="dcterms:W3CDTF">2023-09-26T20:08:20Z</dcterms:created>
  <dcterms:modified xsi:type="dcterms:W3CDTF">2024-10-11T16:23:14Z</dcterms:modified>
</cp:coreProperties>
</file>