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9"/>
  </p:notesMasterIdLst>
  <p:sldIdLst>
    <p:sldId id="256" r:id="rId2"/>
    <p:sldId id="412" r:id="rId3"/>
    <p:sldId id="416" r:id="rId4"/>
    <p:sldId id="453" r:id="rId5"/>
    <p:sldId id="417" r:id="rId6"/>
    <p:sldId id="421" r:id="rId7"/>
    <p:sldId id="418" r:id="rId8"/>
    <p:sldId id="420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45" r:id="rId32"/>
    <p:sldId id="446" r:id="rId33"/>
    <p:sldId id="447" r:id="rId34"/>
    <p:sldId id="448" r:id="rId35"/>
    <p:sldId id="449" r:id="rId36"/>
    <p:sldId id="450" r:id="rId37"/>
    <p:sldId id="451" r:id="rId38"/>
  </p:sldIdLst>
  <p:sldSz cx="12192000" cy="6858000"/>
  <p:notesSz cx="6858000" cy="9144000"/>
  <p:embeddedFontLst>
    <p:embeddedFont>
      <p:font typeface="Cambria Math" panose="02040503050406030204" pitchFamily="18" charset="0"/>
      <p:regular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7: Heaps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BF59-083A-CA08-93EA-90DDC967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(Min) Heap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Keep items in a complete binary tree</a:t>
                </a:r>
              </a:p>
              <a:p>
                <a:r>
                  <a:rPr lang="en-US" dirty="0"/>
                  <a:t>Maintain the “(Min) Heap Property” of the tree</a:t>
                </a:r>
              </a:p>
              <a:p>
                <a:pPr lvl="1"/>
                <a:r>
                  <a:rPr lang="en-US" dirty="0"/>
                  <a:t>Every node’s priority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its children’s priority</a:t>
                </a:r>
              </a:p>
              <a:p>
                <a:pPr lvl="1"/>
                <a:r>
                  <a:rPr lang="en-US" sz="2000" dirty="0"/>
                  <a:t>Max Heap Property: every node’s priority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/>
                  <a:t> its children</a:t>
                </a:r>
                <a:endParaRPr lang="en-US" dirty="0"/>
              </a:p>
              <a:p>
                <a:r>
                  <a:rPr lang="en-US" dirty="0"/>
                  <a:t>Where is the min?</a:t>
                </a:r>
              </a:p>
              <a:p>
                <a:r>
                  <a:rPr lang="en-US" dirty="0"/>
                  <a:t>How do I insert?</a:t>
                </a:r>
              </a:p>
              <a:p>
                <a:r>
                  <a:rPr lang="en-US" dirty="0"/>
                  <a:t>How do I extract?</a:t>
                </a:r>
              </a:p>
              <a:p>
                <a:r>
                  <a:rPr lang="en-US" dirty="0"/>
                  <a:t>How to do it in Java?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8AE6CBA-AB2F-80B2-02B0-F3E0F80B5682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35D44B-7628-E1CA-355C-F1502458AAFF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06D75F0-1F90-45CD-3466-F0D3151331C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428839-BA2F-B30D-94E5-826514CC6F90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AAF1CD9-D7B0-1F23-5F0D-1AE7356B4063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3A9B3C-DD7B-FA7F-8066-BF8EDE5C6C0E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A5175A-FD0A-6371-2F1B-DB3E686ECC8D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33B652-75C8-B0DA-13BD-38B23E9E57B2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6E5ACF-446B-CD24-C4B1-D4CCCBEFC8B9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8E15AD-EBCB-3F3E-9454-F62DC58673EF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74545E-8779-A2D5-CC1E-916D83DAFEC0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832117-1D91-EA54-AA48-D42D50B6E77D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16AEFE-FACF-94D3-2B06-267CC376A70D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51E84C-C241-3587-EEAA-D44DCC6EB670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F6055D-B72C-64B7-C5B6-16DED3B88937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20EC72-600D-B503-2BA3-2F770786B564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E5B7A2E-C48F-13F0-EC5F-40C151CCB2C5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A696EE-72D9-D0B0-C82B-CF1F4D5D6426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34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3782060" y="661091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</p:spTree>
    <p:extLst>
      <p:ext uri="{BB962C8B-B14F-4D97-AF65-F5344CB8AC3E}">
        <p14:creationId xmlns:p14="http://schemas.microsoft.com/office/powerpoint/2010/main" val="59522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7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0EC7529-FAB5-F76E-AB09-333DBBED8344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A71E33-531C-6794-787C-EEC71906132F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86345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13E0DB5-8485-A62A-6719-A1A384A9B517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29527-753E-8035-F681-3E6BDB01C6DE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93821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7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2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move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601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C1092552-4B03-D299-B7EC-307EEA28C766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50038-C91B-579B-E5E2-7D3A87CAD21E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251411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>
            <a:extLst>
              <a:ext uri="{FF2B5EF4-FFF2-40B4-BE49-F238E27FC236}">
                <a16:creationId xmlns:a16="http://schemas.microsoft.com/office/drawing/2014/main" id="{D392640E-64EB-51D5-7734-940383DCEF8D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F1793D-52B4-CE4C-028B-F4AE995EEB55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49793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collection of items and their “priorities”</a:t>
            </a:r>
          </a:p>
          <a:p>
            <a:pPr lvl="1"/>
            <a:r>
              <a:rPr lang="en-US" dirty="0"/>
              <a:t>Allows quick access/removal to the “top priority” thing</a:t>
            </a:r>
          </a:p>
          <a:p>
            <a:pPr lvl="2"/>
            <a:r>
              <a:rPr lang="en-US" dirty="0"/>
              <a:t>Usually a smaller priority value means the item is “more important”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insert(item, priority)</a:t>
            </a:r>
          </a:p>
          <a:p>
            <a:pPr lvl="2"/>
            <a:r>
              <a:rPr lang="en-US" dirty="0"/>
              <a:t>Add a new item to the PQ with indicated priority</a:t>
            </a:r>
          </a:p>
          <a:p>
            <a:pPr lvl="1"/>
            <a:r>
              <a:rPr lang="en-US" dirty="0"/>
              <a:t>extract</a:t>
            </a:r>
          </a:p>
          <a:p>
            <a:pPr lvl="2"/>
            <a:r>
              <a:rPr lang="en-US" dirty="0"/>
              <a:t>Remove and return the “top priority” item from the queue</a:t>
            </a:r>
          </a:p>
          <a:p>
            <a:pPr lvl="3"/>
            <a:r>
              <a:rPr lang="en-US" dirty="0"/>
              <a:t>Usually the item with the smallest priority value</a:t>
            </a:r>
          </a:p>
          <a:p>
            <a:pPr lvl="1"/>
            <a:r>
              <a:rPr lang="en-US" dirty="0" err="1"/>
              <a:t>IsEmpty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  <a:p>
            <a:r>
              <a:rPr lang="en-US" dirty="0"/>
              <a:t>Note: the “priority” value can be any type/class so long as it’s comparable (i.e. you can use “&lt;“ or “</a:t>
            </a:r>
            <a:r>
              <a:rPr lang="en-US" dirty="0" err="1"/>
              <a:t>compareTo</a:t>
            </a:r>
            <a:r>
              <a:rPr lang="en-US" dirty="0"/>
              <a:t>” with it)</a:t>
            </a:r>
          </a:p>
        </p:txBody>
      </p:sp>
    </p:spTree>
    <p:extLst>
      <p:ext uri="{BB962C8B-B14F-4D97-AF65-F5344CB8AC3E}">
        <p14:creationId xmlns:p14="http://schemas.microsoft.com/office/powerpoint/2010/main" val="284699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428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5775-ECF5-263D-D86C-2666D0E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 and Down (for a Min Heap)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Goal: restore the “Heap Property”</a:t>
                </a:r>
              </a:p>
              <a:p>
                <a:r>
                  <a:rPr lang="en-US" dirty="0"/>
                  <a:t>Percolate Up:</a:t>
                </a:r>
              </a:p>
              <a:p>
                <a:pPr lvl="1"/>
                <a:r>
                  <a:rPr lang="en-US" dirty="0"/>
                  <a:t>Take a node that may be smaller than a parent, repeatedly swap with a parent until it is larger than its parent</a:t>
                </a:r>
              </a:p>
              <a:p>
                <a:r>
                  <a:rPr lang="en-US" dirty="0"/>
                  <a:t>Percolate Down:</a:t>
                </a:r>
              </a:p>
              <a:p>
                <a:pPr lvl="1"/>
                <a:r>
                  <a:rPr lang="en-US" dirty="0"/>
                  <a:t>Take a node that may be larger than one of its children, repeatedly swap with smallest child until both children are larger</a:t>
                </a:r>
              </a:p>
              <a:p>
                <a:r>
                  <a:rPr lang="en-US" dirty="0"/>
                  <a:t>Worst case running time of each: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82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/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Location of the leaves: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2384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004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if(size == </a:t>
            </a:r>
            <a:r>
              <a:rPr lang="en-US" dirty="0" err="1"/>
              <a:t>arr.length</a:t>
            </a:r>
            <a:r>
              <a:rPr lang="en-US" dirty="0"/>
              <a:t> – 1){resize();}</a:t>
            </a:r>
          </a:p>
          <a:p>
            <a:pPr marL="0" indent="0">
              <a:buNone/>
            </a:pPr>
            <a:r>
              <a:rPr lang="en-US" dirty="0"/>
              <a:t>    size++;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[size] = item;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percolateUp</a:t>
            </a:r>
            <a:r>
              <a:rPr lang="en-US" dirty="0"/>
              <a:t>(size)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19A78C-22E0-1504-C121-1B9D7CECEFDF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590ADCF-AC3A-F95D-CBD8-5376AE545FD0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E97F45-62B0-D1B7-9478-3853F386781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905ACCE-BD79-240B-004A-8E9C40E8A095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F9406B-F77B-C36E-6D36-B2CA52C44840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610A05-C4E9-EA78-7DBB-9B3058A4457C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0782E2-E251-676C-C175-94BF04C5141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4958CB-DB1A-72DF-AB74-2753C9B5A9E3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883FC59-010C-A8A3-DF98-478714DA6CCE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FF37CC-26F4-FA47-D06F-86E490A2F28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43FA3B6-3BD2-A7AB-C429-AB41FC4511D4}"/>
                </a:ext>
              </a:extLst>
            </p:cNvPr>
            <p:cNvCxnSpPr>
              <a:cxnSpLocks/>
              <a:stCxn id="6" idx="3"/>
              <a:endCxn id="7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769978-E2E6-C543-4006-EFD7629B66F7}"/>
                </a:ext>
              </a:extLst>
            </p:cNvPr>
            <p:cNvCxnSpPr>
              <a:cxnSpLocks/>
              <a:stCxn id="6" idx="5"/>
              <a:endCxn id="8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53713A-EB3B-E7B8-A0B4-48560F9BE3CE}"/>
                </a:ext>
              </a:extLst>
            </p:cNvPr>
            <p:cNvCxnSpPr>
              <a:stCxn id="10" idx="1"/>
              <a:endCxn id="7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17F5819-1CC3-EB41-1FFB-34B13CCEFBC1}"/>
                </a:ext>
              </a:extLst>
            </p:cNvPr>
            <p:cNvCxnSpPr>
              <a:stCxn id="9" idx="7"/>
              <a:endCxn id="7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B9071A-8BC7-66B8-2E17-2202CA6B0047}"/>
                </a:ext>
              </a:extLst>
            </p:cNvPr>
            <p:cNvCxnSpPr>
              <a:stCxn id="14" idx="0"/>
              <a:endCxn id="9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B7D0980-39AE-718B-21E2-93900C211F03}"/>
                </a:ext>
              </a:extLst>
            </p:cNvPr>
            <p:cNvCxnSpPr>
              <a:stCxn id="13" idx="0"/>
              <a:endCxn id="9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A6BC9B-98E6-4549-68DC-74993F27E78E}"/>
                </a:ext>
              </a:extLst>
            </p:cNvPr>
            <p:cNvCxnSpPr>
              <a:stCxn id="11" idx="7"/>
              <a:endCxn id="8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0C276A-5518-CAF0-2255-23E1EA71F0C1}"/>
                </a:ext>
              </a:extLst>
            </p:cNvPr>
            <p:cNvCxnSpPr>
              <a:stCxn id="12" idx="1"/>
              <a:endCxn id="8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51D7BE4-7EA4-E083-F005-CE9963087A2B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E1B287-9D58-24EC-9873-34BFBBB18C57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91371E-FDDF-D0C4-E6A0-11EDAAB30245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CA9699D-BA8A-95B9-A774-2888803EBC9F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A574D4-083A-517E-4C86-1FEF9B1A6C08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EFDE8B-297C-1A55-C4E3-B82E367B2752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43CF5E-C3F7-016F-5E48-33651CE0FF16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9256FD-7565-FC3E-4FDA-FCF03080D865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266614E-09F9-82F3-F526-EF3A6F76C787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B1A065-9350-217A-B493-454658FE629D}"/>
              </a:ext>
            </a:extLst>
          </p:cNvPr>
          <p:cNvGrpSpPr/>
          <p:nvPr/>
        </p:nvGrpSpPr>
        <p:grpSpPr>
          <a:xfrm>
            <a:off x="5470854" y="754688"/>
            <a:ext cx="5875588" cy="945155"/>
            <a:chOff x="5470854" y="754688"/>
            <a:chExt cx="5875588" cy="94515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A40C5FE-FF71-4588-5DB9-DF23F0FDA931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A2D341-FB1D-4333-7CED-54A40C9BB4E0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92EF2A-6098-94F4-6005-5D7250B81AB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86C3DC-CE40-8CB9-3473-5B7233F6DE0E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F36252-F9A8-394F-F3CC-807624F242F6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1F7E70-42FC-5380-8C7C-2146C94F1608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47E445-8B00-89E8-4940-1CAC7A5093B8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7DE3360-978B-A3E9-697F-41E8CD20E2E1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68B70C2-AE66-8203-31E9-FED7E58E8459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08599E5-5D1A-B619-4E19-AACF281B23A6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D9CB592-07B7-04BF-FDFE-FFDBEC5ECDBC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C5343-84DC-C3B4-5703-C1FF2273F7F5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EA6E396-54AF-A03F-599B-9F83A1F40E9C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DAB305-7AB4-AD50-E5D2-42EDCC6C85E6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A6B46B-8F65-E3F3-9830-172821999172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316B99E-962F-FD7B-C9BE-33114FB14B10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0FC8E8-AD8A-D9BE-9027-BCCBE9FFB927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7EDEA1-0EB4-92E9-59D5-91799BB4F256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015438-2400-B96A-D9A3-0A2A4D4BA19D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8FE685-0398-8AAD-2600-2C0F3F748DC9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433D48-F47F-C4D3-4EC9-18E5D40F42B4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91D0DA6-82FF-840B-E23C-A34E92F6C00C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98E7CE2-4D86-D71A-4271-B238C78C2B3D}"/>
              </a:ext>
            </a:extLst>
          </p:cNvPr>
          <p:cNvSpPr txBox="1"/>
          <p:nvPr/>
        </p:nvSpPr>
        <p:spPr>
          <a:xfrm>
            <a:off x="82024" y="1332747"/>
            <a:ext cx="43472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simplicity, assume is the same as priority</a:t>
            </a:r>
          </a:p>
        </p:txBody>
      </p:sp>
    </p:spTree>
    <p:extLst>
      <p:ext uri="{BB962C8B-B14F-4D97-AF65-F5344CB8AC3E}">
        <p14:creationId xmlns:p14="http://schemas.microsoft.com/office/powerpoint/2010/main" val="1977882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percolateUp</a:t>
            </a:r>
            <a:r>
              <a:rPr lang="en-US" sz="2400" dirty="0"/>
              <a:t>(int </a:t>
            </a:r>
            <a:r>
              <a:rPr lang="en-US" sz="2400" dirty="0" err="1"/>
              <a:t>i</a:t>
            </a:r>
            <a:r>
              <a:rPr lang="en-US" sz="2400" dirty="0"/>
              <a:t>){</a:t>
            </a:r>
          </a:p>
          <a:p>
            <a:pPr marL="0" indent="0">
              <a:buNone/>
            </a:pPr>
            <a:r>
              <a:rPr lang="en-US" sz="2400" dirty="0"/>
              <a:t>    int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index of parent</a:t>
            </a:r>
          </a:p>
          <a:p>
            <a:pPr marL="0" indent="0">
              <a:buNone/>
            </a:pPr>
            <a:r>
              <a:rPr lang="en-US" sz="2400" dirty="0"/>
              <a:t>    Item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  </a:t>
            </a:r>
            <a:r>
              <a:rPr lang="en-US" sz="2400" dirty="0">
                <a:solidFill>
                  <a:srgbClr val="00B0F0"/>
                </a:solidFill>
              </a:rPr>
              <a:t>\\ value at current location</a:t>
            </a:r>
          </a:p>
          <a:p>
            <a:pPr marL="0" indent="0">
              <a:buNone/>
            </a:pPr>
            <a:r>
              <a:rPr lang="en-US" sz="2400" dirty="0"/>
              <a:t>    while(</a:t>
            </a:r>
            <a:r>
              <a:rPr lang="en-US" sz="2400" dirty="0" err="1"/>
              <a:t>i</a:t>
            </a:r>
            <a:r>
              <a:rPr lang="en-US" sz="2400" dirty="0"/>
              <a:t> &gt; 1 &amp;&amp;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&lt; </a:t>
            </a:r>
            <a:r>
              <a:rPr lang="en-US" sz="2400" dirty="0" err="1"/>
              <a:t>arr</a:t>
            </a:r>
            <a:r>
              <a:rPr lang="en-US" sz="2400" dirty="0"/>
              <a:t>[parent]){  </a:t>
            </a:r>
            <a:r>
              <a:rPr lang="en-US" sz="2400" dirty="0">
                <a:solidFill>
                  <a:srgbClr val="00B0F0"/>
                </a:solidFill>
              </a:rPr>
              <a:t>\\ until location is root or heap property holds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arr</a:t>
            </a:r>
            <a:r>
              <a:rPr lang="en-US" sz="2400" dirty="0"/>
              <a:t>[parent];  </a:t>
            </a:r>
            <a:r>
              <a:rPr lang="en-US" sz="2400" dirty="0">
                <a:solidFill>
                  <a:srgbClr val="00B0F0"/>
                </a:solidFill>
              </a:rPr>
              <a:t>\\ move parent value to this location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[parent]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B0F0"/>
                </a:solidFill>
              </a:rPr>
              <a:t>\\ put current value into parent’s location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i</a:t>
            </a:r>
            <a:r>
              <a:rPr lang="en-US" sz="2400" dirty="0"/>
              <a:t> = parent;  </a:t>
            </a:r>
            <a:r>
              <a:rPr lang="en-US" sz="2400" dirty="0">
                <a:solidFill>
                  <a:srgbClr val="00B0F0"/>
                </a:solidFill>
              </a:rPr>
              <a:t>\\ make current location the parent</a:t>
            </a:r>
          </a:p>
          <a:p>
            <a:pPr marL="0" indent="0">
              <a:buNone/>
            </a:pPr>
            <a:r>
              <a:rPr lang="en-US" sz="2400" dirty="0"/>
              <a:t>       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update new parent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401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extract(){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theMin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[1] = </a:t>
            </a:r>
            <a:r>
              <a:rPr lang="en-US" dirty="0" err="1"/>
              <a:t>arr</a:t>
            </a:r>
            <a:r>
              <a:rPr lang="en-US" dirty="0"/>
              <a:t>[size];</a:t>
            </a:r>
          </a:p>
          <a:p>
            <a:pPr marL="0" indent="0">
              <a:buNone/>
            </a:pPr>
            <a:r>
              <a:rPr lang="en-US" dirty="0"/>
              <a:t>    size--;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percolateDown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theMin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2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118872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(int 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int left = </a:t>
            </a:r>
            <a:r>
              <a:rPr lang="en-US" dirty="0" err="1"/>
              <a:t>i</a:t>
            </a:r>
            <a:r>
              <a:rPr lang="en-US" dirty="0"/>
              <a:t>*2;  </a:t>
            </a:r>
            <a:r>
              <a:rPr lang="en-US" dirty="0">
                <a:solidFill>
                  <a:srgbClr val="00B0F0"/>
                </a:solidFill>
              </a:rPr>
              <a:t>\\ index of left child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</a:t>
            </a:r>
            <a:r>
              <a:rPr lang="en-US" dirty="0"/>
              <a:t>int right = </a:t>
            </a:r>
            <a:r>
              <a:rPr lang="en-US" dirty="0" err="1"/>
              <a:t>i</a:t>
            </a:r>
            <a:r>
              <a:rPr lang="en-US" dirty="0"/>
              <a:t>*2+1;  </a:t>
            </a:r>
            <a:r>
              <a:rPr lang="en-US" dirty="0">
                <a:solidFill>
                  <a:srgbClr val="00B0F0"/>
                </a:solidFill>
              </a:rPr>
              <a:t>\\ index of right child</a:t>
            </a:r>
          </a:p>
          <a:p>
            <a:pPr marL="0" indent="0">
              <a:buNone/>
            </a:pPr>
            <a:r>
              <a:rPr lang="en-US" dirty="0"/>
              <a:t>    Item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 </a:t>
            </a:r>
            <a:r>
              <a:rPr lang="en-US" dirty="0">
                <a:solidFill>
                  <a:srgbClr val="00B0F0"/>
                </a:solidFill>
              </a:rPr>
              <a:t>\\ value at location</a:t>
            </a:r>
          </a:p>
          <a:p>
            <a:pPr marL="0" indent="0">
              <a:buNone/>
            </a:pPr>
            <a:r>
              <a:rPr lang="en-US" dirty="0"/>
              <a:t>    while(left &lt;= size){  </a:t>
            </a:r>
            <a:r>
              <a:rPr lang="en-US" dirty="0">
                <a:solidFill>
                  <a:srgbClr val="00B0F0"/>
                </a:solidFill>
              </a:rPr>
              <a:t>\\ until location is leaf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int </a:t>
            </a:r>
            <a:r>
              <a:rPr lang="en-US" dirty="0" err="1"/>
              <a:t>toSwap</a:t>
            </a:r>
            <a:r>
              <a:rPr lang="en-US" dirty="0"/>
              <a:t> = right;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if(right &gt; size || </a:t>
            </a:r>
            <a:r>
              <a:rPr lang="en-US" dirty="0" err="1"/>
              <a:t>arr</a:t>
            </a:r>
            <a:r>
              <a:rPr lang="en-US" dirty="0"/>
              <a:t>[left] &lt; </a:t>
            </a:r>
            <a:r>
              <a:rPr lang="en-US" dirty="0" err="1"/>
              <a:t>arr</a:t>
            </a:r>
            <a:r>
              <a:rPr lang="en-US" dirty="0"/>
              <a:t>[right]){  </a:t>
            </a:r>
            <a:r>
              <a:rPr lang="en-US" dirty="0">
                <a:solidFill>
                  <a:srgbClr val="00B0F0"/>
                </a:solidFill>
              </a:rPr>
              <a:t>\\ if there is no right child or if left child is smaller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    </a:t>
            </a:r>
            <a:r>
              <a:rPr lang="en-US" dirty="0" err="1"/>
              <a:t>toSwap</a:t>
            </a:r>
            <a:r>
              <a:rPr lang="en-US" dirty="0"/>
              <a:t> = left;  </a:t>
            </a:r>
            <a:r>
              <a:rPr lang="en-US" dirty="0">
                <a:solidFill>
                  <a:srgbClr val="00B0F0"/>
                </a:solidFill>
              </a:rPr>
              <a:t>\\ swap with left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dirty="0">
                <a:solidFill>
                  <a:srgbClr val="00B0F0"/>
                </a:solidFill>
              </a:rPr>
              <a:t>\\ now </a:t>
            </a:r>
            <a:r>
              <a:rPr lang="en-US" dirty="0" err="1">
                <a:solidFill>
                  <a:srgbClr val="00B0F0"/>
                </a:solidFill>
              </a:rPr>
              <a:t>toSwap</a:t>
            </a:r>
            <a:r>
              <a:rPr lang="en-US" dirty="0">
                <a:solidFill>
                  <a:srgbClr val="00B0F0"/>
                </a:solidFill>
              </a:rPr>
              <a:t> has the smaller of left/right, or left if right does not exist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&lt; </a:t>
            </a:r>
            <a:r>
              <a:rPr lang="en-US" dirty="0" err="1"/>
              <a:t>val</a:t>
            </a:r>
            <a:r>
              <a:rPr lang="en-US" dirty="0"/>
              <a:t>){  </a:t>
            </a:r>
            <a:r>
              <a:rPr lang="en-US" dirty="0">
                <a:solidFill>
                  <a:srgbClr val="00B0F0"/>
                </a:solidFill>
              </a:rPr>
              <a:t>\\ if the smaller child is less than the current value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= </a:t>
            </a:r>
            <a:r>
              <a:rPr lang="en-US" dirty="0" err="1"/>
              <a:t>val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swap parent with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toSwap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update current node to be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left = </a:t>
            </a:r>
            <a:r>
              <a:rPr lang="en-US" dirty="0" err="1"/>
              <a:t>i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            right = </a:t>
            </a:r>
            <a:r>
              <a:rPr lang="en-US" dirty="0" err="1"/>
              <a:t>i</a:t>
            </a:r>
            <a:r>
              <a:rPr lang="en-US" dirty="0"/>
              <a:t>*2+1;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else{ return;} </a:t>
            </a:r>
            <a:r>
              <a:rPr lang="en-US" dirty="0">
                <a:solidFill>
                  <a:srgbClr val="00B0F0"/>
                </a:solidFill>
              </a:rPr>
              <a:t>\\ if we don’t swap, then heap property holds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1833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Given the item at the given index from the PQ</a:t>
            </a:r>
          </a:p>
        </p:txBody>
      </p:sp>
    </p:spTree>
    <p:extLst>
      <p:ext uri="{BB962C8B-B14F-4D97-AF65-F5344CB8AC3E}">
        <p14:creationId xmlns:p14="http://schemas.microsoft.com/office/powerpoint/2010/main" val="3021073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FF98-B970-A667-2AA9-84C528A6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Expected Running time of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05B8-E866-B0A1-E73C-A00D41E59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6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Heap From “Scratch”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DE40CB-E466-39F7-D8B8-04BB5635AAE6}"/>
              </a:ext>
            </a:extLst>
          </p:cNvPr>
          <p:cNvSpPr txBox="1"/>
          <p:nvPr/>
        </p:nvSpPr>
        <p:spPr>
          <a:xfrm>
            <a:off x="7936205" y="5053758"/>
            <a:ext cx="312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ways for “fix” the heap: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Up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018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06720329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06720329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4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07353" r="-108842" b="-2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07353" r="-594" b="-2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5DC9A6B-441D-32AF-47B4-F4888F339B90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852505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6099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8440DB-C25F-EEF0-74F8-E305D893D7FF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</p:spTree>
    <p:extLst>
      <p:ext uri="{BB962C8B-B14F-4D97-AF65-F5344CB8AC3E}">
        <p14:creationId xmlns:p14="http://schemas.microsoft.com/office/powerpoint/2010/main" val="2008296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4400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93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153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039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905CF-DEFE-FCCE-A8B5-E5D05FB4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this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65F4-D608-38F3-EE98-2E277D48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running time of </a:t>
            </a:r>
            <a:r>
              <a:rPr lang="en-US" dirty="0" err="1"/>
              <a:t>buildHeap</a:t>
            </a:r>
            <a:r>
              <a:rPr lang="en-US" dirty="0"/>
              <a:t>:</a:t>
            </a:r>
          </a:p>
          <a:p>
            <a:r>
              <a:rPr lang="en-US" dirty="0"/>
              <a:t>No node can percolate down more than the height of its subtree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a leaf: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second-from-last level:</a:t>
            </a:r>
          </a:p>
          <a:p>
            <a:pPr lvl="1"/>
            <a:r>
              <a:rPr lang="en-US" dirty="0"/>
              <a:t>When i is third-from-last level:</a:t>
            </a:r>
          </a:p>
          <a:p>
            <a:r>
              <a:rPr lang="en-US" dirty="0"/>
              <a:t>Overall Running time: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625AA-3486-326F-E75E-91F40D9AD6A6}"/>
              </a:ext>
            </a:extLst>
          </p:cNvPr>
          <p:cNvSpPr txBox="1"/>
          <p:nvPr/>
        </p:nvSpPr>
        <p:spPr>
          <a:xfrm>
            <a:off x="8586460" y="28358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34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5791664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5791664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4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3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07353" r="-108842" b="-2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07353" r="-594" b="-2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13433" r="-108842" b="-1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13433" r="-594" b="-129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05882" r="-108842" b="-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05882" r="-594" b="-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C7AD587-59D0-A1C8-89A2-1EC8852362D7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241421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11940" r="-108842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11940" r="-594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05882" r="-108842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05882" r="-594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13433" r="-108842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13433" r="-594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604412" r="-108842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604412" r="-594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5A04C30-28A0-45BD-0DCC-6FE722E39D48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91470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7FF0-73B3-18E1-1353-1FC326B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for Heaps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Binary Trees:</a:t>
                </a:r>
              </a:p>
              <a:p>
                <a:pPr lvl="1"/>
                <a:r>
                  <a:rPr lang="en-US" dirty="0"/>
                  <a:t>The branching factor is 2</a:t>
                </a:r>
              </a:p>
              <a:p>
                <a:pPr lvl="1"/>
                <a:r>
                  <a:rPr lang="en-US" dirty="0"/>
                  <a:t>Every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2 children</a:t>
                </a:r>
              </a:p>
              <a:p>
                <a:r>
                  <a:rPr lang="en-US" dirty="0"/>
                  <a:t>Complete Tree: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45763F0-6769-2287-CC78-BCD511A25F3D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7E31A0-3D28-578F-5A14-F09AA762C56B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8E57D9C-90AC-1E4D-B4B2-6035E42D446F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69181F-C6C8-0F25-3774-618748080A5E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4E7A57F-281D-14D1-8FD1-B7676D989C3C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9DA9B6-1EB5-447B-ED91-6211BEDDA0F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5DDE04-CC29-E791-DD6A-810566C8769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1B6C2F-9FFB-4EEB-3096-46005109CDE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F5AC253-EE0F-A59C-CD48-00D35FA98918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94BE88-313B-BF69-CC7B-CDB41993619D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5BEC51-2B81-F5B1-3172-D2C934522EE8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6CC7CC-AE23-0FD3-CE5F-8504F07C64B7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5647F1-AB09-5E14-4D54-F9A40B1E0C28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D23AFF-4086-7B95-E87D-F527D08A1AD3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427BB4-6F03-67AA-C1CC-7E6FCA3D63F4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B0041F5-7180-BE30-B46A-30863B150E6E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52D87F-314D-CE71-4735-6CB05C141444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2EEED4-A26A-7898-FCF1-C0AA68E4D5B5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35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A069-E0AF-EBEE-3120-4318DF25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– Priority Queue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Idea: We need to keep some ordering, but it doesn’t need to be entirely sorted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worst case for extract and insert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60A17D2-D1DC-EB90-0F1F-B576ACAA6D5B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E16EF1-E0DE-F370-E581-946E72846104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45C3EBE-556C-5377-E6B8-DD961CEA7DFD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B45233-474B-D142-219F-3E2B3AC692B9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E202AD5-FD55-ED1F-2E5A-AA6DE5FB534F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55CF38E-7DC0-6240-8663-B411669B6536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4CC478-74A8-998F-9A93-3856DF9C77C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0E3CC96-BBE6-289E-ED25-7D583BF06E0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4DD672-6BA5-032B-AF77-D37A27D159F3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1B6D2E-E2AA-4C8C-1EAD-8C12D7FF3633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48F384-51C8-527F-7FB4-5BBB372B6677}"/>
                </a:ext>
              </a:extLst>
            </p:cNvPr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002DF07-0E13-B858-3BA7-5900F9516216}"/>
                </a:ext>
              </a:extLst>
            </p:cNvPr>
            <p:cNvCxnSpPr>
              <a:cxnSpLocks/>
              <a:stCxn id="4" idx="5"/>
              <a:endCxn id="6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84EDD4-811C-EDDD-E685-8BB995834CA3}"/>
                </a:ext>
              </a:extLst>
            </p:cNvPr>
            <p:cNvCxnSpPr>
              <a:stCxn id="8" idx="1"/>
              <a:endCxn id="5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D010E68-C147-D53D-76FA-0AC012CD9A6F}"/>
                </a:ext>
              </a:extLst>
            </p:cNvPr>
            <p:cNvCxnSpPr>
              <a:stCxn id="7" idx="7"/>
              <a:endCxn id="5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35A445-FC36-61C2-4F6B-88DF180C943C}"/>
                </a:ext>
              </a:extLst>
            </p:cNvPr>
            <p:cNvCxnSpPr>
              <a:stCxn id="12" idx="0"/>
              <a:endCxn id="7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173BE8-0C63-61AC-C82D-DA0736EC7C33}"/>
                </a:ext>
              </a:extLst>
            </p:cNvPr>
            <p:cNvCxnSpPr>
              <a:stCxn id="11" idx="0"/>
              <a:endCxn id="7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59FA23-DDB5-C437-52D4-C8687D34BF71}"/>
                </a:ext>
              </a:extLst>
            </p:cNvPr>
            <p:cNvCxnSpPr>
              <a:stCxn id="9" idx="7"/>
              <a:endCxn id="6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0309B5-D192-7F29-3E8C-A9BE86027085}"/>
                </a:ext>
              </a:extLst>
            </p:cNvPr>
            <p:cNvCxnSpPr>
              <a:stCxn id="10" idx="1"/>
              <a:endCxn id="6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7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A069-E0AF-EBEE-3120-4318DF25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– Priority Queue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Idea: We need to keep some ordering, but it doesn’t need to be entirely sorted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worst case for extract and insert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60A17D2-D1DC-EB90-0F1F-B576ACAA6D5B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E16EF1-E0DE-F370-E581-946E72846104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45C3EBE-556C-5377-E6B8-DD961CEA7DFD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B45233-474B-D142-219F-3E2B3AC692B9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E202AD5-FD55-ED1F-2E5A-AA6DE5FB534F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55CF38E-7DC0-6240-8663-B411669B6536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4CC478-74A8-998F-9A93-3856DF9C77C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0E3CC96-BBE6-289E-ED25-7D583BF06E0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4DD672-6BA5-032B-AF77-D37A27D159F3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1B6D2E-E2AA-4C8C-1EAD-8C12D7FF3633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48F384-51C8-527F-7FB4-5BBB372B6677}"/>
                </a:ext>
              </a:extLst>
            </p:cNvPr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002DF07-0E13-B858-3BA7-5900F9516216}"/>
                </a:ext>
              </a:extLst>
            </p:cNvPr>
            <p:cNvCxnSpPr>
              <a:cxnSpLocks/>
              <a:stCxn id="4" idx="5"/>
              <a:endCxn id="6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84EDD4-811C-EDDD-E685-8BB995834CA3}"/>
                </a:ext>
              </a:extLst>
            </p:cNvPr>
            <p:cNvCxnSpPr>
              <a:stCxn id="8" idx="1"/>
              <a:endCxn id="5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D010E68-C147-D53D-76FA-0AC012CD9A6F}"/>
                </a:ext>
              </a:extLst>
            </p:cNvPr>
            <p:cNvCxnSpPr>
              <a:stCxn id="7" idx="7"/>
              <a:endCxn id="5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35A445-FC36-61C2-4F6B-88DF180C943C}"/>
                </a:ext>
              </a:extLst>
            </p:cNvPr>
            <p:cNvCxnSpPr>
              <a:stCxn id="12" idx="0"/>
              <a:endCxn id="7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173BE8-0C63-61AC-C82D-DA0736EC7C33}"/>
                </a:ext>
              </a:extLst>
            </p:cNvPr>
            <p:cNvCxnSpPr>
              <a:stCxn id="11" idx="0"/>
              <a:endCxn id="7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59FA23-DDB5-C437-52D4-C8687D34BF71}"/>
                </a:ext>
              </a:extLst>
            </p:cNvPr>
            <p:cNvCxnSpPr>
              <a:stCxn id="9" idx="7"/>
              <a:endCxn id="6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0309B5-D192-7F29-3E8C-A9BE86027085}"/>
                </a:ext>
              </a:extLst>
            </p:cNvPr>
            <p:cNvCxnSpPr>
              <a:stCxn id="10" idx="1"/>
              <a:endCxn id="6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A1E5C5-FE3E-3837-A400-EDD1180798E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072A56-BB76-64EE-AA55-B0C0AAAAE0F0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B72FD9-D516-7B60-38F9-5A60DDD667CF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7146A6-09EE-669E-CAE9-E5870BEA6B4B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8CFD0E-B361-7654-43E5-3351750EFDA2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6F9792-C108-987E-92D6-692460A8FA7A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47EA02-4AEF-AD39-4C20-AAFE81249FFE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1B3F467-768F-E74D-FDE0-C031AB68DF49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1939BE-D44A-6B91-F264-505B9FEB6EDB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371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206E-E4F0-F25D-7FB9-EC12CCD0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C1EDC-77CF-F245-8CDE-E3968F223C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What is the maximum number of total nodes in a binary tree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If I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 in a binary tree, what is its minimum height?</a:t>
                </a:r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Heap Idea: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values are inserted into a complete tree, the height will be roughly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Ensure each insert and extract requires just one “trip” from root to leaf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C1EDC-77CF-F245-8CDE-E3968F223C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9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13049</TotalTime>
  <Words>2615</Words>
  <Application>Microsoft Office PowerPoint</Application>
  <PresentationFormat>Widescreen</PresentationFormat>
  <Paragraphs>849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Cambria Math</vt:lpstr>
      <vt:lpstr>Calibri Light</vt:lpstr>
      <vt:lpstr>Arial</vt:lpstr>
      <vt:lpstr>Calibri</vt:lpstr>
      <vt:lpstr>Office Theme</vt:lpstr>
      <vt:lpstr>CSE 332 Autumn 2024 Lecture 7: Heaps</vt:lpstr>
      <vt:lpstr>ADT: Priority Queue</vt:lpstr>
      <vt:lpstr>Thinking through implementations</vt:lpstr>
      <vt:lpstr>Thinking through implementations</vt:lpstr>
      <vt:lpstr>Thinking through implementations</vt:lpstr>
      <vt:lpstr>Trees for Heaps</vt:lpstr>
      <vt:lpstr>Heap – Priority Queue Data Structure</vt:lpstr>
      <vt:lpstr>Heap – Priority Queue Data Structure</vt:lpstr>
      <vt:lpstr>Challenge!</vt:lpstr>
      <vt:lpstr>(Min) Heap Data Structure</vt:lpstr>
      <vt:lpstr>Heap Insert</vt:lpstr>
      <vt:lpstr>Heap Insert</vt:lpstr>
      <vt:lpstr>Heap Insert</vt:lpstr>
      <vt:lpstr>Heap Insert</vt:lpstr>
      <vt:lpstr>Heap Insert</vt:lpstr>
      <vt:lpstr>Heap extract</vt:lpstr>
      <vt:lpstr>Heap extract</vt:lpstr>
      <vt:lpstr>Heap extract</vt:lpstr>
      <vt:lpstr>Heap extract</vt:lpstr>
      <vt:lpstr>Heap extract</vt:lpstr>
      <vt:lpstr>Percolate Up and Down (for a Min Heap)</vt:lpstr>
      <vt:lpstr>Representing a Heap</vt:lpstr>
      <vt:lpstr>Insert Psuedocode</vt:lpstr>
      <vt:lpstr>Percolate Up</vt:lpstr>
      <vt:lpstr>extract Psuedocode</vt:lpstr>
      <vt:lpstr>Percolate Down</vt:lpstr>
      <vt:lpstr>Other Operations</vt:lpstr>
      <vt:lpstr>Aside: Expected Running time of Insert</vt:lpstr>
      <vt:lpstr>Building a Heap From “Scratch”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How long did this take?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76</cp:revision>
  <dcterms:created xsi:type="dcterms:W3CDTF">2023-09-26T20:08:20Z</dcterms:created>
  <dcterms:modified xsi:type="dcterms:W3CDTF">2024-10-09T16:41:19Z</dcterms:modified>
</cp:coreProperties>
</file>