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44"/>
  </p:notesMasterIdLst>
  <p:sldIdLst>
    <p:sldId id="257" r:id="rId2"/>
    <p:sldId id="314" r:id="rId3"/>
    <p:sldId id="315" r:id="rId4"/>
    <p:sldId id="317" r:id="rId5"/>
    <p:sldId id="318" r:id="rId6"/>
    <p:sldId id="319" r:id="rId7"/>
    <p:sldId id="320" r:id="rId8"/>
    <p:sldId id="321" r:id="rId9"/>
    <p:sldId id="302" r:id="rId10"/>
    <p:sldId id="303" r:id="rId11"/>
    <p:sldId id="304" r:id="rId12"/>
    <p:sldId id="305" r:id="rId13"/>
    <p:sldId id="306" r:id="rId14"/>
    <p:sldId id="307" r:id="rId15"/>
    <p:sldId id="308" r:id="rId16"/>
    <p:sldId id="309" r:id="rId17"/>
    <p:sldId id="311" r:id="rId18"/>
    <p:sldId id="310" r:id="rId19"/>
    <p:sldId id="312" r:id="rId20"/>
    <p:sldId id="313" r:id="rId21"/>
    <p:sldId id="758" r:id="rId22"/>
    <p:sldId id="834" r:id="rId23"/>
    <p:sldId id="759" r:id="rId24"/>
    <p:sldId id="760" r:id="rId25"/>
    <p:sldId id="777" r:id="rId26"/>
    <p:sldId id="778" r:id="rId27"/>
    <p:sldId id="779" r:id="rId28"/>
    <p:sldId id="780" r:id="rId29"/>
    <p:sldId id="781" r:id="rId30"/>
    <p:sldId id="872" r:id="rId31"/>
    <p:sldId id="882" r:id="rId32"/>
    <p:sldId id="883" r:id="rId33"/>
    <p:sldId id="884" r:id="rId34"/>
    <p:sldId id="768" r:id="rId35"/>
    <p:sldId id="770" r:id="rId36"/>
    <p:sldId id="842" r:id="rId37"/>
    <p:sldId id="877" r:id="rId38"/>
    <p:sldId id="878" r:id="rId39"/>
    <p:sldId id="845" r:id="rId40"/>
    <p:sldId id="885" r:id="rId41"/>
    <p:sldId id="775" r:id="rId42"/>
    <p:sldId id="776" r:id="rId43"/>
  </p:sldIdLst>
  <p:sldSz cx="12192000" cy="6858000"/>
  <p:notesSz cx="6858000" cy="9144000"/>
  <p:embeddedFontLst>
    <p:embeddedFont>
      <p:font typeface="Cambria Math" panose="02040503050406030204" pitchFamily="18" charset="0"/>
      <p:regular r:id="rId4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9900"/>
    <a:srgbClr val="FF9797"/>
    <a:srgbClr val="FF6464"/>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76" d="100"/>
          <a:sy n="76" d="100"/>
        </p:scale>
        <p:origin x="296"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75DE9E-3E2B-49A4-BE4E-F3618449E8DE}" type="datetimeFigureOut">
              <a:rPr lang="en-US" smtClean="0"/>
              <a:t>11/25/2024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1A3574-2292-4E4A-AB4C-8C6FBD4B38BE}" type="slidenum">
              <a:rPr lang="en-US" smtClean="0"/>
              <a:t>‹#›</a:t>
            </a:fld>
            <a:endParaRPr lang="en-US"/>
          </a:p>
        </p:txBody>
      </p:sp>
    </p:spTree>
    <p:extLst>
      <p:ext uri="{BB962C8B-B14F-4D97-AF65-F5344CB8AC3E}">
        <p14:creationId xmlns:p14="http://schemas.microsoft.com/office/powerpoint/2010/main" val="4153027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set of edges from the graph, which forms a tree with all of the nodes in a graph. Subset of the edges, which has no cycles, and connects all the nodes.</a:t>
            </a:r>
          </a:p>
        </p:txBody>
      </p:sp>
      <p:sp>
        <p:nvSpPr>
          <p:cNvPr id="4" name="Slide Number Placeholder 3"/>
          <p:cNvSpPr>
            <a:spLocks noGrp="1"/>
          </p:cNvSpPr>
          <p:nvPr>
            <p:ph type="sldNum" sz="quarter" idx="5"/>
          </p:nvPr>
        </p:nvSpPr>
        <p:spPr/>
        <p:txBody>
          <a:bodyPr/>
          <a:lstStyle/>
          <a:p>
            <a:fld id="{528D9EFC-C18D-9343-8FAC-BB521FE639CB}" type="slidenum">
              <a:rPr lang="en-US" smtClean="0"/>
              <a:t>23</a:t>
            </a:fld>
            <a:endParaRPr lang="en-US"/>
          </a:p>
        </p:txBody>
      </p:sp>
    </p:spTree>
    <p:extLst>
      <p:ext uri="{BB962C8B-B14F-4D97-AF65-F5344CB8AC3E}">
        <p14:creationId xmlns:p14="http://schemas.microsoft.com/office/powerpoint/2010/main" val="65398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 over some examples of edges that cross the cut and edges that do not</a:t>
            </a:r>
          </a:p>
        </p:txBody>
      </p:sp>
      <p:sp>
        <p:nvSpPr>
          <p:cNvPr id="4" name="Slide Number Placeholder 3"/>
          <p:cNvSpPr>
            <a:spLocks noGrp="1"/>
          </p:cNvSpPr>
          <p:nvPr>
            <p:ph type="sldNum" sz="quarter" idx="5"/>
          </p:nvPr>
        </p:nvSpPr>
        <p:spPr/>
        <p:txBody>
          <a:bodyPr/>
          <a:lstStyle/>
          <a:p>
            <a:fld id="{528D9EFC-C18D-9343-8FAC-BB521FE639CB}" type="slidenum">
              <a:rPr lang="en-US" smtClean="0"/>
              <a:t>34</a:t>
            </a:fld>
            <a:endParaRPr lang="en-US"/>
          </a:p>
        </p:txBody>
      </p:sp>
    </p:spTree>
    <p:extLst>
      <p:ext uri="{BB962C8B-B14F-4D97-AF65-F5344CB8AC3E}">
        <p14:creationId xmlns:p14="http://schemas.microsoft.com/office/powerpoint/2010/main" val="1779161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I take any cut at all in the graph, then the least weight edge across that cut is guaranteed to be part of some minimum spanning tree. The least weight edge that crosses any cut in . </a:t>
            </a:r>
          </a:p>
          <a:p>
            <a:r>
              <a:rPr lang="en-US" dirty="0"/>
              <a:t>We need a bit more mechanics to make this work for </a:t>
            </a:r>
            <a:r>
              <a:rPr lang="en-US" dirty="0" err="1"/>
              <a:t>kruskals</a:t>
            </a:r>
            <a:r>
              <a:rPr lang="en-US" dirty="0"/>
              <a:t>. </a:t>
            </a:r>
          </a:p>
          <a:p>
            <a:r>
              <a:rPr lang="en-US" dirty="0"/>
              <a:t>Suppose A is a subset of a minimum spanning tree, meaning, we are on our way to building. There is a minimum spanning tree T, where every edge in A is part of this minimum spanning tree T</a:t>
            </a:r>
          </a:p>
          <a:p>
            <a:endParaRPr lang="en-US" dirty="0"/>
          </a:p>
          <a:p>
            <a:r>
              <a:rPr lang="en-US" dirty="0"/>
              <a:t>Define some cut (S,V-S), which A respects. It is safe to add e to A and we will have made more progress</a:t>
            </a:r>
          </a:p>
          <a:p>
            <a:endParaRPr lang="en-US" dirty="0"/>
          </a:p>
          <a:p>
            <a:r>
              <a:rPr lang="en-US" dirty="0"/>
              <a:t>Repeat v-1 times. If we know we can start with some arbitrary subset, then we can add this edge e . There is some minimum spanning tree that has this edge </a:t>
            </a:r>
            <a:r>
              <a:rPr lang="en-US" dirty="0" err="1"/>
              <a:t>f,g</a:t>
            </a:r>
            <a:r>
              <a:rPr lang="en-US" dirty="0"/>
              <a:t>. If I used some other edge instead, an</a:t>
            </a:r>
          </a:p>
        </p:txBody>
      </p:sp>
      <p:sp>
        <p:nvSpPr>
          <p:cNvPr id="4" name="Slide Number Placeholder 3"/>
          <p:cNvSpPr>
            <a:spLocks noGrp="1"/>
          </p:cNvSpPr>
          <p:nvPr>
            <p:ph type="sldNum" sz="quarter" idx="5"/>
          </p:nvPr>
        </p:nvSpPr>
        <p:spPr/>
        <p:txBody>
          <a:bodyPr/>
          <a:lstStyle/>
          <a:p>
            <a:fld id="{528D9EFC-C18D-9343-8FAC-BB521FE639CB}" type="slidenum">
              <a:rPr lang="en-US" smtClean="0"/>
              <a:t>35</a:t>
            </a:fld>
            <a:endParaRPr lang="en-US"/>
          </a:p>
        </p:txBody>
      </p:sp>
    </p:spTree>
    <p:extLst>
      <p:ext uri="{BB962C8B-B14F-4D97-AF65-F5344CB8AC3E}">
        <p14:creationId xmlns:p14="http://schemas.microsoft.com/office/powerpoint/2010/main" val="37751409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I take any cut at all in the graph, then the least weight edge across that cut is guaranteed to be part of some minimum spanning tree. The least weight edge that crosses any cut in . </a:t>
            </a:r>
          </a:p>
          <a:p>
            <a:r>
              <a:rPr lang="en-US" dirty="0"/>
              <a:t>We need a bit more mechanics to make this work for </a:t>
            </a:r>
            <a:r>
              <a:rPr lang="en-US" dirty="0" err="1"/>
              <a:t>kruskals</a:t>
            </a:r>
            <a:r>
              <a:rPr lang="en-US" dirty="0"/>
              <a:t>. </a:t>
            </a:r>
          </a:p>
          <a:p>
            <a:r>
              <a:rPr lang="en-US" dirty="0"/>
              <a:t>Suppose A is a subset of a minimum spanning tree, meaning, we are on our way to building. There is a minimum spanning tree T, where every edge in A is part of this minimum spanning tree T</a:t>
            </a:r>
          </a:p>
          <a:p>
            <a:endParaRPr lang="en-US" dirty="0"/>
          </a:p>
          <a:p>
            <a:r>
              <a:rPr lang="en-US" dirty="0"/>
              <a:t>Define some cut (S,V-S), which A respects. It is safe to add e to A and we will have made more progress</a:t>
            </a:r>
          </a:p>
          <a:p>
            <a:endParaRPr lang="en-US" dirty="0"/>
          </a:p>
          <a:p>
            <a:r>
              <a:rPr lang="en-US" dirty="0"/>
              <a:t>Repeat v-1 times. If we know we can start with some arbitrary subset, then we can add this edge e . There is some minimum spanning tree that has this edge </a:t>
            </a:r>
            <a:r>
              <a:rPr lang="en-US" dirty="0" err="1"/>
              <a:t>f,g</a:t>
            </a:r>
            <a:r>
              <a:rPr lang="en-US" dirty="0"/>
              <a:t>. If I used some other edge instead, an</a:t>
            </a:r>
          </a:p>
        </p:txBody>
      </p:sp>
      <p:sp>
        <p:nvSpPr>
          <p:cNvPr id="4" name="Slide Number Placeholder 3"/>
          <p:cNvSpPr>
            <a:spLocks noGrp="1"/>
          </p:cNvSpPr>
          <p:nvPr>
            <p:ph type="sldNum" sz="quarter" idx="5"/>
          </p:nvPr>
        </p:nvSpPr>
        <p:spPr/>
        <p:txBody>
          <a:bodyPr/>
          <a:lstStyle/>
          <a:p>
            <a:fld id="{528D9EFC-C18D-9343-8FAC-BB521FE639CB}" type="slidenum">
              <a:rPr lang="en-US" smtClean="0"/>
              <a:t>36</a:t>
            </a:fld>
            <a:endParaRPr lang="en-US"/>
          </a:p>
        </p:txBody>
      </p:sp>
    </p:spTree>
    <p:extLst>
      <p:ext uri="{BB962C8B-B14F-4D97-AF65-F5344CB8AC3E}">
        <p14:creationId xmlns:p14="http://schemas.microsoft.com/office/powerpoint/2010/main" val="996569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I take any cut at all in the graph, then the least weight edge across that cut is guaranteed to be part of some minimum spanning tree. The least weight edge that crosses any cut in . </a:t>
            </a:r>
          </a:p>
          <a:p>
            <a:r>
              <a:rPr lang="en-US" dirty="0"/>
              <a:t>We need a bit more mechanics to make this work for </a:t>
            </a:r>
            <a:r>
              <a:rPr lang="en-US" dirty="0" err="1"/>
              <a:t>kruskals</a:t>
            </a:r>
            <a:r>
              <a:rPr lang="en-US" dirty="0"/>
              <a:t>. </a:t>
            </a:r>
          </a:p>
          <a:p>
            <a:r>
              <a:rPr lang="en-US" dirty="0"/>
              <a:t>Suppose A is a subset of a minimum spanning tree, meaning, we are on our way to building. There is a minimum spanning tree T, where every edge in A is part of this minimum spanning tree T</a:t>
            </a:r>
          </a:p>
          <a:p>
            <a:endParaRPr lang="en-US" dirty="0"/>
          </a:p>
          <a:p>
            <a:r>
              <a:rPr lang="en-US" dirty="0"/>
              <a:t>Define some cut (S,V-S), which A respects. It is safe to add e to A and we will have made more progress</a:t>
            </a:r>
          </a:p>
          <a:p>
            <a:endParaRPr lang="en-US" dirty="0"/>
          </a:p>
          <a:p>
            <a:r>
              <a:rPr lang="en-US" dirty="0"/>
              <a:t>Repeat v-1 times. If we know we can start with some arbitrary subset, then we can add this edge e . There is some minimum spanning tree that has this edge </a:t>
            </a:r>
            <a:r>
              <a:rPr lang="en-US" dirty="0" err="1"/>
              <a:t>f,g</a:t>
            </a:r>
            <a:r>
              <a:rPr lang="en-US" dirty="0"/>
              <a:t>. If I used some other edge instead, an</a:t>
            </a:r>
          </a:p>
        </p:txBody>
      </p:sp>
      <p:sp>
        <p:nvSpPr>
          <p:cNvPr id="4" name="Slide Number Placeholder 3"/>
          <p:cNvSpPr>
            <a:spLocks noGrp="1"/>
          </p:cNvSpPr>
          <p:nvPr>
            <p:ph type="sldNum" sz="quarter" idx="5"/>
          </p:nvPr>
        </p:nvSpPr>
        <p:spPr/>
        <p:txBody>
          <a:bodyPr/>
          <a:lstStyle/>
          <a:p>
            <a:fld id="{528D9EFC-C18D-9343-8FAC-BB521FE639CB}" type="slidenum">
              <a:rPr lang="en-US" smtClean="0"/>
              <a:t>37</a:t>
            </a:fld>
            <a:endParaRPr lang="en-US"/>
          </a:p>
        </p:txBody>
      </p:sp>
    </p:spTree>
    <p:extLst>
      <p:ext uri="{BB962C8B-B14F-4D97-AF65-F5344CB8AC3E}">
        <p14:creationId xmlns:p14="http://schemas.microsoft.com/office/powerpoint/2010/main" val="7957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I take any cut at all in the graph, then the least weight edge across that cut is guaranteed to be part of some minimum spanning tree. The least weight edge that crosses any cut in . </a:t>
            </a:r>
          </a:p>
          <a:p>
            <a:r>
              <a:rPr lang="en-US" dirty="0"/>
              <a:t>We need a bit more mechanics to make this work for </a:t>
            </a:r>
            <a:r>
              <a:rPr lang="en-US" dirty="0" err="1"/>
              <a:t>kruskals</a:t>
            </a:r>
            <a:r>
              <a:rPr lang="en-US" dirty="0"/>
              <a:t>. </a:t>
            </a:r>
          </a:p>
          <a:p>
            <a:r>
              <a:rPr lang="en-US" dirty="0"/>
              <a:t>Suppose A is a subset of a minimum spanning tree, meaning, we are on our way to building. There is a minimum spanning tree T, where every edge in A is part of this minimum spanning tree T</a:t>
            </a:r>
          </a:p>
          <a:p>
            <a:endParaRPr lang="en-US" dirty="0"/>
          </a:p>
          <a:p>
            <a:r>
              <a:rPr lang="en-US" dirty="0"/>
              <a:t>Define some cut (S,V-S), which A respects. It is safe to add e to A and we will have made more progress</a:t>
            </a:r>
          </a:p>
          <a:p>
            <a:endParaRPr lang="en-US" dirty="0"/>
          </a:p>
          <a:p>
            <a:r>
              <a:rPr lang="en-US" dirty="0"/>
              <a:t>Repeat v-1 times. If we know we can start with some arbitrary subset, then we can add this edge e . There is some minimum spanning tree that has this edge </a:t>
            </a:r>
            <a:r>
              <a:rPr lang="en-US" dirty="0" err="1"/>
              <a:t>f,g</a:t>
            </a:r>
            <a:r>
              <a:rPr lang="en-US" dirty="0"/>
              <a:t>. If I used some other edge instead, an</a:t>
            </a:r>
          </a:p>
        </p:txBody>
      </p:sp>
      <p:sp>
        <p:nvSpPr>
          <p:cNvPr id="4" name="Slide Number Placeholder 3"/>
          <p:cNvSpPr>
            <a:spLocks noGrp="1"/>
          </p:cNvSpPr>
          <p:nvPr>
            <p:ph type="sldNum" sz="quarter" idx="5"/>
          </p:nvPr>
        </p:nvSpPr>
        <p:spPr/>
        <p:txBody>
          <a:bodyPr/>
          <a:lstStyle/>
          <a:p>
            <a:fld id="{528D9EFC-C18D-9343-8FAC-BB521FE639CB}" type="slidenum">
              <a:rPr lang="en-US" smtClean="0"/>
              <a:t>38</a:t>
            </a:fld>
            <a:endParaRPr lang="en-US"/>
          </a:p>
        </p:txBody>
      </p:sp>
    </p:spTree>
    <p:extLst>
      <p:ext uri="{BB962C8B-B14F-4D97-AF65-F5344CB8AC3E}">
        <p14:creationId xmlns:p14="http://schemas.microsoft.com/office/powerpoint/2010/main" val="2062189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I take any cut at all in the graph, then the least weight edge across that cut is guaranteed to be part of some minimum spanning tree. The least weight edge that crosses any cut in . </a:t>
            </a:r>
          </a:p>
          <a:p>
            <a:r>
              <a:rPr lang="en-US" dirty="0"/>
              <a:t>We need a bit more mechanics to make this work for </a:t>
            </a:r>
            <a:r>
              <a:rPr lang="en-US" dirty="0" err="1"/>
              <a:t>kruskals</a:t>
            </a:r>
            <a:r>
              <a:rPr lang="en-US" dirty="0"/>
              <a:t>. </a:t>
            </a:r>
          </a:p>
          <a:p>
            <a:r>
              <a:rPr lang="en-US" dirty="0"/>
              <a:t>Suppose A is a subset of a minimum spanning tree, meaning, we are on our way to building. There is a minimum spanning tree T, where every edge in A is part of this minimum spanning tree T</a:t>
            </a:r>
          </a:p>
          <a:p>
            <a:endParaRPr lang="en-US" dirty="0"/>
          </a:p>
          <a:p>
            <a:r>
              <a:rPr lang="en-US" dirty="0"/>
              <a:t>Define some cut (S,V-S), which A respects. It is safe to add e to A and we will have made more progress</a:t>
            </a:r>
          </a:p>
          <a:p>
            <a:endParaRPr lang="en-US" dirty="0"/>
          </a:p>
          <a:p>
            <a:r>
              <a:rPr lang="en-US" dirty="0"/>
              <a:t>Repeat v-1 times. If we know we can start with some arbitrary subset, then we can add this edge e . There is some minimum spanning tree that has this edge </a:t>
            </a:r>
            <a:r>
              <a:rPr lang="en-US" dirty="0" err="1"/>
              <a:t>f,g</a:t>
            </a:r>
            <a:r>
              <a:rPr lang="en-US" dirty="0"/>
              <a:t>. If I used some other edge instead, an</a:t>
            </a:r>
          </a:p>
        </p:txBody>
      </p:sp>
      <p:sp>
        <p:nvSpPr>
          <p:cNvPr id="4" name="Slide Number Placeholder 3"/>
          <p:cNvSpPr>
            <a:spLocks noGrp="1"/>
          </p:cNvSpPr>
          <p:nvPr>
            <p:ph type="sldNum" sz="quarter" idx="5"/>
          </p:nvPr>
        </p:nvSpPr>
        <p:spPr/>
        <p:txBody>
          <a:bodyPr/>
          <a:lstStyle/>
          <a:p>
            <a:fld id="{528D9EFC-C18D-9343-8FAC-BB521FE639CB}" type="slidenum">
              <a:rPr lang="en-US" smtClean="0"/>
              <a:t>39</a:t>
            </a:fld>
            <a:endParaRPr lang="en-US"/>
          </a:p>
        </p:txBody>
      </p:sp>
    </p:spTree>
    <p:extLst>
      <p:ext uri="{BB962C8B-B14F-4D97-AF65-F5344CB8AC3E}">
        <p14:creationId xmlns:p14="http://schemas.microsoft.com/office/powerpoint/2010/main" val="3492717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A8D94-701F-50B7-FF63-2391449835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F1BD39A-A942-599F-149A-747401D546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F35134E-8798-2A87-98AE-0B134785D2DF}"/>
              </a:ext>
            </a:extLst>
          </p:cNvPr>
          <p:cNvSpPr>
            <a:spLocks noGrp="1"/>
          </p:cNvSpPr>
          <p:nvPr>
            <p:ph type="dt" sz="half" idx="10"/>
          </p:nvPr>
        </p:nvSpPr>
        <p:spPr/>
        <p:txBody>
          <a:bodyPr/>
          <a:lstStyle/>
          <a:p>
            <a:fld id="{28421D02-69CC-42C9-85CE-4F8B68ED22B8}" type="datetimeFigureOut">
              <a:rPr lang="en-US" smtClean="0"/>
              <a:t>11/22/2024</a:t>
            </a:fld>
            <a:endParaRPr lang="en-US"/>
          </a:p>
        </p:txBody>
      </p:sp>
      <p:sp>
        <p:nvSpPr>
          <p:cNvPr id="5" name="Footer Placeholder 4">
            <a:extLst>
              <a:ext uri="{FF2B5EF4-FFF2-40B4-BE49-F238E27FC236}">
                <a16:creationId xmlns:a16="http://schemas.microsoft.com/office/drawing/2014/main" id="{E46803DE-E5A1-A42D-17E0-52D8A15FEE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08009D-BD52-D020-26A4-CCFF2596A0F5}"/>
              </a:ext>
            </a:extLst>
          </p:cNvPr>
          <p:cNvSpPr>
            <a:spLocks noGrp="1"/>
          </p:cNvSpPr>
          <p:nvPr>
            <p:ph type="sldNum" sz="quarter" idx="12"/>
          </p:nvPr>
        </p:nvSpPr>
        <p:spPr/>
        <p:txBody>
          <a:bodyPr/>
          <a:lstStyle/>
          <a:p>
            <a:fld id="{48A6B0C1-9E0A-4C4A-808A-34C0E77FF2FF}" type="slidenum">
              <a:rPr lang="en-US" smtClean="0"/>
              <a:t>‹#›</a:t>
            </a:fld>
            <a:endParaRPr lang="en-US"/>
          </a:p>
        </p:txBody>
      </p:sp>
    </p:spTree>
    <p:extLst>
      <p:ext uri="{BB962C8B-B14F-4D97-AF65-F5344CB8AC3E}">
        <p14:creationId xmlns:p14="http://schemas.microsoft.com/office/powerpoint/2010/main" val="1675308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C0788-F665-F0AA-D34E-18CDC381E38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2D25BE1-D418-6610-B976-595A42D78D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6C710E-4740-E186-8004-9F098E4B8AA8}"/>
              </a:ext>
            </a:extLst>
          </p:cNvPr>
          <p:cNvSpPr>
            <a:spLocks noGrp="1"/>
          </p:cNvSpPr>
          <p:nvPr>
            <p:ph type="dt" sz="half" idx="10"/>
          </p:nvPr>
        </p:nvSpPr>
        <p:spPr/>
        <p:txBody>
          <a:bodyPr/>
          <a:lstStyle/>
          <a:p>
            <a:fld id="{28421D02-69CC-42C9-85CE-4F8B68ED22B8}" type="datetimeFigureOut">
              <a:rPr lang="en-US" smtClean="0"/>
              <a:t>11/22/2024</a:t>
            </a:fld>
            <a:endParaRPr lang="en-US"/>
          </a:p>
        </p:txBody>
      </p:sp>
      <p:sp>
        <p:nvSpPr>
          <p:cNvPr id="5" name="Footer Placeholder 4">
            <a:extLst>
              <a:ext uri="{FF2B5EF4-FFF2-40B4-BE49-F238E27FC236}">
                <a16:creationId xmlns:a16="http://schemas.microsoft.com/office/drawing/2014/main" id="{63D57D91-6BF0-5F67-0BAA-BA3B5985E8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4EB95B-64CF-ED1B-895D-0C15FB84A947}"/>
              </a:ext>
            </a:extLst>
          </p:cNvPr>
          <p:cNvSpPr>
            <a:spLocks noGrp="1"/>
          </p:cNvSpPr>
          <p:nvPr>
            <p:ph type="sldNum" sz="quarter" idx="12"/>
          </p:nvPr>
        </p:nvSpPr>
        <p:spPr/>
        <p:txBody>
          <a:bodyPr/>
          <a:lstStyle/>
          <a:p>
            <a:fld id="{48A6B0C1-9E0A-4C4A-808A-34C0E77FF2FF}" type="slidenum">
              <a:rPr lang="en-US" smtClean="0"/>
              <a:t>‹#›</a:t>
            </a:fld>
            <a:endParaRPr lang="en-US"/>
          </a:p>
        </p:txBody>
      </p:sp>
    </p:spTree>
    <p:extLst>
      <p:ext uri="{BB962C8B-B14F-4D97-AF65-F5344CB8AC3E}">
        <p14:creationId xmlns:p14="http://schemas.microsoft.com/office/powerpoint/2010/main" val="1896071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6B0D1A-0325-047A-3C56-DB7DC37D1F0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42D4EC8-DF7A-722B-0985-B7E8ED8800C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F5D96-5B5D-A0E1-6B7E-F894B33DE4BE}"/>
              </a:ext>
            </a:extLst>
          </p:cNvPr>
          <p:cNvSpPr>
            <a:spLocks noGrp="1"/>
          </p:cNvSpPr>
          <p:nvPr>
            <p:ph type="dt" sz="half" idx="10"/>
          </p:nvPr>
        </p:nvSpPr>
        <p:spPr/>
        <p:txBody>
          <a:bodyPr/>
          <a:lstStyle/>
          <a:p>
            <a:fld id="{28421D02-69CC-42C9-85CE-4F8B68ED22B8}" type="datetimeFigureOut">
              <a:rPr lang="en-US" smtClean="0"/>
              <a:t>11/22/2024</a:t>
            </a:fld>
            <a:endParaRPr lang="en-US"/>
          </a:p>
        </p:txBody>
      </p:sp>
      <p:sp>
        <p:nvSpPr>
          <p:cNvPr id="5" name="Footer Placeholder 4">
            <a:extLst>
              <a:ext uri="{FF2B5EF4-FFF2-40B4-BE49-F238E27FC236}">
                <a16:creationId xmlns:a16="http://schemas.microsoft.com/office/drawing/2014/main" id="{0841E58B-FD1B-5158-9002-DB7909020E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26E6E6-5DB2-B08C-E98E-4CE4CABABD3F}"/>
              </a:ext>
            </a:extLst>
          </p:cNvPr>
          <p:cNvSpPr>
            <a:spLocks noGrp="1"/>
          </p:cNvSpPr>
          <p:nvPr>
            <p:ph type="sldNum" sz="quarter" idx="12"/>
          </p:nvPr>
        </p:nvSpPr>
        <p:spPr/>
        <p:txBody>
          <a:bodyPr/>
          <a:lstStyle/>
          <a:p>
            <a:fld id="{48A6B0C1-9E0A-4C4A-808A-34C0E77FF2FF}" type="slidenum">
              <a:rPr lang="en-US" smtClean="0"/>
              <a:t>‹#›</a:t>
            </a:fld>
            <a:endParaRPr lang="en-US"/>
          </a:p>
        </p:txBody>
      </p:sp>
    </p:spTree>
    <p:extLst>
      <p:ext uri="{BB962C8B-B14F-4D97-AF65-F5344CB8AC3E}">
        <p14:creationId xmlns:p14="http://schemas.microsoft.com/office/powerpoint/2010/main" val="3380940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D3513-3DBF-F295-0635-A76FAD8F75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3A398C-CAEC-53AA-8A8B-28B4B6EFE8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42AEDF-9628-E07A-C6FB-A23F1B37D36C}"/>
              </a:ext>
            </a:extLst>
          </p:cNvPr>
          <p:cNvSpPr>
            <a:spLocks noGrp="1"/>
          </p:cNvSpPr>
          <p:nvPr>
            <p:ph type="dt" sz="half" idx="10"/>
          </p:nvPr>
        </p:nvSpPr>
        <p:spPr/>
        <p:txBody>
          <a:bodyPr/>
          <a:lstStyle/>
          <a:p>
            <a:fld id="{28421D02-69CC-42C9-85CE-4F8B68ED22B8}" type="datetimeFigureOut">
              <a:rPr lang="en-US" smtClean="0"/>
              <a:t>11/22/2024</a:t>
            </a:fld>
            <a:endParaRPr lang="en-US"/>
          </a:p>
        </p:txBody>
      </p:sp>
      <p:sp>
        <p:nvSpPr>
          <p:cNvPr id="5" name="Footer Placeholder 4">
            <a:extLst>
              <a:ext uri="{FF2B5EF4-FFF2-40B4-BE49-F238E27FC236}">
                <a16:creationId xmlns:a16="http://schemas.microsoft.com/office/drawing/2014/main" id="{59AD4231-DF5D-E75E-40A2-4490E38647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461DB8-8E9A-0329-3CC7-DD8BE3960F1C}"/>
              </a:ext>
            </a:extLst>
          </p:cNvPr>
          <p:cNvSpPr>
            <a:spLocks noGrp="1"/>
          </p:cNvSpPr>
          <p:nvPr>
            <p:ph type="sldNum" sz="quarter" idx="12"/>
          </p:nvPr>
        </p:nvSpPr>
        <p:spPr/>
        <p:txBody>
          <a:bodyPr/>
          <a:lstStyle/>
          <a:p>
            <a:fld id="{48A6B0C1-9E0A-4C4A-808A-34C0E77FF2FF}" type="slidenum">
              <a:rPr lang="en-US" smtClean="0"/>
              <a:t>‹#›</a:t>
            </a:fld>
            <a:endParaRPr lang="en-US"/>
          </a:p>
        </p:txBody>
      </p:sp>
    </p:spTree>
    <p:extLst>
      <p:ext uri="{BB962C8B-B14F-4D97-AF65-F5344CB8AC3E}">
        <p14:creationId xmlns:p14="http://schemas.microsoft.com/office/powerpoint/2010/main" val="305728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B190C-5088-0FD4-FA3D-07D222B9FA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EE2422D-2D16-CCA8-2A1C-E13A1E0646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56C9900-661D-64EA-83FB-0318C266A8D4}"/>
              </a:ext>
            </a:extLst>
          </p:cNvPr>
          <p:cNvSpPr>
            <a:spLocks noGrp="1"/>
          </p:cNvSpPr>
          <p:nvPr>
            <p:ph type="dt" sz="half" idx="10"/>
          </p:nvPr>
        </p:nvSpPr>
        <p:spPr/>
        <p:txBody>
          <a:bodyPr/>
          <a:lstStyle/>
          <a:p>
            <a:fld id="{28421D02-69CC-42C9-85CE-4F8B68ED22B8}" type="datetimeFigureOut">
              <a:rPr lang="en-US" smtClean="0"/>
              <a:t>11/22/2024</a:t>
            </a:fld>
            <a:endParaRPr lang="en-US"/>
          </a:p>
        </p:txBody>
      </p:sp>
      <p:sp>
        <p:nvSpPr>
          <p:cNvPr id="5" name="Footer Placeholder 4">
            <a:extLst>
              <a:ext uri="{FF2B5EF4-FFF2-40B4-BE49-F238E27FC236}">
                <a16:creationId xmlns:a16="http://schemas.microsoft.com/office/drawing/2014/main" id="{6CAF216F-818C-AE83-8D4F-42EC3C9423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1494A3-F80F-EC41-DDC0-726FC63A831E}"/>
              </a:ext>
            </a:extLst>
          </p:cNvPr>
          <p:cNvSpPr>
            <a:spLocks noGrp="1"/>
          </p:cNvSpPr>
          <p:nvPr>
            <p:ph type="sldNum" sz="quarter" idx="12"/>
          </p:nvPr>
        </p:nvSpPr>
        <p:spPr/>
        <p:txBody>
          <a:bodyPr/>
          <a:lstStyle/>
          <a:p>
            <a:fld id="{48A6B0C1-9E0A-4C4A-808A-34C0E77FF2FF}" type="slidenum">
              <a:rPr lang="en-US" smtClean="0"/>
              <a:t>‹#›</a:t>
            </a:fld>
            <a:endParaRPr lang="en-US"/>
          </a:p>
        </p:txBody>
      </p:sp>
    </p:spTree>
    <p:extLst>
      <p:ext uri="{BB962C8B-B14F-4D97-AF65-F5344CB8AC3E}">
        <p14:creationId xmlns:p14="http://schemas.microsoft.com/office/powerpoint/2010/main" val="1195910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F6897-8ADC-82FB-24C1-148BB152CA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607461-A71F-ECE6-AE85-5EA3DB5E18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BD9E8EA-550B-F0DB-2472-AE2D0456E7C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FBA28DD-EC75-9F30-A7D3-C90A8D02DC59}"/>
              </a:ext>
            </a:extLst>
          </p:cNvPr>
          <p:cNvSpPr>
            <a:spLocks noGrp="1"/>
          </p:cNvSpPr>
          <p:nvPr>
            <p:ph type="dt" sz="half" idx="10"/>
          </p:nvPr>
        </p:nvSpPr>
        <p:spPr/>
        <p:txBody>
          <a:bodyPr/>
          <a:lstStyle/>
          <a:p>
            <a:fld id="{28421D02-69CC-42C9-85CE-4F8B68ED22B8}" type="datetimeFigureOut">
              <a:rPr lang="en-US" smtClean="0"/>
              <a:t>11/22/2024</a:t>
            </a:fld>
            <a:endParaRPr lang="en-US"/>
          </a:p>
        </p:txBody>
      </p:sp>
      <p:sp>
        <p:nvSpPr>
          <p:cNvPr id="6" name="Footer Placeholder 5">
            <a:extLst>
              <a:ext uri="{FF2B5EF4-FFF2-40B4-BE49-F238E27FC236}">
                <a16:creationId xmlns:a16="http://schemas.microsoft.com/office/drawing/2014/main" id="{4B3D4F3C-0167-D8D5-E58E-83645CE37A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96DDF0-EBE9-4CB3-A532-8F8C26FCF3A1}"/>
              </a:ext>
            </a:extLst>
          </p:cNvPr>
          <p:cNvSpPr>
            <a:spLocks noGrp="1"/>
          </p:cNvSpPr>
          <p:nvPr>
            <p:ph type="sldNum" sz="quarter" idx="12"/>
          </p:nvPr>
        </p:nvSpPr>
        <p:spPr/>
        <p:txBody>
          <a:bodyPr/>
          <a:lstStyle/>
          <a:p>
            <a:fld id="{48A6B0C1-9E0A-4C4A-808A-34C0E77FF2FF}" type="slidenum">
              <a:rPr lang="en-US" smtClean="0"/>
              <a:t>‹#›</a:t>
            </a:fld>
            <a:endParaRPr lang="en-US"/>
          </a:p>
        </p:txBody>
      </p:sp>
    </p:spTree>
    <p:extLst>
      <p:ext uri="{BB962C8B-B14F-4D97-AF65-F5344CB8AC3E}">
        <p14:creationId xmlns:p14="http://schemas.microsoft.com/office/powerpoint/2010/main" val="3621648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EBC21-07E8-90D6-8FD3-4B7809D3558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58688B1-01DC-A6B4-1C44-C73416EC04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E4004C5-4EEE-C9A3-0FFF-B154F5B9A8C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C95CA1-99E7-80CC-FF66-5C2F259046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621CBD4-5851-D78F-5249-59CDD8C9BC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092F86E-5D21-865D-53AE-77B5C57EAC92}"/>
              </a:ext>
            </a:extLst>
          </p:cNvPr>
          <p:cNvSpPr>
            <a:spLocks noGrp="1"/>
          </p:cNvSpPr>
          <p:nvPr>
            <p:ph type="dt" sz="half" idx="10"/>
          </p:nvPr>
        </p:nvSpPr>
        <p:spPr/>
        <p:txBody>
          <a:bodyPr/>
          <a:lstStyle/>
          <a:p>
            <a:fld id="{28421D02-69CC-42C9-85CE-4F8B68ED22B8}" type="datetimeFigureOut">
              <a:rPr lang="en-US" smtClean="0"/>
              <a:t>11/22/2024</a:t>
            </a:fld>
            <a:endParaRPr lang="en-US"/>
          </a:p>
        </p:txBody>
      </p:sp>
      <p:sp>
        <p:nvSpPr>
          <p:cNvPr id="8" name="Footer Placeholder 7">
            <a:extLst>
              <a:ext uri="{FF2B5EF4-FFF2-40B4-BE49-F238E27FC236}">
                <a16:creationId xmlns:a16="http://schemas.microsoft.com/office/drawing/2014/main" id="{D7F5E5A8-7D51-605B-E276-A7A5B93FE6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F9E01F4-D4D9-E56F-9035-05E605811E6D}"/>
              </a:ext>
            </a:extLst>
          </p:cNvPr>
          <p:cNvSpPr>
            <a:spLocks noGrp="1"/>
          </p:cNvSpPr>
          <p:nvPr>
            <p:ph type="sldNum" sz="quarter" idx="12"/>
          </p:nvPr>
        </p:nvSpPr>
        <p:spPr/>
        <p:txBody>
          <a:bodyPr/>
          <a:lstStyle/>
          <a:p>
            <a:fld id="{48A6B0C1-9E0A-4C4A-808A-34C0E77FF2FF}" type="slidenum">
              <a:rPr lang="en-US" smtClean="0"/>
              <a:t>‹#›</a:t>
            </a:fld>
            <a:endParaRPr lang="en-US"/>
          </a:p>
        </p:txBody>
      </p:sp>
    </p:spTree>
    <p:extLst>
      <p:ext uri="{BB962C8B-B14F-4D97-AF65-F5344CB8AC3E}">
        <p14:creationId xmlns:p14="http://schemas.microsoft.com/office/powerpoint/2010/main" val="274187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3237B-2CFD-F0AF-D3E6-2FDD100A8F4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D614118-0522-CF53-601D-265A3261E4BE}"/>
              </a:ext>
            </a:extLst>
          </p:cNvPr>
          <p:cNvSpPr>
            <a:spLocks noGrp="1"/>
          </p:cNvSpPr>
          <p:nvPr>
            <p:ph type="dt" sz="half" idx="10"/>
          </p:nvPr>
        </p:nvSpPr>
        <p:spPr/>
        <p:txBody>
          <a:bodyPr/>
          <a:lstStyle/>
          <a:p>
            <a:fld id="{28421D02-69CC-42C9-85CE-4F8B68ED22B8}" type="datetimeFigureOut">
              <a:rPr lang="en-US" smtClean="0"/>
              <a:t>11/22/2024</a:t>
            </a:fld>
            <a:endParaRPr lang="en-US"/>
          </a:p>
        </p:txBody>
      </p:sp>
      <p:sp>
        <p:nvSpPr>
          <p:cNvPr id="4" name="Footer Placeholder 3">
            <a:extLst>
              <a:ext uri="{FF2B5EF4-FFF2-40B4-BE49-F238E27FC236}">
                <a16:creationId xmlns:a16="http://schemas.microsoft.com/office/drawing/2014/main" id="{3ACC46D9-B22E-C768-B35E-20DA33956A5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65D07EE-0E9C-EC8E-BAC0-7B8C9EFB5AEE}"/>
              </a:ext>
            </a:extLst>
          </p:cNvPr>
          <p:cNvSpPr>
            <a:spLocks noGrp="1"/>
          </p:cNvSpPr>
          <p:nvPr>
            <p:ph type="sldNum" sz="quarter" idx="12"/>
          </p:nvPr>
        </p:nvSpPr>
        <p:spPr/>
        <p:txBody>
          <a:bodyPr/>
          <a:lstStyle/>
          <a:p>
            <a:fld id="{48A6B0C1-9E0A-4C4A-808A-34C0E77FF2FF}" type="slidenum">
              <a:rPr lang="en-US" smtClean="0"/>
              <a:t>‹#›</a:t>
            </a:fld>
            <a:endParaRPr lang="en-US"/>
          </a:p>
        </p:txBody>
      </p:sp>
    </p:spTree>
    <p:extLst>
      <p:ext uri="{BB962C8B-B14F-4D97-AF65-F5344CB8AC3E}">
        <p14:creationId xmlns:p14="http://schemas.microsoft.com/office/powerpoint/2010/main" val="3769616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BA0918-E285-61F1-EDAF-6B7FD149CC5D}"/>
              </a:ext>
            </a:extLst>
          </p:cNvPr>
          <p:cNvSpPr>
            <a:spLocks noGrp="1"/>
          </p:cNvSpPr>
          <p:nvPr>
            <p:ph type="dt" sz="half" idx="10"/>
          </p:nvPr>
        </p:nvSpPr>
        <p:spPr/>
        <p:txBody>
          <a:bodyPr/>
          <a:lstStyle/>
          <a:p>
            <a:fld id="{28421D02-69CC-42C9-85CE-4F8B68ED22B8}" type="datetimeFigureOut">
              <a:rPr lang="en-US" smtClean="0"/>
              <a:t>11/22/2024</a:t>
            </a:fld>
            <a:endParaRPr lang="en-US"/>
          </a:p>
        </p:txBody>
      </p:sp>
      <p:sp>
        <p:nvSpPr>
          <p:cNvPr id="3" name="Footer Placeholder 2">
            <a:extLst>
              <a:ext uri="{FF2B5EF4-FFF2-40B4-BE49-F238E27FC236}">
                <a16:creationId xmlns:a16="http://schemas.microsoft.com/office/drawing/2014/main" id="{AEAFD855-6290-493F-81E4-A89E8DDEDE5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ECBAA96-146F-BEF1-15D5-935C1B8E9FE2}"/>
              </a:ext>
            </a:extLst>
          </p:cNvPr>
          <p:cNvSpPr>
            <a:spLocks noGrp="1"/>
          </p:cNvSpPr>
          <p:nvPr>
            <p:ph type="sldNum" sz="quarter" idx="12"/>
          </p:nvPr>
        </p:nvSpPr>
        <p:spPr/>
        <p:txBody>
          <a:bodyPr/>
          <a:lstStyle/>
          <a:p>
            <a:fld id="{48A6B0C1-9E0A-4C4A-808A-34C0E77FF2FF}" type="slidenum">
              <a:rPr lang="en-US" smtClean="0"/>
              <a:t>‹#›</a:t>
            </a:fld>
            <a:endParaRPr lang="en-US"/>
          </a:p>
        </p:txBody>
      </p:sp>
    </p:spTree>
    <p:extLst>
      <p:ext uri="{BB962C8B-B14F-4D97-AF65-F5344CB8AC3E}">
        <p14:creationId xmlns:p14="http://schemas.microsoft.com/office/powerpoint/2010/main" val="75984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91D78-E109-DF5D-A589-413429D2AE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E91868-FB59-5D14-1BCA-C7C43F068C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A2F535-BC7E-F5E2-864B-461F8404D0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CFCF40-365C-13EE-4DB1-CC7C58586C55}"/>
              </a:ext>
            </a:extLst>
          </p:cNvPr>
          <p:cNvSpPr>
            <a:spLocks noGrp="1"/>
          </p:cNvSpPr>
          <p:nvPr>
            <p:ph type="dt" sz="half" idx="10"/>
          </p:nvPr>
        </p:nvSpPr>
        <p:spPr/>
        <p:txBody>
          <a:bodyPr/>
          <a:lstStyle/>
          <a:p>
            <a:fld id="{28421D02-69CC-42C9-85CE-4F8B68ED22B8}" type="datetimeFigureOut">
              <a:rPr lang="en-US" smtClean="0"/>
              <a:t>11/22/2024</a:t>
            </a:fld>
            <a:endParaRPr lang="en-US"/>
          </a:p>
        </p:txBody>
      </p:sp>
      <p:sp>
        <p:nvSpPr>
          <p:cNvPr id="6" name="Footer Placeholder 5">
            <a:extLst>
              <a:ext uri="{FF2B5EF4-FFF2-40B4-BE49-F238E27FC236}">
                <a16:creationId xmlns:a16="http://schemas.microsoft.com/office/drawing/2014/main" id="{C1858AA7-3077-1807-CEB8-2C0F27B4C6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F74C30-07C1-3F35-E57B-30BFA71ABAC4}"/>
              </a:ext>
            </a:extLst>
          </p:cNvPr>
          <p:cNvSpPr>
            <a:spLocks noGrp="1"/>
          </p:cNvSpPr>
          <p:nvPr>
            <p:ph type="sldNum" sz="quarter" idx="12"/>
          </p:nvPr>
        </p:nvSpPr>
        <p:spPr/>
        <p:txBody>
          <a:bodyPr/>
          <a:lstStyle/>
          <a:p>
            <a:fld id="{48A6B0C1-9E0A-4C4A-808A-34C0E77FF2FF}" type="slidenum">
              <a:rPr lang="en-US" smtClean="0"/>
              <a:t>‹#›</a:t>
            </a:fld>
            <a:endParaRPr lang="en-US"/>
          </a:p>
        </p:txBody>
      </p:sp>
    </p:spTree>
    <p:extLst>
      <p:ext uri="{BB962C8B-B14F-4D97-AF65-F5344CB8AC3E}">
        <p14:creationId xmlns:p14="http://schemas.microsoft.com/office/powerpoint/2010/main" val="535316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81C30-49BA-398C-2DF8-B0736590C2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5C7B813-1595-60AF-F5B3-A0DAE66536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06402F2-AF70-21FD-1449-18CBF4C170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1982EC-DE32-4452-40AB-762F386AF589}"/>
              </a:ext>
            </a:extLst>
          </p:cNvPr>
          <p:cNvSpPr>
            <a:spLocks noGrp="1"/>
          </p:cNvSpPr>
          <p:nvPr>
            <p:ph type="dt" sz="half" idx="10"/>
          </p:nvPr>
        </p:nvSpPr>
        <p:spPr/>
        <p:txBody>
          <a:bodyPr/>
          <a:lstStyle/>
          <a:p>
            <a:fld id="{28421D02-69CC-42C9-85CE-4F8B68ED22B8}" type="datetimeFigureOut">
              <a:rPr lang="en-US" smtClean="0"/>
              <a:t>11/22/2024</a:t>
            </a:fld>
            <a:endParaRPr lang="en-US"/>
          </a:p>
        </p:txBody>
      </p:sp>
      <p:sp>
        <p:nvSpPr>
          <p:cNvPr id="6" name="Footer Placeholder 5">
            <a:extLst>
              <a:ext uri="{FF2B5EF4-FFF2-40B4-BE49-F238E27FC236}">
                <a16:creationId xmlns:a16="http://schemas.microsoft.com/office/drawing/2014/main" id="{0EE76A50-D174-12CE-9CCD-74569685B7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D79484-4128-5F97-59B5-3CF00D561C01}"/>
              </a:ext>
            </a:extLst>
          </p:cNvPr>
          <p:cNvSpPr>
            <a:spLocks noGrp="1"/>
          </p:cNvSpPr>
          <p:nvPr>
            <p:ph type="sldNum" sz="quarter" idx="12"/>
          </p:nvPr>
        </p:nvSpPr>
        <p:spPr/>
        <p:txBody>
          <a:bodyPr/>
          <a:lstStyle/>
          <a:p>
            <a:fld id="{48A6B0C1-9E0A-4C4A-808A-34C0E77FF2FF}" type="slidenum">
              <a:rPr lang="en-US" smtClean="0"/>
              <a:t>‹#›</a:t>
            </a:fld>
            <a:endParaRPr lang="en-US"/>
          </a:p>
        </p:txBody>
      </p:sp>
    </p:spTree>
    <p:extLst>
      <p:ext uri="{BB962C8B-B14F-4D97-AF65-F5344CB8AC3E}">
        <p14:creationId xmlns:p14="http://schemas.microsoft.com/office/powerpoint/2010/main" val="4011233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FDEBFE-9C54-D45A-111D-948735AB4A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5AF582E-F84E-411A-7F7A-D8EF87E1F5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DCE3F9-A152-FD27-1D1D-64A1C313F3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421D02-69CC-42C9-85CE-4F8B68ED22B8}" type="datetimeFigureOut">
              <a:rPr lang="en-US" smtClean="0"/>
              <a:t>11/22/2024</a:t>
            </a:fld>
            <a:endParaRPr lang="en-US"/>
          </a:p>
        </p:txBody>
      </p:sp>
      <p:sp>
        <p:nvSpPr>
          <p:cNvPr id="5" name="Footer Placeholder 4">
            <a:extLst>
              <a:ext uri="{FF2B5EF4-FFF2-40B4-BE49-F238E27FC236}">
                <a16:creationId xmlns:a16="http://schemas.microsoft.com/office/drawing/2014/main" id="{955F318D-9BE5-6E4A-1795-F02EED65F8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404FB82-C81E-722D-F23A-4047C60DBF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A6B0C1-9E0A-4C4A-808A-34C0E77FF2FF}" type="slidenum">
              <a:rPr lang="en-US" smtClean="0"/>
              <a:t>‹#›</a:t>
            </a:fld>
            <a:endParaRPr lang="en-US"/>
          </a:p>
        </p:txBody>
      </p:sp>
    </p:spTree>
    <p:extLst>
      <p:ext uri="{BB962C8B-B14F-4D97-AF65-F5344CB8AC3E}">
        <p14:creationId xmlns:p14="http://schemas.microsoft.com/office/powerpoint/2010/main" val="16716214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cs.uw.edu/332"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6.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000.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3.png"/><Relationship Id="rId5" Type="http://schemas.openxmlformats.org/officeDocument/2006/relationships/image" Target="../media/image42.png"/><Relationship Id="rId4" Type="http://schemas.openxmlformats.org/officeDocument/2006/relationships/image" Target="../media/image41.png"/></Relationships>
</file>

<file path=ppt/slides/_rels/slide3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6.png"/></Relationships>
</file>

<file path=ppt/slides/_rels/slide4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2029F-F4C6-FDAD-6A00-4E30C8EE848F}"/>
              </a:ext>
            </a:extLst>
          </p:cNvPr>
          <p:cNvSpPr>
            <a:spLocks noGrp="1"/>
          </p:cNvSpPr>
          <p:nvPr>
            <p:ph type="ctrTitle"/>
          </p:nvPr>
        </p:nvSpPr>
        <p:spPr/>
        <p:txBody>
          <a:bodyPr>
            <a:normAutofit fontScale="90000"/>
          </a:bodyPr>
          <a:lstStyle/>
          <a:p>
            <a:r>
              <a:rPr lang="en-US" dirty="0"/>
              <a:t>CSE 332 Autumn 2024</a:t>
            </a:r>
            <a:br>
              <a:rPr lang="en-US" dirty="0"/>
            </a:br>
            <a:r>
              <a:rPr lang="en-US" dirty="0"/>
              <a:t>Lecture 25: Concurrency 3 &amp; Minimum Spanning Trees</a:t>
            </a:r>
          </a:p>
        </p:txBody>
      </p:sp>
      <p:sp>
        <p:nvSpPr>
          <p:cNvPr id="3" name="Subtitle 2">
            <a:extLst>
              <a:ext uri="{FF2B5EF4-FFF2-40B4-BE49-F238E27FC236}">
                <a16:creationId xmlns:a16="http://schemas.microsoft.com/office/drawing/2014/main" id="{AB96019E-F067-13A3-DC5B-9F49CCFEF437}"/>
              </a:ext>
            </a:extLst>
          </p:cNvPr>
          <p:cNvSpPr>
            <a:spLocks noGrp="1"/>
          </p:cNvSpPr>
          <p:nvPr>
            <p:ph type="subTitle" idx="1"/>
          </p:nvPr>
        </p:nvSpPr>
        <p:spPr/>
        <p:txBody>
          <a:bodyPr/>
          <a:lstStyle/>
          <a:p>
            <a:r>
              <a:rPr lang="en-US" dirty="0"/>
              <a:t>Nathan Brunelle</a:t>
            </a:r>
          </a:p>
          <a:p>
            <a:r>
              <a:rPr lang="en-US" dirty="0">
                <a:hlinkClick r:id="rId2"/>
              </a:rPr>
              <a:t>http://www.cs.uw.edu/332</a:t>
            </a:r>
            <a:endParaRPr lang="en-US" dirty="0"/>
          </a:p>
          <a:p>
            <a:endParaRPr lang="en-US" dirty="0"/>
          </a:p>
          <a:p>
            <a:endParaRPr lang="en-US" dirty="0"/>
          </a:p>
        </p:txBody>
      </p:sp>
    </p:spTree>
    <p:extLst>
      <p:ext uri="{BB962C8B-B14F-4D97-AF65-F5344CB8AC3E}">
        <p14:creationId xmlns:p14="http://schemas.microsoft.com/office/powerpoint/2010/main" val="3973303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5F9FC-FCC2-7595-4DA6-972C382C3A6F}"/>
              </a:ext>
            </a:extLst>
          </p:cNvPr>
          <p:cNvSpPr>
            <a:spLocks noGrp="1"/>
          </p:cNvSpPr>
          <p:nvPr>
            <p:ph type="title"/>
          </p:nvPr>
        </p:nvSpPr>
        <p:spPr/>
        <p:txBody>
          <a:bodyPr/>
          <a:lstStyle/>
          <a:p>
            <a:r>
              <a:rPr lang="en-US" dirty="0"/>
              <a:t>Memory Categories</a:t>
            </a:r>
          </a:p>
        </p:txBody>
      </p:sp>
      <p:sp>
        <p:nvSpPr>
          <p:cNvPr id="3" name="Content Placeholder 2">
            <a:extLst>
              <a:ext uri="{FF2B5EF4-FFF2-40B4-BE49-F238E27FC236}">
                <a16:creationId xmlns:a16="http://schemas.microsoft.com/office/drawing/2014/main" id="{754EF2E3-1391-65DE-BDE7-03579C50B3AD}"/>
              </a:ext>
            </a:extLst>
          </p:cNvPr>
          <p:cNvSpPr>
            <a:spLocks noGrp="1"/>
          </p:cNvSpPr>
          <p:nvPr>
            <p:ph idx="1"/>
          </p:nvPr>
        </p:nvSpPr>
        <p:spPr/>
        <p:txBody>
          <a:bodyPr/>
          <a:lstStyle/>
          <a:p>
            <a:pPr marL="0" indent="0">
              <a:buNone/>
            </a:pPr>
            <a:r>
              <a:rPr lang="en-US" dirty="0"/>
              <a:t>All memory must fit one of three categories:</a:t>
            </a:r>
          </a:p>
          <a:p>
            <a:pPr marL="514350" indent="-514350">
              <a:buFont typeface="+mj-lt"/>
              <a:buAutoNum type="arabicPeriod"/>
            </a:pPr>
            <a:r>
              <a:rPr lang="en-US" dirty="0"/>
              <a:t>Thread Local: Each thread has its own copy</a:t>
            </a:r>
          </a:p>
          <a:p>
            <a:pPr marL="514350" indent="-514350">
              <a:buFont typeface="+mj-lt"/>
              <a:buAutoNum type="arabicPeriod"/>
            </a:pPr>
            <a:r>
              <a:rPr lang="en-US" dirty="0"/>
              <a:t>Shared and Immutable: There is just one copy, but nothing will ever write to it</a:t>
            </a:r>
          </a:p>
          <a:p>
            <a:pPr marL="514350" indent="-514350">
              <a:buFont typeface="+mj-lt"/>
              <a:buAutoNum type="arabicPeriod"/>
            </a:pPr>
            <a:r>
              <a:rPr lang="en-US" dirty="0"/>
              <a:t>Shared and Mutable: There is just one copy, it may change</a:t>
            </a:r>
          </a:p>
          <a:p>
            <a:pPr lvl="1"/>
            <a:r>
              <a:rPr lang="en-US" dirty="0">
                <a:solidFill>
                  <a:srgbClr val="FF0000"/>
                </a:solidFill>
              </a:rPr>
              <a:t>Requires Synchronization!</a:t>
            </a:r>
          </a:p>
        </p:txBody>
      </p:sp>
    </p:spTree>
    <p:extLst>
      <p:ext uri="{BB962C8B-B14F-4D97-AF65-F5344CB8AC3E}">
        <p14:creationId xmlns:p14="http://schemas.microsoft.com/office/powerpoint/2010/main" val="3791496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6891D-8375-FE99-21C6-EBE114E1584A}"/>
              </a:ext>
            </a:extLst>
          </p:cNvPr>
          <p:cNvSpPr>
            <a:spLocks noGrp="1"/>
          </p:cNvSpPr>
          <p:nvPr>
            <p:ph type="title"/>
          </p:nvPr>
        </p:nvSpPr>
        <p:spPr/>
        <p:txBody>
          <a:bodyPr/>
          <a:lstStyle/>
          <a:p>
            <a:r>
              <a:rPr lang="en-US" dirty="0"/>
              <a:t>Thread Local Memory</a:t>
            </a:r>
          </a:p>
        </p:txBody>
      </p:sp>
      <p:sp>
        <p:nvSpPr>
          <p:cNvPr id="3" name="Content Placeholder 2">
            <a:extLst>
              <a:ext uri="{FF2B5EF4-FFF2-40B4-BE49-F238E27FC236}">
                <a16:creationId xmlns:a16="http://schemas.microsoft.com/office/drawing/2014/main" id="{D4715F66-6709-670F-93F3-2247BD9C7F2E}"/>
              </a:ext>
            </a:extLst>
          </p:cNvPr>
          <p:cNvSpPr>
            <a:spLocks noGrp="1"/>
          </p:cNvSpPr>
          <p:nvPr>
            <p:ph idx="1"/>
          </p:nvPr>
        </p:nvSpPr>
        <p:spPr/>
        <p:txBody>
          <a:bodyPr/>
          <a:lstStyle/>
          <a:p>
            <a:r>
              <a:rPr lang="en-US" dirty="0"/>
              <a:t>Whenever possible, avoid sharing resources</a:t>
            </a:r>
          </a:p>
          <a:p>
            <a:r>
              <a:rPr lang="en-US" dirty="0"/>
              <a:t>Dodges all race conditions, since no other threads can touch it!</a:t>
            </a:r>
          </a:p>
          <a:p>
            <a:pPr lvl="1"/>
            <a:r>
              <a:rPr lang="en-US" dirty="0"/>
              <a:t>No synchronization necessary! (Remember </a:t>
            </a:r>
            <a:r>
              <a:rPr lang="en-US" dirty="0" err="1"/>
              <a:t>Ahmdal’s</a:t>
            </a:r>
            <a:r>
              <a:rPr lang="en-US" dirty="0"/>
              <a:t> law)</a:t>
            </a:r>
          </a:p>
          <a:p>
            <a:r>
              <a:rPr lang="en-US" dirty="0"/>
              <a:t>Use whenever threads do not need to communicate using the resource</a:t>
            </a:r>
          </a:p>
          <a:p>
            <a:pPr lvl="1"/>
            <a:r>
              <a:rPr lang="en-US" dirty="0"/>
              <a:t>E.g., each thread should have its on Random object</a:t>
            </a:r>
          </a:p>
          <a:p>
            <a:r>
              <a:rPr lang="en-US" dirty="0"/>
              <a:t>In most cases, most objects should be in this category</a:t>
            </a:r>
          </a:p>
        </p:txBody>
      </p:sp>
    </p:spTree>
    <p:extLst>
      <p:ext uri="{BB962C8B-B14F-4D97-AF65-F5344CB8AC3E}">
        <p14:creationId xmlns:p14="http://schemas.microsoft.com/office/powerpoint/2010/main" val="18395423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B2544-9CC0-FB0D-054C-7DA324CACF61}"/>
              </a:ext>
            </a:extLst>
          </p:cNvPr>
          <p:cNvSpPr>
            <a:spLocks noGrp="1"/>
          </p:cNvSpPr>
          <p:nvPr>
            <p:ph type="title"/>
          </p:nvPr>
        </p:nvSpPr>
        <p:spPr/>
        <p:txBody>
          <a:bodyPr/>
          <a:lstStyle/>
          <a:p>
            <a:r>
              <a:rPr lang="en-US" dirty="0"/>
              <a:t>Immutable Objects</a:t>
            </a:r>
          </a:p>
        </p:txBody>
      </p:sp>
      <p:sp>
        <p:nvSpPr>
          <p:cNvPr id="3" name="Content Placeholder 2">
            <a:extLst>
              <a:ext uri="{FF2B5EF4-FFF2-40B4-BE49-F238E27FC236}">
                <a16:creationId xmlns:a16="http://schemas.microsoft.com/office/drawing/2014/main" id="{13290D9C-3674-310D-619B-0737288B397B}"/>
              </a:ext>
            </a:extLst>
          </p:cNvPr>
          <p:cNvSpPr>
            <a:spLocks noGrp="1"/>
          </p:cNvSpPr>
          <p:nvPr>
            <p:ph idx="1"/>
          </p:nvPr>
        </p:nvSpPr>
        <p:spPr/>
        <p:txBody>
          <a:bodyPr/>
          <a:lstStyle/>
          <a:p>
            <a:r>
              <a:rPr lang="en-US" dirty="0"/>
              <a:t>Whenever possible, avoid changing objects</a:t>
            </a:r>
          </a:p>
          <a:p>
            <a:pPr lvl="1"/>
            <a:r>
              <a:rPr lang="en-US" dirty="0"/>
              <a:t>Make new objects instead</a:t>
            </a:r>
          </a:p>
          <a:p>
            <a:r>
              <a:rPr lang="en-US" dirty="0"/>
              <a:t>Parallel reads are not data races</a:t>
            </a:r>
          </a:p>
          <a:p>
            <a:pPr lvl="1"/>
            <a:r>
              <a:rPr lang="en-US" dirty="0"/>
              <a:t>If an object is never written to, no synchronization necessary!</a:t>
            </a:r>
          </a:p>
          <a:p>
            <a:r>
              <a:rPr lang="en-US" dirty="0"/>
              <a:t>Many programmers over-use mutation, minimize it</a:t>
            </a:r>
          </a:p>
        </p:txBody>
      </p:sp>
    </p:spTree>
    <p:extLst>
      <p:ext uri="{BB962C8B-B14F-4D97-AF65-F5344CB8AC3E}">
        <p14:creationId xmlns:p14="http://schemas.microsoft.com/office/powerpoint/2010/main" val="3849426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D68A4-910D-48CC-0436-66F2F2FFF9C9}"/>
              </a:ext>
            </a:extLst>
          </p:cNvPr>
          <p:cNvSpPr>
            <a:spLocks noGrp="1"/>
          </p:cNvSpPr>
          <p:nvPr>
            <p:ph type="title"/>
          </p:nvPr>
        </p:nvSpPr>
        <p:spPr/>
        <p:txBody>
          <a:bodyPr/>
          <a:lstStyle/>
          <a:p>
            <a:r>
              <a:rPr lang="en-US" dirty="0"/>
              <a:t>Shared and Mutable Objects</a:t>
            </a:r>
          </a:p>
        </p:txBody>
      </p:sp>
      <p:sp>
        <p:nvSpPr>
          <p:cNvPr id="3" name="Content Placeholder 2">
            <a:extLst>
              <a:ext uri="{FF2B5EF4-FFF2-40B4-BE49-F238E27FC236}">
                <a16:creationId xmlns:a16="http://schemas.microsoft.com/office/drawing/2014/main" id="{FE21BC2D-B37B-2C4D-BE10-5A3797639341}"/>
              </a:ext>
            </a:extLst>
          </p:cNvPr>
          <p:cNvSpPr>
            <a:spLocks noGrp="1"/>
          </p:cNvSpPr>
          <p:nvPr>
            <p:ph idx="1"/>
          </p:nvPr>
        </p:nvSpPr>
        <p:spPr/>
        <p:txBody>
          <a:bodyPr/>
          <a:lstStyle/>
          <a:p>
            <a:r>
              <a:rPr lang="en-US" dirty="0"/>
              <a:t>For everything else, use locks</a:t>
            </a:r>
          </a:p>
          <a:p>
            <a:r>
              <a:rPr lang="en-US" dirty="0"/>
              <a:t>Avoid all data races</a:t>
            </a:r>
          </a:p>
          <a:p>
            <a:pPr lvl="1"/>
            <a:r>
              <a:rPr lang="en-US" dirty="0"/>
              <a:t>Every read and write should be projected with a lock, even if it “seems safe”</a:t>
            </a:r>
          </a:p>
          <a:p>
            <a:pPr lvl="1"/>
            <a:r>
              <a:rPr lang="en-US" dirty="0"/>
              <a:t>Almost every Java/C program with a data race is wrong</a:t>
            </a:r>
          </a:p>
          <a:p>
            <a:r>
              <a:rPr lang="en-US" dirty="0"/>
              <a:t>Even without data races, it still may be incorrect</a:t>
            </a:r>
          </a:p>
          <a:p>
            <a:pPr lvl="1"/>
            <a:r>
              <a:rPr lang="en-US" dirty="0"/>
              <a:t>Watch for bad </a:t>
            </a:r>
            <a:r>
              <a:rPr lang="en-US" dirty="0" err="1"/>
              <a:t>interleavings</a:t>
            </a:r>
            <a:r>
              <a:rPr lang="en-US" dirty="0"/>
              <a:t> as well!</a:t>
            </a:r>
          </a:p>
          <a:p>
            <a:endParaRPr lang="en-US" dirty="0"/>
          </a:p>
        </p:txBody>
      </p:sp>
    </p:spTree>
    <p:extLst>
      <p:ext uri="{BB962C8B-B14F-4D97-AF65-F5344CB8AC3E}">
        <p14:creationId xmlns:p14="http://schemas.microsoft.com/office/powerpoint/2010/main" val="1470352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0955C-25A9-B2A3-AFBC-4B1D253E009F}"/>
              </a:ext>
            </a:extLst>
          </p:cNvPr>
          <p:cNvSpPr>
            <a:spLocks noGrp="1"/>
          </p:cNvSpPr>
          <p:nvPr>
            <p:ph type="title"/>
          </p:nvPr>
        </p:nvSpPr>
        <p:spPr/>
        <p:txBody>
          <a:bodyPr/>
          <a:lstStyle/>
          <a:p>
            <a:r>
              <a:rPr lang="en-US" dirty="0"/>
              <a:t>Consistent Locking</a:t>
            </a:r>
          </a:p>
        </p:txBody>
      </p:sp>
      <p:sp>
        <p:nvSpPr>
          <p:cNvPr id="3" name="Content Placeholder 2">
            <a:extLst>
              <a:ext uri="{FF2B5EF4-FFF2-40B4-BE49-F238E27FC236}">
                <a16:creationId xmlns:a16="http://schemas.microsoft.com/office/drawing/2014/main" id="{DDABE940-22B3-5589-4120-B555EBEC9A80}"/>
              </a:ext>
            </a:extLst>
          </p:cNvPr>
          <p:cNvSpPr>
            <a:spLocks noGrp="1"/>
          </p:cNvSpPr>
          <p:nvPr>
            <p:ph idx="1"/>
          </p:nvPr>
        </p:nvSpPr>
        <p:spPr/>
        <p:txBody>
          <a:bodyPr/>
          <a:lstStyle/>
          <a:p>
            <a:r>
              <a:rPr lang="en-US" dirty="0"/>
              <a:t>For each location needing synchronization, have a lock that is always held when reading or writing the location</a:t>
            </a:r>
          </a:p>
          <a:p>
            <a:r>
              <a:rPr lang="en-US" dirty="0"/>
              <a:t>The same lock can (and often should) “guard” multiple fields/objects</a:t>
            </a:r>
          </a:p>
          <a:p>
            <a:pPr lvl="1"/>
            <a:r>
              <a:rPr lang="en-US" dirty="0"/>
              <a:t>Clearly document what each lock guards!</a:t>
            </a:r>
          </a:p>
          <a:p>
            <a:pPr lvl="1"/>
            <a:r>
              <a:rPr lang="en-US" dirty="0"/>
              <a:t>In Java, the lock should usually be the object itself (i.e. “this”)</a:t>
            </a:r>
          </a:p>
          <a:p>
            <a:r>
              <a:rPr lang="en-US" dirty="0"/>
              <a:t>Have a mapping between memory locations and lock objects and stick to it!</a:t>
            </a:r>
          </a:p>
        </p:txBody>
      </p:sp>
      <p:sp>
        <p:nvSpPr>
          <p:cNvPr id="4" name="Oval 3">
            <a:extLst>
              <a:ext uri="{FF2B5EF4-FFF2-40B4-BE49-F238E27FC236}">
                <a16:creationId xmlns:a16="http://schemas.microsoft.com/office/drawing/2014/main" id="{981577DD-8FD9-9AD9-885F-3D517938C6E5}"/>
              </a:ext>
            </a:extLst>
          </p:cNvPr>
          <p:cNvSpPr/>
          <p:nvPr/>
        </p:nvSpPr>
        <p:spPr>
          <a:xfrm>
            <a:off x="3393440" y="5069840"/>
            <a:ext cx="396240" cy="39624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21DA4BCB-B840-E23A-D909-CCF2B6BB9715}"/>
              </a:ext>
            </a:extLst>
          </p:cNvPr>
          <p:cNvSpPr/>
          <p:nvPr/>
        </p:nvSpPr>
        <p:spPr>
          <a:xfrm>
            <a:off x="4582160" y="5024120"/>
            <a:ext cx="396240" cy="39624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1306CE46-E52A-8089-5737-93BA6D4D0C96}"/>
              </a:ext>
            </a:extLst>
          </p:cNvPr>
          <p:cNvSpPr/>
          <p:nvPr/>
        </p:nvSpPr>
        <p:spPr>
          <a:xfrm>
            <a:off x="3987800" y="5069840"/>
            <a:ext cx="396240" cy="39624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Lock Icon Stock Illustration - Download Image Now - Lock, Locking, Icon -  iStock">
            <a:extLst>
              <a:ext uri="{FF2B5EF4-FFF2-40B4-BE49-F238E27FC236}">
                <a16:creationId xmlns:a16="http://schemas.microsoft.com/office/drawing/2014/main" id="{12BF3E40-7798-000B-70F0-ABC980897BB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4302" t="10872" r="23580" b="10491"/>
          <a:stretch/>
        </p:blipFill>
        <p:spPr bwMode="auto">
          <a:xfrm>
            <a:off x="3987800" y="5713254"/>
            <a:ext cx="361938" cy="546100"/>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Connector 7">
            <a:extLst>
              <a:ext uri="{FF2B5EF4-FFF2-40B4-BE49-F238E27FC236}">
                <a16:creationId xmlns:a16="http://schemas.microsoft.com/office/drawing/2014/main" id="{49B28564-6754-5437-B662-DB42C2261A4C}"/>
              </a:ext>
            </a:extLst>
          </p:cNvPr>
          <p:cNvCxnSpPr>
            <a:cxnSpLocks/>
            <a:stCxn id="4" idx="4"/>
            <a:endCxn id="1026" idx="0"/>
          </p:cNvCxnSpPr>
          <p:nvPr/>
        </p:nvCxnSpPr>
        <p:spPr>
          <a:xfrm>
            <a:off x="3591560" y="5466080"/>
            <a:ext cx="577209" cy="247174"/>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B33DC13-B389-D700-8088-2E7A18BAA99C}"/>
              </a:ext>
            </a:extLst>
          </p:cNvPr>
          <p:cNvCxnSpPr>
            <a:cxnSpLocks/>
            <a:stCxn id="6" idx="4"/>
            <a:endCxn id="1026" idx="0"/>
          </p:cNvCxnSpPr>
          <p:nvPr/>
        </p:nvCxnSpPr>
        <p:spPr>
          <a:xfrm flipH="1">
            <a:off x="4168769" y="5466080"/>
            <a:ext cx="17151" cy="247174"/>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B4507CB1-7832-EEB4-B6A5-C67E1913F643}"/>
              </a:ext>
            </a:extLst>
          </p:cNvPr>
          <p:cNvCxnSpPr>
            <a:cxnSpLocks/>
            <a:stCxn id="5" idx="4"/>
            <a:endCxn id="1026" idx="0"/>
          </p:cNvCxnSpPr>
          <p:nvPr/>
        </p:nvCxnSpPr>
        <p:spPr>
          <a:xfrm flipH="1">
            <a:off x="4168769" y="5420360"/>
            <a:ext cx="611511" cy="292894"/>
          </a:xfrm>
          <a:prstGeom prst="line">
            <a:avLst/>
          </a:prstGeom>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2D000D68-FFF8-4EFD-3C14-C45241A874C9}"/>
              </a:ext>
            </a:extLst>
          </p:cNvPr>
          <p:cNvSpPr/>
          <p:nvPr/>
        </p:nvSpPr>
        <p:spPr>
          <a:xfrm>
            <a:off x="6003931" y="4957128"/>
            <a:ext cx="396240" cy="39624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52533211-2389-E0D6-BD14-CA40BEB073C4}"/>
              </a:ext>
            </a:extLst>
          </p:cNvPr>
          <p:cNvSpPr/>
          <p:nvPr/>
        </p:nvSpPr>
        <p:spPr>
          <a:xfrm>
            <a:off x="7192651" y="4911408"/>
            <a:ext cx="396240" cy="39624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2" descr="Lock Icon Stock Illustration - Download Image Now - Lock, Locking, Icon -  iStock">
            <a:extLst>
              <a:ext uri="{FF2B5EF4-FFF2-40B4-BE49-F238E27FC236}">
                <a16:creationId xmlns:a16="http://schemas.microsoft.com/office/drawing/2014/main" id="{19673F94-4B64-11B3-33A6-4DBBD8B7778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4302" t="10872" r="23580" b="10491"/>
          <a:stretch/>
        </p:blipFill>
        <p:spPr bwMode="auto">
          <a:xfrm>
            <a:off x="6598291" y="5600542"/>
            <a:ext cx="361938" cy="546100"/>
          </a:xfrm>
          <a:prstGeom prst="rect">
            <a:avLst/>
          </a:prstGeom>
          <a:noFill/>
          <a:extLst>
            <a:ext uri="{909E8E84-426E-40DD-AFC4-6F175D3DCCD1}">
              <a14:hiddenFill xmlns:a14="http://schemas.microsoft.com/office/drawing/2010/main">
                <a:solidFill>
                  <a:srgbClr val="FFFFFF"/>
                </a:solidFill>
              </a14:hiddenFill>
            </a:ext>
          </a:extLst>
        </p:spPr>
      </p:pic>
      <p:cxnSp>
        <p:nvCxnSpPr>
          <p:cNvPr id="20" name="Straight Connector 19">
            <a:extLst>
              <a:ext uri="{FF2B5EF4-FFF2-40B4-BE49-F238E27FC236}">
                <a16:creationId xmlns:a16="http://schemas.microsoft.com/office/drawing/2014/main" id="{03237DFB-6235-79F0-97A7-B6D83CC0FEA2}"/>
              </a:ext>
            </a:extLst>
          </p:cNvPr>
          <p:cNvCxnSpPr>
            <a:cxnSpLocks/>
            <a:stCxn id="16" idx="4"/>
            <a:endCxn id="19" idx="0"/>
          </p:cNvCxnSpPr>
          <p:nvPr/>
        </p:nvCxnSpPr>
        <p:spPr>
          <a:xfrm>
            <a:off x="6202051" y="5353368"/>
            <a:ext cx="577209" cy="2471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AF8FA8E0-58BD-1596-FB94-73B07082C10E}"/>
              </a:ext>
            </a:extLst>
          </p:cNvPr>
          <p:cNvCxnSpPr>
            <a:cxnSpLocks/>
            <a:stCxn id="17" idx="4"/>
            <a:endCxn id="19" idx="0"/>
          </p:cNvCxnSpPr>
          <p:nvPr/>
        </p:nvCxnSpPr>
        <p:spPr>
          <a:xfrm flipH="1">
            <a:off x="6779260" y="5307648"/>
            <a:ext cx="611511" cy="292894"/>
          </a:xfrm>
          <a:prstGeom prst="line">
            <a:avLst/>
          </a:prstGeom>
        </p:spPr>
        <p:style>
          <a:lnRef idx="1">
            <a:schemeClr val="accent1"/>
          </a:lnRef>
          <a:fillRef idx="0">
            <a:schemeClr val="accent1"/>
          </a:fillRef>
          <a:effectRef idx="0">
            <a:schemeClr val="accent1"/>
          </a:effectRef>
          <a:fontRef idx="minor">
            <a:schemeClr val="tx1"/>
          </a:fontRef>
        </p:style>
      </p:cxnSp>
      <p:sp>
        <p:nvSpPr>
          <p:cNvPr id="25" name="Oval 24">
            <a:extLst>
              <a:ext uri="{FF2B5EF4-FFF2-40B4-BE49-F238E27FC236}">
                <a16:creationId xmlns:a16="http://schemas.microsoft.com/office/drawing/2014/main" id="{C4D660FD-E3EA-5857-DED0-2FF6289614CF}"/>
              </a:ext>
            </a:extLst>
          </p:cNvPr>
          <p:cNvSpPr/>
          <p:nvPr/>
        </p:nvSpPr>
        <p:spPr>
          <a:xfrm>
            <a:off x="1916116" y="4957128"/>
            <a:ext cx="396240" cy="39624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 descr="Lock Icon Stock Illustration - Download Image Now - Lock, Locking, Icon -  iStock">
            <a:extLst>
              <a:ext uri="{FF2B5EF4-FFF2-40B4-BE49-F238E27FC236}">
                <a16:creationId xmlns:a16="http://schemas.microsoft.com/office/drawing/2014/main" id="{710A18DC-401F-68BA-C1EC-52F5FFF2285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4302" t="10872" r="23580" b="10491"/>
          <a:stretch/>
        </p:blipFill>
        <p:spPr bwMode="auto">
          <a:xfrm>
            <a:off x="1916116" y="5600542"/>
            <a:ext cx="361938" cy="546100"/>
          </a:xfrm>
          <a:prstGeom prst="rect">
            <a:avLst/>
          </a:prstGeom>
          <a:noFill/>
          <a:extLst>
            <a:ext uri="{909E8E84-426E-40DD-AFC4-6F175D3DCCD1}">
              <a14:hiddenFill xmlns:a14="http://schemas.microsoft.com/office/drawing/2010/main">
                <a:solidFill>
                  <a:srgbClr val="FFFFFF"/>
                </a:solidFill>
              </a14:hiddenFill>
            </a:ext>
          </a:extLst>
        </p:spPr>
      </p:pic>
      <p:cxnSp>
        <p:nvCxnSpPr>
          <p:cNvPr id="28" name="Straight Connector 27">
            <a:extLst>
              <a:ext uri="{FF2B5EF4-FFF2-40B4-BE49-F238E27FC236}">
                <a16:creationId xmlns:a16="http://schemas.microsoft.com/office/drawing/2014/main" id="{C75ACF62-48CF-8852-F989-3128D30DBD3B}"/>
              </a:ext>
            </a:extLst>
          </p:cNvPr>
          <p:cNvCxnSpPr>
            <a:cxnSpLocks/>
            <a:stCxn id="25" idx="4"/>
            <a:endCxn id="26" idx="0"/>
          </p:cNvCxnSpPr>
          <p:nvPr/>
        </p:nvCxnSpPr>
        <p:spPr>
          <a:xfrm flipH="1">
            <a:off x="2097085" y="5353368"/>
            <a:ext cx="17151" cy="24717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62847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7CE9F-71A4-091E-38F4-0E9AC18DD935}"/>
              </a:ext>
            </a:extLst>
          </p:cNvPr>
          <p:cNvSpPr>
            <a:spLocks noGrp="1"/>
          </p:cNvSpPr>
          <p:nvPr>
            <p:ph type="title"/>
          </p:nvPr>
        </p:nvSpPr>
        <p:spPr/>
        <p:txBody>
          <a:bodyPr/>
          <a:lstStyle/>
          <a:p>
            <a:r>
              <a:rPr lang="en-US" dirty="0"/>
              <a:t>Lock Granularity</a:t>
            </a:r>
          </a:p>
        </p:txBody>
      </p:sp>
      <p:sp>
        <p:nvSpPr>
          <p:cNvPr id="3" name="Content Placeholder 2">
            <a:extLst>
              <a:ext uri="{FF2B5EF4-FFF2-40B4-BE49-F238E27FC236}">
                <a16:creationId xmlns:a16="http://schemas.microsoft.com/office/drawing/2014/main" id="{11D0479E-F96C-37FB-4532-C0B632D59348}"/>
              </a:ext>
            </a:extLst>
          </p:cNvPr>
          <p:cNvSpPr>
            <a:spLocks noGrp="1"/>
          </p:cNvSpPr>
          <p:nvPr>
            <p:ph idx="1"/>
          </p:nvPr>
        </p:nvSpPr>
        <p:spPr/>
        <p:txBody>
          <a:bodyPr/>
          <a:lstStyle/>
          <a:p>
            <a:r>
              <a:rPr lang="en-US" dirty="0"/>
              <a:t>Coarse Grained: Fewer locks guarding more things each</a:t>
            </a:r>
          </a:p>
          <a:p>
            <a:pPr lvl="1"/>
            <a:r>
              <a:rPr lang="en-US" dirty="0"/>
              <a:t>One lock for an entire data structure</a:t>
            </a:r>
          </a:p>
          <a:p>
            <a:pPr lvl="1"/>
            <a:r>
              <a:rPr lang="en-US" dirty="0"/>
              <a:t>One lock shared by multiple objects (e.g. one lock for all bank accounts)</a:t>
            </a:r>
          </a:p>
          <a:p>
            <a:r>
              <a:rPr lang="en-US" dirty="0"/>
              <a:t>Fine Grained: More locks guarding fewer things each</a:t>
            </a:r>
          </a:p>
          <a:p>
            <a:pPr lvl="1"/>
            <a:r>
              <a:rPr lang="en-US" dirty="0"/>
              <a:t>One lock per data structure location (e.g. array index)</a:t>
            </a:r>
          </a:p>
          <a:p>
            <a:pPr lvl="1"/>
            <a:r>
              <a:rPr lang="en-US" dirty="0"/>
              <a:t>One lock per object or per field in one object (e.g. one lock for each account)</a:t>
            </a:r>
          </a:p>
          <a:p>
            <a:r>
              <a:rPr lang="en-US" dirty="0"/>
              <a:t>Note: there’s really a continuum between them…</a:t>
            </a:r>
          </a:p>
        </p:txBody>
      </p:sp>
    </p:spTree>
    <p:extLst>
      <p:ext uri="{BB962C8B-B14F-4D97-AF65-F5344CB8AC3E}">
        <p14:creationId xmlns:p14="http://schemas.microsoft.com/office/powerpoint/2010/main" val="3626139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04CA6-1854-5021-AEEB-6D4AA75E491A}"/>
              </a:ext>
            </a:extLst>
          </p:cNvPr>
          <p:cNvSpPr>
            <a:spLocks noGrp="1"/>
          </p:cNvSpPr>
          <p:nvPr>
            <p:ph type="title"/>
          </p:nvPr>
        </p:nvSpPr>
        <p:spPr/>
        <p:txBody>
          <a:bodyPr/>
          <a:lstStyle/>
          <a:p>
            <a:r>
              <a:rPr lang="en-US" dirty="0"/>
              <a:t>Example: Separate Chaining </a:t>
            </a:r>
            <a:r>
              <a:rPr lang="en-US" dirty="0" err="1"/>
              <a:t>Hashtable</a:t>
            </a:r>
            <a:endParaRPr lang="en-US" dirty="0"/>
          </a:p>
        </p:txBody>
      </p:sp>
      <p:sp>
        <p:nvSpPr>
          <p:cNvPr id="3" name="Content Placeholder 2">
            <a:extLst>
              <a:ext uri="{FF2B5EF4-FFF2-40B4-BE49-F238E27FC236}">
                <a16:creationId xmlns:a16="http://schemas.microsoft.com/office/drawing/2014/main" id="{14C75089-EBD9-F387-17F4-29696B6BFC47}"/>
              </a:ext>
            </a:extLst>
          </p:cNvPr>
          <p:cNvSpPr>
            <a:spLocks noGrp="1"/>
          </p:cNvSpPr>
          <p:nvPr>
            <p:ph idx="1"/>
          </p:nvPr>
        </p:nvSpPr>
        <p:spPr/>
        <p:txBody>
          <a:bodyPr/>
          <a:lstStyle/>
          <a:p>
            <a:r>
              <a:rPr lang="en-US" dirty="0"/>
              <a:t>Coarse-grained: One lock for the entire </a:t>
            </a:r>
            <a:r>
              <a:rPr lang="en-US" dirty="0" err="1"/>
              <a:t>hashtable</a:t>
            </a:r>
            <a:r>
              <a:rPr lang="en-US" dirty="0"/>
              <a:t> </a:t>
            </a:r>
          </a:p>
          <a:p>
            <a:r>
              <a:rPr lang="en-US" dirty="0"/>
              <a:t>Fine-grained: One lock for each bucket </a:t>
            </a:r>
          </a:p>
          <a:p>
            <a:r>
              <a:rPr lang="en-US" dirty="0"/>
              <a:t>Which supports more parallelism in insert and find?</a:t>
            </a:r>
          </a:p>
          <a:p>
            <a:r>
              <a:rPr lang="en-US" dirty="0"/>
              <a:t>Which makes rehashing easier?</a:t>
            </a:r>
          </a:p>
          <a:p>
            <a:r>
              <a:rPr lang="en-US" dirty="0"/>
              <a:t>What happens if you want to have a size field?</a:t>
            </a:r>
          </a:p>
        </p:txBody>
      </p:sp>
    </p:spTree>
    <p:extLst>
      <p:ext uri="{BB962C8B-B14F-4D97-AF65-F5344CB8AC3E}">
        <p14:creationId xmlns:p14="http://schemas.microsoft.com/office/powerpoint/2010/main" val="2450249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C1A01-CF23-81CE-05E5-CE64EE39AB47}"/>
              </a:ext>
            </a:extLst>
          </p:cNvPr>
          <p:cNvSpPr>
            <a:spLocks noGrp="1"/>
          </p:cNvSpPr>
          <p:nvPr>
            <p:ph type="title"/>
          </p:nvPr>
        </p:nvSpPr>
        <p:spPr/>
        <p:txBody>
          <a:bodyPr/>
          <a:lstStyle/>
          <a:p>
            <a:r>
              <a:rPr lang="en-US" dirty="0"/>
              <a:t>Tradeoffs</a:t>
            </a:r>
          </a:p>
        </p:txBody>
      </p:sp>
      <p:sp>
        <p:nvSpPr>
          <p:cNvPr id="3" name="Content Placeholder 2">
            <a:extLst>
              <a:ext uri="{FF2B5EF4-FFF2-40B4-BE49-F238E27FC236}">
                <a16:creationId xmlns:a16="http://schemas.microsoft.com/office/drawing/2014/main" id="{A7168F36-3486-B957-F723-92EF8DB083C5}"/>
              </a:ext>
            </a:extLst>
          </p:cNvPr>
          <p:cNvSpPr>
            <a:spLocks noGrp="1"/>
          </p:cNvSpPr>
          <p:nvPr>
            <p:ph idx="1"/>
          </p:nvPr>
        </p:nvSpPr>
        <p:spPr/>
        <p:txBody>
          <a:bodyPr>
            <a:normAutofit fontScale="92500"/>
          </a:bodyPr>
          <a:lstStyle/>
          <a:p>
            <a:r>
              <a:rPr lang="en-US" dirty="0"/>
              <a:t>Coarse-Grained Locking:</a:t>
            </a:r>
          </a:p>
          <a:p>
            <a:pPr lvl="1"/>
            <a:r>
              <a:rPr lang="en-US" dirty="0"/>
              <a:t>Simpler to implement and avoid race conditions</a:t>
            </a:r>
          </a:p>
          <a:p>
            <a:pPr lvl="1"/>
            <a:r>
              <a:rPr lang="en-US" dirty="0"/>
              <a:t>Faster/easier to implement operations that access multiple locations (because all guarded by the same lock) </a:t>
            </a:r>
          </a:p>
          <a:p>
            <a:pPr lvl="1"/>
            <a:r>
              <a:rPr lang="en-US" dirty="0"/>
              <a:t>Much easier for operations that modify data-structure shape</a:t>
            </a:r>
          </a:p>
          <a:p>
            <a:r>
              <a:rPr lang="en-US" dirty="0"/>
              <a:t>Fine-Grained Locking:</a:t>
            </a:r>
          </a:p>
          <a:p>
            <a:pPr lvl="1"/>
            <a:r>
              <a:rPr lang="en-US" dirty="0"/>
              <a:t>More simultaneous access (performance when coarse grained would lead to unnecessary blocking) </a:t>
            </a:r>
          </a:p>
          <a:p>
            <a:pPr lvl="1"/>
            <a:r>
              <a:rPr lang="en-US" dirty="0"/>
              <a:t>Can make multi-location operations more difficult: say, rotations in an AVL tree</a:t>
            </a:r>
          </a:p>
          <a:p>
            <a:r>
              <a:rPr lang="en-US" dirty="0"/>
              <a:t>Guideline:</a:t>
            </a:r>
          </a:p>
          <a:p>
            <a:pPr lvl="1"/>
            <a:r>
              <a:rPr lang="en-US" dirty="0"/>
              <a:t>Start with coarse-grained, make finer only as necessary to improve performance</a:t>
            </a:r>
          </a:p>
        </p:txBody>
      </p:sp>
    </p:spTree>
    <p:extLst>
      <p:ext uri="{BB962C8B-B14F-4D97-AF65-F5344CB8AC3E}">
        <p14:creationId xmlns:p14="http://schemas.microsoft.com/office/powerpoint/2010/main" val="652732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3DF02-FA78-B96F-86DD-2652C9EA6FEE}"/>
              </a:ext>
            </a:extLst>
          </p:cNvPr>
          <p:cNvSpPr>
            <a:spLocks noGrp="1"/>
          </p:cNvSpPr>
          <p:nvPr>
            <p:ph type="title"/>
          </p:nvPr>
        </p:nvSpPr>
        <p:spPr/>
        <p:txBody>
          <a:bodyPr/>
          <a:lstStyle/>
          <a:p>
            <a:r>
              <a:rPr lang="en-US" dirty="0"/>
              <a:t>Similar But Separate Issue: Critical Section Granularity</a:t>
            </a:r>
          </a:p>
        </p:txBody>
      </p:sp>
      <p:sp>
        <p:nvSpPr>
          <p:cNvPr id="3" name="Content Placeholder 2">
            <a:extLst>
              <a:ext uri="{FF2B5EF4-FFF2-40B4-BE49-F238E27FC236}">
                <a16:creationId xmlns:a16="http://schemas.microsoft.com/office/drawing/2014/main" id="{6A8E8E75-4589-EA1E-4DF3-1CA20E41FE27}"/>
              </a:ext>
            </a:extLst>
          </p:cNvPr>
          <p:cNvSpPr>
            <a:spLocks noGrp="1"/>
          </p:cNvSpPr>
          <p:nvPr>
            <p:ph idx="1"/>
          </p:nvPr>
        </p:nvSpPr>
        <p:spPr/>
        <p:txBody>
          <a:bodyPr/>
          <a:lstStyle/>
          <a:p>
            <a:r>
              <a:rPr lang="en-US" dirty="0"/>
              <a:t>Coarse-grained</a:t>
            </a:r>
          </a:p>
          <a:p>
            <a:pPr lvl="1"/>
            <a:r>
              <a:rPr lang="en-US" dirty="0"/>
              <a:t>For every method that needs a lock, put the entire method body in a lock</a:t>
            </a:r>
          </a:p>
          <a:p>
            <a:r>
              <a:rPr lang="en-US" dirty="0"/>
              <a:t>Fine-grained</a:t>
            </a:r>
          </a:p>
          <a:p>
            <a:pPr lvl="1"/>
            <a:r>
              <a:rPr lang="en-US" dirty="0"/>
              <a:t>Keep the lock only for the sections of code where it’s necessary</a:t>
            </a:r>
          </a:p>
          <a:p>
            <a:r>
              <a:rPr lang="en-US" dirty="0"/>
              <a:t>Guideline:</a:t>
            </a:r>
          </a:p>
          <a:p>
            <a:pPr lvl="1"/>
            <a:r>
              <a:rPr lang="en-US" dirty="0"/>
              <a:t>Try to structure code so that expensive operations (like I/O) can be done outside of your critical section</a:t>
            </a:r>
          </a:p>
          <a:p>
            <a:pPr lvl="1"/>
            <a:r>
              <a:rPr lang="en-US" dirty="0"/>
              <a:t>E.g., if you’re trying to print all the values in a tree, maybe copy items into an array inside your critical section, then print the array’s contents outside.</a:t>
            </a:r>
          </a:p>
        </p:txBody>
      </p:sp>
    </p:spTree>
    <p:extLst>
      <p:ext uri="{BB962C8B-B14F-4D97-AF65-F5344CB8AC3E}">
        <p14:creationId xmlns:p14="http://schemas.microsoft.com/office/powerpoint/2010/main" val="40565175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DD581-6E2B-54C1-90F9-E93A6CB5F51C}"/>
              </a:ext>
            </a:extLst>
          </p:cNvPr>
          <p:cNvSpPr>
            <a:spLocks noGrp="1"/>
          </p:cNvSpPr>
          <p:nvPr>
            <p:ph type="title"/>
          </p:nvPr>
        </p:nvSpPr>
        <p:spPr/>
        <p:txBody>
          <a:bodyPr/>
          <a:lstStyle/>
          <a:p>
            <a:r>
              <a:rPr lang="en-US" dirty="0"/>
              <a:t>Atomicity</a:t>
            </a:r>
          </a:p>
        </p:txBody>
      </p:sp>
      <p:sp>
        <p:nvSpPr>
          <p:cNvPr id="3" name="Content Placeholder 2">
            <a:extLst>
              <a:ext uri="{FF2B5EF4-FFF2-40B4-BE49-F238E27FC236}">
                <a16:creationId xmlns:a16="http://schemas.microsoft.com/office/drawing/2014/main" id="{BDA661FC-6A57-8CB3-802A-294E8FE1CCA2}"/>
              </a:ext>
            </a:extLst>
          </p:cNvPr>
          <p:cNvSpPr>
            <a:spLocks noGrp="1"/>
          </p:cNvSpPr>
          <p:nvPr>
            <p:ph idx="1"/>
          </p:nvPr>
        </p:nvSpPr>
        <p:spPr/>
        <p:txBody>
          <a:bodyPr/>
          <a:lstStyle/>
          <a:p>
            <a:r>
              <a:rPr lang="en-US" dirty="0"/>
              <a:t>Atomic: indivisible</a:t>
            </a:r>
          </a:p>
          <a:p>
            <a:r>
              <a:rPr lang="en-US" dirty="0"/>
              <a:t>Atomic operation: one that should be thought of as a single step</a:t>
            </a:r>
          </a:p>
          <a:p>
            <a:r>
              <a:rPr lang="en-US" dirty="0"/>
              <a:t>Some sequences of operations should behave as if they are one unit</a:t>
            </a:r>
          </a:p>
          <a:p>
            <a:pPr lvl="1"/>
            <a:r>
              <a:rPr lang="en-US" dirty="0"/>
              <a:t>Between two operations you may need to avoid exposing an intermediate state</a:t>
            </a:r>
          </a:p>
          <a:p>
            <a:pPr lvl="1"/>
            <a:r>
              <a:rPr lang="en-US" dirty="0"/>
              <a:t>Usually ADT operations should be atomic </a:t>
            </a:r>
          </a:p>
          <a:p>
            <a:pPr lvl="2"/>
            <a:r>
              <a:rPr lang="en-US" dirty="0"/>
              <a:t>You don’t want another thread trying to do an insert while another thread is rotating the AVL tree</a:t>
            </a:r>
          </a:p>
          <a:p>
            <a:r>
              <a:rPr lang="en-US" dirty="0"/>
              <a:t>Think first in terms of what operations need to be atomic</a:t>
            </a:r>
          </a:p>
          <a:p>
            <a:pPr lvl="1"/>
            <a:r>
              <a:rPr lang="en-US" dirty="0"/>
              <a:t>Design critical sections and locking granularity based on these decisions</a:t>
            </a:r>
          </a:p>
        </p:txBody>
      </p:sp>
    </p:spTree>
    <p:extLst>
      <p:ext uri="{BB962C8B-B14F-4D97-AF65-F5344CB8AC3E}">
        <p14:creationId xmlns:p14="http://schemas.microsoft.com/office/powerpoint/2010/main" val="2493469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BED13-22A1-8328-2908-CCDB1D5CC9B6}"/>
              </a:ext>
            </a:extLst>
          </p:cNvPr>
          <p:cNvSpPr>
            <a:spLocks noGrp="1"/>
          </p:cNvSpPr>
          <p:nvPr>
            <p:ph type="title"/>
          </p:nvPr>
        </p:nvSpPr>
        <p:spPr/>
        <p:txBody>
          <a:bodyPr/>
          <a:lstStyle/>
          <a:p>
            <a:r>
              <a:rPr lang="en-US" dirty="0"/>
              <a:t>Deadlock</a:t>
            </a:r>
          </a:p>
        </p:txBody>
      </p:sp>
      <p:sp>
        <p:nvSpPr>
          <p:cNvPr id="3" name="Content Placeholder 2">
            <a:extLst>
              <a:ext uri="{FF2B5EF4-FFF2-40B4-BE49-F238E27FC236}">
                <a16:creationId xmlns:a16="http://schemas.microsoft.com/office/drawing/2014/main" id="{4F0910F9-037F-8B63-FA98-ED21F813EFEA}"/>
              </a:ext>
            </a:extLst>
          </p:cNvPr>
          <p:cNvSpPr>
            <a:spLocks noGrp="1"/>
          </p:cNvSpPr>
          <p:nvPr>
            <p:ph idx="1"/>
          </p:nvPr>
        </p:nvSpPr>
        <p:spPr/>
        <p:txBody>
          <a:bodyPr/>
          <a:lstStyle/>
          <a:p>
            <a:r>
              <a:rPr lang="en-US" dirty="0"/>
              <a:t>Occurs when two or more threads are mutually blocking each other</a:t>
            </a:r>
          </a:p>
          <a:p>
            <a:r>
              <a:rPr lang="en-US" dirty="0"/>
              <a:t>T1 is blocked by T2, which is blocked by T3, …, Tn is blocked by T1</a:t>
            </a:r>
          </a:p>
          <a:p>
            <a:pPr lvl="1"/>
            <a:r>
              <a:rPr lang="en-US" dirty="0"/>
              <a:t>A cycle of blocking</a:t>
            </a:r>
          </a:p>
        </p:txBody>
      </p:sp>
    </p:spTree>
    <p:extLst>
      <p:ext uri="{BB962C8B-B14F-4D97-AF65-F5344CB8AC3E}">
        <p14:creationId xmlns:p14="http://schemas.microsoft.com/office/powerpoint/2010/main" val="41427121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51513-6257-4293-7965-2B7E9E3AD1BD}"/>
              </a:ext>
            </a:extLst>
          </p:cNvPr>
          <p:cNvSpPr>
            <a:spLocks noGrp="1"/>
          </p:cNvSpPr>
          <p:nvPr>
            <p:ph type="title"/>
          </p:nvPr>
        </p:nvSpPr>
        <p:spPr/>
        <p:txBody>
          <a:bodyPr/>
          <a:lstStyle/>
          <a:p>
            <a:r>
              <a:rPr lang="en-US" dirty="0"/>
              <a:t>Use Pre-Tested Code</a:t>
            </a:r>
          </a:p>
        </p:txBody>
      </p:sp>
      <p:sp>
        <p:nvSpPr>
          <p:cNvPr id="3" name="Content Placeholder 2">
            <a:extLst>
              <a:ext uri="{FF2B5EF4-FFF2-40B4-BE49-F238E27FC236}">
                <a16:creationId xmlns:a16="http://schemas.microsoft.com/office/drawing/2014/main" id="{0632C62B-845C-D299-42D4-0CD1A84A5023}"/>
              </a:ext>
            </a:extLst>
          </p:cNvPr>
          <p:cNvSpPr>
            <a:spLocks noGrp="1"/>
          </p:cNvSpPr>
          <p:nvPr>
            <p:ph idx="1"/>
          </p:nvPr>
        </p:nvSpPr>
        <p:spPr/>
        <p:txBody>
          <a:bodyPr/>
          <a:lstStyle/>
          <a:p>
            <a:r>
              <a:rPr lang="en-US" dirty="0"/>
              <a:t>Whenever possible, use built-in libraries!</a:t>
            </a:r>
          </a:p>
          <a:p>
            <a:r>
              <a:rPr lang="en-US" dirty="0"/>
              <a:t>Other people have already invested tons of effort into making things both efficient and correct, use their work when you can!</a:t>
            </a:r>
          </a:p>
          <a:p>
            <a:pPr lvl="1"/>
            <a:r>
              <a:rPr lang="en-US" dirty="0"/>
              <a:t>Especially true for concurrent data structures</a:t>
            </a:r>
          </a:p>
          <a:p>
            <a:pPr lvl="1"/>
            <a:r>
              <a:rPr lang="en-US" dirty="0"/>
              <a:t>Use thread-safe data structures when available</a:t>
            </a:r>
          </a:p>
          <a:p>
            <a:pPr lvl="2"/>
            <a:r>
              <a:rPr lang="en-US" dirty="0"/>
              <a:t>E.g. Java as </a:t>
            </a:r>
            <a:r>
              <a:rPr lang="en-US" dirty="0" err="1"/>
              <a:t>ConcurrentHashMap</a:t>
            </a:r>
            <a:endParaRPr lang="en-US" dirty="0"/>
          </a:p>
        </p:txBody>
      </p:sp>
    </p:spTree>
    <p:extLst>
      <p:ext uri="{BB962C8B-B14F-4D97-AF65-F5344CB8AC3E}">
        <p14:creationId xmlns:p14="http://schemas.microsoft.com/office/powerpoint/2010/main" val="3706517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 Tree</a:t>
            </a:r>
          </a:p>
        </p:txBody>
      </p:sp>
      <p:sp>
        <p:nvSpPr>
          <p:cNvPr id="4" name="Slide Number Placeholder 3"/>
          <p:cNvSpPr>
            <a:spLocks noGrp="1"/>
          </p:cNvSpPr>
          <p:nvPr>
            <p:ph type="sldNum" sz="quarter" idx="12"/>
          </p:nvPr>
        </p:nvSpPr>
        <p:spPr/>
        <p:txBody>
          <a:bodyPr/>
          <a:lstStyle/>
          <a:p>
            <a:fld id="{86BADE50-950A-4D58-BFB2-FA2C6A8B385D}" type="slidenum">
              <a:rPr lang="en-US" smtClean="0"/>
              <a:t>21</a:t>
            </a:fld>
            <a:endParaRPr lang="en-US"/>
          </a:p>
        </p:txBody>
      </p:sp>
      <p:sp>
        <p:nvSpPr>
          <p:cNvPr id="81" name="TextBox 80"/>
          <p:cNvSpPr txBox="1"/>
          <p:nvPr/>
        </p:nvSpPr>
        <p:spPr>
          <a:xfrm>
            <a:off x="3826554" y="1981200"/>
            <a:ext cx="6841446" cy="523220"/>
          </a:xfrm>
          <a:prstGeom prst="rect">
            <a:avLst/>
          </a:prstGeom>
          <a:noFill/>
        </p:spPr>
        <p:txBody>
          <a:bodyPr wrap="square" rtlCol="0">
            <a:spAutoFit/>
          </a:bodyPr>
          <a:lstStyle/>
          <a:p>
            <a:r>
              <a:rPr lang="en-US" sz="2800" dirty="0"/>
              <a:t>A connected graph with no cycles</a:t>
            </a:r>
          </a:p>
        </p:txBody>
      </p:sp>
      <p:grpSp>
        <p:nvGrpSpPr>
          <p:cNvPr id="45" name="Group 44"/>
          <p:cNvGrpSpPr/>
          <p:nvPr/>
        </p:nvGrpSpPr>
        <p:grpSpPr>
          <a:xfrm>
            <a:off x="1524000" y="2954679"/>
            <a:ext cx="4600060" cy="2539233"/>
            <a:chOff x="0" y="3020093"/>
            <a:chExt cx="7044346" cy="3888478"/>
          </a:xfrm>
        </p:grpSpPr>
        <p:cxnSp>
          <p:nvCxnSpPr>
            <p:cNvPr id="46" name="Straight Connector 45"/>
            <p:cNvCxnSpPr>
              <a:stCxn id="75" idx="7"/>
              <a:endCxn id="76" idx="2"/>
            </p:cNvCxnSpPr>
            <p:nvPr/>
          </p:nvCxnSpPr>
          <p:spPr>
            <a:xfrm flipV="1">
              <a:off x="438102" y="3276727"/>
              <a:ext cx="1492916" cy="962604"/>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75" idx="4"/>
              <a:endCxn id="77" idx="1"/>
            </p:cNvCxnSpPr>
            <p:nvPr/>
          </p:nvCxnSpPr>
          <p:spPr>
            <a:xfrm>
              <a:off x="256634" y="4677433"/>
              <a:ext cx="857899" cy="1046257"/>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78" idx="3"/>
              <a:endCxn id="77" idx="7"/>
            </p:cNvCxnSpPr>
            <p:nvPr/>
          </p:nvCxnSpPr>
          <p:spPr>
            <a:xfrm flipH="1">
              <a:off x="1477469" y="4930617"/>
              <a:ext cx="1172042" cy="79307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78" idx="5"/>
              <a:endCxn id="80" idx="0"/>
            </p:cNvCxnSpPr>
            <p:nvPr/>
          </p:nvCxnSpPr>
          <p:spPr>
            <a:xfrm>
              <a:off x="3012447" y="4930617"/>
              <a:ext cx="91067" cy="146468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78" idx="7"/>
              <a:endCxn id="79" idx="3"/>
            </p:cNvCxnSpPr>
            <p:nvPr/>
          </p:nvCxnSpPr>
          <p:spPr>
            <a:xfrm flipV="1">
              <a:off x="3012447" y="3510585"/>
              <a:ext cx="1017218" cy="105709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82" idx="1"/>
              <a:endCxn id="79" idx="4"/>
            </p:cNvCxnSpPr>
            <p:nvPr/>
          </p:nvCxnSpPr>
          <p:spPr>
            <a:xfrm flipH="1" flipV="1">
              <a:off x="4211133" y="3585751"/>
              <a:ext cx="865200" cy="2628084"/>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82" idx="0"/>
              <a:endCxn id="84" idx="3"/>
            </p:cNvCxnSpPr>
            <p:nvPr/>
          </p:nvCxnSpPr>
          <p:spPr>
            <a:xfrm flipV="1">
              <a:off x="5257801" y="4187258"/>
              <a:ext cx="123963" cy="1951411"/>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a:stCxn id="83" idx="3"/>
              <a:endCxn id="82" idx="6"/>
            </p:cNvCxnSpPr>
            <p:nvPr/>
          </p:nvCxnSpPr>
          <p:spPr>
            <a:xfrm flipH="1">
              <a:off x="5514435" y="5225062"/>
              <a:ext cx="1091809" cy="1170241"/>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767228" y="3195081"/>
              <a:ext cx="641186" cy="565580"/>
            </a:xfrm>
            <a:prstGeom prst="rect">
              <a:avLst/>
            </a:prstGeom>
            <a:noFill/>
          </p:spPr>
          <p:txBody>
            <a:bodyPr wrap="none" rtlCol="0">
              <a:spAutoFit/>
            </a:bodyPr>
            <a:lstStyle/>
            <a:p>
              <a:r>
                <a:rPr lang="en-US" dirty="0">
                  <a:solidFill>
                    <a:srgbClr val="00B050"/>
                  </a:solidFill>
                </a:rPr>
                <a:t>10</a:t>
              </a:r>
            </a:p>
          </p:txBody>
        </p:sp>
        <p:sp>
          <p:nvSpPr>
            <p:cNvPr id="63" name="TextBox 62"/>
            <p:cNvSpPr txBox="1"/>
            <p:nvPr/>
          </p:nvSpPr>
          <p:spPr>
            <a:xfrm>
              <a:off x="6047348" y="5905158"/>
              <a:ext cx="641186" cy="565580"/>
            </a:xfrm>
            <a:prstGeom prst="rect">
              <a:avLst/>
            </a:prstGeom>
            <a:noFill/>
          </p:spPr>
          <p:txBody>
            <a:bodyPr wrap="none" rtlCol="0">
              <a:spAutoFit/>
            </a:bodyPr>
            <a:lstStyle/>
            <a:p>
              <a:r>
                <a:rPr lang="en-US" dirty="0">
                  <a:solidFill>
                    <a:srgbClr val="00B050"/>
                  </a:solidFill>
                </a:rPr>
                <a:t>11</a:t>
              </a:r>
            </a:p>
          </p:txBody>
        </p:sp>
        <p:sp>
          <p:nvSpPr>
            <p:cNvPr id="64" name="TextBox 63"/>
            <p:cNvSpPr txBox="1"/>
            <p:nvPr/>
          </p:nvSpPr>
          <p:spPr>
            <a:xfrm>
              <a:off x="5255801" y="4595356"/>
              <a:ext cx="461990" cy="565580"/>
            </a:xfrm>
            <a:prstGeom prst="rect">
              <a:avLst/>
            </a:prstGeom>
            <a:noFill/>
          </p:spPr>
          <p:txBody>
            <a:bodyPr wrap="none" rtlCol="0">
              <a:spAutoFit/>
            </a:bodyPr>
            <a:lstStyle/>
            <a:p>
              <a:r>
                <a:rPr lang="en-US" dirty="0">
                  <a:solidFill>
                    <a:srgbClr val="00B050"/>
                  </a:solidFill>
                </a:rPr>
                <a:t>9</a:t>
              </a:r>
            </a:p>
          </p:txBody>
        </p:sp>
        <p:sp>
          <p:nvSpPr>
            <p:cNvPr id="65" name="TextBox 64"/>
            <p:cNvSpPr txBox="1"/>
            <p:nvPr/>
          </p:nvSpPr>
          <p:spPr>
            <a:xfrm>
              <a:off x="4119679" y="4462779"/>
              <a:ext cx="461990" cy="565580"/>
            </a:xfrm>
            <a:prstGeom prst="rect">
              <a:avLst/>
            </a:prstGeom>
            <a:noFill/>
          </p:spPr>
          <p:txBody>
            <a:bodyPr wrap="none" rtlCol="0">
              <a:spAutoFit/>
            </a:bodyPr>
            <a:lstStyle/>
            <a:p>
              <a:r>
                <a:rPr lang="en-US" dirty="0">
                  <a:solidFill>
                    <a:srgbClr val="00B050"/>
                  </a:solidFill>
                </a:rPr>
                <a:t>5</a:t>
              </a:r>
            </a:p>
          </p:txBody>
        </p:sp>
        <p:sp>
          <p:nvSpPr>
            <p:cNvPr id="67" name="TextBox 66"/>
            <p:cNvSpPr txBox="1"/>
            <p:nvPr/>
          </p:nvSpPr>
          <p:spPr>
            <a:xfrm>
              <a:off x="3058462" y="5546336"/>
              <a:ext cx="461990" cy="565580"/>
            </a:xfrm>
            <a:prstGeom prst="rect">
              <a:avLst/>
            </a:prstGeom>
            <a:noFill/>
          </p:spPr>
          <p:txBody>
            <a:bodyPr wrap="none" rtlCol="0">
              <a:spAutoFit/>
            </a:bodyPr>
            <a:lstStyle/>
            <a:p>
              <a:r>
                <a:rPr lang="en-US" dirty="0">
                  <a:solidFill>
                    <a:srgbClr val="00B050"/>
                  </a:solidFill>
                </a:rPr>
                <a:t>3</a:t>
              </a:r>
            </a:p>
          </p:txBody>
        </p:sp>
        <p:sp>
          <p:nvSpPr>
            <p:cNvPr id="68" name="TextBox 67"/>
            <p:cNvSpPr txBox="1"/>
            <p:nvPr/>
          </p:nvSpPr>
          <p:spPr>
            <a:xfrm>
              <a:off x="3064048" y="3778529"/>
              <a:ext cx="461990" cy="565580"/>
            </a:xfrm>
            <a:prstGeom prst="rect">
              <a:avLst/>
            </a:prstGeom>
            <a:noFill/>
          </p:spPr>
          <p:txBody>
            <a:bodyPr wrap="none" rtlCol="0">
              <a:spAutoFit/>
            </a:bodyPr>
            <a:lstStyle/>
            <a:p>
              <a:r>
                <a:rPr lang="en-US" dirty="0">
                  <a:solidFill>
                    <a:srgbClr val="00B050"/>
                  </a:solidFill>
                </a:rPr>
                <a:t>7</a:t>
              </a:r>
            </a:p>
          </p:txBody>
        </p:sp>
        <p:sp>
          <p:nvSpPr>
            <p:cNvPr id="69" name="TextBox 68"/>
            <p:cNvSpPr txBox="1"/>
            <p:nvPr/>
          </p:nvSpPr>
          <p:spPr>
            <a:xfrm>
              <a:off x="2051034" y="5224258"/>
              <a:ext cx="461990" cy="565580"/>
            </a:xfrm>
            <a:prstGeom prst="rect">
              <a:avLst/>
            </a:prstGeom>
            <a:noFill/>
          </p:spPr>
          <p:txBody>
            <a:bodyPr wrap="none" rtlCol="0">
              <a:spAutoFit/>
            </a:bodyPr>
            <a:lstStyle/>
            <a:p>
              <a:r>
                <a:rPr lang="en-US" dirty="0">
                  <a:solidFill>
                    <a:srgbClr val="00B050"/>
                  </a:solidFill>
                </a:rPr>
                <a:t>3</a:t>
              </a:r>
            </a:p>
          </p:txBody>
        </p:sp>
        <p:sp>
          <p:nvSpPr>
            <p:cNvPr id="72" name="TextBox 71"/>
            <p:cNvSpPr txBox="1"/>
            <p:nvPr/>
          </p:nvSpPr>
          <p:spPr>
            <a:xfrm>
              <a:off x="256634" y="5096526"/>
              <a:ext cx="641186" cy="565580"/>
            </a:xfrm>
            <a:prstGeom prst="rect">
              <a:avLst/>
            </a:prstGeom>
            <a:noFill/>
          </p:spPr>
          <p:txBody>
            <a:bodyPr wrap="none" rtlCol="0">
              <a:spAutoFit/>
            </a:bodyPr>
            <a:lstStyle/>
            <a:p>
              <a:r>
                <a:rPr lang="en-US" dirty="0">
                  <a:solidFill>
                    <a:srgbClr val="00B050"/>
                  </a:solidFill>
                </a:rPr>
                <a:t>12</a:t>
              </a:r>
            </a:p>
          </p:txBody>
        </p:sp>
        <p:sp>
          <p:nvSpPr>
            <p:cNvPr id="75" name="Oval 74"/>
            <p:cNvSpPr/>
            <p:nvPr/>
          </p:nvSpPr>
          <p:spPr>
            <a:xfrm>
              <a:off x="0" y="4164165"/>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76" name="Oval 75"/>
            <p:cNvSpPr/>
            <p:nvPr/>
          </p:nvSpPr>
          <p:spPr>
            <a:xfrm>
              <a:off x="1931018" y="302009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77" name="Oval 76"/>
            <p:cNvSpPr/>
            <p:nvPr/>
          </p:nvSpPr>
          <p:spPr>
            <a:xfrm>
              <a:off x="1039367" y="5648524"/>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78" name="Oval 77"/>
            <p:cNvSpPr/>
            <p:nvPr/>
          </p:nvSpPr>
          <p:spPr>
            <a:xfrm>
              <a:off x="2574345" y="4492515"/>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79" name="Oval 78"/>
            <p:cNvSpPr/>
            <p:nvPr/>
          </p:nvSpPr>
          <p:spPr>
            <a:xfrm>
              <a:off x="3954499" y="307248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80" name="Oval 79"/>
            <p:cNvSpPr/>
            <p:nvPr/>
          </p:nvSpPr>
          <p:spPr>
            <a:xfrm>
              <a:off x="2846880" y="639530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82" name="Oval 81"/>
            <p:cNvSpPr/>
            <p:nvPr/>
          </p:nvSpPr>
          <p:spPr>
            <a:xfrm>
              <a:off x="5001167" y="6138669"/>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t>
              </a:r>
            </a:p>
          </p:txBody>
        </p:sp>
        <p:sp>
          <p:nvSpPr>
            <p:cNvPr id="83" name="Oval 82"/>
            <p:cNvSpPr/>
            <p:nvPr/>
          </p:nvSpPr>
          <p:spPr>
            <a:xfrm>
              <a:off x="6531078" y="4786960"/>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a:t>
              </a:r>
            </a:p>
          </p:txBody>
        </p:sp>
        <p:sp>
          <p:nvSpPr>
            <p:cNvPr id="84" name="Oval 83"/>
            <p:cNvSpPr/>
            <p:nvPr/>
          </p:nvSpPr>
          <p:spPr>
            <a:xfrm>
              <a:off x="5306598" y="3749156"/>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t>
              </a:r>
            </a:p>
          </p:txBody>
        </p:sp>
      </p:grpSp>
      <p:sp>
        <p:nvSpPr>
          <p:cNvPr id="3" name="TextBox 2">
            <a:extLst>
              <a:ext uri="{FF2B5EF4-FFF2-40B4-BE49-F238E27FC236}">
                <a16:creationId xmlns:a16="http://schemas.microsoft.com/office/drawing/2014/main" id="{82C49112-775C-40F3-328C-7074B0D9E178}"/>
              </a:ext>
            </a:extLst>
          </p:cNvPr>
          <p:cNvSpPr txBox="1"/>
          <p:nvPr/>
        </p:nvSpPr>
        <p:spPr>
          <a:xfrm>
            <a:off x="7391400" y="3651896"/>
            <a:ext cx="3733800" cy="830997"/>
          </a:xfrm>
          <a:prstGeom prst="rect">
            <a:avLst/>
          </a:prstGeom>
          <a:noFill/>
        </p:spPr>
        <p:txBody>
          <a:bodyPr wrap="square" rtlCol="0">
            <a:spAutoFit/>
          </a:bodyPr>
          <a:lstStyle/>
          <a:p>
            <a:r>
              <a:rPr lang="en-US" sz="2400" dirty="0"/>
              <a:t>Note: A tree does not need a root, but they often do!</a:t>
            </a:r>
          </a:p>
        </p:txBody>
      </p:sp>
    </p:spTree>
    <p:extLst>
      <p:ext uri="{BB962C8B-B14F-4D97-AF65-F5344CB8AC3E}">
        <p14:creationId xmlns:p14="http://schemas.microsoft.com/office/powerpoint/2010/main" val="13932128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 Tree</a:t>
            </a:r>
          </a:p>
        </p:txBody>
      </p:sp>
      <p:sp>
        <p:nvSpPr>
          <p:cNvPr id="4" name="Slide Number Placeholder 3"/>
          <p:cNvSpPr>
            <a:spLocks noGrp="1"/>
          </p:cNvSpPr>
          <p:nvPr>
            <p:ph type="sldNum" sz="quarter" idx="12"/>
          </p:nvPr>
        </p:nvSpPr>
        <p:spPr/>
        <p:txBody>
          <a:bodyPr/>
          <a:lstStyle/>
          <a:p>
            <a:fld id="{86BADE50-950A-4D58-BFB2-FA2C6A8B385D}" type="slidenum">
              <a:rPr lang="en-US" smtClean="0"/>
              <a:t>22</a:t>
            </a:fld>
            <a:endParaRPr lang="en-US"/>
          </a:p>
        </p:txBody>
      </p:sp>
      <p:sp>
        <p:nvSpPr>
          <p:cNvPr id="81" name="TextBox 80"/>
          <p:cNvSpPr txBox="1"/>
          <p:nvPr/>
        </p:nvSpPr>
        <p:spPr>
          <a:xfrm>
            <a:off x="3572922" y="1767131"/>
            <a:ext cx="6841446" cy="523220"/>
          </a:xfrm>
          <a:prstGeom prst="rect">
            <a:avLst/>
          </a:prstGeom>
          <a:noFill/>
        </p:spPr>
        <p:txBody>
          <a:bodyPr wrap="square" rtlCol="0">
            <a:spAutoFit/>
          </a:bodyPr>
          <a:lstStyle/>
          <a:p>
            <a:r>
              <a:rPr lang="en-US" sz="2800" dirty="0"/>
              <a:t>A connected graph with no cycles</a:t>
            </a:r>
          </a:p>
        </p:txBody>
      </p:sp>
      <p:grpSp>
        <p:nvGrpSpPr>
          <p:cNvPr id="45" name="Group 44"/>
          <p:cNvGrpSpPr/>
          <p:nvPr/>
        </p:nvGrpSpPr>
        <p:grpSpPr>
          <a:xfrm>
            <a:off x="838200" y="3037502"/>
            <a:ext cx="4600060" cy="2539233"/>
            <a:chOff x="0" y="3020093"/>
            <a:chExt cx="7044346" cy="3888478"/>
          </a:xfrm>
        </p:grpSpPr>
        <p:cxnSp>
          <p:nvCxnSpPr>
            <p:cNvPr id="46" name="Straight Connector 45"/>
            <p:cNvCxnSpPr>
              <a:stCxn id="75" idx="7"/>
              <a:endCxn id="76" idx="2"/>
            </p:cNvCxnSpPr>
            <p:nvPr/>
          </p:nvCxnSpPr>
          <p:spPr>
            <a:xfrm flipV="1">
              <a:off x="438102" y="3276727"/>
              <a:ext cx="1492916" cy="962604"/>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75" idx="4"/>
              <a:endCxn id="77" idx="1"/>
            </p:cNvCxnSpPr>
            <p:nvPr/>
          </p:nvCxnSpPr>
          <p:spPr>
            <a:xfrm>
              <a:off x="256634" y="4677433"/>
              <a:ext cx="857899" cy="1046257"/>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78" idx="3"/>
              <a:endCxn id="77" idx="7"/>
            </p:cNvCxnSpPr>
            <p:nvPr/>
          </p:nvCxnSpPr>
          <p:spPr>
            <a:xfrm flipH="1">
              <a:off x="1477469" y="4930617"/>
              <a:ext cx="1172042" cy="79307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78" idx="5"/>
              <a:endCxn id="80" idx="0"/>
            </p:cNvCxnSpPr>
            <p:nvPr/>
          </p:nvCxnSpPr>
          <p:spPr>
            <a:xfrm>
              <a:off x="3012447" y="4930617"/>
              <a:ext cx="91067" cy="146468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78" idx="7"/>
              <a:endCxn id="79" idx="3"/>
            </p:cNvCxnSpPr>
            <p:nvPr/>
          </p:nvCxnSpPr>
          <p:spPr>
            <a:xfrm flipV="1">
              <a:off x="3012447" y="3510585"/>
              <a:ext cx="1017218" cy="105709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82" idx="1"/>
              <a:endCxn id="79" idx="4"/>
            </p:cNvCxnSpPr>
            <p:nvPr/>
          </p:nvCxnSpPr>
          <p:spPr>
            <a:xfrm flipH="1" flipV="1">
              <a:off x="4211133" y="3585751"/>
              <a:ext cx="865200" cy="2628084"/>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82" idx="0"/>
              <a:endCxn id="84" idx="3"/>
            </p:cNvCxnSpPr>
            <p:nvPr/>
          </p:nvCxnSpPr>
          <p:spPr>
            <a:xfrm flipV="1">
              <a:off x="5257801" y="4187258"/>
              <a:ext cx="123963" cy="1951411"/>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a:stCxn id="83" idx="3"/>
              <a:endCxn id="82" idx="6"/>
            </p:cNvCxnSpPr>
            <p:nvPr/>
          </p:nvCxnSpPr>
          <p:spPr>
            <a:xfrm flipH="1">
              <a:off x="5514435" y="5225062"/>
              <a:ext cx="1091809" cy="1170241"/>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767228" y="3195081"/>
              <a:ext cx="641186" cy="565580"/>
            </a:xfrm>
            <a:prstGeom prst="rect">
              <a:avLst/>
            </a:prstGeom>
            <a:noFill/>
          </p:spPr>
          <p:txBody>
            <a:bodyPr wrap="none" rtlCol="0">
              <a:spAutoFit/>
            </a:bodyPr>
            <a:lstStyle/>
            <a:p>
              <a:r>
                <a:rPr lang="en-US" dirty="0">
                  <a:solidFill>
                    <a:srgbClr val="00B050"/>
                  </a:solidFill>
                </a:rPr>
                <a:t>10</a:t>
              </a:r>
            </a:p>
          </p:txBody>
        </p:sp>
        <p:sp>
          <p:nvSpPr>
            <p:cNvPr id="63" name="TextBox 62"/>
            <p:cNvSpPr txBox="1"/>
            <p:nvPr/>
          </p:nvSpPr>
          <p:spPr>
            <a:xfrm>
              <a:off x="6047348" y="5905158"/>
              <a:ext cx="641186" cy="565580"/>
            </a:xfrm>
            <a:prstGeom prst="rect">
              <a:avLst/>
            </a:prstGeom>
            <a:noFill/>
          </p:spPr>
          <p:txBody>
            <a:bodyPr wrap="none" rtlCol="0">
              <a:spAutoFit/>
            </a:bodyPr>
            <a:lstStyle/>
            <a:p>
              <a:r>
                <a:rPr lang="en-US" dirty="0">
                  <a:solidFill>
                    <a:srgbClr val="00B050"/>
                  </a:solidFill>
                </a:rPr>
                <a:t>11</a:t>
              </a:r>
            </a:p>
          </p:txBody>
        </p:sp>
        <p:sp>
          <p:nvSpPr>
            <p:cNvPr id="64" name="TextBox 63"/>
            <p:cNvSpPr txBox="1"/>
            <p:nvPr/>
          </p:nvSpPr>
          <p:spPr>
            <a:xfrm>
              <a:off x="5255801" y="4595356"/>
              <a:ext cx="461990" cy="565580"/>
            </a:xfrm>
            <a:prstGeom prst="rect">
              <a:avLst/>
            </a:prstGeom>
            <a:noFill/>
          </p:spPr>
          <p:txBody>
            <a:bodyPr wrap="none" rtlCol="0">
              <a:spAutoFit/>
            </a:bodyPr>
            <a:lstStyle/>
            <a:p>
              <a:r>
                <a:rPr lang="en-US" dirty="0">
                  <a:solidFill>
                    <a:srgbClr val="00B050"/>
                  </a:solidFill>
                </a:rPr>
                <a:t>9</a:t>
              </a:r>
            </a:p>
          </p:txBody>
        </p:sp>
        <p:sp>
          <p:nvSpPr>
            <p:cNvPr id="65" name="TextBox 64"/>
            <p:cNvSpPr txBox="1"/>
            <p:nvPr/>
          </p:nvSpPr>
          <p:spPr>
            <a:xfrm>
              <a:off x="4119679" y="4462779"/>
              <a:ext cx="461990" cy="565580"/>
            </a:xfrm>
            <a:prstGeom prst="rect">
              <a:avLst/>
            </a:prstGeom>
            <a:noFill/>
          </p:spPr>
          <p:txBody>
            <a:bodyPr wrap="none" rtlCol="0">
              <a:spAutoFit/>
            </a:bodyPr>
            <a:lstStyle/>
            <a:p>
              <a:r>
                <a:rPr lang="en-US" dirty="0">
                  <a:solidFill>
                    <a:srgbClr val="00B050"/>
                  </a:solidFill>
                </a:rPr>
                <a:t>5</a:t>
              </a:r>
            </a:p>
          </p:txBody>
        </p:sp>
        <p:sp>
          <p:nvSpPr>
            <p:cNvPr id="67" name="TextBox 66"/>
            <p:cNvSpPr txBox="1"/>
            <p:nvPr/>
          </p:nvSpPr>
          <p:spPr>
            <a:xfrm>
              <a:off x="3058462" y="5546336"/>
              <a:ext cx="461990" cy="565580"/>
            </a:xfrm>
            <a:prstGeom prst="rect">
              <a:avLst/>
            </a:prstGeom>
            <a:noFill/>
          </p:spPr>
          <p:txBody>
            <a:bodyPr wrap="none" rtlCol="0">
              <a:spAutoFit/>
            </a:bodyPr>
            <a:lstStyle/>
            <a:p>
              <a:r>
                <a:rPr lang="en-US" dirty="0">
                  <a:solidFill>
                    <a:srgbClr val="00B050"/>
                  </a:solidFill>
                </a:rPr>
                <a:t>3</a:t>
              </a:r>
            </a:p>
          </p:txBody>
        </p:sp>
        <p:sp>
          <p:nvSpPr>
            <p:cNvPr id="68" name="TextBox 67"/>
            <p:cNvSpPr txBox="1"/>
            <p:nvPr/>
          </p:nvSpPr>
          <p:spPr>
            <a:xfrm>
              <a:off x="3064048" y="3778529"/>
              <a:ext cx="461990" cy="565580"/>
            </a:xfrm>
            <a:prstGeom prst="rect">
              <a:avLst/>
            </a:prstGeom>
            <a:noFill/>
          </p:spPr>
          <p:txBody>
            <a:bodyPr wrap="none" rtlCol="0">
              <a:spAutoFit/>
            </a:bodyPr>
            <a:lstStyle/>
            <a:p>
              <a:r>
                <a:rPr lang="en-US" dirty="0">
                  <a:solidFill>
                    <a:srgbClr val="00B050"/>
                  </a:solidFill>
                </a:rPr>
                <a:t>7</a:t>
              </a:r>
            </a:p>
          </p:txBody>
        </p:sp>
        <p:sp>
          <p:nvSpPr>
            <p:cNvPr id="69" name="TextBox 68"/>
            <p:cNvSpPr txBox="1"/>
            <p:nvPr/>
          </p:nvSpPr>
          <p:spPr>
            <a:xfrm>
              <a:off x="2051034" y="5224258"/>
              <a:ext cx="461990" cy="565580"/>
            </a:xfrm>
            <a:prstGeom prst="rect">
              <a:avLst/>
            </a:prstGeom>
            <a:noFill/>
          </p:spPr>
          <p:txBody>
            <a:bodyPr wrap="none" rtlCol="0">
              <a:spAutoFit/>
            </a:bodyPr>
            <a:lstStyle/>
            <a:p>
              <a:r>
                <a:rPr lang="en-US" dirty="0">
                  <a:solidFill>
                    <a:srgbClr val="00B050"/>
                  </a:solidFill>
                </a:rPr>
                <a:t>3</a:t>
              </a:r>
            </a:p>
          </p:txBody>
        </p:sp>
        <p:sp>
          <p:nvSpPr>
            <p:cNvPr id="72" name="TextBox 71"/>
            <p:cNvSpPr txBox="1"/>
            <p:nvPr/>
          </p:nvSpPr>
          <p:spPr>
            <a:xfrm>
              <a:off x="256634" y="5096526"/>
              <a:ext cx="641186" cy="565580"/>
            </a:xfrm>
            <a:prstGeom prst="rect">
              <a:avLst/>
            </a:prstGeom>
            <a:noFill/>
          </p:spPr>
          <p:txBody>
            <a:bodyPr wrap="none" rtlCol="0">
              <a:spAutoFit/>
            </a:bodyPr>
            <a:lstStyle/>
            <a:p>
              <a:r>
                <a:rPr lang="en-US" dirty="0">
                  <a:solidFill>
                    <a:srgbClr val="00B050"/>
                  </a:solidFill>
                </a:rPr>
                <a:t>12</a:t>
              </a:r>
            </a:p>
          </p:txBody>
        </p:sp>
        <p:sp>
          <p:nvSpPr>
            <p:cNvPr id="75" name="Oval 74"/>
            <p:cNvSpPr/>
            <p:nvPr/>
          </p:nvSpPr>
          <p:spPr>
            <a:xfrm>
              <a:off x="0" y="4164165"/>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76" name="Oval 75"/>
            <p:cNvSpPr/>
            <p:nvPr/>
          </p:nvSpPr>
          <p:spPr>
            <a:xfrm>
              <a:off x="1931018" y="302009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77" name="Oval 76"/>
            <p:cNvSpPr/>
            <p:nvPr/>
          </p:nvSpPr>
          <p:spPr>
            <a:xfrm>
              <a:off x="1039367" y="5648524"/>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78" name="Oval 77"/>
            <p:cNvSpPr/>
            <p:nvPr/>
          </p:nvSpPr>
          <p:spPr>
            <a:xfrm>
              <a:off x="2574345" y="4492515"/>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79" name="Oval 78"/>
            <p:cNvSpPr/>
            <p:nvPr/>
          </p:nvSpPr>
          <p:spPr>
            <a:xfrm>
              <a:off x="3954499" y="307248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80" name="Oval 79"/>
            <p:cNvSpPr/>
            <p:nvPr/>
          </p:nvSpPr>
          <p:spPr>
            <a:xfrm>
              <a:off x="2846880" y="639530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82" name="Oval 81"/>
            <p:cNvSpPr/>
            <p:nvPr/>
          </p:nvSpPr>
          <p:spPr>
            <a:xfrm>
              <a:off x="5001167" y="6138669"/>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t>
              </a:r>
            </a:p>
          </p:txBody>
        </p:sp>
        <p:sp>
          <p:nvSpPr>
            <p:cNvPr id="83" name="Oval 82"/>
            <p:cNvSpPr/>
            <p:nvPr/>
          </p:nvSpPr>
          <p:spPr>
            <a:xfrm>
              <a:off x="6531078" y="4786960"/>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a:t>
              </a:r>
            </a:p>
          </p:txBody>
        </p:sp>
        <p:sp>
          <p:nvSpPr>
            <p:cNvPr id="84" name="Oval 83"/>
            <p:cNvSpPr/>
            <p:nvPr/>
          </p:nvSpPr>
          <p:spPr>
            <a:xfrm>
              <a:off x="5306598" y="3749156"/>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t>
              </a:r>
            </a:p>
          </p:txBody>
        </p:sp>
      </p:grpSp>
      <p:cxnSp>
        <p:nvCxnSpPr>
          <p:cNvPr id="6" name="Straight Arrow Connector 5">
            <a:extLst>
              <a:ext uri="{FF2B5EF4-FFF2-40B4-BE49-F238E27FC236}">
                <a16:creationId xmlns:a16="http://schemas.microsoft.com/office/drawing/2014/main" id="{814B9351-8123-8F52-4CD4-6C6B823CF5F8}"/>
              </a:ext>
            </a:extLst>
          </p:cNvPr>
          <p:cNvCxnSpPr>
            <a:cxnSpLocks/>
          </p:cNvCxnSpPr>
          <p:nvPr/>
        </p:nvCxnSpPr>
        <p:spPr>
          <a:xfrm>
            <a:off x="5715000" y="4393443"/>
            <a:ext cx="2380337"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5DFC8856-E9CC-3DCF-3EF8-487736D9AFEF}"/>
              </a:ext>
            </a:extLst>
          </p:cNvPr>
          <p:cNvSpPr txBox="1"/>
          <p:nvPr/>
        </p:nvSpPr>
        <p:spPr>
          <a:xfrm>
            <a:off x="5795923" y="4505528"/>
            <a:ext cx="2218490" cy="1015663"/>
          </a:xfrm>
          <a:prstGeom prst="rect">
            <a:avLst/>
          </a:prstGeom>
          <a:noFill/>
        </p:spPr>
        <p:txBody>
          <a:bodyPr wrap="square" rtlCol="0">
            <a:spAutoFit/>
          </a:bodyPr>
          <a:lstStyle/>
          <a:p>
            <a:pPr algn="ctr"/>
            <a:r>
              <a:rPr lang="en-US" sz="2000" dirty="0"/>
              <a:t>Pick some arbitrary root node and rearrange tree</a:t>
            </a:r>
          </a:p>
        </p:txBody>
      </p:sp>
      <p:grpSp>
        <p:nvGrpSpPr>
          <p:cNvPr id="10" name="Group 9">
            <a:extLst>
              <a:ext uri="{FF2B5EF4-FFF2-40B4-BE49-F238E27FC236}">
                <a16:creationId xmlns:a16="http://schemas.microsoft.com/office/drawing/2014/main" id="{E62074AB-04E0-874F-A8BE-823B71612508}"/>
              </a:ext>
            </a:extLst>
          </p:cNvPr>
          <p:cNvGrpSpPr/>
          <p:nvPr/>
        </p:nvGrpSpPr>
        <p:grpSpPr>
          <a:xfrm>
            <a:off x="7938409" y="2385230"/>
            <a:ext cx="3392183" cy="3583802"/>
            <a:chOff x="103797" y="2167861"/>
            <a:chExt cx="5194652" cy="5488089"/>
          </a:xfrm>
        </p:grpSpPr>
        <p:cxnSp>
          <p:nvCxnSpPr>
            <p:cNvPr id="11" name="Straight Connector 10">
              <a:extLst>
                <a:ext uri="{FF2B5EF4-FFF2-40B4-BE49-F238E27FC236}">
                  <a16:creationId xmlns:a16="http://schemas.microsoft.com/office/drawing/2014/main" id="{295B5E48-0E06-F87B-090A-FDE7E46A4CAA}"/>
                </a:ext>
              </a:extLst>
            </p:cNvPr>
            <p:cNvCxnSpPr>
              <a:cxnSpLocks/>
              <a:stCxn id="27" idx="4"/>
              <a:endCxn id="28" idx="0"/>
            </p:cNvCxnSpPr>
            <p:nvPr/>
          </p:nvCxnSpPr>
          <p:spPr>
            <a:xfrm flipH="1">
              <a:off x="360432" y="6006802"/>
              <a:ext cx="620681" cy="1108637"/>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81362F6B-F9FB-52AE-7686-8AE895BA8A35}"/>
                </a:ext>
              </a:extLst>
            </p:cNvPr>
            <p:cNvCxnSpPr>
              <a:cxnSpLocks/>
              <a:stCxn id="27" idx="0"/>
              <a:endCxn id="29" idx="4"/>
            </p:cNvCxnSpPr>
            <p:nvPr/>
          </p:nvCxnSpPr>
          <p:spPr>
            <a:xfrm flipV="1">
              <a:off x="981113" y="4326957"/>
              <a:ext cx="1215769" cy="1166577"/>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D7DB70C2-DA5E-2134-DCCC-E1D4FCFCDDFC}"/>
                </a:ext>
              </a:extLst>
            </p:cNvPr>
            <p:cNvCxnSpPr>
              <a:cxnSpLocks/>
              <a:stCxn id="30" idx="4"/>
              <a:endCxn id="29" idx="0"/>
            </p:cNvCxnSpPr>
            <p:nvPr/>
          </p:nvCxnSpPr>
          <p:spPr>
            <a:xfrm flipH="1">
              <a:off x="2196882" y="2681130"/>
              <a:ext cx="959580" cy="113256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B839841-D580-E180-8587-AED2C70B575D}"/>
                </a:ext>
              </a:extLst>
            </p:cNvPr>
            <p:cNvCxnSpPr>
              <a:cxnSpLocks/>
              <a:stCxn id="30" idx="4"/>
              <a:endCxn id="32" idx="0"/>
            </p:cNvCxnSpPr>
            <p:nvPr/>
          </p:nvCxnSpPr>
          <p:spPr>
            <a:xfrm flipH="1">
              <a:off x="3107177" y="2681130"/>
              <a:ext cx="49285" cy="118037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9AD3250-E015-BFB4-E91B-676D01E146A2}"/>
                </a:ext>
              </a:extLst>
            </p:cNvPr>
            <p:cNvCxnSpPr>
              <a:cxnSpLocks/>
              <a:stCxn id="30" idx="4"/>
              <a:endCxn id="31" idx="0"/>
            </p:cNvCxnSpPr>
            <p:nvPr/>
          </p:nvCxnSpPr>
          <p:spPr>
            <a:xfrm>
              <a:off x="3156463" y="2681130"/>
              <a:ext cx="1423562" cy="1240297"/>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B8DEE96-852B-0FF1-467D-FE1E85A3DFF8}"/>
                </a:ext>
              </a:extLst>
            </p:cNvPr>
            <p:cNvCxnSpPr>
              <a:cxnSpLocks/>
              <a:stCxn id="33" idx="0"/>
              <a:endCxn id="31" idx="4"/>
            </p:cNvCxnSpPr>
            <p:nvPr/>
          </p:nvCxnSpPr>
          <p:spPr>
            <a:xfrm flipV="1">
              <a:off x="3778501" y="4434694"/>
              <a:ext cx="801524" cy="1213831"/>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5E383C4-D12A-3AF6-ACB6-522536DB4186}"/>
                </a:ext>
              </a:extLst>
            </p:cNvPr>
            <p:cNvCxnSpPr>
              <a:stCxn id="33" idx="0"/>
              <a:endCxn id="35" idx="3"/>
            </p:cNvCxnSpPr>
            <p:nvPr/>
          </p:nvCxnSpPr>
          <p:spPr>
            <a:xfrm flipH="1">
              <a:off x="2674817" y="5648524"/>
              <a:ext cx="1103685" cy="1912709"/>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CD6442A-2062-9578-AE99-09AB7ADA60EA}"/>
                </a:ext>
              </a:extLst>
            </p:cNvPr>
            <p:cNvCxnSpPr>
              <a:cxnSpLocks/>
              <a:stCxn id="34" idx="0"/>
              <a:endCxn id="33" idx="6"/>
            </p:cNvCxnSpPr>
            <p:nvPr/>
          </p:nvCxnSpPr>
          <p:spPr>
            <a:xfrm flipH="1" flipV="1">
              <a:off x="4035134" y="5905159"/>
              <a:ext cx="1006682" cy="123752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768DCA50-D24A-A8D4-2B98-3E0134926F96}"/>
                </a:ext>
              </a:extLst>
            </p:cNvPr>
            <p:cNvSpPr txBox="1"/>
            <p:nvPr/>
          </p:nvSpPr>
          <p:spPr>
            <a:xfrm>
              <a:off x="679833" y="6418769"/>
              <a:ext cx="641186" cy="565580"/>
            </a:xfrm>
            <a:prstGeom prst="rect">
              <a:avLst/>
            </a:prstGeom>
            <a:noFill/>
          </p:spPr>
          <p:txBody>
            <a:bodyPr wrap="none" rtlCol="0">
              <a:spAutoFit/>
            </a:bodyPr>
            <a:lstStyle/>
            <a:p>
              <a:r>
                <a:rPr lang="en-US" dirty="0">
                  <a:solidFill>
                    <a:srgbClr val="00B050"/>
                  </a:solidFill>
                </a:rPr>
                <a:t>10</a:t>
              </a:r>
            </a:p>
          </p:txBody>
        </p:sp>
        <p:sp>
          <p:nvSpPr>
            <p:cNvPr id="20" name="TextBox 19">
              <a:extLst>
                <a:ext uri="{FF2B5EF4-FFF2-40B4-BE49-F238E27FC236}">
                  <a16:creationId xmlns:a16="http://schemas.microsoft.com/office/drawing/2014/main" id="{91ECCEE7-4267-DFB3-3DFE-EF9576FF5DCC}"/>
                </a:ext>
              </a:extLst>
            </p:cNvPr>
            <p:cNvSpPr txBox="1"/>
            <p:nvPr/>
          </p:nvSpPr>
          <p:spPr>
            <a:xfrm>
              <a:off x="4538475" y="5950391"/>
              <a:ext cx="641186" cy="565580"/>
            </a:xfrm>
            <a:prstGeom prst="rect">
              <a:avLst/>
            </a:prstGeom>
            <a:noFill/>
          </p:spPr>
          <p:txBody>
            <a:bodyPr wrap="none" rtlCol="0">
              <a:spAutoFit/>
            </a:bodyPr>
            <a:lstStyle/>
            <a:p>
              <a:r>
                <a:rPr lang="en-US" dirty="0">
                  <a:solidFill>
                    <a:srgbClr val="00B050"/>
                  </a:solidFill>
                </a:rPr>
                <a:t>11</a:t>
              </a:r>
            </a:p>
          </p:txBody>
        </p:sp>
        <p:sp>
          <p:nvSpPr>
            <p:cNvPr id="21" name="TextBox 20">
              <a:extLst>
                <a:ext uri="{FF2B5EF4-FFF2-40B4-BE49-F238E27FC236}">
                  <a16:creationId xmlns:a16="http://schemas.microsoft.com/office/drawing/2014/main" id="{FDE59403-12BF-EC74-8F44-0C2FA5923758}"/>
                </a:ext>
              </a:extLst>
            </p:cNvPr>
            <p:cNvSpPr txBox="1"/>
            <p:nvPr/>
          </p:nvSpPr>
          <p:spPr>
            <a:xfrm>
              <a:off x="3274857" y="6462052"/>
              <a:ext cx="461990" cy="565580"/>
            </a:xfrm>
            <a:prstGeom prst="rect">
              <a:avLst/>
            </a:prstGeom>
            <a:noFill/>
          </p:spPr>
          <p:txBody>
            <a:bodyPr wrap="none" rtlCol="0">
              <a:spAutoFit/>
            </a:bodyPr>
            <a:lstStyle/>
            <a:p>
              <a:r>
                <a:rPr lang="en-US" dirty="0">
                  <a:solidFill>
                    <a:srgbClr val="00B050"/>
                  </a:solidFill>
                </a:rPr>
                <a:t>9</a:t>
              </a:r>
            </a:p>
          </p:txBody>
        </p:sp>
        <p:sp>
          <p:nvSpPr>
            <p:cNvPr id="22" name="TextBox 21">
              <a:extLst>
                <a:ext uri="{FF2B5EF4-FFF2-40B4-BE49-F238E27FC236}">
                  <a16:creationId xmlns:a16="http://schemas.microsoft.com/office/drawing/2014/main" id="{B5CBC42B-2460-448F-0BE9-18789810EB5A}"/>
                </a:ext>
              </a:extLst>
            </p:cNvPr>
            <p:cNvSpPr txBox="1"/>
            <p:nvPr/>
          </p:nvSpPr>
          <p:spPr>
            <a:xfrm>
              <a:off x="4323391" y="4794118"/>
              <a:ext cx="461990" cy="565580"/>
            </a:xfrm>
            <a:prstGeom prst="rect">
              <a:avLst/>
            </a:prstGeom>
            <a:noFill/>
          </p:spPr>
          <p:txBody>
            <a:bodyPr wrap="none" rtlCol="0">
              <a:spAutoFit/>
            </a:bodyPr>
            <a:lstStyle/>
            <a:p>
              <a:r>
                <a:rPr lang="en-US" dirty="0">
                  <a:solidFill>
                    <a:srgbClr val="00B050"/>
                  </a:solidFill>
                </a:rPr>
                <a:t>5</a:t>
              </a:r>
            </a:p>
          </p:txBody>
        </p:sp>
        <p:sp>
          <p:nvSpPr>
            <p:cNvPr id="23" name="TextBox 22">
              <a:extLst>
                <a:ext uri="{FF2B5EF4-FFF2-40B4-BE49-F238E27FC236}">
                  <a16:creationId xmlns:a16="http://schemas.microsoft.com/office/drawing/2014/main" id="{4783BDEE-3D41-BDBE-702B-F9854CD60C79}"/>
                </a:ext>
              </a:extLst>
            </p:cNvPr>
            <p:cNvSpPr txBox="1"/>
            <p:nvPr/>
          </p:nvSpPr>
          <p:spPr>
            <a:xfrm>
              <a:off x="3247983" y="3220315"/>
              <a:ext cx="461990" cy="565580"/>
            </a:xfrm>
            <a:prstGeom prst="rect">
              <a:avLst/>
            </a:prstGeom>
            <a:noFill/>
          </p:spPr>
          <p:txBody>
            <a:bodyPr wrap="none" rtlCol="0">
              <a:spAutoFit/>
            </a:bodyPr>
            <a:lstStyle/>
            <a:p>
              <a:r>
                <a:rPr lang="en-US" dirty="0">
                  <a:solidFill>
                    <a:srgbClr val="00B050"/>
                  </a:solidFill>
                </a:rPr>
                <a:t>3</a:t>
              </a:r>
            </a:p>
          </p:txBody>
        </p:sp>
        <p:sp>
          <p:nvSpPr>
            <p:cNvPr id="24" name="TextBox 23">
              <a:extLst>
                <a:ext uri="{FF2B5EF4-FFF2-40B4-BE49-F238E27FC236}">
                  <a16:creationId xmlns:a16="http://schemas.microsoft.com/office/drawing/2014/main" id="{56652F18-D776-0CDA-C04D-4BD6556CC684}"/>
                </a:ext>
              </a:extLst>
            </p:cNvPr>
            <p:cNvSpPr txBox="1"/>
            <p:nvPr/>
          </p:nvSpPr>
          <p:spPr>
            <a:xfrm>
              <a:off x="3914004" y="2713654"/>
              <a:ext cx="461990" cy="565580"/>
            </a:xfrm>
            <a:prstGeom prst="rect">
              <a:avLst/>
            </a:prstGeom>
            <a:noFill/>
          </p:spPr>
          <p:txBody>
            <a:bodyPr wrap="none" rtlCol="0">
              <a:spAutoFit/>
            </a:bodyPr>
            <a:lstStyle/>
            <a:p>
              <a:r>
                <a:rPr lang="en-US" dirty="0">
                  <a:solidFill>
                    <a:srgbClr val="00B050"/>
                  </a:solidFill>
                </a:rPr>
                <a:t>7</a:t>
              </a:r>
            </a:p>
          </p:txBody>
        </p:sp>
        <p:sp>
          <p:nvSpPr>
            <p:cNvPr id="25" name="TextBox 24">
              <a:extLst>
                <a:ext uri="{FF2B5EF4-FFF2-40B4-BE49-F238E27FC236}">
                  <a16:creationId xmlns:a16="http://schemas.microsoft.com/office/drawing/2014/main" id="{52734CC1-30ED-56B3-D51A-8048D93905C0}"/>
                </a:ext>
              </a:extLst>
            </p:cNvPr>
            <p:cNvSpPr txBox="1"/>
            <p:nvPr/>
          </p:nvSpPr>
          <p:spPr>
            <a:xfrm>
              <a:off x="2215026" y="2822995"/>
              <a:ext cx="592661" cy="565580"/>
            </a:xfrm>
            <a:prstGeom prst="rect">
              <a:avLst/>
            </a:prstGeom>
            <a:noFill/>
          </p:spPr>
          <p:txBody>
            <a:bodyPr wrap="square" rtlCol="0">
              <a:spAutoFit/>
            </a:bodyPr>
            <a:lstStyle/>
            <a:p>
              <a:r>
                <a:rPr lang="en-US" dirty="0">
                  <a:solidFill>
                    <a:srgbClr val="00B050"/>
                  </a:solidFill>
                </a:rPr>
                <a:t>3</a:t>
              </a:r>
            </a:p>
          </p:txBody>
        </p:sp>
        <p:sp>
          <p:nvSpPr>
            <p:cNvPr id="26" name="TextBox 25">
              <a:extLst>
                <a:ext uri="{FF2B5EF4-FFF2-40B4-BE49-F238E27FC236}">
                  <a16:creationId xmlns:a16="http://schemas.microsoft.com/office/drawing/2014/main" id="{C0201C03-F000-EC0B-C871-FB48390AE8BF}"/>
                </a:ext>
              </a:extLst>
            </p:cNvPr>
            <p:cNvSpPr txBox="1"/>
            <p:nvPr/>
          </p:nvSpPr>
          <p:spPr>
            <a:xfrm>
              <a:off x="917153" y="4492406"/>
              <a:ext cx="641186" cy="565580"/>
            </a:xfrm>
            <a:prstGeom prst="rect">
              <a:avLst/>
            </a:prstGeom>
            <a:noFill/>
          </p:spPr>
          <p:txBody>
            <a:bodyPr wrap="none" rtlCol="0">
              <a:spAutoFit/>
            </a:bodyPr>
            <a:lstStyle/>
            <a:p>
              <a:r>
                <a:rPr lang="en-US" dirty="0">
                  <a:solidFill>
                    <a:srgbClr val="00B050"/>
                  </a:solidFill>
                </a:rPr>
                <a:t>12</a:t>
              </a:r>
            </a:p>
          </p:txBody>
        </p:sp>
        <p:sp>
          <p:nvSpPr>
            <p:cNvPr id="27" name="Oval 26">
              <a:extLst>
                <a:ext uri="{FF2B5EF4-FFF2-40B4-BE49-F238E27FC236}">
                  <a16:creationId xmlns:a16="http://schemas.microsoft.com/office/drawing/2014/main" id="{1B9386D4-A998-E36B-4B06-03BFE29CA068}"/>
                </a:ext>
              </a:extLst>
            </p:cNvPr>
            <p:cNvSpPr/>
            <p:nvPr/>
          </p:nvSpPr>
          <p:spPr>
            <a:xfrm>
              <a:off x="724479" y="5493534"/>
              <a:ext cx="513267" cy="5132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28" name="Oval 27">
              <a:extLst>
                <a:ext uri="{FF2B5EF4-FFF2-40B4-BE49-F238E27FC236}">
                  <a16:creationId xmlns:a16="http://schemas.microsoft.com/office/drawing/2014/main" id="{AD3770A0-E51C-2735-6C5F-075C6FA8C4DF}"/>
                </a:ext>
              </a:extLst>
            </p:cNvPr>
            <p:cNvSpPr/>
            <p:nvPr/>
          </p:nvSpPr>
          <p:spPr>
            <a:xfrm>
              <a:off x="103797" y="7115438"/>
              <a:ext cx="513267" cy="5132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29" name="Oval 28">
              <a:extLst>
                <a:ext uri="{FF2B5EF4-FFF2-40B4-BE49-F238E27FC236}">
                  <a16:creationId xmlns:a16="http://schemas.microsoft.com/office/drawing/2014/main" id="{8BCEF2AC-0734-215E-2611-177DC96C1691}"/>
                </a:ext>
              </a:extLst>
            </p:cNvPr>
            <p:cNvSpPr/>
            <p:nvPr/>
          </p:nvSpPr>
          <p:spPr>
            <a:xfrm>
              <a:off x="1940248" y="3813689"/>
              <a:ext cx="513267" cy="5132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30" name="Oval 29">
              <a:extLst>
                <a:ext uri="{FF2B5EF4-FFF2-40B4-BE49-F238E27FC236}">
                  <a16:creationId xmlns:a16="http://schemas.microsoft.com/office/drawing/2014/main" id="{BCBA3BF1-43E4-45B3-CD6D-622F188094D8}"/>
                </a:ext>
              </a:extLst>
            </p:cNvPr>
            <p:cNvSpPr/>
            <p:nvPr/>
          </p:nvSpPr>
          <p:spPr>
            <a:xfrm>
              <a:off x="2899828" y="2167861"/>
              <a:ext cx="513267" cy="51326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31" name="Oval 30">
              <a:extLst>
                <a:ext uri="{FF2B5EF4-FFF2-40B4-BE49-F238E27FC236}">
                  <a16:creationId xmlns:a16="http://schemas.microsoft.com/office/drawing/2014/main" id="{A88DFC64-437F-BCD3-4159-7007D4F96B90}"/>
                </a:ext>
              </a:extLst>
            </p:cNvPr>
            <p:cNvSpPr/>
            <p:nvPr/>
          </p:nvSpPr>
          <p:spPr>
            <a:xfrm>
              <a:off x="4323391" y="3921427"/>
              <a:ext cx="513267" cy="5132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32" name="Oval 31">
              <a:extLst>
                <a:ext uri="{FF2B5EF4-FFF2-40B4-BE49-F238E27FC236}">
                  <a16:creationId xmlns:a16="http://schemas.microsoft.com/office/drawing/2014/main" id="{B2EBDBD4-5B95-24EF-04DA-F85558A87E99}"/>
                </a:ext>
              </a:extLst>
            </p:cNvPr>
            <p:cNvSpPr/>
            <p:nvPr/>
          </p:nvSpPr>
          <p:spPr>
            <a:xfrm>
              <a:off x="2850543" y="3861502"/>
              <a:ext cx="513267" cy="51326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33" name="Oval 32">
              <a:extLst>
                <a:ext uri="{FF2B5EF4-FFF2-40B4-BE49-F238E27FC236}">
                  <a16:creationId xmlns:a16="http://schemas.microsoft.com/office/drawing/2014/main" id="{64570069-DAA7-3158-8209-3C31A8642835}"/>
                </a:ext>
              </a:extLst>
            </p:cNvPr>
            <p:cNvSpPr/>
            <p:nvPr/>
          </p:nvSpPr>
          <p:spPr>
            <a:xfrm>
              <a:off x="3521867" y="5648524"/>
              <a:ext cx="513267" cy="51326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t>
              </a:r>
            </a:p>
          </p:txBody>
        </p:sp>
        <p:sp>
          <p:nvSpPr>
            <p:cNvPr id="34" name="Oval 33">
              <a:extLst>
                <a:ext uri="{FF2B5EF4-FFF2-40B4-BE49-F238E27FC236}">
                  <a16:creationId xmlns:a16="http://schemas.microsoft.com/office/drawing/2014/main" id="{C1D510CD-21FF-979D-ABAD-69F10C1CF1F4}"/>
                </a:ext>
              </a:extLst>
            </p:cNvPr>
            <p:cNvSpPr/>
            <p:nvPr/>
          </p:nvSpPr>
          <p:spPr>
            <a:xfrm>
              <a:off x="4785182" y="7142681"/>
              <a:ext cx="513267" cy="51326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a:t>
              </a:r>
            </a:p>
          </p:txBody>
        </p:sp>
        <p:sp>
          <p:nvSpPr>
            <p:cNvPr id="35" name="Oval 34">
              <a:extLst>
                <a:ext uri="{FF2B5EF4-FFF2-40B4-BE49-F238E27FC236}">
                  <a16:creationId xmlns:a16="http://schemas.microsoft.com/office/drawing/2014/main" id="{70514C6D-660F-465B-78B4-1C10ADEDA1CF}"/>
                </a:ext>
              </a:extLst>
            </p:cNvPr>
            <p:cNvSpPr/>
            <p:nvPr/>
          </p:nvSpPr>
          <p:spPr>
            <a:xfrm>
              <a:off x="2599650" y="7123131"/>
              <a:ext cx="513267" cy="51326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t>
              </a:r>
            </a:p>
          </p:txBody>
        </p:sp>
      </p:grpSp>
    </p:spTree>
    <p:extLst>
      <p:ext uri="{BB962C8B-B14F-4D97-AF65-F5344CB8AC3E}">
        <p14:creationId xmlns:p14="http://schemas.microsoft.com/office/powerpoint/2010/main" val="376110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Definition: Spanning Tree</a:t>
            </a:r>
          </a:p>
        </p:txBody>
      </p:sp>
      <p:sp>
        <p:nvSpPr>
          <p:cNvPr id="4" name="Slide Number Placeholder 3"/>
          <p:cNvSpPr>
            <a:spLocks noGrp="1"/>
          </p:cNvSpPr>
          <p:nvPr>
            <p:ph type="sldNum" sz="quarter" idx="12"/>
          </p:nvPr>
        </p:nvSpPr>
        <p:spPr/>
        <p:txBody>
          <a:bodyPr/>
          <a:lstStyle/>
          <a:p>
            <a:fld id="{86BADE50-950A-4D58-BFB2-FA2C6A8B385D}" type="slidenum">
              <a:rPr lang="en-US" smtClean="0"/>
              <a:t>23</a:t>
            </a:fld>
            <a:endParaRPr lang="en-US"/>
          </a:p>
        </p:txBody>
      </p:sp>
      <p:grpSp>
        <p:nvGrpSpPr>
          <p:cNvPr id="5" name="Group 4"/>
          <p:cNvGrpSpPr/>
          <p:nvPr/>
        </p:nvGrpSpPr>
        <p:grpSpPr>
          <a:xfrm>
            <a:off x="762000" y="2679355"/>
            <a:ext cx="4600060" cy="2787240"/>
            <a:chOff x="0" y="2862182"/>
            <a:chExt cx="7044346" cy="4268266"/>
          </a:xfrm>
        </p:grpSpPr>
        <p:cxnSp>
          <p:nvCxnSpPr>
            <p:cNvPr id="6" name="Straight Connector 5"/>
            <p:cNvCxnSpPr>
              <a:stCxn id="34" idx="7"/>
              <a:endCxn id="35" idx="2"/>
            </p:cNvCxnSpPr>
            <p:nvPr/>
          </p:nvCxnSpPr>
          <p:spPr>
            <a:xfrm flipV="1">
              <a:off x="438102" y="3276727"/>
              <a:ext cx="1492916" cy="962604"/>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a:stCxn id="35" idx="6"/>
              <a:endCxn id="38" idx="2"/>
            </p:cNvCxnSpPr>
            <p:nvPr/>
          </p:nvCxnSpPr>
          <p:spPr>
            <a:xfrm>
              <a:off x="2444286" y="3276727"/>
              <a:ext cx="1510213" cy="5239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stCxn id="34" idx="4"/>
              <a:endCxn id="36" idx="1"/>
            </p:cNvCxnSpPr>
            <p:nvPr/>
          </p:nvCxnSpPr>
          <p:spPr>
            <a:xfrm>
              <a:off x="256634" y="4677433"/>
              <a:ext cx="857899" cy="1046257"/>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37" idx="3"/>
              <a:endCxn id="36" idx="7"/>
            </p:cNvCxnSpPr>
            <p:nvPr/>
          </p:nvCxnSpPr>
          <p:spPr>
            <a:xfrm flipH="1">
              <a:off x="1477469" y="4930617"/>
              <a:ext cx="1172042" cy="793073"/>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39" idx="2"/>
              <a:endCxn id="36" idx="5"/>
            </p:cNvCxnSpPr>
            <p:nvPr/>
          </p:nvCxnSpPr>
          <p:spPr>
            <a:xfrm flipH="1" flipV="1">
              <a:off x="1477469" y="6086626"/>
              <a:ext cx="1369411" cy="565311"/>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37" idx="5"/>
              <a:endCxn id="39" idx="0"/>
            </p:cNvCxnSpPr>
            <p:nvPr/>
          </p:nvCxnSpPr>
          <p:spPr>
            <a:xfrm>
              <a:off x="3012447" y="4930617"/>
              <a:ext cx="91067" cy="1464686"/>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37" idx="7"/>
              <a:endCxn id="38" idx="3"/>
            </p:cNvCxnSpPr>
            <p:nvPr/>
          </p:nvCxnSpPr>
          <p:spPr>
            <a:xfrm flipV="1">
              <a:off x="3012447" y="3510585"/>
              <a:ext cx="1017218" cy="105709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39" idx="6"/>
              <a:endCxn id="40" idx="3"/>
            </p:cNvCxnSpPr>
            <p:nvPr/>
          </p:nvCxnSpPr>
          <p:spPr>
            <a:xfrm flipV="1">
              <a:off x="3360148" y="6576771"/>
              <a:ext cx="1716185" cy="75166"/>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40" idx="1"/>
              <a:endCxn id="38" idx="4"/>
            </p:cNvCxnSpPr>
            <p:nvPr/>
          </p:nvCxnSpPr>
          <p:spPr>
            <a:xfrm flipH="1" flipV="1">
              <a:off x="4211133" y="3585751"/>
              <a:ext cx="865200" cy="2628084"/>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42" idx="2"/>
              <a:endCxn id="38" idx="5"/>
            </p:cNvCxnSpPr>
            <p:nvPr/>
          </p:nvCxnSpPr>
          <p:spPr>
            <a:xfrm flipH="1" flipV="1">
              <a:off x="4392601" y="3510585"/>
              <a:ext cx="913997" cy="495205"/>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40" idx="0"/>
              <a:endCxn id="42" idx="3"/>
            </p:cNvCxnSpPr>
            <p:nvPr/>
          </p:nvCxnSpPr>
          <p:spPr>
            <a:xfrm flipV="1">
              <a:off x="5257801" y="4187258"/>
              <a:ext cx="123963" cy="195141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41" idx="1"/>
              <a:endCxn id="42" idx="5"/>
            </p:cNvCxnSpPr>
            <p:nvPr/>
          </p:nvCxnSpPr>
          <p:spPr>
            <a:xfrm flipH="1" flipV="1">
              <a:off x="5744700" y="4187258"/>
              <a:ext cx="861544" cy="674868"/>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41" idx="3"/>
              <a:endCxn id="40" idx="6"/>
            </p:cNvCxnSpPr>
            <p:nvPr/>
          </p:nvCxnSpPr>
          <p:spPr>
            <a:xfrm flipH="1">
              <a:off x="5514435" y="5225062"/>
              <a:ext cx="1091809" cy="117024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67228" y="3195081"/>
              <a:ext cx="641186" cy="565580"/>
            </a:xfrm>
            <a:prstGeom prst="rect">
              <a:avLst/>
            </a:prstGeom>
            <a:noFill/>
          </p:spPr>
          <p:txBody>
            <a:bodyPr wrap="none" rtlCol="0">
              <a:spAutoFit/>
            </a:bodyPr>
            <a:lstStyle/>
            <a:p>
              <a:r>
                <a:rPr lang="en-US" dirty="0">
                  <a:solidFill>
                    <a:srgbClr val="00B050"/>
                  </a:solidFill>
                </a:rPr>
                <a:t>10</a:t>
              </a:r>
            </a:p>
          </p:txBody>
        </p:sp>
        <p:sp>
          <p:nvSpPr>
            <p:cNvPr id="20" name="TextBox 19"/>
            <p:cNvSpPr txBox="1"/>
            <p:nvPr/>
          </p:nvSpPr>
          <p:spPr>
            <a:xfrm>
              <a:off x="6095562" y="4099030"/>
              <a:ext cx="461990" cy="565580"/>
            </a:xfrm>
            <a:prstGeom prst="rect">
              <a:avLst/>
            </a:prstGeom>
            <a:noFill/>
          </p:spPr>
          <p:txBody>
            <a:bodyPr wrap="none" rtlCol="0">
              <a:spAutoFit/>
            </a:bodyPr>
            <a:lstStyle/>
            <a:p>
              <a:r>
                <a:rPr lang="en-US" dirty="0">
                  <a:solidFill>
                    <a:srgbClr val="00B050"/>
                  </a:solidFill>
                </a:rPr>
                <a:t>2</a:t>
              </a:r>
            </a:p>
          </p:txBody>
        </p:sp>
        <p:sp>
          <p:nvSpPr>
            <p:cNvPr id="21" name="TextBox 20"/>
            <p:cNvSpPr txBox="1"/>
            <p:nvPr/>
          </p:nvSpPr>
          <p:spPr>
            <a:xfrm>
              <a:off x="3895875" y="6564868"/>
              <a:ext cx="461990" cy="565580"/>
            </a:xfrm>
            <a:prstGeom prst="rect">
              <a:avLst/>
            </a:prstGeom>
            <a:noFill/>
          </p:spPr>
          <p:txBody>
            <a:bodyPr wrap="none" rtlCol="0">
              <a:spAutoFit/>
            </a:bodyPr>
            <a:lstStyle/>
            <a:p>
              <a:r>
                <a:rPr lang="en-US" dirty="0">
                  <a:solidFill>
                    <a:srgbClr val="00B050"/>
                  </a:solidFill>
                </a:rPr>
                <a:t>6</a:t>
              </a:r>
            </a:p>
          </p:txBody>
        </p:sp>
        <p:sp>
          <p:nvSpPr>
            <p:cNvPr id="22" name="TextBox 21"/>
            <p:cNvSpPr txBox="1"/>
            <p:nvPr/>
          </p:nvSpPr>
          <p:spPr>
            <a:xfrm>
              <a:off x="6047348" y="5905158"/>
              <a:ext cx="641186" cy="565580"/>
            </a:xfrm>
            <a:prstGeom prst="rect">
              <a:avLst/>
            </a:prstGeom>
            <a:noFill/>
          </p:spPr>
          <p:txBody>
            <a:bodyPr wrap="none" rtlCol="0">
              <a:spAutoFit/>
            </a:bodyPr>
            <a:lstStyle/>
            <a:p>
              <a:r>
                <a:rPr lang="en-US" dirty="0">
                  <a:solidFill>
                    <a:srgbClr val="00B050"/>
                  </a:solidFill>
                </a:rPr>
                <a:t>11</a:t>
              </a:r>
            </a:p>
          </p:txBody>
        </p:sp>
        <p:sp>
          <p:nvSpPr>
            <p:cNvPr id="23" name="TextBox 22"/>
            <p:cNvSpPr txBox="1"/>
            <p:nvPr/>
          </p:nvSpPr>
          <p:spPr>
            <a:xfrm>
              <a:off x="5255801" y="4595356"/>
              <a:ext cx="461990" cy="565580"/>
            </a:xfrm>
            <a:prstGeom prst="rect">
              <a:avLst/>
            </a:prstGeom>
            <a:noFill/>
          </p:spPr>
          <p:txBody>
            <a:bodyPr wrap="none" rtlCol="0">
              <a:spAutoFit/>
            </a:bodyPr>
            <a:lstStyle/>
            <a:p>
              <a:r>
                <a:rPr lang="en-US" dirty="0">
                  <a:solidFill>
                    <a:srgbClr val="00B050"/>
                  </a:solidFill>
                </a:rPr>
                <a:t>9</a:t>
              </a:r>
            </a:p>
          </p:txBody>
        </p:sp>
        <p:sp>
          <p:nvSpPr>
            <p:cNvPr id="24" name="TextBox 23"/>
            <p:cNvSpPr txBox="1"/>
            <p:nvPr/>
          </p:nvSpPr>
          <p:spPr>
            <a:xfrm>
              <a:off x="4119679" y="4462779"/>
              <a:ext cx="461990" cy="565580"/>
            </a:xfrm>
            <a:prstGeom prst="rect">
              <a:avLst/>
            </a:prstGeom>
            <a:noFill/>
          </p:spPr>
          <p:txBody>
            <a:bodyPr wrap="none" rtlCol="0">
              <a:spAutoFit/>
            </a:bodyPr>
            <a:lstStyle/>
            <a:p>
              <a:r>
                <a:rPr lang="en-US" dirty="0">
                  <a:solidFill>
                    <a:srgbClr val="00B050"/>
                  </a:solidFill>
                </a:rPr>
                <a:t>5</a:t>
              </a:r>
            </a:p>
          </p:txBody>
        </p:sp>
        <p:sp>
          <p:nvSpPr>
            <p:cNvPr id="25" name="TextBox 24"/>
            <p:cNvSpPr txBox="1"/>
            <p:nvPr/>
          </p:nvSpPr>
          <p:spPr>
            <a:xfrm>
              <a:off x="4582463" y="3299181"/>
              <a:ext cx="461990" cy="565580"/>
            </a:xfrm>
            <a:prstGeom prst="rect">
              <a:avLst/>
            </a:prstGeom>
            <a:noFill/>
          </p:spPr>
          <p:txBody>
            <a:bodyPr wrap="none" rtlCol="0">
              <a:spAutoFit/>
            </a:bodyPr>
            <a:lstStyle/>
            <a:p>
              <a:r>
                <a:rPr lang="en-US" dirty="0">
                  <a:solidFill>
                    <a:srgbClr val="00B050"/>
                  </a:solidFill>
                </a:rPr>
                <a:t>8</a:t>
              </a:r>
            </a:p>
          </p:txBody>
        </p:sp>
        <p:sp>
          <p:nvSpPr>
            <p:cNvPr id="26" name="TextBox 25"/>
            <p:cNvSpPr txBox="1"/>
            <p:nvPr/>
          </p:nvSpPr>
          <p:spPr>
            <a:xfrm>
              <a:off x="3058462" y="5546336"/>
              <a:ext cx="461990" cy="565580"/>
            </a:xfrm>
            <a:prstGeom prst="rect">
              <a:avLst/>
            </a:prstGeom>
            <a:noFill/>
          </p:spPr>
          <p:txBody>
            <a:bodyPr wrap="none" rtlCol="0">
              <a:spAutoFit/>
            </a:bodyPr>
            <a:lstStyle/>
            <a:p>
              <a:r>
                <a:rPr lang="en-US" dirty="0">
                  <a:solidFill>
                    <a:srgbClr val="00B050"/>
                  </a:solidFill>
                </a:rPr>
                <a:t>3</a:t>
              </a:r>
            </a:p>
          </p:txBody>
        </p:sp>
        <p:sp>
          <p:nvSpPr>
            <p:cNvPr id="27" name="TextBox 26"/>
            <p:cNvSpPr txBox="1"/>
            <p:nvPr/>
          </p:nvSpPr>
          <p:spPr>
            <a:xfrm>
              <a:off x="3064048" y="3778529"/>
              <a:ext cx="461990" cy="565580"/>
            </a:xfrm>
            <a:prstGeom prst="rect">
              <a:avLst/>
            </a:prstGeom>
            <a:noFill/>
          </p:spPr>
          <p:txBody>
            <a:bodyPr wrap="none" rtlCol="0">
              <a:spAutoFit/>
            </a:bodyPr>
            <a:lstStyle/>
            <a:p>
              <a:r>
                <a:rPr lang="en-US" dirty="0">
                  <a:solidFill>
                    <a:srgbClr val="00B050"/>
                  </a:solidFill>
                </a:rPr>
                <a:t>7</a:t>
              </a:r>
            </a:p>
          </p:txBody>
        </p:sp>
        <p:sp>
          <p:nvSpPr>
            <p:cNvPr id="28" name="TextBox 27"/>
            <p:cNvSpPr txBox="1"/>
            <p:nvPr/>
          </p:nvSpPr>
          <p:spPr>
            <a:xfrm>
              <a:off x="2051034" y="5224258"/>
              <a:ext cx="461990" cy="565580"/>
            </a:xfrm>
            <a:prstGeom prst="rect">
              <a:avLst/>
            </a:prstGeom>
            <a:noFill/>
          </p:spPr>
          <p:txBody>
            <a:bodyPr wrap="none" rtlCol="0">
              <a:spAutoFit/>
            </a:bodyPr>
            <a:lstStyle/>
            <a:p>
              <a:r>
                <a:rPr lang="en-US" dirty="0">
                  <a:solidFill>
                    <a:srgbClr val="00B050"/>
                  </a:solidFill>
                </a:rPr>
                <a:t>3</a:t>
              </a:r>
            </a:p>
          </p:txBody>
        </p:sp>
        <p:sp>
          <p:nvSpPr>
            <p:cNvPr id="29" name="TextBox 28"/>
            <p:cNvSpPr txBox="1"/>
            <p:nvPr/>
          </p:nvSpPr>
          <p:spPr>
            <a:xfrm>
              <a:off x="1885966" y="6404395"/>
              <a:ext cx="461990" cy="565580"/>
            </a:xfrm>
            <a:prstGeom prst="rect">
              <a:avLst/>
            </a:prstGeom>
            <a:noFill/>
          </p:spPr>
          <p:txBody>
            <a:bodyPr wrap="none" rtlCol="0">
              <a:spAutoFit/>
            </a:bodyPr>
            <a:lstStyle/>
            <a:p>
              <a:r>
                <a:rPr lang="en-US" dirty="0">
                  <a:solidFill>
                    <a:srgbClr val="00B050"/>
                  </a:solidFill>
                </a:rPr>
                <a:t>1</a:t>
              </a:r>
            </a:p>
          </p:txBody>
        </p:sp>
        <p:sp>
          <p:nvSpPr>
            <p:cNvPr id="30" name="TextBox 29"/>
            <p:cNvSpPr txBox="1"/>
            <p:nvPr/>
          </p:nvSpPr>
          <p:spPr>
            <a:xfrm>
              <a:off x="2830979" y="2862182"/>
              <a:ext cx="461990" cy="565580"/>
            </a:xfrm>
            <a:prstGeom prst="rect">
              <a:avLst/>
            </a:prstGeom>
            <a:noFill/>
          </p:spPr>
          <p:txBody>
            <a:bodyPr wrap="none" rtlCol="0">
              <a:spAutoFit/>
            </a:bodyPr>
            <a:lstStyle/>
            <a:p>
              <a:r>
                <a:rPr lang="en-US" dirty="0">
                  <a:solidFill>
                    <a:srgbClr val="00B050"/>
                  </a:solidFill>
                </a:rPr>
                <a:t>8</a:t>
              </a:r>
            </a:p>
          </p:txBody>
        </p:sp>
        <p:sp>
          <p:nvSpPr>
            <p:cNvPr id="31" name="TextBox 30"/>
            <p:cNvSpPr txBox="1"/>
            <p:nvPr/>
          </p:nvSpPr>
          <p:spPr>
            <a:xfrm>
              <a:off x="256634" y="5096526"/>
              <a:ext cx="641186" cy="565580"/>
            </a:xfrm>
            <a:prstGeom prst="rect">
              <a:avLst/>
            </a:prstGeom>
            <a:noFill/>
          </p:spPr>
          <p:txBody>
            <a:bodyPr wrap="none" rtlCol="0">
              <a:spAutoFit/>
            </a:bodyPr>
            <a:lstStyle/>
            <a:p>
              <a:r>
                <a:rPr lang="en-US" dirty="0">
                  <a:solidFill>
                    <a:srgbClr val="00B050"/>
                  </a:solidFill>
                </a:rPr>
                <a:t>12</a:t>
              </a:r>
            </a:p>
          </p:txBody>
        </p:sp>
        <p:cxnSp>
          <p:nvCxnSpPr>
            <p:cNvPr id="32" name="Straight Connector 31"/>
            <p:cNvCxnSpPr>
              <a:stCxn id="35" idx="4"/>
              <a:endCxn id="36" idx="0"/>
            </p:cNvCxnSpPr>
            <p:nvPr/>
          </p:nvCxnSpPr>
          <p:spPr>
            <a:xfrm flipH="1">
              <a:off x="1296001" y="3533361"/>
              <a:ext cx="891651" cy="2115163"/>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1414258" y="4262423"/>
              <a:ext cx="461990" cy="565580"/>
            </a:xfrm>
            <a:prstGeom prst="rect">
              <a:avLst/>
            </a:prstGeom>
            <a:noFill/>
          </p:spPr>
          <p:txBody>
            <a:bodyPr wrap="none" rtlCol="0">
              <a:spAutoFit/>
            </a:bodyPr>
            <a:lstStyle/>
            <a:p>
              <a:r>
                <a:rPr lang="en-US" dirty="0">
                  <a:solidFill>
                    <a:srgbClr val="00B050"/>
                  </a:solidFill>
                </a:rPr>
                <a:t>9</a:t>
              </a:r>
            </a:p>
          </p:txBody>
        </p:sp>
        <p:sp>
          <p:nvSpPr>
            <p:cNvPr id="34" name="Oval 33"/>
            <p:cNvSpPr/>
            <p:nvPr/>
          </p:nvSpPr>
          <p:spPr>
            <a:xfrm>
              <a:off x="0" y="4164165"/>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35" name="Oval 34"/>
            <p:cNvSpPr/>
            <p:nvPr/>
          </p:nvSpPr>
          <p:spPr>
            <a:xfrm>
              <a:off x="1931018" y="302009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36" name="Oval 35"/>
            <p:cNvSpPr/>
            <p:nvPr/>
          </p:nvSpPr>
          <p:spPr>
            <a:xfrm>
              <a:off x="1039367" y="5648524"/>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37" name="Oval 36"/>
            <p:cNvSpPr/>
            <p:nvPr/>
          </p:nvSpPr>
          <p:spPr>
            <a:xfrm>
              <a:off x="2574345" y="4492515"/>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38" name="Oval 37"/>
            <p:cNvSpPr/>
            <p:nvPr/>
          </p:nvSpPr>
          <p:spPr>
            <a:xfrm>
              <a:off x="3954499" y="307248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39" name="Oval 38"/>
            <p:cNvSpPr/>
            <p:nvPr/>
          </p:nvSpPr>
          <p:spPr>
            <a:xfrm>
              <a:off x="2846880" y="639530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40" name="Oval 39"/>
            <p:cNvSpPr/>
            <p:nvPr/>
          </p:nvSpPr>
          <p:spPr>
            <a:xfrm>
              <a:off x="5001167" y="6138669"/>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t>
              </a:r>
            </a:p>
          </p:txBody>
        </p:sp>
        <p:sp>
          <p:nvSpPr>
            <p:cNvPr id="41" name="Oval 40"/>
            <p:cNvSpPr/>
            <p:nvPr/>
          </p:nvSpPr>
          <p:spPr>
            <a:xfrm>
              <a:off x="6531078" y="4786960"/>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a:t>
              </a:r>
            </a:p>
          </p:txBody>
        </p:sp>
        <p:sp>
          <p:nvSpPr>
            <p:cNvPr id="42" name="Oval 41"/>
            <p:cNvSpPr/>
            <p:nvPr/>
          </p:nvSpPr>
          <p:spPr>
            <a:xfrm>
              <a:off x="5306598" y="3749156"/>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t>
              </a:r>
            </a:p>
          </p:txBody>
        </p:sp>
      </p:grpSp>
      <mc:AlternateContent xmlns:mc="http://schemas.openxmlformats.org/markup-compatibility/2006" xmlns:a14="http://schemas.microsoft.com/office/drawing/2010/main">
        <mc:Choice Requires="a14">
          <p:sp>
            <p:nvSpPr>
              <p:cNvPr id="43" name="TextBox 42"/>
              <p:cNvSpPr txBox="1"/>
              <p:nvPr/>
            </p:nvSpPr>
            <p:spPr>
              <a:xfrm>
                <a:off x="2354178" y="1378425"/>
                <a:ext cx="7075065" cy="954107"/>
              </a:xfrm>
              <a:prstGeom prst="rect">
                <a:avLst/>
              </a:prstGeom>
              <a:noFill/>
            </p:spPr>
            <p:txBody>
              <a:bodyPr wrap="square" rtlCol="0">
                <a:spAutoFit/>
              </a:bodyPr>
              <a:lstStyle/>
              <a:p>
                <a:r>
                  <a:rPr lang="en-US" sz="2800" dirty="0"/>
                  <a:t>A Tree</a:t>
                </a:r>
                <a:r>
                  <a:rPr lang="en-US" sz="2800" dirty="0">
                    <a:solidFill>
                      <a:srgbClr val="7030A0"/>
                    </a:solidFill>
                  </a:rPr>
                  <a:t> </a:t>
                </a:r>
                <a14:m>
                  <m:oMath xmlns:m="http://schemas.openxmlformats.org/officeDocument/2006/math">
                    <m:r>
                      <a:rPr lang="en-US" sz="2800" b="1" i="1" smtClean="0">
                        <a:solidFill>
                          <a:schemeClr val="accent2">
                            <a:lumMod val="75000"/>
                          </a:schemeClr>
                        </a:solidFill>
                        <a:latin typeface="Cambria Math"/>
                      </a:rPr>
                      <m:t>𝑻</m:t>
                    </m:r>
                    <m:r>
                      <a:rPr lang="en-US" sz="2800" i="1">
                        <a:latin typeface="Cambria Math"/>
                      </a:rPr>
                      <m:t>=(</m:t>
                    </m:r>
                    <m:sSub>
                      <m:sSubPr>
                        <m:ctrlPr>
                          <a:rPr lang="en-US" sz="2800" i="1">
                            <a:latin typeface="Cambria Math" panose="02040503050406030204" pitchFamily="18" charset="0"/>
                          </a:rPr>
                        </m:ctrlPr>
                      </m:sSubPr>
                      <m:e>
                        <m:r>
                          <a:rPr lang="en-US" sz="2800" i="1">
                            <a:latin typeface="Cambria Math"/>
                          </a:rPr>
                          <m:t>𝑉</m:t>
                        </m:r>
                      </m:e>
                      <m:sub>
                        <m:r>
                          <a:rPr lang="en-US" sz="2800" i="1">
                            <a:latin typeface="Cambria Math"/>
                          </a:rPr>
                          <m:t>𝑇</m:t>
                        </m:r>
                      </m:sub>
                    </m:sSub>
                    <m:r>
                      <a:rPr lang="en-US" sz="2800" i="1">
                        <a:latin typeface="Cambria Math"/>
                      </a:rPr>
                      <m:t>,</m:t>
                    </m:r>
                    <m:sSub>
                      <m:sSubPr>
                        <m:ctrlPr>
                          <a:rPr lang="en-US" sz="2800" i="1">
                            <a:latin typeface="Cambria Math" panose="02040503050406030204" pitchFamily="18" charset="0"/>
                          </a:rPr>
                        </m:ctrlPr>
                      </m:sSubPr>
                      <m:e>
                        <m:r>
                          <a:rPr lang="en-US" sz="2800" i="1">
                            <a:latin typeface="Cambria Math"/>
                          </a:rPr>
                          <m:t>𝐸</m:t>
                        </m:r>
                      </m:e>
                      <m:sub>
                        <m:r>
                          <a:rPr lang="en-US" sz="2800" i="1">
                            <a:latin typeface="Cambria Math"/>
                          </a:rPr>
                          <m:t>𝑇</m:t>
                        </m:r>
                      </m:sub>
                    </m:sSub>
                    <m:r>
                      <a:rPr lang="en-US" sz="2800" i="1">
                        <a:latin typeface="Cambria Math"/>
                      </a:rPr>
                      <m:t>)</m:t>
                    </m:r>
                  </m:oMath>
                </a14:m>
                <a:r>
                  <a:rPr lang="en-US" sz="2800" dirty="0"/>
                  <a:t> which connects (“spans”) all the nodes in a graph </a:t>
                </a:r>
                <a14:m>
                  <m:oMath xmlns:m="http://schemas.openxmlformats.org/officeDocument/2006/math">
                    <m:r>
                      <a:rPr lang="en-US" sz="2800" i="1">
                        <a:latin typeface="Cambria Math"/>
                      </a:rPr>
                      <m:t>𝐺</m:t>
                    </m:r>
                    <m:r>
                      <a:rPr lang="en-US" sz="2800" i="1">
                        <a:latin typeface="Cambria Math"/>
                      </a:rPr>
                      <m:t>=(</m:t>
                    </m:r>
                    <m:r>
                      <a:rPr lang="en-US" sz="2800" i="1">
                        <a:latin typeface="Cambria Math"/>
                      </a:rPr>
                      <m:t>𝑉</m:t>
                    </m:r>
                    <m:r>
                      <a:rPr lang="en-US" sz="2800" i="1">
                        <a:latin typeface="Cambria Math"/>
                      </a:rPr>
                      <m:t>,</m:t>
                    </m:r>
                    <m:r>
                      <a:rPr lang="en-US" sz="2800" i="1">
                        <a:latin typeface="Cambria Math"/>
                      </a:rPr>
                      <m:t>𝐸</m:t>
                    </m:r>
                    <m:r>
                      <a:rPr lang="en-US" sz="2800" i="1">
                        <a:latin typeface="Cambria Math"/>
                      </a:rPr>
                      <m:t>)</m:t>
                    </m:r>
                  </m:oMath>
                </a14:m>
                <a:endParaRPr lang="en-US" sz="2800" dirty="0">
                  <a:solidFill>
                    <a:srgbClr val="7030A0"/>
                  </a:solidFill>
                </a:endParaRPr>
              </a:p>
            </p:txBody>
          </p:sp>
        </mc:Choice>
        <mc:Fallback xmlns="">
          <p:sp>
            <p:nvSpPr>
              <p:cNvPr id="43" name="TextBox 42"/>
              <p:cNvSpPr txBox="1">
                <a:spLocks noRot="1" noChangeAspect="1" noMove="1" noResize="1" noEditPoints="1" noAdjustHandles="1" noChangeArrowheads="1" noChangeShapeType="1" noTextEdit="1"/>
              </p:cNvSpPr>
              <p:nvPr/>
            </p:nvSpPr>
            <p:spPr>
              <a:xfrm>
                <a:off x="2354178" y="1378425"/>
                <a:ext cx="7075065" cy="954107"/>
              </a:xfrm>
              <a:prstGeom prst="rect">
                <a:avLst/>
              </a:prstGeom>
              <a:blipFill>
                <a:blip r:embed="rId3"/>
                <a:stretch>
                  <a:fillRect l="-1723" t="-5732" b="-1719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6495239" y="2528745"/>
                <a:ext cx="5105399" cy="461665"/>
              </a:xfrm>
              <a:prstGeom prst="rect">
                <a:avLst/>
              </a:prstGeom>
              <a:noFill/>
            </p:spPr>
            <p:txBody>
              <a:bodyPr wrap="square" rtlCol="0">
                <a:spAutoFit/>
              </a:bodyPr>
              <a:lstStyle/>
              <a:p>
                <a:r>
                  <a:rPr lang="en-US" sz="2400" dirty="0"/>
                  <a:t>How many edges does </a:t>
                </a:r>
                <a14:m>
                  <m:oMath xmlns:m="http://schemas.openxmlformats.org/officeDocument/2006/math">
                    <m:r>
                      <a:rPr lang="en-US" sz="2400" i="1" smtClean="0">
                        <a:solidFill>
                          <a:srgbClr val="7030A0"/>
                        </a:solidFill>
                        <a:latin typeface="Cambria Math" panose="02040503050406030204" pitchFamily="18" charset="0"/>
                      </a:rPr>
                      <m:t>𝑇</m:t>
                    </m:r>
                  </m:oMath>
                </a14:m>
                <a:r>
                  <a:rPr lang="en-US" sz="2400" dirty="0"/>
                  <a:t> have?</a:t>
                </a:r>
              </a:p>
            </p:txBody>
          </p:sp>
        </mc:Choice>
        <mc:Fallback xmlns="">
          <p:sp>
            <p:nvSpPr>
              <p:cNvPr id="45" name="TextBox 44"/>
              <p:cNvSpPr txBox="1">
                <a:spLocks noRot="1" noChangeAspect="1" noMove="1" noResize="1" noEditPoints="1" noAdjustHandles="1" noChangeArrowheads="1" noChangeShapeType="1" noTextEdit="1"/>
              </p:cNvSpPr>
              <p:nvPr/>
            </p:nvSpPr>
            <p:spPr>
              <a:xfrm>
                <a:off x="6495239" y="2528745"/>
                <a:ext cx="5105399" cy="461665"/>
              </a:xfrm>
              <a:prstGeom prst="rect">
                <a:avLst/>
              </a:prstGeom>
              <a:blipFill>
                <a:blip r:embed="rId4"/>
                <a:stretch>
                  <a:fillRect l="-1790" t="-10526" b="-2894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6" name="TextBox 45"/>
              <p:cNvSpPr txBox="1"/>
              <p:nvPr/>
            </p:nvSpPr>
            <p:spPr>
              <a:xfrm>
                <a:off x="6515197" y="2955790"/>
                <a:ext cx="99168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i="1" smtClean="0">
                          <a:latin typeface="Cambria Math"/>
                        </a:rPr>
                        <m:t>𝑉</m:t>
                      </m:r>
                      <m:r>
                        <a:rPr lang="en-US" sz="2400" i="1" smtClean="0">
                          <a:latin typeface="Cambria Math"/>
                        </a:rPr>
                        <m:t>−1</m:t>
                      </m:r>
                    </m:oMath>
                  </m:oMathPara>
                </a14:m>
                <a:endParaRPr lang="en-US" sz="2400" dirty="0"/>
              </a:p>
            </p:txBody>
          </p:sp>
        </mc:Choice>
        <mc:Fallback xmlns="">
          <p:sp>
            <p:nvSpPr>
              <p:cNvPr id="46" name="TextBox 45"/>
              <p:cNvSpPr txBox="1">
                <a:spLocks noRot="1" noChangeAspect="1" noMove="1" noResize="1" noEditPoints="1" noAdjustHandles="1" noChangeArrowheads="1" noChangeShapeType="1" noTextEdit="1"/>
              </p:cNvSpPr>
              <p:nvPr/>
            </p:nvSpPr>
            <p:spPr>
              <a:xfrm>
                <a:off x="6515197" y="2955790"/>
                <a:ext cx="991682" cy="461665"/>
              </a:xfrm>
              <a:prstGeom prst="rect">
                <a:avLst/>
              </a:prstGeom>
              <a:blipFill>
                <a:blip r:embed="rId5"/>
                <a:stretch>
                  <a:fillRect/>
                </a:stretch>
              </a:blipFill>
            </p:spPr>
            <p:txBody>
              <a:bodyPr/>
              <a:lstStyle/>
              <a:p>
                <a:r>
                  <a:rPr lang="en-US">
                    <a:noFill/>
                  </a:rPr>
                  <a:t> </a:t>
                </a:r>
              </a:p>
            </p:txBody>
          </p:sp>
        </mc:Fallback>
      </mc:AlternateContent>
      <p:sp>
        <p:nvSpPr>
          <p:cNvPr id="44" name="TextBox 43">
            <a:extLst>
              <a:ext uri="{FF2B5EF4-FFF2-40B4-BE49-F238E27FC236}">
                <a16:creationId xmlns:a16="http://schemas.microsoft.com/office/drawing/2014/main" id="{B246D666-609F-D15B-7C0C-7CF1070E52BC}"/>
              </a:ext>
            </a:extLst>
          </p:cNvPr>
          <p:cNvSpPr txBox="1"/>
          <p:nvPr/>
        </p:nvSpPr>
        <p:spPr>
          <a:xfrm>
            <a:off x="590843" y="5522096"/>
            <a:ext cx="4940126" cy="1200329"/>
          </a:xfrm>
          <a:prstGeom prst="rect">
            <a:avLst/>
          </a:prstGeom>
          <a:noFill/>
          <a:ln w="57150">
            <a:solidFill>
              <a:schemeClr val="accent6"/>
            </a:solidFill>
          </a:ln>
        </p:spPr>
        <p:txBody>
          <a:bodyPr wrap="square" rtlCol="0">
            <a:spAutoFit/>
          </a:bodyPr>
          <a:lstStyle/>
          <a:p>
            <a:r>
              <a:rPr lang="en-US" sz="2400" dirty="0"/>
              <a:t>Any set of V-1 edges in the graph that doesn’t have any cycles is guaranteed to be a spanning tree!</a:t>
            </a:r>
          </a:p>
        </p:txBody>
      </p:sp>
      <p:sp>
        <p:nvSpPr>
          <p:cNvPr id="47" name="TextBox 46">
            <a:extLst>
              <a:ext uri="{FF2B5EF4-FFF2-40B4-BE49-F238E27FC236}">
                <a16:creationId xmlns:a16="http://schemas.microsoft.com/office/drawing/2014/main" id="{133E7E20-EA93-8035-694F-E8CD7FC041CD}"/>
              </a:ext>
            </a:extLst>
          </p:cNvPr>
          <p:cNvSpPr txBox="1"/>
          <p:nvPr/>
        </p:nvSpPr>
        <p:spPr>
          <a:xfrm>
            <a:off x="6752341" y="5530248"/>
            <a:ext cx="5247534" cy="1200329"/>
          </a:xfrm>
          <a:prstGeom prst="rect">
            <a:avLst/>
          </a:prstGeom>
          <a:noFill/>
          <a:ln w="57150">
            <a:solidFill>
              <a:schemeClr val="accent6"/>
            </a:solidFill>
          </a:ln>
        </p:spPr>
        <p:txBody>
          <a:bodyPr wrap="square" rtlCol="0">
            <a:spAutoFit/>
          </a:bodyPr>
          <a:lstStyle/>
          <a:p>
            <a:r>
              <a:rPr lang="en-US" sz="2400" dirty="0"/>
              <a:t>Any set of V-1 edges that connects all the nodes in the graph is guaranteed to be a spanning tree!</a:t>
            </a:r>
          </a:p>
        </p:txBody>
      </p:sp>
      <p:grpSp>
        <p:nvGrpSpPr>
          <p:cNvPr id="48" name="Group 47">
            <a:extLst>
              <a:ext uri="{FF2B5EF4-FFF2-40B4-BE49-F238E27FC236}">
                <a16:creationId xmlns:a16="http://schemas.microsoft.com/office/drawing/2014/main" id="{4732E8A7-037B-299E-EC21-146EAA9F2D88}"/>
              </a:ext>
            </a:extLst>
          </p:cNvPr>
          <p:cNvGrpSpPr/>
          <p:nvPr/>
        </p:nvGrpSpPr>
        <p:grpSpPr>
          <a:xfrm>
            <a:off x="7826703" y="3036374"/>
            <a:ext cx="2958368" cy="2356017"/>
            <a:chOff x="1432702" y="2862182"/>
            <a:chExt cx="5611644" cy="4115955"/>
          </a:xfrm>
        </p:grpSpPr>
        <p:cxnSp>
          <p:nvCxnSpPr>
            <p:cNvPr id="49" name="Straight Connector 48">
              <a:extLst>
                <a:ext uri="{FF2B5EF4-FFF2-40B4-BE49-F238E27FC236}">
                  <a16:creationId xmlns:a16="http://schemas.microsoft.com/office/drawing/2014/main" id="{BB1FCFD3-C026-5AAC-D60C-83FF379DE935}"/>
                </a:ext>
              </a:extLst>
            </p:cNvPr>
            <p:cNvCxnSpPr>
              <a:stCxn id="77" idx="7"/>
              <a:endCxn id="78" idx="2"/>
            </p:cNvCxnSpPr>
            <p:nvPr/>
          </p:nvCxnSpPr>
          <p:spPr>
            <a:xfrm flipV="1">
              <a:off x="1915935" y="4084623"/>
              <a:ext cx="860255" cy="676224"/>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9C7A50C1-9A37-A27F-9C2F-363F3EDF672D}"/>
                </a:ext>
              </a:extLst>
            </p:cNvPr>
            <p:cNvCxnSpPr>
              <a:cxnSpLocks/>
              <a:stCxn id="78" idx="0"/>
              <a:endCxn id="81" idx="2"/>
            </p:cNvCxnSpPr>
            <p:nvPr/>
          </p:nvCxnSpPr>
          <p:spPr>
            <a:xfrm flipV="1">
              <a:off x="3032824" y="3329118"/>
              <a:ext cx="921675" cy="498871"/>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6CA9C25D-6CEA-61D1-6AB4-B1C80269C912}"/>
                </a:ext>
              </a:extLst>
            </p:cNvPr>
            <p:cNvCxnSpPr>
              <a:cxnSpLocks/>
              <a:stCxn id="82" idx="2"/>
              <a:endCxn id="79" idx="0"/>
            </p:cNvCxnSpPr>
            <p:nvPr/>
          </p:nvCxnSpPr>
          <p:spPr>
            <a:xfrm flipH="1">
              <a:off x="3078045" y="5895825"/>
              <a:ext cx="619819" cy="484741"/>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71986DD-D33F-E38A-309A-5D0E2B885B60}"/>
                </a:ext>
              </a:extLst>
            </p:cNvPr>
            <p:cNvCxnSpPr>
              <a:stCxn id="80" idx="5"/>
              <a:endCxn id="82" idx="0"/>
            </p:cNvCxnSpPr>
            <p:nvPr/>
          </p:nvCxnSpPr>
          <p:spPr>
            <a:xfrm flipH="1" flipV="1">
              <a:off x="3954499" y="5639190"/>
              <a:ext cx="911556" cy="126378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431AFA3C-C91A-CDEA-ACAA-3352375B4A59}"/>
                </a:ext>
              </a:extLst>
            </p:cNvPr>
            <p:cNvCxnSpPr>
              <a:cxnSpLocks/>
              <a:stCxn id="82" idx="0"/>
              <a:endCxn id="83" idx="3"/>
            </p:cNvCxnSpPr>
            <p:nvPr/>
          </p:nvCxnSpPr>
          <p:spPr>
            <a:xfrm flipV="1">
              <a:off x="3954498" y="5198948"/>
              <a:ext cx="687764" cy="440242"/>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3D745BA8-4A73-452A-9E27-DF08ED825568}"/>
                </a:ext>
              </a:extLst>
            </p:cNvPr>
            <p:cNvCxnSpPr>
              <a:cxnSpLocks/>
              <a:stCxn id="83" idx="0"/>
              <a:endCxn id="81" idx="4"/>
            </p:cNvCxnSpPr>
            <p:nvPr/>
          </p:nvCxnSpPr>
          <p:spPr>
            <a:xfrm flipH="1" flipV="1">
              <a:off x="4211133" y="3585751"/>
              <a:ext cx="612597" cy="1175096"/>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B48D2F75-FF97-A6FD-7227-0DCB98A33297}"/>
                </a:ext>
              </a:extLst>
            </p:cNvPr>
            <p:cNvCxnSpPr>
              <a:stCxn id="85" idx="2"/>
              <a:endCxn id="81" idx="5"/>
            </p:cNvCxnSpPr>
            <p:nvPr/>
          </p:nvCxnSpPr>
          <p:spPr>
            <a:xfrm flipH="1" flipV="1">
              <a:off x="4392601" y="3510585"/>
              <a:ext cx="913997" cy="495205"/>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7FCD1DC2-563F-2AED-163C-335329BD4AE1}"/>
                </a:ext>
              </a:extLst>
            </p:cNvPr>
            <p:cNvCxnSpPr>
              <a:stCxn id="84" idx="1"/>
              <a:endCxn id="85" idx="5"/>
            </p:cNvCxnSpPr>
            <p:nvPr/>
          </p:nvCxnSpPr>
          <p:spPr>
            <a:xfrm flipH="1" flipV="1">
              <a:off x="5744700" y="4187258"/>
              <a:ext cx="861544" cy="674868"/>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09035A85-5020-B35B-AD20-9E681E5CA401}"/>
                </a:ext>
              </a:extLst>
            </p:cNvPr>
            <p:cNvSpPr txBox="1"/>
            <p:nvPr/>
          </p:nvSpPr>
          <p:spPr>
            <a:xfrm>
              <a:off x="1432702" y="3694097"/>
              <a:ext cx="641186" cy="565580"/>
            </a:xfrm>
            <a:prstGeom prst="rect">
              <a:avLst/>
            </a:prstGeom>
            <a:noFill/>
          </p:spPr>
          <p:txBody>
            <a:bodyPr wrap="none" rtlCol="0">
              <a:spAutoFit/>
            </a:bodyPr>
            <a:lstStyle/>
            <a:p>
              <a:r>
                <a:rPr lang="en-US" dirty="0">
                  <a:solidFill>
                    <a:srgbClr val="00B050"/>
                  </a:solidFill>
                </a:rPr>
                <a:t>10</a:t>
              </a:r>
            </a:p>
          </p:txBody>
        </p:sp>
        <p:sp>
          <p:nvSpPr>
            <p:cNvPr id="63" name="TextBox 62">
              <a:extLst>
                <a:ext uri="{FF2B5EF4-FFF2-40B4-BE49-F238E27FC236}">
                  <a16:creationId xmlns:a16="http://schemas.microsoft.com/office/drawing/2014/main" id="{72230D9B-D3FF-72D2-7566-8CE0A951D8E5}"/>
                </a:ext>
              </a:extLst>
            </p:cNvPr>
            <p:cNvSpPr txBox="1"/>
            <p:nvPr/>
          </p:nvSpPr>
          <p:spPr>
            <a:xfrm>
              <a:off x="6095562" y="4099030"/>
              <a:ext cx="461990" cy="565580"/>
            </a:xfrm>
            <a:prstGeom prst="rect">
              <a:avLst/>
            </a:prstGeom>
            <a:noFill/>
          </p:spPr>
          <p:txBody>
            <a:bodyPr wrap="none" rtlCol="0">
              <a:spAutoFit/>
            </a:bodyPr>
            <a:lstStyle/>
            <a:p>
              <a:r>
                <a:rPr lang="en-US" dirty="0">
                  <a:solidFill>
                    <a:srgbClr val="00B050"/>
                  </a:solidFill>
                </a:rPr>
                <a:t>2</a:t>
              </a:r>
            </a:p>
          </p:txBody>
        </p:sp>
        <p:sp>
          <p:nvSpPr>
            <p:cNvPr id="64" name="TextBox 63">
              <a:extLst>
                <a:ext uri="{FF2B5EF4-FFF2-40B4-BE49-F238E27FC236}">
                  <a16:creationId xmlns:a16="http://schemas.microsoft.com/office/drawing/2014/main" id="{E97089D1-DF55-1B4D-80F6-9E14ECEAC5A0}"/>
                </a:ext>
              </a:extLst>
            </p:cNvPr>
            <p:cNvSpPr txBox="1"/>
            <p:nvPr/>
          </p:nvSpPr>
          <p:spPr>
            <a:xfrm>
              <a:off x="4536221" y="5277579"/>
              <a:ext cx="461991" cy="565580"/>
            </a:xfrm>
            <a:prstGeom prst="rect">
              <a:avLst/>
            </a:prstGeom>
            <a:noFill/>
          </p:spPr>
          <p:txBody>
            <a:bodyPr wrap="none" rtlCol="0">
              <a:spAutoFit/>
            </a:bodyPr>
            <a:lstStyle/>
            <a:p>
              <a:r>
                <a:rPr lang="en-US" dirty="0">
                  <a:solidFill>
                    <a:srgbClr val="00B050"/>
                  </a:solidFill>
                </a:rPr>
                <a:t>6</a:t>
              </a:r>
            </a:p>
          </p:txBody>
        </p:sp>
        <p:sp>
          <p:nvSpPr>
            <p:cNvPr id="67" name="TextBox 66">
              <a:extLst>
                <a:ext uri="{FF2B5EF4-FFF2-40B4-BE49-F238E27FC236}">
                  <a16:creationId xmlns:a16="http://schemas.microsoft.com/office/drawing/2014/main" id="{6896A68C-DC18-069D-8EF1-BF1CAAF70828}"/>
                </a:ext>
              </a:extLst>
            </p:cNvPr>
            <p:cNvSpPr txBox="1"/>
            <p:nvPr/>
          </p:nvSpPr>
          <p:spPr>
            <a:xfrm>
              <a:off x="3909734" y="4009737"/>
              <a:ext cx="461991" cy="565580"/>
            </a:xfrm>
            <a:prstGeom prst="rect">
              <a:avLst/>
            </a:prstGeom>
            <a:noFill/>
          </p:spPr>
          <p:txBody>
            <a:bodyPr wrap="none" rtlCol="0">
              <a:spAutoFit/>
            </a:bodyPr>
            <a:lstStyle/>
            <a:p>
              <a:r>
                <a:rPr lang="en-US" dirty="0">
                  <a:solidFill>
                    <a:srgbClr val="00B050"/>
                  </a:solidFill>
                </a:rPr>
                <a:t>5</a:t>
              </a:r>
            </a:p>
          </p:txBody>
        </p:sp>
        <p:sp>
          <p:nvSpPr>
            <p:cNvPr id="68" name="TextBox 67">
              <a:extLst>
                <a:ext uri="{FF2B5EF4-FFF2-40B4-BE49-F238E27FC236}">
                  <a16:creationId xmlns:a16="http://schemas.microsoft.com/office/drawing/2014/main" id="{91C82AF7-EEF1-367B-4071-91228A4BA732}"/>
                </a:ext>
              </a:extLst>
            </p:cNvPr>
            <p:cNvSpPr txBox="1"/>
            <p:nvPr/>
          </p:nvSpPr>
          <p:spPr>
            <a:xfrm>
              <a:off x="4738592" y="3105602"/>
              <a:ext cx="461991" cy="565580"/>
            </a:xfrm>
            <a:prstGeom prst="rect">
              <a:avLst/>
            </a:prstGeom>
            <a:noFill/>
          </p:spPr>
          <p:txBody>
            <a:bodyPr wrap="none" rtlCol="0">
              <a:spAutoFit/>
            </a:bodyPr>
            <a:lstStyle/>
            <a:p>
              <a:r>
                <a:rPr lang="en-US" dirty="0">
                  <a:solidFill>
                    <a:srgbClr val="00B050"/>
                  </a:solidFill>
                </a:rPr>
                <a:t>8</a:t>
              </a:r>
            </a:p>
          </p:txBody>
        </p:sp>
        <p:sp>
          <p:nvSpPr>
            <p:cNvPr id="69" name="TextBox 68">
              <a:extLst>
                <a:ext uri="{FF2B5EF4-FFF2-40B4-BE49-F238E27FC236}">
                  <a16:creationId xmlns:a16="http://schemas.microsoft.com/office/drawing/2014/main" id="{DF100153-71BB-201E-DD9B-1B83D7288D68}"/>
                </a:ext>
              </a:extLst>
            </p:cNvPr>
            <p:cNvSpPr txBox="1"/>
            <p:nvPr/>
          </p:nvSpPr>
          <p:spPr>
            <a:xfrm>
              <a:off x="3854912" y="6131659"/>
              <a:ext cx="461991" cy="565580"/>
            </a:xfrm>
            <a:prstGeom prst="rect">
              <a:avLst/>
            </a:prstGeom>
            <a:noFill/>
          </p:spPr>
          <p:txBody>
            <a:bodyPr wrap="none" rtlCol="0">
              <a:spAutoFit/>
            </a:bodyPr>
            <a:lstStyle/>
            <a:p>
              <a:r>
                <a:rPr lang="en-US" dirty="0">
                  <a:solidFill>
                    <a:srgbClr val="00B050"/>
                  </a:solidFill>
                </a:rPr>
                <a:t>3</a:t>
              </a:r>
            </a:p>
          </p:txBody>
        </p:sp>
        <p:sp>
          <p:nvSpPr>
            <p:cNvPr id="72" name="TextBox 71">
              <a:extLst>
                <a:ext uri="{FF2B5EF4-FFF2-40B4-BE49-F238E27FC236}">
                  <a16:creationId xmlns:a16="http://schemas.microsoft.com/office/drawing/2014/main" id="{B7D3B4F1-3D28-4241-4D3D-ACC1D26EF3ED}"/>
                </a:ext>
              </a:extLst>
            </p:cNvPr>
            <p:cNvSpPr txBox="1"/>
            <p:nvPr/>
          </p:nvSpPr>
          <p:spPr>
            <a:xfrm>
              <a:off x="2710541" y="5534614"/>
              <a:ext cx="461991" cy="565580"/>
            </a:xfrm>
            <a:prstGeom prst="rect">
              <a:avLst/>
            </a:prstGeom>
            <a:noFill/>
          </p:spPr>
          <p:txBody>
            <a:bodyPr wrap="none" rtlCol="0">
              <a:spAutoFit/>
            </a:bodyPr>
            <a:lstStyle/>
            <a:p>
              <a:r>
                <a:rPr lang="en-US" dirty="0">
                  <a:solidFill>
                    <a:srgbClr val="00B050"/>
                  </a:solidFill>
                </a:rPr>
                <a:t>1</a:t>
              </a:r>
            </a:p>
          </p:txBody>
        </p:sp>
        <p:sp>
          <p:nvSpPr>
            <p:cNvPr id="73" name="TextBox 72">
              <a:extLst>
                <a:ext uri="{FF2B5EF4-FFF2-40B4-BE49-F238E27FC236}">
                  <a16:creationId xmlns:a16="http://schemas.microsoft.com/office/drawing/2014/main" id="{3FC12340-5B23-53AD-68B9-3680DE43A753}"/>
                </a:ext>
              </a:extLst>
            </p:cNvPr>
            <p:cNvSpPr txBox="1"/>
            <p:nvPr/>
          </p:nvSpPr>
          <p:spPr>
            <a:xfrm>
              <a:off x="2830979" y="2862182"/>
              <a:ext cx="461990" cy="565580"/>
            </a:xfrm>
            <a:prstGeom prst="rect">
              <a:avLst/>
            </a:prstGeom>
            <a:noFill/>
          </p:spPr>
          <p:txBody>
            <a:bodyPr wrap="none" rtlCol="0">
              <a:spAutoFit/>
            </a:bodyPr>
            <a:lstStyle/>
            <a:p>
              <a:r>
                <a:rPr lang="en-US" dirty="0">
                  <a:solidFill>
                    <a:srgbClr val="00B050"/>
                  </a:solidFill>
                </a:rPr>
                <a:t>8</a:t>
              </a:r>
            </a:p>
          </p:txBody>
        </p:sp>
        <p:sp>
          <p:nvSpPr>
            <p:cNvPr id="77" name="Oval 76">
              <a:extLst>
                <a:ext uri="{FF2B5EF4-FFF2-40B4-BE49-F238E27FC236}">
                  <a16:creationId xmlns:a16="http://schemas.microsoft.com/office/drawing/2014/main" id="{D9736B80-672C-C04B-9780-CA42CA5B6B80}"/>
                </a:ext>
              </a:extLst>
            </p:cNvPr>
            <p:cNvSpPr/>
            <p:nvPr/>
          </p:nvSpPr>
          <p:spPr>
            <a:xfrm>
              <a:off x="1477834" y="4685680"/>
              <a:ext cx="513267" cy="5132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78" name="Oval 77">
              <a:extLst>
                <a:ext uri="{FF2B5EF4-FFF2-40B4-BE49-F238E27FC236}">
                  <a16:creationId xmlns:a16="http://schemas.microsoft.com/office/drawing/2014/main" id="{40E8B5E5-D8AF-9E8D-0807-7036E6AB40A8}"/>
                </a:ext>
              </a:extLst>
            </p:cNvPr>
            <p:cNvSpPr/>
            <p:nvPr/>
          </p:nvSpPr>
          <p:spPr>
            <a:xfrm>
              <a:off x="2776190" y="3827989"/>
              <a:ext cx="513267" cy="5132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79" name="Oval 78">
              <a:extLst>
                <a:ext uri="{FF2B5EF4-FFF2-40B4-BE49-F238E27FC236}">
                  <a16:creationId xmlns:a16="http://schemas.microsoft.com/office/drawing/2014/main" id="{1C702440-AE84-0B68-ADB0-B32BC6A29136}"/>
                </a:ext>
              </a:extLst>
            </p:cNvPr>
            <p:cNvSpPr/>
            <p:nvPr/>
          </p:nvSpPr>
          <p:spPr>
            <a:xfrm>
              <a:off x="2821411" y="6380566"/>
              <a:ext cx="513267" cy="5132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80" name="Oval 79">
              <a:extLst>
                <a:ext uri="{FF2B5EF4-FFF2-40B4-BE49-F238E27FC236}">
                  <a16:creationId xmlns:a16="http://schemas.microsoft.com/office/drawing/2014/main" id="{312E0FF9-FFA2-AE93-FB5F-F5FF6F537C6A}"/>
                </a:ext>
              </a:extLst>
            </p:cNvPr>
            <p:cNvSpPr/>
            <p:nvPr/>
          </p:nvSpPr>
          <p:spPr>
            <a:xfrm>
              <a:off x="4427954" y="6464870"/>
              <a:ext cx="513267" cy="5132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81" name="Oval 80">
              <a:extLst>
                <a:ext uri="{FF2B5EF4-FFF2-40B4-BE49-F238E27FC236}">
                  <a16:creationId xmlns:a16="http://schemas.microsoft.com/office/drawing/2014/main" id="{B79F8115-BE43-37A0-9FF2-7B4FA47DB6F1}"/>
                </a:ext>
              </a:extLst>
            </p:cNvPr>
            <p:cNvSpPr/>
            <p:nvPr/>
          </p:nvSpPr>
          <p:spPr>
            <a:xfrm>
              <a:off x="3954499" y="307248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82" name="Oval 81">
              <a:extLst>
                <a:ext uri="{FF2B5EF4-FFF2-40B4-BE49-F238E27FC236}">
                  <a16:creationId xmlns:a16="http://schemas.microsoft.com/office/drawing/2014/main" id="{72A56ACB-13B5-892C-2F2F-A7DC5A3F0B05}"/>
                </a:ext>
              </a:extLst>
            </p:cNvPr>
            <p:cNvSpPr/>
            <p:nvPr/>
          </p:nvSpPr>
          <p:spPr>
            <a:xfrm>
              <a:off x="3697864" y="5639190"/>
              <a:ext cx="513267" cy="5132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83" name="Oval 82">
              <a:extLst>
                <a:ext uri="{FF2B5EF4-FFF2-40B4-BE49-F238E27FC236}">
                  <a16:creationId xmlns:a16="http://schemas.microsoft.com/office/drawing/2014/main" id="{BDA74340-C69D-11B5-05AA-510AD29F8B7F}"/>
                </a:ext>
              </a:extLst>
            </p:cNvPr>
            <p:cNvSpPr/>
            <p:nvPr/>
          </p:nvSpPr>
          <p:spPr>
            <a:xfrm>
              <a:off x="4567096" y="4760847"/>
              <a:ext cx="513267" cy="5132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t>
              </a:r>
            </a:p>
          </p:txBody>
        </p:sp>
        <p:sp>
          <p:nvSpPr>
            <p:cNvPr id="84" name="Oval 83">
              <a:extLst>
                <a:ext uri="{FF2B5EF4-FFF2-40B4-BE49-F238E27FC236}">
                  <a16:creationId xmlns:a16="http://schemas.microsoft.com/office/drawing/2014/main" id="{2907B891-FA67-28DA-A775-33D2EB40722A}"/>
                </a:ext>
              </a:extLst>
            </p:cNvPr>
            <p:cNvSpPr/>
            <p:nvPr/>
          </p:nvSpPr>
          <p:spPr>
            <a:xfrm>
              <a:off x="6531078" y="4786960"/>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a:t>
              </a:r>
            </a:p>
          </p:txBody>
        </p:sp>
        <p:sp>
          <p:nvSpPr>
            <p:cNvPr id="85" name="Oval 84">
              <a:extLst>
                <a:ext uri="{FF2B5EF4-FFF2-40B4-BE49-F238E27FC236}">
                  <a16:creationId xmlns:a16="http://schemas.microsoft.com/office/drawing/2014/main" id="{BC402565-3583-0D56-D32B-78A89581E3AF}"/>
                </a:ext>
              </a:extLst>
            </p:cNvPr>
            <p:cNvSpPr/>
            <p:nvPr/>
          </p:nvSpPr>
          <p:spPr>
            <a:xfrm>
              <a:off x="5306598" y="3749156"/>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t>
              </a:r>
            </a:p>
          </p:txBody>
        </p:sp>
      </p:grpSp>
      <p:cxnSp>
        <p:nvCxnSpPr>
          <p:cNvPr id="102" name="Straight Arrow Connector 101">
            <a:extLst>
              <a:ext uri="{FF2B5EF4-FFF2-40B4-BE49-F238E27FC236}">
                <a16:creationId xmlns:a16="http://schemas.microsoft.com/office/drawing/2014/main" id="{A0D96096-B668-BCED-AFCA-D174D94FAD09}"/>
              </a:ext>
            </a:extLst>
          </p:cNvPr>
          <p:cNvCxnSpPr>
            <a:cxnSpLocks/>
          </p:cNvCxnSpPr>
          <p:nvPr/>
        </p:nvCxnSpPr>
        <p:spPr>
          <a:xfrm>
            <a:off x="5678896" y="4180475"/>
            <a:ext cx="15601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4" name="TextBox 103">
            <a:extLst>
              <a:ext uri="{FF2B5EF4-FFF2-40B4-BE49-F238E27FC236}">
                <a16:creationId xmlns:a16="http://schemas.microsoft.com/office/drawing/2014/main" id="{4178988F-28B9-6EB1-7F46-3F25C3DD6855}"/>
              </a:ext>
            </a:extLst>
          </p:cNvPr>
          <p:cNvSpPr txBox="1"/>
          <p:nvPr/>
        </p:nvSpPr>
        <p:spPr>
          <a:xfrm>
            <a:off x="5399973" y="4348596"/>
            <a:ext cx="2015433" cy="923330"/>
          </a:xfrm>
          <a:prstGeom prst="rect">
            <a:avLst/>
          </a:prstGeom>
          <a:noFill/>
        </p:spPr>
        <p:txBody>
          <a:bodyPr wrap="square" rtlCol="0">
            <a:spAutoFit/>
          </a:bodyPr>
          <a:lstStyle/>
          <a:p>
            <a:pPr algn="ctr"/>
            <a:r>
              <a:rPr lang="en-US" dirty="0"/>
              <a:t>Pick some arbitrary root node and rearrange tree</a:t>
            </a:r>
          </a:p>
        </p:txBody>
      </p:sp>
    </p:spTree>
    <p:extLst>
      <p:ext uri="{BB962C8B-B14F-4D97-AF65-F5344CB8AC3E}">
        <p14:creationId xmlns:p14="http://schemas.microsoft.com/office/powerpoint/2010/main" val="2268182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5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8"/>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102"/>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104"/>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6"/>
                                        </p:tgtEl>
                                        <p:attrNameLst>
                                          <p:attrName>style.visibility</p:attrName>
                                        </p:attrNameLst>
                                      </p:cBhvr>
                                      <p:to>
                                        <p:strVal val="visible"/>
                                      </p:to>
                                    </p:set>
                                    <p:animEffect transition="in" filter="fade">
                                      <p:cBhvr>
                                        <p:cTn id="20" dur="500"/>
                                        <p:tgtEl>
                                          <p:spTgt spid="46"/>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46" grpId="0"/>
      <p:bldP spid="44" grpId="0" animBg="1"/>
      <p:bldP spid="47" grpId="0" animBg="1"/>
      <p:bldP spid="10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Definition: Minimum Spanning Tree</a:t>
            </a:r>
          </a:p>
        </p:txBody>
      </p:sp>
      <p:sp>
        <p:nvSpPr>
          <p:cNvPr id="4" name="Slide Number Placeholder 3"/>
          <p:cNvSpPr>
            <a:spLocks noGrp="1"/>
          </p:cNvSpPr>
          <p:nvPr>
            <p:ph type="sldNum" sz="quarter" idx="12"/>
          </p:nvPr>
        </p:nvSpPr>
        <p:spPr/>
        <p:txBody>
          <a:bodyPr/>
          <a:lstStyle/>
          <a:p>
            <a:fld id="{86BADE50-950A-4D58-BFB2-FA2C6A8B385D}" type="slidenum">
              <a:rPr lang="en-US" smtClean="0"/>
              <a:t>24</a:t>
            </a:fld>
            <a:endParaRPr lang="en-US"/>
          </a:p>
        </p:txBody>
      </p:sp>
      <mc:AlternateContent xmlns:mc="http://schemas.openxmlformats.org/markup-compatibility/2006" xmlns:a14="http://schemas.microsoft.com/office/drawing/2010/main">
        <mc:Choice Requires="a14">
          <p:sp>
            <p:nvSpPr>
              <p:cNvPr id="43" name="TextBox 42"/>
              <p:cNvSpPr txBox="1"/>
              <p:nvPr/>
            </p:nvSpPr>
            <p:spPr>
              <a:xfrm>
                <a:off x="2354178" y="1378425"/>
                <a:ext cx="7075065" cy="1384995"/>
              </a:xfrm>
              <a:prstGeom prst="rect">
                <a:avLst/>
              </a:prstGeom>
              <a:noFill/>
            </p:spPr>
            <p:txBody>
              <a:bodyPr wrap="square" rtlCol="0">
                <a:spAutoFit/>
              </a:bodyPr>
              <a:lstStyle/>
              <a:p>
                <a:r>
                  <a:rPr lang="en-US" sz="2800" dirty="0"/>
                  <a:t>A Tree </a:t>
                </a:r>
                <a14:m>
                  <m:oMath xmlns:m="http://schemas.openxmlformats.org/officeDocument/2006/math">
                    <m:r>
                      <a:rPr lang="en-US" sz="2800" b="1" i="1" smtClean="0">
                        <a:solidFill>
                          <a:schemeClr val="accent2">
                            <a:lumMod val="75000"/>
                          </a:schemeClr>
                        </a:solidFill>
                        <a:latin typeface="Cambria Math"/>
                      </a:rPr>
                      <m:t>𝑻</m:t>
                    </m:r>
                    <m:r>
                      <a:rPr lang="en-US" sz="2800" i="1">
                        <a:latin typeface="Cambria Math"/>
                      </a:rPr>
                      <m:t>=(</m:t>
                    </m:r>
                    <m:sSub>
                      <m:sSubPr>
                        <m:ctrlPr>
                          <a:rPr lang="en-US" sz="2800" i="1">
                            <a:latin typeface="Cambria Math" panose="02040503050406030204" pitchFamily="18" charset="0"/>
                          </a:rPr>
                        </m:ctrlPr>
                      </m:sSubPr>
                      <m:e>
                        <m:r>
                          <a:rPr lang="en-US" sz="2800" i="1">
                            <a:latin typeface="Cambria Math"/>
                          </a:rPr>
                          <m:t>𝑉</m:t>
                        </m:r>
                      </m:e>
                      <m:sub>
                        <m:r>
                          <a:rPr lang="en-US" sz="2800" i="1">
                            <a:latin typeface="Cambria Math"/>
                          </a:rPr>
                          <m:t>𝑇</m:t>
                        </m:r>
                      </m:sub>
                    </m:sSub>
                    <m:r>
                      <a:rPr lang="en-US" sz="2800" i="1">
                        <a:latin typeface="Cambria Math"/>
                      </a:rPr>
                      <m:t>,</m:t>
                    </m:r>
                    <m:sSub>
                      <m:sSubPr>
                        <m:ctrlPr>
                          <a:rPr lang="en-US" sz="2800" i="1">
                            <a:latin typeface="Cambria Math" panose="02040503050406030204" pitchFamily="18" charset="0"/>
                          </a:rPr>
                        </m:ctrlPr>
                      </m:sSubPr>
                      <m:e>
                        <m:r>
                          <a:rPr lang="en-US" sz="2800" i="1">
                            <a:latin typeface="Cambria Math"/>
                          </a:rPr>
                          <m:t>𝐸</m:t>
                        </m:r>
                      </m:e>
                      <m:sub>
                        <m:r>
                          <a:rPr lang="en-US" sz="2800" i="1">
                            <a:latin typeface="Cambria Math"/>
                          </a:rPr>
                          <m:t>𝑇</m:t>
                        </m:r>
                      </m:sub>
                    </m:sSub>
                    <m:r>
                      <a:rPr lang="en-US" sz="2800" i="1">
                        <a:latin typeface="Cambria Math"/>
                      </a:rPr>
                      <m:t>)</m:t>
                    </m:r>
                  </m:oMath>
                </a14:m>
                <a:r>
                  <a:rPr lang="en-US" sz="2800" dirty="0"/>
                  <a:t> which connects (“spans”) all the nodes in a graph </a:t>
                </a:r>
                <a14:m>
                  <m:oMath xmlns:m="http://schemas.openxmlformats.org/officeDocument/2006/math">
                    <m:r>
                      <a:rPr lang="en-US" sz="2800" i="1">
                        <a:latin typeface="Cambria Math"/>
                      </a:rPr>
                      <m:t>𝐺</m:t>
                    </m:r>
                    <m:r>
                      <a:rPr lang="en-US" sz="2800" i="1">
                        <a:latin typeface="Cambria Math"/>
                      </a:rPr>
                      <m:t>=(</m:t>
                    </m:r>
                    <m:r>
                      <a:rPr lang="en-US" sz="2800" i="1">
                        <a:latin typeface="Cambria Math"/>
                      </a:rPr>
                      <m:t>𝑉</m:t>
                    </m:r>
                    <m:r>
                      <a:rPr lang="en-US" sz="2800" i="1">
                        <a:latin typeface="Cambria Math"/>
                      </a:rPr>
                      <m:t>,</m:t>
                    </m:r>
                    <m:r>
                      <a:rPr lang="en-US" sz="2800" i="1">
                        <a:latin typeface="Cambria Math"/>
                      </a:rPr>
                      <m:t>𝐸</m:t>
                    </m:r>
                    <m:r>
                      <a:rPr lang="en-US" sz="2800" i="1">
                        <a:latin typeface="Cambria Math"/>
                      </a:rPr>
                      <m:t>)</m:t>
                    </m:r>
                  </m:oMath>
                </a14:m>
                <a:r>
                  <a:rPr lang="en-US" sz="2800" dirty="0"/>
                  <a:t>, that has minimal </a:t>
                </a:r>
                <a:r>
                  <a:rPr lang="en-US" sz="2800" dirty="0">
                    <a:solidFill>
                      <a:srgbClr val="0070C0"/>
                    </a:solidFill>
                  </a:rPr>
                  <a:t>cost</a:t>
                </a:r>
              </a:p>
            </p:txBody>
          </p:sp>
        </mc:Choice>
        <mc:Fallback xmlns="">
          <p:sp>
            <p:nvSpPr>
              <p:cNvPr id="43" name="TextBox 42"/>
              <p:cNvSpPr txBox="1">
                <a:spLocks noRot="1" noChangeAspect="1" noMove="1" noResize="1" noEditPoints="1" noAdjustHandles="1" noChangeArrowheads="1" noChangeShapeType="1" noTextEdit="1"/>
              </p:cNvSpPr>
              <p:nvPr/>
            </p:nvSpPr>
            <p:spPr>
              <a:xfrm>
                <a:off x="2354178" y="1378425"/>
                <a:ext cx="7075065" cy="1384995"/>
              </a:xfrm>
              <a:prstGeom prst="rect">
                <a:avLst/>
              </a:prstGeom>
              <a:blipFill>
                <a:blip r:embed="rId2"/>
                <a:stretch>
                  <a:fillRect l="-1723" t="-3965" b="-1189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6553200" y="3015806"/>
                <a:ext cx="4285143" cy="103233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400" i="1" smtClean="0">
                          <a:solidFill>
                            <a:srgbClr val="0070C0"/>
                          </a:solidFill>
                          <a:latin typeface="Cambria Math"/>
                        </a:rPr>
                        <m:t>𝐶𝑜𝑠𝑡</m:t>
                      </m:r>
                      <m:d>
                        <m:dPr>
                          <m:ctrlPr>
                            <a:rPr lang="en-US" sz="2400" i="1">
                              <a:solidFill>
                                <a:srgbClr val="0070C0"/>
                              </a:solidFill>
                              <a:latin typeface="Cambria Math" panose="02040503050406030204" pitchFamily="18" charset="0"/>
                            </a:rPr>
                          </m:ctrlPr>
                        </m:dPr>
                        <m:e>
                          <m:r>
                            <a:rPr lang="en-US" sz="2400" i="1">
                              <a:solidFill>
                                <a:srgbClr val="0070C0"/>
                              </a:solidFill>
                              <a:latin typeface="Cambria Math"/>
                            </a:rPr>
                            <m:t>𝑇</m:t>
                          </m:r>
                        </m:e>
                      </m:d>
                      <m:r>
                        <a:rPr lang="en-US" sz="2400" i="1">
                          <a:solidFill>
                            <a:srgbClr val="0070C0"/>
                          </a:solidFill>
                          <a:latin typeface="Cambria Math"/>
                        </a:rPr>
                        <m:t>=</m:t>
                      </m:r>
                      <m:nary>
                        <m:naryPr>
                          <m:chr m:val="∑"/>
                          <m:supHide m:val="on"/>
                          <m:ctrlPr>
                            <a:rPr lang="en-US" sz="2400" i="1">
                              <a:solidFill>
                                <a:srgbClr val="0070C0"/>
                              </a:solidFill>
                              <a:latin typeface="Cambria Math" panose="02040503050406030204" pitchFamily="18" charset="0"/>
                            </a:rPr>
                          </m:ctrlPr>
                        </m:naryPr>
                        <m:sub>
                          <m:r>
                            <a:rPr lang="en-US" sz="2400" i="1">
                              <a:solidFill>
                                <a:srgbClr val="0070C0"/>
                              </a:solidFill>
                              <a:latin typeface="Cambria Math"/>
                            </a:rPr>
                            <m:t>𝑒</m:t>
                          </m:r>
                          <m:r>
                            <a:rPr lang="en-US" sz="2400" i="1">
                              <a:solidFill>
                                <a:srgbClr val="0070C0"/>
                              </a:solidFill>
                              <a:latin typeface="Cambria Math"/>
                            </a:rPr>
                            <m:t>∈</m:t>
                          </m:r>
                          <m:sSub>
                            <m:sSubPr>
                              <m:ctrlPr>
                                <a:rPr lang="en-US" sz="2400" i="1">
                                  <a:solidFill>
                                    <a:srgbClr val="0070C0"/>
                                  </a:solidFill>
                                  <a:latin typeface="Cambria Math" panose="02040503050406030204" pitchFamily="18" charset="0"/>
                                </a:rPr>
                              </m:ctrlPr>
                            </m:sSubPr>
                            <m:e>
                              <m:r>
                                <a:rPr lang="en-US" sz="2400" i="1">
                                  <a:solidFill>
                                    <a:srgbClr val="0070C0"/>
                                  </a:solidFill>
                                  <a:latin typeface="Cambria Math"/>
                                </a:rPr>
                                <m:t>𝐸</m:t>
                              </m:r>
                            </m:e>
                            <m:sub>
                              <m:r>
                                <a:rPr lang="en-US" sz="2400" i="1">
                                  <a:solidFill>
                                    <a:srgbClr val="0070C0"/>
                                  </a:solidFill>
                                  <a:latin typeface="Cambria Math"/>
                                </a:rPr>
                                <m:t>𝑇</m:t>
                              </m:r>
                            </m:sub>
                          </m:sSub>
                        </m:sub>
                        <m:sup/>
                        <m:e>
                          <m:r>
                            <a:rPr lang="en-US" sz="2400" i="1">
                              <a:solidFill>
                                <a:srgbClr val="0070C0"/>
                              </a:solidFill>
                              <a:latin typeface="Cambria Math"/>
                            </a:rPr>
                            <m:t>𝑤</m:t>
                          </m:r>
                          <m:r>
                            <a:rPr lang="en-US" sz="2400" i="1">
                              <a:solidFill>
                                <a:srgbClr val="0070C0"/>
                              </a:solidFill>
                              <a:latin typeface="Cambria Math"/>
                            </a:rPr>
                            <m:t>(</m:t>
                          </m:r>
                          <m:r>
                            <a:rPr lang="en-US" sz="2400" i="1">
                              <a:solidFill>
                                <a:srgbClr val="0070C0"/>
                              </a:solidFill>
                              <a:latin typeface="Cambria Math"/>
                            </a:rPr>
                            <m:t>𝑒</m:t>
                          </m:r>
                          <m:r>
                            <a:rPr lang="en-US" sz="2400" i="1">
                              <a:solidFill>
                                <a:srgbClr val="0070C0"/>
                              </a:solidFill>
                              <a:latin typeface="Cambria Math"/>
                            </a:rPr>
                            <m:t>)</m:t>
                          </m:r>
                        </m:e>
                      </m:nary>
                    </m:oMath>
                  </m:oMathPara>
                </a14:m>
                <a:endParaRPr lang="en-US" sz="2400" dirty="0">
                  <a:solidFill>
                    <a:srgbClr val="0070C0"/>
                  </a:solidFill>
                </a:endParaRPr>
              </a:p>
            </p:txBody>
          </p:sp>
        </mc:Choice>
        <mc:Fallback xmlns="">
          <p:sp>
            <p:nvSpPr>
              <p:cNvPr id="44" name="TextBox 43"/>
              <p:cNvSpPr txBox="1">
                <a:spLocks noRot="1" noChangeAspect="1" noMove="1" noResize="1" noEditPoints="1" noAdjustHandles="1" noChangeArrowheads="1" noChangeShapeType="1" noTextEdit="1"/>
              </p:cNvSpPr>
              <p:nvPr/>
            </p:nvSpPr>
            <p:spPr>
              <a:xfrm>
                <a:off x="6553200" y="3015806"/>
                <a:ext cx="4285143" cy="1032334"/>
              </a:xfrm>
              <a:prstGeom prst="rect">
                <a:avLst/>
              </a:prstGeom>
              <a:blipFill>
                <a:blip r:embed="rId3"/>
                <a:stretch>
                  <a:fillRect/>
                </a:stretch>
              </a:blipFill>
            </p:spPr>
            <p:txBody>
              <a:bodyPr/>
              <a:lstStyle/>
              <a:p>
                <a:r>
                  <a:rPr lang="en-US">
                    <a:noFill/>
                  </a:rPr>
                  <a:t> </a:t>
                </a:r>
              </a:p>
            </p:txBody>
          </p:sp>
        </mc:Fallback>
      </mc:AlternateContent>
      <p:grpSp>
        <p:nvGrpSpPr>
          <p:cNvPr id="3" name="Group 2">
            <a:extLst>
              <a:ext uri="{FF2B5EF4-FFF2-40B4-BE49-F238E27FC236}">
                <a16:creationId xmlns:a16="http://schemas.microsoft.com/office/drawing/2014/main" id="{A22F159F-B80A-C157-4C96-C4642078A9E5}"/>
              </a:ext>
            </a:extLst>
          </p:cNvPr>
          <p:cNvGrpSpPr/>
          <p:nvPr/>
        </p:nvGrpSpPr>
        <p:grpSpPr>
          <a:xfrm>
            <a:off x="762000" y="2679355"/>
            <a:ext cx="4600060" cy="2787240"/>
            <a:chOff x="0" y="2862182"/>
            <a:chExt cx="7044346" cy="4268266"/>
          </a:xfrm>
        </p:grpSpPr>
        <p:cxnSp>
          <p:nvCxnSpPr>
            <p:cNvPr id="45" name="Straight Connector 44">
              <a:extLst>
                <a:ext uri="{FF2B5EF4-FFF2-40B4-BE49-F238E27FC236}">
                  <a16:creationId xmlns:a16="http://schemas.microsoft.com/office/drawing/2014/main" id="{46FED863-865D-634E-ECB4-98C9421DCEDE}"/>
                </a:ext>
              </a:extLst>
            </p:cNvPr>
            <p:cNvCxnSpPr>
              <a:stCxn id="73" idx="7"/>
              <a:endCxn id="74" idx="2"/>
            </p:cNvCxnSpPr>
            <p:nvPr/>
          </p:nvCxnSpPr>
          <p:spPr>
            <a:xfrm flipV="1">
              <a:off x="438102" y="3276727"/>
              <a:ext cx="1492916" cy="962604"/>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AC478A7B-4AF0-4466-8C46-32CA092757FF}"/>
                </a:ext>
              </a:extLst>
            </p:cNvPr>
            <p:cNvCxnSpPr>
              <a:stCxn id="74" idx="6"/>
              <a:endCxn id="77" idx="2"/>
            </p:cNvCxnSpPr>
            <p:nvPr/>
          </p:nvCxnSpPr>
          <p:spPr>
            <a:xfrm>
              <a:off x="2444286" y="3276727"/>
              <a:ext cx="1510213" cy="5239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0F4D0174-2F50-6989-7D9D-8E42553A4399}"/>
                </a:ext>
              </a:extLst>
            </p:cNvPr>
            <p:cNvCxnSpPr>
              <a:stCxn id="73" idx="4"/>
              <a:endCxn id="75" idx="1"/>
            </p:cNvCxnSpPr>
            <p:nvPr/>
          </p:nvCxnSpPr>
          <p:spPr>
            <a:xfrm>
              <a:off x="256634" y="4677433"/>
              <a:ext cx="857899" cy="1046257"/>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E61DFCEE-5B37-42E7-E069-80A51075AB07}"/>
                </a:ext>
              </a:extLst>
            </p:cNvPr>
            <p:cNvCxnSpPr>
              <a:stCxn id="76" idx="3"/>
              <a:endCxn id="75" idx="7"/>
            </p:cNvCxnSpPr>
            <p:nvPr/>
          </p:nvCxnSpPr>
          <p:spPr>
            <a:xfrm flipH="1">
              <a:off x="1477469" y="4930617"/>
              <a:ext cx="1172042" cy="793073"/>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E8238A83-2035-0A88-D168-55BEAC018F0F}"/>
                </a:ext>
              </a:extLst>
            </p:cNvPr>
            <p:cNvCxnSpPr>
              <a:stCxn id="78" idx="2"/>
              <a:endCxn id="75" idx="5"/>
            </p:cNvCxnSpPr>
            <p:nvPr/>
          </p:nvCxnSpPr>
          <p:spPr>
            <a:xfrm flipH="1" flipV="1">
              <a:off x="1477469" y="6086626"/>
              <a:ext cx="1369411" cy="565311"/>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823DD847-FC1A-3342-87DF-099C5B727BED}"/>
                </a:ext>
              </a:extLst>
            </p:cNvPr>
            <p:cNvCxnSpPr>
              <a:stCxn id="76" idx="5"/>
              <a:endCxn id="78" idx="0"/>
            </p:cNvCxnSpPr>
            <p:nvPr/>
          </p:nvCxnSpPr>
          <p:spPr>
            <a:xfrm>
              <a:off x="3012447" y="4930617"/>
              <a:ext cx="91067" cy="1464686"/>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7A1DD3D6-370A-4B71-567E-21A14FC24BA6}"/>
                </a:ext>
              </a:extLst>
            </p:cNvPr>
            <p:cNvCxnSpPr>
              <a:stCxn id="76" idx="7"/>
              <a:endCxn id="77" idx="3"/>
            </p:cNvCxnSpPr>
            <p:nvPr/>
          </p:nvCxnSpPr>
          <p:spPr>
            <a:xfrm flipV="1">
              <a:off x="3012447" y="3510585"/>
              <a:ext cx="1017218" cy="105709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C899F5F0-0B4D-6AFB-6EED-E566CADE2301}"/>
                </a:ext>
              </a:extLst>
            </p:cNvPr>
            <p:cNvCxnSpPr>
              <a:stCxn id="78" idx="6"/>
              <a:endCxn id="79" idx="3"/>
            </p:cNvCxnSpPr>
            <p:nvPr/>
          </p:nvCxnSpPr>
          <p:spPr>
            <a:xfrm flipV="1">
              <a:off x="3360148" y="6576771"/>
              <a:ext cx="1716185" cy="75166"/>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325F6022-9090-6527-1F59-0D333B0A25F8}"/>
                </a:ext>
              </a:extLst>
            </p:cNvPr>
            <p:cNvCxnSpPr>
              <a:stCxn id="79" idx="1"/>
              <a:endCxn id="77" idx="4"/>
            </p:cNvCxnSpPr>
            <p:nvPr/>
          </p:nvCxnSpPr>
          <p:spPr>
            <a:xfrm flipH="1" flipV="1">
              <a:off x="4211133" y="3585751"/>
              <a:ext cx="865200" cy="2628084"/>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9364D8E9-F116-78BE-D38D-FB6DF5360082}"/>
                </a:ext>
              </a:extLst>
            </p:cNvPr>
            <p:cNvCxnSpPr>
              <a:stCxn id="81" idx="2"/>
              <a:endCxn id="77" idx="5"/>
            </p:cNvCxnSpPr>
            <p:nvPr/>
          </p:nvCxnSpPr>
          <p:spPr>
            <a:xfrm flipH="1" flipV="1">
              <a:off x="4392601" y="3510585"/>
              <a:ext cx="913997" cy="495205"/>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0A99EBB7-705E-2A11-7ECF-BB31578054FE}"/>
                </a:ext>
              </a:extLst>
            </p:cNvPr>
            <p:cNvCxnSpPr>
              <a:stCxn id="79" idx="0"/>
              <a:endCxn id="81" idx="3"/>
            </p:cNvCxnSpPr>
            <p:nvPr/>
          </p:nvCxnSpPr>
          <p:spPr>
            <a:xfrm flipV="1">
              <a:off x="5257801" y="4187258"/>
              <a:ext cx="123963" cy="195141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47882B70-80F0-4A51-62D8-EF4AA5C73C39}"/>
                </a:ext>
              </a:extLst>
            </p:cNvPr>
            <p:cNvCxnSpPr>
              <a:stCxn id="80" idx="1"/>
              <a:endCxn id="81" idx="5"/>
            </p:cNvCxnSpPr>
            <p:nvPr/>
          </p:nvCxnSpPr>
          <p:spPr>
            <a:xfrm flipH="1" flipV="1">
              <a:off x="5744700" y="4187258"/>
              <a:ext cx="861544" cy="674868"/>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A0252944-E4E9-DA1B-75B1-987F6F2CB6C1}"/>
                </a:ext>
              </a:extLst>
            </p:cNvPr>
            <p:cNvCxnSpPr>
              <a:stCxn id="80" idx="3"/>
              <a:endCxn id="79" idx="6"/>
            </p:cNvCxnSpPr>
            <p:nvPr/>
          </p:nvCxnSpPr>
          <p:spPr>
            <a:xfrm flipH="1">
              <a:off x="5514435" y="5225062"/>
              <a:ext cx="1091809" cy="117024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A0EDE33B-051E-D674-2540-CFC844E09CED}"/>
                </a:ext>
              </a:extLst>
            </p:cNvPr>
            <p:cNvSpPr txBox="1"/>
            <p:nvPr/>
          </p:nvSpPr>
          <p:spPr>
            <a:xfrm>
              <a:off x="767228" y="3195081"/>
              <a:ext cx="641186" cy="565580"/>
            </a:xfrm>
            <a:prstGeom prst="rect">
              <a:avLst/>
            </a:prstGeom>
            <a:noFill/>
          </p:spPr>
          <p:txBody>
            <a:bodyPr wrap="none" rtlCol="0">
              <a:spAutoFit/>
            </a:bodyPr>
            <a:lstStyle/>
            <a:p>
              <a:r>
                <a:rPr lang="en-US" dirty="0">
                  <a:solidFill>
                    <a:srgbClr val="00B050"/>
                  </a:solidFill>
                </a:rPr>
                <a:t>10</a:t>
              </a:r>
            </a:p>
          </p:txBody>
        </p:sp>
        <p:sp>
          <p:nvSpPr>
            <p:cNvPr id="59" name="TextBox 58">
              <a:extLst>
                <a:ext uri="{FF2B5EF4-FFF2-40B4-BE49-F238E27FC236}">
                  <a16:creationId xmlns:a16="http://schemas.microsoft.com/office/drawing/2014/main" id="{CEE2EC90-E981-0328-C8DE-22E6D940675A}"/>
                </a:ext>
              </a:extLst>
            </p:cNvPr>
            <p:cNvSpPr txBox="1"/>
            <p:nvPr/>
          </p:nvSpPr>
          <p:spPr>
            <a:xfrm>
              <a:off x="6095562" y="4099030"/>
              <a:ext cx="461990" cy="565580"/>
            </a:xfrm>
            <a:prstGeom prst="rect">
              <a:avLst/>
            </a:prstGeom>
            <a:noFill/>
          </p:spPr>
          <p:txBody>
            <a:bodyPr wrap="none" rtlCol="0">
              <a:spAutoFit/>
            </a:bodyPr>
            <a:lstStyle/>
            <a:p>
              <a:r>
                <a:rPr lang="en-US" dirty="0">
                  <a:solidFill>
                    <a:srgbClr val="00B050"/>
                  </a:solidFill>
                </a:rPr>
                <a:t>2</a:t>
              </a:r>
            </a:p>
          </p:txBody>
        </p:sp>
        <p:sp>
          <p:nvSpPr>
            <p:cNvPr id="60" name="TextBox 59">
              <a:extLst>
                <a:ext uri="{FF2B5EF4-FFF2-40B4-BE49-F238E27FC236}">
                  <a16:creationId xmlns:a16="http://schemas.microsoft.com/office/drawing/2014/main" id="{5CB8DBC3-E8FF-0D9C-4968-E47053F336FD}"/>
                </a:ext>
              </a:extLst>
            </p:cNvPr>
            <p:cNvSpPr txBox="1"/>
            <p:nvPr/>
          </p:nvSpPr>
          <p:spPr>
            <a:xfrm>
              <a:off x="3895875" y="6564868"/>
              <a:ext cx="461990" cy="565580"/>
            </a:xfrm>
            <a:prstGeom prst="rect">
              <a:avLst/>
            </a:prstGeom>
            <a:noFill/>
          </p:spPr>
          <p:txBody>
            <a:bodyPr wrap="none" rtlCol="0">
              <a:spAutoFit/>
            </a:bodyPr>
            <a:lstStyle/>
            <a:p>
              <a:r>
                <a:rPr lang="en-US" dirty="0">
                  <a:solidFill>
                    <a:srgbClr val="00B050"/>
                  </a:solidFill>
                </a:rPr>
                <a:t>6</a:t>
              </a:r>
            </a:p>
          </p:txBody>
        </p:sp>
        <p:sp>
          <p:nvSpPr>
            <p:cNvPr id="61" name="TextBox 60">
              <a:extLst>
                <a:ext uri="{FF2B5EF4-FFF2-40B4-BE49-F238E27FC236}">
                  <a16:creationId xmlns:a16="http://schemas.microsoft.com/office/drawing/2014/main" id="{BDCB4CC3-8507-9F62-0297-09F77BC88FAB}"/>
                </a:ext>
              </a:extLst>
            </p:cNvPr>
            <p:cNvSpPr txBox="1"/>
            <p:nvPr/>
          </p:nvSpPr>
          <p:spPr>
            <a:xfrm>
              <a:off x="6047348" y="5905158"/>
              <a:ext cx="641186" cy="565580"/>
            </a:xfrm>
            <a:prstGeom prst="rect">
              <a:avLst/>
            </a:prstGeom>
            <a:noFill/>
          </p:spPr>
          <p:txBody>
            <a:bodyPr wrap="none" rtlCol="0">
              <a:spAutoFit/>
            </a:bodyPr>
            <a:lstStyle/>
            <a:p>
              <a:r>
                <a:rPr lang="en-US" dirty="0">
                  <a:solidFill>
                    <a:srgbClr val="00B050"/>
                  </a:solidFill>
                </a:rPr>
                <a:t>11</a:t>
              </a:r>
            </a:p>
          </p:txBody>
        </p:sp>
        <p:sp>
          <p:nvSpPr>
            <p:cNvPr id="62" name="TextBox 61">
              <a:extLst>
                <a:ext uri="{FF2B5EF4-FFF2-40B4-BE49-F238E27FC236}">
                  <a16:creationId xmlns:a16="http://schemas.microsoft.com/office/drawing/2014/main" id="{3ADE5CD5-1BDB-E7B6-914C-5F441D4C3F80}"/>
                </a:ext>
              </a:extLst>
            </p:cNvPr>
            <p:cNvSpPr txBox="1"/>
            <p:nvPr/>
          </p:nvSpPr>
          <p:spPr>
            <a:xfrm>
              <a:off x="5255801" y="4595356"/>
              <a:ext cx="461990" cy="565580"/>
            </a:xfrm>
            <a:prstGeom prst="rect">
              <a:avLst/>
            </a:prstGeom>
            <a:noFill/>
          </p:spPr>
          <p:txBody>
            <a:bodyPr wrap="none" rtlCol="0">
              <a:spAutoFit/>
            </a:bodyPr>
            <a:lstStyle/>
            <a:p>
              <a:r>
                <a:rPr lang="en-US" dirty="0">
                  <a:solidFill>
                    <a:srgbClr val="00B050"/>
                  </a:solidFill>
                </a:rPr>
                <a:t>9</a:t>
              </a:r>
            </a:p>
          </p:txBody>
        </p:sp>
        <p:sp>
          <p:nvSpPr>
            <p:cNvPr id="63" name="TextBox 62">
              <a:extLst>
                <a:ext uri="{FF2B5EF4-FFF2-40B4-BE49-F238E27FC236}">
                  <a16:creationId xmlns:a16="http://schemas.microsoft.com/office/drawing/2014/main" id="{39E9679D-7B96-B7C7-137B-CA41C79C3B53}"/>
                </a:ext>
              </a:extLst>
            </p:cNvPr>
            <p:cNvSpPr txBox="1"/>
            <p:nvPr/>
          </p:nvSpPr>
          <p:spPr>
            <a:xfrm>
              <a:off x="4119679" y="4462779"/>
              <a:ext cx="461990" cy="565580"/>
            </a:xfrm>
            <a:prstGeom prst="rect">
              <a:avLst/>
            </a:prstGeom>
            <a:noFill/>
          </p:spPr>
          <p:txBody>
            <a:bodyPr wrap="none" rtlCol="0">
              <a:spAutoFit/>
            </a:bodyPr>
            <a:lstStyle/>
            <a:p>
              <a:r>
                <a:rPr lang="en-US" dirty="0">
                  <a:solidFill>
                    <a:srgbClr val="00B050"/>
                  </a:solidFill>
                </a:rPr>
                <a:t>5</a:t>
              </a:r>
            </a:p>
          </p:txBody>
        </p:sp>
        <p:sp>
          <p:nvSpPr>
            <p:cNvPr id="64" name="TextBox 63">
              <a:extLst>
                <a:ext uri="{FF2B5EF4-FFF2-40B4-BE49-F238E27FC236}">
                  <a16:creationId xmlns:a16="http://schemas.microsoft.com/office/drawing/2014/main" id="{B7C697DA-259D-BCEA-08FE-3BFC2E1AC160}"/>
                </a:ext>
              </a:extLst>
            </p:cNvPr>
            <p:cNvSpPr txBox="1"/>
            <p:nvPr/>
          </p:nvSpPr>
          <p:spPr>
            <a:xfrm>
              <a:off x="4582463" y="3299181"/>
              <a:ext cx="461990" cy="565580"/>
            </a:xfrm>
            <a:prstGeom prst="rect">
              <a:avLst/>
            </a:prstGeom>
            <a:noFill/>
          </p:spPr>
          <p:txBody>
            <a:bodyPr wrap="none" rtlCol="0">
              <a:spAutoFit/>
            </a:bodyPr>
            <a:lstStyle/>
            <a:p>
              <a:r>
                <a:rPr lang="en-US" dirty="0">
                  <a:solidFill>
                    <a:srgbClr val="00B050"/>
                  </a:solidFill>
                </a:rPr>
                <a:t>8</a:t>
              </a:r>
            </a:p>
          </p:txBody>
        </p:sp>
        <p:sp>
          <p:nvSpPr>
            <p:cNvPr id="65" name="TextBox 64">
              <a:extLst>
                <a:ext uri="{FF2B5EF4-FFF2-40B4-BE49-F238E27FC236}">
                  <a16:creationId xmlns:a16="http://schemas.microsoft.com/office/drawing/2014/main" id="{8F86308A-B00B-9267-CFA2-0C2B85CD1CD9}"/>
                </a:ext>
              </a:extLst>
            </p:cNvPr>
            <p:cNvSpPr txBox="1"/>
            <p:nvPr/>
          </p:nvSpPr>
          <p:spPr>
            <a:xfrm>
              <a:off x="3058462" y="5546336"/>
              <a:ext cx="461990" cy="565580"/>
            </a:xfrm>
            <a:prstGeom prst="rect">
              <a:avLst/>
            </a:prstGeom>
            <a:noFill/>
          </p:spPr>
          <p:txBody>
            <a:bodyPr wrap="none" rtlCol="0">
              <a:spAutoFit/>
            </a:bodyPr>
            <a:lstStyle/>
            <a:p>
              <a:r>
                <a:rPr lang="en-US" dirty="0">
                  <a:solidFill>
                    <a:srgbClr val="00B050"/>
                  </a:solidFill>
                </a:rPr>
                <a:t>3</a:t>
              </a:r>
            </a:p>
          </p:txBody>
        </p:sp>
        <p:sp>
          <p:nvSpPr>
            <p:cNvPr id="66" name="TextBox 65">
              <a:extLst>
                <a:ext uri="{FF2B5EF4-FFF2-40B4-BE49-F238E27FC236}">
                  <a16:creationId xmlns:a16="http://schemas.microsoft.com/office/drawing/2014/main" id="{41FD4E8A-F90E-0EA8-704A-4B6220CDE1E7}"/>
                </a:ext>
              </a:extLst>
            </p:cNvPr>
            <p:cNvSpPr txBox="1"/>
            <p:nvPr/>
          </p:nvSpPr>
          <p:spPr>
            <a:xfrm>
              <a:off x="3064048" y="3778529"/>
              <a:ext cx="461990" cy="565580"/>
            </a:xfrm>
            <a:prstGeom prst="rect">
              <a:avLst/>
            </a:prstGeom>
            <a:noFill/>
          </p:spPr>
          <p:txBody>
            <a:bodyPr wrap="none" rtlCol="0">
              <a:spAutoFit/>
            </a:bodyPr>
            <a:lstStyle/>
            <a:p>
              <a:r>
                <a:rPr lang="en-US" dirty="0">
                  <a:solidFill>
                    <a:srgbClr val="00B050"/>
                  </a:solidFill>
                </a:rPr>
                <a:t>7</a:t>
              </a:r>
            </a:p>
          </p:txBody>
        </p:sp>
        <p:sp>
          <p:nvSpPr>
            <p:cNvPr id="67" name="TextBox 66">
              <a:extLst>
                <a:ext uri="{FF2B5EF4-FFF2-40B4-BE49-F238E27FC236}">
                  <a16:creationId xmlns:a16="http://schemas.microsoft.com/office/drawing/2014/main" id="{8BC87590-037E-7C03-A0FE-91AE65BF9C0B}"/>
                </a:ext>
              </a:extLst>
            </p:cNvPr>
            <p:cNvSpPr txBox="1"/>
            <p:nvPr/>
          </p:nvSpPr>
          <p:spPr>
            <a:xfrm>
              <a:off x="2051034" y="5224258"/>
              <a:ext cx="461990" cy="565580"/>
            </a:xfrm>
            <a:prstGeom prst="rect">
              <a:avLst/>
            </a:prstGeom>
            <a:noFill/>
          </p:spPr>
          <p:txBody>
            <a:bodyPr wrap="none" rtlCol="0">
              <a:spAutoFit/>
            </a:bodyPr>
            <a:lstStyle/>
            <a:p>
              <a:r>
                <a:rPr lang="en-US" dirty="0">
                  <a:solidFill>
                    <a:srgbClr val="00B050"/>
                  </a:solidFill>
                </a:rPr>
                <a:t>3</a:t>
              </a:r>
            </a:p>
          </p:txBody>
        </p:sp>
        <p:sp>
          <p:nvSpPr>
            <p:cNvPr id="68" name="TextBox 67">
              <a:extLst>
                <a:ext uri="{FF2B5EF4-FFF2-40B4-BE49-F238E27FC236}">
                  <a16:creationId xmlns:a16="http://schemas.microsoft.com/office/drawing/2014/main" id="{7D0A64C3-F7E0-BD6E-D6D6-FAD32C8C54E3}"/>
                </a:ext>
              </a:extLst>
            </p:cNvPr>
            <p:cNvSpPr txBox="1"/>
            <p:nvPr/>
          </p:nvSpPr>
          <p:spPr>
            <a:xfrm>
              <a:off x="1885966" y="6404395"/>
              <a:ext cx="461990" cy="565580"/>
            </a:xfrm>
            <a:prstGeom prst="rect">
              <a:avLst/>
            </a:prstGeom>
            <a:noFill/>
          </p:spPr>
          <p:txBody>
            <a:bodyPr wrap="none" rtlCol="0">
              <a:spAutoFit/>
            </a:bodyPr>
            <a:lstStyle/>
            <a:p>
              <a:r>
                <a:rPr lang="en-US" dirty="0">
                  <a:solidFill>
                    <a:srgbClr val="00B050"/>
                  </a:solidFill>
                </a:rPr>
                <a:t>1</a:t>
              </a:r>
            </a:p>
          </p:txBody>
        </p:sp>
        <p:sp>
          <p:nvSpPr>
            <p:cNvPr id="69" name="TextBox 68">
              <a:extLst>
                <a:ext uri="{FF2B5EF4-FFF2-40B4-BE49-F238E27FC236}">
                  <a16:creationId xmlns:a16="http://schemas.microsoft.com/office/drawing/2014/main" id="{2B91F130-BC99-801D-8458-0598E9B827BC}"/>
                </a:ext>
              </a:extLst>
            </p:cNvPr>
            <p:cNvSpPr txBox="1"/>
            <p:nvPr/>
          </p:nvSpPr>
          <p:spPr>
            <a:xfrm>
              <a:off x="2830979" y="2862182"/>
              <a:ext cx="461990" cy="565580"/>
            </a:xfrm>
            <a:prstGeom prst="rect">
              <a:avLst/>
            </a:prstGeom>
            <a:noFill/>
          </p:spPr>
          <p:txBody>
            <a:bodyPr wrap="none" rtlCol="0">
              <a:spAutoFit/>
            </a:bodyPr>
            <a:lstStyle/>
            <a:p>
              <a:r>
                <a:rPr lang="en-US" dirty="0">
                  <a:solidFill>
                    <a:srgbClr val="00B050"/>
                  </a:solidFill>
                </a:rPr>
                <a:t>8</a:t>
              </a:r>
            </a:p>
          </p:txBody>
        </p:sp>
        <p:sp>
          <p:nvSpPr>
            <p:cNvPr id="70" name="TextBox 69">
              <a:extLst>
                <a:ext uri="{FF2B5EF4-FFF2-40B4-BE49-F238E27FC236}">
                  <a16:creationId xmlns:a16="http://schemas.microsoft.com/office/drawing/2014/main" id="{492BC1B4-7483-FAE3-C9EC-5D858D3C84A1}"/>
                </a:ext>
              </a:extLst>
            </p:cNvPr>
            <p:cNvSpPr txBox="1"/>
            <p:nvPr/>
          </p:nvSpPr>
          <p:spPr>
            <a:xfrm>
              <a:off x="256634" y="5096526"/>
              <a:ext cx="641186" cy="565580"/>
            </a:xfrm>
            <a:prstGeom prst="rect">
              <a:avLst/>
            </a:prstGeom>
            <a:noFill/>
          </p:spPr>
          <p:txBody>
            <a:bodyPr wrap="none" rtlCol="0">
              <a:spAutoFit/>
            </a:bodyPr>
            <a:lstStyle/>
            <a:p>
              <a:r>
                <a:rPr lang="en-US" dirty="0">
                  <a:solidFill>
                    <a:srgbClr val="00B050"/>
                  </a:solidFill>
                </a:rPr>
                <a:t>12</a:t>
              </a:r>
            </a:p>
          </p:txBody>
        </p:sp>
        <p:cxnSp>
          <p:nvCxnSpPr>
            <p:cNvPr id="71" name="Straight Connector 70">
              <a:extLst>
                <a:ext uri="{FF2B5EF4-FFF2-40B4-BE49-F238E27FC236}">
                  <a16:creationId xmlns:a16="http://schemas.microsoft.com/office/drawing/2014/main" id="{34E69527-8A64-CDC1-7747-4FCEC7E90A1B}"/>
                </a:ext>
              </a:extLst>
            </p:cNvPr>
            <p:cNvCxnSpPr>
              <a:stCxn id="74" idx="4"/>
              <a:endCxn id="75" idx="0"/>
            </p:cNvCxnSpPr>
            <p:nvPr/>
          </p:nvCxnSpPr>
          <p:spPr>
            <a:xfrm flipH="1">
              <a:off x="1296001" y="3533361"/>
              <a:ext cx="891651" cy="2115163"/>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2" name="TextBox 71">
              <a:extLst>
                <a:ext uri="{FF2B5EF4-FFF2-40B4-BE49-F238E27FC236}">
                  <a16:creationId xmlns:a16="http://schemas.microsoft.com/office/drawing/2014/main" id="{5362DECE-9B41-6D2A-F78F-CCECC7131A7F}"/>
                </a:ext>
              </a:extLst>
            </p:cNvPr>
            <p:cNvSpPr txBox="1"/>
            <p:nvPr/>
          </p:nvSpPr>
          <p:spPr>
            <a:xfrm>
              <a:off x="1414258" y="4262423"/>
              <a:ext cx="461990" cy="565580"/>
            </a:xfrm>
            <a:prstGeom prst="rect">
              <a:avLst/>
            </a:prstGeom>
            <a:noFill/>
          </p:spPr>
          <p:txBody>
            <a:bodyPr wrap="none" rtlCol="0">
              <a:spAutoFit/>
            </a:bodyPr>
            <a:lstStyle/>
            <a:p>
              <a:r>
                <a:rPr lang="en-US" dirty="0">
                  <a:solidFill>
                    <a:srgbClr val="00B050"/>
                  </a:solidFill>
                </a:rPr>
                <a:t>9</a:t>
              </a:r>
            </a:p>
          </p:txBody>
        </p:sp>
        <p:sp>
          <p:nvSpPr>
            <p:cNvPr id="73" name="Oval 72">
              <a:extLst>
                <a:ext uri="{FF2B5EF4-FFF2-40B4-BE49-F238E27FC236}">
                  <a16:creationId xmlns:a16="http://schemas.microsoft.com/office/drawing/2014/main" id="{A0D895B5-75B7-FDAE-7DC6-D295D5E88DD9}"/>
                </a:ext>
              </a:extLst>
            </p:cNvPr>
            <p:cNvSpPr/>
            <p:nvPr/>
          </p:nvSpPr>
          <p:spPr>
            <a:xfrm>
              <a:off x="0" y="4164165"/>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74" name="Oval 73">
              <a:extLst>
                <a:ext uri="{FF2B5EF4-FFF2-40B4-BE49-F238E27FC236}">
                  <a16:creationId xmlns:a16="http://schemas.microsoft.com/office/drawing/2014/main" id="{3A2C20D9-7FBD-186E-5E72-62EBF462D797}"/>
                </a:ext>
              </a:extLst>
            </p:cNvPr>
            <p:cNvSpPr/>
            <p:nvPr/>
          </p:nvSpPr>
          <p:spPr>
            <a:xfrm>
              <a:off x="1931018" y="302009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75" name="Oval 74">
              <a:extLst>
                <a:ext uri="{FF2B5EF4-FFF2-40B4-BE49-F238E27FC236}">
                  <a16:creationId xmlns:a16="http://schemas.microsoft.com/office/drawing/2014/main" id="{EA639342-9B38-ADD3-E106-BFA65EE12E24}"/>
                </a:ext>
              </a:extLst>
            </p:cNvPr>
            <p:cNvSpPr/>
            <p:nvPr/>
          </p:nvSpPr>
          <p:spPr>
            <a:xfrm>
              <a:off x="1039367" y="5648524"/>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76" name="Oval 75">
              <a:extLst>
                <a:ext uri="{FF2B5EF4-FFF2-40B4-BE49-F238E27FC236}">
                  <a16:creationId xmlns:a16="http://schemas.microsoft.com/office/drawing/2014/main" id="{1D14E2C0-32C5-7FE2-FD84-A373B21D99A8}"/>
                </a:ext>
              </a:extLst>
            </p:cNvPr>
            <p:cNvSpPr/>
            <p:nvPr/>
          </p:nvSpPr>
          <p:spPr>
            <a:xfrm>
              <a:off x="2574345" y="4492515"/>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77" name="Oval 76">
              <a:extLst>
                <a:ext uri="{FF2B5EF4-FFF2-40B4-BE49-F238E27FC236}">
                  <a16:creationId xmlns:a16="http://schemas.microsoft.com/office/drawing/2014/main" id="{85DD393A-165C-0060-66E3-46AB174E78FD}"/>
                </a:ext>
              </a:extLst>
            </p:cNvPr>
            <p:cNvSpPr/>
            <p:nvPr/>
          </p:nvSpPr>
          <p:spPr>
            <a:xfrm>
              <a:off x="3954499" y="307248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78" name="Oval 77">
              <a:extLst>
                <a:ext uri="{FF2B5EF4-FFF2-40B4-BE49-F238E27FC236}">
                  <a16:creationId xmlns:a16="http://schemas.microsoft.com/office/drawing/2014/main" id="{013A770A-FB03-FDC5-C62C-287C2FB74BF9}"/>
                </a:ext>
              </a:extLst>
            </p:cNvPr>
            <p:cNvSpPr/>
            <p:nvPr/>
          </p:nvSpPr>
          <p:spPr>
            <a:xfrm>
              <a:off x="2846880" y="639530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79" name="Oval 78">
              <a:extLst>
                <a:ext uri="{FF2B5EF4-FFF2-40B4-BE49-F238E27FC236}">
                  <a16:creationId xmlns:a16="http://schemas.microsoft.com/office/drawing/2014/main" id="{55C51BB6-D0BF-D410-A63F-8FB7811AAE00}"/>
                </a:ext>
              </a:extLst>
            </p:cNvPr>
            <p:cNvSpPr/>
            <p:nvPr/>
          </p:nvSpPr>
          <p:spPr>
            <a:xfrm>
              <a:off x="5001167" y="6138669"/>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t>
              </a:r>
            </a:p>
          </p:txBody>
        </p:sp>
        <p:sp>
          <p:nvSpPr>
            <p:cNvPr id="80" name="Oval 79">
              <a:extLst>
                <a:ext uri="{FF2B5EF4-FFF2-40B4-BE49-F238E27FC236}">
                  <a16:creationId xmlns:a16="http://schemas.microsoft.com/office/drawing/2014/main" id="{2C82F691-9E7B-8D7D-A04C-8A2990C0BBC9}"/>
                </a:ext>
              </a:extLst>
            </p:cNvPr>
            <p:cNvSpPr/>
            <p:nvPr/>
          </p:nvSpPr>
          <p:spPr>
            <a:xfrm>
              <a:off x="6531078" y="4786960"/>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a:t>
              </a:r>
            </a:p>
          </p:txBody>
        </p:sp>
        <p:sp>
          <p:nvSpPr>
            <p:cNvPr id="81" name="Oval 80">
              <a:extLst>
                <a:ext uri="{FF2B5EF4-FFF2-40B4-BE49-F238E27FC236}">
                  <a16:creationId xmlns:a16="http://schemas.microsoft.com/office/drawing/2014/main" id="{FCEFCA23-34BA-5342-172D-BB0D2DDC2DDB}"/>
                </a:ext>
              </a:extLst>
            </p:cNvPr>
            <p:cNvSpPr/>
            <p:nvPr/>
          </p:nvSpPr>
          <p:spPr>
            <a:xfrm>
              <a:off x="5306598" y="3749156"/>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t>
              </a:r>
            </a:p>
          </p:txBody>
        </p:sp>
      </p:grpSp>
    </p:spTree>
    <p:extLst>
      <p:ext uri="{BB962C8B-B14F-4D97-AF65-F5344CB8AC3E}">
        <p14:creationId xmlns:p14="http://schemas.microsoft.com/office/powerpoint/2010/main" val="42572091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D69379-55B1-C6C5-8AC3-7C78A1BA728D}"/>
            </a:ext>
          </a:extLst>
        </p:cNvPr>
        <p:cNvGrpSpPr/>
        <p:nvPr/>
      </p:nvGrpSpPr>
      <p:grpSpPr>
        <a:xfrm>
          <a:off x="0" y="0"/>
          <a:ext cx="0" cy="0"/>
          <a:chOff x="0" y="0"/>
          <a:chExt cx="0" cy="0"/>
        </a:xfrm>
      </p:grpSpPr>
      <p:sp>
        <p:nvSpPr>
          <p:cNvPr id="3" name="Freeform 2">
            <a:extLst>
              <a:ext uri="{FF2B5EF4-FFF2-40B4-BE49-F238E27FC236}">
                <a16:creationId xmlns:a16="http://schemas.microsoft.com/office/drawing/2014/main" id="{A62FB211-6695-3630-37C2-92A9DEA17590}"/>
              </a:ext>
            </a:extLst>
          </p:cNvPr>
          <p:cNvSpPr/>
          <p:nvPr/>
        </p:nvSpPr>
        <p:spPr>
          <a:xfrm>
            <a:off x="3636579" y="4776952"/>
            <a:ext cx="851338" cy="898634"/>
          </a:xfrm>
          <a:custGeom>
            <a:avLst/>
            <a:gdLst>
              <a:gd name="connsiteX0" fmla="*/ 78828 w 851338"/>
              <a:gd name="connsiteY0" fmla="*/ 31531 h 898634"/>
              <a:gd name="connsiteX1" fmla="*/ 0 w 851338"/>
              <a:gd name="connsiteY1" fmla="*/ 583324 h 898634"/>
              <a:gd name="connsiteX2" fmla="*/ 236483 w 851338"/>
              <a:gd name="connsiteY2" fmla="*/ 898634 h 898634"/>
              <a:gd name="connsiteX3" fmla="*/ 740980 w 851338"/>
              <a:gd name="connsiteY3" fmla="*/ 725214 h 898634"/>
              <a:gd name="connsiteX4" fmla="*/ 851338 w 851338"/>
              <a:gd name="connsiteY4" fmla="*/ 268014 h 898634"/>
              <a:gd name="connsiteX5" fmla="*/ 630621 w 851338"/>
              <a:gd name="connsiteY5" fmla="*/ 0 h 898634"/>
              <a:gd name="connsiteX6" fmla="*/ 78828 w 851338"/>
              <a:gd name="connsiteY6" fmla="*/ 31531 h 898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1338" h="898634">
                <a:moveTo>
                  <a:pt x="78828" y="31531"/>
                </a:moveTo>
                <a:lnTo>
                  <a:pt x="0" y="583324"/>
                </a:lnTo>
                <a:lnTo>
                  <a:pt x="236483" y="898634"/>
                </a:lnTo>
                <a:lnTo>
                  <a:pt x="740980" y="725214"/>
                </a:lnTo>
                <a:lnTo>
                  <a:pt x="851338" y="268014"/>
                </a:lnTo>
                <a:lnTo>
                  <a:pt x="630621" y="0"/>
                </a:lnTo>
                <a:lnTo>
                  <a:pt x="78828" y="31531"/>
                </a:lnTo>
                <a:close/>
              </a:path>
            </a:pathLst>
          </a:custGeom>
          <a:solidFill>
            <a:srgbClr val="00B0F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E3FF01B-9795-DC59-DD7D-8C00D4C86F15}"/>
              </a:ext>
            </a:extLst>
          </p:cNvPr>
          <p:cNvSpPr>
            <a:spLocks noGrp="1"/>
          </p:cNvSpPr>
          <p:nvPr>
            <p:ph type="title"/>
          </p:nvPr>
        </p:nvSpPr>
        <p:spPr/>
        <p:txBody>
          <a:bodyPr>
            <a:normAutofit/>
          </a:bodyPr>
          <a:lstStyle/>
          <a:p>
            <a:r>
              <a:rPr lang="en-US" dirty="0"/>
              <a:t>Prim’s Algorithm</a:t>
            </a:r>
          </a:p>
        </p:txBody>
      </p:sp>
      <p:sp>
        <p:nvSpPr>
          <p:cNvPr id="4" name="Slide Number Placeholder 3">
            <a:extLst>
              <a:ext uri="{FF2B5EF4-FFF2-40B4-BE49-F238E27FC236}">
                <a16:creationId xmlns:a16="http://schemas.microsoft.com/office/drawing/2014/main" id="{4D3D091E-565F-F4D6-F024-01794E236D13}"/>
              </a:ext>
            </a:extLst>
          </p:cNvPr>
          <p:cNvSpPr>
            <a:spLocks noGrp="1"/>
          </p:cNvSpPr>
          <p:nvPr>
            <p:ph type="sldNum" sz="quarter" idx="12"/>
          </p:nvPr>
        </p:nvSpPr>
        <p:spPr/>
        <p:txBody>
          <a:bodyPr/>
          <a:lstStyle/>
          <a:p>
            <a:fld id="{86BADE50-950A-4D58-BFB2-FA2C6A8B385D}" type="slidenum">
              <a:rPr lang="en-US" smtClean="0"/>
              <a:t>25</a:t>
            </a:fld>
            <a:endParaRPr lang="en-US"/>
          </a:p>
        </p:txBody>
      </p:sp>
      <mc:AlternateContent xmlns:mc="http://schemas.openxmlformats.org/markup-compatibility/2006" xmlns:a14="http://schemas.microsoft.com/office/drawing/2010/main">
        <mc:Choice Requires="a14">
          <p:sp>
            <p:nvSpPr>
              <p:cNvPr id="43" name="TextBox 42">
                <a:extLst>
                  <a:ext uri="{FF2B5EF4-FFF2-40B4-BE49-F238E27FC236}">
                    <a16:creationId xmlns:a16="http://schemas.microsoft.com/office/drawing/2014/main" id="{B1DBDD76-7E22-466A-EEE6-06F7D50FBC83}"/>
                  </a:ext>
                </a:extLst>
              </p:cNvPr>
              <p:cNvSpPr txBox="1"/>
              <p:nvPr/>
            </p:nvSpPr>
            <p:spPr>
              <a:xfrm>
                <a:off x="1905001" y="1143001"/>
                <a:ext cx="8686800" cy="2246769"/>
              </a:xfrm>
              <a:prstGeom prst="rect">
                <a:avLst/>
              </a:prstGeom>
              <a:noFill/>
            </p:spPr>
            <p:txBody>
              <a:bodyPr wrap="square" rtlCol="0">
                <a:spAutoFit/>
              </a:bodyPr>
              <a:lstStyle/>
              <a:p>
                <a:r>
                  <a:rPr lang="en-US" sz="2800" dirty="0"/>
                  <a:t>Start with an empty tree </a:t>
                </a:r>
                <a14:m>
                  <m:oMath xmlns:m="http://schemas.openxmlformats.org/officeDocument/2006/math">
                    <m:r>
                      <a:rPr lang="en-US" sz="2800" i="1" smtClean="0">
                        <a:solidFill>
                          <a:schemeClr val="accent2">
                            <a:lumMod val="75000"/>
                          </a:schemeClr>
                        </a:solidFill>
                        <a:latin typeface="Cambria Math"/>
                      </a:rPr>
                      <m:t>𝐴</m:t>
                    </m:r>
                  </m:oMath>
                </a14:m>
                <a:endParaRPr lang="en-US" sz="2800" dirty="0">
                  <a:solidFill>
                    <a:srgbClr val="7030A0"/>
                  </a:solidFill>
                </a:endParaRPr>
              </a:p>
              <a:p>
                <a:r>
                  <a:rPr lang="en-US" sz="2800" dirty="0"/>
                  <a:t>Pick a </a:t>
                </a:r>
                <a:r>
                  <a:rPr lang="en-US" sz="2800" dirty="0">
                    <a:solidFill>
                      <a:srgbClr val="7030A0"/>
                    </a:solidFill>
                  </a:rPr>
                  <a:t>start node</a:t>
                </a:r>
              </a:p>
              <a:p>
                <a:r>
                  <a:rPr lang="en-US" sz="2800" dirty="0"/>
                  <a:t>Repeat </a:t>
                </a:r>
                <a14:m>
                  <m:oMath xmlns:m="http://schemas.openxmlformats.org/officeDocument/2006/math">
                    <m:r>
                      <a:rPr lang="en-US" sz="2800" i="1">
                        <a:latin typeface="Cambria Math"/>
                      </a:rPr>
                      <m:t>𝑉</m:t>
                    </m:r>
                    <m:r>
                      <a:rPr lang="en-US" sz="2800" i="1">
                        <a:latin typeface="Cambria Math"/>
                      </a:rPr>
                      <m:t>−1</m:t>
                    </m:r>
                  </m:oMath>
                </a14:m>
                <a:r>
                  <a:rPr lang="en-US" sz="2800" dirty="0"/>
                  <a:t> times:</a:t>
                </a:r>
              </a:p>
              <a:p>
                <a:r>
                  <a:rPr lang="en-US" sz="2800" dirty="0"/>
                  <a:t>	Add </a:t>
                </a:r>
                <a:r>
                  <a:rPr lang="en-US" sz="2800" dirty="0">
                    <a:solidFill>
                      <a:srgbClr val="FF00FF"/>
                    </a:solidFill>
                  </a:rPr>
                  <a:t>the min-weight edge </a:t>
                </a:r>
                <a:r>
                  <a:rPr lang="en-US" sz="2800" dirty="0"/>
                  <a:t>which connects to node 			in </a:t>
                </a:r>
                <a14:m>
                  <m:oMath xmlns:m="http://schemas.openxmlformats.org/officeDocument/2006/math">
                    <m:r>
                      <a:rPr lang="en-US" sz="2800" i="1" dirty="0" smtClean="0">
                        <a:solidFill>
                          <a:schemeClr val="accent2">
                            <a:lumMod val="75000"/>
                          </a:schemeClr>
                        </a:solidFill>
                        <a:latin typeface="Cambria Math"/>
                      </a:rPr>
                      <m:t>𝐴</m:t>
                    </m:r>
                  </m:oMath>
                </a14:m>
                <a:r>
                  <a:rPr lang="en-US" sz="2800" dirty="0">
                    <a:solidFill>
                      <a:srgbClr val="FF33CC"/>
                    </a:solidFill>
                  </a:rPr>
                  <a:t> </a:t>
                </a:r>
                <a:r>
                  <a:rPr lang="en-US" sz="2800" dirty="0"/>
                  <a:t>with a node not in</a:t>
                </a:r>
                <a:r>
                  <a:rPr lang="en-US" sz="2800" dirty="0">
                    <a:solidFill>
                      <a:srgbClr val="FF33CC"/>
                    </a:solidFill>
                  </a:rPr>
                  <a:t> </a:t>
                </a:r>
                <a14:m>
                  <m:oMath xmlns:m="http://schemas.openxmlformats.org/officeDocument/2006/math">
                    <m:r>
                      <a:rPr lang="en-US" sz="2800" i="1" dirty="0" smtClean="0">
                        <a:solidFill>
                          <a:schemeClr val="accent2">
                            <a:lumMod val="75000"/>
                          </a:schemeClr>
                        </a:solidFill>
                        <a:latin typeface="Cambria Math"/>
                      </a:rPr>
                      <m:t>𝐴</m:t>
                    </m:r>
                  </m:oMath>
                </a14:m>
                <a:endParaRPr lang="en-US" sz="2800" dirty="0">
                  <a:solidFill>
                    <a:srgbClr val="FF33CC"/>
                  </a:solidFill>
                </a:endParaRPr>
              </a:p>
            </p:txBody>
          </p:sp>
        </mc:Choice>
        <mc:Fallback xmlns="">
          <p:sp>
            <p:nvSpPr>
              <p:cNvPr id="43" name="TextBox 42"/>
              <p:cNvSpPr txBox="1">
                <a:spLocks noRot="1" noChangeAspect="1" noMove="1" noResize="1" noEditPoints="1" noAdjustHandles="1" noChangeArrowheads="1" noChangeShapeType="1" noTextEdit="1"/>
              </p:cNvSpPr>
              <p:nvPr/>
            </p:nvSpPr>
            <p:spPr>
              <a:xfrm>
                <a:off x="1905001" y="1143001"/>
                <a:ext cx="8686800" cy="2246769"/>
              </a:xfrm>
              <a:prstGeom prst="rect">
                <a:avLst/>
              </a:prstGeom>
              <a:blipFill>
                <a:blip r:embed="rId2"/>
                <a:stretch>
                  <a:fillRect l="-1474" t="-2717" b="-6793"/>
                </a:stretch>
              </a:blipFill>
            </p:spPr>
            <p:txBody>
              <a:bodyPr/>
              <a:lstStyle/>
              <a:p>
                <a:r>
                  <a:rPr lang="en-US">
                    <a:noFill/>
                  </a:rPr>
                  <a:t> </a:t>
                </a:r>
              </a:p>
            </p:txBody>
          </p:sp>
        </mc:Fallback>
      </mc:AlternateContent>
      <p:grpSp>
        <p:nvGrpSpPr>
          <p:cNvPr id="5" name="Group 4">
            <a:extLst>
              <a:ext uri="{FF2B5EF4-FFF2-40B4-BE49-F238E27FC236}">
                <a16:creationId xmlns:a16="http://schemas.microsoft.com/office/drawing/2014/main" id="{D6B8FD34-AE1A-6C6F-610D-CAA355705C97}"/>
              </a:ext>
            </a:extLst>
          </p:cNvPr>
          <p:cNvGrpSpPr/>
          <p:nvPr/>
        </p:nvGrpSpPr>
        <p:grpSpPr>
          <a:xfrm>
            <a:off x="3826554" y="4146960"/>
            <a:ext cx="4600060" cy="2787240"/>
            <a:chOff x="0" y="2862182"/>
            <a:chExt cx="7044346" cy="4268266"/>
          </a:xfrm>
        </p:grpSpPr>
        <p:cxnSp>
          <p:nvCxnSpPr>
            <p:cNvPr id="6" name="Straight Connector 5">
              <a:extLst>
                <a:ext uri="{FF2B5EF4-FFF2-40B4-BE49-F238E27FC236}">
                  <a16:creationId xmlns:a16="http://schemas.microsoft.com/office/drawing/2014/main" id="{E4A157BF-D34E-D5B3-2EDC-10004CF2CF09}"/>
                </a:ext>
              </a:extLst>
            </p:cNvPr>
            <p:cNvCxnSpPr>
              <a:stCxn id="34" idx="7"/>
              <a:endCxn id="35" idx="2"/>
            </p:cNvCxnSpPr>
            <p:nvPr/>
          </p:nvCxnSpPr>
          <p:spPr>
            <a:xfrm flipV="1">
              <a:off x="438102" y="3276727"/>
              <a:ext cx="1492916" cy="962604"/>
            </a:xfrm>
            <a:prstGeom prst="line">
              <a:avLst/>
            </a:prstGeom>
            <a:ln w="57150">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C922D61E-B1E6-228B-8F73-358DA7F56867}"/>
                </a:ext>
              </a:extLst>
            </p:cNvPr>
            <p:cNvCxnSpPr>
              <a:stCxn id="35" idx="6"/>
              <a:endCxn id="38" idx="2"/>
            </p:cNvCxnSpPr>
            <p:nvPr/>
          </p:nvCxnSpPr>
          <p:spPr>
            <a:xfrm>
              <a:off x="2444286" y="3276727"/>
              <a:ext cx="1510213" cy="52390"/>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9711F375-A57F-6878-06F6-0405CC12EDC5}"/>
                </a:ext>
              </a:extLst>
            </p:cNvPr>
            <p:cNvCxnSpPr>
              <a:stCxn id="34" idx="4"/>
              <a:endCxn id="36" idx="1"/>
            </p:cNvCxnSpPr>
            <p:nvPr/>
          </p:nvCxnSpPr>
          <p:spPr>
            <a:xfrm>
              <a:off x="256634" y="4677433"/>
              <a:ext cx="857899" cy="1046257"/>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CA0B742-76F2-E9C5-D004-1CD9060BFDE0}"/>
                </a:ext>
              </a:extLst>
            </p:cNvPr>
            <p:cNvCxnSpPr>
              <a:stCxn id="37" idx="3"/>
              <a:endCxn id="36" idx="7"/>
            </p:cNvCxnSpPr>
            <p:nvPr/>
          </p:nvCxnSpPr>
          <p:spPr>
            <a:xfrm flipH="1">
              <a:off x="1477469" y="4930617"/>
              <a:ext cx="1172042" cy="793073"/>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20BB37A2-B1EF-83FB-1C2B-4CE4720B89EE}"/>
                </a:ext>
              </a:extLst>
            </p:cNvPr>
            <p:cNvCxnSpPr>
              <a:stCxn id="39" idx="2"/>
              <a:endCxn id="36" idx="5"/>
            </p:cNvCxnSpPr>
            <p:nvPr/>
          </p:nvCxnSpPr>
          <p:spPr>
            <a:xfrm flipH="1" flipV="1">
              <a:off x="1477469" y="6086626"/>
              <a:ext cx="1369411" cy="56531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27C51C2-4322-1639-AA13-88326B143148}"/>
                </a:ext>
              </a:extLst>
            </p:cNvPr>
            <p:cNvCxnSpPr>
              <a:stCxn id="37" idx="5"/>
              <a:endCxn id="39" idx="0"/>
            </p:cNvCxnSpPr>
            <p:nvPr/>
          </p:nvCxnSpPr>
          <p:spPr>
            <a:xfrm>
              <a:off x="3012447" y="4930617"/>
              <a:ext cx="91067" cy="146468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60366AD3-760A-6888-2598-DD3287886AAB}"/>
                </a:ext>
              </a:extLst>
            </p:cNvPr>
            <p:cNvCxnSpPr>
              <a:stCxn id="37" idx="7"/>
              <a:endCxn id="38" idx="3"/>
            </p:cNvCxnSpPr>
            <p:nvPr/>
          </p:nvCxnSpPr>
          <p:spPr>
            <a:xfrm flipV="1">
              <a:off x="3012447" y="3510585"/>
              <a:ext cx="1017218" cy="105709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F213E6E-96C4-A8DE-5880-8DE375A658F0}"/>
                </a:ext>
              </a:extLst>
            </p:cNvPr>
            <p:cNvCxnSpPr>
              <a:stCxn id="39" idx="6"/>
              <a:endCxn id="40" idx="3"/>
            </p:cNvCxnSpPr>
            <p:nvPr/>
          </p:nvCxnSpPr>
          <p:spPr>
            <a:xfrm flipV="1">
              <a:off x="3360148" y="6576771"/>
              <a:ext cx="1716185" cy="7516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55183CBA-2A94-60CA-AC29-CE8DAFA4BA1D}"/>
                </a:ext>
              </a:extLst>
            </p:cNvPr>
            <p:cNvCxnSpPr>
              <a:stCxn id="40" idx="1"/>
              <a:endCxn id="38" idx="4"/>
            </p:cNvCxnSpPr>
            <p:nvPr/>
          </p:nvCxnSpPr>
          <p:spPr>
            <a:xfrm flipH="1" flipV="1">
              <a:off x="4211133" y="3585751"/>
              <a:ext cx="865200" cy="2628084"/>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8BE8D14-00B4-629E-107D-5330B9B7F5BA}"/>
                </a:ext>
              </a:extLst>
            </p:cNvPr>
            <p:cNvCxnSpPr>
              <a:stCxn id="42" idx="2"/>
              <a:endCxn id="38" idx="5"/>
            </p:cNvCxnSpPr>
            <p:nvPr/>
          </p:nvCxnSpPr>
          <p:spPr>
            <a:xfrm flipH="1" flipV="1">
              <a:off x="4392601" y="3510585"/>
              <a:ext cx="913997" cy="495205"/>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81B6D3A-F5F1-986D-F9F3-B373721357F1}"/>
                </a:ext>
              </a:extLst>
            </p:cNvPr>
            <p:cNvCxnSpPr>
              <a:stCxn id="40" idx="0"/>
              <a:endCxn id="42" idx="3"/>
            </p:cNvCxnSpPr>
            <p:nvPr/>
          </p:nvCxnSpPr>
          <p:spPr>
            <a:xfrm flipV="1">
              <a:off x="5257801" y="4187258"/>
              <a:ext cx="123963" cy="195141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65B61119-A5F2-EA4F-EB95-9F2480230C6B}"/>
                </a:ext>
              </a:extLst>
            </p:cNvPr>
            <p:cNvCxnSpPr>
              <a:stCxn id="41" idx="1"/>
              <a:endCxn id="42" idx="5"/>
            </p:cNvCxnSpPr>
            <p:nvPr/>
          </p:nvCxnSpPr>
          <p:spPr>
            <a:xfrm flipH="1" flipV="1">
              <a:off x="5744700" y="4187258"/>
              <a:ext cx="861544" cy="674868"/>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D9580797-F9C0-FCC5-587D-6C863870CC5E}"/>
                </a:ext>
              </a:extLst>
            </p:cNvPr>
            <p:cNvCxnSpPr>
              <a:stCxn id="41" idx="3"/>
              <a:endCxn id="40" idx="6"/>
            </p:cNvCxnSpPr>
            <p:nvPr/>
          </p:nvCxnSpPr>
          <p:spPr>
            <a:xfrm flipH="1">
              <a:off x="5514435" y="5225062"/>
              <a:ext cx="1091809" cy="117024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1F171CCA-AD9A-1A63-278F-E1847BF0FF41}"/>
                </a:ext>
              </a:extLst>
            </p:cNvPr>
            <p:cNvSpPr txBox="1"/>
            <p:nvPr/>
          </p:nvSpPr>
          <p:spPr>
            <a:xfrm>
              <a:off x="767228" y="3195081"/>
              <a:ext cx="641186" cy="565580"/>
            </a:xfrm>
            <a:prstGeom prst="rect">
              <a:avLst/>
            </a:prstGeom>
            <a:noFill/>
          </p:spPr>
          <p:txBody>
            <a:bodyPr wrap="none" rtlCol="0">
              <a:spAutoFit/>
            </a:bodyPr>
            <a:lstStyle/>
            <a:p>
              <a:r>
                <a:rPr lang="en-US" dirty="0">
                  <a:solidFill>
                    <a:srgbClr val="00B050"/>
                  </a:solidFill>
                </a:rPr>
                <a:t>10</a:t>
              </a:r>
            </a:p>
          </p:txBody>
        </p:sp>
        <p:sp>
          <p:nvSpPr>
            <p:cNvPr id="20" name="TextBox 19">
              <a:extLst>
                <a:ext uri="{FF2B5EF4-FFF2-40B4-BE49-F238E27FC236}">
                  <a16:creationId xmlns:a16="http://schemas.microsoft.com/office/drawing/2014/main" id="{953E8B6F-5AFC-16CE-64C4-1A1AA5909409}"/>
                </a:ext>
              </a:extLst>
            </p:cNvPr>
            <p:cNvSpPr txBox="1"/>
            <p:nvPr/>
          </p:nvSpPr>
          <p:spPr>
            <a:xfrm>
              <a:off x="6095562" y="4099030"/>
              <a:ext cx="461990" cy="565580"/>
            </a:xfrm>
            <a:prstGeom prst="rect">
              <a:avLst/>
            </a:prstGeom>
            <a:noFill/>
          </p:spPr>
          <p:txBody>
            <a:bodyPr wrap="none" rtlCol="0">
              <a:spAutoFit/>
            </a:bodyPr>
            <a:lstStyle/>
            <a:p>
              <a:r>
                <a:rPr lang="en-US" dirty="0">
                  <a:solidFill>
                    <a:srgbClr val="00B050"/>
                  </a:solidFill>
                </a:rPr>
                <a:t>2</a:t>
              </a:r>
            </a:p>
          </p:txBody>
        </p:sp>
        <p:sp>
          <p:nvSpPr>
            <p:cNvPr id="21" name="TextBox 20">
              <a:extLst>
                <a:ext uri="{FF2B5EF4-FFF2-40B4-BE49-F238E27FC236}">
                  <a16:creationId xmlns:a16="http://schemas.microsoft.com/office/drawing/2014/main" id="{376FA79F-6287-1CC1-B552-5A4E287ED55C}"/>
                </a:ext>
              </a:extLst>
            </p:cNvPr>
            <p:cNvSpPr txBox="1"/>
            <p:nvPr/>
          </p:nvSpPr>
          <p:spPr>
            <a:xfrm>
              <a:off x="3895875" y="6564868"/>
              <a:ext cx="461990" cy="565580"/>
            </a:xfrm>
            <a:prstGeom prst="rect">
              <a:avLst/>
            </a:prstGeom>
            <a:noFill/>
          </p:spPr>
          <p:txBody>
            <a:bodyPr wrap="none" rtlCol="0">
              <a:spAutoFit/>
            </a:bodyPr>
            <a:lstStyle/>
            <a:p>
              <a:r>
                <a:rPr lang="en-US" dirty="0">
                  <a:solidFill>
                    <a:srgbClr val="00B050"/>
                  </a:solidFill>
                </a:rPr>
                <a:t>7</a:t>
              </a:r>
            </a:p>
          </p:txBody>
        </p:sp>
        <p:sp>
          <p:nvSpPr>
            <p:cNvPr id="22" name="TextBox 21">
              <a:extLst>
                <a:ext uri="{FF2B5EF4-FFF2-40B4-BE49-F238E27FC236}">
                  <a16:creationId xmlns:a16="http://schemas.microsoft.com/office/drawing/2014/main" id="{89A81195-F73C-E7CC-A451-0FD0F72AD913}"/>
                </a:ext>
              </a:extLst>
            </p:cNvPr>
            <p:cNvSpPr txBox="1"/>
            <p:nvPr/>
          </p:nvSpPr>
          <p:spPr>
            <a:xfrm>
              <a:off x="6047348" y="5905158"/>
              <a:ext cx="641186" cy="565580"/>
            </a:xfrm>
            <a:prstGeom prst="rect">
              <a:avLst/>
            </a:prstGeom>
            <a:noFill/>
          </p:spPr>
          <p:txBody>
            <a:bodyPr wrap="none" rtlCol="0">
              <a:spAutoFit/>
            </a:bodyPr>
            <a:lstStyle/>
            <a:p>
              <a:r>
                <a:rPr lang="en-US" dirty="0">
                  <a:solidFill>
                    <a:srgbClr val="00B050"/>
                  </a:solidFill>
                </a:rPr>
                <a:t>11</a:t>
              </a:r>
            </a:p>
          </p:txBody>
        </p:sp>
        <p:sp>
          <p:nvSpPr>
            <p:cNvPr id="23" name="TextBox 22">
              <a:extLst>
                <a:ext uri="{FF2B5EF4-FFF2-40B4-BE49-F238E27FC236}">
                  <a16:creationId xmlns:a16="http://schemas.microsoft.com/office/drawing/2014/main" id="{B94CFC74-12BB-2AB7-2F15-B960D998496D}"/>
                </a:ext>
              </a:extLst>
            </p:cNvPr>
            <p:cNvSpPr txBox="1"/>
            <p:nvPr/>
          </p:nvSpPr>
          <p:spPr>
            <a:xfrm>
              <a:off x="5255801" y="4595356"/>
              <a:ext cx="461990" cy="565580"/>
            </a:xfrm>
            <a:prstGeom prst="rect">
              <a:avLst/>
            </a:prstGeom>
            <a:noFill/>
          </p:spPr>
          <p:txBody>
            <a:bodyPr wrap="none" rtlCol="0">
              <a:spAutoFit/>
            </a:bodyPr>
            <a:lstStyle/>
            <a:p>
              <a:r>
                <a:rPr lang="en-US" dirty="0">
                  <a:solidFill>
                    <a:srgbClr val="00B050"/>
                  </a:solidFill>
                </a:rPr>
                <a:t>9</a:t>
              </a:r>
            </a:p>
          </p:txBody>
        </p:sp>
        <p:sp>
          <p:nvSpPr>
            <p:cNvPr id="24" name="TextBox 23">
              <a:extLst>
                <a:ext uri="{FF2B5EF4-FFF2-40B4-BE49-F238E27FC236}">
                  <a16:creationId xmlns:a16="http://schemas.microsoft.com/office/drawing/2014/main" id="{73028016-9133-1710-068B-022595324BDD}"/>
                </a:ext>
              </a:extLst>
            </p:cNvPr>
            <p:cNvSpPr txBox="1"/>
            <p:nvPr/>
          </p:nvSpPr>
          <p:spPr>
            <a:xfrm>
              <a:off x="4119679" y="4462779"/>
              <a:ext cx="461990" cy="565580"/>
            </a:xfrm>
            <a:prstGeom prst="rect">
              <a:avLst/>
            </a:prstGeom>
            <a:noFill/>
          </p:spPr>
          <p:txBody>
            <a:bodyPr wrap="none" rtlCol="0">
              <a:spAutoFit/>
            </a:bodyPr>
            <a:lstStyle/>
            <a:p>
              <a:r>
                <a:rPr lang="en-US" dirty="0">
                  <a:solidFill>
                    <a:srgbClr val="00B050"/>
                  </a:solidFill>
                </a:rPr>
                <a:t>5</a:t>
              </a:r>
            </a:p>
          </p:txBody>
        </p:sp>
        <p:sp>
          <p:nvSpPr>
            <p:cNvPr id="25" name="TextBox 24">
              <a:extLst>
                <a:ext uri="{FF2B5EF4-FFF2-40B4-BE49-F238E27FC236}">
                  <a16:creationId xmlns:a16="http://schemas.microsoft.com/office/drawing/2014/main" id="{660FEEA6-A5C9-9C7F-9086-32A33E0BC3A0}"/>
                </a:ext>
              </a:extLst>
            </p:cNvPr>
            <p:cNvSpPr txBox="1"/>
            <p:nvPr/>
          </p:nvSpPr>
          <p:spPr>
            <a:xfrm>
              <a:off x="4582463" y="3299181"/>
              <a:ext cx="461990" cy="565580"/>
            </a:xfrm>
            <a:prstGeom prst="rect">
              <a:avLst/>
            </a:prstGeom>
            <a:noFill/>
          </p:spPr>
          <p:txBody>
            <a:bodyPr wrap="none" rtlCol="0">
              <a:spAutoFit/>
            </a:bodyPr>
            <a:lstStyle/>
            <a:p>
              <a:r>
                <a:rPr lang="en-US" dirty="0">
                  <a:solidFill>
                    <a:srgbClr val="00B050"/>
                  </a:solidFill>
                </a:rPr>
                <a:t>6</a:t>
              </a:r>
            </a:p>
          </p:txBody>
        </p:sp>
        <p:sp>
          <p:nvSpPr>
            <p:cNvPr id="26" name="TextBox 25">
              <a:extLst>
                <a:ext uri="{FF2B5EF4-FFF2-40B4-BE49-F238E27FC236}">
                  <a16:creationId xmlns:a16="http://schemas.microsoft.com/office/drawing/2014/main" id="{BED7BE86-EF50-62EF-354B-9AEBD28A94B0}"/>
                </a:ext>
              </a:extLst>
            </p:cNvPr>
            <p:cNvSpPr txBox="1"/>
            <p:nvPr/>
          </p:nvSpPr>
          <p:spPr>
            <a:xfrm>
              <a:off x="3058462" y="5546336"/>
              <a:ext cx="461990" cy="565580"/>
            </a:xfrm>
            <a:prstGeom prst="rect">
              <a:avLst/>
            </a:prstGeom>
            <a:noFill/>
          </p:spPr>
          <p:txBody>
            <a:bodyPr wrap="none" rtlCol="0">
              <a:spAutoFit/>
            </a:bodyPr>
            <a:lstStyle/>
            <a:p>
              <a:r>
                <a:rPr lang="en-US" dirty="0">
                  <a:solidFill>
                    <a:srgbClr val="00B050"/>
                  </a:solidFill>
                </a:rPr>
                <a:t>3</a:t>
              </a:r>
            </a:p>
          </p:txBody>
        </p:sp>
        <p:sp>
          <p:nvSpPr>
            <p:cNvPr id="27" name="TextBox 26">
              <a:extLst>
                <a:ext uri="{FF2B5EF4-FFF2-40B4-BE49-F238E27FC236}">
                  <a16:creationId xmlns:a16="http://schemas.microsoft.com/office/drawing/2014/main" id="{55708E66-B2BC-F0F4-DC2D-696D8842C276}"/>
                </a:ext>
              </a:extLst>
            </p:cNvPr>
            <p:cNvSpPr txBox="1"/>
            <p:nvPr/>
          </p:nvSpPr>
          <p:spPr>
            <a:xfrm>
              <a:off x="3064048" y="3778529"/>
              <a:ext cx="461990" cy="565580"/>
            </a:xfrm>
            <a:prstGeom prst="rect">
              <a:avLst/>
            </a:prstGeom>
            <a:noFill/>
          </p:spPr>
          <p:txBody>
            <a:bodyPr wrap="none" rtlCol="0">
              <a:spAutoFit/>
            </a:bodyPr>
            <a:lstStyle/>
            <a:p>
              <a:r>
                <a:rPr lang="en-US" dirty="0">
                  <a:solidFill>
                    <a:srgbClr val="00B050"/>
                  </a:solidFill>
                </a:rPr>
                <a:t>7</a:t>
              </a:r>
            </a:p>
          </p:txBody>
        </p:sp>
        <p:sp>
          <p:nvSpPr>
            <p:cNvPr id="28" name="TextBox 27">
              <a:extLst>
                <a:ext uri="{FF2B5EF4-FFF2-40B4-BE49-F238E27FC236}">
                  <a16:creationId xmlns:a16="http://schemas.microsoft.com/office/drawing/2014/main" id="{7D57B577-B418-30B6-8385-8101D8784D31}"/>
                </a:ext>
              </a:extLst>
            </p:cNvPr>
            <p:cNvSpPr txBox="1"/>
            <p:nvPr/>
          </p:nvSpPr>
          <p:spPr>
            <a:xfrm>
              <a:off x="2051034" y="5224258"/>
              <a:ext cx="461990" cy="565580"/>
            </a:xfrm>
            <a:prstGeom prst="rect">
              <a:avLst/>
            </a:prstGeom>
            <a:noFill/>
          </p:spPr>
          <p:txBody>
            <a:bodyPr wrap="square" rtlCol="0">
              <a:spAutoFit/>
            </a:bodyPr>
            <a:lstStyle/>
            <a:p>
              <a:r>
                <a:rPr lang="en-US" dirty="0">
                  <a:solidFill>
                    <a:srgbClr val="00B050"/>
                  </a:solidFill>
                </a:rPr>
                <a:t>3</a:t>
              </a:r>
            </a:p>
          </p:txBody>
        </p:sp>
        <p:sp>
          <p:nvSpPr>
            <p:cNvPr id="29" name="TextBox 28">
              <a:extLst>
                <a:ext uri="{FF2B5EF4-FFF2-40B4-BE49-F238E27FC236}">
                  <a16:creationId xmlns:a16="http://schemas.microsoft.com/office/drawing/2014/main" id="{567D43F3-8388-82FB-9441-38457CC24635}"/>
                </a:ext>
              </a:extLst>
            </p:cNvPr>
            <p:cNvSpPr txBox="1"/>
            <p:nvPr/>
          </p:nvSpPr>
          <p:spPr>
            <a:xfrm>
              <a:off x="1885966" y="6404395"/>
              <a:ext cx="461990" cy="565580"/>
            </a:xfrm>
            <a:prstGeom prst="rect">
              <a:avLst/>
            </a:prstGeom>
            <a:noFill/>
          </p:spPr>
          <p:txBody>
            <a:bodyPr wrap="none" rtlCol="0">
              <a:spAutoFit/>
            </a:bodyPr>
            <a:lstStyle/>
            <a:p>
              <a:r>
                <a:rPr lang="en-US" dirty="0">
                  <a:solidFill>
                    <a:srgbClr val="00B050"/>
                  </a:solidFill>
                </a:rPr>
                <a:t>1</a:t>
              </a:r>
            </a:p>
          </p:txBody>
        </p:sp>
        <p:sp>
          <p:nvSpPr>
            <p:cNvPr id="30" name="TextBox 29">
              <a:extLst>
                <a:ext uri="{FF2B5EF4-FFF2-40B4-BE49-F238E27FC236}">
                  <a16:creationId xmlns:a16="http://schemas.microsoft.com/office/drawing/2014/main" id="{1F7F61D3-7769-C3EC-B588-B4CB6176C1BD}"/>
                </a:ext>
              </a:extLst>
            </p:cNvPr>
            <p:cNvSpPr txBox="1"/>
            <p:nvPr/>
          </p:nvSpPr>
          <p:spPr>
            <a:xfrm>
              <a:off x="2830979" y="2862182"/>
              <a:ext cx="461990" cy="565580"/>
            </a:xfrm>
            <a:prstGeom prst="rect">
              <a:avLst/>
            </a:prstGeom>
            <a:noFill/>
          </p:spPr>
          <p:txBody>
            <a:bodyPr wrap="none" rtlCol="0">
              <a:spAutoFit/>
            </a:bodyPr>
            <a:lstStyle/>
            <a:p>
              <a:r>
                <a:rPr lang="en-US" dirty="0">
                  <a:solidFill>
                    <a:srgbClr val="00B050"/>
                  </a:solidFill>
                </a:rPr>
                <a:t>8</a:t>
              </a:r>
            </a:p>
          </p:txBody>
        </p:sp>
        <p:sp>
          <p:nvSpPr>
            <p:cNvPr id="31" name="TextBox 30">
              <a:extLst>
                <a:ext uri="{FF2B5EF4-FFF2-40B4-BE49-F238E27FC236}">
                  <a16:creationId xmlns:a16="http://schemas.microsoft.com/office/drawing/2014/main" id="{90C962FC-BF0B-495B-046E-C5B542CF9699}"/>
                </a:ext>
              </a:extLst>
            </p:cNvPr>
            <p:cNvSpPr txBox="1"/>
            <p:nvPr/>
          </p:nvSpPr>
          <p:spPr>
            <a:xfrm>
              <a:off x="256634" y="5096526"/>
              <a:ext cx="641186" cy="565580"/>
            </a:xfrm>
            <a:prstGeom prst="rect">
              <a:avLst/>
            </a:prstGeom>
            <a:noFill/>
          </p:spPr>
          <p:txBody>
            <a:bodyPr wrap="none" rtlCol="0">
              <a:spAutoFit/>
            </a:bodyPr>
            <a:lstStyle/>
            <a:p>
              <a:r>
                <a:rPr lang="en-US" dirty="0">
                  <a:solidFill>
                    <a:srgbClr val="00B050"/>
                  </a:solidFill>
                </a:rPr>
                <a:t>12</a:t>
              </a:r>
            </a:p>
          </p:txBody>
        </p:sp>
        <p:cxnSp>
          <p:nvCxnSpPr>
            <p:cNvPr id="32" name="Straight Connector 31">
              <a:extLst>
                <a:ext uri="{FF2B5EF4-FFF2-40B4-BE49-F238E27FC236}">
                  <a16:creationId xmlns:a16="http://schemas.microsoft.com/office/drawing/2014/main" id="{7EB2F0E4-0EED-EBE5-DFBA-FFCE339DDD45}"/>
                </a:ext>
              </a:extLst>
            </p:cNvPr>
            <p:cNvCxnSpPr>
              <a:stCxn id="35" idx="4"/>
              <a:endCxn id="36" idx="0"/>
            </p:cNvCxnSpPr>
            <p:nvPr/>
          </p:nvCxnSpPr>
          <p:spPr>
            <a:xfrm flipH="1">
              <a:off x="1296001" y="3533361"/>
              <a:ext cx="891651" cy="2115163"/>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E4F49258-08DA-5AEE-2466-E1179CF2C525}"/>
                </a:ext>
              </a:extLst>
            </p:cNvPr>
            <p:cNvSpPr txBox="1"/>
            <p:nvPr/>
          </p:nvSpPr>
          <p:spPr>
            <a:xfrm>
              <a:off x="1414258" y="4262423"/>
              <a:ext cx="461990" cy="565580"/>
            </a:xfrm>
            <a:prstGeom prst="rect">
              <a:avLst/>
            </a:prstGeom>
            <a:noFill/>
          </p:spPr>
          <p:txBody>
            <a:bodyPr wrap="none" rtlCol="0">
              <a:spAutoFit/>
            </a:bodyPr>
            <a:lstStyle/>
            <a:p>
              <a:r>
                <a:rPr lang="en-US" dirty="0">
                  <a:solidFill>
                    <a:srgbClr val="00B050"/>
                  </a:solidFill>
                </a:rPr>
                <a:t>9</a:t>
              </a:r>
            </a:p>
          </p:txBody>
        </p:sp>
        <p:sp>
          <p:nvSpPr>
            <p:cNvPr id="34" name="Oval 33">
              <a:extLst>
                <a:ext uri="{FF2B5EF4-FFF2-40B4-BE49-F238E27FC236}">
                  <a16:creationId xmlns:a16="http://schemas.microsoft.com/office/drawing/2014/main" id="{B89C64DA-0950-A812-F9D4-E9F7C38E3DD0}"/>
                </a:ext>
              </a:extLst>
            </p:cNvPr>
            <p:cNvSpPr/>
            <p:nvPr/>
          </p:nvSpPr>
          <p:spPr>
            <a:xfrm>
              <a:off x="0" y="4164165"/>
              <a:ext cx="513268" cy="513268"/>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35" name="Oval 34">
              <a:extLst>
                <a:ext uri="{FF2B5EF4-FFF2-40B4-BE49-F238E27FC236}">
                  <a16:creationId xmlns:a16="http://schemas.microsoft.com/office/drawing/2014/main" id="{8E530A2F-8EA7-AF82-FCD1-0901E1D63364}"/>
                </a:ext>
              </a:extLst>
            </p:cNvPr>
            <p:cNvSpPr/>
            <p:nvPr/>
          </p:nvSpPr>
          <p:spPr>
            <a:xfrm>
              <a:off x="1931018" y="302009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36" name="Oval 35">
              <a:extLst>
                <a:ext uri="{FF2B5EF4-FFF2-40B4-BE49-F238E27FC236}">
                  <a16:creationId xmlns:a16="http://schemas.microsoft.com/office/drawing/2014/main" id="{62174634-64BC-6A5E-0674-8D5E93712E4E}"/>
                </a:ext>
              </a:extLst>
            </p:cNvPr>
            <p:cNvSpPr/>
            <p:nvPr/>
          </p:nvSpPr>
          <p:spPr>
            <a:xfrm>
              <a:off x="1039367" y="5648524"/>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37" name="Oval 36">
              <a:extLst>
                <a:ext uri="{FF2B5EF4-FFF2-40B4-BE49-F238E27FC236}">
                  <a16:creationId xmlns:a16="http://schemas.microsoft.com/office/drawing/2014/main" id="{6E50DC42-9CCF-632E-DABE-3B6E501B11A1}"/>
                </a:ext>
              </a:extLst>
            </p:cNvPr>
            <p:cNvSpPr/>
            <p:nvPr/>
          </p:nvSpPr>
          <p:spPr>
            <a:xfrm>
              <a:off x="2574345" y="4492515"/>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38" name="Oval 37">
              <a:extLst>
                <a:ext uri="{FF2B5EF4-FFF2-40B4-BE49-F238E27FC236}">
                  <a16:creationId xmlns:a16="http://schemas.microsoft.com/office/drawing/2014/main" id="{DA3F762D-D90B-74C4-90C9-C8B0BF6B8FCD}"/>
                </a:ext>
              </a:extLst>
            </p:cNvPr>
            <p:cNvSpPr/>
            <p:nvPr/>
          </p:nvSpPr>
          <p:spPr>
            <a:xfrm>
              <a:off x="3954499" y="307248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39" name="Oval 38">
              <a:extLst>
                <a:ext uri="{FF2B5EF4-FFF2-40B4-BE49-F238E27FC236}">
                  <a16:creationId xmlns:a16="http://schemas.microsoft.com/office/drawing/2014/main" id="{B0520969-E5B9-E85C-D3BD-68254F497E3E}"/>
                </a:ext>
              </a:extLst>
            </p:cNvPr>
            <p:cNvSpPr/>
            <p:nvPr/>
          </p:nvSpPr>
          <p:spPr>
            <a:xfrm>
              <a:off x="2846880" y="639530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40" name="Oval 39">
              <a:extLst>
                <a:ext uri="{FF2B5EF4-FFF2-40B4-BE49-F238E27FC236}">
                  <a16:creationId xmlns:a16="http://schemas.microsoft.com/office/drawing/2014/main" id="{18A4CAC2-4ABC-5134-90C0-65AE3B7070AC}"/>
                </a:ext>
              </a:extLst>
            </p:cNvPr>
            <p:cNvSpPr/>
            <p:nvPr/>
          </p:nvSpPr>
          <p:spPr>
            <a:xfrm>
              <a:off x="5001167" y="6138669"/>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t>
              </a:r>
            </a:p>
          </p:txBody>
        </p:sp>
        <p:sp>
          <p:nvSpPr>
            <p:cNvPr id="41" name="Oval 40">
              <a:extLst>
                <a:ext uri="{FF2B5EF4-FFF2-40B4-BE49-F238E27FC236}">
                  <a16:creationId xmlns:a16="http://schemas.microsoft.com/office/drawing/2014/main" id="{53716B23-D302-590B-FEDD-8EBE8EECACB0}"/>
                </a:ext>
              </a:extLst>
            </p:cNvPr>
            <p:cNvSpPr/>
            <p:nvPr/>
          </p:nvSpPr>
          <p:spPr>
            <a:xfrm>
              <a:off x="6531078" y="4786960"/>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a:t>
              </a:r>
            </a:p>
          </p:txBody>
        </p:sp>
        <p:sp>
          <p:nvSpPr>
            <p:cNvPr id="42" name="Oval 41">
              <a:extLst>
                <a:ext uri="{FF2B5EF4-FFF2-40B4-BE49-F238E27FC236}">
                  <a16:creationId xmlns:a16="http://schemas.microsoft.com/office/drawing/2014/main" id="{5CDCEBD1-2513-38EC-02EB-CC1B546CA168}"/>
                </a:ext>
              </a:extLst>
            </p:cNvPr>
            <p:cNvSpPr/>
            <p:nvPr/>
          </p:nvSpPr>
          <p:spPr>
            <a:xfrm>
              <a:off x="5306598" y="3749156"/>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t>
              </a:r>
            </a:p>
          </p:txBody>
        </p:sp>
      </p:grpSp>
    </p:spTree>
    <p:extLst>
      <p:ext uri="{BB962C8B-B14F-4D97-AF65-F5344CB8AC3E}">
        <p14:creationId xmlns:p14="http://schemas.microsoft.com/office/powerpoint/2010/main" val="28152713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656B3A-FB12-9673-2942-BF499C52CD17}"/>
            </a:ext>
          </a:extLst>
        </p:cNvPr>
        <p:cNvGrpSpPr/>
        <p:nvPr/>
      </p:nvGrpSpPr>
      <p:grpSpPr>
        <a:xfrm>
          <a:off x="0" y="0"/>
          <a:ext cx="0" cy="0"/>
          <a:chOff x="0" y="0"/>
          <a:chExt cx="0" cy="0"/>
        </a:xfrm>
      </p:grpSpPr>
      <p:sp>
        <p:nvSpPr>
          <p:cNvPr id="3" name="Freeform 2">
            <a:extLst>
              <a:ext uri="{FF2B5EF4-FFF2-40B4-BE49-F238E27FC236}">
                <a16:creationId xmlns:a16="http://schemas.microsoft.com/office/drawing/2014/main" id="{7637F661-72CF-AD91-48DD-4B391BFCB08C}"/>
              </a:ext>
            </a:extLst>
          </p:cNvPr>
          <p:cNvSpPr/>
          <p:nvPr/>
        </p:nvSpPr>
        <p:spPr>
          <a:xfrm>
            <a:off x="3510456" y="3831021"/>
            <a:ext cx="2112579" cy="1813034"/>
          </a:xfrm>
          <a:custGeom>
            <a:avLst/>
            <a:gdLst>
              <a:gd name="connsiteX0" fmla="*/ 0 w 2112579"/>
              <a:gd name="connsiteY0" fmla="*/ 1103586 h 1813034"/>
              <a:gd name="connsiteX1" fmla="*/ 47297 w 2112579"/>
              <a:gd name="connsiteY1" fmla="*/ 1592317 h 1813034"/>
              <a:gd name="connsiteX2" fmla="*/ 362607 w 2112579"/>
              <a:gd name="connsiteY2" fmla="*/ 1813034 h 1813034"/>
              <a:gd name="connsiteX3" fmla="*/ 1213945 w 2112579"/>
              <a:gd name="connsiteY3" fmla="*/ 1292772 h 1813034"/>
              <a:gd name="connsiteX4" fmla="*/ 1986455 w 2112579"/>
              <a:gd name="connsiteY4" fmla="*/ 914400 h 1813034"/>
              <a:gd name="connsiteX5" fmla="*/ 2112579 w 2112579"/>
              <a:gd name="connsiteY5" fmla="*/ 488731 h 1813034"/>
              <a:gd name="connsiteX6" fmla="*/ 2017986 w 2112579"/>
              <a:gd name="connsiteY6" fmla="*/ 0 h 1813034"/>
              <a:gd name="connsiteX7" fmla="*/ 1608083 w 2112579"/>
              <a:gd name="connsiteY7" fmla="*/ 173420 h 1813034"/>
              <a:gd name="connsiteX8" fmla="*/ 0 w 2112579"/>
              <a:gd name="connsiteY8" fmla="*/ 1103586 h 1813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2579" h="1813034">
                <a:moveTo>
                  <a:pt x="0" y="1103586"/>
                </a:moveTo>
                <a:lnTo>
                  <a:pt x="47297" y="1592317"/>
                </a:lnTo>
                <a:lnTo>
                  <a:pt x="362607" y="1813034"/>
                </a:lnTo>
                <a:lnTo>
                  <a:pt x="1213945" y="1292772"/>
                </a:lnTo>
                <a:lnTo>
                  <a:pt x="1986455" y="914400"/>
                </a:lnTo>
                <a:lnTo>
                  <a:pt x="2112579" y="488731"/>
                </a:lnTo>
                <a:lnTo>
                  <a:pt x="2017986" y="0"/>
                </a:lnTo>
                <a:lnTo>
                  <a:pt x="1608083" y="173420"/>
                </a:lnTo>
                <a:lnTo>
                  <a:pt x="0" y="1103586"/>
                </a:lnTo>
                <a:close/>
              </a:path>
            </a:pathLst>
          </a:custGeom>
          <a:solidFill>
            <a:srgbClr val="00B0F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F8FB889-4BC9-AF49-59D0-CACBAB2A0952}"/>
              </a:ext>
            </a:extLst>
          </p:cNvPr>
          <p:cNvSpPr>
            <a:spLocks noGrp="1"/>
          </p:cNvSpPr>
          <p:nvPr>
            <p:ph type="title"/>
          </p:nvPr>
        </p:nvSpPr>
        <p:spPr/>
        <p:txBody>
          <a:bodyPr>
            <a:normAutofit/>
          </a:bodyPr>
          <a:lstStyle/>
          <a:p>
            <a:r>
              <a:rPr lang="en-US" dirty="0"/>
              <a:t>Prim’s Algorithm</a:t>
            </a:r>
          </a:p>
        </p:txBody>
      </p:sp>
      <p:sp>
        <p:nvSpPr>
          <p:cNvPr id="4" name="Slide Number Placeholder 3">
            <a:extLst>
              <a:ext uri="{FF2B5EF4-FFF2-40B4-BE49-F238E27FC236}">
                <a16:creationId xmlns:a16="http://schemas.microsoft.com/office/drawing/2014/main" id="{FA5B3AD7-74E3-FDD2-D7F0-501EAD6ABDEF}"/>
              </a:ext>
            </a:extLst>
          </p:cNvPr>
          <p:cNvSpPr>
            <a:spLocks noGrp="1"/>
          </p:cNvSpPr>
          <p:nvPr>
            <p:ph type="sldNum" sz="quarter" idx="12"/>
          </p:nvPr>
        </p:nvSpPr>
        <p:spPr/>
        <p:txBody>
          <a:bodyPr/>
          <a:lstStyle/>
          <a:p>
            <a:fld id="{86BADE50-950A-4D58-BFB2-FA2C6A8B385D}" type="slidenum">
              <a:rPr lang="en-US" smtClean="0"/>
              <a:t>26</a:t>
            </a:fld>
            <a:endParaRPr lang="en-US"/>
          </a:p>
        </p:txBody>
      </p:sp>
      <mc:AlternateContent xmlns:mc="http://schemas.openxmlformats.org/markup-compatibility/2006" xmlns:a14="http://schemas.microsoft.com/office/drawing/2010/main">
        <mc:Choice Requires="a14">
          <p:sp>
            <p:nvSpPr>
              <p:cNvPr id="43" name="TextBox 42">
                <a:extLst>
                  <a:ext uri="{FF2B5EF4-FFF2-40B4-BE49-F238E27FC236}">
                    <a16:creationId xmlns:a16="http://schemas.microsoft.com/office/drawing/2014/main" id="{5A04EA69-7676-04A0-3A22-47B6FD334A8A}"/>
                  </a:ext>
                </a:extLst>
              </p:cNvPr>
              <p:cNvSpPr txBox="1"/>
              <p:nvPr/>
            </p:nvSpPr>
            <p:spPr>
              <a:xfrm>
                <a:off x="1905001" y="1143001"/>
                <a:ext cx="8686800" cy="2246769"/>
              </a:xfrm>
              <a:prstGeom prst="rect">
                <a:avLst/>
              </a:prstGeom>
              <a:noFill/>
            </p:spPr>
            <p:txBody>
              <a:bodyPr wrap="square" rtlCol="0">
                <a:spAutoFit/>
              </a:bodyPr>
              <a:lstStyle/>
              <a:p>
                <a:r>
                  <a:rPr lang="en-US" sz="2800" dirty="0"/>
                  <a:t>Start with an empty tree </a:t>
                </a:r>
                <a14:m>
                  <m:oMath xmlns:m="http://schemas.openxmlformats.org/officeDocument/2006/math">
                    <m:r>
                      <a:rPr lang="en-US" sz="2800" i="1">
                        <a:solidFill>
                          <a:schemeClr val="accent2">
                            <a:lumMod val="75000"/>
                          </a:schemeClr>
                        </a:solidFill>
                        <a:latin typeface="Cambria Math"/>
                      </a:rPr>
                      <m:t>𝐴</m:t>
                    </m:r>
                  </m:oMath>
                </a14:m>
                <a:endParaRPr lang="en-US" sz="2800" dirty="0">
                  <a:solidFill>
                    <a:srgbClr val="7030A0"/>
                  </a:solidFill>
                </a:endParaRPr>
              </a:p>
              <a:p>
                <a:r>
                  <a:rPr lang="en-US" sz="2800" dirty="0"/>
                  <a:t>Pick a </a:t>
                </a:r>
                <a:r>
                  <a:rPr lang="en-US" sz="2800" dirty="0">
                    <a:solidFill>
                      <a:srgbClr val="7030A0"/>
                    </a:solidFill>
                  </a:rPr>
                  <a:t>start node</a:t>
                </a:r>
              </a:p>
              <a:p>
                <a:r>
                  <a:rPr lang="en-US" sz="2800" dirty="0"/>
                  <a:t>Repeat </a:t>
                </a:r>
                <a14:m>
                  <m:oMath xmlns:m="http://schemas.openxmlformats.org/officeDocument/2006/math">
                    <m:r>
                      <a:rPr lang="en-US" sz="2800" i="1">
                        <a:latin typeface="Cambria Math"/>
                      </a:rPr>
                      <m:t>𝑉</m:t>
                    </m:r>
                    <m:r>
                      <a:rPr lang="en-US" sz="2800" i="1">
                        <a:latin typeface="Cambria Math"/>
                      </a:rPr>
                      <m:t>−1</m:t>
                    </m:r>
                  </m:oMath>
                </a14:m>
                <a:r>
                  <a:rPr lang="en-US" sz="2800" dirty="0"/>
                  <a:t> times:</a:t>
                </a:r>
              </a:p>
              <a:p>
                <a:r>
                  <a:rPr lang="en-US" sz="2800" dirty="0"/>
                  <a:t>	Add </a:t>
                </a:r>
                <a:r>
                  <a:rPr lang="en-US" sz="2800" dirty="0">
                    <a:solidFill>
                      <a:srgbClr val="FF00FF"/>
                    </a:solidFill>
                  </a:rPr>
                  <a:t>the min-weight edge </a:t>
                </a:r>
                <a:r>
                  <a:rPr lang="en-US" sz="2800" dirty="0"/>
                  <a:t>which connects to node 			in </a:t>
                </a:r>
                <a14:m>
                  <m:oMath xmlns:m="http://schemas.openxmlformats.org/officeDocument/2006/math">
                    <m:r>
                      <a:rPr lang="en-US" sz="2800" i="1" dirty="0">
                        <a:solidFill>
                          <a:schemeClr val="accent2">
                            <a:lumMod val="75000"/>
                          </a:schemeClr>
                        </a:solidFill>
                        <a:latin typeface="Cambria Math"/>
                      </a:rPr>
                      <m:t>𝐴</m:t>
                    </m:r>
                  </m:oMath>
                </a14:m>
                <a:r>
                  <a:rPr lang="en-US" sz="2800" dirty="0">
                    <a:solidFill>
                      <a:srgbClr val="FF33CC"/>
                    </a:solidFill>
                  </a:rPr>
                  <a:t> </a:t>
                </a:r>
                <a:r>
                  <a:rPr lang="en-US" sz="2800" dirty="0"/>
                  <a:t>with a node not in</a:t>
                </a:r>
                <a:r>
                  <a:rPr lang="en-US" sz="2800" dirty="0">
                    <a:solidFill>
                      <a:srgbClr val="FF33CC"/>
                    </a:solidFill>
                  </a:rPr>
                  <a:t> </a:t>
                </a:r>
                <a14:m>
                  <m:oMath xmlns:m="http://schemas.openxmlformats.org/officeDocument/2006/math">
                    <m:r>
                      <a:rPr lang="en-US" sz="2800" i="1" dirty="0">
                        <a:solidFill>
                          <a:schemeClr val="accent2">
                            <a:lumMod val="75000"/>
                          </a:schemeClr>
                        </a:solidFill>
                        <a:latin typeface="Cambria Math"/>
                      </a:rPr>
                      <m:t>𝐴</m:t>
                    </m:r>
                  </m:oMath>
                </a14:m>
                <a:endParaRPr lang="en-US" sz="2800" dirty="0">
                  <a:solidFill>
                    <a:srgbClr val="FF33CC"/>
                  </a:solidFill>
                </a:endParaRPr>
              </a:p>
            </p:txBody>
          </p:sp>
        </mc:Choice>
        <mc:Fallback xmlns="">
          <p:sp>
            <p:nvSpPr>
              <p:cNvPr id="43" name="TextBox 42"/>
              <p:cNvSpPr txBox="1">
                <a:spLocks noRot="1" noChangeAspect="1" noMove="1" noResize="1" noEditPoints="1" noAdjustHandles="1" noChangeArrowheads="1" noChangeShapeType="1" noTextEdit="1"/>
              </p:cNvSpPr>
              <p:nvPr/>
            </p:nvSpPr>
            <p:spPr>
              <a:xfrm>
                <a:off x="1905001" y="1143001"/>
                <a:ext cx="8686800" cy="2246769"/>
              </a:xfrm>
              <a:prstGeom prst="rect">
                <a:avLst/>
              </a:prstGeom>
              <a:blipFill>
                <a:blip r:embed="rId2"/>
                <a:stretch>
                  <a:fillRect l="-1474" t="-2717" b="-6793"/>
                </a:stretch>
              </a:blipFill>
            </p:spPr>
            <p:txBody>
              <a:bodyPr/>
              <a:lstStyle/>
              <a:p>
                <a:r>
                  <a:rPr lang="en-US">
                    <a:noFill/>
                  </a:rPr>
                  <a:t> </a:t>
                </a:r>
              </a:p>
            </p:txBody>
          </p:sp>
        </mc:Fallback>
      </mc:AlternateContent>
      <p:grpSp>
        <p:nvGrpSpPr>
          <p:cNvPr id="5" name="Group 4">
            <a:extLst>
              <a:ext uri="{FF2B5EF4-FFF2-40B4-BE49-F238E27FC236}">
                <a16:creationId xmlns:a16="http://schemas.microsoft.com/office/drawing/2014/main" id="{93D6B4EA-97F0-3AAA-38B3-A69E900B0C89}"/>
              </a:ext>
            </a:extLst>
          </p:cNvPr>
          <p:cNvGrpSpPr/>
          <p:nvPr/>
        </p:nvGrpSpPr>
        <p:grpSpPr>
          <a:xfrm>
            <a:off x="3826554" y="4146960"/>
            <a:ext cx="4600060" cy="2787240"/>
            <a:chOff x="0" y="2862182"/>
            <a:chExt cx="7044346" cy="4268266"/>
          </a:xfrm>
        </p:grpSpPr>
        <p:cxnSp>
          <p:nvCxnSpPr>
            <p:cNvPr id="6" name="Straight Connector 5">
              <a:extLst>
                <a:ext uri="{FF2B5EF4-FFF2-40B4-BE49-F238E27FC236}">
                  <a16:creationId xmlns:a16="http://schemas.microsoft.com/office/drawing/2014/main" id="{6B955C67-583B-74F3-55D7-B443229EE83E}"/>
                </a:ext>
              </a:extLst>
            </p:cNvPr>
            <p:cNvCxnSpPr>
              <a:stCxn id="34" idx="7"/>
              <a:endCxn id="35" idx="2"/>
            </p:cNvCxnSpPr>
            <p:nvPr/>
          </p:nvCxnSpPr>
          <p:spPr>
            <a:xfrm flipV="1">
              <a:off x="438102" y="3276727"/>
              <a:ext cx="1492916" cy="962604"/>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534EFBDD-010E-633B-9C10-C19DF84F19A8}"/>
                </a:ext>
              </a:extLst>
            </p:cNvPr>
            <p:cNvCxnSpPr>
              <a:stCxn id="35" idx="6"/>
              <a:endCxn id="38" idx="2"/>
            </p:cNvCxnSpPr>
            <p:nvPr/>
          </p:nvCxnSpPr>
          <p:spPr>
            <a:xfrm>
              <a:off x="2444286" y="3276727"/>
              <a:ext cx="1510213" cy="52390"/>
            </a:xfrm>
            <a:prstGeom prst="line">
              <a:avLst/>
            </a:prstGeom>
            <a:ln w="57150">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DFADFFAE-DF0A-57C1-CE3F-3AF45FE34273}"/>
                </a:ext>
              </a:extLst>
            </p:cNvPr>
            <p:cNvCxnSpPr>
              <a:stCxn id="34" idx="4"/>
              <a:endCxn id="36" idx="1"/>
            </p:cNvCxnSpPr>
            <p:nvPr/>
          </p:nvCxnSpPr>
          <p:spPr>
            <a:xfrm>
              <a:off x="256634" y="4677433"/>
              <a:ext cx="857899" cy="1046257"/>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B177313-8AFE-3EE4-F412-C7F0DF2EF16B}"/>
                </a:ext>
              </a:extLst>
            </p:cNvPr>
            <p:cNvCxnSpPr>
              <a:stCxn id="37" idx="3"/>
              <a:endCxn id="36" idx="7"/>
            </p:cNvCxnSpPr>
            <p:nvPr/>
          </p:nvCxnSpPr>
          <p:spPr>
            <a:xfrm flipH="1">
              <a:off x="1477469" y="4930617"/>
              <a:ext cx="1172042" cy="793073"/>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9E44CE75-C896-A21B-73EA-94CA06307858}"/>
                </a:ext>
              </a:extLst>
            </p:cNvPr>
            <p:cNvCxnSpPr>
              <a:stCxn id="39" idx="2"/>
              <a:endCxn id="36" idx="5"/>
            </p:cNvCxnSpPr>
            <p:nvPr/>
          </p:nvCxnSpPr>
          <p:spPr>
            <a:xfrm flipH="1" flipV="1">
              <a:off x="1477469" y="6086626"/>
              <a:ext cx="1369411" cy="56531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F0AF391-BC47-1AF6-D0C3-7122AE314E21}"/>
                </a:ext>
              </a:extLst>
            </p:cNvPr>
            <p:cNvCxnSpPr>
              <a:stCxn id="37" idx="5"/>
              <a:endCxn id="39" idx="0"/>
            </p:cNvCxnSpPr>
            <p:nvPr/>
          </p:nvCxnSpPr>
          <p:spPr>
            <a:xfrm>
              <a:off x="3012447" y="4930617"/>
              <a:ext cx="91067" cy="146468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AC72C22-10B8-2804-1175-9C7C914C7465}"/>
                </a:ext>
              </a:extLst>
            </p:cNvPr>
            <p:cNvCxnSpPr>
              <a:stCxn id="37" idx="7"/>
              <a:endCxn id="38" idx="3"/>
            </p:cNvCxnSpPr>
            <p:nvPr/>
          </p:nvCxnSpPr>
          <p:spPr>
            <a:xfrm flipV="1">
              <a:off x="3012447" y="3510585"/>
              <a:ext cx="1017218" cy="105709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B78CA3BA-39F2-15AF-4988-985A595D4589}"/>
                </a:ext>
              </a:extLst>
            </p:cNvPr>
            <p:cNvCxnSpPr>
              <a:stCxn id="39" idx="6"/>
              <a:endCxn id="40" idx="3"/>
            </p:cNvCxnSpPr>
            <p:nvPr/>
          </p:nvCxnSpPr>
          <p:spPr>
            <a:xfrm flipV="1">
              <a:off x="3360148" y="6576771"/>
              <a:ext cx="1716185" cy="7516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1DBAD995-8386-1A30-74F2-1411A23A5B06}"/>
                </a:ext>
              </a:extLst>
            </p:cNvPr>
            <p:cNvCxnSpPr>
              <a:stCxn id="40" idx="1"/>
              <a:endCxn id="38" idx="4"/>
            </p:cNvCxnSpPr>
            <p:nvPr/>
          </p:nvCxnSpPr>
          <p:spPr>
            <a:xfrm flipH="1" flipV="1">
              <a:off x="4211133" y="3585751"/>
              <a:ext cx="865200" cy="2628084"/>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2390925-0118-0DCC-3A3C-9BDE3C1DA04A}"/>
                </a:ext>
              </a:extLst>
            </p:cNvPr>
            <p:cNvCxnSpPr>
              <a:stCxn id="42" idx="2"/>
              <a:endCxn id="38" idx="5"/>
            </p:cNvCxnSpPr>
            <p:nvPr/>
          </p:nvCxnSpPr>
          <p:spPr>
            <a:xfrm flipH="1" flipV="1">
              <a:off x="4392601" y="3510585"/>
              <a:ext cx="913997" cy="495205"/>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F3C4568-64BB-6169-D29E-3C9C2EC1C37F}"/>
                </a:ext>
              </a:extLst>
            </p:cNvPr>
            <p:cNvCxnSpPr>
              <a:stCxn id="40" idx="0"/>
              <a:endCxn id="42" idx="3"/>
            </p:cNvCxnSpPr>
            <p:nvPr/>
          </p:nvCxnSpPr>
          <p:spPr>
            <a:xfrm flipV="1">
              <a:off x="5257801" y="4187258"/>
              <a:ext cx="123963" cy="195141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62E9F0B4-8994-5C50-02B0-9AF4DD9F1F1A}"/>
                </a:ext>
              </a:extLst>
            </p:cNvPr>
            <p:cNvCxnSpPr>
              <a:stCxn id="41" idx="1"/>
              <a:endCxn id="42" idx="5"/>
            </p:cNvCxnSpPr>
            <p:nvPr/>
          </p:nvCxnSpPr>
          <p:spPr>
            <a:xfrm flipH="1" flipV="1">
              <a:off x="5744700" y="4187258"/>
              <a:ext cx="861544" cy="674868"/>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067FFFE2-E689-2C91-62DE-98EF2DA3BCC3}"/>
                </a:ext>
              </a:extLst>
            </p:cNvPr>
            <p:cNvCxnSpPr>
              <a:stCxn id="41" idx="3"/>
              <a:endCxn id="40" idx="6"/>
            </p:cNvCxnSpPr>
            <p:nvPr/>
          </p:nvCxnSpPr>
          <p:spPr>
            <a:xfrm flipH="1">
              <a:off x="5514435" y="5225062"/>
              <a:ext cx="1091809" cy="117024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36EEF6E1-B09D-FE40-A4CC-0B6A61A84024}"/>
                </a:ext>
              </a:extLst>
            </p:cNvPr>
            <p:cNvSpPr txBox="1"/>
            <p:nvPr/>
          </p:nvSpPr>
          <p:spPr>
            <a:xfrm>
              <a:off x="767228" y="3195081"/>
              <a:ext cx="641186" cy="565580"/>
            </a:xfrm>
            <a:prstGeom prst="rect">
              <a:avLst/>
            </a:prstGeom>
            <a:noFill/>
          </p:spPr>
          <p:txBody>
            <a:bodyPr wrap="none" rtlCol="0">
              <a:spAutoFit/>
            </a:bodyPr>
            <a:lstStyle/>
            <a:p>
              <a:r>
                <a:rPr lang="en-US" dirty="0">
                  <a:solidFill>
                    <a:srgbClr val="00B050"/>
                  </a:solidFill>
                </a:rPr>
                <a:t>10</a:t>
              </a:r>
            </a:p>
          </p:txBody>
        </p:sp>
        <p:sp>
          <p:nvSpPr>
            <p:cNvPr id="20" name="TextBox 19">
              <a:extLst>
                <a:ext uri="{FF2B5EF4-FFF2-40B4-BE49-F238E27FC236}">
                  <a16:creationId xmlns:a16="http://schemas.microsoft.com/office/drawing/2014/main" id="{2EFB4BF1-7F3D-893C-065C-2063B03712DE}"/>
                </a:ext>
              </a:extLst>
            </p:cNvPr>
            <p:cNvSpPr txBox="1"/>
            <p:nvPr/>
          </p:nvSpPr>
          <p:spPr>
            <a:xfrm>
              <a:off x="6095562" y="4099030"/>
              <a:ext cx="461990" cy="565580"/>
            </a:xfrm>
            <a:prstGeom prst="rect">
              <a:avLst/>
            </a:prstGeom>
            <a:noFill/>
          </p:spPr>
          <p:txBody>
            <a:bodyPr wrap="none" rtlCol="0">
              <a:spAutoFit/>
            </a:bodyPr>
            <a:lstStyle/>
            <a:p>
              <a:r>
                <a:rPr lang="en-US" dirty="0">
                  <a:solidFill>
                    <a:srgbClr val="00B050"/>
                  </a:solidFill>
                </a:rPr>
                <a:t>2</a:t>
              </a:r>
            </a:p>
          </p:txBody>
        </p:sp>
        <p:sp>
          <p:nvSpPr>
            <p:cNvPr id="21" name="TextBox 20">
              <a:extLst>
                <a:ext uri="{FF2B5EF4-FFF2-40B4-BE49-F238E27FC236}">
                  <a16:creationId xmlns:a16="http://schemas.microsoft.com/office/drawing/2014/main" id="{B0634D4F-71D0-FDC2-7CD2-70A72B8F8BB6}"/>
                </a:ext>
              </a:extLst>
            </p:cNvPr>
            <p:cNvSpPr txBox="1"/>
            <p:nvPr/>
          </p:nvSpPr>
          <p:spPr>
            <a:xfrm>
              <a:off x="3895875" y="6564868"/>
              <a:ext cx="461990" cy="565580"/>
            </a:xfrm>
            <a:prstGeom prst="rect">
              <a:avLst/>
            </a:prstGeom>
            <a:noFill/>
          </p:spPr>
          <p:txBody>
            <a:bodyPr wrap="none" rtlCol="0">
              <a:spAutoFit/>
            </a:bodyPr>
            <a:lstStyle/>
            <a:p>
              <a:r>
                <a:rPr lang="en-US" dirty="0">
                  <a:solidFill>
                    <a:srgbClr val="00B050"/>
                  </a:solidFill>
                </a:rPr>
                <a:t>7</a:t>
              </a:r>
            </a:p>
          </p:txBody>
        </p:sp>
        <p:sp>
          <p:nvSpPr>
            <p:cNvPr id="22" name="TextBox 21">
              <a:extLst>
                <a:ext uri="{FF2B5EF4-FFF2-40B4-BE49-F238E27FC236}">
                  <a16:creationId xmlns:a16="http://schemas.microsoft.com/office/drawing/2014/main" id="{019084B3-921E-B79B-C572-53A08661AA12}"/>
                </a:ext>
              </a:extLst>
            </p:cNvPr>
            <p:cNvSpPr txBox="1"/>
            <p:nvPr/>
          </p:nvSpPr>
          <p:spPr>
            <a:xfrm>
              <a:off x="6047348" y="5905158"/>
              <a:ext cx="641186" cy="565580"/>
            </a:xfrm>
            <a:prstGeom prst="rect">
              <a:avLst/>
            </a:prstGeom>
            <a:noFill/>
          </p:spPr>
          <p:txBody>
            <a:bodyPr wrap="none" rtlCol="0">
              <a:spAutoFit/>
            </a:bodyPr>
            <a:lstStyle/>
            <a:p>
              <a:r>
                <a:rPr lang="en-US" dirty="0">
                  <a:solidFill>
                    <a:srgbClr val="00B050"/>
                  </a:solidFill>
                </a:rPr>
                <a:t>11</a:t>
              </a:r>
            </a:p>
          </p:txBody>
        </p:sp>
        <p:sp>
          <p:nvSpPr>
            <p:cNvPr id="23" name="TextBox 22">
              <a:extLst>
                <a:ext uri="{FF2B5EF4-FFF2-40B4-BE49-F238E27FC236}">
                  <a16:creationId xmlns:a16="http://schemas.microsoft.com/office/drawing/2014/main" id="{740BFAE0-47B9-993E-B744-DC1ACE6F8054}"/>
                </a:ext>
              </a:extLst>
            </p:cNvPr>
            <p:cNvSpPr txBox="1"/>
            <p:nvPr/>
          </p:nvSpPr>
          <p:spPr>
            <a:xfrm>
              <a:off x="5255801" y="4595356"/>
              <a:ext cx="461990" cy="565580"/>
            </a:xfrm>
            <a:prstGeom prst="rect">
              <a:avLst/>
            </a:prstGeom>
            <a:noFill/>
          </p:spPr>
          <p:txBody>
            <a:bodyPr wrap="none" rtlCol="0">
              <a:spAutoFit/>
            </a:bodyPr>
            <a:lstStyle/>
            <a:p>
              <a:r>
                <a:rPr lang="en-US" dirty="0">
                  <a:solidFill>
                    <a:srgbClr val="00B050"/>
                  </a:solidFill>
                </a:rPr>
                <a:t>9</a:t>
              </a:r>
            </a:p>
          </p:txBody>
        </p:sp>
        <p:sp>
          <p:nvSpPr>
            <p:cNvPr id="24" name="TextBox 23">
              <a:extLst>
                <a:ext uri="{FF2B5EF4-FFF2-40B4-BE49-F238E27FC236}">
                  <a16:creationId xmlns:a16="http://schemas.microsoft.com/office/drawing/2014/main" id="{D958BDF2-125D-87C7-D8B3-D3C2B901413F}"/>
                </a:ext>
              </a:extLst>
            </p:cNvPr>
            <p:cNvSpPr txBox="1"/>
            <p:nvPr/>
          </p:nvSpPr>
          <p:spPr>
            <a:xfrm>
              <a:off x="4119679" y="4462779"/>
              <a:ext cx="461990" cy="565580"/>
            </a:xfrm>
            <a:prstGeom prst="rect">
              <a:avLst/>
            </a:prstGeom>
            <a:noFill/>
          </p:spPr>
          <p:txBody>
            <a:bodyPr wrap="none" rtlCol="0">
              <a:spAutoFit/>
            </a:bodyPr>
            <a:lstStyle/>
            <a:p>
              <a:r>
                <a:rPr lang="en-US" dirty="0">
                  <a:solidFill>
                    <a:srgbClr val="00B050"/>
                  </a:solidFill>
                </a:rPr>
                <a:t>5</a:t>
              </a:r>
            </a:p>
          </p:txBody>
        </p:sp>
        <p:sp>
          <p:nvSpPr>
            <p:cNvPr id="25" name="TextBox 24">
              <a:extLst>
                <a:ext uri="{FF2B5EF4-FFF2-40B4-BE49-F238E27FC236}">
                  <a16:creationId xmlns:a16="http://schemas.microsoft.com/office/drawing/2014/main" id="{C10B9FF0-F018-E3BE-BB4F-F92C12F73C0B}"/>
                </a:ext>
              </a:extLst>
            </p:cNvPr>
            <p:cNvSpPr txBox="1"/>
            <p:nvPr/>
          </p:nvSpPr>
          <p:spPr>
            <a:xfrm>
              <a:off x="4582463" y="3299181"/>
              <a:ext cx="461990" cy="565580"/>
            </a:xfrm>
            <a:prstGeom prst="rect">
              <a:avLst/>
            </a:prstGeom>
            <a:noFill/>
          </p:spPr>
          <p:txBody>
            <a:bodyPr wrap="none" rtlCol="0">
              <a:spAutoFit/>
            </a:bodyPr>
            <a:lstStyle/>
            <a:p>
              <a:r>
                <a:rPr lang="en-US" dirty="0">
                  <a:solidFill>
                    <a:srgbClr val="00B050"/>
                  </a:solidFill>
                </a:rPr>
                <a:t>6</a:t>
              </a:r>
            </a:p>
          </p:txBody>
        </p:sp>
        <p:sp>
          <p:nvSpPr>
            <p:cNvPr id="26" name="TextBox 25">
              <a:extLst>
                <a:ext uri="{FF2B5EF4-FFF2-40B4-BE49-F238E27FC236}">
                  <a16:creationId xmlns:a16="http://schemas.microsoft.com/office/drawing/2014/main" id="{B0CA2FD1-A70E-D9F9-2DBE-4EB6A2D385DF}"/>
                </a:ext>
              </a:extLst>
            </p:cNvPr>
            <p:cNvSpPr txBox="1"/>
            <p:nvPr/>
          </p:nvSpPr>
          <p:spPr>
            <a:xfrm>
              <a:off x="3058462" y="5546336"/>
              <a:ext cx="461990" cy="565580"/>
            </a:xfrm>
            <a:prstGeom prst="rect">
              <a:avLst/>
            </a:prstGeom>
            <a:noFill/>
          </p:spPr>
          <p:txBody>
            <a:bodyPr wrap="none" rtlCol="0">
              <a:spAutoFit/>
            </a:bodyPr>
            <a:lstStyle/>
            <a:p>
              <a:r>
                <a:rPr lang="en-US" dirty="0">
                  <a:solidFill>
                    <a:srgbClr val="00B050"/>
                  </a:solidFill>
                </a:rPr>
                <a:t>3</a:t>
              </a:r>
            </a:p>
          </p:txBody>
        </p:sp>
        <p:sp>
          <p:nvSpPr>
            <p:cNvPr id="27" name="TextBox 26">
              <a:extLst>
                <a:ext uri="{FF2B5EF4-FFF2-40B4-BE49-F238E27FC236}">
                  <a16:creationId xmlns:a16="http://schemas.microsoft.com/office/drawing/2014/main" id="{33547589-5AB3-A594-B0F9-80594AA365A5}"/>
                </a:ext>
              </a:extLst>
            </p:cNvPr>
            <p:cNvSpPr txBox="1"/>
            <p:nvPr/>
          </p:nvSpPr>
          <p:spPr>
            <a:xfrm>
              <a:off x="3064048" y="3778529"/>
              <a:ext cx="461990" cy="565580"/>
            </a:xfrm>
            <a:prstGeom prst="rect">
              <a:avLst/>
            </a:prstGeom>
            <a:noFill/>
          </p:spPr>
          <p:txBody>
            <a:bodyPr wrap="none" rtlCol="0">
              <a:spAutoFit/>
            </a:bodyPr>
            <a:lstStyle/>
            <a:p>
              <a:r>
                <a:rPr lang="en-US" dirty="0">
                  <a:solidFill>
                    <a:srgbClr val="00B050"/>
                  </a:solidFill>
                </a:rPr>
                <a:t>7</a:t>
              </a:r>
            </a:p>
          </p:txBody>
        </p:sp>
        <p:sp>
          <p:nvSpPr>
            <p:cNvPr id="28" name="TextBox 27">
              <a:extLst>
                <a:ext uri="{FF2B5EF4-FFF2-40B4-BE49-F238E27FC236}">
                  <a16:creationId xmlns:a16="http://schemas.microsoft.com/office/drawing/2014/main" id="{1FD08752-5858-A092-580D-0534AA17DBF6}"/>
                </a:ext>
              </a:extLst>
            </p:cNvPr>
            <p:cNvSpPr txBox="1"/>
            <p:nvPr/>
          </p:nvSpPr>
          <p:spPr>
            <a:xfrm>
              <a:off x="2051034" y="5224258"/>
              <a:ext cx="461990" cy="565580"/>
            </a:xfrm>
            <a:prstGeom prst="rect">
              <a:avLst/>
            </a:prstGeom>
            <a:noFill/>
          </p:spPr>
          <p:txBody>
            <a:bodyPr wrap="square" rtlCol="0">
              <a:spAutoFit/>
            </a:bodyPr>
            <a:lstStyle/>
            <a:p>
              <a:r>
                <a:rPr lang="en-US" dirty="0">
                  <a:solidFill>
                    <a:srgbClr val="00B050"/>
                  </a:solidFill>
                </a:rPr>
                <a:t>3</a:t>
              </a:r>
            </a:p>
          </p:txBody>
        </p:sp>
        <p:sp>
          <p:nvSpPr>
            <p:cNvPr id="29" name="TextBox 28">
              <a:extLst>
                <a:ext uri="{FF2B5EF4-FFF2-40B4-BE49-F238E27FC236}">
                  <a16:creationId xmlns:a16="http://schemas.microsoft.com/office/drawing/2014/main" id="{5F5B2B57-AF0F-DDAC-0548-63383DA6988D}"/>
                </a:ext>
              </a:extLst>
            </p:cNvPr>
            <p:cNvSpPr txBox="1"/>
            <p:nvPr/>
          </p:nvSpPr>
          <p:spPr>
            <a:xfrm>
              <a:off x="1885966" y="6404395"/>
              <a:ext cx="461990" cy="565580"/>
            </a:xfrm>
            <a:prstGeom prst="rect">
              <a:avLst/>
            </a:prstGeom>
            <a:noFill/>
          </p:spPr>
          <p:txBody>
            <a:bodyPr wrap="none" rtlCol="0">
              <a:spAutoFit/>
            </a:bodyPr>
            <a:lstStyle/>
            <a:p>
              <a:r>
                <a:rPr lang="en-US" dirty="0">
                  <a:solidFill>
                    <a:srgbClr val="00B050"/>
                  </a:solidFill>
                </a:rPr>
                <a:t>1</a:t>
              </a:r>
            </a:p>
          </p:txBody>
        </p:sp>
        <p:sp>
          <p:nvSpPr>
            <p:cNvPr id="30" name="TextBox 29">
              <a:extLst>
                <a:ext uri="{FF2B5EF4-FFF2-40B4-BE49-F238E27FC236}">
                  <a16:creationId xmlns:a16="http://schemas.microsoft.com/office/drawing/2014/main" id="{1705A132-4480-5B97-78D6-7D2F6623B2C3}"/>
                </a:ext>
              </a:extLst>
            </p:cNvPr>
            <p:cNvSpPr txBox="1"/>
            <p:nvPr/>
          </p:nvSpPr>
          <p:spPr>
            <a:xfrm>
              <a:off x="2830979" y="2862182"/>
              <a:ext cx="461990" cy="565580"/>
            </a:xfrm>
            <a:prstGeom prst="rect">
              <a:avLst/>
            </a:prstGeom>
            <a:noFill/>
          </p:spPr>
          <p:txBody>
            <a:bodyPr wrap="none" rtlCol="0">
              <a:spAutoFit/>
            </a:bodyPr>
            <a:lstStyle/>
            <a:p>
              <a:r>
                <a:rPr lang="en-US" dirty="0">
                  <a:solidFill>
                    <a:srgbClr val="00B050"/>
                  </a:solidFill>
                </a:rPr>
                <a:t>8</a:t>
              </a:r>
            </a:p>
          </p:txBody>
        </p:sp>
        <p:sp>
          <p:nvSpPr>
            <p:cNvPr id="31" name="TextBox 30">
              <a:extLst>
                <a:ext uri="{FF2B5EF4-FFF2-40B4-BE49-F238E27FC236}">
                  <a16:creationId xmlns:a16="http://schemas.microsoft.com/office/drawing/2014/main" id="{D67785FF-D980-27F5-1A98-5476034F6950}"/>
                </a:ext>
              </a:extLst>
            </p:cNvPr>
            <p:cNvSpPr txBox="1"/>
            <p:nvPr/>
          </p:nvSpPr>
          <p:spPr>
            <a:xfrm>
              <a:off x="256634" y="5096526"/>
              <a:ext cx="641186" cy="565580"/>
            </a:xfrm>
            <a:prstGeom prst="rect">
              <a:avLst/>
            </a:prstGeom>
            <a:noFill/>
          </p:spPr>
          <p:txBody>
            <a:bodyPr wrap="none" rtlCol="0">
              <a:spAutoFit/>
            </a:bodyPr>
            <a:lstStyle/>
            <a:p>
              <a:r>
                <a:rPr lang="en-US" dirty="0">
                  <a:solidFill>
                    <a:srgbClr val="00B050"/>
                  </a:solidFill>
                </a:rPr>
                <a:t>12</a:t>
              </a:r>
            </a:p>
          </p:txBody>
        </p:sp>
        <p:cxnSp>
          <p:nvCxnSpPr>
            <p:cNvPr id="32" name="Straight Connector 31">
              <a:extLst>
                <a:ext uri="{FF2B5EF4-FFF2-40B4-BE49-F238E27FC236}">
                  <a16:creationId xmlns:a16="http://schemas.microsoft.com/office/drawing/2014/main" id="{5C41CAD6-21C5-2597-4B0A-21B0325E0E80}"/>
                </a:ext>
              </a:extLst>
            </p:cNvPr>
            <p:cNvCxnSpPr>
              <a:stCxn id="35" idx="4"/>
              <a:endCxn id="36" idx="0"/>
            </p:cNvCxnSpPr>
            <p:nvPr/>
          </p:nvCxnSpPr>
          <p:spPr>
            <a:xfrm flipH="1">
              <a:off x="1296001" y="3533361"/>
              <a:ext cx="891651" cy="2115163"/>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B7F7E608-269E-C7F5-B2CF-D1EC1933455A}"/>
                </a:ext>
              </a:extLst>
            </p:cNvPr>
            <p:cNvSpPr txBox="1"/>
            <p:nvPr/>
          </p:nvSpPr>
          <p:spPr>
            <a:xfrm>
              <a:off x="1414258" y="4262423"/>
              <a:ext cx="461990" cy="565580"/>
            </a:xfrm>
            <a:prstGeom prst="rect">
              <a:avLst/>
            </a:prstGeom>
            <a:noFill/>
          </p:spPr>
          <p:txBody>
            <a:bodyPr wrap="none" rtlCol="0">
              <a:spAutoFit/>
            </a:bodyPr>
            <a:lstStyle/>
            <a:p>
              <a:r>
                <a:rPr lang="en-US" dirty="0">
                  <a:solidFill>
                    <a:srgbClr val="00B050"/>
                  </a:solidFill>
                </a:rPr>
                <a:t>9</a:t>
              </a:r>
            </a:p>
          </p:txBody>
        </p:sp>
        <p:sp>
          <p:nvSpPr>
            <p:cNvPr id="34" name="Oval 33">
              <a:extLst>
                <a:ext uri="{FF2B5EF4-FFF2-40B4-BE49-F238E27FC236}">
                  <a16:creationId xmlns:a16="http://schemas.microsoft.com/office/drawing/2014/main" id="{EDC9ABC0-C986-6C78-B579-C1DCFCE213E3}"/>
                </a:ext>
              </a:extLst>
            </p:cNvPr>
            <p:cNvSpPr/>
            <p:nvPr/>
          </p:nvSpPr>
          <p:spPr>
            <a:xfrm>
              <a:off x="0" y="4164165"/>
              <a:ext cx="513268" cy="513268"/>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35" name="Oval 34">
              <a:extLst>
                <a:ext uri="{FF2B5EF4-FFF2-40B4-BE49-F238E27FC236}">
                  <a16:creationId xmlns:a16="http://schemas.microsoft.com/office/drawing/2014/main" id="{C12AE299-0C97-FE7C-A216-5503ADCD8BB8}"/>
                </a:ext>
              </a:extLst>
            </p:cNvPr>
            <p:cNvSpPr/>
            <p:nvPr/>
          </p:nvSpPr>
          <p:spPr>
            <a:xfrm>
              <a:off x="1931018" y="302009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36" name="Oval 35">
              <a:extLst>
                <a:ext uri="{FF2B5EF4-FFF2-40B4-BE49-F238E27FC236}">
                  <a16:creationId xmlns:a16="http://schemas.microsoft.com/office/drawing/2014/main" id="{826ACB86-E61C-102E-1340-12EDF8769790}"/>
                </a:ext>
              </a:extLst>
            </p:cNvPr>
            <p:cNvSpPr/>
            <p:nvPr/>
          </p:nvSpPr>
          <p:spPr>
            <a:xfrm>
              <a:off x="1039367" y="5648524"/>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37" name="Oval 36">
              <a:extLst>
                <a:ext uri="{FF2B5EF4-FFF2-40B4-BE49-F238E27FC236}">
                  <a16:creationId xmlns:a16="http://schemas.microsoft.com/office/drawing/2014/main" id="{A50BDC01-DA5D-CE82-0B9F-4A75C08EABD9}"/>
                </a:ext>
              </a:extLst>
            </p:cNvPr>
            <p:cNvSpPr/>
            <p:nvPr/>
          </p:nvSpPr>
          <p:spPr>
            <a:xfrm>
              <a:off x="2574345" y="4492515"/>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38" name="Oval 37">
              <a:extLst>
                <a:ext uri="{FF2B5EF4-FFF2-40B4-BE49-F238E27FC236}">
                  <a16:creationId xmlns:a16="http://schemas.microsoft.com/office/drawing/2014/main" id="{BD75A885-9A2A-4006-2862-D3D919A4AB90}"/>
                </a:ext>
              </a:extLst>
            </p:cNvPr>
            <p:cNvSpPr/>
            <p:nvPr/>
          </p:nvSpPr>
          <p:spPr>
            <a:xfrm>
              <a:off x="3954499" y="307248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39" name="Oval 38">
              <a:extLst>
                <a:ext uri="{FF2B5EF4-FFF2-40B4-BE49-F238E27FC236}">
                  <a16:creationId xmlns:a16="http://schemas.microsoft.com/office/drawing/2014/main" id="{5E81B528-52B4-9D2A-34DD-BE8902D19EE5}"/>
                </a:ext>
              </a:extLst>
            </p:cNvPr>
            <p:cNvSpPr/>
            <p:nvPr/>
          </p:nvSpPr>
          <p:spPr>
            <a:xfrm>
              <a:off x="2846880" y="639530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40" name="Oval 39">
              <a:extLst>
                <a:ext uri="{FF2B5EF4-FFF2-40B4-BE49-F238E27FC236}">
                  <a16:creationId xmlns:a16="http://schemas.microsoft.com/office/drawing/2014/main" id="{8E95E5A6-0D57-9957-9DD4-F45C35AC7555}"/>
                </a:ext>
              </a:extLst>
            </p:cNvPr>
            <p:cNvSpPr/>
            <p:nvPr/>
          </p:nvSpPr>
          <p:spPr>
            <a:xfrm>
              <a:off x="5001167" y="6138669"/>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t>
              </a:r>
            </a:p>
          </p:txBody>
        </p:sp>
        <p:sp>
          <p:nvSpPr>
            <p:cNvPr id="41" name="Oval 40">
              <a:extLst>
                <a:ext uri="{FF2B5EF4-FFF2-40B4-BE49-F238E27FC236}">
                  <a16:creationId xmlns:a16="http://schemas.microsoft.com/office/drawing/2014/main" id="{32065C39-E10C-D55F-AD3B-D20DEB47DE8F}"/>
                </a:ext>
              </a:extLst>
            </p:cNvPr>
            <p:cNvSpPr/>
            <p:nvPr/>
          </p:nvSpPr>
          <p:spPr>
            <a:xfrm>
              <a:off x="6531078" y="4786960"/>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a:t>
              </a:r>
            </a:p>
          </p:txBody>
        </p:sp>
        <p:sp>
          <p:nvSpPr>
            <p:cNvPr id="42" name="Oval 41">
              <a:extLst>
                <a:ext uri="{FF2B5EF4-FFF2-40B4-BE49-F238E27FC236}">
                  <a16:creationId xmlns:a16="http://schemas.microsoft.com/office/drawing/2014/main" id="{0FE7FDB1-9776-78D0-1CD4-277C6CD1BB27}"/>
                </a:ext>
              </a:extLst>
            </p:cNvPr>
            <p:cNvSpPr/>
            <p:nvPr/>
          </p:nvSpPr>
          <p:spPr>
            <a:xfrm>
              <a:off x="5306598" y="3749156"/>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t>
              </a:r>
            </a:p>
          </p:txBody>
        </p:sp>
      </p:grpSp>
    </p:spTree>
    <p:extLst>
      <p:ext uri="{BB962C8B-B14F-4D97-AF65-F5344CB8AC3E}">
        <p14:creationId xmlns:p14="http://schemas.microsoft.com/office/powerpoint/2010/main" val="7260804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53FA47-3D4B-727B-16B7-F2BE9B7DA9F8}"/>
            </a:ext>
          </a:extLst>
        </p:cNvPr>
        <p:cNvGrpSpPr/>
        <p:nvPr/>
      </p:nvGrpSpPr>
      <p:grpSpPr>
        <a:xfrm>
          <a:off x="0" y="0"/>
          <a:ext cx="0" cy="0"/>
          <a:chOff x="0" y="0"/>
          <a:chExt cx="0" cy="0"/>
        </a:xfrm>
      </p:grpSpPr>
      <p:sp>
        <p:nvSpPr>
          <p:cNvPr id="3" name="Freeform 2">
            <a:extLst>
              <a:ext uri="{FF2B5EF4-FFF2-40B4-BE49-F238E27FC236}">
                <a16:creationId xmlns:a16="http://schemas.microsoft.com/office/drawing/2014/main" id="{2F4AA011-DA7C-1C84-C76F-02743A877CFA}"/>
              </a:ext>
            </a:extLst>
          </p:cNvPr>
          <p:cNvSpPr/>
          <p:nvPr/>
        </p:nvSpPr>
        <p:spPr>
          <a:xfrm>
            <a:off x="3447394" y="3783724"/>
            <a:ext cx="3578773" cy="1765738"/>
          </a:xfrm>
          <a:custGeom>
            <a:avLst/>
            <a:gdLst>
              <a:gd name="connsiteX0" fmla="*/ 94593 w 3578773"/>
              <a:gd name="connsiteY0" fmla="*/ 1135117 h 1765738"/>
              <a:gd name="connsiteX1" fmla="*/ 0 w 3578773"/>
              <a:gd name="connsiteY1" fmla="*/ 1592317 h 1765738"/>
              <a:gd name="connsiteX2" fmla="*/ 346841 w 3578773"/>
              <a:gd name="connsiteY2" fmla="*/ 1734207 h 1765738"/>
              <a:gd name="connsiteX3" fmla="*/ 756745 w 3578773"/>
              <a:gd name="connsiteY3" fmla="*/ 1765738 h 1765738"/>
              <a:gd name="connsiteX4" fmla="*/ 1545021 w 3578773"/>
              <a:gd name="connsiteY4" fmla="*/ 945931 h 1765738"/>
              <a:gd name="connsiteX5" fmla="*/ 2443655 w 3578773"/>
              <a:gd name="connsiteY5" fmla="*/ 898635 h 1765738"/>
              <a:gd name="connsiteX6" fmla="*/ 3184635 w 3578773"/>
              <a:gd name="connsiteY6" fmla="*/ 1087821 h 1765738"/>
              <a:gd name="connsiteX7" fmla="*/ 3578773 w 3578773"/>
              <a:gd name="connsiteY7" fmla="*/ 520262 h 1765738"/>
              <a:gd name="connsiteX8" fmla="*/ 3247697 w 3578773"/>
              <a:gd name="connsiteY8" fmla="*/ 173421 h 1765738"/>
              <a:gd name="connsiteX9" fmla="*/ 1891862 w 3578773"/>
              <a:gd name="connsiteY9" fmla="*/ 0 h 1765738"/>
              <a:gd name="connsiteX10" fmla="*/ 756745 w 3578773"/>
              <a:gd name="connsiteY10" fmla="*/ 441435 h 1765738"/>
              <a:gd name="connsiteX11" fmla="*/ 94593 w 3578773"/>
              <a:gd name="connsiteY11" fmla="*/ 1135117 h 1765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578773" h="1765738">
                <a:moveTo>
                  <a:pt x="94593" y="1135117"/>
                </a:moveTo>
                <a:lnTo>
                  <a:pt x="0" y="1592317"/>
                </a:lnTo>
                <a:lnTo>
                  <a:pt x="346841" y="1734207"/>
                </a:lnTo>
                <a:lnTo>
                  <a:pt x="756745" y="1765738"/>
                </a:lnTo>
                <a:lnTo>
                  <a:pt x="1545021" y="945931"/>
                </a:lnTo>
                <a:lnTo>
                  <a:pt x="2443655" y="898635"/>
                </a:lnTo>
                <a:lnTo>
                  <a:pt x="3184635" y="1087821"/>
                </a:lnTo>
                <a:lnTo>
                  <a:pt x="3578773" y="520262"/>
                </a:lnTo>
                <a:lnTo>
                  <a:pt x="3247697" y="173421"/>
                </a:lnTo>
                <a:lnTo>
                  <a:pt x="1891862" y="0"/>
                </a:lnTo>
                <a:lnTo>
                  <a:pt x="756745" y="441435"/>
                </a:lnTo>
                <a:lnTo>
                  <a:pt x="94593" y="1135117"/>
                </a:lnTo>
                <a:close/>
              </a:path>
            </a:pathLst>
          </a:custGeom>
          <a:solidFill>
            <a:srgbClr val="00B0F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07A177B-7D96-DB29-D16B-3812AE844494}"/>
              </a:ext>
            </a:extLst>
          </p:cNvPr>
          <p:cNvSpPr>
            <a:spLocks noGrp="1"/>
          </p:cNvSpPr>
          <p:nvPr>
            <p:ph type="title"/>
          </p:nvPr>
        </p:nvSpPr>
        <p:spPr/>
        <p:txBody>
          <a:bodyPr>
            <a:normAutofit/>
          </a:bodyPr>
          <a:lstStyle/>
          <a:p>
            <a:r>
              <a:rPr lang="en-US" dirty="0"/>
              <a:t>Prim’s Algorithm</a:t>
            </a:r>
          </a:p>
        </p:txBody>
      </p:sp>
      <p:sp>
        <p:nvSpPr>
          <p:cNvPr id="4" name="Slide Number Placeholder 3">
            <a:extLst>
              <a:ext uri="{FF2B5EF4-FFF2-40B4-BE49-F238E27FC236}">
                <a16:creationId xmlns:a16="http://schemas.microsoft.com/office/drawing/2014/main" id="{5F3785D1-864D-324D-D9D6-2052A1F533D4}"/>
              </a:ext>
            </a:extLst>
          </p:cNvPr>
          <p:cNvSpPr>
            <a:spLocks noGrp="1"/>
          </p:cNvSpPr>
          <p:nvPr>
            <p:ph type="sldNum" sz="quarter" idx="12"/>
          </p:nvPr>
        </p:nvSpPr>
        <p:spPr/>
        <p:txBody>
          <a:bodyPr/>
          <a:lstStyle/>
          <a:p>
            <a:fld id="{86BADE50-950A-4D58-BFB2-FA2C6A8B385D}" type="slidenum">
              <a:rPr lang="en-US" smtClean="0"/>
              <a:t>27</a:t>
            </a:fld>
            <a:endParaRPr lang="en-US"/>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1125A981-F1A2-8D80-8445-6388E8FBD438}"/>
                  </a:ext>
                </a:extLst>
              </p:cNvPr>
              <p:cNvSpPr txBox="1"/>
              <p:nvPr/>
            </p:nvSpPr>
            <p:spPr>
              <a:xfrm>
                <a:off x="1905001" y="1143001"/>
                <a:ext cx="8686800" cy="2246769"/>
              </a:xfrm>
              <a:prstGeom prst="rect">
                <a:avLst/>
              </a:prstGeom>
              <a:noFill/>
            </p:spPr>
            <p:txBody>
              <a:bodyPr wrap="square" rtlCol="0">
                <a:spAutoFit/>
              </a:bodyPr>
              <a:lstStyle/>
              <a:p>
                <a:r>
                  <a:rPr lang="en-US" sz="2800" dirty="0"/>
                  <a:t>Start with an empty tree </a:t>
                </a:r>
                <a14:m>
                  <m:oMath xmlns:m="http://schemas.openxmlformats.org/officeDocument/2006/math">
                    <m:r>
                      <a:rPr lang="en-US" sz="2800" i="1">
                        <a:solidFill>
                          <a:schemeClr val="accent2">
                            <a:lumMod val="75000"/>
                          </a:schemeClr>
                        </a:solidFill>
                        <a:latin typeface="Cambria Math"/>
                      </a:rPr>
                      <m:t>𝐴</m:t>
                    </m:r>
                  </m:oMath>
                </a14:m>
                <a:endParaRPr lang="en-US" sz="2800" dirty="0">
                  <a:solidFill>
                    <a:srgbClr val="7030A0"/>
                  </a:solidFill>
                </a:endParaRPr>
              </a:p>
              <a:p>
                <a:r>
                  <a:rPr lang="en-US" sz="2800" dirty="0"/>
                  <a:t>Pick a </a:t>
                </a:r>
                <a:r>
                  <a:rPr lang="en-US" sz="2800" dirty="0">
                    <a:solidFill>
                      <a:srgbClr val="7030A0"/>
                    </a:solidFill>
                  </a:rPr>
                  <a:t>start node</a:t>
                </a:r>
              </a:p>
              <a:p>
                <a:r>
                  <a:rPr lang="en-US" sz="2800" dirty="0"/>
                  <a:t>Repeat </a:t>
                </a:r>
                <a14:m>
                  <m:oMath xmlns:m="http://schemas.openxmlformats.org/officeDocument/2006/math">
                    <m:r>
                      <a:rPr lang="en-US" sz="2800" i="1">
                        <a:latin typeface="Cambria Math"/>
                      </a:rPr>
                      <m:t>𝑉</m:t>
                    </m:r>
                    <m:r>
                      <a:rPr lang="en-US" sz="2800" i="1">
                        <a:latin typeface="Cambria Math"/>
                      </a:rPr>
                      <m:t>−1</m:t>
                    </m:r>
                  </m:oMath>
                </a14:m>
                <a:r>
                  <a:rPr lang="en-US" sz="2800" dirty="0"/>
                  <a:t> times:</a:t>
                </a:r>
              </a:p>
              <a:p>
                <a:r>
                  <a:rPr lang="en-US" sz="2800" dirty="0"/>
                  <a:t>	Add </a:t>
                </a:r>
                <a:r>
                  <a:rPr lang="en-US" sz="2800" dirty="0">
                    <a:solidFill>
                      <a:srgbClr val="FF00FF"/>
                    </a:solidFill>
                  </a:rPr>
                  <a:t>the min-weight edge </a:t>
                </a:r>
                <a:r>
                  <a:rPr lang="en-US" sz="2800" dirty="0"/>
                  <a:t>which connects to node 			in </a:t>
                </a:r>
                <a14:m>
                  <m:oMath xmlns:m="http://schemas.openxmlformats.org/officeDocument/2006/math">
                    <m:r>
                      <a:rPr lang="en-US" sz="2800" i="1" dirty="0">
                        <a:solidFill>
                          <a:schemeClr val="accent2">
                            <a:lumMod val="75000"/>
                          </a:schemeClr>
                        </a:solidFill>
                        <a:latin typeface="Cambria Math"/>
                      </a:rPr>
                      <m:t>𝐴</m:t>
                    </m:r>
                  </m:oMath>
                </a14:m>
                <a:r>
                  <a:rPr lang="en-US" sz="2800" dirty="0">
                    <a:solidFill>
                      <a:srgbClr val="FF33CC"/>
                    </a:solidFill>
                  </a:rPr>
                  <a:t> </a:t>
                </a:r>
                <a:r>
                  <a:rPr lang="en-US" sz="2800" dirty="0"/>
                  <a:t>with a node not in</a:t>
                </a:r>
                <a:r>
                  <a:rPr lang="en-US" sz="2800" dirty="0">
                    <a:solidFill>
                      <a:srgbClr val="FF33CC"/>
                    </a:solidFill>
                  </a:rPr>
                  <a:t> </a:t>
                </a:r>
                <a14:m>
                  <m:oMath xmlns:m="http://schemas.openxmlformats.org/officeDocument/2006/math">
                    <m:r>
                      <a:rPr lang="en-US" sz="2800" i="1" dirty="0">
                        <a:solidFill>
                          <a:schemeClr val="accent2">
                            <a:lumMod val="75000"/>
                          </a:schemeClr>
                        </a:solidFill>
                        <a:latin typeface="Cambria Math"/>
                      </a:rPr>
                      <m:t>𝐴</m:t>
                    </m:r>
                  </m:oMath>
                </a14:m>
                <a:endParaRPr lang="en-US" sz="2800" dirty="0">
                  <a:solidFill>
                    <a:srgbClr val="FF33CC"/>
                  </a:solidFill>
                </a:endParaRPr>
              </a:p>
            </p:txBody>
          </p:sp>
        </mc:Choice>
        <mc:Fallback xmlns="">
          <p:sp>
            <p:nvSpPr>
              <p:cNvPr id="5" name="TextBox 4">
                <a:extLst>
                  <a:ext uri="{FF2B5EF4-FFF2-40B4-BE49-F238E27FC236}">
                    <a16:creationId xmlns:a16="http://schemas.microsoft.com/office/drawing/2014/main" id="{68A7C54E-AF56-57FA-338F-2510ED8AB640}"/>
                  </a:ext>
                </a:extLst>
              </p:cNvPr>
              <p:cNvSpPr txBox="1">
                <a:spLocks noRot="1" noChangeAspect="1" noMove="1" noResize="1" noEditPoints="1" noAdjustHandles="1" noChangeArrowheads="1" noChangeShapeType="1" noTextEdit="1"/>
              </p:cNvSpPr>
              <p:nvPr/>
            </p:nvSpPr>
            <p:spPr>
              <a:xfrm>
                <a:off x="1905001" y="1143001"/>
                <a:ext cx="8686800" cy="2246769"/>
              </a:xfrm>
              <a:prstGeom prst="rect">
                <a:avLst/>
              </a:prstGeom>
              <a:blipFill>
                <a:blip r:embed="rId2"/>
                <a:stretch>
                  <a:fillRect l="-1474" t="-2717" b="-6793"/>
                </a:stretch>
              </a:blipFill>
            </p:spPr>
            <p:txBody>
              <a:bodyPr/>
              <a:lstStyle/>
              <a:p>
                <a:r>
                  <a:rPr lang="en-US">
                    <a:noFill/>
                  </a:rPr>
                  <a:t> </a:t>
                </a:r>
              </a:p>
            </p:txBody>
          </p:sp>
        </mc:Fallback>
      </mc:AlternateContent>
      <p:grpSp>
        <p:nvGrpSpPr>
          <p:cNvPr id="6" name="Group 5">
            <a:extLst>
              <a:ext uri="{FF2B5EF4-FFF2-40B4-BE49-F238E27FC236}">
                <a16:creationId xmlns:a16="http://schemas.microsoft.com/office/drawing/2014/main" id="{10CD668E-10B8-777D-872D-DB77BD398487}"/>
              </a:ext>
            </a:extLst>
          </p:cNvPr>
          <p:cNvGrpSpPr/>
          <p:nvPr/>
        </p:nvGrpSpPr>
        <p:grpSpPr>
          <a:xfrm>
            <a:off x="3826554" y="4146960"/>
            <a:ext cx="4600060" cy="2787240"/>
            <a:chOff x="0" y="2862182"/>
            <a:chExt cx="7044346" cy="4268266"/>
          </a:xfrm>
        </p:grpSpPr>
        <p:cxnSp>
          <p:nvCxnSpPr>
            <p:cNvPr id="7" name="Straight Connector 6">
              <a:extLst>
                <a:ext uri="{FF2B5EF4-FFF2-40B4-BE49-F238E27FC236}">
                  <a16:creationId xmlns:a16="http://schemas.microsoft.com/office/drawing/2014/main" id="{755100F8-6BD4-A51D-6F9E-647C31926DC8}"/>
                </a:ext>
              </a:extLst>
            </p:cNvPr>
            <p:cNvCxnSpPr>
              <a:stCxn id="35" idx="7"/>
              <a:endCxn id="36" idx="2"/>
            </p:cNvCxnSpPr>
            <p:nvPr/>
          </p:nvCxnSpPr>
          <p:spPr>
            <a:xfrm flipV="1">
              <a:off x="438102" y="3276727"/>
              <a:ext cx="1492916" cy="962604"/>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B7CAA160-AD84-3E6E-58C1-69F47DC278F8}"/>
                </a:ext>
              </a:extLst>
            </p:cNvPr>
            <p:cNvCxnSpPr>
              <a:stCxn id="36" idx="6"/>
              <a:endCxn id="39" idx="2"/>
            </p:cNvCxnSpPr>
            <p:nvPr/>
          </p:nvCxnSpPr>
          <p:spPr>
            <a:xfrm>
              <a:off x="2444286" y="3276727"/>
              <a:ext cx="1510213" cy="5239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9A283B65-721A-E0BD-13BA-859C01E6EB75}"/>
                </a:ext>
              </a:extLst>
            </p:cNvPr>
            <p:cNvCxnSpPr>
              <a:stCxn id="35" idx="4"/>
              <a:endCxn id="37" idx="1"/>
            </p:cNvCxnSpPr>
            <p:nvPr/>
          </p:nvCxnSpPr>
          <p:spPr>
            <a:xfrm>
              <a:off x="256634" y="4677433"/>
              <a:ext cx="857899" cy="1046257"/>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61C68526-4FB6-AD66-C0FD-8EB0D1BF67C1}"/>
                </a:ext>
              </a:extLst>
            </p:cNvPr>
            <p:cNvCxnSpPr>
              <a:stCxn id="38" idx="3"/>
              <a:endCxn id="37" idx="7"/>
            </p:cNvCxnSpPr>
            <p:nvPr/>
          </p:nvCxnSpPr>
          <p:spPr>
            <a:xfrm flipH="1">
              <a:off x="1477469" y="4930617"/>
              <a:ext cx="1172042" cy="793073"/>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E7753B1-EADA-7E57-0FC0-1F948D7BD622}"/>
                </a:ext>
              </a:extLst>
            </p:cNvPr>
            <p:cNvCxnSpPr>
              <a:stCxn id="40" idx="2"/>
              <a:endCxn id="37" idx="5"/>
            </p:cNvCxnSpPr>
            <p:nvPr/>
          </p:nvCxnSpPr>
          <p:spPr>
            <a:xfrm flipH="1" flipV="1">
              <a:off x="1477469" y="6086626"/>
              <a:ext cx="1369411" cy="56531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C5A8D86-1786-FB84-4439-7DD31E6B50C2}"/>
                </a:ext>
              </a:extLst>
            </p:cNvPr>
            <p:cNvCxnSpPr>
              <a:stCxn id="38" idx="5"/>
              <a:endCxn id="40" idx="0"/>
            </p:cNvCxnSpPr>
            <p:nvPr/>
          </p:nvCxnSpPr>
          <p:spPr>
            <a:xfrm>
              <a:off x="3012447" y="4930617"/>
              <a:ext cx="91067" cy="146468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279F14F-1E49-D115-FE0B-01C5C95AE7BE}"/>
                </a:ext>
              </a:extLst>
            </p:cNvPr>
            <p:cNvCxnSpPr>
              <a:stCxn id="38" idx="7"/>
              <a:endCxn id="39" idx="3"/>
            </p:cNvCxnSpPr>
            <p:nvPr/>
          </p:nvCxnSpPr>
          <p:spPr>
            <a:xfrm flipV="1">
              <a:off x="3012447" y="3510585"/>
              <a:ext cx="1017218" cy="105709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C63A10FD-E687-3E0F-1252-9107DC62BCE2}"/>
                </a:ext>
              </a:extLst>
            </p:cNvPr>
            <p:cNvCxnSpPr>
              <a:stCxn id="40" idx="6"/>
              <a:endCxn id="41" idx="3"/>
            </p:cNvCxnSpPr>
            <p:nvPr/>
          </p:nvCxnSpPr>
          <p:spPr>
            <a:xfrm flipV="1">
              <a:off x="3360148" y="6576771"/>
              <a:ext cx="1716185" cy="7516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27FB216-42EB-3865-EC05-19A40D861604}"/>
                </a:ext>
              </a:extLst>
            </p:cNvPr>
            <p:cNvCxnSpPr>
              <a:stCxn id="41" idx="1"/>
              <a:endCxn id="39" idx="4"/>
            </p:cNvCxnSpPr>
            <p:nvPr/>
          </p:nvCxnSpPr>
          <p:spPr>
            <a:xfrm flipH="1" flipV="1">
              <a:off x="4211133" y="3585751"/>
              <a:ext cx="865200" cy="2628084"/>
            </a:xfrm>
            <a:prstGeom prst="line">
              <a:avLst/>
            </a:prstGeom>
            <a:ln w="57150">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B43F46F-170B-E228-C896-09C326B8B2D2}"/>
                </a:ext>
              </a:extLst>
            </p:cNvPr>
            <p:cNvCxnSpPr>
              <a:stCxn id="44" idx="2"/>
              <a:endCxn id="39" idx="5"/>
            </p:cNvCxnSpPr>
            <p:nvPr/>
          </p:nvCxnSpPr>
          <p:spPr>
            <a:xfrm flipH="1" flipV="1">
              <a:off x="4392601" y="3510585"/>
              <a:ext cx="913997" cy="495205"/>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DEEDA2DE-B788-D498-BBB4-7DD16EB90926}"/>
                </a:ext>
              </a:extLst>
            </p:cNvPr>
            <p:cNvCxnSpPr>
              <a:stCxn id="41" idx="0"/>
              <a:endCxn id="44" idx="3"/>
            </p:cNvCxnSpPr>
            <p:nvPr/>
          </p:nvCxnSpPr>
          <p:spPr>
            <a:xfrm flipV="1">
              <a:off x="5257801" y="4187258"/>
              <a:ext cx="123963" cy="195141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F0F4ADF-E4DA-77C3-3C93-F3C1B2C84173}"/>
                </a:ext>
              </a:extLst>
            </p:cNvPr>
            <p:cNvCxnSpPr>
              <a:stCxn id="42" idx="1"/>
              <a:endCxn id="44" idx="5"/>
            </p:cNvCxnSpPr>
            <p:nvPr/>
          </p:nvCxnSpPr>
          <p:spPr>
            <a:xfrm flipH="1" flipV="1">
              <a:off x="5744700" y="4187258"/>
              <a:ext cx="861544" cy="674868"/>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D947D76-FF45-3ABA-D87F-1592A5F6EDB8}"/>
                </a:ext>
              </a:extLst>
            </p:cNvPr>
            <p:cNvCxnSpPr>
              <a:stCxn id="42" idx="3"/>
              <a:endCxn id="41" idx="6"/>
            </p:cNvCxnSpPr>
            <p:nvPr/>
          </p:nvCxnSpPr>
          <p:spPr>
            <a:xfrm flipH="1">
              <a:off x="5514435" y="5225062"/>
              <a:ext cx="1091809" cy="117024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1EDFE052-87DC-E40A-C514-3D116797C776}"/>
                </a:ext>
              </a:extLst>
            </p:cNvPr>
            <p:cNvSpPr txBox="1"/>
            <p:nvPr/>
          </p:nvSpPr>
          <p:spPr>
            <a:xfrm>
              <a:off x="767228" y="3195081"/>
              <a:ext cx="641186" cy="565580"/>
            </a:xfrm>
            <a:prstGeom prst="rect">
              <a:avLst/>
            </a:prstGeom>
            <a:noFill/>
          </p:spPr>
          <p:txBody>
            <a:bodyPr wrap="none" rtlCol="0">
              <a:spAutoFit/>
            </a:bodyPr>
            <a:lstStyle/>
            <a:p>
              <a:r>
                <a:rPr lang="en-US" dirty="0">
                  <a:solidFill>
                    <a:srgbClr val="00B050"/>
                  </a:solidFill>
                </a:rPr>
                <a:t>10</a:t>
              </a:r>
            </a:p>
          </p:txBody>
        </p:sp>
        <p:sp>
          <p:nvSpPr>
            <p:cNvPr id="21" name="TextBox 20">
              <a:extLst>
                <a:ext uri="{FF2B5EF4-FFF2-40B4-BE49-F238E27FC236}">
                  <a16:creationId xmlns:a16="http://schemas.microsoft.com/office/drawing/2014/main" id="{16732F1D-EADF-D485-5212-CFE3E9257A27}"/>
                </a:ext>
              </a:extLst>
            </p:cNvPr>
            <p:cNvSpPr txBox="1"/>
            <p:nvPr/>
          </p:nvSpPr>
          <p:spPr>
            <a:xfrm>
              <a:off x="6095562" y="4099030"/>
              <a:ext cx="461990" cy="565580"/>
            </a:xfrm>
            <a:prstGeom prst="rect">
              <a:avLst/>
            </a:prstGeom>
            <a:noFill/>
          </p:spPr>
          <p:txBody>
            <a:bodyPr wrap="none" rtlCol="0">
              <a:spAutoFit/>
            </a:bodyPr>
            <a:lstStyle/>
            <a:p>
              <a:r>
                <a:rPr lang="en-US" dirty="0">
                  <a:solidFill>
                    <a:srgbClr val="00B050"/>
                  </a:solidFill>
                </a:rPr>
                <a:t>2</a:t>
              </a:r>
            </a:p>
          </p:txBody>
        </p:sp>
        <p:sp>
          <p:nvSpPr>
            <p:cNvPr id="22" name="TextBox 21">
              <a:extLst>
                <a:ext uri="{FF2B5EF4-FFF2-40B4-BE49-F238E27FC236}">
                  <a16:creationId xmlns:a16="http://schemas.microsoft.com/office/drawing/2014/main" id="{5F401493-DA0A-FD32-809D-58FE59B6560E}"/>
                </a:ext>
              </a:extLst>
            </p:cNvPr>
            <p:cNvSpPr txBox="1"/>
            <p:nvPr/>
          </p:nvSpPr>
          <p:spPr>
            <a:xfrm>
              <a:off x="3895875" y="6564868"/>
              <a:ext cx="461990" cy="565580"/>
            </a:xfrm>
            <a:prstGeom prst="rect">
              <a:avLst/>
            </a:prstGeom>
            <a:noFill/>
          </p:spPr>
          <p:txBody>
            <a:bodyPr wrap="none" rtlCol="0">
              <a:spAutoFit/>
            </a:bodyPr>
            <a:lstStyle/>
            <a:p>
              <a:r>
                <a:rPr lang="en-US" dirty="0">
                  <a:solidFill>
                    <a:srgbClr val="00B050"/>
                  </a:solidFill>
                </a:rPr>
                <a:t>7</a:t>
              </a:r>
            </a:p>
          </p:txBody>
        </p:sp>
        <p:sp>
          <p:nvSpPr>
            <p:cNvPr id="23" name="TextBox 22">
              <a:extLst>
                <a:ext uri="{FF2B5EF4-FFF2-40B4-BE49-F238E27FC236}">
                  <a16:creationId xmlns:a16="http://schemas.microsoft.com/office/drawing/2014/main" id="{D850A0C0-DF95-64B4-5DF7-DF526F38C770}"/>
                </a:ext>
              </a:extLst>
            </p:cNvPr>
            <p:cNvSpPr txBox="1"/>
            <p:nvPr/>
          </p:nvSpPr>
          <p:spPr>
            <a:xfrm>
              <a:off x="6047348" y="5905158"/>
              <a:ext cx="641186" cy="565580"/>
            </a:xfrm>
            <a:prstGeom prst="rect">
              <a:avLst/>
            </a:prstGeom>
            <a:noFill/>
          </p:spPr>
          <p:txBody>
            <a:bodyPr wrap="none" rtlCol="0">
              <a:spAutoFit/>
            </a:bodyPr>
            <a:lstStyle/>
            <a:p>
              <a:r>
                <a:rPr lang="en-US" dirty="0">
                  <a:solidFill>
                    <a:srgbClr val="00B050"/>
                  </a:solidFill>
                </a:rPr>
                <a:t>11</a:t>
              </a:r>
            </a:p>
          </p:txBody>
        </p:sp>
        <p:sp>
          <p:nvSpPr>
            <p:cNvPr id="24" name="TextBox 23">
              <a:extLst>
                <a:ext uri="{FF2B5EF4-FFF2-40B4-BE49-F238E27FC236}">
                  <a16:creationId xmlns:a16="http://schemas.microsoft.com/office/drawing/2014/main" id="{17229C4D-C526-DF27-F7C6-D6C27B9DA882}"/>
                </a:ext>
              </a:extLst>
            </p:cNvPr>
            <p:cNvSpPr txBox="1"/>
            <p:nvPr/>
          </p:nvSpPr>
          <p:spPr>
            <a:xfrm>
              <a:off x="5255801" y="4595356"/>
              <a:ext cx="461990" cy="565580"/>
            </a:xfrm>
            <a:prstGeom prst="rect">
              <a:avLst/>
            </a:prstGeom>
            <a:noFill/>
          </p:spPr>
          <p:txBody>
            <a:bodyPr wrap="none" rtlCol="0">
              <a:spAutoFit/>
            </a:bodyPr>
            <a:lstStyle/>
            <a:p>
              <a:r>
                <a:rPr lang="en-US" dirty="0">
                  <a:solidFill>
                    <a:srgbClr val="00B050"/>
                  </a:solidFill>
                </a:rPr>
                <a:t>9</a:t>
              </a:r>
            </a:p>
          </p:txBody>
        </p:sp>
        <p:sp>
          <p:nvSpPr>
            <p:cNvPr id="25" name="TextBox 24">
              <a:extLst>
                <a:ext uri="{FF2B5EF4-FFF2-40B4-BE49-F238E27FC236}">
                  <a16:creationId xmlns:a16="http://schemas.microsoft.com/office/drawing/2014/main" id="{9661C32B-7A00-1E08-FDBB-1B4153735400}"/>
                </a:ext>
              </a:extLst>
            </p:cNvPr>
            <p:cNvSpPr txBox="1"/>
            <p:nvPr/>
          </p:nvSpPr>
          <p:spPr>
            <a:xfrm>
              <a:off x="4119679" y="4462779"/>
              <a:ext cx="461990" cy="565580"/>
            </a:xfrm>
            <a:prstGeom prst="rect">
              <a:avLst/>
            </a:prstGeom>
            <a:noFill/>
          </p:spPr>
          <p:txBody>
            <a:bodyPr wrap="none" rtlCol="0">
              <a:spAutoFit/>
            </a:bodyPr>
            <a:lstStyle/>
            <a:p>
              <a:r>
                <a:rPr lang="en-US" dirty="0">
                  <a:solidFill>
                    <a:srgbClr val="00B050"/>
                  </a:solidFill>
                </a:rPr>
                <a:t>5</a:t>
              </a:r>
            </a:p>
          </p:txBody>
        </p:sp>
        <p:sp>
          <p:nvSpPr>
            <p:cNvPr id="26" name="TextBox 25">
              <a:extLst>
                <a:ext uri="{FF2B5EF4-FFF2-40B4-BE49-F238E27FC236}">
                  <a16:creationId xmlns:a16="http://schemas.microsoft.com/office/drawing/2014/main" id="{8A4A34EF-3BAF-1BBA-168C-E85116C2BE75}"/>
                </a:ext>
              </a:extLst>
            </p:cNvPr>
            <p:cNvSpPr txBox="1"/>
            <p:nvPr/>
          </p:nvSpPr>
          <p:spPr>
            <a:xfrm>
              <a:off x="4582463" y="3299181"/>
              <a:ext cx="461990" cy="565580"/>
            </a:xfrm>
            <a:prstGeom prst="rect">
              <a:avLst/>
            </a:prstGeom>
            <a:noFill/>
          </p:spPr>
          <p:txBody>
            <a:bodyPr wrap="none" rtlCol="0">
              <a:spAutoFit/>
            </a:bodyPr>
            <a:lstStyle/>
            <a:p>
              <a:r>
                <a:rPr lang="en-US" dirty="0">
                  <a:solidFill>
                    <a:srgbClr val="00B050"/>
                  </a:solidFill>
                </a:rPr>
                <a:t>6</a:t>
              </a:r>
            </a:p>
          </p:txBody>
        </p:sp>
        <p:sp>
          <p:nvSpPr>
            <p:cNvPr id="27" name="TextBox 26">
              <a:extLst>
                <a:ext uri="{FF2B5EF4-FFF2-40B4-BE49-F238E27FC236}">
                  <a16:creationId xmlns:a16="http://schemas.microsoft.com/office/drawing/2014/main" id="{CFE8BD36-BB8A-DE23-26F3-F0E107B953F9}"/>
                </a:ext>
              </a:extLst>
            </p:cNvPr>
            <p:cNvSpPr txBox="1"/>
            <p:nvPr/>
          </p:nvSpPr>
          <p:spPr>
            <a:xfrm>
              <a:off x="3058462" y="5546336"/>
              <a:ext cx="461990" cy="565580"/>
            </a:xfrm>
            <a:prstGeom prst="rect">
              <a:avLst/>
            </a:prstGeom>
            <a:noFill/>
          </p:spPr>
          <p:txBody>
            <a:bodyPr wrap="none" rtlCol="0">
              <a:spAutoFit/>
            </a:bodyPr>
            <a:lstStyle/>
            <a:p>
              <a:r>
                <a:rPr lang="en-US" dirty="0">
                  <a:solidFill>
                    <a:srgbClr val="00B050"/>
                  </a:solidFill>
                </a:rPr>
                <a:t>3</a:t>
              </a:r>
            </a:p>
          </p:txBody>
        </p:sp>
        <p:sp>
          <p:nvSpPr>
            <p:cNvPr id="28" name="TextBox 27">
              <a:extLst>
                <a:ext uri="{FF2B5EF4-FFF2-40B4-BE49-F238E27FC236}">
                  <a16:creationId xmlns:a16="http://schemas.microsoft.com/office/drawing/2014/main" id="{F5BA23A5-5C01-9C95-A926-A1418099816B}"/>
                </a:ext>
              </a:extLst>
            </p:cNvPr>
            <p:cNvSpPr txBox="1"/>
            <p:nvPr/>
          </p:nvSpPr>
          <p:spPr>
            <a:xfrm>
              <a:off x="3064048" y="3778529"/>
              <a:ext cx="461990" cy="565580"/>
            </a:xfrm>
            <a:prstGeom prst="rect">
              <a:avLst/>
            </a:prstGeom>
            <a:noFill/>
          </p:spPr>
          <p:txBody>
            <a:bodyPr wrap="none" rtlCol="0">
              <a:spAutoFit/>
            </a:bodyPr>
            <a:lstStyle/>
            <a:p>
              <a:r>
                <a:rPr lang="en-US" dirty="0">
                  <a:solidFill>
                    <a:srgbClr val="00B050"/>
                  </a:solidFill>
                </a:rPr>
                <a:t>7</a:t>
              </a:r>
            </a:p>
          </p:txBody>
        </p:sp>
        <p:sp>
          <p:nvSpPr>
            <p:cNvPr id="29" name="TextBox 28">
              <a:extLst>
                <a:ext uri="{FF2B5EF4-FFF2-40B4-BE49-F238E27FC236}">
                  <a16:creationId xmlns:a16="http://schemas.microsoft.com/office/drawing/2014/main" id="{09ECED86-1DCE-07AE-62C7-197AFA47B572}"/>
                </a:ext>
              </a:extLst>
            </p:cNvPr>
            <p:cNvSpPr txBox="1"/>
            <p:nvPr/>
          </p:nvSpPr>
          <p:spPr>
            <a:xfrm>
              <a:off x="2051034" y="5224258"/>
              <a:ext cx="461990" cy="565580"/>
            </a:xfrm>
            <a:prstGeom prst="rect">
              <a:avLst/>
            </a:prstGeom>
            <a:noFill/>
          </p:spPr>
          <p:txBody>
            <a:bodyPr wrap="square" rtlCol="0">
              <a:spAutoFit/>
            </a:bodyPr>
            <a:lstStyle/>
            <a:p>
              <a:r>
                <a:rPr lang="en-US" dirty="0">
                  <a:solidFill>
                    <a:srgbClr val="00B050"/>
                  </a:solidFill>
                </a:rPr>
                <a:t>3</a:t>
              </a:r>
            </a:p>
          </p:txBody>
        </p:sp>
        <p:sp>
          <p:nvSpPr>
            <p:cNvPr id="30" name="TextBox 29">
              <a:extLst>
                <a:ext uri="{FF2B5EF4-FFF2-40B4-BE49-F238E27FC236}">
                  <a16:creationId xmlns:a16="http://schemas.microsoft.com/office/drawing/2014/main" id="{4CE9505D-C54E-2F4B-4154-424C4E2DD699}"/>
                </a:ext>
              </a:extLst>
            </p:cNvPr>
            <p:cNvSpPr txBox="1"/>
            <p:nvPr/>
          </p:nvSpPr>
          <p:spPr>
            <a:xfrm>
              <a:off x="1885966" y="6404395"/>
              <a:ext cx="461990" cy="565580"/>
            </a:xfrm>
            <a:prstGeom prst="rect">
              <a:avLst/>
            </a:prstGeom>
            <a:noFill/>
          </p:spPr>
          <p:txBody>
            <a:bodyPr wrap="none" rtlCol="0">
              <a:spAutoFit/>
            </a:bodyPr>
            <a:lstStyle/>
            <a:p>
              <a:r>
                <a:rPr lang="en-US" dirty="0">
                  <a:solidFill>
                    <a:srgbClr val="00B050"/>
                  </a:solidFill>
                </a:rPr>
                <a:t>1</a:t>
              </a:r>
            </a:p>
          </p:txBody>
        </p:sp>
        <p:sp>
          <p:nvSpPr>
            <p:cNvPr id="31" name="TextBox 30">
              <a:extLst>
                <a:ext uri="{FF2B5EF4-FFF2-40B4-BE49-F238E27FC236}">
                  <a16:creationId xmlns:a16="http://schemas.microsoft.com/office/drawing/2014/main" id="{FDB77C59-55FC-B378-4E3C-C27559AC5DCA}"/>
                </a:ext>
              </a:extLst>
            </p:cNvPr>
            <p:cNvSpPr txBox="1"/>
            <p:nvPr/>
          </p:nvSpPr>
          <p:spPr>
            <a:xfrm>
              <a:off x="2830979" y="2862182"/>
              <a:ext cx="461990" cy="565580"/>
            </a:xfrm>
            <a:prstGeom prst="rect">
              <a:avLst/>
            </a:prstGeom>
            <a:noFill/>
          </p:spPr>
          <p:txBody>
            <a:bodyPr wrap="none" rtlCol="0">
              <a:spAutoFit/>
            </a:bodyPr>
            <a:lstStyle/>
            <a:p>
              <a:r>
                <a:rPr lang="en-US" dirty="0">
                  <a:solidFill>
                    <a:srgbClr val="00B050"/>
                  </a:solidFill>
                </a:rPr>
                <a:t>8</a:t>
              </a:r>
            </a:p>
          </p:txBody>
        </p:sp>
        <p:sp>
          <p:nvSpPr>
            <p:cNvPr id="32" name="TextBox 31">
              <a:extLst>
                <a:ext uri="{FF2B5EF4-FFF2-40B4-BE49-F238E27FC236}">
                  <a16:creationId xmlns:a16="http://schemas.microsoft.com/office/drawing/2014/main" id="{68712624-38BC-AD3D-A15D-8F7804CAB356}"/>
                </a:ext>
              </a:extLst>
            </p:cNvPr>
            <p:cNvSpPr txBox="1"/>
            <p:nvPr/>
          </p:nvSpPr>
          <p:spPr>
            <a:xfrm>
              <a:off x="256634" y="5096526"/>
              <a:ext cx="641186" cy="565580"/>
            </a:xfrm>
            <a:prstGeom prst="rect">
              <a:avLst/>
            </a:prstGeom>
            <a:noFill/>
          </p:spPr>
          <p:txBody>
            <a:bodyPr wrap="none" rtlCol="0">
              <a:spAutoFit/>
            </a:bodyPr>
            <a:lstStyle/>
            <a:p>
              <a:r>
                <a:rPr lang="en-US" dirty="0">
                  <a:solidFill>
                    <a:srgbClr val="00B050"/>
                  </a:solidFill>
                </a:rPr>
                <a:t>12</a:t>
              </a:r>
            </a:p>
          </p:txBody>
        </p:sp>
        <p:cxnSp>
          <p:nvCxnSpPr>
            <p:cNvPr id="33" name="Straight Connector 32">
              <a:extLst>
                <a:ext uri="{FF2B5EF4-FFF2-40B4-BE49-F238E27FC236}">
                  <a16:creationId xmlns:a16="http://schemas.microsoft.com/office/drawing/2014/main" id="{80408005-038D-F1EB-2C95-15B7F6A8B966}"/>
                </a:ext>
              </a:extLst>
            </p:cNvPr>
            <p:cNvCxnSpPr>
              <a:stCxn id="36" idx="4"/>
              <a:endCxn id="37" idx="0"/>
            </p:cNvCxnSpPr>
            <p:nvPr/>
          </p:nvCxnSpPr>
          <p:spPr>
            <a:xfrm flipH="1">
              <a:off x="1296001" y="3533361"/>
              <a:ext cx="891651" cy="2115163"/>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A1303496-60F2-AF01-C637-EEBCB688DC4F}"/>
                </a:ext>
              </a:extLst>
            </p:cNvPr>
            <p:cNvSpPr txBox="1"/>
            <p:nvPr/>
          </p:nvSpPr>
          <p:spPr>
            <a:xfrm>
              <a:off x="1414258" y="4262423"/>
              <a:ext cx="461990" cy="565580"/>
            </a:xfrm>
            <a:prstGeom prst="rect">
              <a:avLst/>
            </a:prstGeom>
            <a:noFill/>
          </p:spPr>
          <p:txBody>
            <a:bodyPr wrap="none" rtlCol="0">
              <a:spAutoFit/>
            </a:bodyPr>
            <a:lstStyle/>
            <a:p>
              <a:r>
                <a:rPr lang="en-US" dirty="0">
                  <a:solidFill>
                    <a:srgbClr val="00B050"/>
                  </a:solidFill>
                </a:rPr>
                <a:t>9</a:t>
              </a:r>
            </a:p>
          </p:txBody>
        </p:sp>
        <p:sp>
          <p:nvSpPr>
            <p:cNvPr id="35" name="Oval 34">
              <a:extLst>
                <a:ext uri="{FF2B5EF4-FFF2-40B4-BE49-F238E27FC236}">
                  <a16:creationId xmlns:a16="http://schemas.microsoft.com/office/drawing/2014/main" id="{334C8BA9-526F-C026-4B09-DB3275B696CD}"/>
                </a:ext>
              </a:extLst>
            </p:cNvPr>
            <p:cNvSpPr/>
            <p:nvPr/>
          </p:nvSpPr>
          <p:spPr>
            <a:xfrm>
              <a:off x="0" y="4164165"/>
              <a:ext cx="513268" cy="513268"/>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36" name="Oval 35">
              <a:extLst>
                <a:ext uri="{FF2B5EF4-FFF2-40B4-BE49-F238E27FC236}">
                  <a16:creationId xmlns:a16="http://schemas.microsoft.com/office/drawing/2014/main" id="{4531FB89-7FDE-9A29-AFB8-5A6EE1F85A16}"/>
                </a:ext>
              </a:extLst>
            </p:cNvPr>
            <p:cNvSpPr/>
            <p:nvPr/>
          </p:nvSpPr>
          <p:spPr>
            <a:xfrm>
              <a:off x="1931018" y="302009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37" name="Oval 36">
              <a:extLst>
                <a:ext uri="{FF2B5EF4-FFF2-40B4-BE49-F238E27FC236}">
                  <a16:creationId xmlns:a16="http://schemas.microsoft.com/office/drawing/2014/main" id="{D8809ACA-16C4-A0D6-C7FD-7A1DAE695BB2}"/>
                </a:ext>
              </a:extLst>
            </p:cNvPr>
            <p:cNvSpPr/>
            <p:nvPr/>
          </p:nvSpPr>
          <p:spPr>
            <a:xfrm>
              <a:off x="1039367" y="5648524"/>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38" name="Oval 37">
              <a:extLst>
                <a:ext uri="{FF2B5EF4-FFF2-40B4-BE49-F238E27FC236}">
                  <a16:creationId xmlns:a16="http://schemas.microsoft.com/office/drawing/2014/main" id="{DACCD3C1-7424-EA4F-ECAF-40E78AE4564E}"/>
                </a:ext>
              </a:extLst>
            </p:cNvPr>
            <p:cNvSpPr/>
            <p:nvPr/>
          </p:nvSpPr>
          <p:spPr>
            <a:xfrm>
              <a:off x="2574345" y="4492515"/>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39" name="Oval 38">
              <a:extLst>
                <a:ext uri="{FF2B5EF4-FFF2-40B4-BE49-F238E27FC236}">
                  <a16:creationId xmlns:a16="http://schemas.microsoft.com/office/drawing/2014/main" id="{7D5A061E-21B8-F9F9-1889-646A3ABE781D}"/>
                </a:ext>
              </a:extLst>
            </p:cNvPr>
            <p:cNvSpPr/>
            <p:nvPr/>
          </p:nvSpPr>
          <p:spPr>
            <a:xfrm>
              <a:off x="3954499" y="307248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40" name="Oval 39">
              <a:extLst>
                <a:ext uri="{FF2B5EF4-FFF2-40B4-BE49-F238E27FC236}">
                  <a16:creationId xmlns:a16="http://schemas.microsoft.com/office/drawing/2014/main" id="{E4228F3A-CEA9-B10C-9689-4DBD25A539FF}"/>
                </a:ext>
              </a:extLst>
            </p:cNvPr>
            <p:cNvSpPr/>
            <p:nvPr/>
          </p:nvSpPr>
          <p:spPr>
            <a:xfrm>
              <a:off x="2846880" y="639530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41" name="Oval 40">
              <a:extLst>
                <a:ext uri="{FF2B5EF4-FFF2-40B4-BE49-F238E27FC236}">
                  <a16:creationId xmlns:a16="http://schemas.microsoft.com/office/drawing/2014/main" id="{335C304E-98CB-ADCF-3E2F-684A5EE02F32}"/>
                </a:ext>
              </a:extLst>
            </p:cNvPr>
            <p:cNvSpPr/>
            <p:nvPr/>
          </p:nvSpPr>
          <p:spPr>
            <a:xfrm>
              <a:off x="5001167" y="6138669"/>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t>
              </a:r>
            </a:p>
          </p:txBody>
        </p:sp>
        <p:sp>
          <p:nvSpPr>
            <p:cNvPr id="42" name="Oval 41">
              <a:extLst>
                <a:ext uri="{FF2B5EF4-FFF2-40B4-BE49-F238E27FC236}">
                  <a16:creationId xmlns:a16="http://schemas.microsoft.com/office/drawing/2014/main" id="{BEA69499-62D3-0264-B925-5048DDFE21F4}"/>
                </a:ext>
              </a:extLst>
            </p:cNvPr>
            <p:cNvSpPr/>
            <p:nvPr/>
          </p:nvSpPr>
          <p:spPr>
            <a:xfrm>
              <a:off x="6531078" y="4786960"/>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a:t>
              </a:r>
            </a:p>
          </p:txBody>
        </p:sp>
        <p:sp>
          <p:nvSpPr>
            <p:cNvPr id="44" name="Oval 43">
              <a:extLst>
                <a:ext uri="{FF2B5EF4-FFF2-40B4-BE49-F238E27FC236}">
                  <a16:creationId xmlns:a16="http://schemas.microsoft.com/office/drawing/2014/main" id="{D61B8BE7-7A60-6BB0-CA63-3152F5281C6E}"/>
                </a:ext>
              </a:extLst>
            </p:cNvPr>
            <p:cNvSpPr/>
            <p:nvPr/>
          </p:nvSpPr>
          <p:spPr>
            <a:xfrm>
              <a:off x="5306598" y="3749156"/>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t>
              </a:r>
            </a:p>
          </p:txBody>
        </p:sp>
      </p:grpSp>
    </p:spTree>
    <p:extLst>
      <p:ext uri="{BB962C8B-B14F-4D97-AF65-F5344CB8AC3E}">
        <p14:creationId xmlns:p14="http://schemas.microsoft.com/office/powerpoint/2010/main" val="868864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28880E-C27C-7714-FFDE-4B5D9F99ACBB}"/>
            </a:ext>
          </a:extLst>
        </p:cNvPr>
        <p:cNvGrpSpPr/>
        <p:nvPr/>
      </p:nvGrpSpPr>
      <p:grpSpPr>
        <a:xfrm>
          <a:off x="0" y="0"/>
          <a:ext cx="0" cy="0"/>
          <a:chOff x="0" y="0"/>
          <a:chExt cx="0" cy="0"/>
        </a:xfrm>
      </p:grpSpPr>
      <p:sp>
        <p:nvSpPr>
          <p:cNvPr id="3" name="Freeform 2">
            <a:extLst>
              <a:ext uri="{FF2B5EF4-FFF2-40B4-BE49-F238E27FC236}">
                <a16:creationId xmlns:a16="http://schemas.microsoft.com/office/drawing/2014/main" id="{452F6D43-4E7D-4E8B-6A77-604ADC17CBFC}"/>
              </a:ext>
            </a:extLst>
          </p:cNvPr>
          <p:cNvSpPr/>
          <p:nvPr/>
        </p:nvSpPr>
        <p:spPr>
          <a:xfrm>
            <a:off x="3589284" y="3997189"/>
            <a:ext cx="4256689" cy="2822027"/>
          </a:xfrm>
          <a:custGeom>
            <a:avLst/>
            <a:gdLst>
              <a:gd name="connsiteX0" fmla="*/ 0 w 4256689"/>
              <a:gd name="connsiteY0" fmla="*/ 945931 h 2822027"/>
              <a:gd name="connsiteX1" fmla="*/ 0 w 4256689"/>
              <a:gd name="connsiteY1" fmla="*/ 1371600 h 2822027"/>
              <a:gd name="connsiteX2" fmla="*/ 315310 w 4256689"/>
              <a:gd name="connsiteY2" fmla="*/ 1576551 h 2822027"/>
              <a:gd name="connsiteX3" fmla="*/ 725214 w 4256689"/>
              <a:gd name="connsiteY3" fmla="*/ 1387365 h 2822027"/>
              <a:gd name="connsiteX4" fmla="*/ 1466193 w 4256689"/>
              <a:gd name="connsiteY4" fmla="*/ 804041 h 2822027"/>
              <a:gd name="connsiteX5" fmla="*/ 2364827 w 4256689"/>
              <a:gd name="connsiteY5" fmla="*/ 646386 h 2822027"/>
              <a:gd name="connsiteX6" fmla="*/ 2743200 w 4256689"/>
              <a:gd name="connsiteY6" fmla="*/ 772510 h 2822027"/>
              <a:gd name="connsiteX7" fmla="*/ 2932386 w 4256689"/>
              <a:gd name="connsiteY7" fmla="*/ 1434662 h 2822027"/>
              <a:gd name="connsiteX8" fmla="*/ 3515710 w 4256689"/>
              <a:gd name="connsiteY8" fmla="*/ 2743200 h 2822027"/>
              <a:gd name="connsiteX9" fmla="*/ 3862551 w 4256689"/>
              <a:gd name="connsiteY9" fmla="*/ 2822027 h 2822027"/>
              <a:gd name="connsiteX10" fmla="*/ 4256689 w 4256689"/>
              <a:gd name="connsiteY10" fmla="*/ 2506717 h 2822027"/>
              <a:gd name="connsiteX11" fmla="*/ 3909848 w 4256689"/>
              <a:gd name="connsiteY11" fmla="*/ 1765738 h 2822027"/>
              <a:gd name="connsiteX12" fmla="*/ 3310758 w 4256689"/>
              <a:gd name="connsiteY12" fmla="*/ 189186 h 2822027"/>
              <a:gd name="connsiteX13" fmla="*/ 2569779 w 4256689"/>
              <a:gd name="connsiteY13" fmla="*/ 0 h 2822027"/>
              <a:gd name="connsiteX14" fmla="*/ 1340069 w 4256689"/>
              <a:gd name="connsiteY14" fmla="*/ 31531 h 2822027"/>
              <a:gd name="connsiteX15" fmla="*/ 457200 w 4256689"/>
              <a:gd name="connsiteY15" fmla="*/ 315310 h 2822027"/>
              <a:gd name="connsiteX16" fmla="*/ 78827 w 4256689"/>
              <a:gd name="connsiteY16" fmla="*/ 898634 h 2822027"/>
              <a:gd name="connsiteX17" fmla="*/ 0 w 4256689"/>
              <a:gd name="connsiteY17" fmla="*/ 945931 h 2822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56689" h="2822027">
                <a:moveTo>
                  <a:pt x="0" y="945931"/>
                </a:moveTo>
                <a:lnTo>
                  <a:pt x="0" y="1371600"/>
                </a:lnTo>
                <a:lnTo>
                  <a:pt x="315310" y="1576551"/>
                </a:lnTo>
                <a:lnTo>
                  <a:pt x="725214" y="1387365"/>
                </a:lnTo>
                <a:lnTo>
                  <a:pt x="1466193" y="804041"/>
                </a:lnTo>
                <a:lnTo>
                  <a:pt x="2364827" y="646386"/>
                </a:lnTo>
                <a:lnTo>
                  <a:pt x="2743200" y="772510"/>
                </a:lnTo>
                <a:lnTo>
                  <a:pt x="2932386" y="1434662"/>
                </a:lnTo>
                <a:lnTo>
                  <a:pt x="3515710" y="2743200"/>
                </a:lnTo>
                <a:lnTo>
                  <a:pt x="3862551" y="2822027"/>
                </a:lnTo>
                <a:lnTo>
                  <a:pt x="4256689" y="2506717"/>
                </a:lnTo>
                <a:lnTo>
                  <a:pt x="3909848" y="1765738"/>
                </a:lnTo>
                <a:lnTo>
                  <a:pt x="3310758" y="189186"/>
                </a:lnTo>
                <a:lnTo>
                  <a:pt x="2569779" y="0"/>
                </a:lnTo>
                <a:lnTo>
                  <a:pt x="1340069" y="31531"/>
                </a:lnTo>
                <a:lnTo>
                  <a:pt x="457200" y="315310"/>
                </a:lnTo>
                <a:lnTo>
                  <a:pt x="78827" y="898634"/>
                </a:lnTo>
                <a:lnTo>
                  <a:pt x="0" y="945931"/>
                </a:lnTo>
                <a:close/>
              </a:path>
            </a:pathLst>
          </a:custGeom>
          <a:solidFill>
            <a:srgbClr val="00B0F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B8F554F-FCB2-0E04-5AA9-257DF4050C9F}"/>
              </a:ext>
            </a:extLst>
          </p:cNvPr>
          <p:cNvSpPr>
            <a:spLocks noGrp="1"/>
          </p:cNvSpPr>
          <p:nvPr>
            <p:ph type="title"/>
          </p:nvPr>
        </p:nvSpPr>
        <p:spPr/>
        <p:txBody>
          <a:bodyPr>
            <a:normAutofit/>
          </a:bodyPr>
          <a:lstStyle/>
          <a:p>
            <a:r>
              <a:rPr lang="en-US" dirty="0"/>
              <a:t>Prim’s Algorithm</a:t>
            </a:r>
          </a:p>
        </p:txBody>
      </p:sp>
      <p:sp>
        <p:nvSpPr>
          <p:cNvPr id="4" name="Slide Number Placeholder 3">
            <a:extLst>
              <a:ext uri="{FF2B5EF4-FFF2-40B4-BE49-F238E27FC236}">
                <a16:creationId xmlns:a16="http://schemas.microsoft.com/office/drawing/2014/main" id="{983352B9-1AD7-8161-B664-B1752691D9C1}"/>
              </a:ext>
            </a:extLst>
          </p:cNvPr>
          <p:cNvSpPr>
            <a:spLocks noGrp="1"/>
          </p:cNvSpPr>
          <p:nvPr>
            <p:ph type="sldNum" sz="quarter" idx="12"/>
          </p:nvPr>
        </p:nvSpPr>
        <p:spPr/>
        <p:txBody>
          <a:bodyPr/>
          <a:lstStyle/>
          <a:p>
            <a:fld id="{86BADE50-950A-4D58-BFB2-FA2C6A8B385D}" type="slidenum">
              <a:rPr lang="en-US" smtClean="0"/>
              <a:t>28</a:t>
            </a:fld>
            <a:endParaRPr lang="en-US"/>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1F231CB9-27C9-DCA8-FC2C-E9B9626751DA}"/>
                  </a:ext>
                </a:extLst>
              </p:cNvPr>
              <p:cNvSpPr txBox="1"/>
              <p:nvPr/>
            </p:nvSpPr>
            <p:spPr>
              <a:xfrm>
                <a:off x="1905001" y="1143001"/>
                <a:ext cx="8686800" cy="2246769"/>
              </a:xfrm>
              <a:prstGeom prst="rect">
                <a:avLst/>
              </a:prstGeom>
              <a:noFill/>
            </p:spPr>
            <p:txBody>
              <a:bodyPr wrap="square" rtlCol="0">
                <a:spAutoFit/>
              </a:bodyPr>
              <a:lstStyle/>
              <a:p>
                <a:r>
                  <a:rPr lang="en-US" sz="2800" dirty="0"/>
                  <a:t>Start with an empty tree </a:t>
                </a:r>
                <a14:m>
                  <m:oMath xmlns:m="http://schemas.openxmlformats.org/officeDocument/2006/math">
                    <m:r>
                      <a:rPr lang="en-US" sz="2800" i="1">
                        <a:solidFill>
                          <a:schemeClr val="accent2">
                            <a:lumMod val="75000"/>
                          </a:schemeClr>
                        </a:solidFill>
                        <a:latin typeface="Cambria Math"/>
                      </a:rPr>
                      <m:t>𝐴</m:t>
                    </m:r>
                  </m:oMath>
                </a14:m>
                <a:endParaRPr lang="en-US" sz="2800" dirty="0">
                  <a:solidFill>
                    <a:srgbClr val="7030A0"/>
                  </a:solidFill>
                </a:endParaRPr>
              </a:p>
              <a:p>
                <a:r>
                  <a:rPr lang="en-US" sz="2800" dirty="0"/>
                  <a:t>Pick a </a:t>
                </a:r>
                <a:r>
                  <a:rPr lang="en-US" sz="2800" dirty="0">
                    <a:solidFill>
                      <a:srgbClr val="7030A0"/>
                    </a:solidFill>
                  </a:rPr>
                  <a:t>start node</a:t>
                </a:r>
              </a:p>
              <a:p>
                <a:r>
                  <a:rPr lang="en-US" sz="2800" dirty="0"/>
                  <a:t>Repeat </a:t>
                </a:r>
                <a14:m>
                  <m:oMath xmlns:m="http://schemas.openxmlformats.org/officeDocument/2006/math">
                    <m:r>
                      <a:rPr lang="en-US" sz="2800" i="1">
                        <a:latin typeface="Cambria Math"/>
                      </a:rPr>
                      <m:t>𝑉</m:t>
                    </m:r>
                    <m:r>
                      <a:rPr lang="en-US" sz="2800" i="1">
                        <a:latin typeface="Cambria Math"/>
                      </a:rPr>
                      <m:t>−1</m:t>
                    </m:r>
                  </m:oMath>
                </a14:m>
                <a:r>
                  <a:rPr lang="en-US" sz="2800" dirty="0"/>
                  <a:t> times:</a:t>
                </a:r>
              </a:p>
              <a:p>
                <a:r>
                  <a:rPr lang="en-US" sz="2800" dirty="0"/>
                  <a:t>	Add </a:t>
                </a:r>
                <a:r>
                  <a:rPr lang="en-US" sz="2800" dirty="0">
                    <a:solidFill>
                      <a:srgbClr val="FF00FF"/>
                    </a:solidFill>
                  </a:rPr>
                  <a:t>the min-weight edge </a:t>
                </a:r>
                <a:r>
                  <a:rPr lang="en-US" sz="2800" dirty="0"/>
                  <a:t>which connects to node 			in </a:t>
                </a:r>
                <a14:m>
                  <m:oMath xmlns:m="http://schemas.openxmlformats.org/officeDocument/2006/math">
                    <m:r>
                      <a:rPr lang="en-US" sz="2800" i="1" dirty="0">
                        <a:solidFill>
                          <a:schemeClr val="accent2">
                            <a:lumMod val="75000"/>
                          </a:schemeClr>
                        </a:solidFill>
                        <a:latin typeface="Cambria Math"/>
                      </a:rPr>
                      <m:t>𝐴</m:t>
                    </m:r>
                  </m:oMath>
                </a14:m>
                <a:r>
                  <a:rPr lang="en-US" sz="2800" dirty="0">
                    <a:solidFill>
                      <a:srgbClr val="FF33CC"/>
                    </a:solidFill>
                  </a:rPr>
                  <a:t> </a:t>
                </a:r>
                <a:r>
                  <a:rPr lang="en-US" sz="2800" dirty="0"/>
                  <a:t>with a node not in</a:t>
                </a:r>
                <a:r>
                  <a:rPr lang="en-US" sz="2800" dirty="0">
                    <a:solidFill>
                      <a:srgbClr val="FF33CC"/>
                    </a:solidFill>
                  </a:rPr>
                  <a:t> </a:t>
                </a:r>
                <a14:m>
                  <m:oMath xmlns:m="http://schemas.openxmlformats.org/officeDocument/2006/math">
                    <m:r>
                      <a:rPr lang="en-US" sz="2800" i="1" dirty="0">
                        <a:solidFill>
                          <a:schemeClr val="accent2">
                            <a:lumMod val="75000"/>
                          </a:schemeClr>
                        </a:solidFill>
                        <a:latin typeface="Cambria Math"/>
                      </a:rPr>
                      <m:t>𝐴</m:t>
                    </m:r>
                  </m:oMath>
                </a14:m>
                <a:endParaRPr lang="en-US" sz="2800" dirty="0">
                  <a:solidFill>
                    <a:srgbClr val="FF33CC"/>
                  </a:solidFill>
                </a:endParaRPr>
              </a:p>
            </p:txBody>
          </p:sp>
        </mc:Choice>
        <mc:Fallback xmlns="">
          <p:sp>
            <p:nvSpPr>
              <p:cNvPr id="5" name="TextBox 4">
                <a:extLst>
                  <a:ext uri="{FF2B5EF4-FFF2-40B4-BE49-F238E27FC236}">
                    <a16:creationId xmlns:a16="http://schemas.microsoft.com/office/drawing/2014/main" id="{9FEDDE88-BC67-D05D-573D-C71900537B98}"/>
                  </a:ext>
                </a:extLst>
              </p:cNvPr>
              <p:cNvSpPr txBox="1">
                <a:spLocks noRot="1" noChangeAspect="1" noMove="1" noResize="1" noEditPoints="1" noAdjustHandles="1" noChangeArrowheads="1" noChangeShapeType="1" noTextEdit="1"/>
              </p:cNvSpPr>
              <p:nvPr/>
            </p:nvSpPr>
            <p:spPr>
              <a:xfrm>
                <a:off x="1905001" y="1143001"/>
                <a:ext cx="8686800" cy="2246769"/>
              </a:xfrm>
              <a:prstGeom prst="rect">
                <a:avLst/>
              </a:prstGeom>
              <a:blipFill>
                <a:blip r:embed="rId2"/>
                <a:stretch>
                  <a:fillRect l="-1474" t="-2717" b="-6793"/>
                </a:stretch>
              </a:blipFill>
            </p:spPr>
            <p:txBody>
              <a:bodyPr/>
              <a:lstStyle/>
              <a:p>
                <a:r>
                  <a:rPr lang="en-US">
                    <a:noFill/>
                  </a:rPr>
                  <a:t> </a:t>
                </a:r>
              </a:p>
            </p:txBody>
          </p:sp>
        </mc:Fallback>
      </mc:AlternateContent>
      <p:grpSp>
        <p:nvGrpSpPr>
          <p:cNvPr id="45" name="Group 44">
            <a:extLst>
              <a:ext uri="{FF2B5EF4-FFF2-40B4-BE49-F238E27FC236}">
                <a16:creationId xmlns:a16="http://schemas.microsoft.com/office/drawing/2014/main" id="{048E75D6-F81C-C45F-CF03-7C9A7853D9B8}"/>
              </a:ext>
            </a:extLst>
          </p:cNvPr>
          <p:cNvGrpSpPr/>
          <p:nvPr/>
        </p:nvGrpSpPr>
        <p:grpSpPr>
          <a:xfrm>
            <a:off x="3826554" y="4146960"/>
            <a:ext cx="4600060" cy="2787240"/>
            <a:chOff x="0" y="2862182"/>
            <a:chExt cx="7044346" cy="4268266"/>
          </a:xfrm>
        </p:grpSpPr>
        <p:cxnSp>
          <p:nvCxnSpPr>
            <p:cNvPr id="46" name="Straight Connector 45">
              <a:extLst>
                <a:ext uri="{FF2B5EF4-FFF2-40B4-BE49-F238E27FC236}">
                  <a16:creationId xmlns:a16="http://schemas.microsoft.com/office/drawing/2014/main" id="{E1621A3B-8EDE-9315-8D71-DF027A116BA4}"/>
                </a:ext>
              </a:extLst>
            </p:cNvPr>
            <p:cNvCxnSpPr>
              <a:stCxn id="112" idx="7"/>
              <a:endCxn id="113" idx="2"/>
            </p:cNvCxnSpPr>
            <p:nvPr/>
          </p:nvCxnSpPr>
          <p:spPr>
            <a:xfrm flipV="1">
              <a:off x="438102" y="3276727"/>
              <a:ext cx="1492916" cy="962604"/>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536CB39C-50B0-6AFB-7393-461F906B7F7E}"/>
                </a:ext>
              </a:extLst>
            </p:cNvPr>
            <p:cNvCxnSpPr>
              <a:stCxn id="113" idx="6"/>
              <a:endCxn id="116" idx="2"/>
            </p:cNvCxnSpPr>
            <p:nvPr/>
          </p:nvCxnSpPr>
          <p:spPr>
            <a:xfrm>
              <a:off x="2444286" y="3276727"/>
              <a:ext cx="1510213" cy="5239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E5A79305-4AA6-A6B9-2F42-071521AB997B}"/>
                </a:ext>
              </a:extLst>
            </p:cNvPr>
            <p:cNvCxnSpPr>
              <a:stCxn id="112" idx="4"/>
              <a:endCxn id="114" idx="1"/>
            </p:cNvCxnSpPr>
            <p:nvPr/>
          </p:nvCxnSpPr>
          <p:spPr>
            <a:xfrm>
              <a:off x="256634" y="4677433"/>
              <a:ext cx="857899" cy="1046257"/>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BE11836F-586F-AD3E-A130-3DCF2CDF025E}"/>
                </a:ext>
              </a:extLst>
            </p:cNvPr>
            <p:cNvCxnSpPr>
              <a:stCxn id="115" idx="3"/>
              <a:endCxn id="114" idx="7"/>
            </p:cNvCxnSpPr>
            <p:nvPr/>
          </p:nvCxnSpPr>
          <p:spPr>
            <a:xfrm flipH="1">
              <a:off x="1477469" y="4930617"/>
              <a:ext cx="1172042" cy="793073"/>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8E600066-25F2-2BA6-8CF8-242E8A2A1729}"/>
                </a:ext>
              </a:extLst>
            </p:cNvPr>
            <p:cNvCxnSpPr>
              <a:stCxn id="117" idx="2"/>
              <a:endCxn id="114" idx="5"/>
            </p:cNvCxnSpPr>
            <p:nvPr/>
          </p:nvCxnSpPr>
          <p:spPr>
            <a:xfrm flipH="1" flipV="1">
              <a:off x="1477469" y="6086626"/>
              <a:ext cx="1369411" cy="56531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E3CD5D51-398A-1134-3246-7DBCAE5AA942}"/>
                </a:ext>
              </a:extLst>
            </p:cNvPr>
            <p:cNvCxnSpPr>
              <a:stCxn id="115" idx="5"/>
              <a:endCxn id="117" idx="0"/>
            </p:cNvCxnSpPr>
            <p:nvPr/>
          </p:nvCxnSpPr>
          <p:spPr>
            <a:xfrm>
              <a:off x="3012447" y="4930617"/>
              <a:ext cx="91067" cy="146468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C5FD18D6-75A4-B89C-1BFA-0DC6F05151B0}"/>
                </a:ext>
              </a:extLst>
            </p:cNvPr>
            <p:cNvCxnSpPr>
              <a:stCxn id="115" idx="7"/>
              <a:endCxn id="116" idx="3"/>
            </p:cNvCxnSpPr>
            <p:nvPr/>
          </p:nvCxnSpPr>
          <p:spPr>
            <a:xfrm flipV="1">
              <a:off x="3012447" y="3510585"/>
              <a:ext cx="1017218" cy="105709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AEFE62CC-D330-4CF6-5E64-AD640B30BA6F}"/>
                </a:ext>
              </a:extLst>
            </p:cNvPr>
            <p:cNvCxnSpPr>
              <a:stCxn id="117" idx="6"/>
              <a:endCxn id="118" idx="3"/>
            </p:cNvCxnSpPr>
            <p:nvPr/>
          </p:nvCxnSpPr>
          <p:spPr>
            <a:xfrm flipV="1">
              <a:off x="3360148" y="6576771"/>
              <a:ext cx="1716185" cy="7516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09911AC4-B26A-8C46-9816-DD0219B27E51}"/>
                </a:ext>
              </a:extLst>
            </p:cNvPr>
            <p:cNvCxnSpPr>
              <a:stCxn id="118" idx="1"/>
              <a:endCxn id="116" idx="4"/>
            </p:cNvCxnSpPr>
            <p:nvPr/>
          </p:nvCxnSpPr>
          <p:spPr>
            <a:xfrm flipH="1" flipV="1">
              <a:off x="4211133" y="3585751"/>
              <a:ext cx="865200" cy="2628084"/>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9BA2DFEB-D195-93FB-E257-CADC6D268541}"/>
                </a:ext>
              </a:extLst>
            </p:cNvPr>
            <p:cNvCxnSpPr>
              <a:stCxn id="120" idx="2"/>
              <a:endCxn id="116" idx="5"/>
            </p:cNvCxnSpPr>
            <p:nvPr/>
          </p:nvCxnSpPr>
          <p:spPr>
            <a:xfrm flipH="1" flipV="1">
              <a:off x="4392601" y="3510585"/>
              <a:ext cx="913997" cy="495205"/>
            </a:xfrm>
            <a:prstGeom prst="line">
              <a:avLst/>
            </a:prstGeom>
            <a:ln w="57150">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F5A89267-C6AD-9D49-C3A1-AA0F884103D3}"/>
                </a:ext>
              </a:extLst>
            </p:cNvPr>
            <p:cNvCxnSpPr>
              <a:stCxn id="118" idx="0"/>
              <a:endCxn id="120" idx="3"/>
            </p:cNvCxnSpPr>
            <p:nvPr/>
          </p:nvCxnSpPr>
          <p:spPr>
            <a:xfrm flipV="1">
              <a:off x="5257801" y="4187258"/>
              <a:ext cx="123963" cy="195141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929E6588-AFD9-2B62-DE15-9F6154A467CF}"/>
                </a:ext>
              </a:extLst>
            </p:cNvPr>
            <p:cNvCxnSpPr>
              <a:stCxn id="119" idx="1"/>
              <a:endCxn id="120" idx="5"/>
            </p:cNvCxnSpPr>
            <p:nvPr/>
          </p:nvCxnSpPr>
          <p:spPr>
            <a:xfrm flipH="1" flipV="1">
              <a:off x="5744700" y="4187258"/>
              <a:ext cx="861544" cy="674868"/>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EBE6EEA3-5DF5-55AA-EFC7-709F3820107F}"/>
                </a:ext>
              </a:extLst>
            </p:cNvPr>
            <p:cNvCxnSpPr>
              <a:stCxn id="119" idx="3"/>
              <a:endCxn id="118" idx="6"/>
            </p:cNvCxnSpPr>
            <p:nvPr/>
          </p:nvCxnSpPr>
          <p:spPr>
            <a:xfrm flipH="1">
              <a:off x="5514435" y="5225062"/>
              <a:ext cx="1091809" cy="117024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7" name="TextBox 96">
              <a:extLst>
                <a:ext uri="{FF2B5EF4-FFF2-40B4-BE49-F238E27FC236}">
                  <a16:creationId xmlns:a16="http://schemas.microsoft.com/office/drawing/2014/main" id="{2FD77C20-B6E2-EECE-F45F-883A49565FE5}"/>
                </a:ext>
              </a:extLst>
            </p:cNvPr>
            <p:cNvSpPr txBox="1"/>
            <p:nvPr/>
          </p:nvSpPr>
          <p:spPr>
            <a:xfrm>
              <a:off x="767228" y="3195081"/>
              <a:ext cx="641186" cy="565580"/>
            </a:xfrm>
            <a:prstGeom prst="rect">
              <a:avLst/>
            </a:prstGeom>
            <a:noFill/>
          </p:spPr>
          <p:txBody>
            <a:bodyPr wrap="none" rtlCol="0">
              <a:spAutoFit/>
            </a:bodyPr>
            <a:lstStyle/>
            <a:p>
              <a:r>
                <a:rPr lang="en-US" dirty="0">
                  <a:solidFill>
                    <a:srgbClr val="00B050"/>
                  </a:solidFill>
                </a:rPr>
                <a:t>10</a:t>
              </a:r>
            </a:p>
          </p:txBody>
        </p:sp>
        <p:sp>
          <p:nvSpPr>
            <p:cNvPr id="98" name="TextBox 97">
              <a:extLst>
                <a:ext uri="{FF2B5EF4-FFF2-40B4-BE49-F238E27FC236}">
                  <a16:creationId xmlns:a16="http://schemas.microsoft.com/office/drawing/2014/main" id="{307ADDB6-B973-F1BC-41B2-2290A24010A1}"/>
                </a:ext>
              </a:extLst>
            </p:cNvPr>
            <p:cNvSpPr txBox="1"/>
            <p:nvPr/>
          </p:nvSpPr>
          <p:spPr>
            <a:xfrm>
              <a:off x="6095562" y="4099030"/>
              <a:ext cx="461990" cy="565580"/>
            </a:xfrm>
            <a:prstGeom prst="rect">
              <a:avLst/>
            </a:prstGeom>
            <a:noFill/>
          </p:spPr>
          <p:txBody>
            <a:bodyPr wrap="none" rtlCol="0">
              <a:spAutoFit/>
            </a:bodyPr>
            <a:lstStyle/>
            <a:p>
              <a:r>
                <a:rPr lang="en-US" dirty="0">
                  <a:solidFill>
                    <a:srgbClr val="00B050"/>
                  </a:solidFill>
                </a:rPr>
                <a:t>2</a:t>
              </a:r>
            </a:p>
          </p:txBody>
        </p:sp>
        <p:sp>
          <p:nvSpPr>
            <p:cNvPr id="99" name="TextBox 98">
              <a:extLst>
                <a:ext uri="{FF2B5EF4-FFF2-40B4-BE49-F238E27FC236}">
                  <a16:creationId xmlns:a16="http://schemas.microsoft.com/office/drawing/2014/main" id="{4BAC7015-974D-A22A-9172-BAEA840A5F01}"/>
                </a:ext>
              </a:extLst>
            </p:cNvPr>
            <p:cNvSpPr txBox="1"/>
            <p:nvPr/>
          </p:nvSpPr>
          <p:spPr>
            <a:xfrm>
              <a:off x="3895875" y="6564868"/>
              <a:ext cx="461990" cy="565580"/>
            </a:xfrm>
            <a:prstGeom prst="rect">
              <a:avLst/>
            </a:prstGeom>
            <a:noFill/>
          </p:spPr>
          <p:txBody>
            <a:bodyPr wrap="none" rtlCol="0">
              <a:spAutoFit/>
            </a:bodyPr>
            <a:lstStyle/>
            <a:p>
              <a:r>
                <a:rPr lang="en-US" dirty="0">
                  <a:solidFill>
                    <a:srgbClr val="00B050"/>
                  </a:solidFill>
                </a:rPr>
                <a:t>7</a:t>
              </a:r>
            </a:p>
          </p:txBody>
        </p:sp>
        <p:sp>
          <p:nvSpPr>
            <p:cNvPr id="100" name="TextBox 99">
              <a:extLst>
                <a:ext uri="{FF2B5EF4-FFF2-40B4-BE49-F238E27FC236}">
                  <a16:creationId xmlns:a16="http://schemas.microsoft.com/office/drawing/2014/main" id="{F059E0CF-B7FA-B54D-22A2-176D9AD3D85B}"/>
                </a:ext>
              </a:extLst>
            </p:cNvPr>
            <p:cNvSpPr txBox="1"/>
            <p:nvPr/>
          </p:nvSpPr>
          <p:spPr>
            <a:xfrm>
              <a:off x="6047348" y="5905158"/>
              <a:ext cx="641186" cy="565580"/>
            </a:xfrm>
            <a:prstGeom prst="rect">
              <a:avLst/>
            </a:prstGeom>
            <a:noFill/>
          </p:spPr>
          <p:txBody>
            <a:bodyPr wrap="none" rtlCol="0">
              <a:spAutoFit/>
            </a:bodyPr>
            <a:lstStyle/>
            <a:p>
              <a:r>
                <a:rPr lang="en-US" dirty="0">
                  <a:solidFill>
                    <a:srgbClr val="00B050"/>
                  </a:solidFill>
                </a:rPr>
                <a:t>11</a:t>
              </a:r>
            </a:p>
          </p:txBody>
        </p:sp>
        <p:sp>
          <p:nvSpPr>
            <p:cNvPr id="101" name="TextBox 100">
              <a:extLst>
                <a:ext uri="{FF2B5EF4-FFF2-40B4-BE49-F238E27FC236}">
                  <a16:creationId xmlns:a16="http://schemas.microsoft.com/office/drawing/2014/main" id="{11E584FF-E1FE-59CA-9ED7-8C1CE3E1D81C}"/>
                </a:ext>
              </a:extLst>
            </p:cNvPr>
            <p:cNvSpPr txBox="1"/>
            <p:nvPr/>
          </p:nvSpPr>
          <p:spPr>
            <a:xfrm>
              <a:off x="5255801" y="4595356"/>
              <a:ext cx="461990" cy="565580"/>
            </a:xfrm>
            <a:prstGeom prst="rect">
              <a:avLst/>
            </a:prstGeom>
            <a:noFill/>
          </p:spPr>
          <p:txBody>
            <a:bodyPr wrap="none" rtlCol="0">
              <a:spAutoFit/>
            </a:bodyPr>
            <a:lstStyle/>
            <a:p>
              <a:r>
                <a:rPr lang="en-US" dirty="0">
                  <a:solidFill>
                    <a:srgbClr val="00B050"/>
                  </a:solidFill>
                </a:rPr>
                <a:t>9</a:t>
              </a:r>
            </a:p>
          </p:txBody>
        </p:sp>
        <p:sp>
          <p:nvSpPr>
            <p:cNvPr id="102" name="TextBox 101">
              <a:extLst>
                <a:ext uri="{FF2B5EF4-FFF2-40B4-BE49-F238E27FC236}">
                  <a16:creationId xmlns:a16="http://schemas.microsoft.com/office/drawing/2014/main" id="{B2C42AED-7A34-9BE1-C246-EDB1F7B65563}"/>
                </a:ext>
              </a:extLst>
            </p:cNvPr>
            <p:cNvSpPr txBox="1"/>
            <p:nvPr/>
          </p:nvSpPr>
          <p:spPr>
            <a:xfrm>
              <a:off x="4119679" y="4462779"/>
              <a:ext cx="461990" cy="565580"/>
            </a:xfrm>
            <a:prstGeom prst="rect">
              <a:avLst/>
            </a:prstGeom>
            <a:noFill/>
          </p:spPr>
          <p:txBody>
            <a:bodyPr wrap="none" rtlCol="0">
              <a:spAutoFit/>
            </a:bodyPr>
            <a:lstStyle/>
            <a:p>
              <a:r>
                <a:rPr lang="en-US" dirty="0">
                  <a:solidFill>
                    <a:srgbClr val="00B050"/>
                  </a:solidFill>
                </a:rPr>
                <a:t>5</a:t>
              </a:r>
            </a:p>
          </p:txBody>
        </p:sp>
        <p:sp>
          <p:nvSpPr>
            <p:cNvPr id="103" name="TextBox 102">
              <a:extLst>
                <a:ext uri="{FF2B5EF4-FFF2-40B4-BE49-F238E27FC236}">
                  <a16:creationId xmlns:a16="http://schemas.microsoft.com/office/drawing/2014/main" id="{746CE9B6-74B5-A647-AE67-8C97F20D93C9}"/>
                </a:ext>
              </a:extLst>
            </p:cNvPr>
            <p:cNvSpPr txBox="1"/>
            <p:nvPr/>
          </p:nvSpPr>
          <p:spPr>
            <a:xfrm>
              <a:off x="4582463" y="3299181"/>
              <a:ext cx="461990" cy="565580"/>
            </a:xfrm>
            <a:prstGeom prst="rect">
              <a:avLst/>
            </a:prstGeom>
            <a:noFill/>
          </p:spPr>
          <p:txBody>
            <a:bodyPr wrap="none" rtlCol="0">
              <a:spAutoFit/>
            </a:bodyPr>
            <a:lstStyle/>
            <a:p>
              <a:r>
                <a:rPr lang="en-US" dirty="0">
                  <a:solidFill>
                    <a:srgbClr val="00B050"/>
                  </a:solidFill>
                </a:rPr>
                <a:t>6</a:t>
              </a:r>
            </a:p>
          </p:txBody>
        </p:sp>
        <p:sp>
          <p:nvSpPr>
            <p:cNvPr id="104" name="TextBox 103">
              <a:extLst>
                <a:ext uri="{FF2B5EF4-FFF2-40B4-BE49-F238E27FC236}">
                  <a16:creationId xmlns:a16="http://schemas.microsoft.com/office/drawing/2014/main" id="{D54E17CA-7EA2-D534-021F-8B8054EA581A}"/>
                </a:ext>
              </a:extLst>
            </p:cNvPr>
            <p:cNvSpPr txBox="1"/>
            <p:nvPr/>
          </p:nvSpPr>
          <p:spPr>
            <a:xfrm>
              <a:off x="3058462" y="5546336"/>
              <a:ext cx="461990" cy="565580"/>
            </a:xfrm>
            <a:prstGeom prst="rect">
              <a:avLst/>
            </a:prstGeom>
            <a:noFill/>
          </p:spPr>
          <p:txBody>
            <a:bodyPr wrap="none" rtlCol="0">
              <a:spAutoFit/>
            </a:bodyPr>
            <a:lstStyle/>
            <a:p>
              <a:r>
                <a:rPr lang="en-US" dirty="0">
                  <a:solidFill>
                    <a:srgbClr val="00B050"/>
                  </a:solidFill>
                </a:rPr>
                <a:t>3</a:t>
              </a:r>
            </a:p>
          </p:txBody>
        </p:sp>
        <p:sp>
          <p:nvSpPr>
            <p:cNvPr id="105" name="TextBox 104">
              <a:extLst>
                <a:ext uri="{FF2B5EF4-FFF2-40B4-BE49-F238E27FC236}">
                  <a16:creationId xmlns:a16="http://schemas.microsoft.com/office/drawing/2014/main" id="{B9516FB7-EE9B-807D-9437-48E7E5B014FF}"/>
                </a:ext>
              </a:extLst>
            </p:cNvPr>
            <p:cNvSpPr txBox="1"/>
            <p:nvPr/>
          </p:nvSpPr>
          <p:spPr>
            <a:xfrm>
              <a:off x="3064048" y="3778529"/>
              <a:ext cx="461990" cy="565580"/>
            </a:xfrm>
            <a:prstGeom prst="rect">
              <a:avLst/>
            </a:prstGeom>
            <a:noFill/>
          </p:spPr>
          <p:txBody>
            <a:bodyPr wrap="none" rtlCol="0">
              <a:spAutoFit/>
            </a:bodyPr>
            <a:lstStyle/>
            <a:p>
              <a:r>
                <a:rPr lang="en-US" dirty="0">
                  <a:solidFill>
                    <a:srgbClr val="00B050"/>
                  </a:solidFill>
                </a:rPr>
                <a:t>7</a:t>
              </a:r>
            </a:p>
          </p:txBody>
        </p:sp>
        <p:sp>
          <p:nvSpPr>
            <p:cNvPr id="106" name="TextBox 105">
              <a:extLst>
                <a:ext uri="{FF2B5EF4-FFF2-40B4-BE49-F238E27FC236}">
                  <a16:creationId xmlns:a16="http://schemas.microsoft.com/office/drawing/2014/main" id="{DE946B88-B030-F896-25E4-2AC3A21F0971}"/>
                </a:ext>
              </a:extLst>
            </p:cNvPr>
            <p:cNvSpPr txBox="1"/>
            <p:nvPr/>
          </p:nvSpPr>
          <p:spPr>
            <a:xfrm>
              <a:off x="2051034" y="5224258"/>
              <a:ext cx="461990" cy="565580"/>
            </a:xfrm>
            <a:prstGeom prst="rect">
              <a:avLst/>
            </a:prstGeom>
            <a:noFill/>
          </p:spPr>
          <p:txBody>
            <a:bodyPr wrap="square" rtlCol="0">
              <a:spAutoFit/>
            </a:bodyPr>
            <a:lstStyle/>
            <a:p>
              <a:r>
                <a:rPr lang="en-US" dirty="0">
                  <a:solidFill>
                    <a:srgbClr val="00B050"/>
                  </a:solidFill>
                </a:rPr>
                <a:t>3</a:t>
              </a:r>
            </a:p>
          </p:txBody>
        </p:sp>
        <p:sp>
          <p:nvSpPr>
            <p:cNvPr id="107" name="TextBox 106">
              <a:extLst>
                <a:ext uri="{FF2B5EF4-FFF2-40B4-BE49-F238E27FC236}">
                  <a16:creationId xmlns:a16="http://schemas.microsoft.com/office/drawing/2014/main" id="{D6EA57FB-574B-6475-D978-F31B2E87E07C}"/>
                </a:ext>
              </a:extLst>
            </p:cNvPr>
            <p:cNvSpPr txBox="1"/>
            <p:nvPr/>
          </p:nvSpPr>
          <p:spPr>
            <a:xfrm>
              <a:off x="1885966" y="6404395"/>
              <a:ext cx="461990" cy="565580"/>
            </a:xfrm>
            <a:prstGeom prst="rect">
              <a:avLst/>
            </a:prstGeom>
            <a:noFill/>
          </p:spPr>
          <p:txBody>
            <a:bodyPr wrap="none" rtlCol="0">
              <a:spAutoFit/>
            </a:bodyPr>
            <a:lstStyle/>
            <a:p>
              <a:r>
                <a:rPr lang="en-US" dirty="0">
                  <a:solidFill>
                    <a:srgbClr val="00B050"/>
                  </a:solidFill>
                </a:rPr>
                <a:t>1</a:t>
              </a:r>
            </a:p>
          </p:txBody>
        </p:sp>
        <p:sp>
          <p:nvSpPr>
            <p:cNvPr id="108" name="TextBox 107">
              <a:extLst>
                <a:ext uri="{FF2B5EF4-FFF2-40B4-BE49-F238E27FC236}">
                  <a16:creationId xmlns:a16="http://schemas.microsoft.com/office/drawing/2014/main" id="{955E34DB-F892-F7E4-5A52-D2C1A689C867}"/>
                </a:ext>
              </a:extLst>
            </p:cNvPr>
            <p:cNvSpPr txBox="1"/>
            <p:nvPr/>
          </p:nvSpPr>
          <p:spPr>
            <a:xfrm>
              <a:off x="2830979" y="2862182"/>
              <a:ext cx="461990" cy="565580"/>
            </a:xfrm>
            <a:prstGeom prst="rect">
              <a:avLst/>
            </a:prstGeom>
            <a:noFill/>
          </p:spPr>
          <p:txBody>
            <a:bodyPr wrap="none" rtlCol="0">
              <a:spAutoFit/>
            </a:bodyPr>
            <a:lstStyle/>
            <a:p>
              <a:r>
                <a:rPr lang="en-US" dirty="0">
                  <a:solidFill>
                    <a:srgbClr val="00B050"/>
                  </a:solidFill>
                </a:rPr>
                <a:t>8</a:t>
              </a:r>
            </a:p>
          </p:txBody>
        </p:sp>
        <p:sp>
          <p:nvSpPr>
            <p:cNvPr id="109" name="TextBox 108">
              <a:extLst>
                <a:ext uri="{FF2B5EF4-FFF2-40B4-BE49-F238E27FC236}">
                  <a16:creationId xmlns:a16="http://schemas.microsoft.com/office/drawing/2014/main" id="{27176125-5F84-C5F9-A580-DC41288587C0}"/>
                </a:ext>
              </a:extLst>
            </p:cNvPr>
            <p:cNvSpPr txBox="1"/>
            <p:nvPr/>
          </p:nvSpPr>
          <p:spPr>
            <a:xfrm>
              <a:off x="256634" y="5096526"/>
              <a:ext cx="641186" cy="565580"/>
            </a:xfrm>
            <a:prstGeom prst="rect">
              <a:avLst/>
            </a:prstGeom>
            <a:noFill/>
          </p:spPr>
          <p:txBody>
            <a:bodyPr wrap="none" rtlCol="0">
              <a:spAutoFit/>
            </a:bodyPr>
            <a:lstStyle/>
            <a:p>
              <a:r>
                <a:rPr lang="en-US" dirty="0">
                  <a:solidFill>
                    <a:srgbClr val="00B050"/>
                  </a:solidFill>
                </a:rPr>
                <a:t>12</a:t>
              </a:r>
            </a:p>
          </p:txBody>
        </p:sp>
        <p:cxnSp>
          <p:nvCxnSpPr>
            <p:cNvPr id="110" name="Straight Connector 109">
              <a:extLst>
                <a:ext uri="{FF2B5EF4-FFF2-40B4-BE49-F238E27FC236}">
                  <a16:creationId xmlns:a16="http://schemas.microsoft.com/office/drawing/2014/main" id="{DF276D47-2FC3-395A-9965-BF4C5D247462}"/>
                </a:ext>
              </a:extLst>
            </p:cNvPr>
            <p:cNvCxnSpPr>
              <a:stCxn id="113" idx="4"/>
              <a:endCxn id="114" idx="0"/>
            </p:cNvCxnSpPr>
            <p:nvPr/>
          </p:nvCxnSpPr>
          <p:spPr>
            <a:xfrm flipH="1">
              <a:off x="1296001" y="3533361"/>
              <a:ext cx="891651" cy="2115163"/>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1" name="TextBox 110">
              <a:extLst>
                <a:ext uri="{FF2B5EF4-FFF2-40B4-BE49-F238E27FC236}">
                  <a16:creationId xmlns:a16="http://schemas.microsoft.com/office/drawing/2014/main" id="{1DDC12B3-8F0C-AE5B-6F82-FF8EDCADAC33}"/>
                </a:ext>
              </a:extLst>
            </p:cNvPr>
            <p:cNvSpPr txBox="1"/>
            <p:nvPr/>
          </p:nvSpPr>
          <p:spPr>
            <a:xfrm>
              <a:off x="1414258" y="4262423"/>
              <a:ext cx="461990" cy="565580"/>
            </a:xfrm>
            <a:prstGeom prst="rect">
              <a:avLst/>
            </a:prstGeom>
            <a:noFill/>
          </p:spPr>
          <p:txBody>
            <a:bodyPr wrap="none" rtlCol="0">
              <a:spAutoFit/>
            </a:bodyPr>
            <a:lstStyle/>
            <a:p>
              <a:r>
                <a:rPr lang="en-US" dirty="0">
                  <a:solidFill>
                    <a:srgbClr val="00B050"/>
                  </a:solidFill>
                </a:rPr>
                <a:t>9</a:t>
              </a:r>
            </a:p>
          </p:txBody>
        </p:sp>
        <p:sp>
          <p:nvSpPr>
            <p:cNvPr id="112" name="Oval 111">
              <a:extLst>
                <a:ext uri="{FF2B5EF4-FFF2-40B4-BE49-F238E27FC236}">
                  <a16:creationId xmlns:a16="http://schemas.microsoft.com/office/drawing/2014/main" id="{25B96F0B-BBB3-AA45-8697-05A6858CB95F}"/>
                </a:ext>
              </a:extLst>
            </p:cNvPr>
            <p:cNvSpPr/>
            <p:nvPr/>
          </p:nvSpPr>
          <p:spPr>
            <a:xfrm>
              <a:off x="0" y="4164165"/>
              <a:ext cx="513268" cy="513268"/>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113" name="Oval 112">
              <a:extLst>
                <a:ext uri="{FF2B5EF4-FFF2-40B4-BE49-F238E27FC236}">
                  <a16:creationId xmlns:a16="http://schemas.microsoft.com/office/drawing/2014/main" id="{124E142E-E2C9-041E-2E42-5D1527F75D84}"/>
                </a:ext>
              </a:extLst>
            </p:cNvPr>
            <p:cNvSpPr/>
            <p:nvPr/>
          </p:nvSpPr>
          <p:spPr>
            <a:xfrm>
              <a:off x="1931018" y="302009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114" name="Oval 113">
              <a:extLst>
                <a:ext uri="{FF2B5EF4-FFF2-40B4-BE49-F238E27FC236}">
                  <a16:creationId xmlns:a16="http://schemas.microsoft.com/office/drawing/2014/main" id="{776B3CA0-D49A-2C6D-B734-29BE5D5E0C5D}"/>
                </a:ext>
              </a:extLst>
            </p:cNvPr>
            <p:cNvSpPr/>
            <p:nvPr/>
          </p:nvSpPr>
          <p:spPr>
            <a:xfrm>
              <a:off x="1039367" y="5648524"/>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115" name="Oval 114">
              <a:extLst>
                <a:ext uri="{FF2B5EF4-FFF2-40B4-BE49-F238E27FC236}">
                  <a16:creationId xmlns:a16="http://schemas.microsoft.com/office/drawing/2014/main" id="{7E22201C-24F6-1753-C89C-3CCE3D690CFF}"/>
                </a:ext>
              </a:extLst>
            </p:cNvPr>
            <p:cNvSpPr/>
            <p:nvPr/>
          </p:nvSpPr>
          <p:spPr>
            <a:xfrm>
              <a:off x="2574345" y="4492515"/>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116" name="Oval 115">
              <a:extLst>
                <a:ext uri="{FF2B5EF4-FFF2-40B4-BE49-F238E27FC236}">
                  <a16:creationId xmlns:a16="http://schemas.microsoft.com/office/drawing/2014/main" id="{51C5E526-F845-9B74-CCB0-6D163717E218}"/>
                </a:ext>
              </a:extLst>
            </p:cNvPr>
            <p:cNvSpPr/>
            <p:nvPr/>
          </p:nvSpPr>
          <p:spPr>
            <a:xfrm>
              <a:off x="3954499" y="307248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117" name="Oval 116">
              <a:extLst>
                <a:ext uri="{FF2B5EF4-FFF2-40B4-BE49-F238E27FC236}">
                  <a16:creationId xmlns:a16="http://schemas.microsoft.com/office/drawing/2014/main" id="{0EDE3343-C294-7536-9306-AF98E9CBDE28}"/>
                </a:ext>
              </a:extLst>
            </p:cNvPr>
            <p:cNvSpPr/>
            <p:nvPr/>
          </p:nvSpPr>
          <p:spPr>
            <a:xfrm>
              <a:off x="2846880" y="639530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118" name="Oval 117">
              <a:extLst>
                <a:ext uri="{FF2B5EF4-FFF2-40B4-BE49-F238E27FC236}">
                  <a16:creationId xmlns:a16="http://schemas.microsoft.com/office/drawing/2014/main" id="{06E2697B-D96D-11D9-A0C7-0F04807C0CB1}"/>
                </a:ext>
              </a:extLst>
            </p:cNvPr>
            <p:cNvSpPr/>
            <p:nvPr/>
          </p:nvSpPr>
          <p:spPr>
            <a:xfrm>
              <a:off x="5001167" y="6138669"/>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t>
              </a:r>
            </a:p>
          </p:txBody>
        </p:sp>
        <p:sp>
          <p:nvSpPr>
            <p:cNvPr id="119" name="Oval 118">
              <a:extLst>
                <a:ext uri="{FF2B5EF4-FFF2-40B4-BE49-F238E27FC236}">
                  <a16:creationId xmlns:a16="http://schemas.microsoft.com/office/drawing/2014/main" id="{392E6C0E-B33C-A431-38B3-217CCDAA86B7}"/>
                </a:ext>
              </a:extLst>
            </p:cNvPr>
            <p:cNvSpPr/>
            <p:nvPr/>
          </p:nvSpPr>
          <p:spPr>
            <a:xfrm>
              <a:off x="6531078" y="4786960"/>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a:t>
              </a:r>
            </a:p>
          </p:txBody>
        </p:sp>
        <p:sp>
          <p:nvSpPr>
            <p:cNvPr id="120" name="Oval 119">
              <a:extLst>
                <a:ext uri="{FF2B5EF4-FFF2-40B4-BE49-F238E27FC236}">
                  <a16:creationId xmlns:a16="http://schemas.microsoft.com/office/drawing/2014/main" id="{7FFE3F34-3A16-FD1B-B249-41DEC29C0CDD}"/>
                </a:ext>
              </a:extLst>
            </p:cNvPr>
            <p:cNvSpPr/>
            <p:nvPr/>
          </p:nvSpPr>
          <p:spPr>
            <a:xfrm>
              <a:off x="5306598" y="3749156"/>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t>
              </a:r>
            </a:p>
          </p:txBody>
        </p:sp>
      </p:grpSp>
    </p:spTree>
    <p:extLst>
      <p:ext uri="{BB962C8B-B14F-4D97-AF65-F5344CB8AC3E}">
        <p14:creationId xmlns:p14="http://schemas.microsoft.com/office/powerpoint/2010/main" val="35124097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DCEF41-79C0-3A35-61F9-F605B67B7510}"/>
            </a:ext>
          </a:extLst>
        </p:cNvPr>
        <p:cNvGrpSpPr/>
        <p:nvPr/>
      </p:nvGrpSpPr>
      <p:grpSpPr>
        <a:xfrm>
          <a:off x="0" y="0"/>
          <a:ext cx="0" cy="0"/>
          <a:chOff x="0" y="0"/>
          <a:chExt cx="0" cy="0"/>
        </a:xfrm>
      </p:grpSpPr>
      <p:sp>
        <p:nvSpPr>
          <p:cNvPr id="5" name="Freeform 4">
            <a:extLst>
              <a:ext uri="{FF2B5EF4-FFF2-40B4-BE49-F238E27FC236}">
                <a16:creationId xmlns:a16="http://schemas.microsoft.com/office/drawing/2014/main" id="{58BE0161-8235-EB6B-2021-FBA86A0B1D04}"/>
              </a:ext>
            </a:extLst>
          </p:cNvPr>
          <p:cNvSpPr/>
          <p:nvPr/>
        </p:nvSpPr>
        <p:spPr>
          <a:xfrm>
            <a:off x="3557752" y="4038600"/>
            <a:ext cx="4303986" cy="2822028"/>
          </a:xfrm>
          <a:custGeom>
            <a:avLst/>
            <a:gdLst>
              <a:gd name="connsiteX0" fmla="*/ 0 w 4303986"/>
              <a:gd name="connsiteY0" fmla="*/ 898635 h 2822028"/>
              <a:gd name="connsiteX1" fmla="*/ 15765 w 4303986"/>
              <a:gd name="connsiteY1" fmla="*/ 1434662 h 2822028"/>
              <a:gd name="connsiteX2" fmla="*/ 204951 w 4303986"/>
              <a:gd name="connsiteY2" fmla="*/ 1576552 h 2822028"/>
              <a:gd name="connsiteX3" fmla="*/ 756745 w 4303986"/>
              <a:gd name="connsiteY3" fmla="*/ 1403131 h 2822028"/>
              <a:gd name="connsiteX4" fmla="*/ 1576551 w 4303986"/>
              <a:gd name="connsiteY4" fmla="*/ 804041 h 2822028"/>
              <a:gd name="connsiteX5" fmla="*/ 2380593 w 4303986"/>
              <a:gd name="connsiteY5" fmla="*/ 614855 h 2822028"/>
              <a:gd name="connsiteX6" fmla="*/ 2885089 w 4303986"/>
              <a:gd name="connsiteY6" fmla="*/ 867104 h 2822028"/>
              <a:gd name="connsiteX7" fmla="*/ 3042745 w 4303986"/>
              <a:gd name="connsiteY7" fmla="*/ 1592317 h 2822028"/>
              <a:gd name="connsiteX8" fmla="*/ 3452648 w 4303986"/>
              <a:gd name="connsiteY8" fmla="*/ 2680138 h 2822028"/>
              <a:gd name="connsiteX9" fmla="*/ 3909848 w 4303986"/>
              <a:gd name="connsiteY9" fmla="*/ 2822028 h 2822028"/>
              <a:gd name="connsiteX10" fmla="*/ 4146331 w 4303986"/>
              <a:gd name="connsiteY10" fmla="*/ 2412124 h 2822028"/>
              <a:gd name="connsiteX11" fmla="*/ 4303986 w 4303986"/>
              <a:gd name="connsiteY11" fmla="*/ 709448 h 2822028"/>
              <a:gd name="connsiteX12" fmla="*/ 3216165 w 4303986"/>
              <a:gd name="connsiteY12" fmla="*/ 78828 h 2822028"/>
              <a:gd name="connsiteX13" fmla="*/ 1655379 w 4303986"/>
              <a:gd name="connsiteY13" fmla="*/ 0 h 2822028"/>
              <a:gd name="connsiteX14" fmla="*/ 630620 w 4303986"/>
              <a:gd name="connsiteY14" fmla="*/ 362607 h 2822028"/>
              <a:gd name="connsiteX15" fmla="*/ 0 w 4303986"/>
              <a:gd name="connsiteY15" fmla="*/ 898635 h 2822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303986" h="2822028">
                <a:moveTo>
                  <a:pt x="0" y="898635"/>
                </a:moveTo>
                <a:lnTo>
                  <a:pt x="15765" y="1434662"/>
                </a:lnTo>
                <a:lnTo>
                  <a:pt x="204951" y="1576552"/>
                </a:lnTo>
                <a:lnTo>
                  <a:pt x="756745" y="1403131"/>
                </a:lnTo>
                <a:lnTo>
                  <a:pt x="1576551" y="804041"/>
                </a:lnTo>
                <a:lnTo>
                  <a:pt x="2380593" y="614855"/>
                </a:lnTo>
                <a:lnTo>
                  <a:pt x="2885089" y="867104"/>
                </a:lnTo>
                <a:lnTo>
                  <a:pt x="3042745" y="1592317"/>
                </a:lnTo>
                <a:lnTo>
                  <a:pt x="3452648" y="2680138"/>
                </a:lnTo>
                <a:lnTo>
                  <a:pt x="3909848" y="2822028"/>
                </a:lnTo>
                <a:lnTo>
                  <a:pt x="4146331" y="2412124"/>
                </a:lnTo>
                <a:lnTo>
                  <a:pt x="4303986" y="709448"/>
                </a:lnTo>
                <a:lnTo>
                  <a:pt x="3216165" y="78828"/>
                </a:lnTo>
                <a:lnTo>
                  <a:pt x="1655379" y="0"/>
                </a:lnTo>
                <a:lnTo>
                  <a:pt x="630620" y="362607"/>
                </a:lnTo>
                <a:lnTo>
                  <a:pt x="0" y="898635"/>
                </a:lnTo>
                <a:close/>
              </a:path>
            </a:pathLst>
          </a:custGeom>
          <a:solidFill>
            <a:srgbClr val="00B0F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A1CC20E-AB2F-6B69-46CD-C5AD91499820}"/>
              </a:ext>
            </a:extLst>
          </p:cNvPr>
          <p:cNvSpPr>
            <a:spLocks noGrp="1"/>
          </p:cNvSpPr>
          <p:nvPr>
            <p:ph type="title"/>
          </p:nvPr>
        </p:nvSpPr>
        <p:spPr/>
        <p:txBody>
          <a:bodyPr>
            <a:normAutofit/>
          </a:bodyPr>
          <a:lstStyle/>
          <a:p>
            <a:r>
              <a:rPr lang="en-US" dirty="0"/>
              <a:t>Prim’s Algorithm</a:t>
            </a:r>
          </a:p>
        </p:txBody>
      </p:sp>
      <p:sp>
        <p:nvSpPr>
          <p:cNvPr id="4" name="Slide Number Placeholder 3">
            <a:extLst>
              <a:ext uri="{FF2B5EF4-FFF2-40B4-BE49-F238E27FC236}">
                <a16:creationId xmlns:a16="http://schemas.microsoft.com/office/drawing/2014/main" id="{0F9AD8FA-776E-46FA-45BF-406058B73283}"/>
              </a:ext>
            </a:extLst>
          </p:cNvPr>
          <p:cNvSpPr>
            <a:spLocks noGrp="1"/>
          </p:cNvSpPr>
          <p:nvPr>
            <p:ph type="sldNum" sz="quarter" idx="12"/>
          </p:nvPr>
        </p:nvSpPr>
        <p:spPr>
          <a:xfrm>
            <a:off x="8737600" y="6356351"/>
            <a:ext cx="2844800" cy="365125"/>
          </a:xfrm>
        </p:spPr>
        <p:txBody>
          <a:bodyPr/>
          <a:lstStyle/>
          <a:p>
            <a:fld id="{86BADE50-950A-4D58-BFB2-FA2C6A8B385D}" type="slidenum">
              <a:rPr lang="en-US" smtClean="0"/>
              <a:t>29</a:t>
            </a:fld>
            <a:endParaRPr lang="en-US"/>
          </a:p>
        </p:txBody>
      </p:sp>
      <mc:AlternateContent xmlns:mc="http://schemas.openxmlformats.org/markup-compatibility/2006" xmlns:a14="http://schemas.microsoft.com/office/drawing/2010/main">
        <mc:Choice Requires="a14">
          <p:sp>
            <p:nvSpPr>
              <p:cNvPr id="45" name="TextBox 44">
                <a:extLst>
                  <a:ext uri="{FF2B5EF4-FFF2-40B4-BE49-F238E27FC236}">
                    <a16:creationId xmlns:a16="http://schemas.microsoft.com/office/drawing/2014/main" id="{DFDF0456-6A42-6E15-60A5-41D20A497322}"/>
                  </a:ext>
                </a:extLst>
              </p:cNvPr>
              <p:cNvSpPr txBox="1"/>
              <p:nvPr/>
            </p:nvSpPr>
            <p:spPr>
              <a:xfrm>
                <a:off x="7739866" y="1343799"/>
                <a:ext cx="2851935" cy="830997"/>
              </a:xfrm>
              <a:prstGeom prst="rect">
                <a:avLst/>
              </a:prstGeom>
              <a:noFill/>
            </p:spPr>
            <p:txBody>
              <a:bodyPr wrap="none" rtlCol="0">
                <a:spAutoFit/>
              </a:bodyPr>
              <a:lstStyle/>
              <a:p>
                <a:r>
                  <a:rPr lang="en-US" sz="2400" dirty="0">
                    <a:solidFill>
                      <a:schemeClr val="accent6">
                        <a:lumMod val="75000"/>
                      </a:schemeClr>
                    </a:solidFill>
                  </a:rPr>
                  <a:t>Keep edges in a Heap</a:t>
                </a:r>
              </a:p>
              <a:p>
                <a:pPr/>
                <a14:m>
                  <m:oMathPara xmlns:m="http://schemas.openxmlformats.org/officeDocument/2006/math">
                    <m:oMathParaPr>
                      <m:jc m:val="centerGroup"/>
                    </m:oMathParaPr>
                    <m:oMath xmlns:m="http://schemas.openxmlformats.org/officeDocument/2006/math">
                      <m:r>
                        <a:rPr lang="en-US" sz="2400" i="1">
                          <a:solidFill>
                            <a:schemeClr val="accent6">
                              <a:lumMod val="75000"/>
                            </a:schemeClr>
                          </a:solidFill>
                          <a:latin typeface="Cambria Math"/>
                        </a:rPr>
                        <m:t>𝑂</m:t>
                      </m:r>
                      <m:d>
                        <m:dPr>
                          <m:ctrlPr>
                            <a:rPr lang="en-US" sz="2400" i="1">
                              <a:solidFill>
                                <a:schemeClr val="accent6">
                                  <a:lumMod val="75000"/>
                                </a:schemeClr>
                              </a:solidFill>
                              <a:latin typeface="Cambria Math" panose="02040503050406030204" pitchFamily="18" charset="0"/>
                            </a:rPr>
                          </m:ctrlPr>
                        </m:dPr>
                        <m:e>
                          <m:r>
                            <a:rPr lang="en-US" sz="2400" i="1">
                              <a:solidFill>
                                <a:schemeClr val="accent6">
                                  <a:lumMod val="75000"/>
                                </a:schemeClr>
                              </a:solidFill>
                              <a:latin typeface="Cambria Math"/>
                            </a:rPr>
                            <m:t>𝐸</m:t>
                          </m:r>
                          <m:r>
                            <a:rPr lang="en-US" sz="2400" i="1">
                              <a:solidFill>
                                <a:schemeClr val="accent6">
                                  <a:lumMod val="75000"/>
                                </a:schemeClr>
                              </a:solidFill>
                              <a:latin typeface="Cambria Math"/>
                            </a:rPr>
                            <m:t> </m:t>
                          </m:r>
                          <m:r>
                            <m:rPr>
                              <m:sty m:val="p"/>
                            </m:rPr>
                            <a:rPr lang="en-US" sz="2400" i="1">
                              <a:solidFill>
                                <a:schemeClr val="accent6">
                                  <a:lumMod val="75000"/>
                                </a:schemeClr>
                              </a:solidFill>
                              <a:latin typeface="Cambria Math"/>
                            </a:rPr>
                            <m:t>log</m:t>
                          </m:r>
                          <m:r>
                            <a:rPr lang="en-US" sz="2400" i="1">
                              <a:solidFill>
                                <a:schemeClr val="accent6">
                                  <a:lumMod val="75000"/>
                                </a:schemeClr>
                              </a:solidFill>
                              <a:latin typeface="Cambria Math"/>
                            </a:rPr>
                            <m:t> </m:t>
                          </m:r>
                          <m:r>
                            <a:rPr lang="en-US" sz="2400" i="1">
                              <a:solidFill>
                                <a:schemeClr val="accent6">
                                  <a:lumMod val="75000"/>
                                </a:schemeClr>
                              </a:solidFill>
                              <a:latin typeface="Cambria Math"/>
                            </a:rPr>
                            <m:t>𝑉</m:t>
                          </m:r>
                        </m:e>
                      </m:d>
                    </m:oMath>
                  </m:oMathPara>
                </a14:m>
                <a:endParaRPr lang="en-US" sz="2400" dirty="0">
                  <a:solidFill>
                    <a:schemeClr val="accent6"/>
                  </a:solidFill>
                </a:endParaRPr>
              </a:p>
            </p:txBody>
          </p:sp>
        </mc:Choice>
        <mc:Fallback xmlns="">
          <p:sp>
            <p:nvSpPr>
              <p:cNvPr id="45" name="TextBox 44"/>
              <p:cNvSpPr txBox="1">
                <a:spLocks noRot="1" noChangeAspect="1" noMove="1" noResize="1" noEditPoints="1" noAdjustHandles="1" noChangeArrowheads="1" noChangeShapeType="1" noTextEdit="1"/>
              </p:cNvSpPr>
              <p:nvPr/>
            </p:nvSpPr>
            <p:spPr>
              <a:xfrm>
                <a:off x="7739866" y="1343799"/>
                <a:ext cx="2851935" cy="830997"/>
              </a:xfrm>
              <a:prstGeom prst="rect">
                <a:avLst/>
              </a:prstGeom>
              <a:blipFill>
                <a:blip r:embed="rId3"/>
                <a:stretch>
                  <a:fillRect l="-3419" t="-5839" r="-2137" b="-875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A032FD98-4DDC-8855-3813-2C9D8FE31F24}"/>
                  </a:ext>
                </a:extLst>
              </p:cNvPr>
              <p:cNvSpPr txBox="1"/>
              <p:nvPr/>
            </p:nvSpPr>
            <p:spPr>
              <a:xfrm>
                <a:off x="1905001" y="1143001"/>
                <a:ext cx="8686800" cy="2246769"/>
              </a:xfrm>
              <a:prstGeom prst="rect">
                <a:avLst/>
              </a:prstGeom>
              <a:noFill/>
            </p:spPr>
            <p:txBody>
              <a:bodyPr wrap="square" rtlCol="0">
                <a:spAutoFit/>
              </a:bodyPr>
              <a:lstStyle/>
              <a:p>
                <a:r>
                  <a:rPr lang="en-US" sz="2800" dirty="0"/>
                  <a:t>Start with an empty tree </a:t>
                </a:r>
                <a14:m>
                  <m:oMath xmlns:m="http://schemas.openxmlformats.org/officeDocument/2006/math">
                    <m:r>
                      <a:rPr lang="en-US" sz="2800" i="1">
                        <a:solidFill>
                          <a:schemeClr val="accent2">
                            <a:lumMod val="75000"/>
                          </a:schemeClr>
                        </a:solidFill>
                        <a:latin typeface="Cambria Math"/>
                      </a:rPr>
                      <m:t>𝐴</m:t>
                    </m:r>
                  </m:oMath>
                </a14:m>
                <a:endParaRPr lang="en-US" sz="2800" dirty="0">
                  <a:solidFill>
                    <a:srgbClr val="7030A0"/>
                  </a:solidFill>
                </a:endParaRPr>
              </a:p>
              <a:p>
                <a:r>
                  <a:rPr lang="en-US" sz="2800" dirty="0"/>
                  <a:t>Pick a </a:t>
                </a:r>
                <a:r>
                  <a:rPr lang="en-US" sz="2800" dirty="0">
                    <a:solidFill>
                      <a:srgbClr val="7030A0"/>
                    </a:solidFill>
                  </a:rPr>
                  <a:t>start node</a:t>
                </a:r>
              </a:p>
              <a:p>
                <a:r>
                  <a:rPr lang="en-US" sz="2800" dirty="0"/>
                  <a:t>Repeat </a:t>
                </a:r>
                <a14:m>
                  <m:oMath xmlns:m="http://schemas.openxmlformats.org/officeDocument/2006/math">
                    <m:r>
                      <a:rPr lang="en-US" sz="2800" i="1">
                        <a:latin typeface="Cambria Math"/>
                      </a:rPr>
                      <m:t>𝑉</m:t>
                    </m:r>
                    <m:r>
                      <a:rPr lang="en-US" sz="2800" i="1">
                        <a:latin typeface="Cambria Math"/>
                      </a:rPr>
                      <m:t>−1</m:t>
                    </m:r>
                  </m:oMath>
                </a14:m>
                <a:r>
                  <a:rPr lang="en-US" sz="2800" dirty="0"/>
                  <a:t> times:</a:t>
                </a:r>
              </a:p>
              <a:p>
                <a:r>
                  <a:rPr lang="en-US" sz="2800" dirty="0"/>
                  <a:t>	Add </a:t>
                </a:r>
                <a:r>
                  <a:rPr lang="en-US" sz="2800" dirty="0">
                    <a:solidFill>
                      <a:srgbClr val="FF00FF"/>
                    </a:solidFill>
                  </a:rPr>
                  <a:t>the min-weight edge </a:t>
                </a:r>
                <a:r>
                  <a:rPr lang="en-US" sz="2800" dirty="0"/>
                  <a:t>which connects to node 			in </a:t>
                </a:r>
                <a14:m>
                  <m:oMath xmlns:m="http://schemas.openxmlformats.org/officeDocument/2006/math">
                    <m:r>
                      <a:rPr lang="en-US" sz="2800" i="1" dirty="0">
                        <a:solidFill>
                          <a:schemeClr val="accent2">
                            <a:lumMod val="75000"/>
                          </a:schemeClr>
                        </a:solidFill>
                        <a:latin typeface="Cambria Math"/>
                      </a:rPr>
                      <m:t>𝐴</m:t>
                    </m:r>
                  </m:oMath>
                </a14:m>
                <a:r>
                  <a:rPr lang="en-US" sz="2800" dirty="0">
                    <a:solidFill>
                      <a:srgbClr val="FF33CC"/>
                    </a:solidFill>
                  </a:rPr>
                  <a:t> </a:t>
                </a:r>
                <a:r>
                  <a:rPr lang="en-US" sz="2800" dirty="0"/>
                  <a:t>with a node not in</a:t>
                </a:r>
                <a:r>
                  <a:rPr lang="en-US" sz="2800" dirty="0">
                    <a:solidFill>
                      <a:srgbClr val="FF33CC"/>
                    </a:solidFill>
                  </a:rPr>
                  <a:t> </a:t>
                </a:r>
                <a14:m>
                  <m:oMath xmlns:m="http://schemas.openxmlformats.org/officeDocument/2006/math">
                    <m:r>
                      <a:rPr lang="en-US" sz="2800" i="1" dirty="0">
                        <a:solidFill>
                          <a:schemeClr val="accent2">
                            <a:lumMod val="75000"/>
                          </a:schemeClr>
                        </a:solidFill>
                        <a:latin typeface="Cambria Math"/>
                      </a:rPr>
                      <m:t>𝐴</m:t>
                    </m:r>
                  </m:oMath>
                </a14:m>
                <a:endParaRPr lang="en-US" sz="2800" dirty="0">
                  <a:solidFill>
                    <a:srgbClr val="FF33CC"/>
                  </a:solidFill>
                </a:endParaRPr>
              </a:p>
            </p:txBody>
          </p:sp>
        </mc:Choice>
        <mc:Fallback xmlns="">
          <p:sp>
            <p:nvSpPr>
              <p:cNvPr id="3" name="TextBox 2">
                <a:extLst>
                  <a:ext uri="{FF2B5EF4-FFF2-40B4-BE49-F238E27FC236}">
                    <a16:creationId xmlns:a16="http://schemas.microsoft.com/office/drawing/2014/main" id="{2951A940-9E49-531C-7109-C02D303F5780}"/>
                  </a:ext>
                </a:extLst>
              </p:cNvPr>
              <p:cNvSpPr txBox="1">
                <a:spLocks noRot="1" noChangeAspect="1" noMove="1" noResize="1" noEditPoints="1" noAdjustHandles="1" noChangeArrowheads="1" noChangeShapeType="1" noTextEdit="1"/>
              </p:cNvSpPr>
              <p:nvPr/>
            </p:nvSpPr>
            <p:spPr>
              <a:xfrm>
                <a:off x="1905001" y="1143001"/>
                <a:ext cx="8686800" cy="2246769"/>
              </a:xfrm>
              <a:prstGeom prst="rect">
                <a:avLst/>
              </a:prstGeom>
              <a:blipFill>
                <a:blip r:embed="rId4"/>
                <a:stretch>
                  <a:fillRect l="-1474" t="-2717" b="-6793"/>
                </a:stretch>
              </a:blipFill>
            </p:spPr>
            <p:txBody>
              <a:bodyPr/>
              <a:lstStyle/>
              <a:p>
                <a:r>
                  <a:rPr lang="en-US">
                    <a:noFill/>
                  </a:rPr>
                  <a:t> </a:t>
                </a:r>
              </a:p>
            </p:txBody>
          </p:sp>
        </mc:Fallback>
      </mc:AlternateContent>
      <p:grpSp>
        <p:nvGrpSpPr>
          <p:cNvPr id="6" name="Group 5">
            <a:extLst>
              <a:ext uri="{FF2B5EF4-FFF2-40B4-BE49-F238E27FC236}">
                <a16:creationId xmlns:a16="http://schemas.microsoft.com/office/drawing/2014/main" id="{1D611104-56E3-D6EC-D98F-C2E6A36F86BD}"/>
              </a:ext>
            </a:extLst>
          </p:cNvPr>
          <p:cNvGrpSpPr/>
          <p:nvPr/>
        </p:nvGrpSpPr>
        <p:grpSpPr>
          <a:xfrm>
            <a:off x="3826554" y="4146960"/>
            <a:ext cx="4600060" cy="2787240"/>
            <a:chOff x="0" y="2862182"/>
            <a:chExt cx="7044346" cy="4268266"/>
          </a:xfrm>
        </p:grpSpPr>
        <p:cxnSp>
          <p:nvCxnSpPr>
            <p:cNvPr id="7" name="Straight Connector 6">
              <a:extLst>
                <a:ext uri="{FF2B5EF4-FFF2-40B4-BE49-F238E27FC236}">
                  <a16:creationId xmlns:a16="http://schemas.microsoft.com/office/drawing/2014/main" id="{5BFC5715-7633-84BA-0609-A1F85057716E}"/>
                </a:ext>
              </a:extLst>
            </p:cNvPr>
            <p:cNvCxnSpPr>
              <a:stCxn id="35" idx="7"/>
              <a:endCxn id="36" idx="2"/>
            </p:cNvCxnSpPr>
            <p:nvPr/>
          </p:nvCxnSpPr>
          <p:spPr>
            <a:xfrm flipV="1">
              <a:off x="438102" y="3276727"/>
              <a:ext cx="1492916" cy="962604"/>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C19A237-7C93-56D7-9EC9-1FB9A08932E5}"/>
                </a:ext>
              </a:extLst>
            </p:cNvPr>
            <p:cNvCxnSpPr>
              <a:stCxn id="36" idx="6"/>
              <a:endCxn id="39" idx="2"/>
            </p:cNvCxnSpPr>
            <p:nvPr/>
          </p:nvCxnSpPr>
          <p:spPr>
            <a:xfrm>
              <a:off x="2444286" y="3276727"/>
              <a:ext cx="1510213" cy="5239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71CBD063-7998-297B-885F-CDED66500322}"/>
                </a:ext>
              </a:extLst>
            </p:cNvPr>
            <p:cNvCxnSpPr>
              <a:stCxn id="35" idx="4"/>
              <a:endCxn id="37" idx="1"/>
            </p:cNvCxnSpPr>
            <p:nvPr/>
          </p:nvCxnSpPr>
          <p:spPr>
            <a:xfrm>
              <a:off x="256634" y="4677433"/>
              <a:ext cx="857899" cy="1046257"/>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26AB8EA-26EA-4AB5-2147-69719EFE280D}"/>
                </a:ext>
              </a:extLst>
            </p:cNvPr>
            <p:cNvCxnSpPr>
              <a:stCxn id="38" idx="3"/>
              <a:endCxn id="37" idx="7"/>
            </p:cNvCxnSpPr>
            <p:nvPr/>
          </p:nvCxnSpPr>
          <p:spPr>
            <a:xfrm flipH="1">
              <a:off x="1477469" y="4930617"/>
              <a:ext cx="1172042" cy="793073"/>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978D4C2-3011-6A47-3909-6534D306816C}"/>
                </a:ext>
              </a:extLst>
            </p:cNvPr>
            <p:cNvCxnSpPr>
              <a:stCxn id="40" idx="2"/>
              <a:endCxn id="37" idx="5"/>
            </p:cNvCxnSpPr>
            <p:nvPr/>
          </p:nvCxnSpPr>
          <p:spPr>
            <a:xfrm flipH="1" flipV="1">
              <a:off x="1477469" y="6086626"/>
              <a:ext cx="1369411" cy="56531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E2FC8CA-19B3-9D5D-C94F-63C215F61927}"/>
                </a:ext>
              </a:extLst>
            </p:cNvPr>
            <p:cNvCxnSpPr>
              <a:stCxn id="38" idx="5"/>
              <a:endCxn id="40" idx="0"/>
            </p:cNvCxnSpPr>
            <p:nvPr/>
          </p:nvCxnSpPr>
          <p:spPr>
            <a:xfrm>
              <a:off x="3012447" y="4930617"/>
              <a:ext cx="91067" cy="146468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F7EAA0B-5FEB-8D17-C27B-82896D850A88}"/>
                </a:ext>
              </a:extLst>
            </p:cNvPr>
            <p:cNvCxnSpPr>
              <a:stCxn id="38" idx="7"/>
              <a:endCxn id="39" idx="3"/>
            </p:cNvCxnSpPr>
            <p:nvPr/>
          </p:nvCxnSpPr>
          <p:spPr>
            <a:xfrm flipV="1">
              <a:off x="3012447" y="3510585"/>
              <a:ext cx="1017218" cy="105709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8D94FF0-72E5-C704-DD9B-FE90D012C5A3}"/>
                </a:ext>
              </a:extLst>
            </p:cNvPr>
            <p:cNvCxnSpPr>
              <a:stCxn id="40" idx="6"/>
              <a:endCxn id="41" idx="3"/>
            </p:cNvCxnSpPr>
            <p:nvPr/>
          </p:nvCxnSpPr>
          <p:spPr>
            <a:xfrm flipV="1">
              <a:off x="3360148" y="6576771"/>
              <a:ext cx="1716185" cy="7516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AD400A6-D31A-5E00-FADA-939AC81D288A}"/>
                </a:ext>
              </a:extLst>
            </p:cNvPr>
            <p:cNvCxnSpPr>
              <a:stCxn id="41" idx="1"/>
              <a:endCxn id="39" idx="4"/>
            </p:cNvCxnSpPr>
            <p:nvPr/>
          </p:nvCxnSpPr>
          <p:spPr>
            <a:xfrm flipH="1" flipV="1">
              <a:off x="4211133" y="3585751"/>
              <a:ext cx="865200" cy="2628084"/>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30FFD32-6FEF-6047-4633-782CD5BEE747}"/>
                </a:ext>
              </a:extLst>
            </p:cNvPr>
            <p:cNvCxnSpPr>
              <a:stCxn id="44" idx="2"/>
              <a:endCxn id="39" idx="5"/>
            </p:cNvCxnSpPr>
            <p:nvPr/>
          </p:nvCxnSpPr>
          <p:spPr>
            <a:xfrm flipH="1" flipV="1">
              <a:off x="4392601" y="3510585"/>
              <a:ext cx="913997" cy="495205"/>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D2EFA22-B947-55AF-5F6A-8AC88DB4E4FD}"/>
                </a:ext>
              </a:extLst>
            </p:cNvPr>
            <p:cNvCxnSpPr>
              <a:stCxn id="41" idx="0"/>
              <a:endCxn id="44" idx="3"/>
            </p:cNvCxnSpPr>
            <p:nvPr/>
          </p:nvCxnSpPr>
          <p:spPr>
            <a:xfrm flipV="1">
              <a:off x="5257801" y="4187258"/>
              <a:ext cx="123963" cy="195141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DAD4232-C3EC-59BD-B424-C347E68B4767}"/>
                </a:ext>
              </a:extLst>
            </p:cNvPr>
            <p:cNvCxnSpPr>
              <a:stCxn id="42" idx="1"/>
              <a:endCxn id="44" idx="5"/>
            </p:cNvCxnSpPr>
            <p:nvPr/>
          </p:nvCxnSpPr>
          <p:spPr>
            <a:xfrm flipH="1" flipV="1">
              <a:off x="5744700" y="4187258"/>
              <a:ext cx="861544" cy="674868"/>
            </a:xfrm>
            <a:prstGeom prst="line">
              <a:avLst/>
            </a:prstGeom>
            <a:ln w="57150">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FAB597CD-4834-1B5A-3657-CE5662B435C8}"/>
                </a:ext>
              </a:extLst>
            </p:cNvPr>
            <p:cNvCxnSpPr>
              <a:stCxn id="42" idx="3"/>
              <a:endCxn id="41" idx="6"/>
            </p:cNvCxnSpPr>
            <p:nvPr/>
          </p:nvCxnSpPr>
          <p:spPr>
            <a:xfrm flipH="1">
              <a:off x="5514435" y="5225062"/>
              <a:ext cx="1091809" cy="117024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B6D97D68-415A-6746-9242-DCE101A97B3E}"/>
                </a:ext>
              </a:extLst>
            </p:cNvPr>
            <p:cNvSpPr txBox="1"/>
            <p:nvPr/>
          </p:nvSpPr>
          <p:spPr>
            <a:xfrm>
              <a:off x="767228" y="3195081"/>
              <a:ext cx="641186" cy="565580"/>
            </a:xfrm>
            <a:prstGeom prst="rect">
              <a:avLst/>
            </a:prstGeom>
            <a:noFill/>
          </p:spPr>
          <p:txBody>
            <a:bodyPr wrap="none" rtlCol="0">
              <a:spAutoFit/>
            </a:bodyPr>
            <a:lstStyle/>
            <a:p>
              <a:r>
                <a:rPr lang="en-US" dirty="0">
                  <a:solidFill>
                    <a:srgbClr val="00B050"/>
                  </a:solidFill>
                </a:rPr>
                <a:t>10</a:t>
              </a:r>
            </a:p>
          </p:txBody>
        </p:sp>
        <p:sp>
          <p:nvSpPr>
            <p:cNvPr id="21" name="TextBox 20">
              <a:extLst>
                <a:ext uri="{FF2B5EF4-FFF2-40B4-BE49-F238E27FC236}">
                  <a16:creationId xmlns:a16="http://schemas.microsoft.com/office/drawing/2014/main" id="{4601EA00-0332-9BA4-6724-31DCBAB24E59}"/>
                </a:ext>
              </a:extLst>
            </p:cNvPr>
            <p:cNvSpPr txBox="1"/>
            <p:nvPr/>
          </p:nvSpPr>
          <p:spPr>
            <a:xfrm>
              <a:off x="6095562" y="4099030"/>
              <a:ext cx="461990" cy="565580"/>
            </a:xfrm>
            <a:prstGeom prst="rect">
              <a:avLst/>
            </a:prstGeom>
            <a:noFill/>
          </p:spPr>
          <p:txBody>
            <a:bodyPr wrap="none" rtlCol="0">
              <a:spAutoFit/>
            </a:bodyPr>
            <a:lstStyle/>
            <a:p>
              <a:r>
                <a:rPr lang="en-US" dirty="0">
                  <a:solidFill>
                    <a:srgbClr val="00B050"/>
                  </a:solidFill>
                </a:rPr>
                <a:t>2</a:t>
              </a:r>
            </a:p>
          </p:txBody>
        </p:sp>
        <p:sp>
          <p:nvSpPr>
            <p:cNvPr id="22" name="TextBox 21">
              <a:extLst>
                <a:ext uri="{FF2B5EF4-FFF2-40B4-BE49-F238E27FC236}">
                  <a16:creationId xmlns:a16="http://schemas.microsoft.com/office/drawing/2014/main" id="{C68AEBBB-DC30-6F12-FFF7-18240B547591}"/>
                </a:ext>
              </a:extLst>
            </p:cNvPr>
            <p:cNvSpPr txBox="1"/>
            <p:nvPr/>
          </p:nvSpPr>
          <p:spPr>
            <a:xfrm>
              <a:off x="3895875" y="6564868"/>
              <a:ext cx="461990" cy="565580"/>
            </a:xfrm>
            <a:prstGeom prst="rect">
              <a:avLst/>
            </a:prstGeom>
            <a:noFill/>
          </p:spPr>
          <p:txBody>
            <a:bodyPr wrap="none" rtlCol="0">
              <a:spAutoFit/>
            </a:bodyPr>
            <a:lstStyle/>
            <a:p>
              <a:r>
                <a:rPr lang="en-US" dirty="0">
                  <a:solidFill>
                    <a:srgbClr val="00B050"/>
                  </a:solidFill>
                </a:rPr>
                <a:t>7</a:t>
              </a:r>
            </a:p>
          </p:txBody>
        </p:sp>
        <p:sp>
          <p:nvSpPr>
            <p:cNvPr id="23" name="TextBox 22">
              <a:extLst>
                <a:ext uri="{FF2B5EF4-FFF2-40B4-BE49-F238E27FC236}">
                  <a16:creationId xmlns:a16="http://schemas.microsoft.com/office/drawing/2014/main" id="{966A226C-F394-FBD4-1486-FED875CA2EA5}"/>
                </a:ext>
              </a:extLst>
            </p:cNvPr>
            <p:cNvSpPr txBox="1"/>
            <p:nvPr/>
          </p:nvSpPr>
          <p:spPr>
            <a:xfrm>
              <a:off x="6047348" y="5905158"/>
              <a:ext cx="641186" cy="565580"/>
            </a:xfrm>
            <a:prstGeom prst="rect">
              <a:avLst/>
            </a:prstGeom>
            <a:noFill/>
          </p:spPr>
          <p:txBody>
            <a:bodyPr wrap="none" rtlCol="0">
              <a:spAutoFit/>
            </a:bodyPr>
            <a:lstStyle/>
            <a:p>
              <a:r>
                <a:rPr lang="en-US" dirty="0">
                  <a:solidFill>
                    <a:srgbClr val="00B050"/>
                  </a:solidFill>
                </a:rPr>
                <a:t>11</a:t>
              </a:r>
            </a:p>
          </p:txBody>
        </p:sp>
        <p:sp>
          <p:nvSpPr>
            <p:cNvPr id="24" name="TextBox 23">
              <a:extLst>
                <a:ext uri="{FF2B5EF4-FFF2-40B4-BE49-F238E27FC236}">
                  <a16:creationId xmlns:a16="http://schemas.microsoft.com/office/drawing/2014/main" id="{FD17AE7F-5AD4-C414-7C5D-9DDEFEFD9E55}"/>
                </a:ext>
              </a:extLst>
            </p:cNvPr>
            <p:cNvSpPr txBox="1"/>
            <p:nvPr/>
          </p:nvSpPr>
          <p:spPr>
            <a:xfrm>
              <a:off x="5255801" y="4595356"/>
              <a:ext cx="461990" cy="565580"/>
            </a:xfrm>
            <a:prstGeom prst="rect">
              <a:avLst/>
            </a:prstGeom>
            <a:noFill/>
          </p:spPr>
          <p:txBody>
            <a:bodyPr wrap="none" rtlCol="0">
              <a:spAutoFit/>
            </a:bodyPr>
            <a:lstStyle/>
            <a:p>
              <a:r>
                <a:rPr lang="en-US" dirty="0">
                  <a:solidFill>
                    <a:srgbClr val="00B050"/>
                  </a:solidFill>
                </a:rPr>
                <a:t>9</a:t>
              </a:r>
            </a:p>
          </p:txBody>
        </p:sp>
        <p:sp>
          <p:nvSpPr>
            <p:cNvPr id="25" name="TextBox 24">
              <a:extLst>
                <a:ext uri="{FF2B5EF4-FFF2-40B4-BE49-F238E27FC236}">
                  <a16:creationId xmlns:a16="http://schemas.microsoft.com/office/drawing/2014/main" id="{147BB0A3-79D6-FA4D-0E54-E49F9988379B}"/>
                </a:ext>
              </a:extLst>
            </p:cNvPr>
            <p:cNvSpPr txBox="1"/>
            <p:nvPr/>
          </p:nvSpPr>
          <p:spPr>
            <a:xfrm>
              <a:off x="4119679" y="4462779"/>
              <a:ext cx="461990" cy="565580"/>
            </a:xfrm>
            <a:prstGeom prst="rect">
              <a:avLst/>
            </a:prstGeom>
            <a:noFill/>
          </p:spPr>
          <p:txBody>
            <a:bodyPr wrap="none" rtlCol="0">
              <a:spAutoFit/>
            </a:bodyPr>
            <a:lstStyle/>
            <a:p>
              <a:r>
                <a:rPr lang="en-US" dirty="0">
                  <a:solidFill>
                    <a:srgbClr val="00B050"/>
                  </a:solidFill>
                </a:rPr>
                <a:t>5</a:t>
              </a:r>
            </a:p>
          </p:txBody>
        </p:sp>
        <p:sp>
          <p:nvSpPr>
            <p:cNvPr id="26" name="TextBox 25">
              <a:extLst>
                <a:ext uri="{FF2B5EF4-FFF2-40B4-BE49-F238E27FC236}">
                  <a16:creationId xmlns:a16="http://schemas.microsoft.com/office/drawing/2014/main" id="{DDB13256-86BA-EC21-5889-483CF73A6568}"/>
                </a:ext>
              </a:extLst>
            </p:cNvPr>
            <p:cNvSpPr txBox="1"/>
            <p:nvPr/>
          </p:nvSpPr>
          <p:spPr>
            <a:xfrm>
              <a:off x="4582463" y="3299181"/>
              <a:ext cx="461990" cy="565580"/>
            </a:xfrm>
            <a:prstGeom prst="rect">
              <a:avLst/>
            </a:prstGeom>
            <a:noFill/>
          </p:spPr>
          <p:txBody>
            <a:bodyPr wrap="none" rtlCol="0">
              <a:spAutoFit/>
            </a:bodyPr>
            <a:lstStyle/>
            <a:p>
              <a:r>
                <a:rPr lang="en-US" dirty="0">
                  <a:solidFill>
                    <a:srgbClr val="00B050"/>
                  </a:solidFill>
                </a:rPr>
                <a:t>6</a:t>
              </a:r>
            </a:p>
          </p:txBody>
        </p:sp>
        <p:sp>
          <p:nvSpPr>
            <p:cNvPr id="27" name="TextBox 26">
              <a:extLst>
                <a:ext uri="{FF2B5EF4-FFF2-40B4-BE49-F238E27FC236}">
                  <a16:creationId xmlns:a16="http://schemas.microsoft.com/office/drawing/2014/main" id="{F18D999B-610C-63DA-B246-A596005C1C64}"/>
                </a:ext>
              </a:extLst>
            </p:cNvPr>
            <p:cNvSpPr txBox="1"/>
            <p:nvPr/>
          </p:nvSpPr>
          <p:spPr>
            <a:xfrm>
              <a:off x="3058462" y="5546336"/>
              <a:ext cx="461990" cy="565580"/>
            </a:xfrm>
            <a:prstGeom prst="rect">
              <a:avLst/>
            </a:prstGeom>
            <a:noFill/>
          </p:spPr>
          <p:txBody>
            <a:bodyPr wrap="none" rtlCol="0">
              <a:spAutoFit/>
            </a:bodyPr>
            <a:lstStyle/>
            <a:p>
              <a:r>
                <a:rPr lang="en-US" dirty="0">
                  <a:solidFill>
                    <a:srgbClr val="00B050"/>
                  </a:solidFill>
                </a:rPr>
                <a:t>3</a:t>
              </a:r>
            </a:p>
          </p:txBody>
        </p:sp>
        <p:sp>
          <p:nvSpPr>
            <p:cNvPr id="28" name="TextBox 27">
              <a:extLst>
                <a:ext uri="{FF2B5EF4-FFF2-40B4-BE49-F238E27FC236}">
                  <a16:creationId xmlns:a16="http://schemas.microsoft.com/office/drawing/2014/main" id="{2A528698-A24E-12F7-292C-1090C8E87399}"/>
                </a:ext>
              </a:extLst>
            </p:cNvPr>
            <p:cNvSpPr txBox="1"/>
            <p:nvPr/>
          </p:nvSpPr>
          <p:spPr>
            <a:xfrm>
              <a:off x="3064048" y="3778529"/>
              <a:ext cx="461990" cy="565580"/>
            </a:xfrm>
            <a:prstGeom prst="rect">
              <a:avLst/>
            </a:prstGeom>
            <a:noFill/>
          </p:spPr>
          <p:txBody>
            <a:bodyPr wrap="none" rtlCol="0">
              <a:spAutoFit/>
            </a:bodyPr>
            <a:lstStyle/>
            <a:p>
              <a:r>
                <a:rPr lang="en-US" dirty="0">
                  <a:solidFill>
                    <a:srgbClr val="00B050"/>
                  </a:solidFill>
                </a:rPr>
                <a:t>7</a:t>
              </a:r>
            </a:p>
          </p:txBody>
        </p:sp>
        <p:sp>
          <p:nvSpPr>
            <p:cNvPr id="29" name="TextBox 28">
              <a:extLst>
                <a:ext uri="{FF2B5EF4-FFF2-40B4-BE49-F238E27FC236}">
                  <a16:creationId xmlns:a16="http://schemas.microsoft.com/office/drawing/2014/main" id="{52325999-CCA1-3E38-ECA1-56D8BDF05BF3}"/>
                </a:ext>
              </a:extLst>
            </p:cNvPr>
            <p:cNvSpPr txBox="1"/>
            <p:nvPr/>
          </p:nvSpPr>
          <p:spPr>
            <a:xfrm>
              <a:off x="2051034" y="5224258"/>
              <a:ext cx="461990" cy="565580"/>
            </a:xfrm>
            <a:prstGeom prst="rect">
              <a:avLst/>
            </a:prstGeom>
            <a:noFill/>
          </p:spPr>
          <p:txBody>
            <a:bodyPr wrap="square" rtlCol="0">
              <a:spAutoFit/>
            </a:bodyPr>
            <a:lstStyle/>
            <a:p>
              <a:r>
                <a:rPr lang="en-US" dirty="0">
                  <a:solidFill>
                    <a:srgbClr val="00B050"/>
                  </a:solidFill>
                </a:rPr>
                <a:t>3</a:t>
              </a:r>
            </a:p>
          </p:txBody>
        </p:sp>
        <p:sp>
          <p:nvSpPr>
            <p:cNvPr id="30" name="TextBox 29">
              <a:extLst>
                <a:ext uri="{FF2B5EF4-FFF2-40B4-BE49-F238E27FC236}">
                  <a16:creationId xmlns:a16="http://schemas.microsoft.com/office/drawing/2014/main" id="{8EA5FE6B-79D4-5A20-F1B4-48C8FA88875A}"/>
                </a:ext>
              </a:extLst>
            </p:cNvPr>
            <p:cNvSpPr txBox="1"/>
            <p:nvPr/>
          </p:nvSpPr>
          <p:spPr>
            <a:xfrm>
              <a:off x="1885966" y="6404395"/>
              <a:ext cx="461990" cy="565580"/>
            </a:xfrm>
            <a:prstGeom prst="rect">
              <a:avLst/>
            </a:prstGeom>
            <a:noFill/>
          </p:spPr>
          <p:txBody>
            <a:bodyPr wrap="none" rtlCol="0">
              <a:spAutoFit/>
            </a:bodyPr>
            <a:lstStyle/>
            <a:p>
              <a:r>
                <a:rPr lang="en-US" dirty="0">
                  <a:solidFill>
                    <a:srgbClr val="00B050"/>
                  </a:solidFill>
                </a:rPr>
                <a:t>1</a:t>
              </a:r>
            </a:p>
          </p:txBody>
        </p:sp>
        <p:sp>
          <p:nvSpPr>
            <p:cNvPr id="31" name="TextBox 30">
              <a:extLst>
                <a:ext uri="{FF2B5EF4-FFF2-40B4-BE49-F238E27FC236}">
                  <a16:creationId xmlns:a16="http://schemas.microsoft.com/office/drawing/2014/main" id="{C37C97D2-E371-54D6-CD29-73560691DADB}"/>
                </a:ext>
              </a:extLst>
            </p:cNvPr>
            <p:cNvSpPr txBox="1"/>
            <p:nvPr/>
          </p:nvSpPr>
          <p:spPr>
            <a:xfrm>
              <a:off x="2830979" y="2862182"/>
              <a:ext cx="461990" cy="565580"/>
            </a:xfrm>
            <a:prstGeom prst="rect">
              <a:avLst/>
            </a:prstGeom>
            <a:noFill/>
          </p:spPr>
          <p:txBody>
            <a:bodyPr wrap="none" rtlCol="0">
              <a:spAutoFit/>
            </a:bodyPr>
            <a:lstStyle/>
            <a:p>
              <a:r>
                <a:rPr lang="en-US" dirty="0">
                  <a:solidFill>
                    <a:srgbClr val="00B050"/>
                  </a:solidFill>
                </a:rPr>
                <a:t>8</a:t>
              </a:r>
            </a:p>
          </p:txBody>
        </p:sp>
        <p:sp>
          <p:nvSpPr>
            <p:cNvPr id="32" name="TextBox 31">
              <a:extLst>
                <a:ext uri="{FF2B5EF4-FFF2-40B4-BE49-F238E27FC236}">
                  <a16:creationId xmlns:a16="http://schemas.microsoft.com/office/drawing/2014/main" id="{7DB56940-7CD3-16E1-FBAB-B345D2BE8524}"/>
                </a:ext>
              </a:extLst>
            </p:cNvPr>
            <p:cNvSpPr txBox="1"/>
            <p:nvPr/>
          </p:nvSpPr>
          <p:spPr>
            <a:xfrm>
              <a:off x="256634" y="5096526"/>
              <a:ext cx="641186" cy="565580"/>
            </a:xfrm>
            <a:prstGeom prst="rect">
              <a:avLst/>
            </a:prstGeom>
            <a:noFill/>
          </p:spPr>
          <p:txBody>
            <a:bodyPr wrap="none" rtlCol="0">
              <a:spAutoFit/>
            </a:bodyPr>
            <a:lstStyle/>
            <a:p>
              <a:r>
                <a:rPr lang="en-US" dirty="0">
                  <a:solidFill>
                    <a:srgbClr val="00B050"/>
                  </a:solidFill>
                </a:rPr>
                <a:t>12</a:t>
              </a:r>
            </a:p>
          </p:txBody>
        </p:sp>
        <p:cxnSp>
          <p:nvCxnSpPr>
            <p:cNvPr id="33" name="Straight Connector 32">
              <a:extLst>
                <a:ext uri="{FF2B5EF4-FFF2-40B4-BE49-F238E27FC236}">
                  <a16:creationId xmlns:a16="http://schemas.microsoft.com/office/drawing/2014/main" id="{241749AC-8A69-37AF-5CF4-F725DC4FBC1C}"/>
                </a:ext>
              </a:extLst>
            </p:cNvPr>
            <p:cNvCxnSpPr>
              <a:stCxn id="36" idx="4"/>
              <a:endCxn id="37" idx="0"/>
            </p:cNvCxnSpPr>
            <p:nvPr/>
          </p:nvCxnSpPr>
          <p:spPr>
            <a:xfrm flipH="1">
              <a:off x="1296001" y="3533361"/>
              <a:ext cx="891651" cy="2115163"/>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6E6EE7EE-A133-9828-714C-68C8849092AD}"/>
                </a:ext>
              </a:extLst>
            </p:cNvPr>
            <p:cNvSpPr txBox="1"/>
            <p:nvPr/>
          </p:nvSpPr>
          <p:spPr>
            <a:xfrm>
              <a:off x="1414258" y="4262423"/>
              <a:ext cx="461990" cy="565580"/>
            </a:xfrm>
            <a:prstGeom prst="rect">
              <a:avLst/>
            </a:prstGeom>
            <a:noFill/>
          </p:spPr>
          <p:txBody>
            <a:bodyPr wrap="none" rtlCol="0">
              <a:spAutoFit/>
            </a:bodyPr>
            <a:lstStyle/>
            <a:p>
              <a:r>
                <a:rPr lang="en-US" dirty="0">
                  <a:solidFill>
                    <a:srgbClr val="00B050"/>
                  </a:solidFill>
                </a:rPr>
                <a:t>9</a:t>
              </a:r>
            </a:p>
          </p:txBody>
        </p:sp>
        <p:sp>
          <p:nvSpPr>
            <p:cNvPr id="35" name="Oval 34">
              <a:extLst>
                <a:ext uri="{FF2B5EF4-FFF2-40B4-BE49-F238E27FC236}">
                  <a16:creationId xmlns:a16="http://schemas.microsoft.com/office/drawing/2014/main" id="{858B37D2-0662-4503-4380-F890725C6B99}"/>
                </a:ext>
              </a:extLst>
            </p:cNvPr>
            <p:cNvSpPr/>
            <p:nvPr/>
          </p:nvSpPr>
          <p:spPr>
            <a:xfrm>
              <a:off x="0" y="4164165"/>
              <a:ext cx="513268" cy="513268"/>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36" name="Oval 35">
              <a:extLst>
                <a:ext uri="{FF2B5EF4-FFF2-40B4-BE49-F238E27FC236}">
                  <a16:creationId xmlns:a16="http://schemas.microsoft.com/office/drawing/2014/main" id="{B643364E-E1BC-46BF-8258-0CAE5DD42CAB}"/>
                </a:ext>
              </a:extLst>
            </p:cNvPr>
            <p:cNvSpPr/>
            <p:nvPr/>
          </p:nvSpPr>
          <p:spPr>
            <a:xfrm>
              <a:off x="1931018" y="302009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37" name="Oval 36">
              <a:extLst>
                <a:ext uri="{FF2B5EF4-FFF2-40B4-BE49-F238E27FC236}">
                  <a16:creationId xmlns:a16="http://schemas.microsoft.com/office/drawing/2014/main" id="{26BB4E72-EEC9-32B2-F566-A63005C8795E}"/>
                </a:ext>
              </a:extLst>
            </p:cNvPr>
            <p:cNvSpPr/>
            <p:nvPr/>
          </p:nvSpPr>
          <p:spPr>
            <a:xfrm>
              <a:off x="1039367" y="5648524"/>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38" name="Oval 37">
              <a:extLst>
                <a:ext uri="{FF2B5EF4-FFF2-40B4-BE49-F238E27FC236}">
                  <a16:creationId xmlns:a16="http://schemas.microsoft.com/office/drawing/2014/main" id="{3FF128E7-A0C9-7ED7-F67C-86DA946D0F4A}"/>
                </a:ext>
              </a:extLst>
            </p:cNvPr>
            <p:cNvSpPr/>
            <p:nvPr/>
          </p:nvSpPr>
          <p:spPr>
            <a:xfrm>
              <a:off x="2574345" y="4492515"/>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39" name="Oval 38">
              <a:extLst>
                <a:ext uri="{FF2B5EF4-FFF2-40B4-BE49-F238E27FC236}">
                  <a16:creationId xmlns:a16="http://schemas.microsoft.com/office/drawing/2014/main" id="{47293C51-FB98-DC86-735B-2DC157B06176}"/>
                </a:ext>
              </a:extLst>
            </p:cNvPr>
            <p:cNvSpPr/>
            <p:nvPr/>
          </p:nvSpPr>
          <p:spPr>
            <a:xfrm>
              <a:off x="3954499" y="307248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40" name="Oval 39">
              <a:extLst>
                <a:ext uri="{FF2B5EF4-FFF2-40B4-BE49-F238E27FC236}">
                  <a16:creationId xmlns:a16="http://schemas.microsoft.com/office/drawing/2014/main" id="{C707FE17-E627-2205-9FDB-59EFA5A9ABE3}"/>
                </a:ext>
              </a:extLst>
            </p:cNvPr>
            <p:cNvSpPr/>
            <p:nvPr/>
          </p:nvSpPr>
          <p:spPr>
            <a:xfrm>
              <a:off x="2846880" y="639530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41" name="Oval 40">
              <a:extLst>
                <a:ext uri="{FF2B5EF4-FFF2-40B4-BE49-F238E27FC236}">
                  <a16:creationId xmlns:a16="http://schemas.microsoft.com/office/drawing/2014/main" id="{2FBD0E08-D127-C5D4-6D20-833993CA45FC}"/>
                </a:ext>
              </a:extLst>
            </p:cNvPr>
            <p:cNvSpPr/>
            <p:nvPr/>
          </p:nvSpPr>
          <p:spPr>
            <a:xfrm>
              <a:off x="5001167" y="6138669"/>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t>
              </a:r>
            </a:p>
          </p:txBody>
        </p:sp>
        <p:sp>
          <p:nvSpPr>
            <p:cNvPr id="42" name="Oval 41">
              <a:extLst>
                <a:ext uri="{FF2B5EF4-FFF2-40B4-BE49-F238E27FC236}">
                  <a16:creationId xmlns:a16="http://schemas.microsoft.com/office/drawing/2014/main" id="{ADE17290-2606-75B8-1DEB-0AC3E01563AA}"/>
                </a:ext>
              </a:extLst>
            </p:cNvPr>
            <p:cNvSpPr/>
            <p:nvPr/>
          </p:nvSpPr>
          <p:spPr>
            <a:xfrm>
              <a:off x="6531078" y="4786960"/>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a:t>
              </a:r>
            </a:p>
          </p:txBody>
        </p:sp>
        <p:sp>
          <p:nvSpPr>
            <p:cNvPr id="44" name="Oval 43">
              <a:extLst>
                <a:ext uri="{FF2B5EF4-FFF2-40B4-BE49-F238E27FC236}">
                  <a16:creationId xmlns:a16="http://schemas.microsoft.com/office/drawing/2014/main" id="{0179F7B1-0F6D-2650-2065-68F00F27318B}"/>
                </a:ext>
              </a:extLst>
            </p:cNvPr>
            <p:cNvSpPr/>
            <p:nvPr/>
          </p:nvSpPr>
          <p:spPr>
            <a:xfrm>
              <a:off x="5306598" y="3749156"/>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t>
              </a:r>
            </a:p>
          </p:txBody>
        </p:sp>
      </p:grpSp>
    </p:spTree>
    <p:extLst>
      <p:ext uri="{BB962C8B-B14F-4D97-AF65-F5344CB8AC3E}">
        <p14:creationId xmlns:p14="http://schemas.microsoft.com/office/powerpoint/2010/main" val="1775738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AB745-D356-74D1-E331-F346B65979EE}"/>
              </a:ext>
            </a:extLst>
          </p:cNvPr>
          <p:cNvSpPr>
            <a:spLocks noGrp="1"/>
          </p:cNvSpPr>
          <p:nvPr>
            <p:ph type="title"/>
          </p:nvPr>
        </p:nvSpPr>
        <p:spPr/>
        <p:txBody>
          <a:bodyPr/>
          <a:lstStyle/>
          <a:p>
            <a:r>
              <a:rPr lang="en-US" dirty="0"/>
              <a:t>Bank Account</a:t>
            </a:r>
          </a:p>
        </p:txBody>
      </p:sp>
      <p:sp>
        <p:nvSpPr>
          <p:cNvPr id="3" name="Content Placeholder 2">
            <a:extLst>
              <a:ext uri="{FF2B5EF4-FFF2-40B4-BE49-F238E27FC236}">
                <a16:creationId xmlns:a16="http://schemas.microsoft.com/office/drawing/2014/main" id="{7C1628D0-6B82-E387-27DA-5147E3588812}"/>
              </a:ext>
            </a:extLst>
          </p:cNvPr>
          <p:cNvSpPr>
            <a:spLocks noGrp="1"/>
          </p:cNvSpPr>
          <p:nvPr>
            <p:ph idx="1"/>
          </p:nvPr>
        </p:nvSpPr>
        <p:spPr/>
        <p:txBody>
          <a:bodyPr>
            <a:normAutofit lnSpcReduction="10000"/>
          </a:bodyPr>
          <a:lstStyle/>
          <a:p>
            <a:pPr marL="0" indent="0">
              <a:buNone/>
            </a:pPr>
            <a:r>
              <a:rPr lang="en-US" dirty="0"/>
              <a:t>class </a:t>
            </a:r>
            <a:r>
              <a:rPr lang="en-US" dirty="0" err="1"/>
              <a:t>BankAccount</a:t>
            </a:r>
            <a:r>
              <a:rPr lang="en-US" dirty="0"/>
              <a:t> { </a:t>
            </a:r>
          </a:p>
          <a:p>
            <a:pPr marL="0" indent="0">
              <a:buNone/>
            </a:pPr>
            <a:r>
              <a:rPr lang="en-US" dirty="0"/>
              <a:t>	… </a:t>
            </a:r>
          </a:p>
          <a:p>
            <a:pPr marL="0" indent="0">
              <a:buNone/>
            </a:pPr>
            <a:r>
              <a:rPr lang="en-US" dirty="0"/>
              <a:t>	synchronized void withdraw(int amt) {…} </a:t>
            </a:r>
          </a:p>
          <a:p>
            <a:pPr marL="0" indent="0">
              <a:buNone/>
            </a:pPr>
            <a:r>
              <a:rPr lang="en-US" dirty="0"/>
              <a:t>	synchronized void deposit(int amt) {…} </a:t>
            </a:r>
          </a:p>
          <a:p>
            <a:pPr marL="0" indent="0">
              <a:buNone/>
            </a:pPr>
            <a:r>
              <a:rPr lang="en-US" dirty="0"/>
              <a:t>	synchronized void </a:t>
            </a:r>
            <a:r>
              <a:rPr lang="en-US" dirty="0" err="1"/>
              <a:t>transferTo</a:t>
            </a:r>
            <a:r>
              <a:rPr lang="en-US" dirty="0"/>
              <a:t>(int amt, </a:t>
            </a:r>
            <a:r>
              <a:rPr lang="en-US" dirty="0" err="1"/>
              <a:t>BankAccount</a:t>
            </a:r>
            <a:r>
              <a:rPr lang="en-US" dirty="0"/>
              <a:t> a) {</a:t>
            </a:r>
          </a:p>
          <a:p>
            <a:pPr marL="0" indent="0">
              <a:buNone/>
            </a:pPr>
            <a:r>
              <a:rPr lang="en-US" dirty="0"/>
              <a:t>		 </a:t>
            </a:r>
            <a:r>
              <a:rPr lang="en-US" dirty="0" err="1"/>
              <a:t>this.withdraw</a:t>
            </a:r>
            <a:r>
              <a:rPr lang="en-US" dirty="0"/>
              <a:t>(amt); </a:t>
            </a:r>
          </a:p>
          <a:p>
            <a:pPr marL="0" indent="0">
              <a:buNone/>
            </a:pPr>
            <a:r>
              <a:rPr lang="en-US" dirty="0"/>
              <a:t>		</a:t>
            </a:r>
            <a:r>
              <a:rPr lang="en-US" dirty="0" err="1"/>
              <a:t>a.deposit</a:t>
            </a:r>
            <a:r>
              <a:rPr lang="en-US" dirty="0"/>
              <a:t>(amt); </a:t>
            </a:r>
          </a:p>
          <a:p>
            <a:pPr marL="0" indent="0">
              <a:buNone/>
            </a:pPr>
            <a:r>
              <a:rPr lang="en-US" dirty="0"/>
              <a:t>	} </a:t>
            </a:r>
          </a:p>
          <a:p>
            <a:pPr marL="0" indent="0">
              <a:buNone/>
            </a:pPr>
            <a:r>
              <a:rPr lang="en-US" dirty="0"/>
              <a:t>} </a:t>
            </a:r>
          </a:p>
        </p:txBody>
      </p:sp>
    </p:spTree>
    <p:extLst>
      <p:ext uri="{BB962C8B-B14F-4D97-AF65-F5344CB8AC3E}">
        <p14:creationId xmlns:p14="http://schemas.microsoft.com/office/powerpoint/2010/main" val="22244901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A90C6F-BF33-5111-34C7-1DE533637A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DF33E4-DE58-3533-C1A0-154B70C10930}"/>
              </a:ext>
            </a:extLst>
          </p:cNvPr>
          <p:cNvSpPr>
            <a:spLocks noGrp="1"/>
          </p:cNvSpPr>
          <p:nvPr>
            <p:ph type="title"/>
          </p:nvPr>
        </p:nvSpPr>
        <p:spPr>
          <a:xfrm>
            <a:off x="609600" y="-198120"/>
            <a:ext cx="10972800" cy="1143000"/>
          </a:xfrm>
        </p:spPr>
        <p:txBody>
          <a:bodyPr>
            <a:normAutofit/>
          </a:bodyPr>
          <a:lstStyle/>
          <a:p>
            <a:r>
              <a:rPr lang="en-US" dirty="0"/>
              <a:t>Dijkstra’s Algorithm</a:t>
            </a:r>
          </a:p>
        </p:txBody>
      </p:sp>
      <p:sp>
        <p:nvSpPr>
          <p:cNvPr id="4" name="Slide Number Placeholder 3">
            <a:extLst>
              <a:ext uri="{FF2B5EF4-FFF2-40B4-BE49-F238E27FC236}">
                <a16:creationId xmlns:a16="http://schemas.microsoft.com/office/drawing/2014/main" id="{9D3FF7AA-1F64-32EB-A9C4-347099EFEC9F}"/>
              </a:ext>
            </a:extLst>
          </p:cNvPr>
          <p:cNvSpPr>
            <a:spLocks noGrp="1"/>
          </p:cNvSpPr>
          <p:nvPr>
            <p:ph type="sldNum" sz="quarter" idx="12"/>
          </p:nvPr>
        </p:nvSpPr>
        <p:spPr/>
        <p:txBody>
          <a:bodyPr/>
          <a:lstStyle/>
          <a:p>
            <a:fld id="{86BADE50-950A-4D58-BFB2-FA2C6A8B385D}" type="slidenum">
              <a:rPr lang="en-US" smtClean="0"/>
              <a:t>30</a:t>
            </a:fld>
            <a:endParaRPr lang="en-US"/>
          </a:p>
        </p:txBody>
      </p:sp>
      <mc:AlternateContent xmlns:mc="http://schemas.openxmlformats.org/markup-compatibility/2006" xmlns:a14="http://schemas.microsoft.com/office/drawing/2010/main">
        <mc:Choice Requires="a14">
          <p:sp>
            <p:nvSpPr>
              <p:cNvPr id="43" name="TextBox 42">
                <a:extLst>
                  <a:ext uri="{FF2B5EF4-FFF2-40B4-BE49-F238E27FC236}">
                    <a16:creationId xmlns:a16="http://schemas.microsoft.com/office/drawing/2014/main" id="{DD8D0FE4-29C2-1504-C7AE-5B54486D6A4F}"/>
                  </a:ext>
                </a:extLst>
              </p:cNvPr>
              <p:cNvSpPr txBox="1"/>
              <p:nvPr/>
            </p:nvSpPr>
            <p:spPr>
              <a:xfrm>
                <a:off x="139178" y="875054"/>
                <a:ext cx="11292188" cy="6247864"/>
              </a:xfrm>
              <a:prstGeom prst="rect">
                <a:avLst/>
              </a:prstGeom>
              <a:noFill/>
            </p:spPr>
            <p:txBody>
              <a:bodyPr wrap="square" rtlCol="0">
                <a:spAutoFit/>
              </a:bodyPr>
              <a:lstStyle/>
              <a:p>
                <a:r>
                  <a:rPr lang="en-US" sz="2000" dirty="0"/>
                  <a:t>int </a:t>
                </a:r>
                <a:r>
                  <a:rPr lang="en-US" sz="2000" dirty="0" err="1"/>
                  <a:t>dijkstras</a:t>
                </a:r>
                <a:r>
                  <a:rPr lang="en-US" sz="2000" dirty="0"/>
                  <a:t>(graph, start, end){</a:t>
                </a:r>
              </a:p>
              <a:p>
                <a:r>
                  <a:rPr lang="en-US" sz="2000" dirty="0"/>
                  <a:t>	PQ = new minheap();</a:t>
                </a:r>
              </a:p>
              <a:p>
                <a:r>
                  <a:rPr lang="en-US" sz="2000" dirty="0"/>
                  <a:t>	</a:t>
                </a:r>
                <a:r>
                  <a:rPr lang="en-US" sz="2000" dirty="0" err="1"/>
                  <a:t>PQ.insert</a:t>
                </a:r>
                <a:r>
                  <a:rPr lang="en-US" sz="2000" dirty="0"/>
                  <a:t>(0, start);  // priority=0, value=start</a:t>
                </a:r>
              </a:p>
              <a:p>
                <a:r>
                  <a:rPr lang="en-US" sz="2000" dirty="0"/>
                  <a:t>	</a:t>
                </a:r>
                <a:r>
                  <a:rPr lang="en-US" sz="2000" dirty="0" err="1"/>
                  <a:t>start.distance</a:t>
                </a:r>
                <a:r>
                  <a:rPr lang="en-US" sz="2000" dirty="0"/>
                  <a:t> = 0;</a:t>
                </a:r>
              </a:p>
              <a:p>
                <a:r>
                  <a:rPr lang="en-US" sz="2000" dirty="0"/>
                  <a:t>	while (!</a:t>
                </a:r>
                <a:r>
                  <a:rPr lang="en-US" sz="2000" dirty="0" err="1"/>
                  <a:t>PQ.isEmpty</a:t>
                </a:r>
                <a:r>
                  <a:rPr lang="en-US" sz="2000" dirty="0"/>
                  <a:t>){</a:t>
                </a:r>
              </a:p>
              <a:p>
                <a:r>
                  <a:rPr lang="en-US" sz="2000" dirty="0"/>
                  <a:t>		current = </a:t>
                </a:r>
                <a:r>
                  <a:rPr lang="en-US" sz="2000" dirty="0" err="1"/>
                  <a:t>PQ.extractmin</a:t>
                </a:r>
                <a:r>
                  <a:rPr lang="en-US" sz="2000" dirty="0"/>
                  <a:t>();</a:t>
                </a:r>
              </a:p>
              <a:p>
                <a:r>
                  <a:rPr lang="en-US" sz="2000" dirty="0"/>
                  <a:t>		if (</a:t>
                </a:r>
                <a:r>
                  <a:rPr lang="en-US" sz="2000" dirty="0" err="1"/>
                  <a:t>current.known</a:t>
                </a:r>
                <a:r>
                  <a:rPr lang="en-US" sz="2000" dirty="0"/>
                  <a:t>){ continue;}</a:t>
                </a:r>
              </a:p>
              <a:p>
                <a:r>
                  <a:rPr lang="en-US" sz="2000" dirty="0"/>
                  <a:t>		</a:t>
                </a:r>
                <a:r>
                  <a:rPr lang="en-US" sz="2000" dirty="0" err="1"/>
                  <a:t>current.known</a:t>
                </a:r>
                <a:r>
                  <a:rPr lang="en-US" sz="2000" dirty="0"/>
                  <a:t> = true;</a:t>
                </a:r>
              </a:p>
              <a:p>
                <a:r>
                  <a:rPr lang="en-US" sz="2000" dirty="0"/>
                  <a:t>		for (neighbor : </a:t>
                </a:r>
                <a:r>
                  <a:rPr lang="en-US" sz="2000" dirty="0" err="1"/>
                  <a:t>current.neighbors</a:t>
                </a:r>
                <a:r>
                  <a:rPr lang="en-US" sz="2000" dirty="0"/>
                  <a:t>){</a:t>
                </a:r>
              </a:p>
              <a:p>
                <a:r>
                  <a:rPr lang="en-US" sz="2000" dirty="0"/>
                  <a:t>			if (!</a:t>
                </a:r>
                <a:r>
                  <a:rPr lang="en-US" sz="2000" dirty="0" err="1"/>
                  <a:t>neighbor.known</a:t>
                </a:r>
                <a:r>
                  <a:rPr lang="en-US" sz="2000" dirty="0"/>
                  <a:t>){</a:t>
                </a:r>
              </a:p>
              <a:p>
                <a:r>
                  <a:rPr lang="en-US" sz="2000" dirty="0"/>
                  <a:t>				</a:t>
                </a:r>
                <a:r>
                  <a:rPr lang="en-US" sz="2000" dirty="0" err="1"/>
                  <a:t>new_dist</a:t>
                </a:r>
                <a:r>
                  <a:rPr lang="en-US" sz="2000" dirty="0"/>
                  <a:t> = </a:t>
                </a:r>
                <a:r>
                  <a:rPr lang="en-US" sz="2000" dirty="0" err="1"/>
                  <a:t>current.distance</a:t>
                </a:r>
                <a:r>
                  <a:rPr lang="en-US" sz="2000" dirty="0"/>
                  <a:t> + weight(</a:t>
                </a:r>
                <a:r>
                  <a:rPr lang="en-US" sz="2000" dirty="0" err="1"/>
                  <a:t>current,neighbor</a:t>
                </a:r>
                <a:r>
                  <a:rPr lang="en-US" sz="2000" dirty="0"/>
                  <a:t>);</a:t>
                </a:r>
              </a:p>
              <a:p>
                <a:r>
                  <a:rPr lang="en-US" sz="2000" dirty="0"/>
                  <a:t>				if(</a:t>
                </a:r>
                <a:r>
                  <a:rPr lang="en-US" sz="2000" dirty="0" err="1"/>
                  <a:t>neighbor.dist</a:t>
                </a:r>
                <a:r>
                  <a:rPr lang="en-US" sz="2000" dirty="0"/>
                  <a:t> != </a:t>
                </a:r>
                <a14:m>
                  <m:oMath xmlns:m="http://schemas.openxmlformats.org/officeDocument/2006/math">
                    <m:r>
                      <a:rPr lang="en-US" sz="2000" b="0" i="1" smtClean="0">
                        <a:latin typeface="Cambria Math" panose="02040503050406030204" pitchFamily="18" charset="0"/>
                      </a:rPr>
                      <m:t>∞</m:t>
                    </m:r>
                  </m:oMath>
                </a14:m>
                <a:r>
                  <a:rPr lang="en-US" sz="2000" dirty="0"/>
                  <a:t>){ </a:t>
                </a:r>
                <a:r>
                  <a:rPr lang="en-US" sz="2000" dirty="0" err="1"/>
                  <a:t>PQ.insert</a:t>
                </a:r>
                <a:r>
                  <a:rPr lang="en-US" sz="2000" dirty="0"/>
                  <a:t>(</a:t>
                </a:r>
                <a:r>
                  <a:rPr lang="en-US" sz="2000" dirty="0" err="1"/>
                  <a:t>new_dist</a:t>
                </a:r>
                <a:r>
                  <a:rPr lang="en-US" sz="2000" dirty="0"/>
                  <a:t>, neighbor);}</a:t>
                </a:r>
              </a:p>
              <a:p>
                <a:r>
                  <a:rPr lang="en-US" sz="2000" dirty="0"/>
                  <a:t>				else if (</a:t>
                </a:r>
                <a:r>
                  <a:rPr lang="en-US" sz="2000" dirty="0" err="1"/>
                  <a:t>new_dist</a:t>
                </a:r>
                <a:r>
                  <a:rPr lang="en-US" sz="2000" dirty="0"/>
                  <a:t> &lt; neighbor. distance){</a:t>
                </a:r>
              </a:p>
              <a:p>
                <a:r>
                  <a:rPr lang="en-US" sz="2000" dirty="0"/>
                  <a:t>					neighbor. distance = </a:t>
                </a:r>
                <a:r>
                  <a:rPr lang="en-US" sz="2000" dirty="0" err="1"/>
                  <a:t>new_dist</a:t>
                </a:r>
                <a:r>
                  <a:rPr lang="en-US" sz="2000" dirty="0"/>
                  <a:t>;</a:t>
                </a:r>
              </a:p>
              <a:p>
                <a:r>
                  <a:rPr lang="en-US" sz="2000" dirty="0"/>
                  <a:t>					</a:t>
                </a:r>
                <a:r>
                  <a:rPr lang="en-US" sz="2000" dirty="0" err="1"/>
                  <a:t>PQ.decreaseKey</a:t>
                </a:r>
                <a:r>
                  <a:rPr lang="en-US" sz="2000" dirty="0"/>
                  <a:t>(</a:t>
                </a:r>
                <a:r>
                  <a:rPr lang="en-US" sz="2000" dirty="0" err="1"/>
                  <a:t>new_dist,neighbor</a:t>
                </a:r>
                <a:r>
                  <a:rPr lang="en-US" sz="2000" dirty="0"/>
                  <a:t>); }</a:t>
                </a:r>
              </a:p>
              <a:p>
                <a:r>
                  <a:rPr lang="en-US" sz="2000" dirty="0"/>
                  <a:t>			}</a:t>
                </a:r>
              </a:p>
              <a:p>
                <a:r>
                  <a:rPr lang="en-US" sz="2000" dirty="0"/>
                  <a:t>		}</a:t>
                </a:r>
              </a:p>
              <a:p>
                <a:r>
                  <a:rPr lang="en-US" sz="2000" dirty="0"/>
                  <a:t>	}</a:t>
                </a:r>
              </a:p>
              <a:p>
                <a:r>
                  <a:rPr lang="en-US" sz="2000" dirty="0"/>
                  <a:t>	return </a:t>
                </a:r>
                <a:r>
                  <a:rPr lang="en-US" sz="2000" dirty="0" err="1"/>
                  <a:t>end.distance</a:t>
                </a:r>
                <a:r>
                  <a:rPr lang="en-US" sz="2000" dirty="0"/>
                  <a:t>;</a:t>
                </a:r>
              </a:p>
              <a:p>
                <a:r>
                  <a:rPr lang="en-US" sz="2000" dirty="0"/>
                  <a:t>}</a:t>
                </a:r>
              </a:p>
            </p:txBody>
          </p:sp>
        </mc:Choice>
        <mc:Fallback xmlns="">
          <p:sp>
            <p:nvSpPr>
              <p:cNvPr id="43" name="TextBox 42"/>
              <p:cNvSpPr txBox="1">
                <a:spLocks noRot="1" noChangeAspect="1" noMove="1" noResize="1" noEditPoints="1" noAdjustHandles="1" noChangeArrowheads="1" noChangeShapeType="1" noTextEdit="1"/>
              </p:cNvSpPr>
              <p:nvPr/>
            </p:nvSpPr>
            <p:spPr>
              <a:xfrm>
                <a:off x="139178" y="875054"/>
                <a:ext cx="11292188" cy="6247864"/>
              </a:xfrm>
              <a:prstGeom prst="rect">
                <a:avLst/>
              </a:prstGeom>
              <a:blipFill>
                <a:blip r:embed="rId2"/>
                <a:stretch>
                  <a:fillRect l="-594" t="-586" b="-879"/>
                </a:stretch>
              </a:blipFill>
            </p:spPr>
            <p:txBody>
              <a:bodyPr/>
              <a:lstStyle/>
              <a:p>
                <a:r>
                  <a:rPr lang="en-US">
                    <a:noFill/>
                  </a:rPr>
                  <a:t> </a:t>
                </a:r>
              </a:p>
            </p:txBody>
          </p:sp>
        </mc:Fallback>
      </mc:AlternateContent>
      <p:grpSp>
        <p:nvGrpSpPr>
          <p:cNvPr id="3" name="Group 2">
            <a:extLst>
              <a:ext uri="{FF2B5EF4-FFF2-40B4-BE49-F238E27FC236}">
                <a16:creationId xmlns:a16="http://schemas.microsoft.com/office/drawing/2014/main" id="{319C4054-28C2-1E2E-6FEE-F42A0F247EB4}"/>
              </a:ext>
            </a:extLst>
          </p:cNvPr>
          <p:cNvGrpSpPr/>
          <p:nvPr/>
        </p:nvGrpSpPr>
        <p:grpSpPr>
          <a:xfrm>
            <a:off x="7300033" y="434999"/>
            <a:ext cx="4600060" cy="2787240"/>
            <a:chOff x="0" y="2862182"/>
            <a:chExt cx="7044346" cy="4268266"/>
          </a:xfrm>
        </p:grpSpPr>
        <p:cxnSp>
          <p:nvCxnSpPr>
            <p:cNvPr id="5" name="Straight Connector 4">
              <a:extLst>
                <a:ext uri="{FF2B5EF4-FFF2-40B4-BE49-F238E27FC236}">
                  <a16:creationId xmlns:a16="http://schemas.microsoft.com/office/drawing/2014/main" id="{A18AE821-A382-7638-BAEC-5A164F3B25F4}"/>
                </a:ext>
              </a:extLst>
            </p:cNvPr>
            <p:cNvCxnSpPr>
              <a:stCxn id="33" idx="7"/>
              <a:endCxn id="34" idx="2"/>
            </p:cNvCxnSpPr>
            <p:nvPr/>
          </p:nvCxnSpPr>
          <p:spPr>
            <a:xfrm flipV="1">
              <a:off x="438102" y="3276727"/>
              <a:ext cx="1492916" cy="962604"/>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8F22C0EC-096C-8FEA-03D6-F014D4F83FFD}"/>
                </a:ext>
              </a:extLst>
            </p:cNvPr>
            <p:cNvCxnSpPr>
              <a:stCxn id="34" idx="6"/>
              <a:endCxn id="37" idx="2"/>
            </p:cNvCxnSpPr>
            <p:nvPr/>
          </p:nvCxnSpPr>
          <p:spPr>
            <a:xfrm>
              <a:off x="2444286" y="3276727"/>
              <a:ext cx="1510213" cy="5239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6EB500E2-D7A4-9355-AC63-88D7D498FE9C}"/>
                </a:ext>
              </a:extLst>
            </p:cNvPr>
            <p:cNvCxnSpPr>
              <a:stCxn id="33" idx="4"/>
              <a:endCxn id="35" idx="1"/>
            </p:cNvCxnSpPr>
            <p:nvPr/>
          </p:nvCxnSpPr>
          <p:spPr>
            <a:xfrm>
              <a:off x="256634" y="4677433"/>
              <a:ext cx="857899" cy="1046257"/>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A4A7EA77-DC27-49C4-2AAE-57CA2A0EE1AC}"/>
                </a:ext>
              </a:extLst>
            </p:cNvPr>
            <p:cNvCxnSpPr>
              <a:stCxn id="36" idx="3"/>
              <a:endCxn id="35" idx="7"/>
            </p:cNvCxnSpPr>
            <p:nvPr/>
          </p:nvCxnSpPr>
          <p:spPr>
            <a:xfrm flipH="1">
              <a:off x="1477469" y="4930617"/>
              <a:ext cx="1172042" cy="793073"/>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B67EFDA7-A23E-9FA2-6998-63C755C95B3B}"/>
                </a:ext>
              </a:extLst>
            </p:cNvPr>
            <p:cNvCxnSpPr>
              <a:stCxn id="38" idx="2"/>
              <a:endCxn id="35" idx="5"/>
            </p:cNvCxnSpPr>
            <p:nvPr/>
          </p:nvCxnSpPr>
          <p:spPr>
            <a:xfrm flipH="1" flipV="1">
              <a:off x="1477469" y="6086626"/>
              <a:ext cx="1369411" cy="565311"/>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BE56219D-B220-9661-68FC-EC0C161C3C2A}"/>
                </a:ext>
              </a:extLst>
            </p:cNvPr>
            <p:cNvCxnSpPr>
              <a:stCxn id="36" idx="5"/>
              <a:endCxn id="38" idx="0"/>
            </p:cNvCxnSpPr>
            <p:nvPr/>
          </p:nvCxnSpPr>
          <p:spPr>
            <a:xfrm>
              <a:off x="3012447" y="4930617"/>
              <a:ext cx="91067" cy="1464686"/>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79B9168-596E-EAF6-DF33-E1E6A94EC27F}"/>
                </a:ext>
              </a:extLst>
            </p:cNvPr>
            <p:cNvCxnSpPr>
              <a:stCxn id="36" idx="7"/>
              <a:endCxn id="37" idx="3"/>
            </p:cNvCxnSpPr>
            <p:nvPr/>
          </p:nvCxnSpPr>
          <p:spPr>
            <a:xfrm flipV="1">
              <a:off x="3012447" y="3510585"/>
              <a:ext cx="1017218" cy="1057096"/>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C9E12C-685A-C8B0-2C25-975032ED1D54}"/>
                </a:ext>
              </a:extLst>
            </p:cNvPr>
            <p:cNvCxnSpPr>
              <a:stCxn id="38" idx="6"/>
              <a:endCxn id="39" idx="3"/>
            </p:cNvCxnSpPr>
            <p:nvPr/>
          </p:nvCxnSpPr>
          <p:spPr>
            <a:xfrm flipV="1">
              <a:off x="3360148" y="6576771"/>
              <a:ext cx="1716185" cy="75166"/>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71648A9-811E-C3FA-D0B2-F03C4EB40600}"/>
                </a:ext>
              </a:extLst>
            </p:cNvPr>
            <p:cNvCxnSpPr>
              <a:stCxn id="39" idx="1"/>
              <a:endCxn id="37" idx="4"/>
            </p:cNvCxnSpPr>
            <p:nvPr/>
          </p:nvCxnSpPr>
          <p:spPr>
            <a:xfrm flipH="1" flipV="1">
              <a:off x="4211133" y="3585751"/>
              <a:ext cx="865200" cy="2628084"/>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443EE88-848A-E757-7941-3FA65ADA4803}"/>
                </a:ext>
              </a:extLst>
            </p:cNvPr>
            <p:cNvCxnSpPr>
              <a:stCxn id="41" idx="2"/>
              <a:endCxn id="37" idx="5"/>
            </p:cNvCxnSpPr>
            <p:nvPr/>
          </p:nvCxnSpPr>
          <p:spPr>
            <a:xfrm flipH="1" flipV="1">
              <a:off x="4392601" y="3510585"/>
              <a:ext cx="913997" cy="495205"/>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35D3FEE6-C1E2-1030-7F48-E68F05749E6A}"/>
                </a:ext>
              </a:extLst>
            </p:cNvPr>
            <p:cNvCxnSpPr>
              <a:stCxn id="39" idx="0"/>
              <a:endCxn id="41" idx="3"/>
            </p:cNvCxnSpPr>
            <p:nvPr/>
          </p:nvCxnSpPr>
          <p:spPr>
            <a:xfrm flipV="1">
              <a:off x="5257801" y="4187258"/>
              <a:ext cx="123963" cy="1951411"/>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28EAE6A-DE27-4B86-085A-DC5F654B5325}"/>
                </a:ext>
              </a:extLst>
            </p:cNvPr>
            <p:cNvCxnSpPr>
              <a:stCxn id="40" idx="1"/>
              <a:endCxn id="41" idx="5"/>
            </p:cNvCxnSpPr>
            <p:nvPr/>
          </p:nvCxnSpPr>
          <p:spPr>
            <a:xfrm flipH="1" flipV="1">
              <a:off x="5744700" y="4187258"/>
              <a:ext cx="861544" cy="674868"/>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D5DBB2FF-DEC5-BA9D-9ADC-EE0490F70A94}"/>
                </a:ext>
              </a:extLst>
            </p:cNvPr>
            <p:cNvCxnSpPr>
              <a:stCxn id="40" idx="3"/>
              <a:endCxn id="39" idx="6"/>
            </p:cNvCxnSpPr>
            <p:nvPr/>
          </p:nvCxnSpPr>
          <p:spPr>
            <a:xfrm flipH="1">
              <a:off x="5514435" y="5225062"/>
              <a:ext cx="1091809" cy="1170241"/>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321D00BD-A6DF-CC28-63A1-506C02D12167}"/>
                </a:ext>
              </a:extLst>
            </p:cNvPr>
            <p:cNvSpPr txBox="1"/>
            <p:nvPr/>
          </p:nvSpPr>
          <p:spPr>
            <a:xfrm>
              <a:off x="767228" y="3195081"/>
              <a:ext cx="641186" cy="565580"/>
            </a:xfrm>
            <a:prstGeom prst="rect">
              <a:avLst/>
            </a:prstGeom>
            <a:noFill/>
          </p:spPr>
          <p:txBody>
            <a:bodyPr wrap="none" rtlCol="0">
              <a:spAutoFit/>
            </a:bodyPr>
            <a:lstStyle/>
            <a:p>
              <a:r>
                <a:rPr lang="en-US" dirty="0">
                  <a:solidFill>
                    <a:srgbClr val="00B050"/>
                  </a:solidFill>
                </a:rPr>
                <a:t>10</a:t>
              </a:r>
            </a:p>
          </p:txBody>
        </p:sp>
        <p:sp>
          <p:nvSpPr>
            <p:cNvPr id="19" name="TextBox 18">
              <a:extLst>
                <a:ext uri="{FF2B5EF4-FFF2-40B4-BE49-F238E27FC236}">
                  <a16:creationId xmlns:a16="http://schemas.microsoft.com/office/drawing/2014/main" id="{8D2AAA12-3771-B314-EEBA-727D5C28C175}"/>
                </a:ext>
              </a:extLst>
            </p:cNvPr>
            <p:cNvSpPr txBox="1"/>
            <p:nvPr/>
          </p:nvSpPr>
          <p:spPr>
            <a:xfrm>
              <a:off x="6095562" y="4099030"/>
              <a:ext cx="461990" cy="565580"/>
            </a:xfrm>
            <a:prstGeom prst="rect">
              <a:avLst/>
            </a:prstGeom>
            <a:noFill/>
          </p:spPr>
          <p:txBody>
            <a:bodyPr wrap="none" rtlCol="0">
              <a:spAutoFit/>
            </a:bodyPr>
            <a:lstStyle/>
            <a:p>
              <a:r>
                <a:rPr lang="en-US" dirty="0">
                  <a:solidFill>
                    <a:srgbClr val="00B050"/>
                  </a:solidFill>
                </a:rPr>
                <a:t>2</a:t>
              </a:r>
            </a:p>
          </p:txBody>
        </p:sp>
        <p:sp>
          <p:nvSpPr>
            <p:cNvPr id="20" name="TextBox 19">
              <a:extLst>
                <a:ext uri="{FF2B5EF4-FFF2-40B4-BE49-F238E27FC236}">
                  <a16:creationId xmlns:a16="http://schemas.microsoft.com/office/drawing/2014/main" id="{56468EB9-AE3E-D116-397D-8C450BF4C942}"/>
                </a:ext>
              </a:extLst>
            </p:cNvPr>
            <p:cNvSpPr txBox="1"/>
            <p:nvPr/>
          </p:nvSpPr>
          <p:spPr>
            <a:xfrm>
              <a:off x="3895875" y="6564868"/>
              <a:ext cx="461990" cy="565580"/>
            </a:xfrm>
            <a:prstGeom prst="rect">
              <a:avLst/>
            </a:prstGeom>
            <a:noFill/>
          </p:spPr>
          <p:txBody>
            <a:bodyPr wrap="none" rtlCol="0">
              <a:spAutoFit/>
            </a:bodyPr>
            <a:lstStyle/>
            <a:p>
              <a:r>
                <a:rPr lang="en-US" dirty="0">
                  <a:solidFill>
                    <a:srgbClr val="00B050"/>
                  </a:solidFill>
                </a:rPr>
                <a:t>7</a:t>
              </a:r>
            </a:p>
          </p:txBody>
        </p:sp>
        <p:sp>
          <p:nvSpPr>
            <p:cNvPr id="21" name="TextBox 20">
              <a:extLst>
                <a:ext uri="{FF2B5EF4-FFF2-40B4-BE49-F238E27FC236}">
                  <a16:creationId xmlns:a16="http://schemas.microsoft.com/office/drawing/2014/main" id="{D3E75747-5E7E-3F93-390F-F28BA686F437}"/>
                </a:ext>
              </a:extLst>
            </p:cNvPr>
            <p:cNvSpPr txBox="1"/>
            <p:nvPr/>
          </p:nvSpPr>
          <p:spPr>
            <a:xfrm>
              <a:off x="6047348" y="5905158"/>
              <a:ext cx="641186" cy="565580"/>
            </a:xfrm>
            <a:prstGeom prst="rect">
              <a:avLst/>
            </a:prstGeom>
            <a:noFill/>
          </p:spPr>
          <p:txBody>
            <a:bodyPr wrap="none" rtlCol="0">
              <a:spAutoFit/>
            </a:bodyPr>
            <a:lstStyle/>
            <a:p>
              <a:r>
                <a:rPr lang="en-US" dirty="0">
                  <a:solidFill>
                    <a:srgbClr val="00B050"/>
                  </a:solidFill>
                </a:rPr>
                <a:t>11</a:t>
              </a:r>
            </a:p>
          </p:txBody>
        </p:sp>
        <p:sp>
          <p:nvSpPr>
            <p:cNvPr id="22" name="TextBox 21">
              <a:extLst>
                <a:ext uri="{FF2B5EF4-FFF2-40B4-BE49-F238E27FC236}">
                  <a16:creationId xmlns:a16="http://schemas.microsoft.com/office/drawing/2014/main" id="{5F637FC0-3B67-5018-E51B-75DADB6AB6BC}"/>
                </a:ext>
              </a:extLst>
            </p:cNvPr>
            <p:cNvSpPr txBox="1"/>
            <p:nvPr/>
          </p:nvSpPr>
          <p:spPr>
            <a:xfrm>
              <a:off x="5255801" y="4595356"/>
              <a:ext cx="461990" cy="565580"/>
            </a:xfrm>
            <a:prstGeom prst="rect">
              <a:avLst/>
            </a:prstGeom>
            <a:noFill/>
          </p:spPr>
          <p:txBody>
            <a:bodyPr wrap="none" rtlCol="0">
              <a:spAutoFit/>
            </a:bodyPr>
            <a:lstStyle/>
            <a:p>
              <a:r>
                <a:rPr lang="en-US" dirty="0">
                  <a:solidFill>
                    <a:srgbClr val="00B050"/>
                  </a:solidFill>
                </a:rPr>
                <a:t>9</a:t>
              </a:r>
            </a:p>
          </p:txBody>
        </p:sp>
        <p:sp>
          <p:nvSpPr>
            <p:cNvPr id="23" name="TextBox 22">
              <a:extLst>
                <a:ext uri="{FF2B5EF4-FFF2-40B4-BE49-F238E27FC236}">
                  <a16:creationId xmlns:a16="http://schemas.microsoft.com/office/drawing/2014/main" id="{562245AE-6350-C374-57A3-2C98A871220F}"/>
                </a:ext>
              </a:extLst>
            </p:cNvPr>
            <p:cNvSpPr txBox="1"/>
            <p:nvPr/>
          </p:nvSpPr>
          <p:spPr>
            <a:xfrm>
              <a:off x="4119679" y="4462779"/>
              <a:ext cx="461990" cy="565580"/>
            </a:xfrm>
            <a:prstGeom prst="rect">
              <a:avLst/>
            </a:prstGeom>
            <a:noFill/>
          </p:spPr>
          <p:txBody>
            <a:bodyPr wrap="none" rtlCol="0">
              <a:spAutoFit/>
            </a:bodyPr>
            <a:lstStyle/>
            <a:p>
              <a:r>
                <a:rPr lang="en-US" dirty="0">
                  <a:solidFill>
                    <a:srgbClr val="00B050"/>
                  </a:solidFill>
                </a:rPr>
                <a:t>5</a:t>
              </a:r>
            </a:p>
          </p:txBody>
        </p:sp>
        <p:sp>
          <p:nvSpPr>
            <p:cNvPr id="24" name="TextBox 23">
              <a:extLst>
                <a:ext uri="{FF2B5EF4-FFF2-40B4-BE49-F238E27FC236}">
                  <a16:creationId xmlns:a16="http://schemas.microsoft.com/office/drawing/2014/main" id="{49D00911-A8C6-941A-BB42-D37EA3027ED9}"/>
                </a:ext>
              </a:extLst>
            </p:cNvPr>
            <p:cNvSpPr txBox="1"/>
            <p:nvPr/>
          </p:nvSpPr>
          <p:spPr>
            <a:xfrm>
              <a:off x="4582463" y="3299181"/>
              <a:ext cx="461990" cy="565580"/>
            </a:xfrm>
            <a:prstGeom prst="rect">
              <a:avLst/>
            </a:prstGeom>
            <a:noFill/>
          </p:spPr>
          <p:txBody>
            <a:bodyPr wrap="none" rtlCol="0">
              <a:spAutoFit/>
            </a:bodyPr>
            <a:lstStyle/>
            <a:p>
              <a:r>
                <a:rPr lang="en-US" dirty="0">
                  <a:solidFill>
                    <a:srgbClr val="00B050"/>
                  </a:solidFill>
                </a:rPr>
                <a:t>6</a:t>
              </a:r>
            </a:p>
          </p:txBody>
        </p:sp>
        <p:sp>
          <p:nvSpPr>
            <p:cNvPr id="25" name="TextBox 24">
              <a:extLst>
                <a:ext uri="{FF2B5EF4-FFF2-40B4-BE49-F238E27FC236}">
                  <a16:creationId xmlns:a16="http://schemas.microsoft.com/office/drawing/2014/main" id="{EFFBC0B8-B437-43A5-502C-001C219F616A}"/>
                </a:ext>
              </a:extLst>
            </p:cNvPr>
            <p:cNvSpPr txBox="1"/>
            <p:nvPr/>
          </p:nvSpPr>
          <p:spPr>
            <a:xfrm>
              <a:off x="3058462" y="5546336"/>
              <a:ext cx="461990" cy="565580"/>
            </a:xfrm>
            <a:prstGeom prst="rect">
              <a:avLst/>
            </a:prstGeom>
            <a:noFill/>
          </p:spPr>
          <p:txBody>
            <a:bodyPr wrap="none" rtlCol="0">
              <a:spAutoFit/>
            </a:bodyPr>
            <a:lstStyle/>
            <a:p>
              <a:r>
                <a:rPr lang="en-US" dirty="0">
                  <a:solidFill>
                    <a:srgbClr val="00B050"/>
                  </a:solidFill>
                </a:rPr>
                <a:t>3</a:t>
              </a:r>
            </a:p>
          </p:txBody>
        </p:sp>
        <p:sp>
          <p:nvSpPr>
            <p:cNvPr id="26" name="TextBox 25">
              <a:extLst>
                <a:ext uri="{FF2B5EF4-FFF2-40B4-BE49-F238E27FC236}">
                  <a16:creationId xmlns:a16="http://schemas.microsoft.com/office/drawing/2014/main" id="{F1F90038-91FE-680F-9EA0-DAF27E661101}"/>
                </a:ext>
              </a:extLst>
            </p:cNvPr>
            <p:cNvSpPr txBox="1"/>
            <p:nvPr/>
          </p:nvSpPr>
          <p:spPr>
            <a:xfrm>
              <a:off x="3064048" y="3778529"/>
              <a:ext cx="461990" cy="565580"/>
            </a:xfrm>
            <a:prstGeom prst="rect">
              <a:avLst/>
            </a:prstGeom>
            <a:noFill/>
          </p:spPr>
          <p:txBody>
            <a:bodyPr wrap="none" rtlCol="0">
              <a:spAutoFit/>
            </a:bodyPr>
            <a:lstStyle/>
            <a:p>
              <a:r>
                <a:rPr lang="en-US" dirty="0">
                  <a:solidFill>
                    <a:srgbClr val="00B050"/>
                  </a:solidFill>
                </a:rPr>
                <a:t>7</a:t>
              </a:r>
            </a:p>
          </p:txBody>
        </p:sp>
        <p:sp>
          <p:nvSpPr>
            <p:cNvPr id="27" name="TextBox 26">
              <a:extLst>
                <a:ext uri="{FF2B5EF4-FFF2-40B4-BE49-F238E27FC236}">
                  <a16:creationId xmlns:a16="http://schemas.microsoft.com/office/drawing/2014/main" id="{6BDBC05A-58A5-2173-CC65-9A8F451F270C}"/>
                </a:ext>
              </a:extLst>
            </p:cNvPr>
            <p:cNvSpPr txBox="1"/>
            <p:nvPr/>
          </p:nvSpPr>
          <p:spPr>
            <a:xfrm>
              <a:off x="2051034" y="5224258"/>
              <a:ext cx="461990" cy="565580"/>
            </a:xfrm>
            <a:prstGeom prst="rect">
              <a:avLst/>
            </a:prstGeom>
            <a:noFill/>
          </p:spPr>
          <p:txBody>
            <a:bodyPr wrap="none" rtlCol="0">
              <a:spAutoFit/>
            </a:bodyPr>
            <a:lstStyle/>
            <a:p>
              <a:r>
                <a:rPr lang="en-US" dirty="0">
                  <a:solidFill>
                    <a:srgbClr val="00B050"/>
                  </a:solidFill>
                </a:rPr>
                <a:t>3</a:t>
              </a:r>
            </a:p>
          </p:txBody>
        </p:sp>
        <p:sp>
          <p:nvSpPr>
            <p:cNvPr id="28" name="TextBox 27">
              <a:extLst>
                <a:ext uri="{FF2B5EF4-FFF2-40B4-BE49-F238E27FC236}">
                  <a16:creationId xmlns:a16="http://schemas.microsoft.com/office/drawing/2014/main" id="{CB463EAC-E160-8EC2-2E3B-3B2219DFA2B9}"/>
                </a:ext>
              </a:extLst>
            </p:cNvPr>
            <p:cNvSpPr txBox="1"/>
            <p:nvPr/>
          </p:nvSpPr>
          <p:spPr>
            <a:xfrm>
              <a:off x="1885966" y="6404395"/>
              <a:ext cx="461990" cy="565580"/>
            </a:xfrm>
            <a:prstGeom prst="rect">
              <a:avLst/>
            </a:prstGeom>
            <a:noFill/>
          </p:spPr>
          <p:txBody>
            <a:bodyPr wrap="none" rtlCol="0">
              <a:spAutoFit/>
            </a:bodyPr>
            <a:lstStyle/>
            <a:p>
              <a:r>
                <a:rPr lang="en-US" dirty="0">
                  <a:solidFill>
                    <a:srgbClr val="00B050"/>
                  </a:solidFill>
                </a:rPr>
                <a:t>1</a:t>
              </a:r>
            </a:p>
          </p:txBody>
        </p:sp>
        <p:sp>
          <p:nvSpPr>
            <p:cNvPr id="29" name="TextBox 28">
              <a:extLst>
                <a:ext uri="{FF2B5EF4-FFF2-40B4-BE49-F238E27FC236}">
                  <a16:creationId xmlns:a16="http://schemas.microsoft.com/office/drawing/2014/main" id="{3E95C868-6CA5-3721-3485-251C875F3DE9}"/>
                </a:ext>
              </a:extLst>
            </p:cNvPr>
            <p:cNvSpPr txBox="1"/>
            <p:nvPr/>
          </p:nvSpPr>
          <p:spPr>
            <a:xfrm>
              <a:off x="2830979" y="2862182"/>
              <a:ext cx="461990" cy="565580"/>
            </a:xfrm>
            <a:prstGeom prst="rect">
              <a:avLst/>
            </a:prstGeom>
            <a:noFill/>
          </p:spPr>
          <p:txBody>
            <a:bodyPr wrap="none" rtlCol="0">
              <a:spAutoFit/>
            </a:bodyPr>
            <a:lstStyle/>
            <a:p>
              <a:r>
                <a:rPr lang="en-US" dirty="0">
                  <a:solidFill>
                    <a:srgbClr val="00B050"/>
                  </a:solidFill>
                </a:rPr>
                <a:t>8</a:t>
              </a:r>
            </a:p>
          </p:txBody>
        </p:sp>
        <p:sp>
          <p:nvSpPr>
            <p:cNvPr id="30" name="TextBox 29">
              <a:extLst>
                <a:ext uri="{FF2B5EF4-FFF2-40B4-BE49-F238E27FC236}">
                  <a16:creationId xmlns:a16="http://schemas.microsoft.com/office/drawing/2014/main" id="{4BF8FA12-40EF-2C21-6042-17D5986E75CE}"/>
                </a:ext>
              </a:extLst>
            </p:cNvPr>
            <p:cNvSpPr txBox="1"/>
            <p:nvPr/>
          </p:nvSpPr>
          <p:spPr>
            <a:xfrm>
              <a:off x="256634" y="5096526"/>
              <a:ext cx="641186" cy="565580"/>
            </a:xfrm>
            <a:prstGeom prst="rect">
              <a:avLst/>
            </a:prstGeom>
            <a:noFill/>
          </p:spPr>
          <p:txBody>
            <a:bodyPr wrap="none" rtlCol="0">
              <a:spAutoFit/>
            </a:bodyPr>
            <a:lstStyle/>
            <a:p>
              <a:r>
                <a:rPr lang="en-US" dirty="0">
                  <a:solidFill>
                    <a:srgbClr val="00B050"/>
                  </a:solidFill>
                </a:rPr>
                <a:t>12</a:t>
              </a:r>
            </a:p>
          </p:txBody>
        </p:sp>
        <p:cxnSp>
          <p:nvCxnSpPr>
            <p:cNvPr id="31" name="Straight Connector 30">
              <a:extLst>
                <a:ext uri="{FF2B5EF4-FFF2-40B4-BE49-F238E27FC236}">
                  <a16:creationId xmlns:a16="http://schemas.microsoft.com/office/drawing/2014/main" id="{7588B0C5-595C-E883-1384-416E8A0BBAB6}"/>
                </a:ext>
              </a:extLst>
            </p:cNvPr>
            <p:cNvCxnSpPr>
              <a:stCxn id="34" idx="4"/>
              <a:endCxn id="35" idx="0"/>
            </p:cNvCxnSpPr>
            <p:nvPr/>
          </p:nvCxnSpPr>
          <p:spPr>
            <a:xfrm flipH="1">
              <a:off x="1296001" y="3533361"/>
              <a:ext cx="891651" cy="2115163"/>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0810CCDE-CDEA-A7A3-ECC0-D7F8A1527740}"/>
                </a:ext>
              </a:extLst>
            </p:cNvPr>
            <p:cNvSpPr txBox="1"/>
            <p:nvPr/>
          </p:nvSpPr>
          <p:spPr>
            <a:xfrm>
              <a:off x="1414258" y="4262423"/>
              <a:ext cx="461990" cy="565580"/>
            </a:xfrm>
            <a:prstGeom prst="rect">
              <a:avLst/>
            </a:prstGeom>
            <a:noFill/>
          </p:spPr>
          <p:txBody>
            <a:bodyPr wrap="none" rtlCol="0">
              <a:spAutoFit/>
            </a:bodyPr>
            <a:lstStyle/>
            <a:p>
              <a:r>
                <a:rPr lang="en-US" dirty="0">
                  <a:solidFill>
                    <a:srgbClr val="00B050"/>
                  </a:solidFill>
                </a:rPr>
                <a:t>9</a:t>
              </a:r>
            </a:p>
          </p:txBody>
        </p:sp>
        <p:sp>
          <p:nvSpPr>
            <p:cNvPr id="33" name="Oval 32">
              <a:extLst>
                <a:ext uri="{FF2B5EF4-FFF2-40B4-BE49-F238E27FC236}">
                  <a16:creationId xmlns:a16="http://schemas.microsoft.com/office/drawing/2014/main" id="{FDDBA596-ABA4-7C3B-C031-6BF9D82E2635}"/>
                </a:ext>
              </a:extLst>
            </p:cNvPr>
            <p:cNvSpPr/>
            <p:nvPr/>
          </p:nvSpPr>
          <p:spPr>
            <a:xfrm>
              <a:off x="0" y="4164165"/>
              <a:ext cx="513268" cy="513268"/>
            </a:xfrm>
            <a:prstGeom prst="ellipse">
              <a:avLst/>
            </a:prstGeom>
            <a:solidFill>
              <a:srgbClr val="FF0000"/>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0</a:t>
              </a:r>
            </a:p>
          </p:txBody>
        </p:sp>
        <p:sp>
          <p:nvSpPr>
            <p:cNvPr id="34" name="Oval 33">
              <a:extLst>
                <a:ext uri="{FF2B5EF4-FFF2-40B4-BE49-F238E27FC236}">
                  <a16:creationId xmlns:a16="http://schemas.microsoft.com/office/drawing/2014/main" id="{19D2E277-039E-E99A-4331-B0A005A47599}"/>
                </a:ext>
              </a:extLst>
            </p:cNvPr>
            <p:cNvSpPr/>
            <p:nvPr/>
          </p:nvSpPr>
          <p:spPr>
            <a:xfrm>
              <a:off x="1931018" y="3020093"/>
              <a:ext cx="513268" cy="5132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a:t>
              </a:r>
            </a:p>
          </p:txBody>
        </p:sp>
        <p:sp>
          <p:nvSpPr>
            <p:cNvPr id="35" name="Oval 34">
              <a:extLst>
                <a:ext uri="{FF2B5EF4-FFF2-40B4-BE49-F238E27FC236}">
                  <a16:creationId xmlns:a16="http://schemas.microsoft.com/office/drawing/2014/main" id="{EA8BED4D-5DF7-05B5-7A19-37D6BFC7C7FA}"/>
                </a:ext>
              </a:extLst>
            </p:cNvPr>
            <p:cNvSpPr/>
            <p:nvPr/>
          </p:nvSpPr>
          <p:spPr>
            <a:xfrm>
              <a:off x="1039367" y="5648524"/>
              <a:ext cx="513268" cy="5132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a:t>
              </a:r>
            </a:p>
          </p:txBody>
        </p:sp>
        <p:sp>
          <p:nvSpPr>
            <p:cNvPr id="36" name="Oval 35">
              <a:extLst>
                <a:ext uri="{FF2B5EF4-FFF2-40B4-BE49-F238E27FC236}">
                  <a16:creationId xmlns:a16="http://schemas.microsoft.com/office/drawing/2014/main" id="{75C3C5DD-DA44-6207-A95E-E1E3EFE0E41F}"/>
                </a:ext>
              </a:extLst>
            </p:cNvPr>
            <p:cNvSpPr/>
            <p:nvPr/>
          </p:nvSpPr>
          <p:spPr>
            <a:xfrm>
              <a:off x="2574345" y="4492515"/>
              <a:ext cx="513268" cy="5132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3</a:t>
              </a:r>
            </a:p>
          </p:txBody>
        </p:sp>
        <p:sp>
          <p:nvSpPr>
            <p:cNvPr id="37" name="Oval 36">
              <a:extLst>
                <a:ext uri="{FF2B5EF4-FFF2-40B4-BE49-F238E27FC236}">
                  <a16:creationId xmlns:a16="http://schemas.microsoft.com/office/drawing/2014/main" id="{13C35497-462A-C31D-BFC5-107A26002D1D}"/>
                </a:ext>
              </a:extLst>
            </p:cNvPr>
            <p:cNvSpPr/>
            <p:nvPr/>
          </p:nvSpPr>
          <p:spPr>
            <a:xfrm>
              <a:off x="3954499" y="3072483"/>
              <a:ext cx="513268" cy="5132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4</a:t>
              </a:r>
            </a:p>
          </p:txBody>
        </p:sp>
        <p:sp>
          <p:nvSpPr>
            <p:cNvPr id="38" name="Oval 37">
              <a:extLst>
                <a:ext uri="{FF2B5EF4-FFF2-40B4-BE49-F238E27FC236}">
                  <a16:creationId xmlns:a16="http://schemas.microsoft.com/office/drawing/2014/main" id="{1BBB1E02-CAFC-4464-5394-8E64A28820BE}"/>
                </a:ext>
              </a:extLst>
            </p:cNvPr>
            <p:cNvSpPr/>
            <p:nvPr/>
          </p:nvSpPr>
          <p:spPr>
            <a:xfrm>
              <a:off x="2846880" y="6395303"/>
              <a:ext cx="513268" cy="5132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5</a:t>
              </a:r>
            </a:p>
          </p:txBody>
        </p:sp>
        <p:sp>
          <p:nvSpPr>
            <p:cNvPr id="39" name="Oval 38">
              <a:extLst>
                <a:ext uri="{FF2B5EF4-FFF2-40B4-BE49-F238E27FC236}">
                  <a16:creationId xmlns:a16="http://schemas.microsoft.com/office/drawing/2014/main" id="{F7AF2946-9CC5-B7AE-74DE-AE668FBFB15D}"/>
                </a:ext>
              </a:extLst>
            </p:cNvPr>
            <p:cNvSpPr/>
            <p:nvPr/>
          </p:nvSpPr>
          <p:spPr>
            <a:xfrm>
              <a:off x="5001167" y="6138669"/>
              <a:ext cx="513268" cy="5132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6</a:t>
              </a:r>
            </a:p>
          </p:txBody>
        </p:sp>
        <p:sp>
          <p:nvSpPr>
            <p:cNvPr id="40" name="Oval 39">
              <a:extLst>
                <a:ext uri="{FF2B5EF4-FFF2-40B4-BE49-F238E27FC236}">
                  <a16:creationId xmlns:a16="http://schemas.microsoft.com/office/drawing/2014/main" id="{C476DB3B-5A2D-7F10-78DF-3EEF8E395F4B}"/>
                </a:ext>
              </a:extLst>
            </p:cNvPr>
            <p:cNvSpPr/>
            <p:nvPr/>
          </p:nvSpPr>
          <p:spPr>
            <a:xfrm>
              <a:off x="6531078" y="4786960"/>
              <a:ext cx="513268" cy="513268"/>
            </a:xfrm>
            <a:prstGeom prst="ellipse">
              <a:avLst/>
            </a:prstGeom>
            <a:solidFill>
              <a:schemeClr val="accent4">
                <a:lumMod val="60000"/>
                <a:lumOff val="4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8</a:t>
              </a:r>
            </a:p>
          </p:txBody>
        </p:sp>
        <p:sp>
          <p:nvSpPr>
            <p:cNvPr id="41" name="Oval 40">
              <a:extLst>
                <a:ext uri="{FF2B5EF4-FFF2-40B4-BE49-F238E27FC236}">
                  <a16:creationId xmlns:a16="http://schemas.microsoft.com/office/drawing/2014/main" id="{9D3F2A31-697A-A18C-A088-64841FC1C328}"/>
                </a:ext>
              </a:extLst>
            </p:cNvPr>
            <p:cNvSpPr/>
            <p:nvPr/>
          </p:nvSpPr>
          <p:spPr>
            <a:xfrm>
              <a:off x="5306598" y="3749156"/>
              <a:ext cx="513268" cy="5132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7</a:t>
              </a:r>
            </a:p>
          </p:txBody>
        </p:sp>
      </p:grpSp>
    </p:spTree>
    <p:extLst>
      <p:ext uri="{BB962C8B-B14F-4D97-AF65-F5344CB8AC3E}">
        <p14:creationId xmlns:p14="http://schemas.microsoft.com/office/powerpoint/2010/main" val="42104672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AD6632-3C09-45C9-DECE-8497EC3A27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20BE95-E193-F7DA-2590-72CAC6E9692C}"/>
              </a:ext>
            </a:extLst>
          </p:cNvPr>
          <p:cNvSpPr>
            <a:spLocks noGrp="1"/>
          </p:cNvSpPr>
          <p:nvPr>
            <p:ph type="title"/>
          </p:nvPr>
        </p:nvSpPr>
        <p:spPr>
          <a:xfrm>
            <a:off x="609600" y="-198120"/>
            <a:ext cx="10972800" cy="1143000"/>
          </a:xfrm>
        </p:spPr>
        <p:txBody>
          <a:bodyPr>
            <a:normAutofit/>
          </a:bodyPr>
          <a:lstStyle/>
          <a:p>
            <a:r>
              <a:rPr lang="en-US" dirty="0"/>
              <a:t>Prim’s Algorithm</a:t>
            </a:r>
          </a:p>
        </p:txBody>
      </p:sp>
      <p:sp>
        <p:nvSpPr>
          <p:cNvPr id="4" name="Slide Number Placeholder 3">
            <a:extLst>
              <a:ext uri="{FF2B5EF4-FFF2-40B4-BE49-F238E27FC236}">
                <a16:creationId xmlns:a16="http://schemas.microsoft.com/office/drawing/2014/main" id="{465DB1F8-E7CD-9A6C-DAAF-05168DC04C6B}"/>
              </a:ext>
            </a:extLst>
          </p:cNvPr>
          <p:cNvSpPr>
            <a:spLocks noGrp="1"/>
          </p:cNvSpPr>
          <p:nvPr>
            <p:ph type="sldNum" sz="quarter" idx="12"/>
          </p:nvPr>
        </p:nvSpPr>
        <p:spPr/>
        <p:txBody>
          <a:bodyPr/>
          <a:lstStyle/>
          <a:p>
            <a:fld id="{86BADE50-950A-4D58-BFB2-FA2C6A8B385D}" type="slidenum">
              <a:rPr lang="en-US" smtClean="0"/>
              <a:t>31</a:t>
            </a:fld>
            <a:endParaRPr lang="en-US"/>
          </a:p>
        </p:txBody>
      </p:sp>
      <mc:AlternateContent xmlns:mc="http://schemas.openxmlformats.org/markup-compatibility/2006" xmlns:a14="http://schemas.microsoft.com/office/drawing/2010/main">
        <mc:Choice Requires="a14">
          <p:sp>
            <p:nvSpPr>
              <p:cNvPr id="43" name="TextBox 42">
                <a:extLst>
                  <a:ext uri="{FF2B5EF4-FFF2-40B4-BE49-F238E27FC236}">
                    <a16:creationId xmlns:a16="http://schemas.microsoft.com/office/drawing/2014/main" id="{EC817ECF-6C51-149D-A67E-B906B78D7F4B}"/>
                  </a:ext>
                </a:extLst>
              </p:cNvPr>
              <p:cNvSpPr txBox="1"/>
              <p:nvPr/>
            </p:nvSpPr>
            <p:spPr>
              <a:xfrm>
                <a:off x="139178" y="875054"/>
                <a:ext cx="11292188" cy="6247864"/>
              </a:xfrm>
              <a:prstGeom prst="rect">
                <a:avLst/>
              </a:prstGeom>
              <a:noFill/>
            </p:spPr>
            <p:txBody>
              <a:bodyPr wrap="square" rtlCol="0">
                <a:spAutoFit/>
              </a:bodyPr>
              <a:lstStyle/>
              <a:p>
                <a:r>
                  <a:rPr lang="en-US" sz="2000" dirty="0"/>
                  <a:t>int </a:t>
                </a:r>
                <a:r>
                  <a:rPr lang="en-US" sz="2000" dirty="0" err="1"/>
                  <a:t>dijkstras</a:t>
                </a:r>
                <a:r>
                  <a:rPr lang="en-US" sz="2000" dirty="0"/>
                  <a:t>(graph, start, end){</a:t>
                </a:r>
              </a:p>
              <a:p>
                <a:r>
                  <a:rPr lang="en-US" sz="2000" dirty="0"/>
                  <a:t>	PQ = new minheap();</a:t>
                </a:r>
              </a:p>
              <a:p>
                <a:r>
                  <a:rPr lang="en-US" sz="2000" dirty="0"/>
                  <a:t>	</a:t>
                </a:r>
                <a:r>
                  <a:rPr lang="en-US" sz="2000" dirty="0" err="1"/>
                  <a:t>PQ.insert</a:t>
                </a:r>
                <a:r>
                  <a:rPr lang="en-US" sz="2000" dirty="0"/>
                  <a:t>(0, start);  // priority=0, value=start</a:t>
                </a:r>
              </a:p>
              <a:p>
                <a:r>
                  <a:rPr lang="en-US" sz="2000" dirty="0"/>
                  <a:t>	</a:t>
                </a:r>
                <a:r>
                  <a:rPr lang="en-US" sz="2000" dirty="0" err="1"/>
                  <a:t>start.distance</a:t>
                </a:r>
                <a:r>
                  <a:rPr lang="en-US" sz="2000" dirty="0"/>
                  <a:t> = 0;</a:t>
                </a:r>
              </a:p>
              <a:p>
                <a:r>
                  <a:rPr lang="en-US" sz="2000" dirty="0"/>
                  <a:t>	while (!</a:t>
                </a:r>
                <a:r>
                  <a:rPr lang="en-US" sz="2000" dirty="0" err="1"/>
                  <a:t>PQ.isEmpty</a:t>
                </a:r>
                <a:r>
                  <a:rPr lang="en-US" sz="2000" dirty="0"/>
                  <a:t>){</a:t>
                </a:r>
              </a:p>
              <a:p>
                <a:r>
                  <a:rPr lang="en-US" sz="2000" dirty="0"/>
                  <a:t>		current = </a:t>
                </a:r>
                <a:r>
                  <a:rPr lang="en-US" sz="2000" dirty="0" err="1"/>
                  <a:t>PQ.extractmin</a:t>
                </a:r>
                <a:r>
                  <a:rPr lang="en-US" sz="2000" dirty="0"/>
                  <a:t>();</a:t>
                </a:r>
              </a:p>
              <a:p>
                <a:r>
                  <a:rPr lang="en-US" sz="2000" dirty="0"/>
                  <a:t>		if (</a:t>
                </a:r>
                <a:r>
                  <a:rPr lang="en-US" sz="2000" dirty="0" err="1"/>
                  <a:t>current.known</a:t>
                </a:r>
                <a:r>
                  <a:rPr lang="en-US" sz="2000" dirty="0"/>
                  <a:t>){ continue;}</a:t>
                </a:r>
              </a:p>
              <a:p>
                <a:r>
                  <a:rPr lang="en-US" sz="2000" dirty="0"/>
                  <a:t>		</a:t>
                </a:r>
                <a:r>
                  <a:rPr lang="en-US" sz="2000" dirty="0" err="1"/>
                  <a:t>current.known</a:t>
                </a:r>
                <a:r>
                  <a:rPr lang="en-US" sz="2000" dirty="0"/>
                  <a:t> = true;</a:t>
                </a:r>
              </a:p>
              <a:p>
                <a:r>
                  <a:rPr lang="en-US" sz="2000" dirty="0"/>
                  <a:t>		for (neighbor : </a:t>
                </a:r>
                <a:r>
                  <a:rPr lang="en-US" sz="2000" dirty="0" err="1"/>
                  <a:t>current.neighbors</a:t>
                </a:r>
                <a:r>
                  <a:rPr lang="en-US" sz="2000" dirty="0"/>
                  <a:t>){</a:t>
                </a:r>
              </a:p>
              <a:p>
                <a:r>
                  <a:rPr lang="en-US" sz="2000" dirty="0"/>
                  <a:t>			if (!</a:t>
                </a:r>
                <a:r>
                  <a:rPr lang="en-US" sz="2000" dirty="0" err="1"/>
                  <a:t>neighbor.known</a:t>
                </a:r>
                <a:r>
                  <a:rPr lang="en-US" sz="2000" dirty="0"/>
                  <a:t>){</a:t>
                </a:r>
              </a:p>
              <a:p>
                <a:r>
                  <a:rPr lang="en-US" sz="2000" dirty="0"/>
                  <a:t>				</a:t>
                </a:r>
                <a:r>
                  <a:rPr lang="en-US" sz="2000" dirty="0" err="1"/>
                  <a:t>new_dist</a:t>
                </a:r>
                <a:r>
                  <a:rPr lang="en-US" sz="2000" dirty="0"/>
                  <a:t> = weight(</a:t>
                </a:r>
                <a:r>
                  <a:rPr lang="en-US" sz="2000" dirty="0" err="1"/>
                  <a:t>current,neighbor</a:t>
                </a:r>
                <a:r>
                  <a:rPr lang="en-US" sz="2000" dirty="0"/>
                  <a:t>);</a:t>
                </a:r>
              </a:p>
              <a:p>
                <a:r>
                  <a:rPr lang="en-US" sz="2000" dirty="0"/>
                  <a:t>				if(</a:t>
                </a:r>
                <a:r>
                  <a:rPr lang="en-US" sz="2000" dirty="0" err="1"/>
                  <a:t>neighbor.dist</a:t>
                </a:r>
                <a:r>
                  <a:rPr lang="en-US" sz="2000" dirty="0"/>
                  <a:t> != </a:t>
                </a:r>
                <a14:m>
                  <m:oMath xmlns:m="http://schemas.openxmlformats.org/officeDocument/2006/math">
                    <m:r>
                      <a:rPr lang="en-US" sz="2000" b="0" i="1" smtClean="0">
                        <a:latin typeface="Cambria Math" panose="02040503050406030204" pitchFamily="18" charset="0"/>
                      </a:rPr>
                      <m:t>∞</m:t>
                    </m:r>
                  </m:oMath>
                </a14:m>
                <a:r>
                  <a:rPr lang="en-US" sz="2000" dirty="0"/>
                  <a:t>){ </a:t>
                </a:r>
                <a:r>
                  <a:rPr lang="en-US" sz="2000" dirty="0" err="1"/>
                  <a:t>PQ.insert</a:t>
                </a:r>
                <a:r>
                  <a:rPr lang="en-US" sz="2000" dirty="0"/>
                  <a:t>(</a:t>
                </a:r>
                <a:r>
                  <a:rPr lang="en-US" sz="2000" dirty="0" err="1"/>
                  <a:t>new_dist</a:t>
                </a:r>
                <a:r>
                  <a:rPr lang="en-US" sz="2000" dirty="0"/>
                  <a:t>, neighbor);}</a:t>
                </a:r>
              </a:p>
              <a:p>
                <a:r>
                  <a:rPr lang="en-US" sz="2000" dirty="0"/>
                  <a:t>				else if (</a:t>
                </a:r>
                <a:r>
                  <a:rPr lang="en-US" sz="2000" dirty="0" err="1"/>
                  <a:t>new_dist</a:t>
                </a:r>
                <a:r>
                  <a:rPr lang="en-US" sz="2000" dirty="0"/>
                  <a:t> &lt; neighbor. distance){</a:t>
                </a:r>
              </a:p>
              <a:p>
                <a:r>
                  <a:rPr lang="en-US" sz="2000" dirty="0"/>
                  <a:t>					neighbor. distance = </a:t>
                </a:r>
                <a:r>
                  <a:rPr lang="en-US" sz="2000" dirty="0" err="1"/>
                  <a:t>new_dist</a:t>
                </a:r>
                <a:r>
                  <a:rPr lang="en-US" sz="2000" dirty="0"/>
                  <a:t>;</a:t>
                </a:r>
              </a:p>
              <a:p>
                <a:r>
                  <a:rPr lang="en-US" sz="2000" dirty="0"/>
                  <a:t>					</a:t>
                </a:r>
                <a:r>
                  <a:rPr lang="en-US" sz="2000" dirty="0" err="1"/>
                  <a:t>PQ.decreaseKey</a:t>
                </a:r>
                <a:r>
                  <a:rPr lang="en-US" sz="2000" dirty="0"/>
                  <a:t>(</a:t>
                </a:r>
                <a:r>
                  <a:rPr lang="en-US" sz="2000" dirty="0" err="1"/>
                  <a:t>new_dist,neighbor</a:t>
                </a:r>
                <a:r>
                  <a:rPr lang="en-US" sz="2000" dirty="0"/>
                  <a:t>); }</a:t>
                </a:r>
              </a:p>
              <a:p>
                <a:r>
                  <a:rPr lang="en-US" sz="2000" dirty="0"/>
                  <a:t>			}</a:t>
                </a:r>
              </a:p>
              <a:p>
                <a:r>
                  <a:rPr lang="en-US" sz="2000" dirty="0"/>
                  <a:t>		}</a:t>
                </a:r>
              </a:p>
              <a:p>
                <a:r>
                  <a:rPr lang="en-US" sz="2000" dirty="0"/>
                  <a:t>	}</a:t>
                </a:r>
              </a:p>
              <a:p>
                <a:r>
                  <a:rPr lang="en-US" sz="2000" dirty="0"/>
                  <a:t>	return </a:t>
                </a:r>
                <a:r>
                  <a:rPr lang="en-US" sz="2000" dirty="0" err="1"/>
                  <a:t>end.distance</a:t>
                </a:r>
                <a:r>
                  <a:rPr lang="en-US" sz="2000" dirty="0"/>
                  <a:t>;</a:t>
                </a:r>
              </a:p>
              <a:p>
                <a:r>
                  <a:rPr lang="en-US" sz="2000" dirty="0"/>
                  <a:t>}</a:t>
                </a:r>
              </a:p>
            </p:txBody>
          </p:sp>
        </mc:Choice>
        <mc:Fallback xmlns="">
          <p:sp>
            <p:nvSpPr>
              <p:cNvPr id="43" name="TextBox 42"/>
              <p:cNvSpPr txBox="1">
                <a:spLocks noRot="1" noChangeAspect="1" noMove="1" noResize="1" noEditPoints="1" noAdjustHandles="1" noChangeArrowheads="1" noChangeShapeType="1" noTextEdit="1"/>
              </p:cNvSpPr>
              <p:nvPr/>
            </p:nvSpPr>
            <p:spPr>
              <a:xfrm>
                <a:off x="139178" y="875054"/>
                <a:ext cx="11292188" cy="6247864"/>
              </a:xfrm>
              <a:prstGeom prst="rect">
                <a:avLst/>
              </a:prstGeom>
              <a:blipFill>
                <a:blip r:embed="rId2"/>
                <a:stretch>
                  <a:fillRect l="-594" t="-586" b="-879"/>
                </a:stretch>
              </a:blipFill>
            </p:spPr>
            <p:txBody>
              <a:bodyPr/>
              <a:lstStyle/>
              <a:p>
                <a:r>
                  <a:rPr lang="en-US">
                    <a:noFill/>
                  </a:rPr>
                  <a:t> </a:t>
                </a:r>
              </a:p>
            </p:txBody>
          </p:sp>
        </mc:Fallback>
      </mc:AlternateContent>
      <p:grpSp>
        <p:nvGrpSpPr>
          <p:cNvPr id="3" name="Group 2">
            <a:extLst>
              <a:ext uri="{FF2B5EF4-FFF2-40B4-BE49-F238E27FC236}">
                <a16:creationId xmlns:a16="http://schemas.microsoft.com/office/drawing/2014/main" id="{4A190EA0-CC3B-E349-EA31-A3608BDBBA88}"/>
              </a:ext>
            </a:extLst>
          </p:cNvPr>
          <p:cNvGrpSpPr/>
          <p:nvPr/>
        </p:nvGrpSpPr>
        <p:grpSpPr>
          <a:xfrm>
            <a:off x="7300033" y="434999"/>
            <a:ext cx="4600060" cy="2787240"/>
            <a:chOff x="0" y="2862182"/>
            <a:chExt cx="7044346" cy="4268266"/>
          </a:xfrm>
        </p:grpSpPr>
        <p:cxnSp>
          <p:nvCxnSpPr>
            <p:cNvPr id="5" name="Straight Connector 4">
              <a:extLst>
                <a:ext uri="{FF2B5EF4-FFF2-40B4-BE49-F238E27FC236}">
                  <a16:creationId xmlns:a16="http://schemas.microsoft.com/office/drawing/2014/main" id="{7E974D6A-F9B7-84B0-00EC-4AD1F9A3E795}"/>
                </a:ext>
              </a:extLst>
            </p:cNvPr>
            <p:cNvCxnSpPr>
              <a:stCxn id="33" idx="7"/>
              <a:endCxn id="34" idx="2"/>
            </p:cNvCxnSpPr>
            <p:nvPr/>
          </p:nvCxnSpPr>
          <p:spPr>
            <a:xfrm flipV="1">
              <a:off x="438102" y="3276727"/>
              <a:ext cx="1492916" cy="962604"/>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B7B0FB73-D06C-F29E-EDD2-78E9B8C9056E}"/>
                </a:ext>
              </a:extLst>
            </p:cNvPr>
            <p:cNvCxnSpPr>
              <a:stCxn id="34" idx="6"/>
              <a:endCxn id="37" idx="2"/>
            </p:cNvCxnSpPr>
            <p:nvPr/>
          </p:nvCxnSpPr>
          <p:spPr>
            <a:xfrm>
              <a:off x="2444286" y="3276727"/>
              <a:ext cx="1510213" cy="5239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CEFF19F2-AA5F-94F8-C7A3-D91219E1E362}"/>
                </a:ext>
              </a:extLst>
            </p:cNvPr>
            <p:cNvCxnSpPr>
              <a:stCxn id="33" idx="4"/>
              <a:endCxn id="35" idx="1"/>
            </p:cNvCxnSpPr>
            <p:nvPr/>
          </p:nvCxnSpPr>
          <p:spPr>
            <a:xfrm>
              <a:off x="256634" y="4677433"/>
              <a:ext cx="857899" cy="1046257"/>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A04DCF26-38FA-62B8-ED20-4B5A40CFE971}"/>
                </a:ext>
              </a:extLst>
            </p:cNvPr>
            <p:cNvCxnSpPr>
              <a:stCxn id="36" idx="3"/>
              <a:endCxn id="35" idx="7"/>
            </p:cNvCxnSpPr>
            <p:nvPr/>
          </p:nvCxnSpPr>
          <p:spPr>
            <a:xfrm flipH="1">
              <a:off x="1477469" y="4930617"/>
              <a:ext cx="1172042" cy="793073"/>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4AA7078C-B97C-6C3A-67C2-07D31146B27D}"/>
                </a:ext>
              </a:extLst>
            </p:cNvPr>
            <p:cNvCxnSpPr>
              <a:stCxn id="38" idx="2"/>
              <a:endCxn id="35" idx="5"/>
            </p:cNvCxnSpPr>
            <p:nvPr/>
          </p:nvCxnSpPr>
          <p:spPr>
            <a:xfrm flipH="1" flipV="1">
              <a:off x="1477469" y="6086626"/>
              <a:ext cx="1369411" cy="565311"/>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12EF43FF-2DBB-5911-5F4C-9E10E2A95D47}"/>
                </a:ext>
              </a:extLst>
            </p:cNvPr>
            <p:cNvCxnSpPr>
              <a:stCxn id="36" idx="5"/>
              <a:endCxn id="38" idx="0"/>
            </p:cNvCxnSpPr>
            <p:nvPr/>
          </p:nvCxnSpPr>
          <p:spPr>
            <a:xfrm>
              <a:off x="3012447" y="4930617"/>
              <a:ext cx="91067" cy="1464686"/>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33DCBB52-F99E-B42D-CB1D-B29F7BDEF588}"/>
                </a:ext>
              </a:extLst>
            </p:cNvPr>
            <p:cNvCxnSpPr>
              <a:stCxn id="36" idx="7"/>
              <a:endCxn id="37" idx="3"/>
            </p:cNvCxnSpPr>
            <p:nvPr/>
          </p:nvCxnSpPr>
          <p:spPr>
            <a:xfrm flipV="1">
              <a:off x="3012447" y="3510585"/>
              <a:ext cx="1017218" cy="1057096"/>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F634336-45B8-01E1-1D08-F7D1E273C4B8}"/>
                </a:ext>
              </a:extLst>
            </p:cNvPr>
            <p:cNvCxnSpPr>
              <a:stCxn id="38" idx="6"/>
              <a:endCxn id="39" idx="3"/>
            </p:cNvCxnSpPr>
            <p:nvPr/>
          </p:nvCxnSpPr>
          <p:spPr>
            <a:xfrm flipV="1">
              <a:off x="3360148" y="6576771"/>
              <a:ext cx="1716185" cy="75166"/>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CD5D51D-0E89-A0F7-EBFA-864751DA6F31}"/>
                </a:ext>
              </a:extLst>
            </p:cNvPr>
            <p:cNvCxnSpPr>
              <a:stCxn id="39" idx="1"/>
              <a:endCxn id="37" idx="4"/>
            </p:cNvCxnSpPr>
            <p:nvPr/>
          </p:nvCxnSpPr>
          <p:spPr>
            <a:xfrm flipH="1" flipV="1">
              <a:off x="4211133" y="3585751"/>
              <a:ext cx="865200" cy="2628084"/>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563399A-600C-5B2D-47DE-8E19407016A4}"/>
                </a:ext>
              </a:extLst>
            </p:cNvPr>
            <p:cNvCxnSpPr>
              <a:stCxn id="41" idx="2"/>
              <a:endCxn id="37" idx="5"/>
            </p:cNvCxnSpPr>
            <p:nvPr/>
          </p:nvCxnSpPr>
          <p:spPr>
            <a:xfrm flipH="1" flipV="1">
              <a:off x="4392601" y="3510585"/>
              <a:ext cx="913997" cy="495205"/>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5BEF56C-2615-940A-E806-14F66C3D513F}"/>
                </a:ext>
              </a:extLst>
            </p:cNvPr>
            <p:cNvCxnSpPr>
              <a:stCxn id="39" idx="0"/>
              <a:endCxn id="41" idx="3"/>
            </p:cNvCxnSpPr>
            <p:nvPr/>
          </p:nvCxnSpPr>
          <p:spPr>
            <a:xfrm flipV="1">
              <a:off x="5257801" y="4187258"/>
              <a:ext cx="123963" cy="1951411"/>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C544BE0-E77C-68D5-E483-B0725C2FB4FF}"/>
                </a:ext>
              </a:extLst>
            </p:cNvPr>
            <p:cNvCxnSpPr>
              <a:stCxn id="40" idx="1"/>
              <a:endCxn id="41" idx="5"/>
            </p:cNvCxnSpPr>
            <p:nvPr/>
          </p:nvCxnSpPr>
          <p:spPr>
            <a:xfrm flipH="1" flipV="1">
              <a:off x="5744700" y="4187258"/>
              <a:ext cx="861544" cy="674868"/>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38AFC6DB-CF07-028B-479B-49D0C611EEC0}"/>
                </a:ext>
              </a:extLst>
            </p:cNvPr>
            <p:cNvCxnSpPr>
              <a:stCxn id="40" idx="3"/>
              <a:endCxn id="39" idx="6"/>
            </p:cNvCxnSpPr>
            <p:nvPr/>
          </p:nvCxnSpPr>
          <p:spPr>
            <a:xfrm flipH="1">
              <a:off x="5514435" y="5225062"/>
              <a:ext cx="1091809" cy="1170241"/>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E12639DA-EE23-DAFE-DED0-2E6542467379}"/>
                </a:ext>
              </a:extLst>
            </p:cNvPr>
            <p:cNvSpPr txBox="1"/>
            <p:nvPr/>
          </p:nvSpPr>
          <p:spPr>
            <a:xfrm>
              <a:off x="767228" y="3195081"/>
              <a:ext cx="641186" cy="565580"/>
            </a:xfrm>
            <a:prstGeom prst="rect">
              <a:avLst/>
            </a:prstGeom>
            <a:noFill/>
          </p:spPr>
          <p:txBody>
            <a:bodyPr wrap="none" rtlCol="0">
              <a:spAutoFit/>
            </a:bodyPr>
            <a:lstStyle/>
            <a:p>
              <a:r>
                <a:rPr lang="en-US" dirty="0">
                  <a:solidFill>
                    <a:srgbClr val="00B050"/>
                  </a:solidFill>
                </a:rPr>
                <a:t>10</a:t>
              </a:r>
            </a:p>
          </p:txBody>
        </p:sp>
        <p:sp>
          <p:nvSpPr>
            <p:cNvPr id="19" name="TextBox 18">
              <a:extLst>
                <a:ext uri="{FF2B5EF4-FFF2-40B4-BE49-F238E27FC236}">
                  <a16:creationId xmlns:a16="http://schemas.microsoft.com/office/drawing/2014/main" id="{E7AF132C-F434-B6FA-D9B4-625A32A8B9EA}"/>
                </a:ext>
              </a:extLst>
            </p:cNvPr>
            <p:cNvSpPr txBox="1"/>
            <p:nvPr/>
          </p:nvSpPr>
          <p:spPr>
            <a:xfrm>
              <a:off x="6095562" y="4099030"/>
              <a:ext cx="461990" cy="565580"/>
            </a:xfrm>
            <a:prstGeom prst="rect">
              <a:avLst/>
            </a:prstGeom>
            <a:noFill/>
          </p:spPr>
          <p:txBody>
            <a:bodyPr wrap="none" rtlCol="0">
              <a:spAutoFit/>
            </a:bodyPr>
            <a:lstStyle/>
            <a:p>
              <a:r>
                <a:rPr lang="en-US" dirty="0">
                  <a:solidFill>
                    <a:srgbClr val="00B050"/>
                  </a:solidFill>
                </a:rPr>
                <a:t>2</a:t>
              </a:r>
            </a:p>
          </p:txBody>
        </p:sp>
        <p:sp>
          <p:nvSpPr>
            <p:cNvPr id="20" name="TextBox 19">
              <a:extLst>
                <a:ext uri="{FF2B5EF4-FFF2-40B4-BE49-F238E27FC236}">
                  <a16:creationId xmlns:a16="http://schemas.microsoft.com/office/drawing/2014/main" id="{4AF934E7-4CE5-54E6-5000-1564D9EEA720}"/>
                </a:ext>
              </a:extLst>
            </p:cNvPr>
            <p:cNvSpPr txBox="1"/>
            <p:nvPr/>
          </p:nvSpPr>
          <p:spPr>
            <a:xfrm>
              <a:off x="3895875" y="6564868"/>
              <a:ext cx="461990" cy="565580"/>
            </a:xfrm>
            <a:prstGeom prst="rect">
              <a:avLst/>
            </a:prstGeom>
            <a:noFill/>
          </p:spPr>
          <p:txBody>
            <a:bodyPr wrap="none" rtlCol="0">
              <a:spAutoFit/>
            </a:bodyPr>
            <a:lstStyle/>
            <a:p>
              <a:r>
                <a:rPr lang="en-US" dirty="0">
                  <a:solidFill>
                    <a:srgbClr val="00B050"/>
                  </a:solidFill>
                </a:rPr>
                <a:t>7</a:t>
              </a:r>
            </a:p>
          </p:txBody>
        </p:sp>
        <p:sp>
          <p:nvSpPr>
            <p:cNvPr id="21" name="TextBox 20">
              <a:extLst>
                <a:ext uri="{FF2B5EF4-FFF2-40B4-BE49-F238E27FC236}">
                  <a16:creationId xmlns:a16="http://schemas.microsoft.com/office/drawing/2014/main" id="{92373263-DFB5-EF13-F916-F7428549A50F}"/>
                </a:ext>
              </a:extLst>
            </p:cNvPr>
            <p:cNvSpPr txBox="1"/>
            <p:nvPr/>
          </p:nvSpPr>
          <p:spPr>
            <a:xfrm>
              <a:off x="6047348" y="5905158"/>
              <a:ext cx="641186" cy="565580"/>
            </a:xfrm>
            <a:prstGeom prst="rect">
              <a:avLst/>
            </a:prstGeom>
            <a:noFill/>
          </p:spPr>
          <p:txBody>
            <a:bodyPr wrap="none" rtlCol="0">
              <a:spAutoFit/>
            </a:bodyPr>
            <a:lstStyle/>
            <a:p>
              <a:r>
                <a:rPr lang="en-US" dirty="0">
                  <a:solidFill>
                    <a:srgbClr val="00B050"/>
                  </a:solidFill>
                </a:rPr>
                <a:t>11</a:t>
              </a:r>
            </a:p>
          </p:txBody>
        </p:sp>
        <p:sp>
          <p:nvSpPr>
            <p:cNvPr id="22" name="TextBox 21">
              <a:extLst>
                <a:ext uri="{FF2B5EF4-FFF2-40B4-BE49-F238E27FC236}">
                  <a16:creationId xmlns:a16="http://schemas.microsoft.com/office/drawing/2014/main" id="{78693336-10E1-F288-6916-F1A3EB6FB21A}"/>
                </a:ext>
              </a:extLst>
            </p:cNvPr>
            <p:cNvSpPr txBox="1"/>
            <p:nvPr/>
          </p:nvSpPr>
          <p:spPr>
            <a:xfrm>
              <a:off x="5255801" y="4595356"/>
              <a:ext cx="461990" cy="565580"/>
            </a:xfrm>
            <a:prstGeom prst="rect">
              <a:avLst/>
            </a:prstGeom>
            <a:noFill/>
          </p:spPr>
          <p:txBody>
            <a:bodyPr wrap="none" rtlCol="0">
              <a:spAutoFit/>
            </a:bodyPr>
            <a:lstStyle/>
            <a:p>
              <a:r>
                <a:rPr lang="en-US" dirty="0">
                  <a:solidFill>
                    <a:srgbClr val="00B050"/>
                  </a:solidFill>
                </a:rPr>
                <a:t>9</a:t>
              </a:r>
            </a:p>
          </p:txBody>
        </p:sp>
        <p:sp>
          <p:nvSpPr>
            <p:cNvPr id="23" name="TextBox 22">
              <a:extLst>
                <a:ext uri="{FF2B5EF4-FFF2-40B4-BE49-F238E27FC236}">
                  <a16:creationId xmlns:a16="http://schemas.microsoft.com/office/drawing/2014/main" id="{032CC40B-FB50-B2A6-2EC4-7C5141987481}"/>
                </a:ext>
              </a:extLst>
            </p:cNvPr>
            <p:cNvSpPr txBox="1"/>
            <p:nvPr/>
          </p:nvSpPr>
          <p:spPr>
            <a:xfrm>
              <a:off x="4119679" y="4462779"/>
              <a:ext cx="461990" cy="565580"/>
            </a:xfrm>
            <a:prstGeom prst="rect">
              <a:avLst/>
            </a:prstGeom>
            <a:noFill/>
          </p:spPr>
          <p:txBody>
            <a:bodyPr wrap="none" rtlCol="0">
              <a:spAutoFit/>
            </a:bodyPr>
            <a:lstStyle/>
            <a:p>
              <a:r>
                <a:rPr lang="en-US" dirty="0">
                  <a:solidFill>
                    <a:srgbClr val="00B050"/>
                  </a:solidFill>
                </a:rPr>
                <a:t>5</a:t>
              </a:r>
            </a:p>
          </p:txBody>
        </p:sp>
        <p:sp>
          <p:nvSpPr>
            <p:cNvPr id="24" name="TextBox 23">
              <a:extLst>
                <a:ext uri="{FF2B5EF4-FFF2-40B4-BE49-F238E27FC236}">
                  <a16:creationId xmlns:a16="http://schemas.microsoft.com/office/drawing/2014/main" id="{2FA1728C-A678-7CF3-30EE-4958B1147545}"/>
                </a:ext>
              </a:extLst>
            </p:cNvPr>
            <p:cNvSpPr txBox="1"/>
            <p:nvPr/>
          </p:nvSpPr>
          <p:spPr>
            <a:xfrm>
              <a:off x="4582463" y="3299181"/>
              <a:ext cx="461990" cy="565580"/>
            </a:xfrm>
            <a:prstGeom prst="rect">
              <a:avLst/>
            </a:prstGeom>
            <a:noFill/>
          </p:spPr>
          <p:txBody>
            <a:bodyPr wrap="none" rtlCol="0">
              <a:spAutoFit/>
            </a:bodyPr>
            <a:lstStyle/>
            <a:p>
              <a:r>
                <a:rPr lang="en-US" dirty="0">
                  <a:solidFill>
                    <a:srgbClr val="00B050"/>
                  </a:solidFill>
                </a:rPr>
                <a:t>6</a:t>
              </a:r>
            </a:p>
          </p:txBody>
        </p:sp>
        <p:sp>
          <p:nvSpPr>
            <p:cNvPr id="25" name="TextBox 24">
              <a:extLst>
                <a:ext uri="{FF2B5EF4-FFF2-40B4-BE49-F238E27FC236}">
                  <a16:creationId xmlns:a16="http://schemas.microsoft.com/office/drawing/2014/main" id="{DED251F1-2C4D-85DB-3D43-B8C4FFE898D0}"/>
                </a:ext>
              </a:extLst>
            </p:cNvPr>
            <p:cNvSpPr txBox="1"/>
            <p:nvPr/>
          </p:nvSpPr>
          <p:spPr>
            <a:xfrm>
              <a:off x="3058462" y="5546336"/>
              <a:ext cx="461990" cy="565580"/>
            </a:xfrm>
            <a:prstGeom prst="rect">
              <a:avLst/>
            </a:prstGeom>
            <a:noFill/>
          </p:spPr>
          <p:txBody>
            <a:bodyPr wrap="none" rtlCol="0">
              <a:spAutoFit/>
            </a:bodyPr>
            <a:lstStyle/>
            <a:p>
              <a:r>
                <a:rPr lang="en-US" dirty="0">
                  <a:solidFill>
                    <a:srgbClr val="00B050"/>
                  </a:solidFill>
                </a:rPr>
                <a:t>3</a:t>
              </a:r>
            </a:p>
          </p:txBody>
        </p:sp>
        <p:sp>
          <p:nvSpPr>
            <p:cNvPr id="26" name="TextBox 25">
              <a:extLst>
                <a:ext uri="{FF2B5EF4-FFF2-40B4-BE49-F238E27FC236}">
                  <a16:creationId xmlns:a16="http://schemas.microsoft.com/office/drawing/2014/main" id="{C5CCDEC3-0444-4EBB-A15B-CA3B8974FC27}"/>
                </a:ext>
              </a:extLst>
            </p:cNvPr>
            <p:cNvSpPr txBox="1"/>
            <p:nvPr/>
          </p:nvSpPr>
          <p:spPr>
            <a:xfrm>
              <a:off x="3064048" y="3778529"/>
              <a:ext cx="461990" cy="565580"/>
            </a:xfrm>
            <a:prstGeom prst="rect">
              <a:avLst/>
            </a:prstGeom>
            <a:noFill/>
          </p:spPr>
          <p:txBody>
            <a:bodyPr wrap="none" rtlCol="0">
              <a:spAutoFit/>
            </a:bodyPr>
            <a:lstStyle/>
            <a:p>
              <a:r>
                <a:rPr lang="en-US" dirty="0">
                  <a:solidFill>
                    <a:srgbClr val="00B050"/>
                  </a:solidFill>
                </a:rPr>
                <a:t>7</a:t>
              </a:r>
            </a:p>
          </p:txBody>
        </p:sp>
        <p:sp>
          <p:nvSpPr>
            <p:cNvPr id="27" name="TextBox 26">
              <a:extLst>
                <a:ext uri="{FF2B5EF4-FFF2-40B4-BE49-F238E27FC236}">
                  <a16:creationId xmlns:a16="http://schemas.microsoft.com/office/drawing/2014/main" id="{BF0718E8-D803-50F1-9058-E70B8AD081CA}"/>
                </a:ext>
              </a:extLst>
            </p:cNvPr>
            <p:cNvSpPr txBox="1"/>
            <p:nvPr/>
          </p:nvSpPr>
          <p:spPr>
            <a:xfrm>
              <a:off x="2051034" y="5224258"/>
              <a:ext cx="461990" cy="565580"/>
            </a:xfrm>
            <a:prstGeom prst="rect">
              <a:avLst/>
            </a:prstGeom>
            <a:noFill/>
          </p:spPr>
          <p:txBody>
            <a:bodyPr wrap="none" rtlCol="0">
              <a:spAutoFit/>
            </a:bodyPr>
            <a:lstStyle/>
            <a:p>
              <a:r>
                <a:rPr lang="en-US" dirty="0">
                  <a:solidFill>
                    <a:srgbClr val="00B050"/>
                  </a:solidFill>
                </a:rPr>
                <a:t>3</a:t>
              </a:r>
            </a:p>
          </p:txBody>
        </p:sp>
        <p:sp>
          <p:nvSpPr>
            <p:cNvPr id="28" name="TextBox 27">
              <a:extLst>
                <a:ext uri="{FF2B5EF4-FFF2-40B4-BE49-F238E27FC236}">
                  <a16:creationId xmlns:a16="http://schemas.microsoft.com/office/drawing/2014/main" id="{B1763B23-4AEF-06C0-ACAB-5DFD3856EAED}"/>
                </a:ext>
              </a:extLst>
            </p:cNvPr>
            <p:cNvSpPr txBox="1"/>
            <p:nvPr/>
          </p:nvSpPr>
          <p:spPr>
            <a:xfrm>
              <a:off x="1885966" y="6404395"/>
              <a:ext cx="461990" cy="565580"/>
            </a:xfrm>
            <a:prstGeom prst="rect">
              <a:avLst/>
            </a:prstGeom>
            <a:noFill/>
          </p:spPr>
          <p:txBody>
            <a:bodyPr wrap="none" rtlCol="0">
              <a:spAutoFit/>
            </a:bodyPr>
            <a:lstStyle/>
            <a:p>
              <a:r>
                <a:rPr lang="en-US" dirty="0">
                  <a:solidFill>
                    <a:srgbClr val="00B050"/>
                  </a:solidFill>
                </a:rPr>
                <a:t>1</a:t>
              </a:r>
            </a:p>
          </p:txBody>
        </p:sp>
        <p:sp>
          <p:nvSpPr>
            <p:cNvPr id="29" name="TextBox 28">
              <a:extLst>
                <a:ext uri="{FF2B5EF4-FFF2-40B4-BE49-F238E27FC236}">
                  <a16:creationId xmlns:a16="http://schemas.microsoft.com/office/drawing/2014/main" id="{62C24285-2832-20A0-7F1F-C376688DD0F4}"/>
                </a:ext>
              </a:extLst>
            </p:cNvPr>
            <p:cNvSpPr txBox="1"/>
            <p:nvPr/>
          </p:nvSpPr>
          <p:spPr>
            <a:xfrm>
              <a:off x="2830979" y="2862182"/>
              <a:ext cx="461990" cy="565580"/>
            </a:xfrm>
            <a:prstGeom prst="rect">
              <a:avLst/>
            </a:prstGeom>
            <a:noFill/>
          </p:spPr>
          <p:txBody>
            <a:bodyPr wrap="none" rtlCol="0">
              <a:spAutoFit/>
            </a:bodyPr>
            <a:lstStyle/>
            <a:p>
              <a:r>
                <a:rPr lang="en-US" dirty="0">
                  <a:solidFill>
                    <a:srgbClr val="00B050"/>
                  </a:solidFill>
                </a:rPr>
                <a:t>8</a:t>
              </a:r>
            </a:p>
          </p:txBody>
        </p:sp>
        <p:sp>
          <p:nvSpPr>
            <p:cNvPr id="30" name="TextBox 29">
              <a:extLst>
                <a:ext uri="{FF2B5EF4-FFF2-40B4-BE49-F238E27FC236}">
                  <a16:creationId xmlns:a16="http://schemas.microsoft.com/office/drawing/2014/main" id="{2ADE6FCA-6989-24F1-A7CB-F429459A7439}"/>
                </a:ext>
              </a:extLst>
            </p:cNvPr>
            <p:cNvSpPr txBox="1"/>
            <p:nvPr/>
          </p:nvSpPr>
          <p:spPr>
            <a:xfrm>
              <a:off x="256634" y="5096526"/>
              <a:ext cx="641186" cy="565580"/>
            </a:xfrm>
            <a:prstGeom prst="rect">
              <a:avLst/>
            </a:prstGeom>
            <a:noFill/>
          </p:spPr>
          <p:txBody>
            <a:bodyPr wrap="none" rtlCol="0">
              <a:spAutoFit/>
            </a:bodyPr>
            <a:lstStyle/>
            <a:p>
              <a:r>
                <a:rPr lang="en-US" dirty="0">
                  <a:solidFill>
                    <a:srgbClr val="00B050"/>
                  </a:solidFill>
                </a:rPr>
                <a:t>12</a:t>
              </a:r>
            </a:p>
          </p:txBody>
        </p:sp>
        <p:cxnSp>
          <p:nvCxnSpPr>
            <p:cNvPr id="31" name="Straight Connector 30">
              <a:extLst>
                <a:ext uri="{FF2B5EF4-FFF2-40B4-BE49-F238E27FC236}">
                  <a16:creationId xmlns:a16="http://schemas.microsoft.com/office/drawing/2014/main" id="{A289B4AA-C5B0-74E1-2A50-078FFFEDF1B7}"/>
                </a:ext>
              </a:extLst>
            </p:cNvPr>
            <p:cNvCxnSpPr>
              <a:stCxn id="34" idx="4"/>
              <a:endCxn id="35" idx="0"/>
            </p:cNvCxnSpPr>
            <p:nvPr/>
          </p:nvCxnSpPr>
          <p:spPr>
            <a:xfrm flipH="1">
              <a:off x="1296001" y="3533361"/>
              <a:ext cx="891651" cy="2115163"/>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298A5E73-6D6D-535B-6B39-6744BA433834}"/>
                </a:ext>
              </a:extLst>
            </p:cNvPr>
            <p:cNvSpPr txBox="1"/>
            <p:nvPr/>
          </p:nvSpPr>
          <p:spPr>
            <a:xfrm>
              <a:off x="1414258" y="4262423"/>
              <a:ext cx="461990" cy="565580"/>
            </a:xfrm>
            <a:prstGeom prst="rect">
              <a:avLst/>
            </a:prstGeom>
            <a:noFill/>
          </p:spPr>
          <p:txBody>
            <a:bodyPr wrap="none" rtlCol="0">
              <a:spAutoFit/>
            </a:bodyPr>
            <a:lstStyle/>
            <a:p>
              <a:r>
                <a:rPr lang="en-US" dirty="0">
                  <a:solidFill>
                    <a:srgbClr val="00B050"/>
                  </a:solidFill>
                </a:rPr>
                <a:t>9</a:t>
              </a:r>
            </a:p>
          </p:txBody>
        </p:sp>
        <p:sp>
          <p:nvSpPr>
            <p:cNvPr id="33" name="Oval 32">
              <a:extLst>
                <a:ext uri="{FF2B5EF4-FFF2-40B4-BE49-F238E27FC236}">
                  <a16:creationId xmlns:a16="http://schemas.microsoft.com/office/drawing/2014/main" id="{A1003FF0-932E-97A2-4D69-CDAA41149112}"/>
                </a:ext>
              </a:extLst>
            </p:cNvPr>
            <p:cNvSpPr/>
            <p:nvPr/>
          </p:nvSpPr>
          <p:spPr>
            <a:xfrm>
              <a:off x="0" y="4164165"/>
              <a:ext cx="513268" cy="513268"/>
            </a:xfrm>
            <a:prstGeom prst="ellipse">
              <a:avLst/>
            </a:prstGeom>
            <a:solidFill>
              <a:srgbClr val="FF0000"/>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0</a:t>
              </a:r>
            </a:p>
          </p:txBody>
        </p:sp>
        <p:sp>
          <p:nvSpPr>
            <p:cNvPr id="34" name="Oval 33">
              <a:extLst>
                <a:ext uri="{FF2B5EF4-FFF2-40B4-BE49-F238E27FC236}">
                  <a16:creationId xmlns:a16="http://schemas.microsoft.com/office/drawing/2014/main" id="{19C39D20-8F8B-9C9C-2A07-6DEDCE0AC3EF}"/>
                </a:ext>
              </a:extLst>
            </p:cNvPr>
            <p:cNvSpPr/>
            <p:nvPr/>
          </p:nvSpPr>
          <p:spPr>
            <a:xfrm>
              <a:off x="1931018" y="3020093"/>
              <a:ext cx="513268" cy="5132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a:t>
              </a:r>
            </a:p>
          </p:txBody>
        </p:sp>
        <p:sp>
          <p:nvSpPr>
            <p:cNvPr id="35" name="Oval 34">
              <a:extLst>
                <a:ext uri="{FF2B5EF4-FFF2-40B4-BE49-F238E27FC236}">
                  <a16:creationId xmlns:a16="http://schemas.microsoft.com/office/drawing/2014/main" id="{65038A61-B582-16FD-61F7-FF8766686104}"/>
                </a:ext>
              </a:extLst>
            </p:cNvPr>
            <p:cNvSpPr/>
            <p:nvPr/>
          </p:nvSpPr>
          <p:spPr>
            <a:xfrm>
              <a:off x="1039367" y="5648524"/>
              <a:ext cx="513268" cy="5132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a:t>
              </a:r>
            </a:p>
          </p:txBody>
        </p:sp>
        <p:sp>
          <p:nvSpPr>
            <p:cNvPr id="36" name="Oval 35">
              <a:extLst>
                <a:ext uri="{FF2B5EF4-FFF2-40B4-BE49-F238E27FC236}">
                  <a16:creationId xmlns:a16="http://schemas.microsoft.com/office/drawing/2014/main" id="{646A1CB4-F426-6FE9-2170-836EF3DD352D}"/>
                </a:ext>
              </a:extLst>
            </p:cNvPr>
            <p:cNvSpPr/>
            <p:nvPr/>
          </p:nvSpPr>
          <p:spPr>
            <a:xfrm>
              <a:off x="2574345" y="4492515"/>
              <a:ext cx="513268" cy="5132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3</a:t>
              </a:r>
            </a:p>
          </p:txBody>
        </p:sp>
        <p:sp>
          <p:nvSpPr>
            <p:cNvPr id="37" name="Oval 36">
              <a:extLst>
                <a:ext uri="{FF2B5EF4-FFF2-40B4-BE49-F238E27FC236}">
                  <a16:creationId xmlns:a16="http://schemas.microsoft.com/office/drawing/2014/main" id="{18E5C566-DF2C-579B-0EEC-92BE063BB5EC}"/>
                </a:ext>
              </a:extLst>
            </p:cNvPr>
            <p:cNvSpPr/>
            <p:nvPr/>
          </p:nvSpPr>
          <p:spPr>
            <a:xfrm>
              <a:off x="3954499" y="3072483"/>
              <a:ext cx="513268" cy="5132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4</a:t>
              </a:r>
            </a:p>
          </p:txBody>
        </p:sp>
        <p:sp>
          <p:nvSpPr>
            <p:cNvPr id="38" name="Oval 37">
              <a:extLst>
                <a:ext uri="{FF2B5EF4-FFF2-40B4-BE49-F238E27FC236}">
                  <a16:creationId xmlns:a16="http://schemas.microsoft.com/office/drawing/2014/main" id="{1C9DA40A-83F5-343F-A326-CA3E64B0DC93}"/>
                </a:ext>
              </a:extLst>
            </p:cNvPr>
            <p:cNvSpPr/>
            <p:nvPr/>
          </p:nvSpPr>
          <p:spPr>
            <a:xfrm>
              <a:off x="2846880" y="6395303"/>
              <a:ext cx="513268" cy="5132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5</a:t>
              </a:r>
            </a:p>
          </p:txBody>
        </p:sp>
        <p:sp>
          <p:nvSpPr>
            <p:cNvPr id="39" name="Oval 38">
              <a:extLst>
                <a:ext uri="{FF2B5EF4-FFF2-40B4-BE49-F238E27FC236}">
                  <a16:creationId xmlns:a16="http://schemas.microsoft.com/office/drawing/2014/main" id="{B35D19E2-7717-A3C2-D87F-8B86E243D5C1}"/>
                </a:ext>
              </a:extLst>
            </p:cNvPr>
            <p:cNvSpPr/>
            <p:nvPr/>
          </p:nvSpPr>
          <p:spPr>
            <a:xfrm>
              <a:off x="5001167" y="6138669"/>
              <a:ext cx="513268" cy="5132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6</a:t>
              </a:r>
            </a:p>
          </p:txBody>
        </p:sp>
        <p:sp>
          <p:nvSpPr>
            <p:cNvPr id="40" name="Oval 39">
              <a:extLst>
                <a:ext uri="{FF2B5EF4-FFF2-40B4-BE49-F238E27FC236}">
                  <a16:creationId xmlns:a16="http://schemas.microsoft.com/office/drawing/2014/main" id="{E06B9CBC-6BF8-4F64-3AF6-27513F23897D}"/>
                </a:ext>
              </a:extLst>
            </p:cNvPr>
            <p:cNvSpPr/>
            <p:nvPr/>
          </p:nvSpPr>
          <p:spPr>
            <a:xfrm>
              <a:off x="6531078" y="4786960"/>
              <a:ext cx="513268" cy="513268"/>
            </a:xfrm>
            <a:prstGeom prst="ellipse">
              <a:avLst/>
            </a:prstGeom>
            <a:solidFill>
              <a:schemeClr val="accent4">
                <a:lumMod val="60000"/>
                <a:lumOff val="4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8</a:t>
              </a:r>
            </a:p>
          </p:txBody>
        </p:sp>
        <p:sp>
          <p:nvSpPr>
            <p:cNvPr id="41" name="Oval 40">
              <a:extLst>
                <a:ext uri="{FF2B5EF4-FFF2-40B4-BE49-F238E27FC236}">
                  <a16:creationId xmlns:a16="http://schemas.microsoft.com/office/drawing/2014/main" id="{EA2B1AAB-E247-959E-DA9A-32E308F1E0EB}"/>
                </a:ext>
              </a:extLst>
            </p:cNvPr>
            <p:cNvSpPr/>
            <p:nvPr/>
          </p:nvSpPr>
          <p:spPr>
            <a:xfrm>
              <a:off x="5306598" y="3749156"/>
              <a:ext cx="513268" cy="5132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7</a:t>
              </a:r>
            </a:p>
          </p:txBody>
        </p:sp>
      </p:grpSp>
    </p:spTree>
    <p:extLst>
      <p:ext uri="{BB962C8B-B14F-4D97-AF65-F5344CB8AC3E}">
        <p14:creationId xmlns:p14="http://schemas.microsoft.com/office/powerpoint/2010/main" val="24464384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EEBFA5-B96A-7A9A-4549-B0989CB522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0D73D7-5EC7-FE86-1665-5D5D2F5331EB}"/>
              </a:ext>
            </a:extLst>
          </p:cNvPr>
          <p:cNvSpPr>
            <a:spLocks noGrp="1"/>
          </p:cNvSpPr>
          <p:nvPr>
            <p:ph type="title"/>
          </p:nvPr>
        </p:nvSpPr>
        <p:spPr>
          <a:xfrm>
            <a:off x="609600" y="-198120"/>
            <a:ext cx="10972800" cy="1143000"/>
          </a:xfrm>
        </p:spPr>
        <p:txBody>
          <a:bodyPr>
            <a:normAutofit/>
          </a:bodyPr>
          <a:lstStyle/>
          <a:p>
            <a:r>
              <a:rPr lang="en-US" dirty="0"/>
              <a:t>Dijkstra’s Algorithm</a:t>
            </a:r>
          </a:p>
        </p:txBody>
      </p:sp>
      <p:sp>
        <p:nvSpPr>
          <p:cNvPr id="4" name="Slide Number Placeholder 3">
            <a:extLst>
              <a:ext uri="{FF2B5EF4-FFF2-40B4-BE49-F238E27FC236}">
                <a16:creationId xmlns:a16="http://schemas.microsoft.com/office/drawing/2014/main" id="{F5472A5D-7632-301F-075C-96CFCF9D7E79}"/>
              </a:ext>
            </a:extLst>
          </p:cNvPr>
          <p:cNvSpPr>
            <a:spLocks noGrp="1"/>
          </p:cNvSpPr>
          <p:nvPr>
            <p:ph type="sldNum" sz="quarter" idx="12"/>
          </p:nvPr>
        </p:nvSpPr>
        <p:spPr/>
        <p:txBody>
          <a:bodyPr/>
          <a:lstStyle/>
          <a:p>
            <a:fld id="{86BADE50-950A-4D58-BFB2-FA2C6A8B385D}" type="slidenum">
              <a:rPr lang="en-US" smtClean="0"/>
              <a:t>32</a:t>
            </a:fld>
            <a:endParaRPr lang="en-US"/>
          </a:p>
        </p:txBody>
      </p:sp>
      <mc:AlternateContent xmlns:mc="http://schemas.openxmlformats.org/markup-compatibility/2006" xmlns:a14="http://schemas.microsoft.com/office/drawing/2010/main">
        <mc:Choice Requires="a14">
          <p:sp>
            <p:nvSpPr>
              <p:cNvPr id="43" name="TextBox 42">
                <a:extLst>
                  <a:ext uri="{FF2B5EF4-FFF2-40B4-BE49-F238E27FC236}">
                    <a16:creationId xmlns:a16="http://schemas.microsoft.com/office/drawing/2014/main" id="{A090F24E-FD65-7B09-5062-1B8E7D09F331}"/>
                  </a:ext>
                </a:extLst>
              </p:cNvPr>
              <p:cNvSpPr txBox="1"/>
              <p:nvPr/>
            </p:nvSpPr>
            <p:spPr>
              <a:xfrm>
                <a:off x="139178" y="875054"/>
                <a:ext cx="11292188" cy="6247864"/>
              </a:xfrm>
              <a:prstGeom prst="rect">
                <a:avLst/>
              </a:prstGeom>
              <a:noFill/>
            </p:spPr>
            <p:txBody>
              <a:bodyPr wrap="square" rtlCol="0">
                <a:spAutoFit/>
              </a:bodyPr>
              <a:lstStyle/>
              <a:p>
                <a:r>
                  <a:rPr lang="en-US" sz="2000" dirty="0"/>
                  <a:t>int </a:t>
                </a:r>
                <a:r>
                  <a:rPr lang="en-US" sz="2000" dirty="0" err="1"/>
                  <a:t>dijkstras</a:t>
                </a:r>
                <a:r>
                  <a:rPr lang="en-US" sz="2000" dirty="0"/>
                  <a:t>(graph, start, end){</a:t>
                </a:r>
              </a:p>
              <a:p>
                <a:r>
                  <a:rPr lang="en-US" sz="2000" dirty="0"/>
                  <a:t>	PQ = new minheap();</a:t>
                </a:r>
              </a:p>
              <a:p>
                <a:r>
                  <a:rPr lang="en-US" sz="2000" dirty="0"/>
                  <a:t>	</a:t>
                </a:r>
                <a:r>
                  <a:rPr lang="en-US" sz="2000" dirty="0" err="1"/>
                  <a:t>PQ.insert</a:t>
                </a:r>
                <a:r>
                  <a:rPr lang="en-US" sz="2000" dirty="0"/>
                  <a:t>(0, start);  // priority=0, value=start</a:t>
                </a:r>
              </a:p>
              <a:p>
                <a:r>
                  <a:rPr lang="en-US" sz="2000" dirty="0"/>
                  <a:t>	</a:t>
                </a:r>
                <a:r>
                  <a:rPr lang="en-US" sz="2000" dirty="0" err="1"/>
                  <a:t>start.distance</a:t>
                </a:r>
                <a:r>
                  <a:rPr lang="en-US" sz="2000" dirty="0"/>
                  <a:t> = 0;</a:t>
                </a:r>
              </a:p>
              <a:p>
                <a:r>
                  <a:rPr lang="en-US" sz="2000" dirty="0"/>
                  <a:t>	while (!</a:t>
                </a:r>
                <a:r>
                  <a:rPr lang="en-US" sz="2000" dirty="0" err="1"/>
                  <a:t>PQ.isEmpty</a:t>
                </a:r>
                <a:r>
                  <a:rPr lang="en-US" sz="2000" dirty="0"/>
                  <a:t>){</a:t>
                </a:r>
              </a:p>
              <a:p>
                <a:r>
                  <a:rPr lang="en-US" sz="2000" dirty="0"/>
                  <a:t>		current = </a:t>
                </a:r>
                <a:r>
                  <a:rPr lang="en-US" sz="2000" dirty="0" err="1"/>
                  <a:t>PQ.extractmin</a:t>
                </a:r>
                <a:r>
                  <a:rPr lang="en-US" sz="2000" dirty="0"/>
                  <a:t>();</a:t>
                </a:r>
              </a:p>
              <a:p>
                <a:r>
                  <a:rPr lang="en-US" sz="2000" dirty="0"/>
                  <a:t>		if (</a:t>
                </a:r>
                <a:r>
                  <a:rPr lang="en-US" sz="2000" dirty="0" err="1"/>
                  <a:t>current.known</a:t>
                </a:r>
                <a:r>
                  <a:rPr lang="en-US" sz="2000" dirty="0"/>
                  <a:t>){ continue;}</a:t>
                </a:r>
              </a:p>
              <a:p>
                <a:r>
                  <a:rPr lang="en-US" sz="2000" dirty="0"/>
                  <a:t>		</a:t>
                </a:r>
                <a:r>
                  <a:rPr lang="en-US" sz="2000" dirty="0" err="1"/>
                  <a:t>current.known</a:t>
                </a:r>
                <a:r>
                  <a:rPr lang="en-US" sz="2000" dirty="0"/>
                  <a:t> = true;</a:t>
                </a:r>
              </a:p>
              <a:p>
                <a:r>
                  <a:rPr lang="en-US" sz="2000" dirty="0"/>
                  <a:t>		for (neighbor : </a:t>
                </a:r>
                <a:r>
                  <a:rPr lang="en-US" sz="2000" dirty="0" err="1"/>
                  <a:t>current.neighbors</a:t>
                </a:r>
                <a:r>
                  <a:rPr lang="en-US" sz="2000" dirty="0"/>
                  <a:t>){</a:t>
                </a:r>
              </a:p>
              <a:p>
                <a:r>
                  <a:rPr lang="en-US" sz="2000" dirty="0"/>
                  <a:t>			if (!</a:t>
                </a:r>
                <a:r>
                  <a:rPr lang="en-US" sz="2000" dirty="0" err="1"/>
                  <a:t>neighbor.known</a:t>
                </a:r>
                <a:r>
                  <a:rPr lang="en-US" sz="2000" dirty="0"/>
                  <a:t>){</a:t>
                </a:r>
              </a:p>
              <a:p>
                <a:r>
                  <a:rPr lang="en-US" sz="2000" dirty="0"/>
                  <a:t>				</a:t>
                </a:r>
                <a:r>
                  <a:rPr lang="en-US" sz="2000" dirty="0" err="1">
                    <a:solidFill>
                      <a:srgbClr val="FF0000"/>
                    </a:solidFill>
                  </a:rPr>
                  <a:t>new_dist</a:t>
                </a:r>
                <a:r>
                  <a:rPr lang="en-US" sz="2000" dirty="0">
                    <a:solidFill>
                      <a:srgbClr val="FF0000"/>
                    </a:solidFill>
                  </a:rPr>
                  <a:t> = </a:t>
                </a:r>
                <a:r>
                  <a:rPr lang="en-US" sz="2000" dirty="0" err="1">
                    <a:solidFill>
                      <a:srgbClr val="FF0000"/>
                    </a:solidFill>
                  </a:rPr>
                  <a:t>current.distance</a:t>
                </a:r>
                <a:r>
                  <a:rPr lang="en-US" sz="2000" dirty="0">
                    <a:solidFill>
                      <a:srgbClr val="FF0000"/>
                    </a:solidFill>
                  </a:rPr>
                  <a:t> + weight(</a:t>
                </a:r>
                <a:r>
                  <a:rPr lang="en-US" sz="2000" dirty="0" err="1">
                    <a:solidFill>
                      <a:srgbClr val="FF0000"/>
                    </a:solidFill>
                  </a:rPr>
                  <a:t>current,neighbor</a:t>
                </a:r>
                <a:r>
                  <a:rPr lang="en-US" sz="2000" dirty="0">
                    <a:solidFill>
                      <a:srgbClr val="FF0000"/>
                    </a:solidFill>
                  </a:rPr>
                  <a:t>);</a:t>
                </a:r>
              </a:p>
              <a:p>
                <a:r>
                  <a:rPr lang="en-US" sz="2000" dirty="0"/>
                  <a:t>				if(</a:t>
                </a:r>
                <a:r>
                  <a:rPr lang="en-US" sz="2000" dirty="0" err="1"/>
                  <a:t>neighbor.dist</a:t>
                </a:r>
                <a:r>
                  <a:rPr lang="en-US" sz="2000" dirty="0"/>
                  <a:t> != </a:t>
                </a:r>
                <a14:m>
                  <m:oMath xmlns:m="http://schemas.openxmlformats.org/officeDocument/2006/math">
                    <m:r>
                      <a:rPr lang="en-US" sz="2000" b="0" i="1" smtClean="0">
                        <a:latin typeface="Cambria Math" panose="02040503050406030204" pitchFamily="18" charset="0"/>
                      </a:rPr>
                      <m:t>∞</m:t>
                    </m:r>
                  </m:oMath>
                </a14:m>
                <a:r>
                  <a:rPr lang="en-US" sz="2000" dirty="0"/>
                  <a:t>){ </a:t>
                </a:r>
                <a:r>
                  <a:rPr lang="en-US" sz="2000" dirty="0" err="1"/>
                  <a:t>PQ.insert</a:t>
                </a:r>
                <a:r>
                  <a:rPr lang="en-US" sz="2000" dirty="0"/>
                  <a:t>(</a:t>
                </a:r>
                <a:r>
                  <a:rPr lang="en-US" sz="2000" dirty="0" err="1"/>
                  <a:t>new_dist</a:t>
                </a:r>
                <a:r>
                  <a:rPr lang="en-US" sz="2000" dirty="0"/>
                  <a:t>, neighbor);}</a:t>
                </a:r>
              </a:p>
              <a:p>
                <a:r>
                  <a:rPr lang="en-US" sz="2000" dirty="0"/>
                  <a:t>				else if (</a:t>
                </a:r>
                <a:r>
                  <a:rPr lang="en-US" sz="2000" dirty="0" err="1"/>
                  <a:t>new_dist</a:t>
                </a:r>
                <a:r>
                  <a:rPr lang="en-US" sz="2000" dirty="0"/>
                  <a:t> &lt; neighbor. distance){</a:t>
                </a:r>
              </a:p>
              <a:p>
                <a:r>
                  <a:rPr lang="en-US" sz="2000" dirty="0"/>
                  <a:t>					neighbor. distance = </a:t>
                </a:r>
                <a:r>
                  <a:rPr lang="en-US" sz="2000" dirty="0" err="1"/>
                  <a:t>new_dist</a:t>
                </a:r>
                <a:r>
                  <a:rPr lang="en-US" sz="2000" dirty="0"/>
                  <a:t>;</a:t>
                </a:r>
              </a:p>
              <a:p>
                <a:r>
                  <a:rPr lang="en-US" sz="2000" dirty="0"/>
                  <a:t>					</a:t>
                </a:r>
                <a:r>
                  <a:rPr lang="en-US" sz="2000" dirty="0" err="1"/>
                  <a:t>PQ.decreaseKey</a:t>
                </a:r>
                <a:r>
                  <a:rPr lang="en-US" sz="2000" dirty="0"/>
                  <a:t>(</a:t>
                </a:r>
                <a:r>
                  <a:rPr lang="en-US" sz="2000" dirty="0" err="1"/>
                  <a:t>new_dist,neighbor</a:t>
                </a:r>
                <a:r>
                  <a:rPr lang="en-US" sz="2000" dirty="0"/>
                  <a:t>); }</a:t>
                </a:r>
              </a:p>
              <a:p>
                <a:r>
                  <a:rPr lang="en-US" sz="2000" dirty="0"/>
                  <a:t>			}</a:t>
                </a:r>
              </a:p>
              <a:p>
                <a:r>
                  <a:rPr lang="en-US" sz="2000" dirty="0"/>
                  <a:t>		}</a:t>
                </a:r>
              </a:p>
              <a:p>
                <a:r>
                  <a:rPr lang="en-US" sz="2000" dirty="0"/>
                  <a:t>	}</a:t>
                </a:r>
              </a:p>
              <a:p>
                <a:r>
                  <a:rPr lang="en-US" sz="2000" dirty="0"/>
                  <a:t>	return </a:t>
                </a:r>
                <a:r>
                  <a:rPr lang="en-US" sz="2000" dirty="0" err="1"/>
                  <a:t>end.distance</a:t>
                </a:r>
                <a:r>
                  <a:rPr lang="en-US" sz="2000" dirty="0"/>
                  <a:t>;</a:t>
                </a:r>
              </a:p>
              <a:p>
                <a:r>
                  <a:rPr lang="en-US" sz="2000" dirty="0"/>
                  <a:t>}</a:t>
                </a:r>
              </a:p>
            </p:txBody>
          </p:sp>
        </mc:Choice>
        <mc:Fallback xmlns="">
          <p:sp>
            <p:nvSpPr>
              <p:cNvPr id="43" name="TextBox 42"/>
              <p:cNvSpPr txBox="1">
                <a:spLocks noRot="1" noChangeAspect="1" noMove="1" noResize="1" noEditPoints="1" noAdjustHandles="1" noChangeArrowheads="1" noChangeShapeType="1" noTextEdit="1"/>
              </p:cNvSpPr>
              <p:nvPr/>
            </p:nvSpPr>
            <p:spPr>
              <a:xfrm>
                <a:off x="139178" y="875054"/>
                <a:ext cx="11292188" cy="6247864"/>
              </a:xfrm>
              <a:prstGeom prst="rect">
                <a:avLst/>
              </a:prstGeom>
              <a:blipFill>
                <a:blip r:embed="rId2"/>
                <a:stretch>
                  <a:fillRect l="-594" t="-586" b="-879"/>
                </a:stretch>
              </a:blipFill>
            </p:spPr>
            <p:txBody>
              <a:bodyPr/>
              <a:lstStyle/>
              <a:p>
                <a:r>
                  <a:rPr lang="en-US">
                    <a:noFill/>
                  </a:rPr>
                  <a:t> </a:t>
                </a:r>
              </a:p>
            </p:txBody>
          </p:sp>
        </mc:Fallback>
      </mc:AlternateContent>
      <p:grpSp>
        <p:nvGrpSpPr>
          <p:cNvPr id="3" name="Group 2">
            <a:extLst>
              <a:ext uri="{FF2B5EF4-FFF2-40B4-BE49-F238E27FC236}">
                <a16:creationId xmlns:a16="http://schemas.microsoft.com/office/drawing/2014/main" id="{079BE398-9E13-A523-3A35-6A1B7D16F5F7}"/>
              </a:ext>
            </a:extLst>
          </p:cNvPr>
          <p:cNvGrpSpPr/>
          <p:nvPr/>
        </p:nvGrpSpPr>
        <p:grpSpPr>
          <a:xfrm>
            <a:off x="7300033" y="434999"/>
            <a:ext cx="4600060" cy="2787240"/>
            <a:chOff x="0" y="2862182"/>
            <a:chExt cx="7044346" cy="4268266"/>
          </a:xfrm>
        </p:grpSpPr>
        <p:cxnSp>
          <p:nvCxnSpPr>
            <p:cNvPr id="5" name="Straight Connector 4">
              <a:extLst>
                <a:ext uri="{FF2B5EF4-FFF2-40B4-BE49-F238E27FC236}">
                  <a16:creationId xmlns:a16="http://schemas.microsoft.com/office/drawing/2014/main" id="{F8FA9E63-8F69-DC94-8E11-43AE8FE15279}"/>
                </a:ext>
              </a:extLst>
            </p:cNvPr>
            <p:cNvCxnSpPr>
              <a:stCxn id="33" idx="7"/>
              <a:endCxn id="34" idx="2"/>
            </p:cNvCxnSpPr>
            <p:nvPr/>
          </p:nvCxnSpPr>
          <p:spPr>
            <a:xfrm flipV="1">
              <a:off x="438102" y="3276727"/>
              <a:ext cx="1492916" cy="962604"/>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B2E7AF33-06E8-0150-8E5C-640A5160DC6B}"/>
                </a:ext>
              </a:extLst>
            </p:cNvPr>
            <p:cNvCxnSpPr>
              <a:stCxn id="34" idx="6"/>
              <a:endCxn id="37" idx="2"/>
            </p:cNvCxnSpPr>
            <p:nvPr/>
          </p:nvCxnSpPr>
          <p:spPr>
            <a:xfrm>
              <a:off x="2444286" y="3276727"/>
              <a:ext cx="1510213" cy="5239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07353771-941C-4FD8-F542-4510B955C6CC}"/>
                </a:ext>
              </a:extLst>
            </p:cNvPr>
            <p:cNvCxnSpPr>
              <a:stCxn id="33" idx="4"/>
              <a:endCxn id="35" idx="1"/>
            </p:cNvCxnSpPr>
            <p:nvPr/>
          </p:nvCxnSpPr>
          <p:spPr>
            <a:xfrm>
              <a:off x="256634" y="4677433"/>
              <a:ext cx="857899" cy="1046257"/>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7A8F12DE-9C3E-E62A-066A-F2EF3E5D07F3}"/>
                </a:ext>
              </a:extLst>
            </p:cNvPr>
            <p:cNvCxnSpPr>
              <a:stCxn id="36" idx="3"/>
              <a:endCxn id="35" idx="7"/>
            </p:cNvCxnSpPr>
            <p:nvPr/>
          </p:nvCxnSpPr>
          <p:spPr>
            <a:xfrm flipH="1">
              <a:off x="1477469" y="4930617"/>
              <a:ext cx="1172042" cy="793073"/>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256ABE3A-E410-F7B6-9674-6F5CB4787BA6}"/>
                </a:ext>
              </a:extLst>
            </p:cNvPr>
            <p:cNvCxnSpPr>
              <a:stCxn id="38" idx="2"/>
              <a:endCxn id="35" idx="5"/>
            </p:cNvCxnSpPr>
            <p:nvPr/>
          </p:nvCxnSpPr>
          <p:spPr>
            <a:xfrm flipH="1" flipV="1">
              <a:off x="1477469" y="6086626"/>
              <a:ext cx="1369411" cy="565311"/>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AF05CAB-566A-CF3A-CF73-5DAD015D6602}"/>
                </a:ext>
              </a:extLst>
            </p:cNvPr>
            <p:cNvCxnSpPr>
              <a:stCxn id="36" idx="5"/>
              <a:endCxn id="38" idx="0"/>
            </p:cNvCxnSpPr>
            <p:nvPr/>
          </p:nvCxnSpPr>
          <p:spPr>
            <a:xfrm>
              <a:off x="3012447" y="4930617"/>
              <a:ext cx="91067" cy="1464686"/>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4D92927-74F8-E947-422B-985BA8AF0DC4}"/>
                </a:ext>
              </a:extLst>
            </p:cNvPr>
            <p:cNvCxnSpPr>
              <a:stCxn id="36" idx="7"/>
              <a:endCxn id="37" idx="3"/>
            </p:cNvCxnSpPr>
            <p:nvPr/>
          </p:nvCxnSpPr>
          <p:spPr>
            <a:xfrm flipV="1">
              <a:off x="3012447" y="3510585"/>
              <a:ext cx="1017218" cy="1057096"/>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9552509-B009-1C3C-AFE4-29B5FA69A501}"/>
                </a:ext>
              </a:extLst>
            </p:cNvPr>
            <p:cNvCxnSpPr>
              <a:stCxn id="38" idx="6"/>
              <a:endCxn id="39" idx="3"/>
            </p:cNvCxnSpPr>
            <p:nvPr/>
          </p:nvCxnSpPr>
          <p:spPr>
            <a:xfrm flipV="1">
              <a:off x="3360148" y="6576771"/>
              <a:ext cx="1716185" cy="75166"/>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91711D3-92D1-F29F-F9F0-E21C2A10238A}"/>
                </a:ext>
              </a:extLst>
            </p:cNvPr>
            <p:cNvCxnSpPr>
              <a:stCxn id="39" idx="1"/>
              <a:endCxn id="37" idx="4"/>
            </p:cNvCxnSpPr>
            <p:nvPr/>
          </p:nvCxnSpPr>
          <p:spPr>
            <a:xfrm flipH="1" flipV="1">
              <a:off x="4211133" y="3585751"/>
              <a:ext cx="865200" cy="2628084"/>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D325CEF-8A3F-9EFF-C815-501E61BCBA58}"/>
                </a:ext>
              </a:extLst>
            </p:cNvPr>
            <p:cNvCxnSpPr>
              <a:stCxn id="41" idx="2"/>
              <a:endCxn id="37" idx="5"/>
            </p:cNvCxnSpPr>
            <p:nvPr/>
          </p:nvCxnSpPr>
          <p:spPr>
            <a:xfrm flipH="1" flipV="1">
              <a:off x="4392601" y="3510585"/>
              <a:ext cx="913997" cy="495205"/>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EF8E4B5-449F-7F11-B982-20AF1CF1FBEB}"/>
                </a:ext>
              </a:extLst>
            </p:cNvPr>
            <p:cNvCxnSpPr>
              <a:stCxn id="39" idx="0"/>
              <a:endCxn id="41" idx="3"/>
            </p:cNvCxnSpPr>
            <p:nvPr/>
          </p:nvCxnSpPr>
          <p:spPr>
            <a:xfrm flipV="1">
              <a:off x="5257801" y="4187258"/>
              <a:ext cx="123963" cy="1951411"/>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8025BE5-A7CB-680C-09B4-553A24629086}"/>
                </a:ext>
              </a:extLst>
            </p:cNvPr>
            <p:cNvCxnSpPr>
              <a:stCxn id="40" idx="1"/>
              <a:endCxn id="41" idx="5"/>
            </p:cNvCxnSpPr>
            <p:nvPr/>
          </p:nvCxnSpPr>
          <p:spPr>
            <a:xfrm flipH="1" flipV="1">
              <a:off x="5744700" y="4187258"/>
              <a:ext cx="861544" cy="674868"/>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B045F50-87DB-5274-A65A-D9A36E7754E7}"/>
                </a:ext>
              </a:extLst>
            </p:cNvPr>
            <p:cNvCxnSpPr>
              <a:stCxn id="40" idx="3"/>
              <a:endCxn id="39" idx="6"/>
            </p:cNvCxnSpPr>
            <p:nvPr/>
          </p:nvCxnSpPr>
          <p:spPr>
            <a:xfrm flipH="1">
              <a:off x="5514435" y="5225062"/>
              <a:ext cx="1091809" cy="1170241"/>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C31581DF-3DB5-1D3D-78DF-AE2C17042327}"/>
                </a:ext>
              </a:extLst>
            </p:cNvPr>
            <p:cNvSpPr txBox="1"/>
            <p:nvPr/>
          </p:nvSpPr>
          <p:spPr>
            <a:xfrm>
              <a:off x="767228" y="3195081"/>
              <a:ext cx="641186" cy="565580"/>
            </a:xfrm>
            <a:prstGeom prst="rect">
              <a:avLst/>
            </a:prstGeom>
            <a:noFill/>
          </p:spPr>
          <p:txBody>
            <a:bodyPr wrap="none" rtlCol="0">
              <a:spAutoFit/>
            </a:bodyPr>
            <a:lstStyle/>
            <a:p>
              <a:r>
                <a:rPr lang="en-US" dirty="0">
                  <a:solidFill>
                    <a:srgbClr val="00B050"/>
                  </a:solidFill>
                </a:rPr>
                <a:t>10</a:t>
              </a:r>
            </a:p>
          </p:txBody>
        </p:sp>
        <p:sp>
          <p:nvSpPr>
            <p:cNvPr id="19" name="TextBox 18">
              <a:extLst>
                <a:ext uri="{FF2B5EF4-FFF2-40B4-BE49-F238E27FC236}">
                  <a16:creationId xmlns:a16="http://schemas.microsoft.com/office/drawing/2014/main" id="{99B0DB88-6FCF-8B7C-7A5B-4FA0DE45449B}"/>
                </a:ext>
              </a:extLst>
            </p:cNvPr>
            <p:cNvSpPr txBox="1"/>
            <p:nvPr/>
          </p:nvSpPr>
          <p:spPr>
            <a:xfrm>
              <a:off x="6095562" y="4099030"/>
              <a:ext cx="461990" cy="565580"/>
            </a:xfrm>
            <a:prstGeom prst="rect">
              <a:avLst/>
            </a:prstGeom>
            <a:noFill/>
          </p:spPr>
          <p:txBody>
            <a:bodyPr wrap="none" rtlCol="0">
              <a:spAutoFit/>
            </a:bodyPr>
            <a:lstStyle/>
            <a:p>
              <a:r>
                <a:rPr lang="en-US" dirty="0">
                  <a:solidFill>
                    <a:srgbClr val="00B050"/>
                  </a:solidFill>
                </a:rPr>
                <a:t>2</a:t>
              </a:r>
            </a:p>
          </p:txBody>
        </p:sp>
        <p:sp>
          <p:nvSpPr>
            <p:cNvPr id="20" name="TextBox 19">
              <a:extLst>
                <a:ext uri="{FF2B5EF4-FFF2-40B4-BE49-F238E27FC236}">
                  <a16:creationId xmlns:a16="http://schemas.microsoft.com/office/drawing/2014/main" id="{9DF28944-C11B-F31B-3CF0-6F0EEF3059FB}"/>
                </a:ext>
              </a:extLst>
            </p:cNvPr>
            <p:cNvSpPr txBox="1"/>
            <p:nvPr/>
          </p:nvSpPr>
          <p:spPr>
            <a:xfrm>
              <a:off x="3895875" y="6564868"/>
              <a:ext cx="461990" cy="565580"/>
            </a:xfrm>
            <a:prstGeom prst="rect">
              <a:avLst/>
            </a:prstGeom>
            <a:noFill/>
          </p:spPr>
          <p:txBody>
            <a:bodyPr wrap="none" rtlCol="0">
              <a:spAutoFit/>
            </a:bodyPr>
            <a:lstStyle/>
            <a:p>
              <a:r>
                <a:rPr lang="en-US" dirty="0">
                  <a:solidFill>
                    <a:srgbClr val="00B050"/>
                  </a:solidFill>
                </a:rPr>
                <a:t>7</a:t>
              </a:r>
            </a:p>
          </p:txBody>
        </p:sp>
        <p:sp>
          <p:nvSpPr>
            <p:cNvPr id="21" name="TextBox 20">
              <a:extLst>
                <a:ext uri="{FF2B5EF4-FFF2-40B4-BE49-F238E27FC236}">
                  <a16:creationId xmlns:a16="http://schemas.microsoft.com/office/drawing/2014/main" id="{B3EA79F3-F3DD-1858-138D-E2D87824F3C0}"/>
                </a:ext>
              </a:extLst>
            </p:cNvPr>
            <p:cNvSpPr txBox="1"/>
            <p:nvPr/>
          </p:nvSpPr>
          <p:spPr>
            <a:xfrm>
              <a:off x="6047348" y="5905158"/>
              <a:ext cx="641186" cy="565580"/>
            </a:xfrm>
            <a:prstGeom prst="rect">
              <a:avLst/>
            </a:prstGeom>
            <a:noFill/>
          </p:spPr>
          <p:txBody>
            <a:bodyPr wrap="none" rtlCol="0">
              <a:spAutoFit/>
            </a:bodyPr>
            <a:lstStyle/>
            <a:p>
              <a:r>
                <a:rPr lang="en-US" dirty="0">
                  <a:solidFill>
                    <a:srgbClr val="00B050"/>
                  </a:solidFill>
                </a:rPr>
                <a:t>11</a:t>
              </a:r>
            </a:p>
          </p:txBody>
        </p:sp>
        <p:sp>
          <p:nvSpPr>
            <p:cNvPr id="22" name="TextBox 21">
              <a:extLst>
                <a:ext uri="{FF2B5EF4-FFF2-40B4-BE49-F238E27FC236}">
                  <a16:creationId xmlns:a16="http://schemas.microsoft.com/office/drawing/2014/main" id="{906BBB84-3138-8350-9929-7E8C548897F2}"/>
                </a:ext>
              </a:extLst>
            </p:cNvPr>
            <p:cNvSpPr txBox="1"/>
            <p:nvPr/>
          </p:nvSpPr>
          <p:spPr>
            <a:xfrm>
              <a:off x="5255801" y="4595356"/>
              <a:ext cx="461990" cy="565580"/>
            </a:xfrm>
            <a:prstGeom prst="rect">
              <a:avLst/>
            </a:prstGeom>
            <a:noFill/>
          </p:spPr>
          <p:txBody>
            <a:bodyPr wrap="none" rtlCol="0">
              <a:spAutoFit/>
            </a:bodyPr>
            <a:lstStyle/>
            <a:p>
              <a:r>
                <a:rPr lang="en-US" dirty="0">
                  <a:solidFill>
                    <a:srgbClr val="00B050"/>
                  </a:solidFill>
                </a:rPr>
                <a:t>9</a:t>
              </a:r>
            </a:p>
          </p:txBody>
        </p:sp>
        <p:sp>
          <p:nvSpPr>
            <p:cNvPr id="23" name="TextBox 22">
              <a:extLst>
                <a:ext uri="{FF2B5EF4-FFF2-40B4-BE49-F238E27FC236}">
                  <a16:creationId xmlns:a16="http://schemas.microsoft.com/office/drawing/2014/main" id="{48644BCD-1E91-8C5B-4B2D-644009B05560}"/>
                </a:ext>
              </a:extLst>
            </p:cNvPr>
            <p:cNvSpPr txBox="1"/>
            <p:nvPr/>
          </p:nvSpPr>
          <p:spPr>
            <a:xfrm>
              <a:off x="4119679" y="4462779"/>
              <a:ext cx="461990" cy="565580"/>
            </a:xfrm>
            <a:prstGeom prst="rect">
              <a:avLst/>
            </a:prstGeom>
            <a:noFill/>
          </p:spPr>
          <p:txBody>
            <a:bodyPr wrap="none" rtlCol="0">
              <a:spAutoFit/>
            </a:bodyPr>
            <a:lstStyle/>
            <a:p>
              <a:r>
                <a:rPr lang="en-US" dirty="0">
                  <a:solidFill>
                    <a:srgbClr val="00B050"/>
                  </a:solidFill>
                </a:rPr>
                <a:t>5</a:t>
              </a:r>
            </a:p>
          </p:txBody>
        </p:sp>
        <p:sp>
          <p:nvSpPr>
            <p:cNvPr id="24" name="TextBox 23">
              <a:extLst>
                <a:ext uri="{FF2B5EF4-FFF2-40B4-BE49-F238E27FC236}">
                  <a16:creationId xmlns:a16="http://schemas.microsoft.com/office/drawing/2014/main" id="{6E3FB028-4701-E5BD-03C9-392C477FB9F5}"/>
                </a:ext>
              </a:extLst>
            </p:cNvPr>
            <p:cNvSpPr txBox="1"/>
            <p:nvPr/>
          </p:nvSpPr>
          <p:spPr>
            <a:xfrm>
              <a:off x="4582463" y="3299181"/>
              <a:ext cx="461990" cy="565580"/>
            </a:xfrm>
            <a:prstGeom prst="rect">
              <a:avLst/>
            </a:prstGeom>
            <a:noFill/>
          </p:spPr>
          <p:txBody>
            <a:bodyPr wrap="none" rtlCol="0">
              <a:spAutoFit/>
            </a:bodyPr>
            <a:lstStyle/>
            <a:p>
              <a:r>
                <a:rPr lang="en-US" dirty="0">
                  <a:solidFill>
                    <a:srgbClr val="00B050"/>
                  </a:solidFill>
                </a:rPr>
                <a:t>6</a:t>
              </a:r>
            </a:p>
          </p:txBody>
        </p:sp>
        <p:sp>
          <p:nvSpPr>
            <p:cNvPr id="25" name="TextBox 24">
              <a:extLst>
                <a:ext uri="{FF2B5EF4-FFF2-40B4-BE49-F238E27FC236}">
                  <a16:creationId xmlns:a16="http://schemas.microsoft.com/office/drawing/2014/main" id="{46C4268C-F306-7A28-F914-3403B45008A6}"/>
                </a:ext>
              </a:extLst>
            </p:cNvPr>
            <p:cNvSpPr txBox="1"/>
            <p:nvPr/>
          </p:nvSpPr>
          <p:spPr>
            <a:xfrm>
              <a:off x="3058462" y="5546336"/>
              <a:ext cx="461990" cy="565580"/>
            </a:xfrm>
            <a:prstGeom prst="rect">
              <a:avLst/>
            </a:prstGeom>
            <a:noFill/>
          </p:spPr>
          <p:txBody>
            <a:bodyPr wrap="none" rtlCol="0">
              <a:spAutoFit/>
            </a:bodyPr>
            <a:lstStyle/>
            <a:p>
              <a:r>
                <a:rPr lang="en-US" dirty="0">
                  <a:solidFill>
                    <a:srgbClr val="00B050"/>
                  </a:solidFill>
                </a:rPr>
                <a:t>3</a:t>
              </a:r>
            </a:p>
          </p:txBody>
        </p:sp>
        <p:sp>
          <p:nvSpPr>
            <p:cNvPr id="26" name="TextBox 25">
              <a:extLst>
                <a:ext uri="{FF2B5EF4-FFF2-40B4-BE49-F238E27FC236}">
                  <a16:creationId xmlns:a16="http://schemas.microsoft.com/office/drawing/2014/main" id="{791181A2-89B8-0DE8-C724-E5697783650D}"/>
                </a:ext>
              </a:extLst>
            </p:cNvPr>
            <p:cNvSpPr txBox="1"/>
            <p:nvPr/>
          </p:nvSpPr>
          <p:spPr>
            <a:xfrm>
              <a:off x="3064048" y="3778529"/>
              <a:ext cx="461990" cy="565580"/>
            </a:xfrm>
            <a:prstGeom prst="rect">
              <a:avLst/>
            </a:prstGeom>
            <a:noFill/>
          </p:spPr>
          <p:txBody>
            <a:bodyPr wrap="none" rtlCol="0">
              <a:spAutoFit/>
            </a:bodyPr>
            <a:lstStyle/>
            <a:p>
              <a:r>
                <a:rPr lang="en-US" dirty="0">
                  <a:solidFill>
                    <a:srgbClr val="00B050"/>
                  </a:solidFill>
                </a:rPr>
                <a:t>7</a:t>
              </a:r>
            </a:p>
          </p:txBody>
        </p:sp>
        <p:sp>
          <p:nvSpPr>
            <p:cNvPr id="27" name="TextBox 26">
              <a:extLst>
                <a:ext uri="{FF2B5EF4-FFF2-40B4-BE49-F238E27FC236}">
                  <a16:creationId xmlns:a16="http://schemas.microsoft.com/office/drawing/2014/main" id="{A4F5BBD4-8BB4-EC8D-0B32-2CD8705212CA}"/>
                </a:ext>
              </a:extLst>
            </p:cNvPr>
            <p:cNvSpPr txBox="1"/>
            <p:nvPr/>
          </p:nvSpPr>
          <p:spPr>
            <a:xfrm>
              <a:off x="2051034" y="5224258"/>
              <a:ext cx="461990" cy="565580"/>
            </a:xfrm>
            <a:prstGeom prst="rect">
              <a:avLst/>
            </a:prstGeom>
            <a:noFill/>
          </p:spPr>
          <p:txBody>
            <a:bodyPr wrap="none" rtlCol="0">
              <a:spAutoFit/>
            </a:bodyPr>
            <a:lstStyle/>
            <a:p>
              <a:r>
                <a:rPr lang="en-US" dirty="0">
                  <a:solidFill>
                    <a:srgbClr val="00B050"/>
                  </a:solidFill>
                </a:rPr>
                <a:t>3</a:t>
              </a:r>
            </a:p>
          </p:txBody>
        </p:sp>
        <p:sp>
          <p:nvSpPr>
            <p:cNvPr id="28" name="TextBox 27">
              <a:extLst>
                <a:ext uri="{FF2B5EF4-FFF2-40B4-BE49-F238E27FC236}">
                  <a16:creationId xmlns:a16="http://schemas.microsoft.com/office/drawing/2014/main" id="{B2B5E479-4D9B-5AB9-6AF9-8E041DBAA0A0}"/>
                </a:ext>
              </a:extLst>
            </p:cNvPr>
            <p:cNvSpPr txBox="1"/>
            <p:nvPr/>
          </p:nvSpPr>
          <p:spPr>
            <a:xfrm>
              <a:off x="1885966" y="6404395"/>
              <a:ext cx="461990" cy="565580"/>
            </a:xfrm>
            <a:prstGeom prst="rect">
              <a:avLst/>
            </a:prstGeom>
            <a:noFill/>
          </p:spPr>
          <p:txBody>
            <a:bodyPr wrap="none" rtlCol="0">
              <a:spAutoFit/>
            </a:bodyPr>
            <a:lstStyle/>
            <a:p>
              <a:r>
                <a:rPr lang="en-US" dirty="0">
                  <a:solidFill>
                    <a:srgbClr val="00B050"/>
                  </a:solidFill>
                </a:rPr>
                <a:t>1</a:t>
              </a:r>
            </a:p>
          </p:txBody>
        </p:sp>
        <p:sp>
          <p:nvSpPr>
            <p:cNvPr id="29" name="TextBox 28">
              <a:extLst>
                <a:ext uri="{FF2B5EF4-FFF2-40B4-BE49-F238E27FC236}">
                  <a16:creationId xmlns:a16="http://schemas.microsoft.com/office/drawing/2014/main" id="{8D714E93-AA22-1A40-6F45-56C2E6DB3AD1}"/>
                </a:ext>
              </a:extLst>
            </p:cNvPr>
            <p:cNvSpPr txBox="1"/>
            <p:nvPr/>
          </p:nvSpPr>
          <p:spPr>
            <a:xfrm>
              <a:off x="2830979" y="2862182"/>
              <a:ext cx="461990" cy="565580"/>
            </a:xfrm>
            <a:prstGeom prst="rect">
              <a:avLst/>
            </a:prstGeom>
            <a:noFill/>
          </p:spPr>
          <p:txBody>
            <a:bodyPr wrap="none" rtlCol="0">
              <a:spAutoFit/>
            </a:bodyPr>
            <a:lstStyle/>
            <a:p>
              <a:r>
                <a:rPr lang="en-US" dirty="0">
                  <a:solidFill>
                    <a:srgbClr val="00B050"/>
                  </a:solidFill>
                </a:rPr>
                <a:t>8</a:t>
              </a:r>
            </a:p>
          </p:txBody>
        </p:sp>
        <p:sp>
          <p:nvSpPr>
            <p:cNvPr id="30" name="TextBox 29">
              <a:extLst>
                <a:ext uri="{FF2B5EF4-FFF2-40B4-BE49-F238E27FC236}">
                  <a16:creationId xmlns:a16="http://schemas.microsoft.com/office/drawing/2014/main" id="{6BE762BF-8F42-6080-4CE7-DF452E7B78FB}"/>
                </a:ext>
              </a:extLst>
            </p:cNvPr>
            <p:cNvSpPr txBox="1"/>
            <p:nvPr/>
          </p:nvSpPr>
          <p:spPr>
            <a:xfrm>
              <a:off x="256634" y="5096526"/>
              <a:ext cx="641186" cy="565580"/>
            </a:xfrm>
            <a:prstGeom prst="rect">
              <a:avLst/>
            </a:prstGeom>
            <a:noFill/>
          </p:spPr>
          <p:txBody>
            <a:bodyPr wrap="none" rtlCol="0">
              <a:spAutoFit/>
            </a:bodyPr>
            <a:lstStyle/>
            <a:p>
              <a:r>
                <a:rPr lang="en-US" dirty="0">
                  <a:solidFill>
                    <a:srgbClr val="00B050"/>
                  </a:solidFill>
                </a:rPr>
                <a:t>12</a:t>
              </a:r>
            </a:p>
          </p:txBody>
        </p:sp>
        <p:cxnSp>
          <p:nvCxnSpPr>
            <p:cNvPr id="31" name="Straight Connector 30">
              <a:extLst>
                <a:ext uri="{FF2B5EF4-FFF2-40B4-BE49-F238E27FC236}">
                  <a16:creationId xmlns:a16="http://schemas.microsoft.com/office/drawing/2014/main" id="{DB35B767-EB2E-4BD9-432E-82D9FD77438C}"/>
                </a:ext>
              </a:extLst>
            </p:cNvPr>
            <p:cNvCxnSpPr>
              <a:stCxn id="34" idx="4"/>
              <a:endCxn id="35" idx="0"/>
            </p:cNvCxnSpPr>
            <p:nvPr/>
          </p:nvCxnSpPr>
          <p:spPr>
            <a:xfrm flipH="1">
              <a:off x="1296001" y="3533361"/>
              <a:ext cx="891651" cy="2115163"/>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65D288B4-57DD-05B8-A590-67A80B47F602}"/>
                </a:ext>
              </a:extLst>
            </p:cNvPr>
            <p:cNvSpPr txBox="1"/>
            <p:nvPr/>
          </p:nvSpPr>
          <p:spPr>
            <a:xfrm>
              <a:off x="1414258" y="4262423"/>
              <a:ext cx="461990" cy="565580"/>
            </a:xfrm>
            <a:prstGeom prst="rect">
              <a:avLst/>
            </a:prstGeom>
            <a:noFill/>
          </p:spPr>
          <p:txBody>
            <a:bodyPr wrap="none" rtlCol="0">
              <a:spAutoFit/>
            </a:bodyPr>
            <a:lstStyle/>
            <a:p>
              <a:r>
                <a:rPr lang="en-US" dirty="0">
                  <a:solidFill>
                    <a:srgbClr val="00B050"/>
                  </a:solidFill>
                </a:rPr>
                <a:t>9</a:t>
              </a:r>
            </a:p>
          </p:txBody>
        </p:sp>
        <p:sp>
          <p:nvSpPr>
            <p:cNvPr id="33" name="Oval 32">
              <a:extLst>
                <a:ext uri="{FF2B5EF4-FFF2-40B4-BE49-F238E27FC236}">
                  <a16:creationId xmlns:a16="http://schemas.microsoft.com/office/drawing/2014/main" id="{4CD17356-300A-F27C-7BD9-41598008AC9D}"/>
                </a:ext>
              </a:extLst>
            </p:cNvPr>
            <p:cNvSpPr/>
            <p:nvPr/>
          </p:nvSpPr>
          <p:spPr>
            <a:xfrm>
              <a:off x="0" y="4164165"/>
              <a:ext cx="513268" cy="513268"/>
            </a:xfrm>
            <a:prstGeom prst="ellipse">
              <a:avLst/>
            </a:prstGeom>
            <a:solidFill>
              <a:srgbClr val="FF0000"/>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0</a:t>
              </a:r>
            </a:p>
          </p:txBody>
        </p:sp>
        <p:sp>
          <p:nvSpPr>
            <p:cNvPr id="34" name="Oval 33">
              <a:extLst>
                <a:ext uri="{FF2B5EF4-FFF2-40B4-BE49-F238E27FC236}">
                  <a16:creationId xmlns:a16="http://schemas.microsoft.com/office/drawing/2014/main" id="{529E7A7F-AC7D-1F55-DF48-BDF93714EE24}"/>
                </a:ext>
              </a:extLst>
            </p:cNvPr>
            <p:cNvSpPr/>
            <p:nvPr/>
          </p:nvSpPr>
          <p:spPr>
            <a:xfrm>
              <a:off x="1931018" y="3020093"/>
              <a:ext cx="513268" cy="5132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a:t>
              </a:r>
            </a:p>
          </p:txBody>
        </p:sp>
        <p:sp>
          <p:nvSpPr>
            <p:cNvPr id="35" name="Oval 34">
              <a:extLst>
                <a:ext uri="{FF2B5EF4-FFF2-40B4-BE49-F238E27FC236}">
                  <a16:creationId xmlns:a16="http://schemas.microsoft.com/office/drawing/2014/main" id="{9584F22C-E8DD-6257-2A58-8EA6A3777B54}"/>
                </a:ext>
              </a:extLst>
            </p:cNvPr>
            <p:cNvSpPr/>
            <p:nvPr/>
          </p:nvSpPr>
          <p:spPr>
            <a:xfrm>
              <a:off x="1039367" y="5648524"/>
              <a:ext cx="513268" cy="5132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a:t>
              </a:r>
            </a:p>
          </p:txBody>
        </p:sp>
        <p:sp>
          <p:nvSpPr>
            <p:cNvPr id="36" name="Oval 35">
              <a:extLst>
                <a:ext uri="{FF2B5EF4-FFF2-40B4-BE49-F238E27FC236}">
                  <a16:creationId xmlns:a16="http://schemas.microsoft.com/office/drawing/2014/main" id="{5D69AEA1-A891-33EB-5C5C-F167C7302FB4}"/>
                </a:ext>
              </a:extLst>
            </p:cNvPr>
            <p:cNvSpPr/>
            <p:nvPr/>
          </p:nvSpPr>
          <p:spPr>
            <a:xfrm>
              <a:off x="2574345" y="4492515"/>
              <a:ext cx="513268" cy="5132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3</a:t>
              </a:r>
            </a:p>
          </p:txBody>
        </p:sp>
        <p:sp>
          <p:nvSpPr>
            <p:cNvPr id="37" name="Oval 36">
              <a:extLst>
                <a:ext uri="{FF2B5EF4-FFF2-40B4-BE49-F238E27FC236}">
                  <a16:creationId xmlns:a16="http://schemas.microsoft.com/office/drawing/2014/main" id="{84840649-0E66-FFD9-441E-B2A6ADA7AB1E}"/>
                </a:ext>
              </a:extLst>
            </p:cNvPr>
            <p:cNvSpPr/>
            <p:nvPr/>
          </p:nvSpPr>
          <p:spPr>
            <a:xfrm>
              <a:off x="3954499" y="3072483"/>
              <a:ext cx="513268" cy="5132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4</a:t>
              </a:r>
            </a:p>
          </p:txBody>
        </p:sp>
        <p:sp>
          <p:nvSpPr>
            <p:cNvPr id="38" name="Oval 37">
              <a:extLst>
                <a:ext uri="{FF2B5EF4-FFF2-40B4-BE49-F238E27FC236}">
                  <a16:creationId xmlns:a16="http://schemas.microsoft.com/office/drawing/2014/main" id="{791906BF-5D16-068F-7D49-624B38FD5385}"/>
                </a:ext>
              </a:extLst>
            </p:cNvPr>
            <p:cNvSpPr/>
            <p:nvPr/>
          </p:nvSpPr>
          <p:spPr>
            <a:xfrm>
              <a:off x="2846880" y="6395303"/>
              <a:ext cx="513268" cy="5132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5</a:t>
              </a:r>
            </a:p>
          </p:txBody>
        </p:sp>
        <p:sp>
          <p:nvSpPr>
            <p:cNvPr id="39" name="Oval 38">
              <a:extLst>
                <a:ext uri="{FF2B5EF4-FFF2-40B4-BE49-F238E27FC236}">
                  <a16:creationId xmlns:a16="http://schemas.microsoft.com/office/drawing/2014/main" id="{D1A73040-62A9-9632-2504-3AE16685EFFF}"/>
                </a:ext>
              </a:extLst>
            </p:cNvPr>
            <p:cNvSpPr/>
            <p:nvPr/>
          </p:nvSpPr>
          <p:spPr>
            <a:xfrm>
              <a:off x="5001167" y="6138669"/>
              <a:ext cx="513268" cy="5132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6</a:t>
              </a:r>
            </a:p>
          </p:txBody>
        </p:sp>
        <p:sp>
          <p:nvSpPr>
            <p:cNvPr id="40" name="Oval 39">
              <a:extLst>
                <a:ext uri="{FF2B5EF4-FFF2-40B4-BE49-F238E27FC236}">
                  <a16:creationId xmlns:a16="http://schemas.microsoft.com/office/drawing/2014/main" id="{E11677BD-8941-9428-DA93-18001A133B4D}"/>
                </a:ext>
              </a:extLst>
            </p:cNvPr>
            <p:cNvSpPr/>
            <p:nvPr/>
          </p:nvSpPr>
          <p:spPr>
            <a:xfrm>
              <a:off x="6531078" y="4786960"/>
              <a:ext cx="513268" cy="513268"/>
            </a:xfrm>
            <a:prstGeom prst="ellipse">
              <a:avLst/>
            </a:prstGeom>
            <a:solidFill>
              <a:schemeClr val="accent4">
                <a:lumMod val="60000"/>
                <a:lumOff val="4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8</a:t>
              </a:r>
            </a:p>
          </p:txBody>
        </p:sp>
        <p:sp>
          <p:nvSpPr>
            <p:cNvPr id="41" name="Oval 40">
              <a:extLst>
                <a:ext uri="{FF2B5EF4-FFF2-40B4-BE49-F238E27FC236}">
                  <a16:creationId xmlns:a16="http://schemas.microsoft.com/office/drawing/2014/main" id="{F5D4514D-27E6-EB29-EF47-B0600ADC94BC}"/>
                </a:ext>
              </a:extLst>
            </p:cNvPr>
            <p:cNvSpPr/>
            <p:nvPr/>
          </p:nvSpPr>
          <p:spPr>
            <a:xfrm>
              <a:off x="5306598" y="3749156"/>
              <a:ext cx="513268" cy="5132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7</a:t>
              </a:r>
            </a:p>
          </p:txBody>
        </p:sp>
      </p:grpSp>
    </p:spTree>
    <p:extLst>
      <p:ext uri="{BB962C8B-B14F-4D97-AF65-F5344CB8AC3E}">
        <p14:creationId xmlns:p14="http://schemas.microsoft.com/office/powerpoint/2010/main" val="4624769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EA129F-F0EB-7511-29E3-61CF49F944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7A3F3F-CC5B-D982-E739-583E94DE98BF}"/>
              </a:ext>
            </a:extLst>
          </p:cNvPr>
          <p:cNvSpPr>
            <a:spLocks noGrp="1"/>
          </p:cNvSpPr>
          <p:nvPr>
            <p:ph type="title"/>
          </p:nvPr>
        </p:nvSpPr>
        <p:spPr>
          <a:xfrm>
            <a:off x="609600" y="-198120"/>
            <a:ext cx="10972800" cy="1143000"/>
          </a:xfrm>
        </p:spPr>
        <p:txBody>
          <a:bodyPr>
            <a:normAutofit/>
          </a:bodyPr>
          <a:lstStyle/>
          <a:p>
            <a:r>
              <a:rPr lang="en-US" dirty="0"/>
              <a:t>Prim’s Algorithm</a:t>
            </a:r>
          </a:p>
        </p:txBody>
      </p:sp>
      <p:sp>
        <p:nvSpPr>
          <p:cNvPr id="4" name="Slide Number Placeholder 3">
            <a:extLst>
              <a:ext uri="{FF2B5EF4-FFF2-40B4-BE49-F238E27FC236}">
                <a16:creationId xmlns:a16="http://schemas.microsoft.com/office/drawing/2014/main" id="{E20963B5-6498-F5B9-DFBD-7146BB6E69BE}"/>
              </a:ext>
            </a:extLst>
          </p:cNvPr>
          <p:cNvSpPr>
            <a:spLocks noGrp="1"/>
          </p:cNvSpPr>
          <p:nvPr>
            <p:ph type="sldNum" sz="quarter" idx="12"/>
          </p:nvPr>
        </p:nvSpPr>
        <p:spPr/>
        <p:txBody>
          <a:bodyPr/>
          <a:lstStyle/>
          <a:p>
            <a:fld id="{86BADE50-950A-4D58-BFB2-FA2C6A8B385D}" type="slidenum">
              <a:rPr lang="en-US" smtClean="0"/>
              <a:t>33</a:t>
            </a:fld>
            <a:endParaRPr lang="en-US"/>
          </a:p>
        </p:txBody>
      </p:sp>
      <mc:AlternateContent xmlns:mc="http://schemas.openxmlformats.org/markup-compatibility/2006" xmlns:a14="http://schemas.microsoft.com/office/drawing/2010/main">
        <mc:Choice Requires="a14">
          <p:sp>
            <p:nvSpPr>
              <p:cNvPr id="43" name="TextBox 42">
                <a:extLst>
                  <a:ext uri="{FF2B5EF4-FFF2-40B4-BE49-F238E27FC236}">
                    <a16:creationId xmlns:a16="http://schemas.microsoft.com/office/drawing/2014/main" id="{57C9086C-D642-FA81-8F6D-D446D87B1388}"/>
                  </a:ext>
                </a:extLst>
              </p:cNvPr>
              <p:cNvSpPr txBox="1"/>
              <p:nvPr/>
            </p:nvSpPr>
            <p:spPr>
              <a:xfrm>
                <a:off x="139178" y="875054"/>
                <a:ext cx="11292188" cy="6247864"/>
              </a:xfrm>
              <a:prstGeom prst="rect">
                <a:avLst/>
              </a:prstGeom>
              <a:noFill/>
            </p:spPr>
            <p:txBody>
              <a:bodyPr wrap="square" rtlCol="0">
                <a:spAutoFit/>
              </a:bodyPr>
              <a:lstStyle/>
              <a:p>
                <a:r>
                  <a:rPr lang="en-US" sz="2000" dirty="0"/>
                  <a:t>int </a:t>
                </a:r>
                <a:r>
                  <a:rPr lang="en-US" sz="2000" dirty="0" err="1"/>
                  <a:t>dijkstras</a:t>
                </a:r>
                <a:r>
                  <a:rPr lang="en-US" sz="2000" dirty="0"/>
                  <a:t>(graph, start, end){</a:t>
                </a:r>
              </a:p>
              <a:p>
                <a:r>
                  <a:rPr lang="en-US" sz="2000" dirty="0"/>
                  <a:t>	PQ = new minheap();</a:t>
                </a:r>
              </a:p>
              <a:p>
                <a:r>
                  <a:rPr lang="en-US" sz="2000" dirty="0"/>
                  <a:t>	</a:t>
                </a:r>
                <a:r>
                  <a:rPr lang="en-US" sz="2000" dirty="0" err="1"/>
                  <a:t>PQ.insert</a:t>
                </a:r>
                <a:r>
                  <a:rPr lang="en-US" sz="2000" dirty="0"/>
                  <a:t>(0, start);  // priority=0, value=start</a:t>
                </a:r>
              </a:p>
              <a:p>
                <a:r>
                  <a:rPr lang="en-US" sz="2000" dirty="0"/>
                  <a:t>	</a:t>
                </a:r>
                <a:r>
                  <a:rPr lang="en-US" sz="2000" dirty="0" err="1"/>
                  <a:t>start.distance</a:t>
                </a:r>
                <a:r>
                  <a:rPr lang="en-US" sz="2000" dirty="0"/>
                  <a:t> = 0;</a:t>
                </a:r>
              </a:p>
              <a:p>
                <a:r>
                  <a:rPr lang="en-US" sz="2000" dirty="0"/>
                  <a:t>	while (!</a:t>
                </a:r>
                <a:r>
                  <a:rPr lang="en-US" sz="2000" dirty="0" err="1"/>
                  <a:t>PQ.isEmpty</a:t>
                </a:r>
                <a:r>
                  <a:rPr lang="en-US" sz="2000" dirty="0"/>
                  <a:t>){</a:t>
                </a:r>
              </a:p>
              <a:p>
                <a:r>
                  <a:rPr lang="en-US" sz="2000" dirty="0"/>
                  <a:t>		current = </a:t>
                </a:r>
                <a:r>
                  <a:rPr lang="en-US" sz="2000" dirty="0" err="1"/>
                  <a:t>PQ.extractmin</a:t>
                </a:r>
                <a:r>
                  <a:rPr lang="en-US" sz="2000" dirty="0"/>
                  <a:t>();</a:t>
                </a:r>
              </a:p>
              <a:p>
                <a:r>
                  <a:rPr lang="en-US" sz="2000" dirty="0"/>
                  <a:t>		if (</a:t>
                </a:r>
                <a:r>
                  <a:rPr lang="en-US" sz="2000" dirty="0" err="1"/>
                  <a:t>current.known</a:t>
                </a:r>
                <a:r>
                  <a:rPr lang="en-US" sz="2000" dirty="0"/>
                  <a:t>){ continue;}</a:t>
                </a:r>
              </a:p>
              <a:p>
                <a:r>
                  <a:rPr lang="en-US" sz="2000" dirty="0"/>
                  <a:t>		</a:t>
                </a:r>
                <a:r>
                  <a:rPr lang="en-US" sz="2000" dirty="0" err="1"/>
                  <a:t>current.known</a:t>
                </a:r>
                <a:r>
                  <a:rPr lang="en-US" sz="2000" dirty="0"/>
                  <a:t> = true;</a:t>
                </a:r>
              </a:p>
              <a:p>
                <a:r>
                  <a:rPr lang="en-US" sz="2000" dirty="0"/>
                  <a:t>		for (neighbor : </a:t>
                </a:r>
                <a:r>
                  <a:rPr lang="en-US" sz="2000" dirty="0" err="1"/>
                  <a:t>current.neighbors</a:t>
                </a:r>
                <a:r>
                  <a:rPr lang="en-US" sz="2000" dirty="0"/>
                  <a:t>){</a:t>
                </a:r>
              </a:p>
              <a:p>
                <a:r>
                  <a:rPr lang="en-US" sz="2000" dirty="0"/>
                  <a:t>			if (!</a:t>
                </a:r>
                <a:r>
                  <a:rPr lang="en-US" sz="2000" dirty="0" err="1"/>
                  <a:t>neighbor.known</a:t>
                </a:r>
                <a:r>
                  <a:rPr lang="en-US" sz="2000" dirty="0"/>
                  <a:t>){</a:t>
                </a:r>
              </a:p>
              <a:p>
                <a:r>
                  <a:rPr lang="en-US" sz="2000" dirty="0"/>
                  <a:t>				</a:t>
                </a:r>
                <a:r>
                  <a:rPr lang="en-US" sz="2000" dirty="0" err="1">
                    <a:solidFill>
                      <a:srgbClr val="FF0000"/>
                    </a:solidFill>
                  </a:rPr>
                  <a:t>new_dist</a:t>
                </a:r>
                <a:r>
                  <a:rPr lang="en-US" sz="2000" dirty="0">
                    <a:solidFill>
                      <a:srgbClr val="FF0000"/>
                    </a:solidFill>
                  </a:rPr>
                  <a:t> = weight(</a:t>
                </a:r>
                <a:r>
                  <a:rPr lang="en-US" sz="2000" dirty="0" err="1">
                    <a:solidFill>
                      <a:srgbClr val="FF0000"/>
                    </a:solidFill>
                  </a:rPr>
                  <a:t>current,neighbor</a:t>
                </a:r>
                <a:r>
                  <a:rPr lang="en-US" sz="2000" dirty="0">
                    <a:solidFill>
                      <a:srgbClr val="FF0000"/>
                    </a:solidFill>
                  </a:rPr>
                  <a:t>);</a:t>
                </a:r>
              </a:p>
              <a:p>
                <a:r>
                  <a:rPr lang="en-US" sz="2000" dirty="0"/>
                  <a:t>				if(</a:t>
                </a:r>
                <a:r>
                  <a:rPr lang="en-US" sz="2000" dirty="0" err="1"/>
                  <a:t>neighbor.dist</a:t>
                </a:r>
                <a:r>
                  <a:rPr lang="en-US" sz="2000" dirty="0"/>
                  <a:t> != </a:t>
                </a:r>
                <a14:m>
                  <m:oMath xmlns:m="http://schemas.openxmlformats.org/officeDocument/2006/math">
                    <m:r>
                      <a:rPr lang="en-US" sz="2000" b="0" i="1" smtClean="0">
                        <a:latin typeface="Cambria Math" panose="02040503050406030204" pitchFamily="18" charset="0"/>
                      </a:rPr>
                      <m:t>∞</m:t>
                    </m:r>
                  </m:oMath>
                </a14:m>
                <a:r>
                  <a:rPr lang="en-US" sz="2000" dirty="0"/>
                  <a:t>){ </a:t>
                </a:r>
                <a:r>
                  <a:rPr lang="en-US" sz="2000" dirty="0" err="1"/>
                  <a:t>PQ.insert</a:t>
                </a:r>
                <a:r>
                  <a:rPr lang="en-US" sz="2000" dirty="0"/>
                  <a:t>(</a:t>
                </a:r>
                <a:r>
                  <a:rPr lang="en-US" sz="2000" dirty="0" err="1"/>
                  <a:t>new_dist</a:t>
                </a:r>
                <a:r>
                  <a:rPr lang="en-US" sz="2000" dirty="0"/>
                  <a:t>, neighbor);}</a:t>
                </a:r>
              </a:p>
              <a:p>
                <a:r>
                  <a:rPr lang="en-US" sz="2000" dirty="0"/>
                  <a:t>				else if (</a:t>
                </a:r>
                <a:r>
                  <a:rPr lang="en-US" sz="2000" dirty="0" err="1"/>
                  <a:t>new_dist</a:t>
                </a:r>
                <a:r>
                  <a:rPr lang="en-US" sz="2000" dirty="0"/>
                  <a:t> &lt; neighbor. distance){</a:t>
                </a:r>
              </a:p>
              <a:p>
                <a:r>
                  <a:rPr lang="en-US" sz="2000" dirty="0"/>
                  <a:t>					neighbor. distance = </a:t>
                </a:r>
                <a:r>
                  <a:rPr lang="en-US" sz="2000" dirty="0" err="1"/>
                  <a:t>new_dist</a:t>
                </a:r>
                <a:r>
                  <a:rPr lang="en-US" sz="2000" dirty="0"/>
                  <a:t>;</a:t>
                </a:r>
              </a:p>
              <a:p>
                <a:r>
                  <a:rPr lang="en-US" sz="2000" dirty="0"/>
                  <a:t>					</a:t>
                </a:r>
                <a:r>
                  <a:rPr lang="en-US" sz="2000" dirty="0" err="1"/>
                  <a:t>PQ.decreaseKey</a:t>
                </a:r>
                <a:r>
                  <a:rPr lang="en-US" sz="2000" dirty="0"/>
                  <a:t>(</a:t>
                </a:r>
                <a:r>
                  <a:rPr lang="en-US" sz="2000" dirty="0" err="1"/>
                  <a:t>new_dist,neighbor</a:t>
                </a:r>
                <a:r>
                  <a:rPr lang="en-US" sz="2000" dirty="0"/>
                  <a:t>); }</a:t>
                </a:r>
              </a:p>
              <a:p>
                <a:r>
                  <a:rPr lang="en-US" sz="2000" dirty="0"/>
                  <a:t>			}</a:t>
                </a:r>
              </a:p>
              <a:p>
                <a:r>
                  <a:rPr lang="en-US" sz="2000" dirty="0"/>
                  <a:t>		}</a:t>
                </a:r>
              </a:p>
              <a:p>
                <a:r>
                  <a:rPr lang="en-US" sz="2000" dirty="0"/>
                  <a:t>	}</a:t>
                </a:r>
              </a:p>
              <a:p>
                <a:r>
                  <a:rPr lang="en-US" sz="2000" dirty="0"/>
                  <a:t>	return </a:t>
                </a:r>
                <a:r>
                  <a:rPr lang="en-US" sz="2000" dirty="0" err="1"/>
                  <a:t>end.distance</a:t>
                </a:r>
                <a:r>
                  <a:rPr lang="en-US" sz="2000" dirty="0"/>
                  <a:t>;</a:t>
                </a:r>
              </a:p>
              <a:p>
                <a:r>
                  <a:rPr lang="en-US" sz="2000" dirty="0"/>
                  <a:t>}</a:t>
                </a:r>
              </a:p>
            </p:txBody>
          </p:sp>
        </mc:Choice>
        <mc:Fallback xmlns="">
          <p:sp>
            <p:nvSpPr>
              <p:cNvPr id="43" name="TextBox 42"/>
              <p:cNvSpPr txBox="1">
                <a:spLocks noRot="1" noChangeAspect="1" noMove="1" noResize="1" noEditPoints="1" noAdjustHandles="1" noChangeArrowheads="1" noChangeShapeType="1" noTextEdit="1"/>
              </p:cNvSpPr>
              <p:nvPr/>
            </p:nvSpPr>
            <p:spPr>
              <a:xfrm>
                <a:off x="139178" y="875054"/>
                <a:ext cx="11292188" cy="6247864"/>
              </a:xfrm>
              <a:prstGeom prst="rect">
                <a:avLst/>
              </a:prstGeom>
              <a:blipFill>
                <a:blip r:embed="rId2"/>
                <a:stretch>
                  <a:fillRect l="-594" t="-586" b="-879"/>
                </a:stretch>
              </a:blipFill>
            </p:spPr>
            <p:txBody>
              <a:bodyPr/>
              <a:lstStyle/>
              <a:p>
                <a:r>
                  <a:rPr lang="en-US">
                    <a:noFill/>
                  </a:rPr>
                  <a:t> </a:t>
                </a:r>
              </a:p>
            </p:txBody>
          </p:sp>
        </mc:Fallback>
      </mc:AlternateContent>
      <p:grpSp>
        <p:nvGrpSpPr>
          <p:cNvPr id="3" name="Group 2">
            <a:extLst>
              <a:ext uri="{FF2B5EF4-FFF2-40B4-BE49-F238E27FC236}">
                <a16:creationId xmlns:a16="http://schemas.microsoft.com/office/drawing/2014/main" id="{623A117E-93AB-BEF8-D2D9-B8B24EEAC2F7}"/>
              </a:ext>
            </a:extLst>
          </p:cNvPr>
          <p:cNvGrpSpPr/>
          <p:nvPr/>
        </p:nvGrpSpPr>
        <p:grpSpPr>
          <a:xfrm>
            <a:off x="7300033" y="434999"/>
            <a:ext cx="4600060" cy="2787240"/>
            <a:chOff x="0" y="2862182"/>
            <a:chExt cx="7044346" cy="4268266"/>
          </a:xfrm>
        </p:grpSpPr>
        <p:cxnSp>
          <p:nvCxnSpPr>
            <p:cNvPr id="5" name="Straight Connector 4">
              <a:extLst>
                <a:ext uri="{FF2B5EF4-FFF2-40B4-BE49-F238E27FC236}">
                  <a16:creationId xmlns:a16="http://schemas.microsoft.com/office/drawing/2014/main" id="{BB2ED323-7124-C44C-6769-80BAFB1A3C80}"/>
                </a:ext>
              </a:extLst>
            </p:cNvPr>
            <p:cNvCxnSpPr>
              <a:stCxn id="33" idx="7"/>
              <a:endCxn id="34" idx="2"/>
            </p:cNvCxnSpPr>
            <p:nvPr/>
          </p:nvCxnSpPr>
          <p:spPr>
            <a:xfrm flipV="1">
              <a:off x="438102" y="3276727"/>
              <a:ext cx="1492916" cy="962604"/>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A3463396-A2FE-C70B-8CB1-07E07CA5590A}"/>
                </a:ext>
              </a:extLst>
            </p:cNvPr>
            <p:cNvCxnSpPr>
              <a:stCxn id="34" idx="6"/>
              <a:endCxn id="37" idx="2"/>
            </p:cNvCxnSpPr>
            <p:nvPr/>
          </p:nvCxnSpPr>
          <p:spPr>
            <a:xfrm>
              <a:off x="2444286" y="3276727"/>
              <a:ext cx="1510213" cy="5239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C7A40A18-5736-0458-8E1A-4EC8A6440D20}"/>
                </a:ext>
              </a:extLst>
            </p:cNvPr>
            <p:cNvCxnSpPr>
              <a:stCxn id="33" idx="4"/>
              <a:endCxn id="35" idx="1"/>
            </p:cNvCxnSpPr>
            <p:nvPr/>
          </p:nvCxnSpPr>
          <p:spPr>
            <a:xfrm>
              <a:off x="256634" y="4677433"/>
              <a:ext cx="857899" cy="1046257"/>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97E67B3B-D650-E2FD-5C0F-202F568FED46}"/>
                </a:ext>
              </a:extLst>
            </p:cNvPr>
            <p:cNvCxnSpPr>
              <a:stCxn id="36" idx="3"/>
              <a:endCxn id="35" idx="7"/>
            </p:cNvCxnSpPr>
            <p:nvPr/>
          </p:nvCxnSpPr>
          <p:spPr>
            <a:xfrm flipH="1">
              <a:off x="1477469" y="4930617"/>
              <a:ext cx="1172042" cy="793073"/>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3D57D8F-1047-D596-7F9D-4C8817C6FCBF}"/>
                </a:ext>
              </a:extLst>
            </p:cNvPr>
            <p:cNvCxnSpPr>
              <a:stCxn id="38" idx="2"/>
              <a:endCxn id="35" idx="5"/>
            </p:cNvCxnSpPr>
            <p:nvPr/>
          </p:nvCxnSpPr>
          <p:spPr>
            <a:xfrm flipH="1" flipV="1">
              <a:off x="1477469" y="6086626"/>
              <a:ext cx="1369411" cy="565311"/>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6196252-D2E2-2F67-C8EC-F8F0DE0B5EBD}"/>
                </a:ext>
              </a:extLst>
            </p:cNvPr>
            <p:cNvCxnSpPr>
              <a:stCxn id="36" idx="5"/>
              <a:endCxn id="38" idx="0"/>
            </p:cNvCxnSpPr>
            <p:nvPr/>
          </p:nvCxnSpPr>
          <p:spPr>
            <a:xfrm>
              <a:off x="3012447" y="4930617"/>
              <a:ext cx="91067" cy="1464686"/>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4A8F586-B9DD-46AB-72C6-5211BC90AE74}"/>
                </a:ext>
              </a:extLst>
            </p:cNvPr>
            <p:cNvCxnSpPr>
              <a:stCxn id="36" idx="7"/>
              <a:endCxn id="37" idx="3"/>
            </p:cNvCxnSpPr>
            <p:nvPr/>
          </p:nvCxnSpPr>
          <p:spPr>
            <a:xfrm flipV="1">
              <a:off x="3012447" y="3510585"/>
              <a:ext cx="1017218" cy="1057096"/>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5C0CC5F-ECB4-637D-8959-55FFF54885BD}"/>
                </a:ext>
              </a:extLst>
            </p:cNvPr>
            <p:cNvCxnSpPr>
              <a:stCxn id="38" idx="6"/>
              <a:endCxn id="39" idx="3"/>
            </p:cNvCxnSpPr>
            <p:nvPr/>
          </p:nvCxnSpPr>
          <p:spPr>
            <a:xfrm flipV="1">
              <a:off x="3360148" y="6576771"/>
              <a:ext cx="1716185" cy="75166"/>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6824BB2-D244-540B-A0F0-2E656751A5E9}"/>
                </a:ext>
              </a:extLst>
            </p:cNvPr>
            <p:cNvCxnSpPr>
              <a:stCxn id="39" idx="1"/>
              <a:endCxn id="37" idx="4"/>
            </p:cNvCxnSpPr>
            <p:nvPr/>
          </p:nvCxnSpPr>
          <p:spPr>
            <a:xfrm flipH="1" flipV="1">
              <a:off x="4211133" y="3585751"/>
              <a:ext cx="865200" cy="2628084"/>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5FD93CC-4A49-6019-7A32-AC36DBFBAAEB}"/>
                </a:ext>
              </a:extLst>
            </p:cNvPr>
            <p:cNvCxnSpPr>
              <a:stCxn id="41" idx="2"/>
              <a:endCxn id="37" idx="5"/>
            </p:cNvCxnSpPr>
            <p:nvPr/>
          </p:nvCxnSpPr>
          <p:spPr>
            <a:xfrm flipH="1" flipV="1">
              <a:off x="4392601" y="3510585"/>
              <a:ext cx="913997" cy="495205"/>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272B259-F19C-6C61-5241-BE0D12E265C9}"/>
                </a:ext>
              </a:extLst>
            </p:cNvPr>
            <p:cNvCxnSpPr>
              <a:stCxn id="39" idx="0"/>
              <a:endCxn id="41" idx="3"/>
            </p:cNvCxnSpPr>
            <p:nvPr/>
          </p:nvCxnSpPr>
          <p:spPr>
            <a:xfrm flipV="1">
              <a:off x="5257801" y="4187258"/>
              <a:ext cx="123963" cy="1951411"/>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9450354-D2DB-8E91-506E-A8231E443C4D}"/>
                </a:ext>
              </a:extLst>
            </p:cNvPr>
            <p:cNvCxnSpPr>
              <a:stCxn id="40" idx="1"/>
              <a:endCxn id="41" idx="5"/>
            </p:cNvCxnSpPr>
            <p:nvPr/>
          </p:nvCxnSpPr>
          <p:spPr>
            <a:xfrm flipH="1" flipV="1">
              <a:off x="5744700" y="4187258"/>
              <a:ext cx="861544" cy="674868"/>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198072A-366F-05B0-A2B1-71F867C56C0A}"/>
                </a:ext>
              </a:extLst>
            </p:cNvPr>
            <p:cNvCxnSpPr>
              <a:stCxn id="40" idx="3"/>
              <a:endCxn id="39" idx="6"/>
            </p:cNvCxnSpPr>
            <p:nvPr/>
          </p:nvCxnSpPr>
          <p:spPr>
            <a:xfrm flipH="1">
              <a:off x="5514435" y="5225062"/>
              <a:ext cx="1091809" cy="1170241"/>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2F5149F0-6D78-22CF-E29D-CF34D765840D}"/>
                </a:ext>
              </a:extLst>
            </p:cNvPr>
            <p:cNvSpPr txBox="1"/>
            <p:nvPr/>
          </p:nvSpPr>
          <p:spPr>
            <a:xfrm>
              <a:off x="767228" y="3195081"/>
              <a:ext cx="641186" cy="565580"/>
            </a:xfrm>
            <a:prstGeom prst="rect">
              <a:avLst/>
            </a:prstGeom>
            <a:noFill/>
          </p:spPr>
          <p:txBody>
            <a:bodyPr wrap="none" rtlCol="0">
              <a:spAutoFit/>
            </a:bodyPr>
            <a:lstStyle/>
            <a:p>
              <a:r>
                <a:rPr lang="en-US" dirty="0">
                  <a:solidFill>
                    <a:srgbClr val="00B050"/>
                  </a:solidFill>
                </a:rPr>
                <a:t>10</a:t>
              </a:r>
            </a:p>
          </p:txBody>
        </p:sp>
        <p:sp>
          <p:nvSpPr>
            <p:cNvPr id="19" name="TextBox 18">
              <a:extLst>
                <a:ext uri="{FF2B5EF4-FFF2-40B4-BE49-F238E27FC236}">
                  <a16:creationId xmlns:a16="http://schemas.microsoft.com/office/drawing/2014/main" id="{FABAA7FC-E087-AC38-F54E-5E8D2015564A}"/>
                </a:ext>
              </a:extLst>
            </p:cNvPr>
            <p:cNvSpPr txBox="1"/>
            <p:nvPr/>
          </p:nvSpPr>
          <p:spPr>
            <a:xfrm>
              <a:off x="6095562" y="4099030"/>
              <a:ext cx="461990" cy="565580"/>
            </a:xfrm>
            <a:prstGeom prst="rect">
              <a:avLst/>
            </a:prstGeom>
            <a:noFill/>
          </p:spPr>
          <p:txBody>
            <a:bodyPr wrap="none" rtlCol="0">
              <a:spAutoFit/>
            </a:bodyPr>
            <a:lstStyle/>
            <a:p>
              <a:r>
                <a:rPr lang="en-US" dirty="0">
                  <a:solidFill>
                    <a:srgbClr val="00B050"/>
                  </a:solidFill>
                </a:rPr>
                <a:t>2</a:t>
              </a:r>
            </a:p>
          </p:txBody>
        </p:sp>
        <p:sp>
          <p:nvSpPr>
            <p:cNvPr id="20" name="TextBox 19">
              <a:extLst>
                <a:ext uri="{FF2B5EF4-FFF2-40B4-BE49-F238E27FC236}">
                  <a16:creationId xmlns:a16="http://schemas.microsoft.com/office/drawing/2014/main" id="{76AA60EE-322C-CACB-5D4F-6E89687D36F6}"/>
                </a:ext>
              </a:extLst>
            </p:cNvPr>
            <p:cNvSpPr txBox="1"/>
            <p:nvPr/>
          </p:nvSpPr>
          <p:spPr>
            <a:xfrm>
              <a:off x="3895875" y="6564868"/>
              <a:ext cx="461990" cy="565580"/>
            </a:xfrm>
            <a:prstGeom prst="rect">
              <a:avLst/>
            </a:prstGeom>
            <a:noFill/>
          </p:spPr>
          <p:txBody>
            <a:bodyPr wrap="none" rtlCol="0">
              <a:spAutoFit/>
            </a:bodyPr>
            <a:lstStyle/>
            <a:p>
              <a:r>
                <a:rPr lang="en-US" dirty="0">
                  <a:solidFill>
                    <a:srgbClr val="00B050"/>
                  </a:solidFill>
                </a:rPr>
                <a:t>7</a:t>
              </a:r>
            </a:p>
          </p:txBody>
        </p:sp>
        <p:sp>
          <p:nvSpPr>
            <p:cNvPr id="21" name="TextBox 20">
              <a:extLst>
                <a:ext uri="{FF2B5EF4-FFF2-40B4-BE49-F238E27FC236}">
                  <a16:creationId xmlns:a16="http://schemas.microsoft.com/office/drawing/2014/main" id="{1D5AE315-EC04-338A-3C95-78F4834B525C}"/>
                </a:ext>
              </a:extLst>
            </p:cNvPr>
            <p:cNvSpPr txBox="1"/>
            <p:nvPr/>
          </p:nvSpPr>
          <p:spPr>
            <a:xfrm>
              <a:off x="6047348" y="5905158"/>
              <a:ext cx="641186" cy="565580"/>
            </a:xfrm>
            <a:prstGeom prst="rect">
              <a:avLst/>
            </a:prstGeom>
            <a:noFill/>
          </p:spPr>
          <p:txBody>
            <a:bodyPr wrap="none" rtlCol="0">
              <a:spAutoFit/>
            </a:bodyPr>
            <a:lstStyle/>
            <a:p>
              <a:r>
                <a:rPr lang="en-US" dirty="0">
                  <a:solidFill>
                    <a:srgbClr val="00B050"/>
                  </a:solidFill>
                </a:rPr>
                <a:t>11</a:t>
              </a:r>
            </a:p>
          </p:txBody>
        </p:sp>
        <p:sp>
          <p:nvSpPr>
            <p:cNvPr id="22" name="TextBox 21">
              <a:extLst>
                <a:ext uri="{FF2B5EF4-FFF2-40B4-BE49-F238E27FC236}">
                  <a16:creationId xmlns:a16="http://schemas.microsoft.com/office/drawing/2014/main" id="{0E351D68-5730-913B-2B27-944A027CAC00}"/>
                </a:ext>
              </a:extLst>
            </p:cNvPr>
            <p:cNvSpPr txBox="1"/>
            <p:nvPr/>
          </p:nvSpPr>
          <p:spPr>
            <a:xfrm>
              <a:off x="5255801" y="4595356"/>
              <a:ext cx="461990" cy="565580"/>
            </a:xfrm>
            <a:prstGeom prst="rect">
              <a:avLst/>
            </a:prstGeom>
            <a:noFill/>
          </p:spPr>
          <p:txBody>
            <a:bodyPr wrap="none" rtlCol="0">
              <a:spAutoFit/>
            </a:bodyPr>
            <a:lstStyle/>
            <a:p>
              <a:r>
                <a:rPr lang="en-US" dirty="0">
                  <a:solidFill>
                    <a:srgbClr val="00B050"/>
                  </a:solidFill>
                </a:rPr>
                <a:t>9</a:t>
              </a:r>
            </a:p>
          </p:txBody>
        </p:sp>
        <p:sp>
          <p:nvSpPr>
            <p:cNvPr id="23" name="TextBox 22">
              <a:extLst>
                <a:ext uri="{FF2B5EF4-FFF2-40B4-BE49-F238E27FC236}">
                  <a16:creationId xmlns:a16="http://schemas.microsoft.com/office/drawing/2014/main" id="{7DB0BF22-E273-0A01-74A5-26077A10EC91}"/>
                </a:ext>
              </a:extLst>
            </p:cNvPr>
            <p:cNvSpPr txBox="1"/>
            <p:nvPr/>
          </p:nvSpPr>
          <p:spPr>
            <a:xfrm>
              <a:off x="4119679" y="4462779"/>
              <a:ext cx="461990" cy="565580"/>
            </a:xfrm>
            <a:prstGeom prst="rect">
              <a:avLst/>
            </a:prstGeom>
            <a:noFill/>
          </p:spPr>
          <p:txBody>
            <a:bodyPr wrap="none" rtlCol="0">
              <a:spAutoFit/>
            </a:bodyPr>
            <a:lstStyle/>
            <a:p>
              <a:r>
                <a:rPr lang="en-US" dirty="0">
                  <a:solidFill>
                    <a:srgbClr val="00B050"/>
                  </a:solidFill>
                </a:rPr>
                <a:t>5</a:t>
              </a:r>
            </a:p>
          </p:txBody>
        </p:sp>
        <p:sp>
          <p:nvSpPr>
            <p:cNvPr id="24" name="TextBox 23">
              <a:extLst>
                <a:ext uri="{FF2B5EF4-FFF2-40B4-BE49-F238E27FC236}">
                  <a16:creationId xmlns:a16="http://schemas.microsoft.com/office/drawing/2014/main" id="{B026BC4B-7DFB-D41E-8996-31E85C104156}"/>
                </a:ext>
              </a:extLst>
            </p:cNvPr>
            <p:cNvSpPr txBox="1"/>
            <p:nvPr/>
          </p:nvSpPr>
          <p:spPr>
            <a:xfrm>
              <a:off x="4582463" y="3299181"/>
              <a:ext cx="461990" cy="565580"/>
            </a:xfrm>
            <a:prstGeom prst="rect">
              <a:avLst/>
            </a:prstGeom>
            <a:noFill/>
          </p:spPr>
          <p:txBody>
            <a:bodyPr wrap="none" rtlCol="0">
              <a:spAutoFit/>
            </a:bodyPr>
            <a:lstStyle/>
            <a:p>
              <a:r>
                <a:rPr lang="en-US" dirty="0">
                  <a:solidFill>
                    <a:srgbClr val="00B050"/>
                  </a:solidFill>
                </a:rPr>
                <a:t>6</a:t>
              </a:r>
            </a:p>
          </p:txBody>
        </p:sp>
        <p:sp>
          <p:nvSpPr>
            <p:cNvPr id="25" name="TextBox 24">
              <a:extLst>
                <a:ext uri="{FF2B5EF4-FFF2-40B4-BE49-F238E27FC236}">
                  <a16:creationId xmlns:a16="http://schemas.microsoft.com/office/drawing/2014/main" id="{D8517375-34AC-D7B4-0AB7-E1E1BD4B4457}"/>
                </a:ext>
              </a:extLst>
            </p:cNvPr>
            <p:cNvSpPr txBox="1"/>
            <p:nvPr/>
          </p:nvSpPr>
          <p:spPr>
            <a:xfrm>
              <a:off x="3058462" y="5546336"/>
              <a:ext cx="461990" cy="565580"/>
            </a:xfrm>
            <a:prstGeom prst="rect">
              <a:avLst/>
            </a:prstGeom>
            <a:noFill/>
          </p:spPr>
          <p:txBody>
            <a:bodyPr wrap="none" rtlCol="0">
              <a:spAutoFit/>
            </a:bodyPr>
            <a:lstStyle/>
            <a:p>
              <a:r>
                <a:rPr lang="en-US" dirty="0">
                  <a:solidFill>
                    <a:srgbClr val="00B050"/>
                  </a:solidFill>
                </a:rPr>
                <a:t>3</a:t>
              </a:r>
            </a:p>
          </p:txBody>
        </p:sp>
        <p:sp>
          <p:nvSpPr>
            <p:cNvPr id="26" name="TextBox 25">
              <a:extLst>
                <a:ext uri="{FF2B5EF4-FFF2-40B4-BE49-F238E27FC236}">
                  <a16:creationId xmlns:a16="http://schemas.microsoft.com/office/drawing/2014/main" id="{24BD12AA-460B-4C96-2520-1053CA292084}"/>
                </a:ext>
              </a:extLst>
            </p:cNvPr>
            <p:cNvSpPr txBox="1"/>
            <p:nvPr/>
          </p:nvSpPr>
          <p:spPr>
            <a:xfrm>
              <a:off x="3064048" y="3778529"/>
              <a:ext cx="461990" cy="565580"/>
            </a:xfrm>
            <a:prstGeom prst="rect">
              <a:avLst/>
            </a:prstGeom>
            <a:noFill/>
          </p:spPr>
          <p:txBody>
            <a:bodyPr wrap="none" rtlCol="0">
              <a:spAutoFit/>
            </a:bodyPr>
            <a:lstStyle/>
            <a:p>
              <a:r>
                <a:rPr lang="en-US" dirty="0">
                  <a:solidFill>
                    <a:srgbClr val="00B050"/>
                  </a:solidFill>
                </a:rPr>
                <a:t>7</a:t>
              </a:r>
            </a:p>
          </p:txBody>
        </p:sp>
        <p:sp>
          <p:nvSpPr>
            <p:cNvPr id="27" name="TextBox 26">
              <a:extLst>
                <a:ext uri="{FF2B5EF4-FFF2-40B4-BE49-F238E27FC236}">
                  <a16:creationId xmlns:a16="http://schemas.microsoft.com/office/drawing/2014/main" id="{D97921ED-3FED-3D48-4E1C-E7993EAE6F14}"/>
                </a:ext>
              </a:extLst>
            </p:cNvPr>
            <p:cNvSpPr txBox="1"/>
            <p:nvPr/>
          </p:nvSpPr>
          <p:spPr>
            <a:xfrm>
              <a:off x="2051034" y="5224258"/>
              <a:ext cx="461990" cy="565580"/>
            </a:xfrm>
            <a:prstGeom prst="rect">
              <a:avLst/>
            </a:prstGeom>
            <a:noFill/>
          </p:spPr>
          <p:txBody>
            <a:bodyPr wrap="none" rtlCol="0">
              <a:spAutoFit/>
            </a:bodyPr>
            <a:lstStyle/>
            <a:p>
              <a:r>
                <a:rPr lang="en-US" dirty="0">
                  <a:solidFill>
                    <a:srgbClr val="00B050"/>
                  </a:solidFill>
                </a:rPr>
                <a:t>3</a:t>
              </a:r>
            </a:p>
          </p:txBody>
        </p:sp>
        <p:sp>
          <p:nvSpPr>
            <p:cNvPr id="28" name="TextBox 27">
              <a:extLst>
                <a:ext uri="{FF2B5EF4-FFF2-40B4-BE49-F238E27FC236}">
                  <a16:creationId xmlns:a16="http://schemas.microsoft.com/office/drawing/2014/main" id="{3F3FFD1C-D549-6B0E-CD24-A22CA7BE882F}"/>
                </a:ext>
              </a:extLst>
            </p:cNvPr>
            <p:cNvSpPr txBox="1"/>
            <p:nvPr/>
          </p:nvSpPr>
          <p:spPr>
            <a:xfrm>
              <a:off x="1885966" y="6404395"/>
              <a:ext cx="461990" cy="565580"/>
            </a:xfrm>
            <a:prstGeom prst="rect">
              <a:avLst/>
            </a:prstGeom>
            <a:noFill/>
          </p:spPr>
          <p:txBody>
            <a:bodyPr wrap="none" rtlCol="0">
              <a:spAutoFit/>
            </a:bodyPr>
            <a:lstStyle/>
            <a:p>
              <a:r>
                <a:rPr lang="en-US" dirty="0">
                  <a:solidFill>
                    <a:srgbClr val="00B050"/>
                  </a:solidFill>
                </a:rPr>
                <a:t>1</a:t>
              </a:r>
            </a:p>
          </p:txBody>
        </p:sp>
        <p:sp>
          <p:nvSpPr>
            <p:cNvPr id="29" name="TextBox 28">
              <a:extLst>
                <a:ext uri="{FF2B5EF4-FFF2-40B4-BE49-F238E27FC236}">
                  <a16:creationId xmlns:a16="http://schemas.microsoft.com/office/drawing/2014/main" id="{CABC76F9-6358-D0A3-97B8-B287EE8D52A8}"/>
                </a:ext>
              </a:extLst>
            </p:cNvPr>
            <p:cNvSpPr txBox="1"/>
            <p:nvPr/>
          </p:nvSpPr>
          <p:spPr>
            <a:xfrm>
              <a:off x="2830979" y="2862182"/>
              <a:ext cx="461990" cy="565580"/>
            </a:xfrm>
            <a:prstGeom prst="rect">
              <a:avLst/>
            </a:prstGeom>
            <a:noFill/>
          </p:spPr>
          <p:txBody>
            <a:bodyPr wrap="none" rtlCol="0">
              <a:spAutoFit/>
            </a:bodyPr>
            <a:lstStyle/>
            <a:p>
              <a:r>
                <a:rPr lang="en-US" dirty="0">
                  <a:solidFill>
                    <a:srgbClr val="00B050"/>
                  </a:solidFill>
                </a:rPr>
                <a:t>8</a:t>
              </a:r>
            </a:p>
          </p:txBody>
        </p:sp>
        <p:sp>
          <p:nvSpPr>
            <p:cNvPr id="30" name="TextBox 29">
              <a:extLst>
                <a:ext uri="{FF2B5EF4-FFF2-40B4-BE49-F238E27FC236}">
                  <a16:creationId xmlns:a16="http://schemas.microsoft.com/office/drawing/2014/main" id="{79235F5D-7A0E-B56A-571A-29ABC3DD7AD6}"/>
                </a:ext>
              </a:extLst>
            </p:cNvPr>
            <p:cNvSpPr txBox="1"/>
            <p:nvPr/>
          </p:nvSpPr>
          <p:spPr>
            <a:xfrm>
              <a:off x="256634" y="5096526"/>
              <a:ext cx="641186" cy="565580"/>
            </a:xfrm>
            <a:prstGeom prst="rect">
              <a:avLst/>
            </a:prstGeom>
            <a:noFill/>
          </p:spPr>
          <p:txBody>
            <a:bodyPr wrap="none" rtlCol="0">
              <a:spAutoFit/>
            </a:bodyPr>
            <a:lstStyle/>
            <a:p>
              <a:r>
                <a:rPr lang="en-US" dirty="0">
                  <a:solidFill>
                    <a:srgbClr val="00B050"/>
                  </a:solidFill>
                </a:rPr>
                <a:t>12</a:t>
              </a:r>
            </a:p>
          </p:txBody>
        </p:sp>
        <p:cxnSp>
          <p:nvCxnSpPr>
            <p:cNvPr id="31" name="Straight Connector 30">
              <a:extLst>
                <a:ext uri="{FF2B5EF4-FFF2-40B4-BE49-F238E27FC236}">
                  <a16:creationId xmlns:a16="http://schemas.microsoft.com/office/drawing/2014/main" id="{A7927451-B00F-6C8D-1ECE-B1B7C2A91424}"/>
                </a:ext>
              </a:extLst>
            </p:cNvPr>
            <p:cNvCxnSpPr>
              <a:stCxn id="34" idx="4"/>
              <a:endCxn id="35" idx="0"/>
            </p:cNvCxnSpPr>
            <p:nvPr/>
          </p:nvCxnSpPr>
          <p:spPr>
            <a:xfrm flipH="1">
              <a:off x="1296001" y="3533361"/>
              <a:ext cx="891651" cy="2115163"/>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999AE63B-DA3A-FC91-96D9-313AF8024004}"/>
                </a:ext>
              </a:extLst>
            </p:cNvPr>
            <p:cNvSpPr txBox="1"/>
            <p:nvPr/>
          </p:nvSpPr>
          <p:spPr>
            <a:xfrm>
              <a:off x="1414258" y="4262423"/>
              <a:ext cx="461990" cy="565580"/>
            </a:xfrm>
            <a:prstGeom prst="rect">
              <a:avLst/>
            </a:prstGeom>
            <a:noFill/>
          </p:spPr>
          <p:txBody>
            <a:bodyPr wrap="none" rtlCol="0">
              <a:spAutoFit/>
            </a:bodyPr>
            <a:lstStyle/>
            <a:p>
              <a:r>
                <a:rPr lang="en-US" dirty="0">
                  <a:solidFill>
                    <a:srgbClr val="00B050"/>
                  </a:solidFill>
                </a:rPr>
                <a:t>9</a:t>
              </a:r>
            </a:p>
          </p:txBody>
        </p:sp>
        <p:sp>
          <p:nvSpPr>
            <p:cNvPr id="33" name="Oval 32">
              <a:extLst>
                <a:ext uri="{FF2B5EF4-FFF2-40B4-BE49-F238E27FC236}">
                  <a16:creationId xmlns:a16="http://schemas.microsoft.com/office/drawing/2014/main" id="{76788958-6ACA-D32D-5CE2-EABC9FEF078F}"/>
                </a:ext>
              </a:extLst>
            </p:cNvPr>
            <p:cNvSpPr/>
            <p:nvPr/>
          </p:nvSpPr>
          <p:spPr>
            <a:xfrm>
              <a:off x="0" y="4164165"/>
              <a:ext cx="513268" cy="513268"/>
            </a:xfrm>
            <a:prstGeom prst="ellipse">
              <a:avLst/>
            </a:prstGeom>
            <a:solidFill>
              <a:srgbClr val="FF0000"/>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0</a:t>
              </a:r>
            </a:p>
          </p:txBody>
        </p:sp>
        <p:sp>
          <p:nvSpPr>
            <p:cNvPr id="34" name="Oval 33">
              <a:extLst>
                <a:ext uri="{FF2B5EF4-FFF2-40B4-BE49-F238E27FC236}">
                  <a16:creationId xmlns:a16="http://schemas.microsoft.com/office/drawing/2014/main" id="{2D4F5EC0-EEBE-C0B1-826E-D9248887325C}"/>
                </a:ext>
              </a:extLst>
            </p:cNvPr>
            <p:cNvSpPr/>
            <p:nvPr/>
          </p:nvSpPr>
          <p:spPr>
            <a:xfrm>
              <a:off x="1931018" y="3020093"/>
              <a:ext cx="513268" cy="5132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a:t>
              </a:r>
            </a:p>
          </p:txBody>
        </p:sp>
        <p:sp>
          <p:nvSpPr>
            <p:cNvPr id="35" name="Oval 34">
              <a:extLst>
                <a:ext uri="{FF2B5EF4-FFF2-40B4-BE49-F238E27FC236}">
                  <a16:creationId xmlns:a16="http://schemas.microsoft.com/office/drawing/2014/main" id="{92D2AA0E-132A-871D-4034-4F9D4B3B57BC}"/>
                </a:ext>
              </a:extLst>
            </p:cNvPr>
            <p:cNvSpPr/>
            <p:nvPr/>
          </p:nvSpPr>
          <p:spPr>
            <a:xfrm>
              <a:off x="1039367" y="5648524"/>
              <a:ext cx="513268" cy="5132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a:t>
              </a:r>
            </a:p>
          </p:txBody>
        </p:sp>
        <p:sp>
          <p:nvSpPr>
            <p:cNvPr id="36" name="Oval 35">
              <a:extLst>
                <a:ext uri="{FF2B5EF4-FFF2-40B4-BE49-F238E27FC236}">
                  <a16:creationId xmlns:a16="http://schemas.microsoft.com/office/drawing/2014/main" id="{922CF129-F4F6-ECA9-EDA2-838D172C6D85}"/>
                </a:ext>
              </a:extLst>
            </p:cNvPr>
            <p:cNvSpPr/>
            <p:nvPr/>
          </p:nvSpPr>
          <p:spPr>
            <a:xfrm>
              <a:off x="2574345" y="4492515"/>
              <a:ext cx="513268" cy="5132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3</a:t>
              </a:r>
            </a:p>
          </p:txBody>
        </p:sp>
        <p:sp>
          <p:nvSpPr>
            <p:cNvPr id="37" name="Oval 36">
              <a:extLst>
                <a:ext uri="{FF2B5EF4-FFF2-40B4-BE49-F238E27FC236}">
                  <a16:creationId xmlns:a16="http://schemas.microsoft.com/office/drawing/2014/main" id="{87E48619-F542-A596-CD39-85A62EDD7DB3}"/>
                </a:ext>
              </a:extLst>
            </p:cNvPr>
            <p:cNvSpPr/>
            <p:nvPr/>
          </p:nvSpPr>
          <p:spPr>
            <a:xfrm>
              <a:off x="3954499" y="3072483"/>
              <a:ext cx="513268" cy="5132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4</a:t>
              </a:r>
            </a:p>
          </p:txBody>
        </p:sp>
        <p:sp>
          <p:nvSpPr>
            <p:cNvPr id="38" name="Oval 37">
              <a:extLst>
                <a:ext uri="{FF2B5EF4-FFF2-40B4-BE49-F238E27FC236}">
                  <a16:creationId xmlns:a16="http://schemas.microsoft.com/office/drawing/2014/main" id="{B532F142-C770-71C9-0D35-8123FD973A3E}"/>
                </a:ext>
              </a:extLst>
            </p:cNvPr>
            <p:cNvSpPr/>
            <p:nvPr/>
          </p:nvSpPr>
          <p:spPr>
            <a:xfrm>
              <a:off x="2846880" y="6395303"/>
              <a:ext cx="513268" cy="5132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5</a:t>
              </a:r>
            </a:p>
          </p:txBody>
        </p:sp>
        <p:sp>
          <p:nvSpPr>
            <p:cNvPr id="39" name="Oval 38">
              <a:extLst>
                <a:ext uri="{FF2B5EF4-FFF2-40B4-BE49-F238E27FC236}">
                  <a16:creationId xmlns:a16="http://schemas.microsoft.com/office/drawing/2014/main" id="{76192617-28A2-D826-44E7-3EFBF3AC9F58}"/>
                </a:ext>
              </a:extLst>
            </p:cNvPr>
            <p:cNvSpPr/>
            <p:nvPr/>
          </p:nvSpPr>
          <p:spPr>
            <a:xfrm>
              <a:off x="5001167" y="6138669"/>
              <a:ext cx="513268" cy="5132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6</a:t>
              </a:r>
            </a:p>
          </p:txBody>
        </p:sp>
        <p:sp>
          <p:nvSpPr>
            <p:cNvPr id="40" name="Oval 39">
              <a:extLst>
                <a:ext uri="{FF2B5EF4-FFF2-40B4-BE49-F238E27FC236}">
                  <a16:creationId xmlns:a16="http://schemas.microsoft.com/office/drawing/2014/main" id="{0C832CC8-4971-283D-A835-8B33FB2F708B}"/>
                </a:ext>
              </a:extLst>
            </p:cNvPr>
            <p:cNvSpPr/>
            <p:nvPr/>
          </p:nvSpPr>
          <p:spPr>
            <a:xfrm>
              <a:off x="6531078" y="4786960"/>
              <a:ext cx="513268" cy="513268"/>
            </a:xfrm>
            <a:prstGeom prst="ellipse">
              <a:avLst/>
            </a:prstGeom>
            <a:solidFill>
              <a:schemeClr val="accent4">
                <a:lumMod val="60000"/>
                <a:lumOff val="4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8</a:t>
              </a:r>
            </a:p>
          </p:txBody>
        </p:sp>
        <p:sp>
          <p:nvSpPr>
            <p:cNvPr id="41" name="Oval 40">
              <a:extLst>
                <a:ext uri="{FF2B5EF4-FFF2-40B4-BE49-F238E27FC236}">
                  <a16:creationId xmlns:a16="http://schemas.microsoft.com/office/drawing/2014/main" id="{C30F701F-85AA-E6EA-7538-BDC610E6FDAF}"/>
                </a:ext>
              </a:extLst>
            </p:cNvPr>
            <p:cNvSpPr/>
            <p:nvPr/>
          </p:nvSpPr>
          <p:spPr>
            <a:xfrm>
              <a:off x="5306598" y="3749156"/>
              <a:ext cx="513268" cy="5132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7</a:t>
              </a:r>
            </a:p>
          </p:txBody>
        </p:sp>
      </p:grpSp>
    </p:spTree>
    <p:extLst>
      <p:ext uri="{BB962C8B-B14F-4D97-AF65-F5344CB8AC3E}">
        <p14:creationId xmlns:p14="http://schemas.microsoft.com/office/powerpoint/2010/main" val="12038402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p:cNvSpPr/>
          <p:nvPr/>
        </p:nvSpPr>
        <p:spPr>
          <a:xfrm>
            <a:off x="3093493" y="2374710"/>
            <a:ext cx="5813946" cy="1951630"/>
          </a:xfrm>
          <a:custGeom>
            <a:avLst/>
            <a:gdLst>
              <a:gd name="connsiteX0" fmla="*/ 0 w 5813946"/>
              <a:gd name="connsiteY0" fmla="*/ 818866 h 1951630"/>
              <a:gd name="connsiteX1" fmla="*/ 341194 w 5813946"/>
              <a:gd name="connsiteY1" fmla="*/ 1665027 h 1951630"/>
              <a:gd name="connsiteX2" fmla="*/ 4299044 w 5813946"/>
              <a:gd name="connsiteY2" fmla="*/ 1951630 h 1951630"/>
              <a:gd name="connsiteX3" fmla="*/ 5813946 w 5813946"/>
              <a:gd name="connsiteY3" fmla="*/ 1624084 h 1951630"/>
              <a:gd name="connsiteX4" fmla="*/ 4135271 w 5813946"/>
              <a:gd name="connsiteY4" fmla="*/ 232012 h 1951630"/>
              <a:gd name="connsiteX5" fmla="*/ 2961564 w 5813946"/>
              <a:gd name="connsiteY5" fmla="*/ 900753 h 1951630"/>
              <a:gd name="connsiteX6" fmla="*/ 1746913 w 5813946"/>
              <a:gd name="connsiteY6" fmla="*/ 0 h 1951630"/>
              <a:gd name="connsiteX7" fmla="*/ 0 w 5813946"/>
              <a:gd name="connsiteY7" fmla="*/ 818866 h 19516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813946" h="1951630">
                <a:moveTo>
                  <a:pt x="0" y="818866"/>
                </a:moveTo>
                <a:lnTo>
                  <a:pt x="341194" y="1665027"/>
                </a:lnTo>
                <a:lnTo>
                  <a:pt x="4299044" y="1951630"/>
                </a:lnTo>
                <a:lnTo>
                  <a:pt x="5813946" y="1624084"/>
                </a:lnTo>
                <a:lnTo>
                  <a:pt x="4135271" y="232012"/>
                </a:lnTo>
                <a:lnTo>
                  <a:pt x="2961564" y="900753"/>
                </a:lnTo>
                <a:lnTo>
                  <a:pt x="1746913" y="0"/>
                </a:lnTo>
                <a:lnTo>
                  <a:pt x="0" y="818866"/>
                </a:lnTo>
                <a:close/>
              </a:path>
            </a:pathLst>
          </a:custGeom>
          <a:solidFill>
            <a:srgbClr val="00B0F0">
              <a:alpha val="2588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a:t>Definition: Cut</a:t>
            </a:r>
          </a:p>
        </p:txBody>
      </p:sp>
      <p:sp>
        <p:nvSpPr>
          <p:cNvPr id="4" name="Slide Number Placeholder 3"/>
          <p:cNvSpPr>
            <a:spLocks noGrp="1"/>
          </p:cNvSpPr>
          <p:nvPr>
            <p:ph type="sldNum" sz="quarter" idx="12"/>
          </p:nvPr>
        </p:nvSpPr>
        <p:spPr/>
        <p:txBody>
          <a:bodyPr/>
          <a:lstStyle/>
          <a:p>
            <a:fld id="{86BADE50-950A-4D58-BFB2-FA2C6A8B385D}" type="slidenum">
              <a:rPr lang="en-US" smtClean="0"/>
              <a:t>34</a:t>
            </a:fld>
            <a:endParaRPr lang="en-US"/>
          </a:p>
        </p:txBody>
      </p:sp>
      <mc:AlternateContent xmlns:mc="http://schemas.openxmlformats.org/markup-compatibility/2006" xmlns:a14="http://schemas.microsoft.com/office/drawing/2010/main">
        <mc:Choice Requires="a14">
          <p:sp>
            <p:nvSpPr>
              <p:cNvPr id="43" name="TextBox 42"/>
              <p:cNvSpPr txBox="1"/>
              <p:nvPr/>
            </p:nvSpPr>
            <p:spPr>
              <a:xfrm>
                <a:off x="2354178" y="1378425"/>
                <a:ext cx="7075065" cy="954107"/>
              </a:xfrm>
              <a:prstGeom prst="rect">
                <a:avLst/>
              </a:prstGeom>
              <a:noFill/>
            </p:spPr>
            <p:txBody>
              <a:bodyPr wrap="square" rtlCol="0">
                <a:spAutoFit/>
              </a:bodyPr>
              <a:lstStyle/>
              <a:p>
                <a:r>
                  <a:rPr lang="en-US" sz="2800" dirty="0"/>
                  <a:t>A Cut of graph </a:t>
                </a:r>
                <a14:m>
                  <m:oMath xmlns:m="http://schemas.openxmlformats.org/officeDocument/2006/math">
                    <m:r>
                      <a:rPr lang="en-US" sz="2800" i="1">
                        <a:latin typeface="Cambria Math"/>
                      </a:rPr>
                      <m:t>𝐺</m:t>
                    </m:r>
                    <m:r>
                      <a:rPr lang="en-US" sz="2800" i="1">
                        <a:latin typeface="Cambria Math"/>
                      </a:rPr>
                      <m:t>=(</m:t>
                    </m:r>
                    <m:r>
                      <a:rPr lang="en-US" sz="2800" i="1">
                        <a:latin typeface="Cambria Math"/>
                      </a:rPr>
                      <m:t>𝑉</m:t>
                    </m:r>
                    <m:r>
                      <a:rPr lang="en-US" sz="2800" i="1">
                        <a:latin typeface="Cambria Math"/>
                      </a:rPr>
                      <m:t>,</m:t>
                    </m:r>
                    <m:r>
                      <a:rPr lang="en-US" sz="2800" i="1">
                        <a:latin typeface="Cambria Math"/>
                      </a:rPr>
                      <m:t>𝐸</m:t>
                    </m:r>
                    <m:r>
                      <a:rPr lang="en-US" sz="2800" i="1">
                        <a:latin typeface="Cambria Math"/>
                      </a:rPr>
                      <m:t>)</m:t>
                    </m:r>
                  </m:oMath>
                </a14:m>
                <a:r>
                  <a:rPr lang="en-US" sz="2800" dirty="0"/>
                  <a:t> is a partition of the nodes into two sets,  </a:t>
                </a:r>
                <a14:m>
                  <m:oMath xmlns:m="http://schemas.openxmlformats.org/officeDocument/2006/math">
                    <m:r>
                      <a:rPr lang="en-US" sz="2800" i="1">
                        <a:solidFill>
                          <a:srgbClr val="0070C0"/>
                        </a:solidFill>
                        <a:latin typeface="Cambria Math"/>
                      </a:rPr>
                      <m:t>𝑆</m:t>
                    </m:r>
                  </m:oMath>
                </a14:m>
                <a:r>
                  <a:rPr lang="en-US" sz="2800" dirty="0">
                    <a:solidFill>
                      <a:srgbClr val="7030A0"/>
                    </a:solidFill>
                  </a:rPr>
                  <a:t> </a:t>
                </a:r>
                <a:r>
                  <a:rPr lang="en-US" sz="2800" dirty="0"/>
                  <a:t>and</a:t>
                </a:r>
                <a:r>
                  <a:rPr lang="en-US" sz="2800" dirty="0">
                    <a:solidFill>
                      <a:srgbClr val="7030A0"/>
                    </a:solidFill>
                  </a:rPr>
                  <a:t> </a:t>
                </a:r>
                <a14:m>
                  <m:oMath xmlns:m="http://schemas.openxmlformats.org/officeDocument/2006/math">
                    <m:r>
                      <a:rPr lang="en-US" sz="2800" i="1">
                        <a:solidFill>
                          <a:srgbClr val="FF33CC"/>
                        </a:solidFill>
                        <a:latin typeface="Cambria Math"/>
                      </a:rPr>
                      <m:t>𝑉</m:t>
                    </m:r>
                    <m:r>
                      <a:rPr lang="en-US" sz="2800" i="1">
                        <a:solidFill>
                          <a:srgbClr val="FF33CC"/>
                        </a:solidFill>
                        <a:latin typeface="Cambria Math"/>
                      </a:rPr>
                      <m:t>−</m:t>
                    </m:r>
                    <m:r>
                      <a:rPr lang="en-US" sz="2800" i="1">
                        <a:solidFill>
                          <a:srgbClr val="FF33CC"/>
                        </a:solidFill>
                        <a:latin typeface="Cambria Math"/>
                      </a:rPr>
                      <m:t>𝑆</m:t>
                    </m:r>
                  </m:oMath>
                </a14:m>
                <a:endParaRPr lang="en-US" sz="2800" dirty="0">
                  <a:solidFill>
                    <a:srgbClr val="7030A0"/>
                  </a:solidFill>
                </a:endParaRPr>
              </a:p>
            </p:txBody>
          </p:sp>
        </mc:Choice>
        <mc:Fallback xmlns="">
          <p:sp>
            <p:nvSpPr>
              <p:cNvPr id="43" name="TextBox 42"/>
              <p:cNvSpPr txBox="1">
                <a:spLocks noRot="1" noChangeAspect="1" noMove="1" noResize="1" noEditPoints="1" noAdjustHandles="1" noChangeArrowheads="1" noChangeShapeType="1" noTextEdit="1"/>
              </p:cNvSpPr>
              <p:nvPr/>
            </p:nvSpPr>
            <p:spPr>
              <a:xfrm>
                <a:off x="2354178" y="1378425"/>
                <a:ext cx="7075065" cy="954107"/>
              </a:xfrm>
              <a:prstGeom prst="rect">
                <a:avLst/>
              </a:prstGeom>
              <a:blipFill>
                <a:blip r:embed="rId3"/>
                <a:stretch>
                  <a:fillRect l="-1613" t="-6579" b="-15789"/>
                </a:stretch>
              </a:blipFill>
            </p:spPr>
            <p:txBody>
              <a:bodyPr/>
              <a:lstStyle/>
              <a:p>
                <a:r>
                  <a:rPr lang="en-US">
                    <a:noFill/>
                  </a:rPr>
                  <a:t> </a:t>
                </a:r>
              </a:p>
            </p:txBody>
          </p:sp>
        </mc:Fallback>
      </mc:AlternateContent>
      <p:grpSp>
        <p:nvGrpSpPr>
          <p:cNvPr id="44" name="Group 43"/>
          <p:cNvGrpSpPr/>
          <p:nvPr/>
        </p:nvGrpSpPr>
        <p:grpSpPr>
          <a:xfrm>
            <a:off x="3532127" y="2450286"/>
            <a:ext cx="4600060" cy="2787240"/>
            <a:chOff x="0" y="2862182"/>
            <a:chExt cx="7044346" cy="4268266"/>
          </a:xfrm>
        </p:grpSpPr>
        <p:cxnSp>
          <p:nvCxnSpPr>
            <p:cNvPr id="45" name="Straight Connector 44"/>
            <p:cNvCxnSpPr>
              <a:stCxn id="111" idx="7"/>
              <a:endCxn id="112" idx="2"/>
            </p:cNvCxnSpPr>
            <p:nvPr/>
          </p:nvCxnSpPr>
          <p:spPr>
            <a:xfrm flipV="1">
              <a:off x="438102" y="3276727"/>
              <a:ext cx="1492916" cy="962604"/>
            </a:xfrm>
            <a:prstGeom prst="line">
              <a:avLst/>
            </a:prstGeom>
            <a:ln w="57150">
              <a:solidFill>
                <a:srgbClr val="00990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112" idx="6"/>
              <a:endCxn id="115" idx="2"/>
            </p:cNvCxnSpPr>
            <p:nvPr/>
          </p:nvCxnSpPr>
          <p:spPr>
            <a:xfrm>
              <a:off x="2444286" y="3276727"/>
              <a:ext cx="1510213" cy="5239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a:stCxn id="111" idx="4"/>
              <a:endCxn id="113" idx="1"/>
            </p:cNvCxnSpPr>
            <p:nvPr/>
          </p:nvCxnSpPr>
          <p:spPr>
            <a:xfrm>
              <a:off x="256634" y="4677433"/>
              <a:ext cx="857899" cy="1046257"/>
            </a:xfrm>
            <a:prstGeom prst="line">
              <a:avLst/>
            </a:prstGeom>
            <a:ln w="571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a:stCxn id="114" idx="3"/>
              <a:endCxn id="113" idx="7"/>
            </p:cNvCxnSpPr>
            <p:nvPr/>
          </p:nvCxnSpPr>
          <p:spPr>
            <a:xfrm flipH="1">
              <a:off x="1477469" y="4930617"/>
              <a:ext cx="1172042" cy="79307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a:stCxn id="116" idx="2"/>
              <a:endCxn id="113" idx="5"/>
            </p:cNvCxnSpPr>
            <p:nvPr/>
          </p:nvCxnSpPr>
          <p:spPr>
            <a:xfrm flipH="1" flipV="1">
              <a:off x="1477469" y="6086626"/>
              <a:ext cx="1369411" cy="565311"/>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a:stCxn id="114" idx="5"/>
              <a:endCxn id="116" idx="0"/>
            </p:cNvCxnSpPr>
            <p:nvPr/>
          </p:nvCxnSpPr>
          <p:spPr>
            <a:xfrm>
              <a:off x="3012447" y="4930617"/>
              <a:ext cx="91067" cy="146468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a:stCxn id="114" idx="7"/>
              <a:endCxn id="115" idx="3"/>
            </p:cNvCxnSpPr>
            <p:nvPr/>
          </p:nvCxnSpPr>
          <p:spPr>
            <a:xfrm flipV="1">
              <a:off x="3012447" y="3510585"/>
              <a:ext cx="1017218" cy="105709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a:stCxn id="116" idx="6"/>
              <a:endCxn id="117" idx="3"/>
            </p:cNvCxnSpPr>
            <p:nvPr/>
          </p:nvCxnSpPr>
          <p:spPr>
            <a:xfrm flipV="1">
              <a:off x="3360148" y="6576771"/>
              <a:ext cx="1716185" cy="75166"/>
            </a:xfrm>
            <a:prstGeom prst="line">
              <a:avLst/>
            </a:prstGeom>
            <a:ln w="57150">
              <a:solidFill>
                <a:srgbClr val="009900"/>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a:stCxn id="117" idx="1"/>
              <a:endCxn id="115" idx="4"/>
            </p:cNvCxnSpPr>
            <p:nvPr/>
          </p:nvCxnSpPr>
          <p:spPr>
            <a:xfrm flipH="1" flipV="1">
              <a:off x="4211133" y="3585751"/>
              <a:ext cx="865200" cy="2628084"/>
            </a:xfrm>
            <a:prstGeom prst="line">
              <a:avLst/>
            </a:prstGeom>
            <a:ln w="57150">
              <a:solidFill>
                <a:srgbClr val="009900"/>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a:stCxn id="119" idx="2"/>
              <a:endCxn id="115" idx="5"/>
            </p:cNvCxnSpPr>
            <p:nvPr/>
          </p:nvCxnSpPr>
          <p:spPr>
            <a:xfrm flipH="1" flipV="1">
              <a:off x="4392601" y="3510585"/>
              <a:ext cx="913997" cy="49520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a:stCxn id="117" idx="0"/>
              <a:endCxn id="119" idx="3"/>
            </p:cNvCxnSpPr>
            <p:nvPr/>
          </p:nvCxnSpPr>
          <p:spPr>
            <a:xfrm flipV="1">
              <a:off x="5257801" y="4187258"/>
              <a:ext cx="123963" cy="1951411"/>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a:stCxn id="118" idx="1"/>
              <a:endCxn id="119" idx="5"/>
            </p:cNvCxnSpPr>
            <p:nvPr/>
          </p:nvCxnSpPr>
          <p:spPr>
            <a:xfrm flipH="1" flipV="1">
              <a:off x="5744700" y="4187258"/>
              <a:ext cx="861544" cy="67486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a:stCxn id="118" idx="3"/>
              <a:endCxn id="117" idx="6"/>
            </p:cNvCxnSpPr>
            <p:nvPr/>
          </p:nvCxnSpPr>
          <p:spPr>
            <a:xfrm flipH="1">
              <a:off x="5514435" y="5225062"/>
              <a:ext cx="1091809" cy="1170241"/>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96" name="TextBox 95"/>
            <p:cNvSpPr txBox="1"/>
            <p:nvPr/>
          </p:nvSpPr>
          <p:spPr>
            <a:xfrm>
              <a:off x="767228" y="3195081"/>
              <a:ext cx="641186" cy="565580"/>
            </a:xfrm>
            <a:prstGeom prst="rect">
              <a:avLst/>
            </a:prstGeom>
            <a:noFill/>
          </p:spPr>
          <p:txBody>
            <a:bodyPr wrap="none" rtlCol="0">
              <a:spAutoFit/>
            </a:bodyPr>
            <a:lstStyle/>
            <a:p>
              <a:r>
                <a:rPr lang="en-US" dirty="0">
                  <a:solidFill>
                    <a:srgbClr val="00B050"/>
                  </a:solidFill>
                </a:rPr>
                <a:t>10</a:t>
              </a:r>
            </a:p>
          </p:txBody>
        </p:sp>
        <p:sp>
          <p:nvSpPr>
            <p:cNvPr id="97" name="TextBox 96"/>
            <p:cNvSpPr txBox="1"/>
            <p:nvPr/>
          </p:nvSpPr>
          <p:spPr>
            <a:xfrm>
              <a:off x="6095562" y="4099030"/>
              <a:ext cx="461990" cy="565580"/>
            </a:xfrm>
            <a:prstGeom prst="rect">
              <a:avLst/>
            </a:prstGeom>
            <a:noFill/>
          </p:spPr>
          <p:txBody>
            <a:bodyPr wrap="none" rtlCol="0">
              <a:spAutoFit/>
            </a:bodyPr>
            <a:lstStyle/>
            <a:p>
              <a:r>
                <a:rPr lang="en-US" dirty="0">
                  <a:solidFill>
                    <a:srgbClr val="00B050"/>
                  </a:solidFill>
                </a:rPr>
                <a:t>2</a:t>
              </a:r>
            </a:p>
          </p:txBody>
        </p:sp>
        <p:sp>
          <p:nvSpPr>
            <p:cNvPr id="98" name="TextBox 97"/>
            <p:cNvSpPr txBox="1"/>
            <p:nvPr/>
          </p:nvSpPr>
          <p:spPr>
            <a:xfrm>
              <a:off x="3895875" y="6564868"/>
              <a:ext cx="461990" cy="565580"/>
            </a:xfrm>
            <a:prstGeom prst="rect">
              <a:avLst/>
            </a:prstGeom>
            <a:noFill/>
          </p:spPr>
          <p:txBody>
            <a:bodyPr wrap="none" rtlCol="0">
              <a:spAutoFit/>
            </a:bodyPr>
            <a:lstStyle/>
            <a:p>
              <a:r>
                <a:rPr lang="en-US" dirty="0">
                  <a:solidFill>
                    <a:srgbClr val="00B050"/>
                  </a:solidFill>
                </a:rPr>
                <a:t>6</a:t>
              </a:r>
            </a:p>
          </p:txBody>
        </p:sp>
        <p:sp>
          <p:nvSpPr>
            <p:cNvPr id="99" name="TextBox 98"/>
            <p:cNvSpPr txBox="1"/>
            <p:nvPr/>
          </p:nvSpPr>
          <p:spPr>
            <a:xfrm>
              <a:off x="6047348" y="5905158"/>
              <a:ext cx="641186" cy="565580"/>
            </a:xfrm>
            <a:prstGeom prst="rect">
              <a:avLst/>
            </a:prstGeom>
            <a:noFill/>
          </p:spPr>
          <p:txBody>
            <a:bodyPr wrap="none" rtlCol="0">
              <a:spAutoFit/>
            </a:bodyPr>
            <a:lstStyle/>
            <a:p>
              <a:r>
                <a:rPr lang="en-US" dirty="0">
                  <a:solidFill>
                    <a:srgbClr val="00B050"/>
                  </a:solidFill>
                </a:rPr>
                <a:t>11</a:t>
              </a:r>
            </a:p>
          </p:txBody>
        </p:sp>
        <p:sp>
          <p:nvSpPr>
            <p:cNvPr id="100" name="TextBox 99"/>
            <p:cNvSpPr txBox="1"/>
            <p:nvPr/>
          </p:nvSpPr>
          <p:spPr>
            <a:xfrm>
              <a:off x="5255801" y="4595356"/>
              <a:ext cx="461990" cy="565580"/>
            </a:xfrm>
            <a:prstGeom prst="rect">
              <a:avLst/>
            </a:prstGeom>
            <a:noFill/>
          </p:spPr>
          <p:txBody>
            <a:bodyPr wrap="none" rtlCol="0">
              <a:spAutoFit/>
            </a:bodyPr>
            <a:lstStyle/>
            <a:p>
              <a:r>
                <a:rPr lang="en-US" dirty="0">
                  <a:solidFill>
                    <a:srgbClr val="00B050"/>
                  </a:solidFill>
                </a:rPr>
                <a:t>9</a:t>
              </a:r>
            </a:p>
          </p:txBody>
        </p:sp>
        <p:sp>
          <p:nvSpPr>
            <p:cNvPr id="101" name="TextBox 100"/>
            <p:cNvSpPr txBox="1"/>
            <p:nvPr/>
          </p:nvSpPr>
          <p:spPr>
            <a:xfrm>
              <a:off x="4119679" y="4462779"/>
              <a:ext cx="461990" cy="565580"/>
            </a:xfrm>
            <a:prstGeom prst="rect">
              <a:avLst/>
            </a:prstGeom>
            <a:noFill/>
          </p:spPr>
          <p:txBody>
            <a:bodyPr wrap="none" rtlCol="0">
              <a:spAutoFit/>
            </a:bodyPr>
            <a:lstStyle/>
            <a:p>
              <a:r>
                <a:rPr lang="en-US" dirty="0">
                  <a:solidFill>
                    <a:srgbClr val="00B050"/>
                  </a:solidFill>
                </a:rPr>
                <a:t>5</a:t>
              </a:r>
            </a:p>
          </p:txBody>
        </p:sp>
        <p:sp>
          <p:nvSpPr>
            <p:cNvPr id="102" name="TextBox 101"/>
            <p:cNvSpPr txBox="1"/>
            <p:nvPr/>
          </p:nvSpPr>
          <p:spPr>
            <a:xfrm>
              <a:off x="4582463" y="3299181"/>
              <a:ext cx="461990" cy="565580"/>
            </a:xfrm>
            <a:prstGeom prst="rect">
              <a:avLst/>
            </a:prstGeom>
            <a:noFill/>
          </p:spPr>
          <p:txBody>
            <a:bodyPr wrap="none" rtlCol="0">
              <a:spAutoFit/>
            </a:bodyPr>
            <a:lstStyle/>
            <a:p>
              <a:r>
                <a:rPr lang="en-US" dirty="0">
                  <a:solidFill>
                    <a:srgbClr val="00B050"/>
                  </a:solidFill>
                </a:rPr>
                <a:t>8</a:t>
              </a:r>
            </a:p>
          </p:txBody>
        </p:sp>
        <p:sp>
          <p:nvSpPr>
            <p:cNvPr id="103" name="TextBox 102"/>
            <p:cNvSpPr txBox="1"/>
            <p:nvPr/>
          </p:nvSpPr>
          <p:spPr>
            <a:xfrm>
              <a:off x="3058462" y="5546336"/>
              <a:ext cx="461990" cy="565580"/>
            </a:xfrm>
            <a:prstGeom prst="rect">
              <a:avLst/>
            </a:prstGeom>
            <a:noFill/>
          </p:spPr>
          <p:txBody>
            <a:bodyPr wrap="none" rtlCol="0">
              <a:spAutoFit/>
            </a:bodyPr>
            <a:lstStyle/>
            <a:p>
              <a:r>
                <a:rPr lang="en-US" dirty="0">
                  <a:solidFill>
                    <a:srgbClr val="00B050"/>
                  </a:solidFill>
                </a:rPr>
                <a:t>3</a:t>
              </a:r>
            </a:p>
          </p:txBody>
        </p:sp>
        <p:sp>
          <p:nvSpPr>
            <p:cNvPr id="104" name="TextBox 103"/>
            <p:cNvSpPr txBox="1"/>
            <p:nvPr/>
          </p:nvSpPr>
          <p:spPr>
            <a:xfrm>
              <a:off x="3064048" y="3778529"/>
              <a:ext cx="461990" cy="565580"/>
            </a:xfrm>
            <a:prstGeom prst="rect">
              <a:avLst/>
            </a:prstGeom>
            <a:noFill/>
          </p:spPr>
          <p:txBody>
            <a:bodyPr wrap="none" rtlCol="0">
              <a:spAutoFit/>
            </a:bodyPr>
            <a:lstStyle/>
            <a:p>
              <a:r>
                <a:rPr lang="en-US" dirty="0">
                  <a:solidFill>
                    <a:srgbClr val="00B050"/>
                  </a:solidFill>
                </a:rPr>
                <a:t>7</a:t>
              </a:r>
            </a:p>
          </p:txBody>
        </p:sp>
        <p:sp>
          <p:nvSpPr>
            <p:cNvPr id="105" name="TextBox 104"/>
            <p:cNvSpPr txBox="1"/>
            <p:nvPr/>
          </p:nvSpPr>
          <p:spPr>
            <a:xfrm>
              <a:off x="2051034" y="5224258"/>
              <a:ext cx="461990" cy="565580"/>
            </a:xfrm>
            <a:prstGeom prst="rect">
              <a:avLst/>
            </a:prstGeom>
            <a:noFill/>
          </p:spPr>
          <p:txBody>
            <a:bodyPr wrap="none" rtlCol="0">
              <a:spAutoFit/>
            </a:bodyPr>
            <a:lstStyle/>
            <a:p>
              <a:r>
                <a:rPr lang="en-US" dirty="0">
                  <a:solidFill>
                    <a:srgbClr val="00B050"/>
                  </a:solidFill>
                </a:rPr>
                <a:t>3</a:t>
              </a:r>
            </a:p>
          </p:txBody>
        </p:sp>
        <p:sp>
          <p:nvSpPr>
            <p:cNvPr id="106" name="TextBox 105"/>
            <p:cNvSpPr txBox="1"/>
            <p:nvPr/>
          </p:nvSpPr>
          <p:spPr>
            <a:xfrm>
              <a:off x="1885966" y="6404395"/>
              <a:ext cx="461990" cy="565580"/>
            </a:xfrm>
            <a:prstGeom prst="rect">
              <a:avLst/>
            </a:prstGeom>
            <a:noFill/>
          </p:spPr>
          <p:txBody>
            <a:bodyPr wrap="none" rtlCol="0">
              <a:spAutoFit/>
            </a:bodyPr>
            <a:lstStyle/>
            <a:p>
              <a:r>
                <a:rPr lang="en-US" dirty="0">
                  <a:solidFill>
                    <a:srgbClr val="00B050"/>
                  </a:solidFill>
                </a:rPr>
                <a:t>1</a:t>
              </a:r>
            </a:p>
          </p:txBody>
        </p:sp>
        <p:sp>
          <p:nvSpPr>
            <p:cNvPr id="107" name="TextBox 106"/>
            <p:cNvSpPr txBox="1"/>
            <p:nvPr/>
          </p:nvSpPr>
          <p:spPr>
            <a:xfrm>
              <a:off x="2830979" y="2862182"/>
              <a:ext cx="461990" cy="565580"/>
            </a:xfrm>
            <a:prstGeom prst="rect">
              <a:avLst/>
            </a:prstGeom>
            <a:noFill/>
          </p:spPr>
          <p:txBody>
            <a:bodyPr wrap="none" rtlCol="0">
              <a:spAutoFit/>
            </a:bodyPr>
            <a:lstStyle/>
            <a:p>
              <a:r>
                <a:rPr lang="en-US" dirty="0">
                  <a:solidFill>
                    <a:srgbClr val="00B050"/>
                  </a:solidFill>
                </a:rPr>
                <a:t>8</a:t>
              </a:r>
            </a:p>
          </p:txBody>
        </p:sp>
        <p:sp>
          <p:nvSpPr>
            <p:cNvPr id="108" name="TextBox 107"/>
            <p:cNvSpPr txBox="1"/>
            <p:nvPr/>
          </p:nvSpPr>
          <p:spPr>
            <a:xfrm>
              <a:off x="256634" y="5096526"/>
              <a:ext cx="641186" cy="565580"/>
            </a:xfrm>
            <a:prstGeom prst="rect">
              <a:avLst/>
            </a:prstGeom>
            <a:noFill/>
          </p:spPr>
          <p:txBody>
            <a:bodyPr wrap="none" rtlCol="0">
              <a:spAutoFit/>
            </a:bodyPr>
            <a:lstStyle/>
            <a:p>
              <a:r>
                <a:rPr lang="en-US" dirty="0">
                  <a:solidFill>
                    <a:srgbClr val="00B050"/>
                  </a:solidFill>
                </a:rPr>
                <a:t>12</a:t>
              </a:r>
            </a:p>
          </p:txBody>
        </p:sp>
        <p:cxnSp>
          <p:nvCxnSpPr>
            <p:cNvPr id="109" name="Straight Connector 108"/>
            <p:cNvCxnSpPr>
              <a:stCxn id="112" idx="4"/>
              <a:endCxn id="113" idx="0"/>
            </p:cNvCxnSpPr>
            <p:nvPr/>
          </p:nvCxnSpPr>
          <p:spPr>
            <a:xfrm flipH="1">
              <a:off x="1296001" y="3533361"/>
              <a:ext cx="891651" cy="211516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10" name="TextBox 109"/>
            <p:cNvSpPr txBox="1"/>
            <p:nvPr/>
          </p:nvSpPr>
          <p:spPr>
            <a:xfrm>
              <a:off x="1414258" y="4262423"/>
              <a:ext cx="461990" cy="565580"/>
            </a:xfrm>
            <a:prstGeom prst="rect">
              <a:avLst/>
            </a:prstGeom>
            <a:noFill/>
          </p:spPr>
          <p:txBody>
            <a:bodyPr wrap="none" rtlCol="0">
              <a:spAutoFit/>
            </a:bodyPr>
            <a:lstStyle/>
            <a:p>
              <a:r>
                <a:rPr lang="en-US" dirty="0">
                  <a:solidFill>
                    <a:srgbClr val="00B050"/>
                  </a:solidFill>
                </a:rPr>
                <a:t>9</a:t>
              </a:r>
            </a:p>
          </p:txBody>
        </p:sp>
        <p:sp>
          <p:nvSpPr>
            <p:cNvPr id="111" name="Oval 110"/>
            <p:cNvSpPr/>
            <p:nvPr/>
          </p:nvSpPr>
          <p:spPr>
            <a:xfrm>
              <a:off x="0" y="4164165"/>
              <a:ext cx="513268" cy="51326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112" name="Oval 111"/>
            <p:cNvSpPr/>
            <p:nvPr/>
          </p:nvSpPr>
          <p:spPr>
            <a:xfrm>
              <a:off x="1931018" y="3020093"/>
              <a:ext cx="513268" cy="51326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113" name="Oval 112"/>
            <p:cNvSpPr/>
            <p:nvPr/>
          </p:nvSpPr>
          <p:spPr>
            <a:xfrm>
              <a:off x="1039367" y="5648524"/>
              <a:ext cx="513268" cy="513268"/>
            </a:xfrm>
            <a:prstGeom prst="ellipse">
              <a:avLst/>
            </a:prstGeom>
            <a:solidFill>
              <a:srgbClr val="FFA7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114" name="Oval 113"/>
            <p:cNvSpPr/>
            <p:nvPr/>
          </p:nvSpPr>
          <p:spPr>
            <a:xfrm>
              <a:off x="2574345" y="4492515"/>
              <a:ext cx="513268" cy="51326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115" name="Oval 114"/>
            <p:cNvSpPr/>
            <p:nvPr/>
          </p:nvSpPr>
          <p:spPr>
            <a:xfrm>
              <a:off x="3954499" y="3072483"/>
              <a:ext cx="513268" cy="513268"/>
            </a:xfrm>
            <a:prstGeom prst="ellipse">
              <a:avLst/>
            </a:prstGeom>
            <a:solidFill>
              <a:srgbClr val="FFA7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116" name="Oval 115"/>
            <p:cNvSpPr/>
            <p:nvPr/>
          </p:nvSpPr>
          <p:spPr>
            <a:xfrm>
              <a:off x="2846880" y="6395303"/>
              <a:ext cx="513268" cy="513268"/>
            </a:xfrm>
            <a:prstGeom prst="ellipse">
              <a:avLst/>
            </a:prstGeom>
            <a:solidFill>
              <a:srgbClr val="FFA7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117" name="Oval 116"/>
            <p:cNvSpPr/>
            <p:nvPr/>
          </p:nvSpPr>
          <p:spPr>
            <a:xfrm>
              <a:off x="5001167" y="6138669"/>
              <a:ext cx="513268" cy="513268"/>
            </a:xfrm>
            <a:prstGeom prst="ellipse">
              <a:avLst/>
            </a:prstGeom>
            <a:solidFill>
              <a:srgbClr val="FFA7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t>
              </a:r>
            </a:p>
          </p:txBody>
        </p:sp>
        <p:sp>
          <p:nvSpPr>
            <p:cNvPr id="118" name="Oval 117"/>
            <p:cNvSpPr/>
            <p:nvPr/>
          </p:nvSpPr>
          <p:spPr>
            <a:xfrm>
              <a:off x="6531078" y="4786960"/>
              <a:ext cx="513268" cy="51326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a:t>
              </a:r>
            </a:p>
          </p:txBody>
        </p:sp>
        <p:sp>
          <p:nvSpPr>
            <p:cNvPr id="119" name="Oval 118"/>
            <p:cNvSpPr/>
            <p:nvPr/>
          </p:nvSpPr>
          <p:spPr>
            <a:xfrm>
              <a:off x="5306598" y="3749156"/>
              <a:ext cx="513268" cy="51326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t>
              </a:r>
            </a:p>
          </p:txBody>
        </p:sp>
      </p:grpSp>
      <mc:AlternateContent xmlns:mc="http://schemas.openxmlformats.org/markup-compatibility/2006" xmlns:a14="http://schemas.microsoft.com/office/drawing/2010/main">
        <mc:Choice Requires="a14">
          <p:sp>
            <p:nvSpPr>
              <p:cNvPr id="6" name="Rectangle 5"/>
              <p:cNvSpPr/>
              <p:nvPr/>
            </p:nvSpPr>
            <p:spPr>
              <a:xfrm>
                <a:off x="3005872" y="3657601"/>
                <a:ext cx="423128"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i="1">
                          <a:solidFill>
                            <a:srgbClr val="0070C0"/>
                          </a:solidFill>
                          <a:latin typeface="Cambria Math"/>
                        </a:rPr>
                        <m:t>𝑆</m:t>
                      </m:r>
                    </m:oMath>
                  </m:oMathPara>
                </a14:m>
                <a:endParaRPr lang="en-US" sz="2400" dirty="0"/>
              </a:p>
            </p:txBody>
          </p:sp>
        </mc:Choice>
        <mc:Fallback xmlns="">
          <p:sp>
            <p:nvSpPr>
              <p:cNvPr id="6" name="Rectangle 5"/>
              <p:cNvSpPr>
                <a:spLocks noRot="1" noChangeAspect="1" noMove="1" noResize="1" noEditPoints="1" noAdjustHandles="1" noChangeArrowheads="1" noChangeShapeType="1" noTextEdit="1"/>
              </p:cNvSpPr>
              <p:nvPr/>
            </p:nvSpPr>
            <p:spPr>
              <a:xfrm>
                <a:off x="3005872" y="3657601"/>
                <a:ext cx="423128" cy="461665"/>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0" name="TextBox 119"/>
              <p:cNvSpPr txBox="1"/>
              <p:nvPr/>
            </p:nvSpPr>
            <p:spPr>
              <a:xfrm>
                <a:off x="1219200" y="5244406"/>
                <a:ext cx="4387812" cy="1384995"/>
              </a:xfrm>
              <a:prstGeom prst="rect">
                <a:avLst/>
              </a:prstGeom>
              <a:noFill/>
            </p:spPr>
            <p:txBody>
              <a:bodyPr wrap="square" rtlCol="0">
                <a:spAutoFit/>
              </a:bodyPr>
              <a:lstStyle/>
              <a:p>
                <a:r>
                  <a:rPr lang="en-US" sz="2800" dirty="0"/>
                  <a:t>Edge </a:t>
                </a:r>
                <a14:m>
                  <m:oMath xmlns:m="http://schemas.openxmlformats.org/officeDocument/2006/math">
                    <m:d>
                      <m:dPr>
                        <m:ctrlPr>
                          <a:rPr lang="en-US" sz="2800" i="1" smtClean="0">
                            <a:solidFill>
                              <a:schemeClr val="accent6"/>
                            </a:solidFill>
                            <a:latin typeface="Cambria Math" panose="02040503050406030204" pitchFamily="18" charset="0"/>
                          </a:rPr>
                        </m:ctrlPr>
                      </m:dPr>
                      <m:e>
                        <m:sSub>
                          <m:sSubPr>
                            <m:ctrlPr>
                              <a:rPr lang="en-US" sz="2800" i="1">
                                <a:solidFill>
                                  <a:schemeClr val="accent6"/>
                                </a:solidFill>
                                <a:latin typeface="Cambria Math" panose="02040503050406030204" pitchFamily="18" charset="0"/>
                              </a:rPr>
                            </m:ctrlPr>
                          </m:sSubPr>
                          <m:e>
                            <m:r>
                              <a:rPr lang="en-US" sz="2800" i="1">
                                <a:solidFill>
                                  <a:schemeClr val="accent6"/>
                                </a:solidFill>
                                <a:latin typeface="Cambria Math"/>
                              </a:rPr>
                              <m:t>𝑣</m:t>
                            </m:r>
                          </m:e>
                          <m:sub>
                            <m:r>
                              <a:rPr lang="en-US" sz="2800" i="1">
                                <a:solidFill>
                                  <a:schemeClr val="accent6"/>
                                </a:solidFill>
                                <a:latin typeface="Cambria Math"/>
                              </a:rPr>
                              <m:t>1</m:t>
                            </m:r>
                          </m:sub>
                        </m:sSub>
                        <m:r>
                          <a:rPr lang="en-US" sz="2800" i="1">
                            <a:solidFill>
                              <a:schemeClr val="accent6"/>
                            </a:solidFill>
                            <a:latin typeface="Cambria Math"/>
                          </a:rPr>
                          <m:t>,</m:t>
                        </m:r>
                        <m:sSub>
                          <m:sSubPr>
                            <m:ctrlPr>
                              <a:rPr lang="en-US" sz="2800" i="1">
                                <a:solidFill>
                                  <a:schemeClr val="accent6"/>
                                </a:solidFill>
                                <a:latin typeface="Cambria Math" panose="02040503050406030204" pitchFamily="18" charset="0"/>
                              </a:rPr>
                            </m:ctrlPr>
                          </m:sSubPr>
                          <m:e>
                            <m:r>
                              <a:rPr lang="en-US" sz="2800" i="1">
                                <a:solidFill>
                                  <a:schemeClr val="accent6"/>
                                </a:solidFill>
                                <a:latin typeface="Cambria Math"/>
                              </a:rPr>
                              <m:t>𝑣</m:t>
                            </m:r>
                          </m:e>
                          <m:sub>
                            <m:r>
                              <a:rPr lang="en-US" sz="2800" i="1">
                                <a:solidFill>
                                  <a:schemeClr val="accent6"/>
                                </a:solidFill>
                                <a:latin typeface="Cambria Math"/>
                              </a:rPr>
                              <m:t>2</m:t>
                            </m:r>
                          </m:sub>
                        </m:sSub>
                      </m:e>
                    </m:d>
                    <m:r>
                      <a:rPr lang="en-US" sz="2800" i="1">
                        <a:solidFill>
                          <a:schemeClr val="accent6"/>
                        </a:solidFill>
                        <a:latin typeface="Cambria Math"/>
                      </a:rPr>
                      <m:t>∈</m:t>
                    </m:r>
                    <m:r>
                      <a:rPr lang="en-US" sz="2800" i="1">
                        <a:solidFill>
                          <a:schemeClr val="accent6"/>
                        </a:solidFill>
                        <a:latin typeface="Cambria Math"/>
                      </a:rPr>
                      <m:t>𝐸</m:t>
                    </m:r>
                  </m:oMath>
                </a14:m>
                <a:r>
                  <a:rPr lang="en-US" sz="2800" dirty="0">
                    <a:solidFill>
                      <a:schemeClr val="accent6"/>
                    </a:solidFill>
                  </a:rPr>
                  <a:t> crosses </a:t>
                </a:r>
                <a:r>
                  <a:rPr lang="en-US" sz="2800" dirty="0"/>
                  <a:t>a cut if </a:t>
                </a:r>
                <a14:m>
                  <m:oMath xmlns:m="http://schemas.openxmlformats.org/officeDocument/2006/math">
                    <m:sSub>
                      <m:sSubPr>
                        <m:ctrlPr>
                          <a:rPr lang="en-US" sz="2800" i="1">
                            <a:latin typeface="Cambria Math" panose="02040503050406030204" pitchFamily="18" charset="0"/>
                          </a:rPr>
                        </m:ctrlPr>
                      </m:sSubPr>
                      <m:e>
                        <m:r>
                          <a:rPr lang="en-US" sz="2800" i="1">
                            <a:latin typeface="Cambria Math"/>
                          </a:rPr>
                          <m:t>𝑣</m:t>
                        </m:r>
                      </m:e>
                      <m:sub>
                        <m:r>
                          <a:rPr lang="en-US" sz="2800" i="1">
                            <a:latin typeface="Cambria Math"/>
                          </a:rPr>
                          <m:t>1</m:t>
                        </m:r>
                      </m:sub>
                    </m:sSub>
                    <m:r>
                      <a:rPr lang="en-US" sz="2800" i="1">
                        <a:latin typeface="Cambria Math"/>
                      </a:rPr>
                      <m:t>∈</m:t>
                    </m:r>
                    <m:r>
                      <a:rPr lang="en-US" sz="2800" i="1">
                        <a:latin typeface="Cambria Math"/>
                      </a:rPr>
                      <m:t>𝑆</m:t>
                    </m:r>
                  </m:oMath>
                </a14:m>
                <a:r>
                  <a:rPr lang="en-US" sz="2800" dirty="0"/>
                  <a:t> and </a:t>
                </a:r>
                <a14:m>
                  <m:oMath xmlns:m="http://schemas.openxmlformats.org/officeDocument/2006/math">
                    <m:sSub>
                      <m:sSubPr>
                        <m:ctrlPr>
                          <a:rPr lang="en-US" sz="2800" i="1">
                            <a:latin typeface="Cambria Math" panose="02040503050406030204" pitchFamily="18" charset="0"/>
                          </a:rPr>
                        </m:ctrlPr>
                      </m:sSubPr>
                      <m:e>
                        <m:r>
                          <a:rPr lang="en-US" sz="2800" i="1">
                            <a:latin typeface="Cambria Math"/>
                          </a:rPr>
                          <m:t>𝑣</m:t>
                        </m:r>
                      </m:e>
                      <m:sub>
                        <m:r>
                          <a:rPr lang="en-US" sz="2800" i="1">
                            <a:latin typeface="Cambria Math"/>
                          </a:rPr>
                          <m:t>2</m:t>
                        </m:r>
                      </m:sub>
                    </m:sSub>
                    <m:r>
                      <a:rPr lang="en-US" sz="2800" i="1">
                        <a:latin typeface="Cambria Math"/>
                      </a:rPr>
                      <m:t>∈</m:t>
                    </m:r>
                    <m:r>
                      <a:rPr lang="en-US" sz="2800" i="1">
                        <a:latin typeface="Cambria Math"/>
                      </a:rPr>
                      <m:t>𝑉</m:t>
                    </m:r>
                    <m:r>
                      <a:rPr lang="en-US" sz="2800" i="1">
                        <a:latin typeface="Cambria Math"/>
                      </a:rPr>
                      <m:t>−</m:t>
                    </m:r>
                    <m:r>
                      <a:rPr lang="en-US" sz="2800" i="1">
                        <a:latin typeface="Cambria Math"/>
                      </a:rPr>
                      <m:t>𝑆</m:t>
                    </m:r>
                  </m:oMath>
                </a14:m>
                <a:r>
                  <a:rPr lang="en-US" sz="2800" dirty="0"/>
                  <a:t> (or opposite), e.g. </a:t>
                </a:r>
                <a14:m>
                  <m:oMath xmlns:m="http://schemas.openxmlformats.org/officeDocument/2006/math">
                    <m:r>
                      <a:rPr lang="en-US" sz="2800" i="1">
                        <a:latin typeface="Cambria Math"/>
                      </a:rPr>
                      <m:t>(</m:t>
                    </m:r>
                    <m:r>
                      <a:rPr lang="en-US" sz="2800" i="1">
                        <a:latin typeface="Cambria Math"/>
                      </a:rPr>
                      <m:t>𝐴</m:t>
                    </m:r>
                    <m:r>
                      <a:rPr lang="en-US" sz="2800" i="1">
                        <a:latin typeface="Cambria Math"/>
                      </a:rPr>
                      <m:t>,</m:t>
                    </m:r>
                    <m:r>
                      <a:rPr lang="en-US" sz="2800" i="1">
                        <a:latin typeface="Cambria Math"/>
                      </a:rPr>
                      <m:t>𝐶</m:t>
                    </m:r>
                    <m:r>
                      <a:rPr lang="en-US" sz="2800" i="1">
                        <a:latin typeface="Cambria Math"/>
                      </a:rPr>
                      <m:t>)</m:t>
                    </m:r>
                  </m:oMath>
                </a14:m>
                <a:r>
                  <a:rPr lang="en-US" sz="2800" dirty="0"/>
                  <a:t> </a:t>
                </a:r>
              </a:p>
            </p:txBody>
          </p:sp>
        </mc:Choice>
        <mc:Fallback xmlns="">
          <p:sp>
            <p:nvSpPr>
              <p:cNvPr id="120" name="TextBox 119"/>
              <p:cNvSpPr txBox="1">
                <a:spLocks noRot="1" noChangeAspect="1" noMove="1" noResize="1" noEditPoints="1" noAdjustHandles="1" noChangeArrowheads="1" noChangeShapeType="1" noTextEdit="1"/>
              </p:cNvSpPr>
              <p:nvPr/>
            </p:nvSpPr>
            <p:spPr>
              <a:xfrm>
                <a:off x="1219200" y="5244406"/>
                <a:ext cx="4387812" cy="1384995"/>
              </a:xfrm>
              <a:prstGeom prst="rect">
                <a:avLst/>
              </a:prstGeom>
              <a:blipFill>
                <a:blip r:embed="rId5"/>
                <a:stretch>
                  <a:fillRect l="-3188" t="-3636" b="-1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1" name="TextBox 120"/>
              <p:cNvSpPr txBox="1"/>
              <p:nvPr/>
            </p:nvSpPr>
            <p:spPr>
              <a:xfrm>
                <a:off x="6229065" y="5257800"/>
                <a:ext cx="4819935" cy="1384995"/>
              </a:xfrm>
              <a:prstGeom prst="rect">
                <a:avLst/>
              </a:prstGeom>
              <a:noFill/>
            </p:spPr>
            <p:txBody>
              <a:bodyPr wrap="square" rtlCol="0">
                <a:spAutoFit/>
              </a:bodyPr>
              <a:lstStyle/>
              <a:p>
                <a:r>
                  <a:rPr lang="en-US" sz="2800" dirty="0"/>
                  <a:t>A set of edges </a:t>
                </a:r>
                <a14:m>
                  <m:oMath xmlns:m="http://schemas.openxmlformats.org/officeDocument/2006/math">
                    <m:r>
                      <a:rPr lang="en-US" sz="2800" i="1">
                        <a:solidFill>
                          <a:srgbClr val="009900"/>
                        </a:solidFill>
                        <a:latin typeface="Cambria Math"/>
                      </a:rPr>
                      <m:t>𝑅</m:t>
                    </m:r>
                  </m:oMath>
                </a14:m>
                <a:r>
                  <a:rPr lang="en-US" sz="2800" dirty="0">
                    <a:solidFill>
                      <a:srgbClr val="009900"/>
                    </a:solidFill>
                  </a:rPr>
                  <a:t> Respects a cut</a:t>
                </a:r>
                <a:r>
                  <a:rPr lang="en-US" sz="2800" dirty="0"/>
                  <a:t> if no edges cross the cut</a:t>
                </a:r>
              </a:p>
              <a:p>
                <a:r>
                  <a:rPr lang="en-US" sz="2800" dirty="0"/>
                  <a:t>e.g. </a:t>
                </a:r>
                <a14:m>
                  <m:oMath xmlns:m="http://schemas.openxmlformats.org/officeDocument/2006/math">
                    <m:r>
                      <a:rPr lang="en-US" sz="2800" i="1">
                        <a:latin typeface="Cambria Math"/>
                      </a:rPr>
                      <m:t>𝑅</m:t>
                    </m:r>
                    <m:r>
                      <a:rPr lang="en-US" sz="2800" i="1">
                        <a:latin typeface="Cambria Math"/>
                      </a:rPr>
                      <m:t>={</m:t>
                    </m:r>
                    <m:d>
                      <m:dPr>
                        <m:ctrlPr>
                          <a:rPr lang="en-US" sz="2800" i="1">
                            <a:latin typeface="Cambria Math" panose="02040503050406030204" pitchFamily="18" charset="0"/>
                          </a:rPr>
                        </m:ctrlPr>
                      </m:dPr>
                      <m:e>
                        <m:r>
                          <a:rPr lang="en-US" sz="2800" i="1">
                            <a:latin typeface="Cambria Math"/>
                          </a:rPr>
                          <m:t>𝐴</m:t>
                        </m:r>
                        <m:r>
                          <a:rPr lang="en-US" sz="2800" i="1">
                            <a:latin typeface="Cambria Math"/>
                          </a:rPr>
                          <m:t>,</m:t>
                        </m:r>
                        <m:r>
                          <a:rPr lang="en-US" sz="2800" i="1">
                            <a:latin typeface="Cambria Math"/>
                          </a:rPr>
                          <m:t>𝐵</m:t>
                        </m:r>
                      </m:e>
                    </m:d>
                    <m:r>
                      <a:rPr lang="en-US" sz="2800" i="1">
                        <a:latin typeface="Cambria Math"/>
                      </a:rPr>
                      <m:t>,</m:t>
                    </m:r>
                    <m:d>
                      <m:dPr>
                        <m:ctrlPr>
                          <a:rPr lang="en-US" sz="2800" i="1">
                            <a:latin typeface="Cambria Math" panose="02040503050406030204" pitchFamily="18" charset="0"/>
                          </a:rPr>
                        </m:ctrlPr>
                      </m:dPr>
                      <m:e>
                        <m:r>
                          <a:rPr lang="en-US" sz="2800" i="1">
                            <a:latin typeface="Cambria Math"/>
                          </a:rPr>
                          <m:t>𝐸</m:t>
                        </m:r>
                        <m:r>
                          <a:rPr lang="en-US" sz="2800" i="1">
                            <a:latin typeface="Cambria Math"/>
                          </a:rPr>
                          <m:t>,</m:t>
                        </m:r>
                        <m:r>
                          <a:rPr lang="en-US" sz="2800" i="1">
                            <a:latin typeface="Cambria Math"/>
                          </a:rPr>
                          <m:t>𝐺</m:t>
                        </m:r>
                      </m:e>
                    </m:d>
                    <m:r>
                      <a:rPr lang="en-US" sz="2800" i="1">
                        <a:latin typeface="Cambria Math"/>
                      </a:rPr>
                      <m:t>,</m:t>
                    </m:r>
                    <m:d>
                      <m:dPr>
                        <m:ctrlPr>
                          <a:rPr lang="en-US" sz="2800" i="1">
                            <a:latin typeface="Cambria Math" panose="02040503050406030204" pitchFamily="18" charset="0"/>
                          </a:rPr>
                        </m:ctrlPr>
                      </m:dPr>
                      <m:e>
                        <m:r>
                          <a:rPr lang="en-US" sz="2800" i="1">
                            <a:latin typeface="Cambria Math"/>
                          </a:rPr>
                          <m:t>𝐹</m:t>
                        </m:r>
                        <m:r>
                          <a:rPr lang="en-US" sz="2800" i="1">
                            <a:latin typeface="Cambria Math"/>
                          </a:rPr>
                          <m:t>,</m:t>
                        </m:r>
                        <m:r>
                          <a:rPr lang="en-US" sz="2800" i="1">
                            <a:latin typeface="Cambria Math"/>
                          </a:rPr>
                          <m:t>𝐺</m:t>
                        </m:r>
                      </m:e>
                    </m:d>
                    <m:r>
                      <a:rPr lang="en-US" sz="2800" i="1">
                        <a:latin typeface="Cambria Math"/>
                      </a:rPr>
                      <m:t>}</m:t>
                    </m:r>
                  </m:oMath>
                </a14:m>
                <a:endParaRPr lang="en-US" sz="2800" dirty="0"/>
              </a:p>
            </p:txBody>
          </p:sp>
        </mc:Choice>
        <mc:Fallback xmlns="">
          <p:sp>
            <p:nvSpPr>
              <p:cNvPr id="121" name="TextBox 120"/>
              <p:cNvSpPr txBox="1">
                <a:spLocks noRot="1" noChangeAspect="1" noMove="1" noResize="1" noEditPoints="1" noAdjustHandles="1" noChangeArrowheads="1" noChangeShapeType="1" noTextEdit="1"/>
              </p:cNvSpPr>
              <p:nvPr/>
            </p:nvSpPr>
            <p:spPr>
              <a:xfrm>
                <a:off x="6229065" y="5257800"/>
                <a:ext cx="4819935" cy="1384995"/>
              </a:xfrm>
              <a:prstGeom prst="rect">
                <a:avLst/>
              </a:prstGeom>
              <a:blipFill>
                <a:blip r:embed="rId6"/>
                <a:stretch>
                  <a:fillRect l="-2362" t="-4545" b="-10000"/>
                </a:stretch>
              </a:blipFill>
            </p:spPr>
            <p:txBody>
              <a:bodyPr/>
              <a:lstStyle/>
              <a:p>
                <a:r>
                  <a:rPr lang="en-US">
                    <a:noFill/>
                  </a:rPr>
                  <a:t> </a:t>
                </a:r>
              </a:p>
            </p:txBody>
          </p:sp>
        </mc:Fallback>
      </mc:AlternateContent>
    </p:spTree>
    <p:extLst>
      <p:ext uri="{BB962C8B-B14F-4D97-AF65-F5344CB8AC3E}">
        <p14:creationId xmlns:p14="http://schemas.microsoft.com/office/powerpoint/2010/main" val="3559626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0"/>
                                        </p:tgtEl>
                                        <p:attrNameLst>
                                          <p:attrName>style.visibility</p:attrName>
                                        </p:attrNameLst>
                                      </p:cBhvr>
                                      <p:to>
                                        <p:strVal val="visible"/>
                                      </p:to>
                                    </p:set>
                                    <p:animEffect transition="in" filter="fade">
                                      <p:cBhvr>
                                        <p:cTn id="7" dur="500"/>
                                        <p:tgtEl>
                                          <p:spTgt spid="1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1"/>
                                        </p:tgtEl>
                                        <p:attrNameLst>
                                          <p:attrName>style.visibility</p:attrName>
                                        </p:attrNameLst>
                                      </p:cBhvr>
                                      <p:to>
                                        <p:strVal val="visible"/>
                                      </p:to>
                                    </p:set>
                                    <p:animEffect transition="in" filter="fade">
                                      <p:cBhvr>
                                        <p:cTn id="12" dur="500"/>
                                        <p:tgtEl>
                                          <p:spTgt spid="1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 grpId="0"/>
      <p:bldP spid="121"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Cut Theorem</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chor="t"/>
              <a:lstStyle/>
              <a:p>
                <a:pPr marL="0" indent="0">
                  <a:buNone/>
                </a:pPr>
                <a:r>
                  <a:rPr lang="en-US" dirty="0"/>
                  <a:t>If a set of edges </a:t>
                </a:r>
                <a14:m>
                  <m:oMath xmlns:m="http://schemas.openxmlformats.org/officeDocument/2006/math">
                    <m:r>
                      <a:rPr lang="en-US" b="0" i="1" smtClean="0">
                        <a:solidFill>
                          <a:srgbClr val="009900"/>
                        </a:solidFill>
                        <a:latin typeface="Cambria Math"/>
                      </a:rPr>
                      <m:t>𝐴</m:t>
                    </m:r>
                  </m:oMath>
                </a14:m>
                <a:r>
                  <a:rPr lang="en-US" dirty="0"/>
                  <a:t> is a subset of a minimum spanning tree </a:t>
                </a:r>
                <a14:m>
                  <m:oMath xmlns:m="http://schemas.openxmlformats.org/officeDocument/2006/math">
                    <m:r>
                      <a:rPr lang="en-US" b="0" i="1" smtClean="0">
                        <a:solidFill>
                          <a:srgbClr val="7030A0"/>
                        </a:solidFill>
                        <a:latin typeface="Cambria Math"/>
                      </a:rPr>
                      <m:t>𝑇</m:t>
                    </m:r>
                  </m:oMath>
                </a14:m>
                <a:r>
                  <a:rPr lang="en-US" dirty="0"/>
                  <a:t>, let </a:t>
                </a:r>
                <a14:m>
                  <m:oMath xmlns:m="http://schemas.openxmlformats.org/officeDocument/2006/math">
                    <m:r>
                      <a:rPr lang="en-US" b="0" i="0" smtClean="0">
                        <a:solidFill>
                          <a:srgbClr val="0070C0"/>
                        </a:solidFill>
                        <a:latin typeface="Cambria Math"/>
                      </a:rPr>
                      <m:t>(</m:t>
                    </m:r>
                    <m:r>
                      <a:rPr lang="en-US" b="0" i="1" smtClean="0">
                        <a:solidFill>
                          <a:srgbClr val="0070C0"/>
                        </a:solidFill>
                        <a:latin typeface="Cambria Math"/>
                      </a:rPr>
                      <m:t>𝑆</m:t>
                    </m:r>
                    <m:r>
                      <a:rPr lang="en-US" b="0" i="1" smtClean="0">
                        <a:solidFill>
                          <a:srgbClr val="0070C0"/>
                        </a:solidFill>
                        <a:latin typeface="Cambria Math"/>
                      </a:rPr>
                      <m:t>, </m:t>
                    </m:r>
                    <m:r>
                      <a:rPr lang="en-US" b="0" i="1" smtClean="0">
                        <a:solidFill>
                          <a:srgbClr val="0070C0"/>
                        </a:solidFill>
                        <a:latin typeface="Cambria Math"/>
                      </a:rPr>
                      <m:t>𝑉</m:t>
                    </m:r>
                    <m:r>
                      <a:rPr lang="en-US" b="0" i="1" smtClean="0">
                        <a:solidFill>
                          <a:srgbClr val="0070C0"/>
                        </a:solidFill>
                        <a:latin typeface="Cambria Math"/>
                      </a:rPr>
                      <m:t>−</m:t>
                    </m:r>
                    <m:r>
                      <a:rPr lang="en-US" b="0" i="1" smtClean="0">
                        <a:solidFill>
                          <a:srgbClr val="0070C0"/>
                        </a:solidFill>
                        <a:latin typeface="Cambria Math"/>
                      </a:rPr>
                      <m:t>𝑆</m:t>
                    </m:r>
                    <m:r>
                      <a:rPr lang="en-US" b="0" i="1" smtClean="0">
                        <a:solidFill>
                          <a:srgbClr val="0070C0"/>
                        </a:solidFill>
                        <a:latin typeface="Cambria Math"/>
                      </a:rPr>
                      <m:t>)</m:t>
                    </m:r>
                  </m:oMath>
                </a14:m>
                <a:r>
                  <a:rPr lang="en-US" dirty="0"/>
                  <a:t> be any cut which </a:t>
                </a:r>
                <a14:m>
                  <m:oMath xmlns:m="http://schemas.openxmlformats.org/officeDocument/2006/math">
                    <m:r>
                      <a:rPr lang="en-US" b="0" i="1" smtClean="0">
                        <a:solidFill>
                          <a:srgbClr val="009900"/>
                        </a:solidFill>
                        <a:latin typeface="Cambria Math"/>
                      </a:rPr>
                      <m:t>𝐴</m:t>
                    </m:r>
                  </m:oMath>
                </a14:m>
                <a:r>
                  <a:rPr lang="en-US" dirty="0"/>
                  <a:t> respects. Let </a:t>
                </a:r>
                <a14:m>
                  <m:oMath xmlns:m="http://schemas.openxmlformats.org/officeDocument/2006/math">
                    <m:r>
                      <a:rPr lang="en-US" b="0" i="1" smtClean="0">
                        <a:solidFill>
                          <a:schemeClr val="accent6"/>
                        </a:solidFill>
                        <a:latin typeface="Cambria Math"/>
                      </a:rPr>
                      <m:t>𝑒</m:t>
                    </m:r>
                  </m:oMath>
                </a14:m>
                <a:r>
                  <a:rPr lang="en-US" dirty="0"/>
                  <a:t> be the least-weight edge which crosses </a:t>
                </a:r>
                <a14:m>
                  <m:oMath xmlns:m="http://schemas.openxmlformats.org/officeDocument/2006/math">
                    <m:r>
                      <a:rPr lang="en-US" smtClean="0">
                        <a:solidFill>
                          <a:srgbClr val="0070C0"/>
                        </a:solidFill>
                        <a:latin typeface="Cambria Math"/>
                      </a:rPr>
                      <m:t>(</m:t>
                    </m:r>
                    <m:r>
                      <a:rPr lang="en-US" i="1">
                        <a:solidFill>
                          <a:srgbClr val="0070C0"/>
                        </a:solidFill>
                        <a:latin typeface="Cambria Math"/>
                      </a:rPr>
                      <m:t>𝑆</m:t>
                    </m:r>
                    <m:r>
                      <a:rPr lang="en-US" i="1">
                        <a:solidFill>
                          <a:srgbClr val="0070C0"/>
                        </a:solidFill>
                        <a:latin typeface="Cambria Math"/>
                      </a:rPr>
                      <m:t>, </m:t>
                    </m:r>
                    <m:r>
                      <a:rPr lang="en-US" i="1">
                        <a:solidFill>
                          <a:srgbClr val="0070C0"/>
                        </a:solidFill>
                        <a:latin typeface="Cambria Math"/>
                      </a:rPr>
                      <m:t>𝑉</m:t>
                    </m:r>
                    <m:r>
                      <a:rPr lang="en-US" i="1">
                        <a:solidFill>
                          <a:srgbClr val="0070C0"/>
                        </a:solidFill>
                        <a:latin typeface="Cambria Math"/>
                      </a:rPr>
                      <m:t>−</m:t>
                    </m:r>
                    <m:r>
                      <a:rPr lang="en-US" i="1">
                        <a:solidFill>
                          <a:srgbClr val="0070C0"/>
                        </a:solidFill>
                        <a:latin typeface="Cambria Math"/>
                      </a:rPr>
                      <m:t>𝑆</m:t>
                    </m:r>
                    <m:r>
                      <a:rPr lang="en-US" i="1">
                        <a:solidFill>
                          <a:srgbClr val="0070C0"/>
                        </a:solidFill>
                        <a:latin typeface="Cambria Math"/>
                      </a:rPr>
                      <m:t>)</m:t>
                    </m:r>
                  </m:oMath>
                </a14:m>
                <a:r>
                  <a:rPr lang="en-US" dirty="0"/>
                  <a:t>. </a:t>
                </a:r>
                <a14:m>
                  <m:oMath xmlns:m="http://schemas.openxmlformats.org/officeDocument/2006/math">
                    <m:r>
                      <a:rPr lang="en-US" b="0" i="1" dirty="0" smtClean="0">
                        <a:solidFill>
                          <a:srgbClr val="009900"/>
                        </a:solidFill>
                        <a:latin typeface="Cambria Math"/>
                      </a:rPr>
                      <m:t>𝐴</m:t>
                    </m:r>
                    <m:r>
                      <a:rPr lang="en-US" b="0" i="1" dirty="0" smtClean="0">
                        <a:latin typeface="Cambria Math"/>
                      </a:rPr>
                      <m:t>∪</m:t>
                    </m:r>
                    <m:r>
                      <a:rPr lang="en-US" b="0" i="1" dirty="0" smtClean="0">
                        <a:solidFill>
                          <a:schemeClr val="accent6"/>
                        </a:solidFill>
                        <a:latin typeface="Cambria Math"/>
                      </a:rPr>
                      <m:t>{</m:t>
                    </m:r>
                    <m:r>
                      <a:rPr lang="en-US" b="0" i="1" dirty="0" smtClean="0">
                        <a:solidFill>
                          <a:schemeClr val="accent6"/>
                        </a:solidFill>
                        <a:latin typeface="Cambria Math"/>
                      </a:rPr>
                      <m:t>𝑒</m:t>
                    </m:r>
                    <m:r>
                      <a:rPr lang="en-US" b="0" i="1" dirty="0" smtClean="0">
                        <a:solidFill>
                          <a:schemeClr val="accent6"/>
                        </a:solidFill>
                        <a:latin typeface="Cambria Math"/>
                      </a:rPr>
                      <m:t>}</m:t>
                    </m:r>
                  </m:oMath>
                </a14:m>
                <a:r>
                  <a:rPr lang="en-US" dirty="0">
                    <a:solidFill>
                      <a:schemeClr val="accent6"/>
                    </a:solidFill>
                  </a:rPr>
                  <a:t> </a:t>
                </a:r>
                <a:r>
                  <a:rPr lang="en-US" dirty="0"/>
                  <a:t>is also a subset of a minimum spanning tree.</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3"/>
                <a:stretch>
                  <a:fillRect l="-1389" t="-1617" r="-1111"/>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86BADE50-950A-4D58-BFB2-FA2C6A8B385D}" type="slidenum">
              <a:rPr lang="en-US" smtClean="0"/>
              <a:t>35</a:t>
            </a:fld>
            <a:endParaRPr lang="en-US"/>
          </a:p>
        </p:txBody>
      </p:sp>
    </p:spTree>
    <p:extLst>
      <p:ext uri="{BB962C8B-B14F-4D97-AF65-F5344CB8AC3E}">
        <p14:creationId xmlns:p14="http://schemas.microsoft.com/office/powerpoint/2010/main" val="25454278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Cut Theorem</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chor="t"/>
              <a:lstStyle/>
              <a:p>
                <a:pPr marL="0" indent="0">
                  <a:buNone/>
                </a:pPr>
                <a:r>
                  <a:rPr lang="en-US" dirty="0">
                    <a:highlight>
                      <a:srgbClr val="FFFF00"/>
                    </a:highlight>
                  </a:rPr>
                  <a:t>If a set of edges </a:t>
                </a:r>
                <a14:m>
                  <m:oMath xmlns:m="http://schemas.openxmlformats.org/officeDocument/2006/math">
                    <m:r>
                      <a:rPr lang="en-US" b="0" i="1" smtClean="0">
                        <a:solidFill>
                          <a:schemeClr val="accent2">
                            <a:lumMod val="75000"/>
                          </a:schemeClr>
                        </a:solidFill>
                        <a:highlight>
                          <a:srgbClr val="FFFF00"/>
                        </a:highlight>
                        <a:latin typeface="Cambria Math"/>
                      </a:rPr>
                      <m:t>𝐴</m:t>
                    </m:r>
                  </m:oMath>
                </a14:m>
                <a:r>
                  <a:rPr lang="en-US" dirty="0">
                    <a:highlight>
                      <a:srgbClr val="FFFF00"/>
                    </a:highlight>
                  </a:rPr>
                  <a:t> is a subset of a minimum spanning tree </a:t>
                </a:r>
                <a14:m>
                  <m:oMath xmlns:m="http://schemas.openxmlformats.org/officeDocument/2006/math">
                    <m:r>
                      <a:rPr lang="en-US" b="0" i="1" smtClean="0">
                        <a:solidFill>
                          <a:srgbClr val="7030A0"/>
                        </a:solidFill>
                        <a:highlight>
                          <a:srgbClr val="FFFF00"/>
                        </a:highlight>
                        <a:latin typeface="Cambria Math"/>
                      </a:rPr>
                      <m:t>𝑇</m:t>
                    </m:r>
                  </m:oMath>
                </a14:m>
                <a:r>
                  <a:rPr lang="en-US" dirty="0">
                    <a:highlight>
                      <a:srgbClr val="FFFF00"/>
                    </a:highlight>
                  </a:rPr>
                  <a:t>, </a:t>
                </a:r>
                <a:r>
                  <a:rPr lang="en-US" dirty="0"/>
                  <a:t>let </a:t>
                </a:r>
                <a14:m>
                  <m:oMath xmlns:m="http://schemas.openxmlformats.org/officeDocument/2006/math">
                    <m:r>
                      <a:rPr lang="en-US" b="0" i="0" smtClean="0">
                        <a:solidFill>
                          <a:srgbClr val="0070C0"/>
                        </a:solidFill>
                        <a:latin typeface="Cambria Math"/>
                      </a:rPr>
                      <m:t>(</m:t>
                    </m:r>
                    <m:r>
                      <a:rPr lang="en-US" b="0" i="1" smtClean="0">
                        <a:solidFill>
                          <a:srgbClr val="0070C0"/>
                        </a:solidFill>
                        <a:latin typeface="Cambria Math"/>
                      </a:rPr>
                      <m:t>𝑆</m:t>
                    </m:r>
                    <m:r>
                      <a:rPr lang="en-US" b="0" i="1" smtClean="0">
                        <a:solidFill>
                          <a:srgbClr val="0070C0"/>
                        </a:solidFill>
                        <a:latin typeface="Cambria Math"/>
                      </a:rPr>
                      <m:t>, </m:t>
                    </m:r>
                    <m:r>
                      <a:rPr lang="en-US" b="0" i="1" smtClean="0">
                        <a:solidFill>
                          <a:srgbClr val="0070C0"/>
                        </a:solidFill>
                        <a:latin typeface="Cambria Math"/>
                      </a:rPr>
                      <m:t>𝑉</m:t>
                    </m:r>
                    <m:r>
                      <a:rPr lang="en-US" b="0" i="1" smtClean="0">
                        <a:solidFill>
                          <a:srgbClr val="0070C0"/>
                        </a:solidFill>
                        <a:latin typeface="Cambria Math"/>
                      </a:rPr>
                      <m:t>−</m:t>
                    </m:r>
                    <m:r>
                      <a:rPr lang="en-US" b="0" i="1" smtClean="0">
                        <a:solidFill>
                          <a:srgbClr val="0070C0"/>
                        </a:solidFill>
                        <a:latin typeface="Cambria Math"/>
                      </a:rPr>
                      <m:t>𝑆</m:t>
                    </m:r>
                    <m:r>
                      <a:rPr lang="en-US" b="0" i="1" smtClean="0">
                        <a:solidFill>
                          <a:srgbClr val="0070C0"/>
                        </a:solidFill>
                        <a:latin typeface="Cambria Math"/>
                      </a:rPr>
                      <m:t>)</m:t>
                    </m:r>
                  </m:oMath>
                </a14:m>
                <a:r>
                  <a:rPr lang="en-US" dirty="0"/>
                  <a:t> be any cut which </a:t>
                </a:r>
                <a14:m>
                  <m:oMath xmlns:m="http://schemas.openxmlformats.org/officeDocument/2006/math">
                    <m:r>
                      <a:rPr lang="en-US" b="0" i="1" smtClean="0">
                        <a:solidFill>
                          <a:schemeClr val="accent2">
                            <a:lumMod val="75000"/>
                          </a:schemeClr>
                        </a:solidFill>
                        <a:latin typeface="Cambria Math"/>
                      </a:rPr>
                      <m:t>𝐴</m:t>
                    </m:r>
                  </m:oMath>
                </a14:m>
                <a:r>
                  <a:rPr lang="en-US" dirty="0"/>
                  <a:t> respects. Let </a:t>
                </a:r>
                <a14:m>
                  <m:oMath xmlns:m="http://schemas.openxmlformats.org/officeDocument/2006/math">
                    <m:r>
                      <a:rPr lang="en-US" b="0" i="1" smtClean="0">
                        <a:solidFill>
                          <a:srgbClr val="FF00FF"/>
                        </a:solidFill>
                        <a:latin typeface="Cambria Math"/>
                      </a:rPr>
                      <m:t>𝑒</m:t>
                    </m:r>
                  </m:oMath>
                </a14:m>
                <a:r>
                  <a:rPr lang="en-US" dirty="0"/>
                  <a:t> be the least-weight edge which crosses </a:t>
                </a:r>
                <a14:m>
                  <m:oMath xmlns:m="http://schemas.openxmlformats.org/officeDocument/2006/math">
                    <m:r>
                      <a:rPr lang="en-US" smtClean="0">
                        <a:solidFill>
                          <a:srgbClr val="0070C0"/>
                        </a:solidFill>
                        <a:latin typeface="Cambria Math"/>
                      </a:rPr>
                      <m:t>(</m:t>
                    </m:r>
                    <m:r>
                      <a:rPr lang="en-US" i="1">
                        <a:solidFill>
                          <a:srgbClr val="0070C0"/>
                        </a:solidFill>
                        <a:latin typeface="Cambria Math"/>
                      </a:rPr>
                      <m:t>𝑆</m:t>
                    </m:r>
                    <m:r>
                      <a:rPr lang="en-US" i="1">
                        <a:solidFill>
                          <a:srgbClr val="0070C0"/>
                        </a:solidFill>
                        <a:latin typeface="Cambria Math"/>
                      </a:rPr>
                      <m:t>, </m:t>
                    </m:r>
                    <m:r>
                      <a:rPr lang="en-US" i="1">
                        <a:solidFill>
                          <a:srgbClr val="0070C0"/>
                        </a:solidFill>
                        <a:latin typeface="Cambria Math"/>
                      </a:rPr>
                      <m:t>𝑉</m:t>
                    </m:r>
                    <m:r>
                      <a:rPr lang="en-US" i="1">
                        <a:solidFill>
                          <a:srgbClr val="0070C0"/>
                        </a:solidFill>
                        <a:latin typeface="Cambria Math"/>
                      </a:rPr>
                      <m:t>−</m:t>
                    </m:r>
                    <m:r>
                      <a:rPr lang="en-US" i="1">
                        <a:solidFill>
                          <a:srgbClr val="0070C0"/>
                        </a:solidFill>
                        <a:latin typeface="Cambria Math"/>
                      </a:rPr>
                      <m:t>𝑆</m:t>
                    </m:r>
                    <m:r>
                      <a:rPr lang="en-US" i="1">
                        <a:solidFill>
                          <a:srgbClr val="0070C0"/>
                        </a:solidFill>
                        <a:latin typeface="Cambria Math"/>
                      </a:rPr>
                      <m:t>)</m:t>
                    </m:r>
                  </m:oMath>
                </a14:m>
                <a:r>
                  <a:rPr lang="en-US" dirty="0"/>
                  <a:t>. </a:t>
                </a:r>
                <a14:m>
                  <m:oMath xmlns:m="http://schemas.openxmlformats.org/officeDocument/2006/math">
                    <m:r>
                      <a:rPr lang="en-US" b="0" i="1" dirty="0" smtClean="0">
                        <a:solidFill>
                          <a:schemeClr val="accent2">
                            <a:lumMod val="75000"/>
                          </a:schemeClr>
                        </a:solidFill>
                        <a:latin typeface="Cambria Math"/>
                      </a:rPr>
                      <m:t>𝐴</m:t>
                    </m:r>
                    <m:r>
                      <a:rPr lang="en-US" b="0" i="1" dirty="0" smtClean="0">
                        <a:latin typeface="Cambria Math"/>
                      </a:rPr>
                      <m:t>∪</m:t>
                    </m:r>
                    <m:r>
                      <a:rPr lang="en-US" b="0" i="1" dirty="0" smtClean="0">
                        <a:solidFill>
                          <a:srgbClr val="FF00FF"/>
                        </a:solidFill>
                        <a:latin typeface="Cambria Math"/>
                      </a:rPr>
                      <m:t>{</m:t>
                    </m:r>
                    <m:r>
                      <a:rPr lang="en-US" b="0" i="1" dirty="0" smtClean="0">
                        <a:solidFill>
                          <a:srgbClr val="FF00FF"/>
                        </a:solidFill>
                        <a:latin typeface="Cambria Math"/>
                      </a:rPr>
                      <m:t>𝑒</m:t>
                    </m:r>
                    <m:r>
                      <a:rPr lang="en-US" b="0" i="1" dirty="0" smtClean="0">
                        <a:solidFill>
                          <a:srgbClr val="FF00FF"/>
                        </a:solidFill>
                        <a:latin typeface="Cambria Math"/>
                      </a:rPr>
                      <m:t>}</m:t>
                    </m:r>
                  </m:oMath>
                </a14:m>
                <a:r>
                  <a:rPr lang="en-US" dirty="0">
                    <a:solidFill>
                      <a:schemeClr val="accent6"/>
                    </a:solidFill>
                  </a:rPr>
                  <a:t> </a:t>
                </a:r>
                <a:r>
                  <a:rPr lang="en-US" dirty="0"/>
                  <a:t>is also a subset of a minimum spanning tree.</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3"/>
                <a:stretch>
                  <a:fillRect l="-1217" t="-2241"/>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86BADE50-950A-4D58-BFB2-FA2C6A8B385D}" type="slidenum">
              <a:rPr lang="en-US" smtClean="0"/>
              <a:t>36</a:t>
            </a:fld>
            <a:endParaRPr lang="en-US"/>
          </a:p>
        </p:txBody>
      </p:sp>
      <p:grpSp>
        <p:nvGrpSpPr>
          <p:cNvPr id="5" name="Group 4"/>
          <p:cNvGrpSpPr/>
          <p:nvPr/>
        </p:nvGrpSpPr>
        <p:grpSpPr>
          <a:xfrm>
            <a:off x="3811391" y="3810000"/>
            <a:ext cx="4600060" cy="2787240"/>
            <a:chOff x="0" y="2862182"/>
            <a:chExt cx="7044346" cy="4268266"/>
          </a:xfrm>
        </p:grpSpPr>
        <p:cxnSp>
          <p:nvCxnSpPr>
            <p:cNvPr id="6" name="Straight Connector 5"/>
            <p:cNvCxnSpPr>
              <a:stCxn id="34" idx="7"/>
              <a:endCxn id="35" idx="2"/>
            </p:cNvCxnSpPr>
            <p:nvPr/>
          </p:nvCxnSpPr>
          <p:spPr>
            <a:xfrm flipV="1">
              <a:off x="438102" y="3276727"/>
              <a:ext cx="1492916" cy="962604"/>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a:stCxn id="35" idx="6"/>
              <a:endCxn id="38" idx="2"/>
            </p:cNvCxnSpPr>
            <p:nvPr/>
          </p:nvCxnSpPr>
          <p:spPr>
            <a:xfrm>
              <a:off x="2444286" y="3276727"/>
              <a:ext cx="1510213" cy="52390"/>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stCxn id="34" idx="4"/>
              <a:endCxn id="36" idx="1"/>
            </p:cNvCxnSpPr>
            <p:nvPr/>
          </p:nvCxnSpPr>
          <p:spPr>
            <a:xfrm>
              <a:off x="256634" y="4677433"/>
              <a:ext cx="857899" cy="1046257"/>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37" idx="3"/>
              <a:endCxn id="36" idx="7"/>
            </p:cNvCxnSpPr>
            <p:nvPr/>
          </p:nvCxnSpPr>
          <p:spPr>
            <a:xfrm flipH="1">
              <a:off x="1477469" y="4930617"/>
              <a:ext cx="1172042" cy="793073"/>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39" idx="2"/>
              <a:endCxn id="36" idx="5"/>
            </p:cNvCxnSpPr>
            <p:nvPr/>
          </p:nvCxnSpPr>
          <p:spPr>
            <a:xfrm flipH="1" flipV="1">
              <a:off x="1477469" y="6086626"/>
              <a:ext cx="1369411" cy="565311"/>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37" idx="5"/>
              <a:endCxn id="39" idx="0"/>
            </p:cNvCxnSpPr>
            <p:nvPr/>
          </p:nvCxnSpPr>
          <p:spPr>
            <a:xfrm>
              <a:off x="3012447" y="4930617"/>
              <a:ext cx="91067" cy="146468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37" idx="7"/>
              <a:endCxn id="38" idx="3"/>
            </p:cNvCxnSpPr>
            <p:nvPr/>
          </p:nvCxnSpPr>
          <p:spPr>
            <a:xfrm flipV="1">
              <a:off x="3012447" y="3510585"/>
              <a:ext cx="1017218" cy="105709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39" idx="6"/>
              <a:endCxn id="40" idx="3"/>
            </p:cNvCxnSpPr>
            <p:nvPr/>
          </p:nvCxnSpPr>
          <p:spPr>
            <a:xfrm flipV="1">
              <a:off x="3360148" y="6576771"/>
              <a:ext cx="1716185" cy="7516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40" idx="1"/>
              <a:endCxn id="38" idx="4"/>
            </p:cNvCxnSpPr>
            <p:nvPr/>
          </p:nvCxnSpPr>
          <p:spPr>
            <a:xfrm flipH="1" flipV="1">
              <a:off x="4211133" y="3585751"/>
              <a:ext cx="865200" cy="2628084"/>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42" idx="2"/>
              <a:endCxn id="38" idx="5"/>
            </p:cNvCxnSpPr>
            <p:nvPr/>
          </p:nvCxnSpPr>
          <p:spPr>
            <a:xfrm flipH="1" flipV="1">
              <a:off x="4392601" y="3510585"/>
              <a:ext cx="913997" cy="495205"/>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40" idx="0"/>
              <a:endCxn id="42" idx="3"/>
            </p:cNvCxnSpPr>
            <p:nvPr/>
          </p:nvCxnSpPr>
          <p:spPr>
            <a:xfrm flipV="1">
              <a:off x="5257801" y="4187258"/>
              <a:ext cx="123963" cy="195141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41" idx="1"/>
              <a:endCxn id="42" idx="5"/>
            </p:cNvCxnSpPr>
            <p:nvPr/>
          </p:nvCxnSpPr>
          <p:spPr>
            <a:xfrm flipH="1" flipV="1">
              <a:off x="5744700" y="4187258"/>
              <a:ext cx="861544" cy="674868"/>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41" idx="3"/>
              <a:endCxn id="40" idx="6"/>
            </p:cNvCxnSpPr>
            <p:nvPr/>
          </p:nvCxnSpPr>
          <p:spPr>
            <a:xfrm flipH="1">
              <a:off x="5514435" y="5225062"/>
              <a:ext cx="1091809" cy="117024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67228" y="3195081"/>
              <a:ext cx="641186" cy="565580"/>
            </a:xfrm>
            <a:prstGeom prst="rect">
              <a:avLst/>
            </a:prstGeom>
            <a:noFill/>
          </p:spPr>
          <p:txBody>
            <a:bodyPr wrap="none" rtlCol="0">
              <a:spAutoFit/>
            </a:bodyPr>
            <a:lstStyle/>
            <a:p>
              <a:r>
                <a:rPr lang="en-US" dirty="0">
                  <a:solidFill>
                    <a:srgbClr val="00B050"/>
                  </a:solidFill>
                </a:rPr>
                <a:t>10</a:t>
              </a:r>
            </a:p>
          </p:txBody>
        </p:sp>
        <p:sp>
          <p:nvSpPr>
            <p:cNvPr id="20" name="TextBox 19"/>
            <p:cNvSpPr txBox="1"/>
            <p:nvPr/>
          </p:nvSpPr>
          <p:spPr>
            <a:xfrm>
              <a:off x="6095562" y="4099030"/>
              <a:ext cx="461990" cy="565580"/>
            </a:xfrm>
            <a:prstGeom prst="rect">
              <a:avLst/>
            </a:prstGeom>
            <a:noFill/>
          </p:spPr>
          <p:txBody>
            <a:bodyPr wrap="none" rtlCol="0">
              <a:spAutoFit/>
            </a:bodyPr>
            <a:lstStyle/>
            <a:p>
              <a:r>
                <a:rPr lang="en-US" dirty="0">
                  <a:solidFill>
                    <a:srgbClr val="00B050"/>
                  </a:solidFill>
                </a:rPr>
                <a:t>2</a:t>
              </a:r>
            </a:p>
          </p:txBody>
        </p:sp>
        <p:sp>
          <p:nvSpPr>
            <p:cNvPr id="21" name="TextBox 20"/>
            <p:cNvSpPr txBox="1"/>
            <p:nvPr/>
          </p:nvSpPr>
          <p:spPr>
            <a:xfrm>
              <a:off x="3895875" y="6564868"/>
              <a:ext cx="461990" cy="565580"/>
            </a:xfrm>
            <a:prstGeom prst="rect">
              <a:avLst/>
            </a:prstGeom>
            <a:noFill/>
          </p:spPr>
          <p:txBody>
            <a:bodyPr wrap="none" rtlCol="0">
              <a:spAutoFit/>
            </a:bodyPr>
            <a:lstStyle/>
            <a:p>
              <a:r>
                <a:rPr lang="en-US" dirty="0">
                  <a:solidFill>
                    <a:srgbClr val="00B050"/>
                  </a:solidFill>
                </a:rPr>
                <a:t>6</a:t>
              </a:r>
            </a:p>
          </p:txBody>
        </p:sp>
        <p:sp>
          <p:nvSpPr>
            <p:cNvPr id="22" name="TextBox 21"/>
            <p:cNvSpPr txBox="1"/>
            <p:nvPr/>
          </p:nvSpPr>
          <p:spPr>
            <a:xfrm>
              <a:off x="6047348" y="5905158"/>
              <a:ext cx="641186" cy="565580"/>
            </a:xfrm>
            <a:prstGeom prst="rect">
              <a:avLst/>
            </a:prstGeom>
            <a:noFill/>
          </p:spPr>
          <p:txBody>
            <a:bodyPr wrap="none" rtlCol="0">
              <a:spAutoFit/>
            </a:bodyPr>
            <a:lstStyle/>
            <a:p>
              <a:r>
                <a:rPr lang="en-US" dirty="0">
                  <a:solidFill>
                    <a:srgbClr val="00B050"/>
                  </a:solidFill>
                </a:rPr>
                <a:t>11</a:t>
              </a:r>
            </a:p>
          </p:txBody>
        </p:sp>
        <p:sp>
          <p:nvSpPr>
            <p:cNvPr id="23" name="TextBox 22"/>
            <p:cNvSpPr txBox="1"/>
            <p:nvPr/>
          </p:nvSpPr>
          <p:spPr>
            <a:xfrm>
              <a:off x="5255801" y="4595356"/>
              <a:ext cx="461990" cy="565580"/>
            </a:xfrm>
            <a:prstGeom prst="rect">
              <a:avLst/>
            </a:prstGeom>
            <a:noFill/>
          </p:spPr>
          <p:txBody>
            <a:bodyPr wrap="none" rtlCol="0">
              <a:spAutoFit/>
            </a:bodyPr>
            <a:lstStyle/>
            <a:p>
              <a:r>
                <a:rPr lang="en-US" dirty="0">
                  <a:solidFill>
                    <a:srgbClr val="00B050"/>
                  </a:solidFill>
                </a:rPr>
                <a:t>9</a:t>
              </a:r>
            </a:p>
          </p:txBody>
        </p:sp>
        <p:sp>
          <p:nvSpPr>
            <p:cNvPr id="24" name="TextBox 23"/>
            <p:cNvSpPr txBox="1"/>
            <p:nvPr/>
          </p:nvSpPr>
          <p:spPr>
            <a:xfrm>
              <a:off x="4119679" y="4462779"/>
              <a:ext cx="461990" cy="565580"/>
            </a:xfrm>
            <a:prstGeom prst="rect">
              <a:avLst/>
            </a:prstGeom>
            <a:noFill/>
          </p:spPr>
          <p:txBody>
            <a:bodyPr wrap="none" rtlCol="0">
              <a:spAutoFit/>
            </a:bodyPr>
            <a:lstStyle/>
            <a:p>
              <a:r>
                <a:rPr lang="en-US" dirty="0">
                  <a:solidFill>
                    <a:srgbClr val="00B050"/>
                  </a:solidFill>
                </a:rPr>
                <a:t>5</a:t>
              </a:r>
            </a:p>
          </p:txBody>
        </p:sp>
        <p:sp>
          <p:nvSpPr>
            <p:cNvPr id="25" name="TextBox 24"/>
            <p:cNvSpPr txBox="1"/>
            <p:nvPr/>
          </p:nvSpPr>
          <p:spPr>
            <a:xfrm>
              <a:off x="4582463" y="3299181"/>
              <a:ext cx="461990" cy="565580"/>
            </a:xfrm>
            <a:prstGeom prst="rect">
              <a:avLst/>
            </a:prstGeom>
            <a:noFill/>
          </p:spPr>
          <p:txBody>
            <a:bodyPr wrap="none" rtlCol="0">
              <a:spAutoFit/>
            </a:bodyPr>
            <a:lstStyle/>
            <a:p>
              <a:r>
                <a:rPr lang="en-US" dirty="0">
                  <a:solidFill>
                    <a:srgbClr val="00B050"/>
                  </a:solidFill>
                </a:rPr>
                <a:t>8</a:t>
              </a:r>
            </a:p>
          </p:txBody>
        </p:sp>
        <p:sp>
          <p:nvSpPr>
            <p:cNvPr id="26" name="TextBox 25"/>
            <p:cNvSpPr txBox="1"/>
            <p:nvPr/>
          </p:nvSpPr>
          <p:spPr>
            <a:xfrm>
              <a:off x="3058462" y="5546336"/>
              <a:ext cx="461990" cy="565580"/>
            </a:xfrm>
            <a:prstGeom prst="rect">
              <a:avLst/>
            </a:prstGeom>
            <a:noFill/>
            <a:ln>
              <a:noFill/>
            </a:ln>
          </p:spPr>
          <p:txBody>
            <a:bodyPr wrap="none" rtlCol="0">
              <a:spAutoFit/>
            </a:bodyPr>
            <a:lstStyle/>
            <a:p>
              <a:r>
                <a:rPr lang="en-US" dirty="0">
                  <a:solidFill>
                    <a:srgbClr val="00B050"/>
                  </a:solidFill>
                </a:rPr>
                <a:t>3</a:t>
              </a:r>
            </a:p>
          </p:txBody>
        </p:sp>
        <p:sp>
          <p:nvSpPr>
            <p:cNvPr id="27" name="TextBox 26"/>
            <p:cNvSpPr txBox="1"/>
            <p:nvPr/>
          </p:nvSpPr>
          <p:spPr>
            <a:xfrm>
              <a:off x="3064048" y="3778529"/>
              <a:ext cx="461990" cy="565580"/>
            </a:xfrm>
            <a:prstGeom prst="rect">
              <a:avLst/>
            </a:prstGeom>
            <a:noFill/>
          </p:spPr>
          <p:txBody>
            <a:bodyPr wrap="none" rtlCol="0">
              <a:spAutoFit/>
            </a:bodyPr>
            <a:lstStyle/>
            <a:p>
              <a:r>
                <a:rPr lang="en-US" dirty="0">
                  <a:solidFill>
                    <a:srgbClr val="00B050"/>
                  </a:solidFill>
                </a:rPr>
                <a:t>7</a:t>
              </a:r>
            </a:p>
          </p:txBody>
        </p:sp>
        <p:sp>
          <p:nvSpPr>
            <p:cNvPr id="28" name="TextBox 27"/>
            <p:cNvSpPr txBox="1"/>
            <p:nvPr/>
          </p:nvSpPr>
          <p:spPr>
            <a:xfrm>
              <a:off x="2051034" y="5224258"/>
              <a:ext cx="461990" cy="565580"/>
            </a:xfrm>
            <a:prstGeom prst="rect">
              <a:avLst/>
            </a:prstGeom>
            <a:noFill/>
          </p:spPr>
          <p:txBody>
            <a:bodyPr wrap="none" rtlCol="0">
              <a:spAutoFit/>
            </a:bodyPr>
            <a:lstStyle/>
            <a:p>
              <a:r>
                <a:rPr lang="en-US" dirty="0">
                  <a:solidFill>
                    <a:srgbClr val="00B050"/>
                  </a:solidFill>
                </a:rPr>
                <a:t>3</a:t>
              </a:r>
            </a:p>
          </p:txBody>
        </p:sp>
        <p:sp>
          <p:nvSpPr>
            <p:cNvPr id="29" name="TextBox 28"/>
            <p:cNvSpPr txBox="1"/>
            <p:nvPr/>
          </p:nvSpPr>
          <p:spPr>
            <a:xfrm>
              <a:off x="1885966" y="6404395"/>
              <a:ext cx="461990" cy="565580"/>
            </a:xfrm>
            <a:prstGeom prst="rect">
              <a:avLst/>
            </a:prstGeom>
            <a:noFill/>
          </p:spPr>
          <p:txBody>
            <a:bodyPr wrap="none" rtlCol="0">
              <a:spAutoFit/>
            </a:bodyPr>
            <a:lstStyle/>
            <a:p>
              <a:r>
                <a:rPr lang="en-US" dirty="0">
                  <a:solidFill>
                    <a:srgbClr val="00B050"/>
                  </a:solidFill>
                </a:rPr>
                <a:t>1</a:t>
              </a:r>
            </a:p>
          </p:txBody>
        </p:sp>
        <p:sp>
          <p:nvSpPr>
            <p:cNvPr id="30" name="TextBox 29"/>
            <p:cNvSpPr txBox="1"/>
            <p:nvPr/>
          </p:nvSpPr>
          <p:spPr>
            <a:xfrm>
              <a:off x="2830979" y="2862182"/>
              <a:ext cx="461990" cy="565580"/>
            </a:xfrm>
            <a:prstGeom prst="rect">
              <a:avLst/>
            </a:prstGeom>
            <a:noFill/>
          </p:spPr>
          <p:txBody>
            <a:bodyPr wrap="none" rtlCol="0">
              <a:spAutoFit/>
            </a:bodyPr>
            <a:lstStyle/>
            <a:p>
              <a:r>
                <a:rPr lang="en-US" dirty="0">
                  <a:solidFill>
                    <a:srgbClr val="00B050"/>
                  </a:solidFill>
                </a:rPr>
                <a:t>8</a:t>
              </a:r>
            </a:p>
          </p:txBody>
        </p:sp>
        <p:sp>
          <p:nvSpPr>
            <p:cNvPr id="31" name="TextBox 30"/>
            <p:cNvSpPr txBox="1"/>
            <p:nvPr/>
          </p:nvSpPr>
          <p:spPr>
            <a:xfrm>
              <a:off x="256634" y="5096526"/>
              <a:ext cx="641186" cy="565580"/>
            </a:xfrm>
            <a:prstGeom prst="rect">
              <a:avLst/>
            </a:prstGeom>
            <a:noFill/>
          </p:spPr>
          <p:txBody>
            <a:bodyPr wrap="none" rtlCol="0">
              <a:spAutoFit/>
            </a:bodyPr>
            <a:lstStyle/>
            <a:p>
              <a:r>
                <a:rPr lang="en-US" dirty="0">
                  <a:solidFill>
                    <a:srgbClr val="00B050"/>
                  </a:solidFill>
                </a:rPr>
                <a:t>12</a:t>
              </a:r>
            </a:p>
          </p:txBody>
        </p:sp>
        <p:cxnSp>
          <p:nvCxnSpPr>
            <p:cNvPr id="32" name="Straight Connector 31"/>
            <p:cNvCxnSpPr>
              <a:stCxn id="35" idx="4"/>
              <a:endCxn id="36" idx="0"/>
            </p:cNvCxnSpPr>
            <p:nvPr/>
          </p:nvCxnSpPr>
          <p:spPr>
            <a:xfrm flipH="1">
              <a:off x="1296001" y="3533361"/>
              <a:ext cx="891651" cy="2115163"/>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1414258" y="4262423"/>
              <a:ext cx="461990" cy="565580"/>
            </a:xfrm>
            <a:prstGeom prst="rect">
              <a:avLst/>
            </a:prstGeom>
            <a:noFill/>
          </p:spPr>
          <p:txBody>
            <a:bodyPr wrap="none" rtlCol="0">
              <a:spAutoFit/>
            </a:bodyPr>
            <a:lstStyle/>
            <a:p>
              <a:r>
                <a:rPr lang="en-US" dirty="0">
                  <a:solidFill>
                    <a:srgbClr val="00B050"/>
                  </a:solidFill>
                </a:rPr>
                <a:t>9</a:t>
              </a:r>
            </a:p>
          </p:txBody>
        </p:sp>
        <p:sp>
          <p:nvSpPr>
            <p:cNvPr id="34" name="Oval 33"/>
            <p:cNvSpPr/>
            <p:nvPr/>
          </p:nvSpPr>
          <p:spPr>
            <a:xfrm>
              <a:off x="0" y="4164165"/>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35" name="Oval 34"/>
            <p:cNvSpPr/>
            <p:nvPr/>
          </p:nvSpPr>
          <p:spPr>
            <a:xfrm>
              <a:off x="1931018" y="302009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36" name="Oval 35"/>
            <p:cNvSpPr/>
            <p:nvPr/>
          </p:nvSpPr>
          <p:spPr>
            <a:xfrm>
              <a:off x="1039367" y="5648524"/>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37" name="Oval 36"/>
            <p:cNvSpPr/>
            <p:nvPr/>
          </p:nvSpPr>
          <p:spPr>
            <a:xfrm>
              <a:off x="2574345" y="4492515"/>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38" name="Oval 37"/>
            <p:cNvSpPr/>
            <p:nvPr/>
          </p:nvSpPr>
          <p:spPr>
            <a:xfrm>
              <a:off x="3954499" y="307248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39" name="Oval 38"/>
            <p:cNvSpPr/>
            <p:nvPr/>
          </p:nvSpPr>
          <p:spPr>
            <a:xfrm>
              <a:off x="2846880" y="639530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40" name="Oval 39"/>
            <p:cNvSpPr/>
            <p:nvPr/>
          </p:nvSpPr>
          <p:spPr>
            <a:xfrm>
              <a:off x="5001167" y="6138669"/>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t>
              </a:r>
            </a:p>
          </p:txBody>
        </p:sp>
        <p:sp>
          <p:nvSpPr>
            <p:cNvPr id="41" name="Oval 40"/>
            <p:cNvSpPr/>
            <p:nvPr/>
          </p:nvSpPr>
          <p:spPr>
            <a:xfrm>
              <a:off x="6531078" y="4786960"/>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a:t>
              </a:r>
            </a:p>
          </p:txBody>
        </p:sp>
        <p:sp>
          <p:nvSpPr>
            <p:cNvPr id="42" name="Oval 41"/>
            <p:cNvSpPr/>
            <p:nvPr/>
          </p:nvSpPr>
          <p:spPr>
            <a:xfrm>
              <a:off x="5306598" y="3749156"/>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t>
              </a:r>
            </a:p>
          </p:txBody>
        </p:sp>
      </p:grpSp>
    </p:spTree>
    <p:extLst>
      <p:ext uri="{BB962C8B-B14F-4D97-AF65-F5344CB8AC3E}">
        <p14:creationId xmlns:p14="http://schemas.microsoft.com/office/powerpoint/2010/main" val="20747570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Cut Theorem</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chor="t"/>
              <a:lstStyle/>
              <a:p>
                <a:pPr marL="0" indent="0">
                  <a:buNone/>
                </a:pPr>
                <a:r>
                  <a:rPr lang="en-US" dirty="0"/>
                  <a:t>If a set of edges </a:t>
                </a:r>
                <a14:m>
                  <m:oMath xmlns:m="http://schemas.openxmlformats.org/officeDocument/2006/math">
                    <m:r>
                      <a:rPr lang="en-US" b="0" i="1" smtClean="0">
                        <a:solidFill>
                          <a:srgbClr val="009900"/>
                        </a:solidFill>
                        <a:latin typeface="Cambria Math"/>
                      </a:rPr>
                      <m:t>𝐴</m:t>
                    </m:r>
                  </m:oMath>
                </a14:m>
                <a:r>
                  <a:rPr lang="en-US" dirty="0"/>
                  <a:t> is a subset of a minimum spanning tree </a:t>
                </a:r>
                <a14:m>
                  <m:oMath xmlns:m="http://schemas.openxmlformats.org/officeDocument/2006/math">
                    <m:r>
                      <a:rPr lang="en-US" b="0" i="1" smtClean="0">
                        <a:solidFill>
                          <a:srgbClr val="7030A0"/>
                        </a:solidFill>
                        <a:latin typeface="Cambria Math"/>
                      </a:rPr>
                      <m:t>𝑇</m:t>
                    </m:r>
                  </m:oMath>
                </a14:m>
                <a:r>
                  <a:rPr lang="en-US" dirty="0"/>
                  <a:t>, </a:t>
                </a:r>
                <a:r>
                  <a:rPr lang="en-US" dirty="0">
                    <a:highlight>
                      <a:srgbClr val="FFFF00"/>
                    </a:highlight>
                  </a:rPr>
                  <a:t>let </a:t>
                </a:r>
                <a14:m>
                  <m:oMath xmlns:m="http://schemas.openxmlformats.org/officeDocument/2006/math">
                    <m:r>
                      <a:rPr lang="en-US" b="0" i="0" smtClean="0">
                        <a:solidFill>
                          <a:srgbClr val="0070C0"/>
                        </a:solidFill>
                        <a:highlight>
                          <a:srgbClr val="FFFF00"/>
                        </a:highlight>
                        <a:latin typeface="Cambria Math"/>
                      </a:rPr>
                      <m:t>(</m:t>
                    </m:r>
                    <m:r>
                      <a:rPr lang="en-US" b="0" i="1" smtClean="0">
                        <a:solidFill>
                          <a:srgbClr val="0070C0"/>
                        </a:solidFill>
                        <a:highlight>
                          <a:srgbClr val="FFFF00"/>
                        </a:highlight>
                        <a:latin typeface="Cambria Math"/>
                      </a:rPr>
                      <m:t>𝑆</m:t>
                    </m:r>
                    <m:r>
                      <a:rPr lang="en-US" b="0" i="1" smtClean="0">
                        <a:solidFill>
                          <a:srgbClr val="0070C0"/>
                        </a:solidFill>
                        <a:highlight>
                          <a:srgbClr val="FFFF00"/>
                        </a:highlight>
                        <a:latin typeface="Cambria Math"/>
                      </a:rPr>
                      <m:t>, </m:t>
                    </m:r>
                    <m:r>
                      <a:rPr lang="en-US" b="0" i="1" smtClean="0">
                        <a:solidFill>
                          <a:srgbClr val="0070C0"/>
                        </a:solidFill>
                        <a:highlight>
                          <a:srgbClr val="FFFF00"/>
                        </a:highlight>
                        <a:latin typeface="Cambria Math"/>
                      </a:rPr>
                      <m:t>𝑉</m:t>
                    </m:r>
                    <m:r>
                      <a:rPr lang="en-US" b="0" i="1" smtClean="0">
                        <a:solidFill>
                          <a:srgbClr val="0070C0"/>
                        </a:solidFill>
                        <a:highlight>
                          <a:srgbClr val="FFFF00"/>
                        </a:highlight>
                        <a:latin typeface="Cambria Math"/>
                      </a:rPr>
                      <m:t>−</m:t>
                    </m:r>
                    <m:r>
                      <a:rPr lang="en-US" b="0" i="1" smtClean="0">
                        <a:solidFill>
                          <a:srgbClr val="0070C0"/>
                        </a:solidFill>
                        <a:highlight>
                          <a:srgbClr val="FFFF00"/>
                        </a:highlight>
                        <a:latin typeface="Cambria Math"/>
                      </a:rPr>
                      <m:t>𝑆</m:t>
                    </m:r>
                    <m:r>
                      <a:rPr lang="en-US" b="0" i="1" smtClean="0">
                        <a:solidFill>
                          <a:srgbClr val="0070C0"/>
                        </a:solidFill>
                        <a:highlight>
                          <a:srgbClr val="FFFF00"/>
                        </a:highlight>
                        <a:latin typeface="Cambria Math"/>
                      </a:rPr>
                      <m:t>)</m:t>
                    </m:r>
                  </m:oMath>
                </a14:m>
                <a:r>
                  <a:rPr lang="en-US" dirty="0">
                    <a:highlight>
                      <a:srgbClr val="FFFF00"/>
                    </a:highlight>
                  </a:rPr>
                  <a:t> be any cut which </a:t>
                </a:r>
                <a14:m>
                  <m:oMath xmlns:m="http://schemas.openxmlformats.org/officeDocument/2006/math">
                    <m:r>
                      <a:rPr lang="en-US" b="0" i="1" smtClean="0">
                        <a:solidFill>
                          <a:srgbClr val="009900"/>
                        </a:solidFill>
                        <a:highlight>
                          <a:srgbClr val="FFFF00"/>
                        </a:highlight>
                        <a:latin typeface="Cambria Math"/>
                      </a:rPr>
                      <m:t>𝐴</m:t>
                    </m:r>
                  </m:oMath>
                </a14:m>
                <a:r>
                  <a:rPr lang="en-US" dirty="0">
                    <a:highlight>
                      <a:srgbClr val="FFFF00"/>
                    </a:highlight>
                  </a:rPr>
                  <a:t> respects. </a:t>
                </a:r>
                <a:r>
                  <a:rPr lang="en-US" dirty="0"/>
                  <a:t>Let </a:t>
                </a:r>
                <a14:m>
                  <m:oMath xmlns:m="http://schemas.openxmlformats.org/officeDocument/2006/math">
                    <m:r>
                      <a:rPr lang="en-US" b="0" i="1" smtClean="0">
                        <a:solidFill>
                          <a:schemeClr val="accent6"/>
                        </a:solidFill>
                        <a:latin typeface="Cambria Math"/>
                      </a:rPr>
                      <m:t>𝑒</m:t>
                    </m:r>
                  </m:oMath>
                </a14:m>
                <a:r>
                  <a:rPr lang="en-US" dirty="0"/>
                  <a:t> be the least-weight edge which crosses </a:t>
                </a:r>
                <a14:m>
                  <m:oMath xmlns:m="http://schemas.openxmlformats.org/officeDocument/2006/math">
                    <m:r>
                      <a:rPr lang="en-US" smtClean="0">
                        <a:solidFill>
                          <a:srgbClr val="0070C0"/>
                        </a:solidFill>
                        <a:latin typeface="Cambria Math"/>
                      </a:rPr>
                      <m:t>(</m:t>
                    </m:r>
                    <m:r>
                      <a:rPr lang="en-US" i="1">
                        <a:solidFill>
                          <a:srgbClr val="0070C0"/>
                        </a:solidFill>
                        <a:latin typeface="Cambria Math"/>
                      </a:rPr>
                      <m:t>𝑆</m:t>
                    </m:r>
                    <m:r>
                      <a:rPr lang="en-US" i="1">
                        <a:solidFill>
                          <a:srgbClr val="0070C0"/>
                        </a:solidFill>
                        <a:latin typeface="Cambria Math"/>
                      </a:rPr>
                      <m:t>, </m:t>
                    </m:r>
                    <m:r>
                      <a:rPr lang="en-US" i="1">
                        <a:solidFill>
                          <a:srgbClr val="0070C0"/>
                        </a:solidFill>
                        <a:latin typeface="Cambria Math"/>
                      </a:rPr>
                      <m:t>𝑉</m:t>
                    </m:r>
                    <m:r>
                      <a:rPr lang="en-US" i="1">
                        <a:solidFill>
                          <a:srgbClr val="0070C0"/>
                        </a:solidFill>
                        <a:latin typeface="Cambria Math"/>
                      </a:rPr>
                      <m:t>−</m:t>
                    </m:r>
                    <m:r>
                      <a:rPr lang="en-US" i="1">
                        <a:solidFill>
                          <a:srgbClr val="0070C0"/>
                        </a:solidFill>
                        <a:latin typeface="Cambria Math"/>
                      </a:rPr>
                      <m:t>𝑆</m:t>
                    </m:r>
                    <m:r>
                      <a:rPr lang="en-US" i="1">
                        <a:solidFill>
                          <a:srgbClr val="0070C0"/>
                        </a:solidFill>
                        <a:latin typeface="Cambria Math"/>
                      </a:rPr>
                      <m:t>)</m:t>
                    </m:r>
                  </m:oMath>
                </a14:m>
                <a:r>
                  <a:rPr lang="en-US" dirty="0"/>
                  <a:t>. </a:t>
                </a:r>
                <a14:m>
                  <m:oMath xmlns:m="http://schemas.openxmlformats.org/officeDocument/2006/math">
                    <m:r>
                      <a:rPr lang="en-US" b="0" i="1" dirty="0" smtClean="0">
                        <a:solidFill>
                          <a:srgbClr val="009900"/>
                        </a:solidFill>
                        <a:latin typeface="Cambria Math"/>
                      </a:rPr>
                      <m:t>𝐴</m:t>
                    </m:r>
                    <m:r>
                      <a:rPr lang="en-US" b="0" i="1" dirty="0" smtClean="0">
                        <a:latin typeface="Cambria Math"/>
                      </a:rPr>
                      <m:t>∪</m:t>
                    </m:r>
                    <m:r>
                      <a:rPr lang="en-US" b="0" i="1" dirty="0" smtClean="0">
                        <a:solidFill>
                          <a:schemeClr val="accent6"/>
                        </a:solidFill>
                        <a:latin typeface="Cambria Math"/>
                      </a:rPr>
                      <m:t>{</m:t>
                    </m:r>
                    <m:r>
                      <a:rPr lang="en-US" b="0" i="1" dirty="0" smtClean="0">
                        <a:solidFill>
                          <a:schemeClr val="accent6"/>
                        </a:solidFill>
                        <a:latin typeface="Cambria Math"/>
                      </a:rPr>
                      <m:t>𝑒</m:t>
                    </m:r>
                    <m:r>
                      <a:rPr lang="en-US" b="0" i="1" dirty="0" smtClean="0">
                        <a:solidFill>
                          <a:schemeClr val="accent6"/>
                        </a:solidFill>
                        <a:latin typeface="Cambria Math"/>
                      </a:rPr>
                      <m:t>}</m:t>
                    </m:r>
                  </m:oMath>
                </a14:m>
                <a:r>
                  <a:rPr lang="en-US" dirty="0">
                    <a:solidFill>
                      <a:schemeClr val="accent6"/>
                    </a:solidFill>
                  </a:rPr>
                  <a:t> </a:t>
                </a:r>
                <a:r>
                  <a:rPr lang="en-US" dirty="0"/>
                  <a:t>is also a subset of a minimum spanning tree.</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3"/>
                <a:stretch>
                  <a:fillRect l="-1389" t="-1617" r="-1111"/>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86BADE50-950A-4D58-BFB2-FA2C6A8B385D}" type="slidenum">
              <a:rPr lang="en-US" smtClean="0"/>
              <a:t>37</a:t>
            </a:fld>
            <a:endParaRPr lang="en-US"/>
          </a:p>
        </p:txBody>
      </p:sp>
      <p:sp>
        <p:nvSpPr>
          <p:cNvPr id="44" name="Freeform 43"/>
          <p:cNvSpPr/>
          <p:nvPr/>
        </p:nvSpPr>
        <p:spPr>
          <a:xfrm>
            <a:off x="3604146" y="3811960"/>
            <a:ext cx="5158854" cy="2593075"/>
          </a:xfrm>
          <a:custGeom>
            <a:avLst/>
            <a:gdLst>
              <a:gd name="connsiteX0" fmla="*/ 245660 w 5158854"/>
              <a:gd name="connsiteY0" fmla="*/ 1924335 h 2593075"/>
              <a:gd name="connsiteX1" fmla="*/ 2019869 w 5158854"/>
              <a:gd name="connsiteY1" fmla="*/ 750627 h 2593075"/>
              <a:gd name="connsiteX2" fmla="*/ 2961564 w 5158854"/>
              <a:gd name="connsiteY2" fmla="*/ 1869744 h 2593075"/>
              <a:gd name="connsiteX3" fmla="*/ 3548418 w 5158854"/>
              <a:gd name="connsiteY3" fmla="*/ 2593075 h 2593075"/>
              <a:gd name="connsiteX4" fmla="*/ 4872251 w 5158854"/>
              <a:gd name="connsiteY4" fmla="*/ 2511188 h 2593075"/>
              <a:gd name="connsiteX5" fmla="*/ 5158854 w 5158854"/>
              <a:gd name="connsiteY5" fmla="*/ 1351129 h 2593075"/>
              <a:gd name="connsiteX6" fmla="*/ 3603009 w 5158854"/>
              <a:gd name="connsiteY6" fmla="*/ 54591 h 2593075"/>
              <a:gd name="connsiteX7" fmla="*/ 1583140 w 5158854"/>
              <a:gd name="connsiteY7" fmla="*/ 0 h 2593075"/>
              <a:gd name="connsiteX8" fmla="*/ 0 w 5158854"/>
              <a:gd name="connsiteY8" fmla="*/ 491320 h 2593075"/>
              <a:gd name="connsiteX9" fmla="*/ 245660 w 5158854"/>
              <a:gd name="connsiteY9" fmla="*/ 1924335 h 259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58854" h="2593075">
                <a:moveTo>
                  <a:pt x="245660" y="1924335"/>
                </a:moveTo>
                <a:lnTo>
                  <a:pt x="2019869" y="750627"/>
                </a:lnTo>
                <a:lnTo>
                  <a:pt x="2961564" y="1869744"/>
                </a:lnTo>
                <a:lnTo>
                  <a:pt x="3548418" y="2593075"/>
                </a:lnTo>
                <a:lnTo>
                  <a:pt x="4872251" y="2511188"/>
                </a:lnTo>
                <a:lnTo>
                  <a:pt x="5158854" y="1351129"/>
                </a:lnTo>
                <a:lnTo>
                  <a:pt x="3603009" y="54591"/>
                </a:lnTo>
                <a:lnTo>
                  <a:pt x="1583140" y="0"/>
                </a:lnTo>
                <a:lnTo>
                  <a:pt x="0" y="491320"/>
                </a:lnTo>
                <a:lnTo>
                  <a:pt x="245660" y="1924335"/>
                </a:lnTo>
                <a:close/>
              </a:path>
            </a:pathLst>
          </a:custGeom>
          <a:solidFill>
            <a:srgbClr val="00B0F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2" name="Group 81">
            <a:extLst>
              <a:ext uri="{FF2B5EF4-FFF2-40B4-BE49-F238E27FC236}">
                <a16:creationId xmlns:a16="http://schemas.microsoft.com/office/drawing/2014/main" id="{08A5621E-F231-62DA-B139-EC78FD1DB0BF}"/>
              </a:ext>
            </a:extLst>
          </p:cNvPr>
          <p:cNvGrpSpPr/>
          <p:nvPr/>
        </p:nvGrpSpPr>
        <p:grpSpPr>
          <a:xfrm>
            <a:off x="3811391" y="3810000"/>
            <a:ext cx="4600060" cy="2787240"/>
            <a:chOff x="0" y="2862182"/>
            <a:chExt cx="7044346" cy="4268266"/>
          </a:xfrm>
        </p:grpSpPr>
        <p:cxnSp>
          <p:nvCxnSpPr>
            <p:cNvPr id="83" name="Straight Connector 82">
              <a:extLst>
                <a:ext uri="{FF2B5EF4-FFF2-40B4-BE49-F238E27FC236}">
                  <a16:creationId xmlns:a16="http://schemas.microsoft.com/office/drawing/2014/main" id="{E25D65D0-971A-40A7-75C7-3EE1CA5E06E3}"/>
                </a:ext>
              </a:extLst>
            </p:cNvPr>
            <p:cNvCxnSpPr>
              <a:stCxn id="111" idx="7"/>
              <a:endCxn id="112" idx="2"/>
            </p:cNvCxnSpPr>
            <p:nvPr/>
          </p:nvCxnSpPr>
          <p:spPr>
            <a:xfrm flipV="1">
              <a:off x="438102" y="3276727"/>
              <a:ext cx="1492916" cy="962604"/>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663D5CD1-3CCD-70A3-89F5-78F4DC5F2C6C}"/>
                </a:ext>
              </a:extLst>
            </p:cNvPr>
            <p:cNvCxnSpPr>
              <a:stCxn id="112" idx="6"/>
              <a:endCxn id="115" idx="2"/>
            </p:cNvCxnSpPr>
            <p:nvPr/>
          </p:nvCxnSpPr>
          <p:spPr>
            <a:xfrm>
              <a:off x="2444286" y="3276727"/>
              <a:ext cx="1510213" cy="52390"/>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01096541-4BA0-D83C-2B6E-38E0DE7554A6}"/>
                </a:ext>
              </a:extLst>
            </p:cNvPr>
            <p:cNvCxnSpPr>
              <a:stCxn id="111" idx="4"/>
              <a:endCxn id="113" idx="1"/>
            </p:cNvCxnSpPr>
            <p:nvPr/>
          </p:nvCxnSpPr>
          <p:spPr>
            <a:xfrm>
              <a:off x="256634" y="4677433"/>
              <a:ext cx="857899" cy="1046257"/>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A58CA366-7BD0-EF40-699B-9042551BAC1D}"/>
                </a:ext>
              </a:extLst>
            </p:cNvPr>
            <p:cNvCxnSpPr>
              <a:stCxn id="114" idx="3"/>
              <a:endCxn id="113" idx="7"/>
            </p:cNvCxnSpPr>
            <p:nvPr/>
          </p:nvCxnSpPr>
          <p:spPr>
            <a:xfrm flipH="1">
              <a:off x="1477469" y="4930617"/>
              <a:ext cx="1172042" cy="793073"/>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E7E25253-987B-C90F-8D48-7C36AC0D5105}"/>
                </a:ext>
              </a:extLst>
            </p:cNvPr>
            <p:cNvCxnSpPr>
              <a:stCxn id="116" idx="2"/>
              <a:endCxn id="113" idx="5"/>
            </p:cNvCxnSpPr>
            <p:nvPr/>
          </p:nvCxnSpPr>
          <p:spPr>
            <a:xfrm flipH="1" flipV="1">
              <a:off x="1477469" y="6086626"/>
              <a:ext cx="1369411" cy="565311"/>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D0B9773E-8571-7D16-817B-37E7251E04CD}"/>
                </a:ext>
              </a:extLst>
            </p:cNvPr>
            <p:cNvCxnSpPr>
              <a:stCxn id="114" idx="5"/>
              <a:endCxn id="116" idx="0"/>
            </p:cNvCxnSpPr>
            <p:nvPr/>
          </p:nvCxnSpPr>
          <p:spPr>
            <a:xfrm>
              <a:off x="3012447" y="4930617"/>
              <a:ext cx="91067" cy="146468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A8FE1AAA-1DD5-FACA-1E64-5BF37B3DCAE0}"/>
                </a:ext>
              </a:extLst>
            </p:cNvPr>
            <p:cNvCxnSpPr>
              <a:stCxn id="114" idx="7"/>
              <a:endCxn id="115" idx="3"/>
            </p:cNvCxnSpPr>
            <p:nvPr/>
          </p:nvCxnSpPr>
          <p:spPr>
            <a:xfrm flipV="1">
              <a:off x="3012447" y="3510585"/>
              <a:ext cx="1017218" cy="105709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2D0CAE26-84AB-A25E-4FB0-8CAD565F1442}"/>
                </a:ext>
              </a:extLst>
            </p:cNvPr>
            <p:cNvCxnSpPr>
              <a:stCxn id="116" idx="6"/>
              <a:endCxn id="117" idx="3"/>
            </p:cNvCxnSpPr>
            <p:nvPr/>
          </p:nvCxnSpPr>
          <p:spPr>
            <a:xfrm flipV="1">
              <a:off x="3360148" y="6576771"/>
              <a:ext cx="1716185" cy="7516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445D3D9B-082A-6F24-BDFC-74EC8D9A5704}"/>
                </a:ext>
              </a:extLst>
            </p:cNvPr>
            <p:cNvCxnSpPr>
              <a:stCxn id="117" idx="1"/>
              <a:endCxn id="115" idx="4"/>
            </p:cNvCxnSpPr>
            <p:nvPr/>
          </p:nvCxnSpPr>
          <p:spPr>
            <a:xfrm flipH="1" flipV="1">
              <a:off x="4211133" y="3585751"/>
              <a:ext cx="865200" cy="2628084"/>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9D02D20A-BFF4-54DD-0C40-F50D4C625411}"/>
                </a:ext>
              </a:extLst>
            </p:cNvPr>
            <p:cNvCxnSpPr>
              <a:stCxn id="119" idx="2"/>
              <a:endCxn id="115" idx="5"/>
            </p:cNvCxnSpPr>
            <p:nvPr/>
          </p:nvCxnSpPr>
          <p:spPr>
            <a:xfrm flipH="1" flipV="1">
              <a:off x="4392601" y="3510585"/>
              <a:ext cx="913997" cy="495205"/>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E8F96E25-979F-D846-F35E-7EBB22116E6E}"/>
                </a:ext>
              </a:extLst>
            </p:cNvPr>
            <p:cNvCxnSpPr>
              <a:stCxn id="117" idx="0"/>
              <a:endCxn id="119" idx="3"/>
            </p:cNvCxnSpPr>
            <p:nvPr/>
          </p:nvCxnSpPr>
          <p:spPr>
            <a:xfrm flipV="1">
              <a:off x="5257801" y="4187258"/>
              <a:ext cx="123963" cy="195141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3E162F88-188E-8B07-DBA1-0CB8EEBCBD86}"/>
                </a:ext>
              </a:extLst>
            </p:cNvPr>
            <p:cNvCxnSpPr>
              <a:stCxn id="118" idx="1"/>
              <a:endCxn id="119" idx="5"/>
            </p:cNvCxnSpPr>
            <p:nvPr/>
          </p:nvCxnSpPr>
          <p:spPr>
            <a:xfrm flipH="1" flipV="1">
              <a:off x="5744700" y="4187258"/>
              <a:ext cx="861544" cy="674868"/>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72787CE5-4F68-9932-72EC-3B58249B5443}"/>
                </a:ext>
              </a:extLst>
            </p:cNvPr>
            <p:cNvCxnSpPr>
              <a:stCxn id="118" idx="3"/>
              <a:endCxn id="117" idx="6"/>
            </p:cNvCxnSpPr>
            <p:nvPr/>
          </p:nvCxnSpPr>
          <p:spPr>
            <a:xfrm flipH="1">
              <a:off x="5514435" y="5225062"/>
              <a:ext cx="1091809" cy="117024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6" name="TextBox 95">
              <a:extLst>
                <a:ext uri="{FF2B5EF4-FFF2-40B4-BE49-F238E27FC236}">
                  <a16:creationId xmlns:a16="http://schemas.microsoft.com/office/drawing/2014/main" id="{43795D95-2EC9-715E-D54A-0618E96E30AA}"/>
                </a:ext>
              </a:extLst>
            </p:cNvPr>
            <p:cNvSpPr txBox="1"/>
            <p:nvPr/>
          </p:nvSpPr>
          <p:spPr>
            <a:xfrm>
              <a:off x="767228" y="3195081"/>
              <a:ext cx="641186" cy="565580"/>
            </a:xfrm>
            <a:prstGeom prst="rect">
              <a:avLst/>
            </a:prstGeom>
            <a:noFill/>
          </p:spPr>
          <p:txBody>
            <a:bodyPr wrap="none" rtlCol="0">
              <a:spAutoFit/>
            </a:bodyPr>
            <a:lstStyle/>
            <a:p>
              <a:r>
                <a:rPr lang="en-US" dirty="0">
                  <a:solidFill>
                    <a:srgbClr val="00B050"/>
                  </a:solidFill>
                </a:rPr>
                <a:t>10</a:t>
              </a:r>
            </a:p>
          </p:txBody>
        </p:sp>
        <p:sp>
          <p:nvSpPr>
            <p:cNvPr id="97" name="TextBox 96">
              <a:extLst>
                <a:ext uri="{FF2B5EF4-FFF2-40B4-BE49-F238E27FC236}">
                  <a16:creationId xmlns:a16="http://schemas.microsoft.com/office/drawing/2014/main" id="{05B5B168-41BE-33D7-5038-774443CA983F}"/>
                </a:ext>
              </a:extLst>
            </p:cNvPr>
            <p:cNvSpPr txBox="1"/>
            <p:nvPr/>
          </p:nvSpPr>
          <p:spPr>
            <a:xfrm>
              <a:off x="6095562" y="4099030"/>
              <a:ext cx="461990" cy="565580"/>
            </a:xfrm>
            <a:prstGeom prst="rect">
              <a:avLst/>
            </a:prstGeom>
            <a:noFill/>
          </p:spPr>
          <p:txBody>
            <a:bodyPr wrap="none" rtlCol="0">
              <a:spAutoFit/>
            </a:bodyPr>
            <a:lstStyle/>
            <a:p>
              <a:r>
                <a:rPr lang="en-US" dirty="0">
                  <a:solidFill>
                    <a:srgbClr val="00B050"/>
                  </a:solidFill>
                </a:rPr>
                <a:t>2</a:t>
              </a:r>
            </a:p>
          </p:txBody>
        </p:sp>
        <p:sp>
          <p:nvSpPr>
            <p:cNvPr id="98" name="TextBox 97">
              <a:extLst>
                <a:ext uri="{FF2B5EF4-FFF2-40B4-BE49-F238E27FC236}">
                  <a16:creationId xmlns:a16="http://schemas.microsoft.com/office/drawing/2014/main" id="{C0B69B4A-AE37-07F6-D734-5800B6622243}"/>
                </a:ext>
              </a:extLst>
            </p:cNvPr>
            <p:cNvSpPr txBox="1"/>
            <p:nvPr/>
          </p:nvSpPr>
          <p:spPr>
            <a:xfrm>
              <a:off x="3895875" y="6564868"/>
              <a:ext cx="461990" cy="565580"/>
            </a:xfrm>
            <a:prstGeom prst="rect">
              <a:avLst/>
            </a:prstGeom>
            <a:noFill/>
          </p:spPr>
          <p:txBody>
            <a:bodyPr wrap="none" rtlCol="0">
              <a:spAutoFit/>
            </a:bodyPr>
            <a:lstStyle/>
            <a:p>
              <a:r>
                <a:rPr lang="en-US" dirty="0">
                  <a:solidFill>
                    <a:srgbClr val="00B050"/>
                  </a:solidFill>
                </a:rPr>
                <a:t>6</a:t>
              </a:r>
            </a:p>
          </p:txBody>
        </p:sp>
        <p:sp>
          <p:nvSpPr>
            <p:cNvPr id="99" name="TextBox 98">
              <a:extLst>
                <a:ext uri="{FF2B5EF4-FFF2-40B4-BE49-F238E27FC236}">
                  <a16:creationId xmlns:a16="http://schemas.microsoft.com/office/drawing/2014/main" id="{9A4EC48A-61D0-7138-1059-A0125D9470E1}"/>
                </a:ext>
              </a:extLst>
            </p:cNvPr>
            <p:cNvSpPr txBox="1"/>
            <p:nvPr/>
          </p:nvSpPr>
          <p:spPr>
            <a:xfrm>
              <a:off x="6047348" y="5905158"/>
              <a:ext cx="641186" cy="565580"/>
            </a:xfrm>
            <a:prstGeom prst="rect">
              <a:avLst/>
            </a:prstGeom>
            <a:noFill/>
          </p:spPr>
          <p:txBody>
            <a:bodyPr wrap="none" rtlCol="0">
              <a:spAutoFit/>
            </a:bodyPr>
            <a:lstStyle/>
            <a:p>
              <a:r>
                <a:rPr lang="en-US" dirty="0">
                  <a:solidFill>
                    <a:srgbClr val="00B050"/>
                  </a:solidFill>
                </a:rPr>
                <a:t>11</a:t>
              </a:r>
            </a:p>
          </p:txBody>
        </p:sp>
        <p:sp>
          <p:nvSpPr>
            <p:cNvPr id="100" name="TextBox 99">
              <a:extLst>
                <a:ext uri="{FF2B5EF4-FFF2-40B4-BE49-F238E27FC236}">
                  <a16:creationId xmlns:a16="http://schemas.microsoft.com/office/drawing/2014/main" id="{353E763E-2FF0-4120-3B24-288D092524FB}"/>
                </a:ext>
              </a:extLst>
            </p:cNvPr>
            <p:cNvSpPr txBox="1"/>
            <p:nvPr/>
          </p:nvSpPr>
          <p:spPr>
            <a:xfrm>
              <a:off x="5255801" y="4595356"/>
              <a:ext cx="461990" cy="565580"/>
            </a:xfrm>
            <a:prstGeom prst="rect">
              <a:avLst/>
            </a:prstGeom>
            <a:noFill/>
          </p:spPr>
          <p:txBody>
            <a:bodyPr wrap="none" rtlCol="0">
              <a:spAutoFit/>
            </a:bodyPr>
            <a:lstStyle/>
            <a:p>
              <a:r>
                <a:rPr lang="en-US" dirty="0">
                  <a:solidFill>
                    <a:srgbClr val="00B050"/>
                  </a:solidFill>
                </a:rPr>
                <a:t>9</a:t>
              </a:r>
            </a:p>
          </p:txBody>
        </p:sp>
        <p:sp>
          <p:nvSpPr>
            <p:cNvPr id="101" name="TextBox 100">
              <a:extLst>
                <a:ext uri="{FF2B5EF4-FFF2-40B4-BE49-F238E27FC236}">
                  <a16:creationId xmlns:a16="http://schemas.microsoft.com/office/drawing/2014/main" id="{02B8DBF4-4163-38A4-8CE3-FCDD6BA72652}"/>
                </a:ext>
              </a:extLst>
            </p:cNvPr>
            <p:cNvSpPr txBox="1"/>
            <p:nvPr/>
          </p:nvSpPr>
          <p:spPr>
            <a:xfrm>
              <a:off x="4119679" y="4462779"/>
              <a:ext cx="461990" cy="565580"/>
            </a:xfrm>
            <a:prstGeom prst="rect">
              <a:avLst/>
            </a:prstGeom>
            <a:noFill/>
          </p:spPr>
          <p:txBody>
            <a:bodyPr wrap="none" rtlCol="0">
              <a:spAutoFit/>
            </a:bodyPr>
            <a:lstStyle/>
            <a:p>
              <a:r>
                <a:rPr lang="en-US" dirty="0">
                  <a:solidFill>
                    <a:srgbClr val="00B050"/>
                  </a:solidFill>
                </a:rPr>
                <a:t>5</a:t>
              </a:r>
            </a:p>
          </p:txBody>
        </p:sp>
        <p:sp>
          <p:nvSpPr>
            <p:cNvPr id="102" name="TextBox 101">
              <a:extLst>
                <a:ext uri="{FF2B5EF4-FFF2-40B4-BE49-F238E27FC236}">
                  <a16:creationId xmlns:a16="http://schemas.microsoft.com/office/drawing/2014/main" id="{B658C8E2-E23F-DE21-AC69-10AB76E467AE}"/>
                </a:ext>
              </a:extLst>
            </p:cNvPr>
            <p:cNvSpPr txBox="1"/>
            <p:nvPr/>
          </p:nvSpPr>
          <p:spPr>
            <a:xfrm>
              <a:off x="4582463" y="3299181"/>
              <a:ext cx="461990" cy="565580"/>
            </a:xfrm>
            <a:prstGeom prst="rect">
              <a:avLst/>
            </a:prstGeom>
            <a:noFill/>
          </p:spPr>
          <p:txBody>
            <a:bodyPr wrap="none" rtlCol="0">
              <a:spAutoFit/>
            </a:bodyPr>
            <a:lstStyle/>
            <a:p>
              <a:r>
                <a:rPr lang="en-US" dirty="0">
                  <a:solidFill>
                    <a:srgbClr val="00B050"/>
                  </a:solidFill>
                </a:rPr>
                <a:t>8</a:t>
              </a:r>
            </a:p>
          </p:txBody>
        </p:sp>
        <p:sp>
          <p:nvSpPr>
            <p:cNvPr id="103" name="TextBox 102">
              <a:extLst>
                <a:ext uri="{FF2B5EF4-FFF2-40B4-BE49-F238E27FC236}">
                  <a16:creationId xmlns:a16="http://schemas.microsoft.com/office/drawing/2014/main" id="{E7BCC272-212A-86CF-9D17-455658D49D78}"/>
                </a:ext>
              </a:extLst>
            </p:cNvPr>
            <p:cNvSpPr txBox="1"/>
            <p:nvPr/>
          </p:nvSpPr>
          <p:spPr>
            <a:xfrm>
              <a:off x="3058462" y="5546336"/>
              <a:ext cx="461990" cy="565580"/>
            </a:xfrm>
            <a:prstGeom prst="rect">
              <a:avLst/>
            </a:prstGeom>
            <a:noFill/>
            <a:ln>
              <a:noFill/>
            </a:ln>
          </p:spPr>
          <p:txBody>
            <a:bodyPr wrap="none" rtlCol="0">
              <a:spAutoFit/>
            </a:bodyPr>
            <a:lstStyle/>
            <a:p>
              <a:r>
                <a:rPr lang="en-US" dirty="0">
                  <a:solidFill>
                    <a:srgbClr val="00B050"/>
                  </a:solidFill>
                </a:rPr>
                <a:t>3</a:t>
              </a:r>
            </a:p>
          </p:txBody>
        </p:sp>
        <p:sp>
          <p:nvSpPr>
            <p:cNvPr id="104" name="TextBox 103">
              <a:extLst>
                <a:ext uri="{FF2B5EF4-FFF2-40B4-BE49-F238E27FC236}">
                  <a16:creationId xmlns:a16="http://schemas.microsoft.com/office/drawing/2014/main" id="{32169CA7-F9E5-33B9-A7DD-B2CD3343962D}"/>
                </a:ext>
              </a:extLst>
            </p:cNvPr>
            <p:cNvSpPr txBox="1"/>
            <p:nvPr/>
          </p:nvSpPr>
          <p:spPr>
            <a:xfrm>
              <a:off x="3064048" y="3778529"/>
              <a:ext cx="461990" cy="565580"/>
            </a:xfrm>
            <a:prstGeom prst="rect">
              <a:avLst/>
            </a:prstGeom>
            <a:noFill/>
          </p:spPr>
          <p:txBody>
            <a:bodyPr wrap="none" rtlCol="0">
              <a:spAutoFit/>
            </a:bodyPr>
            <a:lstStyle/>
            <a:p>
              <a:r>
                <a:rPr lang="en-US" dirty="0">
                  <a:solidFill>
                    <a:srgbClr val="00B050"/>
                  </a:solidFill>
                </a:rPr>
                <a:t>7</a:t>
              </a:r>
            </a:p>
          </p:txBody>
        </p:sp>
        <p:sp>
          <p:nvSpPr>
            <p:cNvPr id="105" name="TextBox 104">
              <a:extLst>
                <a:ext uri="{FF2B5EF4-FFF2-40B4-BE49-F238E27FC236}">
                  <a16:creationId xmlns:a16="http://schemas.microsoft.com/office/drawing/2014/main" id="{A042E8CC-DEF3-3AE5-987A-17198333FDA0}"/>
                </a:ext>
              </a:extLst>
            </p:cNvPr>
            <p:cNvSpPr txBox="1"/>
            <p:nvPr/>
          </p:nvSpPr>
          <p:spPr>
            <a:xfrm>
              <a:off x="2051034" y="5224258"/>
              <a:ext cx="461990" cy="565580"/>
            </a:xfrm>
            <a:prstGeom prst="rect">
              <a:avLst/>
            </a:prstGeom>
            <a:noFill/>
          </p:spPr>
          <p:txBody>
            <a:bodyPr wrap="none" rtlCol="0">
              <a:spAutoFit/>
            </a:bodyPr>
            <a:lstStyle/>
            <a:p>
              <a:r>
                <a:rPr lang="en-US" dirty="0">
                  <a:solidFill>
                    <a:srgbClr val="00B050"/>
                  </a:solidFill>
                </a:rPr>
                <a:t>3</a:t>
              </a:r>
            </a:p>
          </p:txBody>
        </p:sp>
        <p:sp>
          <p:nvSpPr>
            <p:cNvPr id="106" name="TextBox 105">
              <a:extLst>
                <a:ext uri="{FF2B5EF4-FFF2-40B4-BE49-F238E27FC236}">
                  <a16:creationId xmlns:a16="http://schemas.microsoft.com/office/drawing/2014/main" id="{A3A08EAD-22B8-70CB-28A2-4B4E36C470F2}"/>
                </a:ext>
              </a:extLst>
            </p:cNvPr>
            <p:cNvSpPr txBox="1"/>
            <p:nvPr/>
          </p:nvSpPr>
          <p:spPr>
            <a:xfrm>
              <a:off x="1885966" y="6404395"/>
              <a:ext cx="461990" cy="565580"/>
            </a:xfrm>
            <a:prstGeom prst="rect">
              <a:avLst/>
            </a:prstGeom>
            <a:noFill/>
          </p:spPr>
          <p:txBody>
            <a:bodyPr wrap="none" rtlCol="0">
              <a:spAutoFit/>
            </a:bodyPr>
            <a:lstStyle/>
            <a:p>
              <a:r>
                <a:rPr lang="en-US" dirty="0">
                  <a:solidFill>
                    <a:srgbClr val="00B050"/>
                  </a:solidFill>
                </a:rPr>
                <a:t>1</a:t>
              </a:r>
            </a:p>
          </p:txBody>
        </p:sp>
        <p:sp>
          <p:nvSpPr>
            <p:cNvPr id="107" name="TextBox 106">
              <a:extLst>
                <a:ext uri="{FF2B5EF4-FFF2-40B4-BE49-F238E27FC236}">
                  <a16:creationId xmlns:a16="http://schemas.microsoft.com/office/drawing/2014/main" id="{C0CA4916-9195-C899-D2E1-63326529C91C}"/>
                </a:ext>
              </a:extLst>
            </p:cNvPr>
            <p:cNvSpPr txBox="1"/>
            <p:nvPr/>
          </p:nvSpPr>
          <p:spPr>
            <a:xfrm>
              <a:off x="2830979" y="2862182"/>
              <a:ext cx="461990" cy="565580"/>
            </a:xfrm>
            <a:prstGeom prst="rect">
              <a:avLst/>
            </a:prstGeom>
            <a:noFill/>
          </p:spPr>
          <p:txBody>
            <a:bodyPr wrap="none" rtlCol="0">
              <a:spAutoFit/>
            </a:bodyPr>
            <a:lstStyle/>
            <a:p>
              <a:r>
                <a:rPr lang="en-US" dirty="0">
                  <a:solidFill>
                    <a:srgbClr val="00B050"/>
                  </a:solidFill>
                </a:rPr>
                <a:t>8</a:t>
              </a:r>
            </a:p>
          </p:txBody>
        </p:sp>
        <p:sp>
          <p:nvSpPr>
            <p:cNvPr id="108" name="TextBox 107">
              <a:extLst>
                <a:ext uri="{FF2B5EF4-FFF2-40B4-BE49-F238E27FC236}">
                  <a16:creationId xmlns:a16="http://schemas.microsoft.com/office/drawing/2014/main" id="{2195A8E5-2B33-9235-CA35-F7C57CD9112A}"/>
                </a:ext>
              </a:extLst>
            </p:cNvPr>
            <p:cNvSpPr txBox="1"/>
            <p:nvPr/>
          </p:nvSpPr>
          <p:spPr>
            <a:xfrm>
              <a:off x="256634" y="5096526"/>
              <a:ext cx="641186" cy="565580"/>
            </a:xfrm>
            <a:prstGeom prst="rect">
              <a:avLst/>
            </a:prstGeom>
            <a:noFill/>
          </p:spPr>
          <p:txBody>
            <a:bodyPr wrap="none" rtlCol="0">
              <a:spAutoFit/>
            </a:bodyPr>
            <a:lstStyle/>
            <a:p>
              <a:r>
                <a:rPr lang="en-US" dirty="0">
                  <a:solidFill>
                    <a:srgbClr val="00B050"/>
                  </a:solidFill>
                </a:rPr>
                <a:t>12</a:t>
              </a:r>
            </a:p>
          </p:txBody>
        </p:sp>
        <p:cxnSp>
          <p:nvCxnSpPr>
            <p:cNvPr id="109" name="Straight Connector 108">
              <a:extLst>
                <a:ext uri="{FF2B5EF4-FFF2-40B4-BE49-F238E27FC236}">
                  <a16:creationId xmlns:a16="http://schemas.microsoft.com/office/drawing/2014/main" id="{D5C59C26-C777-04DF-74BA-29958701CBD7}"/>
                </a:ext>
              </a:extLst>
            </p:cNvPr>
            <p:cNvCxnSpPr>
              <a:stCxn id="112" idx="4"/>
              <a:endCxn id="113" idx="0"/>
            </p:cNvCxnSpPr>
            <p:nvPr/>
          </p:nvCxnSpPr>
          <p:spPr>
            <a:xfrm flipH="1">
              <a:off x="1296001" y="3533361"/>
              <a:ext cx="891651" cy="2115163"/>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0" name="TextBox 109">
              <a:extLst>
                <a:ext uri="{FF2B5EF4-FFF2-40B4-BE49-F238E27FC236}">
                  <a16:creationId xmlns:a16="http://schemas.microsoft.com/office/drawing/2014/main" id="{2CB29B37-C5C6-9F7B-D8C7-88D66C91C4F4}"/>
                </a:ext>
              </a:extLst>
            </p:cNvPr>
            <p:cNvSpPr txBox="1"/>
            <p:nvPr/>
          </p:nvSpPr>
          <p:spPr>
            <a:xfrm>
              <a:off x="1414258" y="4262423"/>
              <a:ext cx="461990" cy="565580"/>
            </a:xfrm>
            <a:prstGeom prst="rect">
              <a:avLst/>
            </a:prstGeom>
            <a:noFill/>
          </p:spPr>
          <p:txBody>
            <a:bodyPr wrap="none" rtlCol="0">
              <a:spAutoFit/>
            </a:bodyPr>
            <a:lstStyle/>
            <a:p>
              <a:r>
                <a:rPr lang="en-US" dirty="0">
                  <a:solidFill>
                    <a:srgbClr val="00B050"/>
                  </a:solidFill>
                </a:rPr>
                <a:t>9</a:t>
              </a:r>
            </a:p>
          </p:txBody>
        </p:sp>
        <p:sp>
          <p:nvSpPr>
            <p:cNvPr id="111" name="Oval 110">
              <a:extLst>
                <a:ext uri="{FF2B5EF4-FFF2-40B4-BE49-F238E27FC236}">
                  <a16:creationId xmlns:a16="http://schemas.microsoft.com/office/drawing/2014/main" id="{3B5220F6-1BCD-7FBA-56B6-8CC0AC74727C}"/>
                </a:ext>
              </a:extLst>
            </p:cNvPr>
            <p:cNvSpPr/>
            <p:nvPr/>
          </p:nvSpPr>
          <p:spPr>
            <a:xfrm>
              <a:off x="0" y="4164165"/>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112" name="Oval 111">
              <a:extLst>
                <a:ext uri="{FF2B5EF4-FFF2-40B4-BE49-F238E27FC236}">
                  <a16:creationId xmlns:a16="http://schemas.microsoft.com/office/drawing/2014/main" id="{8DF66582-3FCB-9731-D241-97919889C324}"/>
                </a:ext>
              </a:extLst>
            </p:cNvPr>
            <p:cNvSpPr/>
            <p:nvPr/>
          </p:nvSpPr>
          <p:spPr>
            <a:xfrm>
              <a:off x="1931018" y="302009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113" name="Oval 112">
              <a:extLst>
                <a:ext uri="{FF2B5EF4-FFF2-40B4-BE49-F238E27FC236}">
                  <a16:creationId xmlns:a16="http://schemas.microsoft.com/office/drawing/2014/main" id="{90343102-510A-CA9D-2125-ECA6C8A69BD8}"/>
                </a:ext>
              </a:extLst>
            </p:cNvPr>
            <p:cNvSpPr/>
            <p:nvPr/>
          </p:nvSpPr>
          <p:spPr>
            <a:xfrm>
              <a:off x="1039367" y="5648524"/>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114" name="Oval 113">
              <a:extLst>
                <a:ext uri="{FF2B5EF4-FFF2-40B4-BE49-F238E27FC236}">
                  <a16:creationId xmlns:a16="http://schemas.microsoft.com/office/drawing/2014/main" id="{1FA7461C-A2FB-6F8D-B6A9-8825A969092D}"/>
                </a:ext>
              </a:extLst>
            </p:cNvPr>
            <p:cNvSpPr/>
            <p:nvPr/>
          </p:nvSpPr>
          <p:spPr>
            <a:xfrm>
              <a:off x="2574345" y="4492515"/>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115" name="Oval 114">
              <a:extLst>
                <a:ext uri="{FF2B5EF4-FFF2-40B4-BE49-F238E27FC236}">
                  <a16:creationId xmlns:a16="http://schemas.microsoft.com/office/drawing/2014/main" id="{5DA39FAC-5A88-A220-9769-2A45AB1BF4D7}"/>
                </a:ext>
              </a:extLst>
            </p:cNvPr>
            <p:cNvSpPr/>
            <p:nvPr/>
          </p:nvSpPr>
          <p:spPr>
            <a:xfrm>
              <a:off x="3954499" y="307248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116" name="Oval 115">
              <a:extLst>
                <a:ext uri="{FF2B5EF4-FFF2-40B4-BE49-F238E27FC236}">
                  <a16:creationId xmlns:a16="http://schemas.microsoft.com/office/drawing/2014/main" id="{231FF2A7-3A6E-A08A-79BD-AC89821E07A0}"/>
                </a:ext>
              </a:extLst>
            </p:cNvPr>
            <p:cNvSpPr/>
            <p:nvPr/>
          </p:nvSpPr>
          <p:spPr>
            <a:xfrm>
              <a:off x="2846880" y="639530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117" name="Oval 116">
              <a:extLst>
                <a:ext uri="{FF2B5EF4-FFF2-40B4-BE49-F238E27FC236}">
                  <a16:creationId xmlns:a16="http://schemas.microsoft.com/office/drawing/2014/main" id="{DA1F752D-3789-58C2-1B45-DF3F5F1A94AD}"/>
                </a:ext>
              </a:extLst>
            </p:cNvPr>
            <p:cNvSpPr/>
            <p:nvPr/>
          </p:nvSpPr>
          <p:spPr>
            <a:xfrm>
              <a:off x="5001167" y="6138669"/>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t>
              </a:r>
            </a:p>
          </p:txBody>
        </p:sp>
        <p:sp>
          <p:nvSpPr>
            <p:cNvPr id="118" name="Oval 117">
              <a:extLst>
                <a:ext uri="{FF2B5EF4-FFF2-40B4-BE49-F238E27FC236}">
                  <a16:creationId xmlns:a16="http://schemas.microsoft.com/office/drawing/2014/main" id="{E5CA036B-1AC6-A846-4F20-A549339FB358}"/>
                </a:ext>
              </a:extLst>
            </p:cNvPr>
            <p:cNvSpPr/>
            <p:nvPr/>
          </p:nvSpPr>
          <p:spPr>
            <a:xfrm>
              <a:off x="6531078" y="4786960"/>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a:t>
              </a:r>
            </a:p>
          </p:txBody>
        </p:sp>
        <p:sp>
          <p:nvSpPr>
            <p:cNvPr id="119" name="Oval 118">
              <a:extLst>
                <a:ext uri="{FF2B5EF4-FFF2-40B4-BE49-F238E27FC236}">
                  <a16:creationId xmlns:a16="http://schemas.microsoft.com/office/drawing/2014/main" id="{3013F3A0-5AFD-ACAC-E994-E2E040F25000}"/>
                </a:ext>
              </a:extLst>
            </p:cNvPr>
            <p:cNvSpPr/>
            <p:nvPr/>
          </p:nvSpPr>
          <p:spPr>
            <a:xfrm>
              <a:off x="5306598" y="3749156"/>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t>
              </a:r>
            </a:p>
          </p:txBody>
        </p:sp>
      </p:grpSp>
    </p:spTree>
    <p:extLst>
      <p:ext uri="{BB962C8B-B14F-4D97-AF65-F5344CB8AC3E}">
        <p14:creationId xmlns:p14="http://schemas.microsoft.com/office/powerpoint/2010/main" val="1269168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Cut Theorem</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chor="t"/>
              <a:lstStyle/>
              <a:p>
                <a:pPr marL="0" indent="0">
                  <a:buNone/>
                </a:pPr>
                <a:r>
                  <a:rPr lang="en-US" dirty="0"/>
                  <a:t>If a set of edges </a:t>
                </a:r>
                <a14:m>
                  <m:oMath xmlns:m="http://schemas.openxmlformats.org/officeDocument/2006/math">
                    <m:r>
                      <a:rPr lang="en-US" b="0" i="1" smtClean="0">
                        <a:solidFill>
                          <a:srgbClr val="009900"/>
                        </a:solidFill>
                        <a:latin typeface="Cambria Math"/>
                      </a:rPr>
                      <m:t>𝐴</m:t>
                    </m:r>
                  </m:oMath>
                </a14:m>
                <a:r>
                  <a:rPr lang="en-US" dirty="0"/>
                  <a:t> is a subset of a minimum spanning tree </a:t>
                </a:r>
                <a14:m>
                  <m:oMath xmlns:m="http://schemas.openxmlformats.org/officeDocument/2006/math">
                    <m:r>
                      <a:rPr lang="en-US" b="0" i="1" smtClean="0">
                        <a:solidFill>
                          <a:srgbClr val="7030A0"/>
                        </a:solidFill>
                        <a:latin typeface="Cambria Math"/>
                      </a:rPr>
                      <m:t>𝑇</m:t>
                    </m:r>
                  </m:oMath>
                </a14:m>
                <a:r>
                  <a:rPr lang="en-US" dirty="0"/>
                  <a:t>, let </a:t>
                </a:r>
                <a14:m>
                  <m:oMath xmlns:m="http://schemas.openxmlformats.org/officeDocument/2006/math">
                    <m:r>
                      <a:rPr lang="en-US" b="0" i="0" smtClean="0">
                        <a:solidFill>
                          <a:srgbClr val="0070C0"/>
                        </a:solidFill>
                        <a:latin typeface="Cambria Math"/>
                      </a:rPr>
                      <m:t>(</m:t>
                    </m:r>
                    <m:r>
                      <a:rPr lang="en-US" b="0" i="1" smtClean="0">
                        <a:solidFill>
                          <a:srgbClr val="0070C0"/>
                        </a:solidFill>
                        <a:latin typeface="Cambria Math"/>
                      </a:rPr>
                      <m:t>𝑆</m:t>
                    </m:r>
                    <m:r>
                      <a:rPr lang="en-US" b="0" i="1" smtClean="0">
                        <a:solidFill>
                          <a:srgbClr val="0070C0"/>
                        </a:solidFill>
                        <a:latin typeface="Cambria Math"/>
                      </a:rPr>
                      <m:t>, </m:t>
                    </m:r>
                    <m:r>
                      <a:rPr lang="en-US" b="0" i="1" smtClean="0">
                        <a:solidFill>
                          <a:srgbClr val="0070C0"/>
                        </a:solidFill>
                        <a:latin typeface="Cambria Math"/>
                      </a:rPr>
                      <m:t>𝑉</m:t>
                    </m:r>
                    <m:r>
                      <a:rPr lang="en-US" b="0" i="1" smtClean="0">
                        <a:solidFill>
                          <a:srgbClr val="0070C0"/>
                        </a:solidFill>
                        <a:latin typeface="Cambria Math"/>
                      </a:rPr>
                      <m:t>−</m:t>
                    </m:r>
                    <m:r>
                      <a:rPr lang="en-US" b="0" i="1" smtClean="0">
                        <a:solidFill>
                          <a:srgbClr val="0070C0"/>
                        </a:solidFill>
                        <a:latin typeface="Cambria Math"/>
                      </a:rPr>
                      <m:t>𝑆</m:t>
                    </m:r>
                    <m:r>
                      <a:rPr lang="en-US" b="0" i="1" smtClean="0">
                        <a:solidFill>
                          <a:srgbClr val="0070C0"/>
                        </a:solidFill>
                        <a:latin typeface="Cambria Math"/>
                      </a:rPr>
                      <m:t>)</m:t>
                    </m:r>
                  </m:oMath>
                </a14:m>
                <a:r>
                  <a:rPr lang="en-US" dirty="0"/>
                  <a:t> be any cut which </a:t>
                </a:r>
                <a14:m>
                  <m:oMath xmlns:m="http://schemas.openxmlformats.org/officeDocument/2006/math">
                    <m:r>
                      <a:rPr lang="en-US" b="0" i="1" smtClean="0">
                        <a:solidFill>
                          <a:srgbClr val="009900"/>
                        </a:solidFill>
                        <a:latin typeface="Cambria Math"/>
                      </a:rPr>
                      <m:t>𝐴</m:t>
                    </m:r>
                  </m:oMath>
                </a14:m>
                <a:r>
                  <a:rPr lang="en-US" dirty="0"/>
                  <a:t> respects. </a:t>
                </a:r>
                <a:r>
                  <a:rPr lang="en-US" dirty="0">
                    <a:highlight>
                      <a:srgbClr val="FFFF00"/>
                    </a:highlight>
                  </a:rPr>
                  <a:t>Let </a:t>
                </a:r>
                <a14:m>
                  <m:oMath xmlns:m="http://schemas.openxmlformats.org/officeDocument/2006/math">
                    <m:r>
                      <a:rPr lang="en-US" b="0" i="1" smtClean="0">
                        <a:solidFill>
                          <a:schemeClr val="accent6"/>
                        </a:solidFill>
                        <a:highlight>
                          <a:srgbClr val="FFFF00"/>
                        </a:highlight>
                        <a:latin typeface="Cambria Math"/>
                      </a:rPr>
                      <m:t>𝑒</m:t>
                    </m:r>
                  </m:oMath>
                </a14:m>
                <a:r>
                  <a:rPr lang="en-US" dirty="0">
                    <a:highlight>
                      <a:srgbClr val="FFFF00"/>
                    </a:highlight>
                  </a:rPr>
                  <a:t> be the least-weight edge which crosses </a:t>
                </a:r>
                <a14:m>
                  <m:oMath xmlns:m="http://schemas.openxmlformats.org/officeDocument/2006/math">
                    <m:r>
                      <a:rPr lang="en-US" smtClean="0">
                        <a:solidFill>
                          <a:srgbClr val="0070C0"/>
                        </a:solidFill>
                        <a:highlight>
                          <a:srgbClr val="FFFF00"/>
                        </a:highlight>
                        <a:latin typeface="Cambria Math"/>
                      </a:rPr>
                      <m:t>(</m:t>
                    </m:r>
                    <m:r>
                      <a:rPr lang="en-US" i="1">
                        <a:solidFill>
                          <a:srgbClr val="0070C0"/>
                        </a:solidFill>
                        <a:highlight>
                          <a:srgbClr val="FFFF00"/>
                        </a:highlight>
                        <a:latin typeface="Cambria Math"/>
                      </a:rPr>
                      <m:t>𝑆</m:t>
                    </m:r>
                    <m:r>
                      <a:rPr lang="en-US" i="1">
                        <a:solidFill>
                          <a:srgbClr val="0070C0"/>
                        </a:solidFill>
                        <a:highlight>
                          <a:srgbClr val="FFFF00"/>
                        </a:highlight>
                        <a:latin typeface="Cambria Math"/>
                      </a:rPr>
                      <m:t>, </m:t>
                    </m:r>
                    <m:r>
                      <a:rPr lang="en-US" i="1">
                        <a:solidFill>
                          <a:srgbClr val="0070C0"/>
                        </a:solidFill>
                        <a:highlight>
                          <a:srgbClr val="FFFF00"/>
                        </a:highlight>
                        <a:latin typeface="Cambria Math"/>
                      </a:rPr>
                      <m:t>𝑉</m:t>
                    </m:r>
                    <m:r>
                      <a:rPr lang="en-US" i="1">
                        <a:solidFill>
                          <a:srgbClr val="0070C0"/>
                        </a:solidFill>
                        <a:highlight>
                          <a:srgbClr val="FFFF00"/>
                        </a:highlight>
                        <a:latin typeface="Cambria Math"/>
                      </a:rPr>
                      <m:t>−</m:t>
                    </m:r>
                    <m:r>
                      <a:rPr lang="en-US" i="1">
                        <a:solidFill>
                          <a:srgbClr val="0070C0"/>
                        </a:solidFill>
                        <a:highlight>
                          <a:srgbClr val="FFFF00"/>
                        </a:highlight>
                        <a:latin typeface="Cambria Math"/>
                      </a:rPr>
                      <m:t>𝑆</m:t>
                    </m:r>
                    <m:r>
                      <a:rPr lang="en-US" i="1">
                        <a:solidFill>
                          <a:srgbClr val="0070C0"/>
                        </a:solidFill>
                        <a:highlight>
                          <a:srgbClr val="FFFF00"/>
                        </a:highlight>
                        <a:latin typeface="Cambria Math"/>
                      </a:rPr>
                      <m:t>)</m:t>
                    </m:r>
                  </m:oMath>
                </a14:m>
                <a:r>
                  <a:rPr lang="en-US" dirty="0">
                    <a:highlight>
                      <a:srgbClr val="FFFF00"/>
                    </a:highlight>
                  </a:rPr>
                  <a:t>.</a:t>
                </a:r>
                <a:r>
                  <a:rPr lang="en-US" dirty="0"/>
                  <a:t> </a:t>
                </a:r>
                <a14:m>
                  <m:oMath xmlns:m="http://schemas.openxmlformats.org/officeDocument/2006/math">
                    <m:r>
                      <a:rPr lang="en-US" b="0" i="1" dirty="0" smtClean="0">
                        <a:solidFill>
                          <a:srgbClr val="009900"/>
                        </a:solidFill>
                        <a:latin typeface="Cambria Math"/>
                      </a:rPr>
                      <m:t>𝐴</m:t>
                    </m:r>
                    <m:r>
                      <a:rPr lang="en-US" b="0" i="1" dirty="0" smtClean="0">
                        <a:latin typeface="Cambria Math"/>
                      </a:rPr>
                      <m:t>∪</m:t>
                    </m:r>
                    <m:r>
                      <a:rPr lang="en-US" b="0" i="1" dirty="0" smtClean="0">
                        <a:solidFill>
                          <a:schemeClr val="accent6"/>
                        </a:solidFill>
                        <a:latin typeface="Cambria Math"/>
                      </a:rPr>
                      <m:t>{</m:t>
                    </m:r>
                    <m:r>
                      <a:rPr lang="en-US" b="0" i="1" dirty="0" smtClean="0">
                        <a:solidFill>
                          <a:schemeClr val="accent6"/>
                        </a:solidFill>
                        <a:latin typeface="Cambria Math"/>
                      </a:rPr>
                      <m:t>𝑒</m:t>
                    </m:r>
                    <m:r>
                      <a:rPr lang="en-US" b="0" i="1" dirty="0" smtClean="0">
                        <a:solidFill>
                          <a:schemeClr val="accent6"/>
                        </a:solidFill>
                        <a:latin typeface="Cambria Math"/>
                      </a:rPr>
                      <m:t>}</m:t>
                    </m:r>
                  </m:oMath>
                </a14:m>
                <a:r>
                  <a:rPr lang="en-US" dirty="0">
                    <a:solidFill>
                      <a:schemeClr val="accent6"/>
                    </a:solidFill>
                  </a:rPr>
                  <a:t> </a:t>
                </a:r>
                <a:r>
                  <a:rPr lang="en-US" dirty="0"/>
                  <a:t>is also a subset of a minimum spanning tree.</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3"/>
                <a:stretch>
                  <a:fillRect l="-1389" t="-1617" r="-1111"/>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86BADE50-950A-4D58-BFB2-FA2C6A8B385D}" type="slidenum">
              <a:rPr lang="en-US" smtClean="0"/>
              <a:t>38</a:t>
            </a:fld>
            <a:endParaRPr lang="en-US"/>
          </a:p>
        </p:txBody>
      </p:sp>
      <p:sp>
        <p:nvSpPr>
          <p:cNvPr id="44" name="Freeform 43"/>
          <p:cNvSpPr/>
          <p:nvPr/>
        </p:nvSpPr>
        <p:spPr>
          <a:xfrm>
            <a:off x="3604146" y="3811960"/>
            <a:ext cx="5158854" cy="2593075"/>
          </a:xfrm>
          <a:custGeom>
            <a:avLst/>
            <a:gdLst>
              <a:gd name="connsiteX0" fmla="*/ 245660 w 5158854"/>
              <a:gd name="connsiteY0" fmla="*/ 1924335 h 2593075"/>
              <a:gd name="connsiteX1" fmla="*/ 2019869 w 5158854"/>
              <a:gd name="connsiteY1" fmla="*/ 750627 h 2593075"/>
              <a:gd name="connsiteX2" fmla="*/ 2961564 w 5158854"/>
              <a:gd name="connsiteY2" fmla="*/ 1869744 h 2593075"/>
              <a:gd name="connsiteX3" fmla="*/ 3548418 w 5158854"/>
              <a:gd name="connsiteY3" fmla="*/ 2593075 h 2593075"/>
              <a:gd name="connsiteX4" fmla="*/ 4872251 w 5158854"/>
              <a:gd name="connsiteY4" fmla="*/ 2511188 h 2593075"/>
              <a:gd name="connsiteX5" fmla="*/ 5158854 w 5158854"/>
              <a:gd name="connsiteY5" fmla="*/ 1351129 h 2593075"/>
              <a:gd name="connsiteX6" fmla="*/ 3603009 w 5158854"/>
              <a:gd name="connsiteY6" fmla="*/ 54591 h 2593075"/>
              <a:gd name="connsiteX7" fmla="*/ 1583140 w 5158854"/>
              <a:gd name="connsiteY7" fmla="*/ 0 h 2593075"/>
              <a:gd name="connsiteX8" fmla="*/ 0 w 5158854"/>
              <a:gd name="connsiteY8" fmla="*/ 491320 h 2593075"/>
              <a:gd name="connsiteX9" fmla="*/ 245660 w 5158854"/>
              <a:gd name="connsiteY9" fmla="*/ 1924335 h 259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58854" h="2593075">
                <a:moveTo>
                  <a:pt x="245660" y="1924335"/>
                </a:moveTo>
                <a:lnTo>
                  <a:pt x="2019869" y="750627"/>
                </a:lnTo>
                <a:lnTo>
                  <a:pt x="2961564" y="1869744"/>
                </a:lnTo>
                <a:lnTo>
                  <a:pt x="3548418" y="2593075"/>
                </a:lnTo>
                <a:lnTo>
                  <a:pt x="4872251" y="2511188"/>
                </a:lnTo>
                <a:lnTo>
                  <a:pt x="5158854" y="1351129"/>
                </a:lnTo>
                <a:lnTo>
                  <a:pt x="3603009" y="54591"/>
                </a:lnTo>
                <a:lnTo>
                  <a:pt x="1583140" y="0"/>
                </a:lnTo>
                <a:lnTo>
                  <a:pt x="0" y="491320"/>
                </a:lnTo>
                <a:lnTo>
                  <a:pt x="245660" y="1924335"/>
                </a:lnTo>
                <a:close/>
              </a:path>
            </a:pathLst>
          </a:custGeom>
          <a:solidFill>
            <a:srgbClr val="00B0F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3" name="Group 82">
            <a:extLst>
              <a:ext uri="{FF2B5EF4-FFF2-40B4-BE49-F238E27FC236}">
                <a16:creationId xmlns:a16="http://schemas.microsoft.com/office/drawing/2014/main" id="{29198E55-6F42-0FA1-AB6D-7F901B1B1E3D}"/>
              </a:ext>
            </a:extLst>
          </p:cNvPr>
          <p:cNvGrpSpPr/>
          <p:nvPr/>
        </p:nvGrpSpPr>
        <p:grpSpPr>
          <a:xfrm>
            <a:off x="3811391" y="3810000"/>
            <a:ext cx="4600060" cy="2787240"/>
            <a:chOff x="0" y="2862182"/>
            <a:chExt cx="7044346" cy="4268266"/>
          </a:xfrm>
        </p:grpSpPr>
        <p:cxnSp>
          <p:nvCxnSpPr>
            <p:cNvPr id="84" name="Straight Connector 83">
              <a:extLst>
                <a:ext uri="{FF2B5EF4-FFF2-40B4-BE49-F238E27FC236}">
                  <a16:creationId xmlns:a16="http://schemas.microsoft.com/office/drawing/2014/main" id="{BB0E06C9-37D5-43C2-D10D-EA2243A63806}"/>
                </a:ext>
              </a:extLst>
            </p:cNvPr>
            <p:cNvCxnSpPr>
              <a:stCxn id="112" idx="7"/>
              <a:endCxn id="113" idx="2"/>
            </p:cNvCxnSpPr>
            <p:nvPr/>
          </p:nvCxnSpPr>
          <p:spPr>
            <a:xfrm flipV="1">
              <a:off x="438102" y="3276727"/>
              <a:ext cx="1492916" cy="962604"/>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58110772-2492-C02B-4310-5D9CC40C034C}"/>
                </a:ext>
              </a:extLst>
            </p:cNvPr>
            <p:cNvCxnSpPr>
              <a:stCxn id="113" idx="6"/>
              <a:endCxn id="116" idx="2"/>
            </p:cNvCxnSpPr>
            <p:nvPr/>
          </p:nvCxnSpPr>
          <p:spPr>
            <a:xfrm>
              <a:off x="2444286" y="3276727"/>
              <a:ext cx="1510213" cy="52390"/>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1AA26F86-1E80-4433-A93E-500D91786BC1}"/>
                </a:ext>
              </a:extLst>
            </p:cNvPr>
            <p:cNvCxnSpPr>
              <a:stCxn id="112" idx="4"/>
              <a:endCxn id="114" idx="1"/>
            </p:cNvCxnSpPr>
            <p:nvPr/>
          </p:nvCxnSpPr>
          <p:spPr>
            <a:xfrm>
              <a:off x="256634" y="4677433"/>
              <a:ext cx="857899" cy="1046257"/>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B00F5829-36E1-93B9-1023-B4CE872F5040}"/>
                </a:ext>
              </a:extLst>
            </p:cNvPr>
            <p:cNvCxnSpPr>
              <a:stCxn id="115" idx="3"/>
              <a:endCxn id="114" idx="7"/>
            </p:cNvCxnSpPr>
            <p:nvPr/>
          </p:nvCxnSpPr>
          <p:spPr>
            <a:xfrm flipH="1">
              <a:off x="1477469" y="4930617"/>
              <a:ext cx="1172042" cy="793073"/>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F27E0130-1049-692C-97B0-39F9B2A67C97}"/>
                </a:ext>
              </a:extLst>
            </p:cNvPr>
            <p:cNvCxnSpPr>
              <a:stCxn id="117" idx="2"/>
              <a:endCxn id="114" idx="5"/>
            </p:cNvCxnSpPr>
            <p:nvPr/>
          </p:nvCxnSpPr>
          <p:spPr>
            <a:xfrm flipH="1" flipV="1">
              <a:off x="1477469" y="6086626"/>
              <a:ext cx="1369411" cy="565311"/>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E100C636-6300-261A-D3C1-5BA4508FFAAE}"/>
                </a:ext>
              </a:extLst>
            </p:cNvPr>
            <p:cNvCxnSpPr>
              <a:stCxn id="115" idx="5"/>
              <a:endCxn id="117" idx="0"/>
            </p:cNvCxnSpPr>
            <p:nvPr/>
          </p:nvCxnSpPr>
          <p:spPr>
            <a:xfrm>
              <a:off x="3012447" y="4930617"/>
              <a:ext cx="91067" cy="146468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909C0422-82ED-C933-B089-587208D05813}"/>
                </a:ext>
              </a:extLst>
            </p:cNvPr>
            <p:cNvCxnSpPr>
              <a:stCxn id="115" idx="7"/>
              <a:endCxn id="116" idx="3"/>
            </p:cNvCxnSpPr>
            <p:nvPr/>
          </p:nvCxnSpPr>
          <p:spPr>
            <a:xfrm flipV="1">
              <a:off x="3012447" y="3510585"/>
              <a:ext cx="1017218" cy="105709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5CA4EAA3-EE9B-5FAC-1175-E1FD6BAF4D14}"/>
                </a:ext>
              </a:extLst>
            </p:cNvPr>
            <p:cNvCxnSpPr>
              <a:stCxn id="117" idx="6"/>
              <a:endCxn id="118" idx="3"/>
            </p:cNvCxnSpPr>
            <p:nvPr/>
          </p:nvCxnSpPr>
          <p:spPr>
            <a:xfrm flipV="1">
              <a:off x="3360148" y="6576771"/>
              <a:ext cx="1716185" cy="75166"/>
            </a:xfrm>
            <a:prstGeom prst="line">
              <a:avLst/>
            </a:prstGeom>
            <a:ln w="57150">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B5E5BA0C-9E52-4E96-1B91-A5880AFAC78D}"/>
                </a:ext>
              </a:extLst>
            </p:cNvPr>
            <p:cNvCxnSpPr>
              <a:stCxn id="118" idx="1"/>
              <a:endCxn id="116" idx="4"/>
            </p:cNvCxnSpPr>
            <p:nvPr/>
          </p:nvCxnSpPr>
          <p:spPr>
            <a:xfrm flipH="1" flipV="1">
              <a:off x="4211133" y="3585751"/>
              <a:ext cx="865200" cy="2628084"/>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48DE9CC3-339A-8383-B3F4-EC0DBB282861}"/>
                </a:ext>
              </a:extLst>
            </p:cNvPr>
            <p:cNvCxnSpPr>
              <a:stCxn id="120" idx="2"/>
              <a:endCxn id="116" idx="5"/>
            </p:cNvCxnSpPr>
            <p:nvPr/>
          </p:nvCxnSpPr>
          <p:spPr>
            <a:xfrm flipH="1" flipV="1">
              <a:off x="4392601" y="3510585"/>
              <a:ext cx="913997" cy="495205"/>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D472BB70-F9A1-0994-9ADA-AD09EAD5F674}"/>
                </a:ext>
              </a:extLst>
            </p:cNvPr>
            <p:cNvCxnSpPr>
              <a:stCxn id="118" idx="0"/>
              <a:endCxn id="120" idx="3"/>
            </p:cNvCxnSpPr>
            <p:nvPr/>
          </p:nvCxnSpPr>
          <p:spPr>
            <a:xfrm flipV="1">
              <a:off x="5257801" y="4187258"/>
              <a:ext cx="123963" cy="195141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19F04EFA-F215-1E7A-9941-38A40A8CDEEE}"/>
                </a:ext>
              </a:extLst>
            </p:cNvPr>
            <p:cNvCxnSpPr>
              <a:stCxn id="119" idx="1"/>
              <a:endCxn id="120" idx="5"/>
            </p:cNvCxnSpPr>
            <p:nvPr/>
          </p:nvCxnSpPr>
          <p:spPr>
            <a:xfrm flipH="1" flipV="1">
              <a:off x="5744700" y="4187258"/>
              <a:ext cx="861544" cy="674868"/>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B7326BD7-941A-5B6A-7211-F9DC6B744DA4}"/>
                </a:ext>
              </a:extLst>
            </p:cNvPr>
            <p:cNvCxnSpPr>
              <a:stCxn id="119" idx="3"/>
              <a:endCxn id="118" idx="6"/>
            </p:cNvCxnSpPr>
            <p:nvPr/>
          </p:nvCxnSpPr>
          <p:spPr>
            <a:xfrm flipH="1">
              <a:off x="5514435" y="5225062"/>
              <a:ext cx="1091809" cy="117024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7" name="TextBox 96">
              <a:extLst>
                <a:ext uri="{FF2B5EF4-FFF2-40B4-BE49-F238E27FC236}">
                  <a16:creationId xmlns:a16="http://schemas.microsoft.com/office/drawing/2014/main" id="{ACBD08D3-AF52-7042-E74E-01EF32B14B97}"/>
                </a:ext>
              </a:extLst>
            </p:cNvPr>
            <p:cNvSpPr txBox="1"/>
            <p:nvPr/>
          </p:nvSpPr>
          <p:spPr>
            <a:xfrm>
              <a:off x="767228" y="3195081"/>
              <a:ext cx="641186" cy="565580"/>
            </a:xfrm>
            <a:prstGeom prst="rect">
              <a:avLst/>
            </a:prstGeom>
            <a:noFill/>
          </p:spPr>
          <p:txBody>
            <a:bodyPr wrap="none" rtlCol="0">
              <a:spAutoFit/>
            </a:bodyPr>
            <a:lstStyle/>
            <a:p>
              <a:r>
                <a:rPr lang="en-US" dirty="0">
                  <a:solidFill>
                    <a:srgbClr val="00B050"/>
                  </a:solidFill>
                </a:rPr>
                <a:t>10</a:t>
              </a:r>
            </a:p>
          </p:txBody>
        </p:sp>
        <p:sp>
          <p:nvSpPr>
            <p:cNvPr id="98" name="TextBox 97">
              <a:extLst>
                <a:ext uri="{FF2B5EF4-FFF2-40B4-BE49-F238E27FC236}">
                  <a16:creationId xmlns:a16="http://schemas.microsoft.com/office/drawing/2014/main" id="{8C049DBC-3422-0A37-CB72-099103AA9DB6}"/>
                </a:ext>
              </a:extLst>
            </p:cNvPr>
            <p:cNvSpPr txBox="1"/>
            <p:nvPr/>
          </p:nvSpPr>
          <p:spPr>
            <a:xfrm>
              <a:off x="6095562" y="4099030"/>
              <a:ext cx="461990" cy="565580"/>
            </a:xfrm>
            <a:prstGeom prst="rect">
              <a:avLst/>
            </a:prstGeom>
            <a:noFill/>
          </p:spPr>
          <p:txBody>
            <a:bodyPr wrap="none" rtlCol="0">
              <a:spAutoFit/>
            </a:bodyPr>
            <a:lstStyle/>
            <a:p>
              <a:r>
                <a:rPr lang="en-US" dirty="0">
                  <a:solidFill>
                    <a:srgbClr val="00B050"/>
                  </a:solidFill>
                </a:rPr>
                <a:t>2</a:t>
              </a:r>
            </a:p>
          </p:txBody>
        </p:sp>
        <p:sp>
          <p:nvSpPr>
            <p:cNvPr id="99" name="TextBox 98">
              <a:extLst>
                <a:ext uri="{FF2B5EF4-FFF2-40B4-BE49-F238E27FC236}">
                  <a16:creationId xmlns:a16="http://schemas.microsoft.com/office/drawing/2014/main" id="{D165F027-E404-46B2-D0EA-93D0CCA22479}"/>
                </a:ext>
              </a:extLst>
            </p:cNvPr>
            <p:cNvSpPr txBox="1"/>
            <p:nvPr/>
          </p:nvSpPr>
          <p:spPr>
            <a:xfrm>
              <a:off x="3895875" y="6564868"/>
              <a:ext cx="461990" cy="565580"/>
            </a:xfrm>
            <a:prstGeom prst="rect">
              <a:avLst/>
            </a:prstGeom>
            <a:noFill/>
          </p:spPr>
          <p:txBody>
            <a:bodyPr wrap="none" rtlCol="0">
              <a:spAutoFit/>
            </a:bodyPr>
            <a:lstStyle/>
            <a:p>
              <a:r>
                <a:rPr lang="en-US" dirty="0">
                  <a:solidFill>
                    <a:srgbClr val="00B050"/>
                  </a:solidFill>
                </a:rPr>
                <a:t>6</a:t>
              </a:r>
            </a:p>
          </p:txBody>
        </p:sp>
        <p:sp>
          <p:nvSpPr>
            <p:cNvPr id="100" name="TextBox 99">
              <a:extLst>
                <a:ext uri="{FF2B5EF4-FFF2-40B4-BE49-F238E27FC236}">
                  <a16:creationId xmlns:a16="http://schemas.microsoft.com/office/drawing/2014/main" id="{3FBBE0D5-C0B1-D739-11E2-1644D84D214B}"/>
                </a:ext>
              </a:extLst>
            </p:cNvPr>
            <p:cNvSpPr txBox="1"/>
            <p:nvPr/>
          </p:nvSpPr>
          <p:spPr>
            <a:xfrm>
              <a:off x="6047348" y="5905158"/>
              <a:ext cx="641186" cy="565580"/>
            </a:xfrm>
            <a:prstGeom prst="rect">
              <a:avLst/>
            </a:prstGeom>
            <a:noFill/>
          </p:spPr>
          <p:txBody>
            <a:bodyPr wrap="none" rtlCol="0">
              <a:spAutoFit/>
            </a:bodyPr>
            <a:lstStyle/>
            <a:p>
              <a:r>
                <a:rPr lang="en-US" dirty="0">
                  <a:solidFill>
                    <a:srgbClr val="00B050"/>
                  </a:solidFill>
                </a:rPr>
                <a:t>11</a:t>
              </a:r>
            </a:p>
          </p:txBody>
        </p:sp>
        <p:sp>
          <p:nvSpPr>
            <p:cNvPr id="101" name="TextBox 100">
              <a:extLst>
                <a:ext uri="{FF2B5EF4-FFF2-40B4-BE49-F238E27FC236}">
                  <a16:creationId xmlns:a16="http://schemas.microsoft.com/office/drawing/2014/main" id="{A007F4A6-3D60-0077-57F1-D653AB713408}"/>
                </a:ext>
              </a:extLst>
            </p:cNvPr>
            <p:cNvSpPr txBox="1"/>
            <p:nvPr/>
          </p:nvSpPr>
          <p:spPr>
            <a:xfrm>
              <a:off x="5255801" y="4595356"/>
              <a:ext cx="461990" cy="565580"/>
            </a:xfrm>
            <a:prstGeom prst="rect">
              <a:avLst/>
            </a:prstGeom>
            <a:noFill/>
          </p:spPr>
          <p:txBody>
            <a:bodyPr wrap="none" rtlCol="0">
              <a:spAutoFit/>
            </a:bodyPr>
            <a:lstStyle/>
            <a:p>
              <a:r>
                <a:rPr lang="en-US" dirty="0">
                  <a:solidFill>
                    <a:srgbClr val="00B050"/>
                  </a:solidFill>
                </a:rPr>
                <a:t>9</a:t>
              </a:r>
            </a:p>
          </p:txBody>
        </p:sp>
        <p:sp>
          <p:nvSpPr>
            <p:cNvPr id="102" name="TextBox 101">
              <a:extLst>
                <a:ext uri="{FF2B5EF4-FFF2-40B4-BE49-F238E27FC236}">
                  <a16:creationId xmlns:a16="http://schemas.microsoft.com/office/drawing/2014/main" id="{E8D41F80-DAD5-43C5-02E9-69AD937BF456}"/>
                </a:ext>
              </a:extLst>
            </p:cNvPr>
            <p:cNvSpPr txBox="1"/>
            <p:nvPr/>
          </p:nvSpPr>
          <p:spPr>
            <a:xfrm>
              <a:off x="4119679" y="4462779"/>
              <a:ext cx="461990" cy="565580"/>
            </a:xfrm>
            <a:prstGeom prst="rect">
              <a:avLst/>
            </a:prstGeom>
            <a:noFill/>
          </p:spPr>
          <p:txBody>
            <a:bodyPr wrap="none" rtlCol="0">
              <a:spAutoFit/>
            </a:bodyPr>
            <a:lstStyle/>
            <a:p>
              <a:r>
                <a:rPr lang="en-US" dirty="0">
                  <a:solidFill>
                    <a:srgbClr val="00B050"/>
                  </a:solidFill>
                </a:rPr>
                <a:t>5</a:t>
              </a:r>
            </a:p>
          </p:txBody>
        </p:sp>
        <p:sp>
          <p:nvSpPr>
            <p:cNvPr id="103" name="TextBox 102">
              <a:extLst>
                <a:ext uri="{FF2B5EF4-FFF2-40B4-BE49-F238E27FC236}">
                  <a16:creationId xmlns:a16="http://schemas.microsoft.com/office/drawing/2014/main" id="{796641B5-9E3B-E579-54DF-FCA2645F4A2D}"/>
                </a:ext>
              </a:extLst>
            </p:cNvPr>
            <p:cNvSpPr txBox="1"/>
            <p:nvPr/>
          </p:nvSpPr>
          <p:spPr>
            <a:xfrm>
              <a:off x="4582463" y="3299181"/>
              <a:ext cx="461990" cy="565580"/>
            </a:xfrm>
            <a:prstGeom prst="rect">
              <a:avLst/>
            </a:prstGeom>
            <a:noFill/>
          </p:spPr>
          <p:txBody>
            <a:bodyPr wrap="none" rtlCol="0">
              <a:spAutoFit/>
            </a:bodyPr>
            <a:lstStyle/>
            <a:p>
              <a:r>
                <a:rPr lang="en-US" dirty="0">
                  <a:solidFill>
                    <a:srgbClr val="00B050"/>
                  </a:solidFill>
                </a:rPr>
                <a:t>8</a:t>
              </a:r>
            </a:p>
          </p:txBody>
        </p:sp>
        <p:sp>
          <p:nvSpPr>
            <p:cNvPr id="104" name="TextBox 103">
              <a:extLst>
                <a:ext uri="{FF2B5EF4-FFF2-40B4-BE49-F238E27FC236}">
                  <a16:creationId xmlns:a16="http://schemas.microsoft.com/office/drawing/2014/main" id="{3E477480-EDEF-8037-83F3-A74EB25A498C}"/>
                </a:ext>
              </a:extLst>
            </p:cNvPr>
            <p:cNvSpPr txBox="1"/>
            <p:nvPr/>
          </p:nvSpPr>
          <p:spPr>
            <a:xfrm>
              <a:off x="3058462" y="5546336"/>
              <a:ext cx="461990" cy="565580"/>
            </a:xfrm>
            <a:prstGeom prst="rect">
              <a:avLst/>
            </a:prstGeom>
            <a:noFill/>
            <a:ln>
              <a:noFill/>
            </a:ln>
          </p:spPr>
          <p:txBody>
            <a:bodyPr wrap="none" rtlCol="0">
              <a:spAutoFit/>
            </a:bodyPr>
            <a:lstStyle/>
            <a:p>
              <a:r>
                <a:rPr lang="en-US" dirty="0">
                  <a:solidFill>
                    <a:srgbClr val="00B050"/>
                  </a:solidFill>
                </a:rPr>
                <a:t>3</a:t>
              </a:r>
            </a:p>
          </p:txBody>
        </p:sp>
        <p:sp>
          <p:nvSpPr>
            <p:cNvPr id="105" name="TextBox 104">
              <a:extLst>
                <a:ext uri="{FF2B5EF4-FFF2-40B4-BE49-F238E27FC236}">
                  <a16:creationId xmlns:a16="http://schemas.microsoft.com/office/drawing/2014/main" id="{C49DC063-9A25-1942-E7E6-E4732AD74DF9}"/>
                </a:ext>
              </a:extLst>
            </p:cNvPr>
            <p:cNvSpPr txBox="1"/>
            <p:nvPr/>
          </p:nvSpPr>
          <p:spPr>
            <a:xfrm>
              <a:off x="3064048" y="3778529"/>
              <a:ext cx="461990" cy="565580"/>
            </a:xfrm>
            <a:prstGeom prst="rect">
              <a:avLst/>
            </a:prstGeom>
            <a:noFill/>
          </p:spPr>
          <p:txBody>
            <a:bodyPr wrap="none" rtlCol="0">
              <a:spAutoFit/>
            </a:bodyPr>
            <a:lstStyle/>
            <a:p>
              <a:r>
                <a:rPr lang="en-US" dirty="0">
                  <a:solidFill>
                    <a:srgbClr val="00B050"/>
                  </a:solidFill>
                </a:rPr>
                <a:t>7</a:t>
              </a:r>
            </a:p>
          </p:txBody>
        </p:sp>
        <p:sp>
          <p:nvSpPr>
            <p:cNvPr id="106" name="TextBox 105">
              <a:extLst>
                <a:ext uri="{FF2B5EF4-FFF2-40B4-BE49-F238E27FC236}">
                  <a16:creationId xmlns:a16="http://schemas.microsoft.com/office/drawing/2014/main" id="{B4B6B344-6A56-12D2-BF05-9B8F10E0C3D2}"/>
                </a:ext>
              </a:extLst>
            </p:cNvPr>
            <p:cNvSpPr txBox="1"/>
            <p:nvPr/>
          </p:nvSpPr>
          <p:spPr>
            <a:xfrm>
              <a:off x="2051034" y="5224258"/>
              <a:ext cx="461990" cy="565580"/>
            </a:xfrm>
            <a:prstGeom prst="rect">
              <a:avLst/>
            </a:prstGeom>
            <a:noFill/>
          </p:spPr>
          <p:txBody>
            <a:bodyPr wrap="none" rtlCol="0">
              <a:spAutoFit/>
            </a:bodyPr>
            <a:lstStyle/>
            <a:p>
              <a:r>
                <a:rPr lang="en-US" dirty="0">
                  <a:solidFill>
                    <a:srgbClr val="00B050"/>
                  </a:solidFill>
                </a:rPr>
                <a:t>3</a:t>
              </a:r>
            </a:p>
          </p:txBody>
        </p:sp>
        <p:sp>
          <p:nvSpPr>
            <p:cNvPr id="107" name="TextBox 106">
              <a:extLst>
                <a:ext uri="{FF2B5EF4-FFF2-40B4-BE49-F238E27FC236}">
                  <a16:creationId xmlns:a16="http://schemas.microsoft.com/office/drawing/2014/main" id="{B221352B-3758-359E-0CB1-88051947193B}"/>
                </a:ext>
              </a:extLst>
            </p:cNvPr>
            <p:cNvSpPr txBox="1"/>
            <p:nvPr/>
          </p:nvSpPr>
          <p:spPr>
            <a:xfrm>
              <a:off x="1885966" y="6404395"/>
              <a:ext cx="461990" cy="565580"/>
            </a:xfrm>
            <a:prstGeom prst="rect">
              <a:avLst/>
            </a:prstGeom>
            <a:noFill/>
          </p:spPr>
          <p:txBody>
            <a:bodyPr wrap="none" rtlCol="0">
              <a:spAutoFit/>
            </a:bodyPr>
            <a:lstStyle/>
            <a:p>
              <a:r>
                <a:rPr lang="en-US" dirty="0">
                  <a:solidFill>
                    <a:srgbClr val="00B050"/>
                  </a:solidFill>
                </a:rPr>
                <a:t>1</a:t>
              </a:r>
            </a:p>
          </p:txBody>
        </p:sp>
        <p:sp>
          <p:nvSpPr>
            <p:cNvPr id="108" name="TextBox 107">
              <a:extLst>
                <a:ext uri="{FF2B5EF4-FFF2-40B4-BE49-F238E27FC236}">
                  <a16:creationId xmlns:a16="http://schemas.microsoft.com/office/drawing/2014/main" id="{D18E2766-6CC3-F313-E9EF-E0FE786BA5EC}"/>
                </a:ext>
              </a:extLst>
            </p:cNvPr>
            <p:cNvSpPr txBox="1"/>
            <p:nvPr/>
          </p:nvSpPr>
          <p:spPr>
            <a:xfrm>
              <a:off x="2830979" y="2862182"/>
              <a:ext cx="461990" cy="565580"/>
            </a:xfrm>
            <a:prstGeom prst="rect">
              <a:avLst/>
            </a:prstGeom>
            <a:noFill/>
          </p:spPr>
          <p:txBody>
            <a:bodyPr wrap="none" rtlCol="0">
              <a:spAutoFit/>
            </a:bodyPr>
            <a:lstStyle/>
            <a:p>
              <a:r>
                <a:rPr lang="en-US" dirty="0">
                  <a:solidFill>
                    <a:srgbClr val="00B050"/>
                  </a:solidFill>
                </a:rPr>
                <a:t>8</a:t>
              </a:r>
            </a:p>
          </p:txBody>
        </p:sp>
        <p:sp>
          <p:nvSpPr>
            <p:cNvPr id="109" name="TextBox 108">
              <a:extLst>
                <a:ext uri="{FF2B5EF4-FFF2-40B4-BE49-F238E27FC236}">
                  <a16:creationId xmlns:a16="http://schemas.microsoft.com/office/drawing/2014/main" id="{0D2942C2-419B-F804-3AC0-3DF4ADA03A16}"/>
                </a:ext>
              </a:extLst>
            </p:cNvPr>
            <p:cNvSpPr txBox="1"/>
            <p:nvPr/>
          </p:nvSpPr>
          <p:spPr>
            <a:xfrm>
              <a:off x="256634" y="5096526"/>
              <a:ext cx="641186" cy="565580"/>
            </a:xfrm>
            <a:prstGeom prst="rect">
              <a:avLst/>
            </a:prstGeom>
            <a:noFill/>
          </p:spPr>
          <p:txBody>
            <a:bodyPr wrap="none" rtlCol="0">
              <a:spAutoFit/>
            </a:bodyPr>
            <a:lstStyle/>
            <a:p>
              <a:r>
                <a:rPr lang="en-US" dirty="0">
                  <a:solidFill>
                    <a:srgbClr val="00B050"/>
                  </a:solidFill>
                </a:rPr>
                <a:t>12</a:t>
              </a:r>
            </a:p>
          </p:txBody>
        </p:sp>
        <p:cxnSp>
          <p:nvCxnSpPr>
            <p:cNvPr id="110" name="Straight Connector 109">
              <a:extLst>
                <a:ext uri="{FF2B5EF4-FFF2-40B4-BE49-F238E27FC236}">
                  <a16:creationId xmlns:a16="http://schemas.microsoft.com/office/drawing/2014/main" id="{26CBC85E-0A14-5BFD-014A-B37F8F352453}"/>
                </a:ext>
              </a:extLst>
            </p:cNvPr>
            <p:cNvCxnSpPr>
              <a:stCxn id="113" idx="4"/>
              <a:endCxn id="114" idx="0"/>
            </p:cNvCxnSpPr>
            <p:nvPr/>
          </p:nvCxnSpPr>
          <p:spPr>
            <a:xfrm flipH="1">
              <a:off x="1296001" y="3533361"/>
              <a:ext cx="891651" cy="2115163"/>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1" name="TextBox 110">
              <a:extLst>
                <a:ext uri="{FF2B5EF4-FFF2-40B4-BE49-F238E27FC236}">
                  <a16:creationId xmlns:a16="http://schemas.microsoft.com/office/drawing/2014/main" id="{3C2CECED-E758-56DB-7EAE-66D116E12F17}"/>
                </a:ext>
              </a:extLst>
            </p:cNvPr>
            <p:cNvSpPr txBox="1"/>
            <p:nvPr/>
          </p:nvSpPr>
          <p:spPr>
            <a:xfrm>
              <a:off x="1414258" y="4262423"/>
              <a:ext cx="461990" cy="565580"/>
            </a:xfrm>
            <a:prstGeom prst="rect">
              <a:avLst/>
            </a:prstGeom>
            <a:noFill/>
          </p:spPr>
          <p:txBody>
            <a:bodyPr wrap="none" rtlCol="0">
              <a:spAutoFit/>
            </a:bodyPr>
            <a:lstStyle/>
            <a:p>
              <a:r>
                <a:rPr lang="en-US" dirty="0">
                  <a:solidFill>
                    <a:srgbClr val="00B050"/>
                  </a:solidFill>
                </a:rPr>
                <a:t>9</a:t>
              </a:r>
            </a:p>
          </p:txBody>
        </p:sp>
        <p:sp>
          <p:nvSpPr>
            <p:cNvPr id="112" name="Oval 111">
              <a:extLst>
                <a:ext uri="{FF2B5EF4-FFF2-40B4-BE49-F238E27FC236}">
                  <a16:creationId xmlns:a16="http://schemas.microsoft.com/office/drawing/2014/main" id="{641085D1-E5B4-63EF-7A5E-B016CFF7C61A}"/>
                </a:ext>
              </a:extLst>
            </p:cNvPr>
            <p:cNvSpPr/>
            <p:nvPr/>
          </p:nvSpPr>
          <p:spPr>
            <a:xfrm>
              <a:off x="0" y="4164165"/>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113" name="Oval 112">
              <a:extLst>
                <a:ext uri="{FF2B5EF4-FFF2-40B4-BE49-F238E27FC236}">
                  <a16:creationId xmlns:a16="http://schemas.microsoft.com/office/drawing/2014/main" id="{EE2E7BF6-A814-794C-3064-3BB36174D2BD}"/>
                </a:ext>
              </a:extLst>
            </p:cNvPr>
            <p:cNvSpPr/>
            <p:nvPr/>
          </p:nvSpPr>
          <p:spPr>
            <a:xfrm>
              <a:off x="1931018" y="302009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114" name="Oval 113">
              <a:extLst>
                <a:ext uri="{FF2B5EF4-FFF2-40B4-BE49-F238E27FC236}">
                  <a16:creationId xmlns:a16="http://schemas.microsoft.com/office/drawing/2014/main" id="{F8CFDD61-B27F-57E5-F7EC-EB92985B857A}"/>
                </a:ext>
              </a:extLst>
            </p:cNvPr>
            <p:cNvSpPr/>
            <p:nvPr/>
          </p:nvSpPr>
          <p:spPr>
            <a:xfrm>
              <a:off x="1039367" y="5648524"/>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115" name="Oval 114">
              <a:extLst>
                <a:ext uri="{FF2B5EF4-FFF2-40B4-BE49-F238E27FC236}">
                  <a16:creationId xmlns:a16="http://schemas.microsoft.com/office/drawing/2014/main" id="{AD2D2FE8-F573-148E-F38E-42134A010107}"/>
                </a:ext>
              </a:extLst>
            </p:cNvPr>
            <p:cNvSpPr/>
            <p:nvPr/>
          </p:nvSpPr>
          <p:spPr>
            <a:xfrm>
              <a:off x="2574345" y="4492515"/>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116" name="Oval 115">
              <a:extLst>
                <a:ext uri="{FF2B5EF4-FFF2-40B4-BE49-F238E27FC236}">
                  <a16:creationId xmlns:a16="http://schemas.microsoft.com/office/drawing/2014/main" id="{631AA3F4-2138-4ABF-8843-F7444A488386}"/>
                </a:ext>
              </a:extLst>
            </p:cNvPr>
            <p:cNvSpPr/>
            <p:nvPr/>
          </p:nvSpPr>
          <p:spPr>
            <a:xfrm>
              <a:off x="3954499" y="307248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117" name="Oval 116">
              <a:extLst>
                <a:ext uri="{FF2B5EF4-FFF2-40B4-BE49-F238E27FC236}">
                  <a16:creationId xmlns:a16="http://schemas.microsoft.com/office/drawing/2014/main" id="{704C0BD1-DE02-FA8A-1D35-832C1B9943E5}"/>
                </a:ext>
              </a:extLst>
            </p:cNvPr>
            <p:cNvSpPr/>
            <p:nvPr/>
          </p:nvSpPr>
          <p:spPr>
            <a:xfrm>
              <a:off x="2846880" y="639530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118" name="Oval 117">
              <a:extLst>
                <a:ext uri="{FF2B5EF4-FFF2-40B4-BE49-F238E27FC236}">
                  <a16:creationId xmlns:a16="http://schemas.microsoft.com/office/drawing/2014/main" id="{118CD315-BF24-B776-1334-9FC783FEDFB9}"/>
                </a:ext>
              </a:extLst>
            </p:cNvPr>
            <p:cNvSpPr/>
            <p:nvPr/>
          </p:nvSpPr>
          <p:spPr>
            <a:xfrm>
              <a:off x="5001167" y="6138669"/>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t>
              </a:r>
            </a:p>
          </p:txBody>
        </p:sp>
        <p:sp>
          <p:nvSpPr>
            <p:cNvPr id="119" name="Oval 118">
              <a:extLst>
                <a:ext uri="{FF2B5EF4-FFF2-40B4-BE49-F238E27FC236}">
                  <a16:creationId xmlns:a16="http://schemas.microsoft.com/office/drawing/2014/main" id="{96E0FEB5-1D3D-831B-2050-6C401C0E749C}"/>
                </a:ext>
              </a:extLst>
            </p:cNvPr>
            <p:cNvSpPr/>
            <p:nvPr/>
          </p:nvSpPr>
          <p:spPr>
            <a:xfrm>
              <a:off x="6531078" y="4786960"/>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a:t>
              </a:r>
            </a:p>
          </p:txBody>
        </p:sp>
        <p:sp>
          <p:nvSpPr>
            <p:cNvPr id="120" name="Oval 119">
              <a:extLst>
                <a:ext uri="{FF2B5EF4-FFF2-40B4-BE49-F238E27FC236}">
                  <a16:creationId xmlns:a16="http://schemas.microsoft.com/office/drawing/2014/main" id="{62FC4322-2D35-65AB-D3FA-8132A5094D37}"/>
                </a:ext>
              </a:extLst>
            </p:cNvPr>
            <p:cNvSpPr/>
            <p:nvPr/>
          </p:nvSpPr>
          <p:spPr>
            <a:xfrm>
              <a:off x="5306598" y="3749156"/>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t>
              </a:r>
            </a:p>
          </p:txBody>
        </p:sp>
      </p:grpSp>
    </p:spTree>
    <p:extLst>
      <p:ext uri="{BB962C8B-B14F-4D97-AF65-F5344CB8AC3E}">
        <p14:creationId xmlns:p14="http://schemas.microsoft.com/office/powerpoint/2010/main" val="30154515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Cut Theorem</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chor="t"/>
              <a:lstStyle/>
              <a:p>
                <a:pPr marL="0" indent="0">
                  <a:buNone/>
                </a:pPr>
                <a:r>
                  <a:rPr lang="en-US" dirty="0"/>
                  <a:t>If a set of edges </a:t>
                </a:r>
                <a14:m>
                  <m:oMath xmlns:m="http://schemas.openxmlformats.org/officeDocument/2006/math">
                    <m:r>
                      <a:rPr lang="en-US" b="0" i="1" smtClean="0">
                        <a:solidFill>
                          <a:srgbClr val="009900"/>
                        </a:solidFill>
                        <a:latin typeface="Cambria Math"/>
                      </a:rPr>
                      <m:t>𝐴</m:t>
                    </m:r>
                  </m:oMath>
                </a14:m>
                <a:r>
                  <a:rPr lang="en-US" dirty="0"/>
                  <a:t> is a subset of a minimum spanning tree </a:t>
                </a:r>
                <a14:m>
                  <m:oMath xmlns:m="http://schemas.openxmlformats.org/officeDocument/2006/math">
                    <m:r>
                      <a:rPr lang="en-US" b="0" i="1" smtClean="0">
                        <a:solidFill>
                          <a:srgbClr val="7030A0"/>
                        </a:solidFill>
                        <a:latin typeface="Cambria Math"/>
                      </a:rPr>
                      <m:t>𝑇</m:t>
                    </m:r>
                  </m:oMath>
                </a14:m>
                <a:r>
                  <a:rPr lang="en-US" dirty="0"/>
                  <a:t>, let </a:t>
                </a:r>
                <a14:m>
                  <m:oMath xmlns:m="http://schemas.openxmlformats.org/officeDocument/2006/math">
                    <m:r>
                      <a:rPr lang="en-US" b="0" i="0" smtClean="0">
                        <a:solidFill>
                          <a:srgbClr val="0070C0"/>
                        </a:solidFill>
                        <a:latin typeface="Cambria Math"/>
                      </a:rPr>
                      <m:t>(</m:t>
                    </m:r>
                    <m:r>
                      <a:rPr lang="en-US" b="0" i="1" smtClean="0">
                        <a:solidFill>
                          <a:srgbClr val="0070C0"/>
                        </a:solidFill>
                        <a:latin typeface="Cambria Math"/>
                      </a:rPr>
                      <m:t>𝑆</m:t>
                    </m:r>
                    <m:r>
                      <a:rPr lang="en-US" b="0" i="1" smtClean="0">
                        <a:solidFill>
                          <a:srgbClr val="0070C0"/>
                        </a:solidFill>
                        <a:latin typeface="Cambria Math"/>
                      </a:rPr>
                      <m:t>, </m:t>
                    </m:r>
                    <m:r>
                      <a:rPr lang="en-US" b="0" i="1" smtClean="0">
                        <a:solidFill>
                          <a:srgbClr val="0070C0"/>
                        </a:solidFill>
                        <a:latin typeface="Cambria Math"/>
                      </a:rPr>
                      <m:t>𝑉</m:t>
                    </m:r>
                    <m:r>
                      <a:rPr lang="en-US" b="0" i="1" smtClean="0">
                        <a:solidFill>
                          <a:srgbClr val="0070C0"/>
                        </a:solidFill>
                        <a:latin typeface="Cambria Math"/>
                      </a:rPr>
                      <m:t>−</m:t>
                    </m:r>
                    <m:r>
                      <a:rPr lang="en-US" b="0" i="1" smtClean="0">
                        <a:solidFill>
                          <a:srgbClr val="0070C0"/>
                        </a:solidFill>
                        <a:latin typeface="Cambria Math"/>
                      </a:rPr>
                      <m:t>𝑆</m:t>
                    </m:r>
                    <m:r>
                      <a:rPr lang="en-US" b="0" i="1" smtClean="0">
                        <a:solidFill>
                          <a:srgbClr val="0070C0"/>
                        </a:solidFill>
                        <a:latin typeface="Cambria Math"/>
                      </a:rPr>
                      <m:t>)</m:t>
                    </m:r>
                  </m:oMath>
                </a14:m>
                <a:r>
                  <a:rPr lang="en-US" dirty="0"/>
                  <a:t> be any cut which </a:t>
                </a:r>
                <a14:m>
                  <m:oMath xmlns:m="http://schemas.openxmlformats.org/officeDocument/2006/math">
                    <m:r>
                      <a:rPr lang="en-US" b="0" i="1" smtClean="0">
                        <a:solidFill>
                          <a:srgbClr val="009900"/>
                        </a:solidFill>
                        <a:latin typeface="Cambria Math"/>
                      </a:rPr>
                      <m:t>𝐴</m:t>
                    </m:r>
                  </m:oMath>
                </a14:m>
                <a:r>
                  <a:rPr lang="en-US" dirty="0"/>
                  <a:t> respects. Let </a:t>
                </a:r>
                <a14:m>
                  <m:oMath xmlns:m="http://schemas.openxmlformats.org/officeDocument/2006/math">
                    <m:r>
                      <a:rPr lang="en-US" b="0" i="1" smtClean="0">
                        <a:solidFill>
                          <a:schemeClr val="accent6"/>
                        </a:solidFill>
                        <a:latin typeface="Cambria Math"/>
                      </a:rPr>
                      <m:t>𝑒</m:t>
                    </m:r>
                  </m:oMath>
                </a14:m>
                <a:r>
                  <a:rPr lang="en-US" dirty="0"/>
                  <a:t> be the least-weight edge which crosses </a:t>
                </a:r>
                <a14:m>
                  <m:oMath xmlns:m="http://schemas.openxmlformats.org/officeDocument/2006/math">
                    <m:r>
                      <a:rPr lang="en-US" smtClean="0">
                        <a:solidFill>
                          <a:srgbClr val="0070C0"/>
                        </a:solidFill>
                        <a:latin typeface="Cambria Math"/>
                      </a:rPr>
                      <m:t>(</m:t>
                    </m:r>
                    <m:r>
                      <a:rPr lang="en-US" i="1">
                        <a:solidFill>
                          <a:srgbClr val="0070C0"/>
                        </a:solidFill>
                        <a:latin typeface="Cambria Math"/>
                      </a:rPr>
                      <m:t>𝑆</m:t>
                    </m:r>
                    <m:r>
                      <a:rPr lang="en-US" i="1">
                        <a:solidFill>
                          <a:srgbClr val="0070C0"/>
                        </a:solidFill>
                        <a:latin typeface="Cambria Math"/>
                      </a:rPr>
                      <m:t>, </m:t>
                    </m:r>
                    <m:r>
                      <a:rPr lang="en-US" i="1">
                        <a:solidFill>
                          <a:srgbClr val="0070C0"/>
                        </a:solidFill>
                        <a:latin typeface="Cambria Math"/>
                      </a:rPr>
                      <m:t>𝑉</m:t>
                    </m:r>
                    <m:r>
                      <a:rPr lang="en-US" i="1">
                        <a:solidFill>
                          <a:srgbClr val="0070C0"/>
                        </a:solidFill>
                        <a:latin typeface="Cambria Math"/>
                      </a:rPr>
                      <m:t>−</m:t>
                    </m:r>
                    <m:r>
                      <a:rPr lang="en-US" i="1">
                        <a:solidFill>
                          <a:srgbClr val="0070C0"/>
                        </a:solidFill>
                        <a:latin typeface="Cambria Math"/>
                      </a:rPr>
                      <m:t>𝑆</m:t>
                    </m:r>
                    <m:r>
                      <a:rPr lang="en-US" i="1">
                        <a:solidFill>
                          <a:srgbClr val="0070C0"/>
                        </a:solidFill>
                        <a:latin typeface="Cambria Math"/>
                      </a:rPr>
                      <m:t>)</m:t>
                    </m:r>
                  </m:oMath>
                </a14:m>
                <a:r>
                  <a:rPr lang="en-US" dirty="0"/>
                  <a:t>. </a:t>
                </a:r>
                <a14:m>
                  <m:oMath xmlns:m="http://schemas.openxmlformats.org/officeDocument/2006/math">
                    <m:r>
                      <a:rPr lang="en-US" b="0" i="1" dirty="0" smtClean="0">
                        <a:solidFill>
                          <a:srgbClr val="009900"/>
                        </a:solidFill>
                        <a:highlight>
                          <a:srgbClr val="FFFF00"/>
                        </a:highlight>
                        <a:latin typeface="Cambria Math"/>
                      </a:rPr>
                      <m:t>𝐴</m:t>
                    </m:r>
                    <m:r>
                      <a:rPr lang="en-US" b="0" i="1" dirty="0" smtClean="0">
                        <a:highlight>
                          <a:srgbClr val="FFFF00"/>
                        </a:highlight>
                        <a:latin typeface="Cambria Math"/>
                      </a:rPr>
                      <m:t>∪</m:t>
                    </m:r>
                    <m:r>
                      <a:rPr lang="en-US" b="0" i="1" dirty="0" smtClean="0">
                        <a:solidFill>
                          <a:schemeClr val="accent6"/>
                        </a:solidFill>
                        <a:highlight>
                          <a:srgbClr val="FFFF00"/>
                        </a:highlight>
                        <a:latin typeface="Cambria Math"/>
                      </a:rPr>
                      <m:t>{</m:t>
                    </m:r>
                    <m:r>
                      <a:rPr lang="en-US" b="0" i="1" dirty="0" smtClean="0">
                        <a:solidFill>
                          <a:schemeClr val="accent6"/>
                        </a:solidFill>
                        <a:highlight>
                          <a:srgbClr val="FFFF00"/>
                        </a:highlight>
                        <a:latin typeface="Cambria Math"/>
                      </a:rPr>
                      <m:t>𝑒</m:t>
                    </m:r>
                    <m:r>
                      <a:rPr lang="en-US" b="0" i="1" dirty="0" smtClean="0">
                        <a:solidFill>
                          <a:schemeClr val="accent6"/>
                        </a:solidFill>
                        <a:highlight>
                          <a:srgbClr val="FFFF00"/>
                        </a:highlight>
                        <a:latin typeface="Cambria Math"/>
                      </a:rPr>
                      <m:t>}</m:t>
                    </m:r>
                  </m:oMath>
                </a14:m>
                <a:r>
                  <a:rPr lang="en-US" dirty="0">
                    <a:solidFill>
                      <a:schemeClr val="accent6"/>
                    </a:solidFill>
                    <a:highlight>
                      <a:srgbClr val="FFFF00"/>
                    </a:highlight>
                  </a:rPr>
                  <a:t> </a:t>
                </a:r>
                <a:r>
                  <a:rPr lang="en-US" dirty="0">
                    <a:highlight>
                      <a:srgbClr val="FFFF00"/>
                    </a:highlight>
                  </a:rPr>
                  <a:t>is also a subset of a minimum spanning tree.</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3"/>
                <a:stretch>
                  <a:fillRect l="-1389" t="-1617" r="-1111"/>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86BADE50-950A-4D58-BFB2-FA2C6A8B385D}" type="slidenum">
              <a:rPr lang="en-US" smtClean="0"/>
              <a:t>39</a:t>
            </a:fld>
            <a:endParaRPr lang="en-US"/>
          </a:p>
        </p:txBody>
      </p:sp>
      <p:sp>
        <p:nvSpPr>
          <p:cNvPr id="44" name="Freeform 43"/>
          <p:cNvSpPr/>
          <p:nvPr/>
        </p:nvSpPr>
        <p:spPr>
          <a:xfrm>
            <a:off x="3604146" y="3811960"/>
            <a:ext cx="5158854" cy="2593075"/>
          </a:xfrm>
          <a:custGeom>
            <a:avLst/>
            <a:gdLst>
              <a:gd name="connsiteX0" fmla="*/ 245660 w 5158854"/>
              <a:gd name="connsiteY0" fmla="*/ 1924335 h 2593075"/>
              <a:gd name="connsiteX1" fmla="*/ 2019869 w 5158854"/>
              <a:gd name="connsiteY1" fmla="*/ 750627 h 2593075"/>
              <a:gd name="connsiteX2" fmla="*/ 2961564 w 5158854"/>
              <a:gd name="connsiteY2" fmla="*/ 1869744 h 2593075"/>
              <a:gd name="connsiteX3" fmla="*/ 3548418 w 5158854"/>
              <a:gd name="connsiteY3" fmla="*/ 2593075 h 2593075"/>
              <a:gd name="connsiteX4" fmla="*/ 4872251 w 5158854"/>
              <a:gd name="connsiteY4" fmla="*/ 2511188 h 2593075"/>
              <a:gd name="connsiteX5" fmla="*/ 5158854 w 5158854"/>
              <a:gd name="connsiteY5" fmla="*/ 1351129 h 2593075"/>
              <a:gd name="connsiteX6" fmla="*/ 3603009 w 5158854"/>
              <a:gd name="connsiteY6" fmla="*/ 54591 h 2593075"/>
              <a:gd name="connsiteX7" fmla="*/ 1583140 w 5158854"/>
              <a:gd name="connsiteY7" fmla="*/ 0 h 2593075"/>
              <a:gd name="connsiteX8" fmla="*/ 0 w 5158854"/>
              <a:gd name="connsiteY8" fmla="*/ 491320 h 2593075"/>
              <a:gd name="connsiteX9" fmla="*/ 245660 w 5158854"/>
              <a:gd name="connsiteY9" fmla="*/ 1924335 h 259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58854" h="2593075">
                <a:moveTo>
                  <a:pt x="245660" y="1924335"/>
                </a:moveTo>
                <a:lnTo>
                  <a:pt x="2019869" y="750627"/>
                </a:lnTo>
                <a:lnTo>
                  <a:pt x="2961564" y="1869744"/>
                </a:lnTo>
                <a:lnTo>
                  <a:pt x="3548418" y="2593075"/>
                </a:lnTo>
                <a:lnTo>
                  <a:pt x="4872251" y="2511188"/>
                </a:lnTo>
                <a:lnTo>
                  <a:pt x="5158854" y="1351129"/>
                </a:lnTo>
                <a:lnTo>
                  <a:pt x="3603009" y="54591"/>
                </a:lnTo>
                <a:lnTo>
                  <a:pt x="1583140" y="0"/>
                </a:lnTo>
                <a:lnTo>
                  <a:pt x="0" y="491320"/>
                </a:lnTo>
                <a:lnTo>
                  <a:pt x="245660" y="1924335"/>
                </a:lnTo>
                <a:close/>
              </a:path>
            </a:pathLst>
          </a:custGeom>
          <a:solidFill>
            <a:srgbClr val="00B0F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3" name="Group 82">
            <a:extLst>
              <a:ext uri="{FF2B5EF4-FFF2-40B4-BE49-F238E27FC236}">
                <a16:creationId xmlns:a16="http://schemas.microsoft.com/office/drawing/2014/main" id="{0F2EAC53-DFD4-4BBA-7531-4962D42D278A}"/>
              </a:ext>
            </a:extLst>
          </p:cNvPr>
          <p:cNvGrpSpPr/>
          <p:nvPr/>
        </p:nvGrpSpPr>
        <p:grpSpPr>
          <a:xfrm>
            <a:off x="3811391" y="3810000"/>
            <a:ext cx="4600060" cy="2787240"/>
            <a:chOff x="0" y="2862182"/>
            <a:chExt cx="7044346" cy="4268266"/>
          </a:xfrm>
        </p:grpSpPr>
        <p:cxnSp>
          <p:nvCxnSpPr>
            <p:cNvPr id="84" name="Straight Connector 83">
              <a:extLst>
                <a:ext uri="{FF2B5EF4-FFF2-40B4-BE49-F238E27FC236}">
                  <a16:creationId xmlns:a16="http://schemas.microsoft.com/office/drawing/2014/main" id="{8CEFCCDE-9FE4-B0D1-0ED3-F6C1100A0DDC}"/>
                </a:ext>
              </a:extLst>
            </p:cNvPr>
            <p:cNvCxnSpPr>
              <a:stCxn id="112" idx="7"/>
              <a:endCxn id="113" idx="2"/>
            </p:cNvCxnSpPr>
            <p:nvPr/>
          </p:nvCxnSpPr>
          <p:spPr>
            <a:xfrm flipV="1">
              <a:off x="438102" y="3276727"/>
              <a:ext cx="1492916" cy="962604"/>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77816800-6FCD-690D-386F-E28B411A6BF5}"/>
                </a:ext>
              </a:extLst>
            </p:cNvPr>
            <p:cNvCxnSpPr>
              <a:stCxn id="113" idx="6"/>
              <a:endCxn id="116" idx="2"/>
            </p:cNvCxnSpPr>
            <p:nvPr/>
          </p:nvCxnSpPr>
          <p:spPr>
            <a:xfrm>
              <a:off x="2444286" y="3276727"/>
              <a:ext cx="1510213" cy="52390"/>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A1E34618-651A-3C4F-B1D9-A465341271CB}"/>
                </a:ext>
              </a:extLst>
            </p:cNvPr>
            <p:cNvCxnSpPr>
              <a:stCxn id="112" idx="4"/>
              <a:endCxn id="114" idx="1"/>
            </p:cNvCxnSpPr>
            <p:nvPr/>
          </p:nvCxnSpPr>
          <p:spPr>
            <a:xfrm>
              <a:off x="256634" y="4677433"/>
              <a:ext cx="857899" cy="1046257"/>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7405D5F1-2AA6-A603-FFDD-16E3CE8A497A}"/>
                </a:ext>
              </a:extLst>
            </p:cNvPr>
            <p:cNvCxnSpPr>
              <a:stCxn id="115" idx="3"/>
              <a:endCxn id="114" idx="7"/>
            </p:cNvCxnSpPr>
            <p:nvPr/>
          </p:nvCxnSpPr>
          <p:spPr>
            <a:xfrm flipH="1">
              <a:off x="1477469" y="4930617"/>
              <a:ext cx="1172042" cy="793073"/>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DBB87ACB-01DD-7ED4-CE7F-15DC9F4CB24C}"/>
                </a:ext>
              </a:extLst>
            </p:cNvPr>
            <p:cNvCxnSpPr>
              <a:stCxn id="117" idx="2"/>
              <a:endCxn id="114" idx="5"/>
            </p:cNvCxnSpPr>
            <p:nvPr/>
          </p:nvCxnSpPr>
          <p:spPr>
            <a:xfrm flipH="1" flipV="1">
              <a:off x="1477469" y="6086626"/>
              <a:ext cx="1369411" cy="565311"/>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6F429E40-AFB3-D3AF-839C-2F0FDDCA8E6C}"/>
                </a:ext>
              </a:extLst>
            </p:cNvPr>
            <p:cNvCxnSpPr>
              <a:stCxn id="115" idx="5"/>
              <a:endCxn id="117" idx="0"/>
            </p:cNvCxnSpPr>
            <p:nvPr/>
          </p:nvCxnSpPr>
          <p:spPr>
            <a:xfrm>
              <a:off x="3012447" y="4930617"/>
              <a:ext cx="91067" cy="146468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89382E72-A6AC-43B7-9E54-D488F2BFF039}"/>
                </a:ext>
              </a:extLst>
            </p:cNvPr>
            <p:cNvCxnSpPr>
              <a:stCxn id="115" idx="7"/>
              <a:endCxn id="116" idx="3"/>
            </p:cNvCxnSpPr>
            <p:nvPr/>
          </p:nvCxnSpPr>
          <p:spPr>
            <a:xfrm flipV="1">
              <a:off x="3012447" y="3510585"/>
              <a:ext cx="1017218" cy="105709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6E8F0648-DB17-6A41-B62A-DC6B2FF9940D}"/>
                </a:ext>
              </a:extLst>
            </p:cNvPr>
            <p:cNvCxnSpPr>
              <a:stCxn id="117" idx="6"/>
              <a:endCxn id="118" idx="3"/>
            </p:cNvCxnSpPr>
            <p:nvPr/>
          </p:nvCxnSpPr>
          <p:spPr>
            <a:xfrm flipV="1">
              <a:off x="3360148" y="6576771"/>
              <a:ext cx="1716185" cy="75166"/>
            </a:xfrm>
            <a:prstGeom prst="line">
              <a:avLst/>
            </a:prstGeom>
            <a:ln w="57150">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5AEC97B9-7C46-AC16-4FF8-46969C130079}"/>
                </a:ext>
              </a:extLst>
            </p:cNvPr>
            <p:cNvCxnSpPr>
              <a:stCxn id="118" idx="1"/>
              <a:endCxn id="116" idx="4"/>
            </p:cNvCxnSpPr>
            <p:nvPr/>
          </p:nvCxnSpPr>
          <p:spPr>
            <a:xfrm flipH="1" flipV="1">
              <a:off x="4211133" y="3585751"/>
              <a:ext cx="865200" cy="2628084"/>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32878952-73B0-2A6B-43DB-1C9CF18AB60E}"/>
                </a:ext>
              </a:extLst>
            </p:cNvPr>
            <p:cNvCxnSpPr>
              <a:stCxn id="120" idx="2"/>
              <a:endCxn id="116" idx="5"/>
            </p:cNvCxnSpPr>
            <p:nvPr/>
          </p:nvCxnSpPr>
          <p:spPr>
            <a:xfrm flipH="1" flipV="1">
              <a:off x="4392601" y="3510585"/>
              <a:ext cx="913997" cy="495205"/>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EB681C72-F0F5-8A24-3031-423A36170E63}"/>
                </a:ext>
              </a:extLst>
            </p:cNvPr>
            <p:cNvCxnSpPr>
              <a:stCxn id="118" idx="0"/>
              <a:endCxn id="120" idx="3"/>
            </p:cNvCxnSpPr>
            <p:nvPr/>
          </p:nvCxnSpPr>
          <p:spPr>
            <a:xfrm flipV="1">
              <a:off x="5257801" y="4187258"/>
              <a:ext cx="123963" cy="195141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2963966A-1EAB-43CD-F4D9-C868A3149ED6}"/>
                </a:ext>
              </a:extLst>
            </p:cNvPr>
            <p:cNvCxnSpPr>
              <a:stCxn id="119" idx="1"/>
              <a:endCxn id="120" idx="5"/>
            </p:cNvCxnSpPr>
            <p:nvPr/>
          </p:nvCxnSpPr>
          <p:spPr>
            <a:xfrm flipH="1" flipV="1">
              <a:off x="5744700" y="4187258"/>
              <a:ext cx="861544" cy="674868"/>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7A0620FA-1A20-DE0E-A00C-3AF50F6EC5C7}"/>
                </a:ext>
              </a:extLst>
            </p:cNvPr>
            <p:cNvCxnSpPr>
              <a:stCxn id="119" idx="3"/>
              <a:endCxn id="118" idx="6"/>
            </p:cNvCxnSpPr>
            <p:nvPr/>
          </p:nvCxnSpPr>
          <p:spPr>
            <a:xfrm flipH="1">
              <a:off x="5514435" y="5225062"/>
              <a:ext cx="1091809" cy="117024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7" name="TextBox 96">
              <a:extLst>
                <a:ext uri="{FF2B5EF4-FFF2-40B4-BE49-F238E27FC236}">
                  <a16:creationId xmlns:a16="http://schemas.microsoft.com/office/drawing/2014/main" id="{CACEF1C3-41F0-5961-C143-6DDC14FDB263}"/>
                </a:ext>
              </a:extLst>
            </p:cNvPr>
            <p:cNvSpPr txBox="1"/>
            <p:nvPr/>
          </p:nvSpPr>
          <p:spPr>
            <a:xfrm>
              <a:off x="767228" y="3195081"/>
              <a:ext cx="641186" cy="565580"/>
            </a:xfrm>
            <a:prstGeom prst="rect">
              <a:avLst/>
            </a:prstGeom>
            <a:noFill/>
          </p:spPr>
          <p:txBody>
            <a:bodyPr wrap="none" rtlCol="0">
              <a:spAutoFit/>
            </a:bodyPr>
            <a:lstStyle/>
            <a:p>
              <a:r>
                <a:rPr lang="en-US" dirty="0">
                  <a:solidFill>
                    <a:srgbClr val="00B050"/>
                  </a:solidFill>
                </a:rPr>
                <a:t>10</a:t>
              </a:r>
            </a:p>
          </p:txBody>
        </p:sp>
        <p:sp>
          <p:nvSpPr>
            <p:cNvPr id="98" name="TextBox 97">
              <a:extLst>
                <a:ext uri="{FF2B5EF4-FFF2-40B4-BE49-F238E27FC236}">
                  <a16:creationId xmlns:a16="http://schemas.microsoft.com/office/drawing/2014/main" id="{C90C5354-7797-C3E5-BEBF-441D2DC9FD9A}"/>
                </a:ext>
              </a:extLst>
            </p:cNvPr>
            <p:cNvSpPr txBox="1"/>
            <p:nvPr/>
          </p:nvSpPr>
          <p:spPr>
            <a:xfrm>
              <a:off x="6095562" y="4099030"/>
              <a:ext cx="461990" cy="565580"/>
            </a:xfrm>
            <a:prstGeom prst="rect">
              <a:avLst/>
            </a:prstGeom>
            <a:noFill/>
          </p:spPr>
          <p:txBody>
            <a:bodyPr wrap="none" rtlCol="0">
              <a:spAutoFit/>
            </a:bodyPr>
            <a:lstStyle/>
            <a:p>
              <a:r>
                <a:rPr lang="en-US" dirty="0">
                  <a:solidFill>
                    <a:srgbClr val="00B050"/>
                  </a:solidFill>
                </a:rPr>
                <a:t>2</a:t>
              </a:r>
            </a:p>
          </p:txBody>
        </p:sp>
        <p:sp>
          <p:nvSpPr>
            <p:cNvPr id="99" name="TextBox 98">
              <a:extLst>
                <a:ext uri="{FF2B5EF4-FFF2-40B4-BE49-F238E27FC236}">
                  <a16:creationId xmlns:a16="http://schemas.microsoft.com/office/drawing/2014/main" id="{F7596B4F-095D-69F7-D81E-CF8AF2236773}"/>
                </a:ext>
              </a:extLst>
            </p:cNvPr>
            <p:cNvSpPr txBox="1"/>
            <p:nvPr/>
          </p:nvSpPr>
          <p:spPr>
            <a:xfrm>
              <a:off x="3895875" y="6564868"/>
              <a:ext cx="461990" cy="565580"/>
            </a:xfrm>
            <a:prstGeom prst="rect">
              <a:avLst/>
            </a:prstGeom>
            <a:noFill/>
          </p:spPr>
          <p:txBody>
            <a:bodyPr wrap="none" rtlCol="0">
              <a:spAutoFit/>
            </a:bodyPr>
            <a:lstStyle/>
            <a:p>
              <a:r>
                <a:rPr lang="en-US" dirty="0">
                  <a:solidFill>
                    <a:srgbClr val="00B050"/>
                  </a:solidFill>
                </a:rPr>
                <a:t>6</a:t>
              </a:r>
            </a:p>
          </p:txBody>
        </p:sp>
        <p:sp>
          <p:nvSpPr>
            <p:cNvPr id="100" name="TextBox 99">
              <a:extLst>
                <a:ext uri="{FF2B5EF4-FFF2-40B4-BE49-F238E27FC236}">
                  <a16:creationId xmlns:a16="http://schemas.microsoft.com/office/drawing/2014/main" id="{C7EC9331-CFE5-92EB-1BBC-FF644D01D124}"/>
                </a:ext>
              </a:extLst>
            </p:cNvPr>
            <p:cNvSpPr txBox="1"/>
            <p:nvPr/>
          </p:nvSpPr>
          <p:spPr>
            <a:xfrm>
              <a:off x="6047348" y="5905158"/>
              <a:ext cx="641186" cy="565580"/>
            </a:xfrm>
            <a:prstGeom prst="rect">
              <a:avLst/>
            </a:prstGeom>
            <a:noFill/>
          </p:spPr>
          <p:txBody>
            <a:bodyPr wrap="none" rtlCol="0">
              <a:spAutoFit/>
            </a:bodyPr>
            <a:lstStyle/>
            <a:p>
              <a:r>
                <a:rPr lang="en-US" dirty="0">
                  <a:solidFill>
                    <a:srgbClr val="00B050"/>
                  </a:solidFill>
                </a:rPr>
                <a:t>11</a:t>
              </a:r>
            </a:p>
          </p:txBody>
        </p:sp>
        <p:sp>
          <p:nvSpPr>
            <p:cNvPr id="101" name="TextBox 100">
              <a:extLst>
                <a:ext uri="{FF2B5EF4-FFF2-40B4-BE49-F238E27FC236}">
                  <a16:creationId xmlns:a16="http://schemas.microsoft.com/office/drawing/2014/main" id="{592181C7-1341-324B-86FD-2D115D2E9BAB}"/>
                </a:ext>
              </a:extLst>
            </p:cNvPr>
            <p:cNvSpPr txBox="1"/>
            <p:nvPr/>
          </p:nvSpPr>
          <p:spPr>
            <a:xfrm>
              <a:off x="5255801" y="4595356"/>
              <a:ext cx="461990" cy="565580"/>
            </a:xfrm>
            <a:prstGeom prst="rect">
              <a:avLst/>
            </a:prstGeom>
            <a:noFill/>
          </p:spPr>
          <p:txBody>
            <a:bodyPr wrap="none" rtlCol="0">
              <a:spAutoFit/>
            </a:bodyPr>
            <a:lstStyle/>
            <a:p>
              <a:r>
                <a:rPr lang="en-US" dirty="0">
                  <a:solidFill>
                    <a:srgbClr val="00B050"/>
                  </a:solidFill>
                </a:rPr>
                <a:t>9</a:t>
              </a:r>
            </a:p>
          </p:txBody>
        </p:sp>
        <p:sp>
          <p:nvSpPr>
            <p:cNvPr id="102" name="TextBox 101">
              <a:extLst>
                <a:ext uri="{FF2B5EF4-FFF2-40B4-BE49-F238E27FC236}">
                  <a16:creationId xmlns:a16="http://schemas.microsoft.com/office/drawing/2014/main" id="{A7A6B5CA-9A3D-5337-C343-69E050D43F19}"/>
                </a:ext>
              </a:extLst>
            </p:cNvPr>
            <p:cNvSpPr txBox="1"/>
            <p:nvPr/>
          </p:nvSpPr>
          <p:spPr>
            <a:xfrm>
              <a:off x="4119679" y="4462779"/>
              <a:ext cx="461990" cy="565580"/>
            </a:xfrm>
            <a:prstGeom prst="rect">
              <a:avLst/>
            </a:prstGeom>
            <a:noFill/>
          </p:spPr>
          <p:txBody>
            <a:bodyPr wrap="none" rtlCol="0">
              <a:spAutoFit/>
            </a:bodyPr>
            <a:lstStyle/>
            <a:p>
              <a:r>
                <a:rPr lang="en-US" dirty="0">
                  <a:solidFill>
                    <a:srgbClr val="00B050"/>
                  </a:solidFill>
                </a:rPr>
                <a:t>5</a:t>
              </a:r>
            </a:p>
          </p:txBody>
        </p:sp>
        <p:sp>
          <p:nvSpPr>
            <p:cNvPr id="103" name="TextBox 102">
              <a:extLst>
                <a:ext uri="{FF2B5EF4-FFF2-40B4-BE49-F238E27FC236}">
                  <a16:creationId xmlns:a16="http://schemas.microsoft.com/office/drawing/2014/main" id="{7335B4AB-D2F6-C4D6-5992-A396C467F509}"/>
                </a:ext>
              </a:extLst>
            </p:cNvPr>
            <p:cNvSpPr txBox="1"/>
            <p:nvPr/>
          </p:nvSpPr>
          <p:spPr>
            <a:xfrm>
              <a:off x="4582463" y="3299181"/>
              <a:ext cx="461990" cy="565580"/>
            </a:xfrm>
            <a:prstGeom prst="rect">
              <a:avLst/>
            </a:prstGeom>
            <a:noFill/>
          </p:spPr>
          <p:txBody>
            <a:bodyPr wrap="none" rtlCol="0">
              <a:spAutoFit/>
            </a:bodyPr>
            <a:lstStyle/>
            <a:p>
              <a:r>
                <a:rPr lang="en-US" dirty="0">
                  <a:solidFill>
                    <a:srgbClr val="00B050"/>
                  </a:solidFill>
                </a:rPr>
                <a:t>8</a:t>
              </a:r>
            </a:p>
          </p:txBody>
        </p:sp>
        <p:sp>
          <p:nvSpPr>
            <p:cNvPr id="104" name="TextBox 103">
              <a:extLst>
                <a:ext uri="{FF2B5EF4-FFF2-40B4-BE49-F238E27FC236}">
                  <a16:creationId xmlns:a16="http://schemas.microsoft.com/office/drawing/2014/main" id="{16C41094-C55E-A301-C3C5-67806E8A7530}"/>
                </a:ext>
              </a:extLst>
            </p:cNvPr>
            <p:cNvSpPr txBox="1"/>
            <p:nvPr/>
          </p:nvSpPr>
          <p:spPr>
            <a:xfrm>
              <a:off x="3058462" y="5546336"/>
              <a:ext cx="461990" cy="565580"/>
            </a:xfrm>
            <a:prstGeom prst="rect">
              <a:avLst/>
            </a:prstGeom>
            <a:noFill/>
            <a:ln>
              <a:noFill/>
            </a:ln>
          </p:spPr>
          <p:txBody>
            <a:bodyPr wrap="none" rtlCol="0">
              <a:spAutoFit/>
            </a:bodyPr>
            <a:lstStyle/>
            <a:p>
              <a:r>
                <a:rPr lang="en-US" dirty="0">
                  <a:solidFill>
                    <a:srgbClr val="00B050"/>
                  </a:solidFill>
                </a:rPr>
                <a:t>3</a:t>
              </a:r>
            </a:p>
          </p:txBody>
        </p:sp>
        <p:sp>
          <p:nvSpPr>
            <p:cNvPr id="105" name="TextBox 104">
              <a:extLst>
                <a:ext uri="{FF2B5EF4-FFF2-40B4-BE49-F238E27FC236}">
                  <a16:creationId xmlns:a16="http://schemas.microsoft.com/office/drawing/2014/main" id="{748B98D0-7EE0-E22B-3BCC-C681BD2ADB6B}"/>
                </a:ext>
              </a:extLst>
            </p:cNvPr>
            <p:cNvSpPr txBox="1"/>
            <p:nvPr/>
          </p:nvSpPr>
          <p:spPr>
            <a:xfrm>
              <a:off x="3064048" y="3778529"/>
              <a:ext cx="461990" cy="565580"/>
            </a:xfrm>
            <a:prstGeom prst="rect">
              <a:avLst/>
            </a:prstGeom>
            <a:noFill/>
          </p:spPr>
          <p:txBody>
            <a:bodyPr wrap="none" rtlCol="0">
              <a:spAutoFit/>
            </a:bodyPr>
            <a:lstStyle/>
            <a:p>
              <a:r>
                <a:rPr lang="en-US" dirty="0">
                  <a:solidFill>
                    <a:srgbClr val="00B050"/>
                  </a:solidFill>
                </a:rPr>
                <a:t>7</a:t>
              </a:r>
            </a:p>
          </p:txBody>
        </p:sp>
        <p:sp>
          <p:nvSpPr>
            <p:cNvPr id="106" name="TextBox 105">
              <a:extLst>
                <a:ext uri="{FF2B5EF4-FFF2-40B4-BE49-F238E27FC236}">
                  <a16:creationId xmlns:a16="http://schemas.microsoft.com/office/drawing/2014/main" id="{55AD4CD2-DC16-8D2B-C62E-5D290E91BFA8}"/>
                </a:ext>
              </a:extLst>
            </p:cNvPr>
            <p:cNvSpPr txBox="1"/>
            <p:nvPr/>
          </p:nvSpPr>
          <p:spPr>
            <a:xfrm>
              <a:off x="2051034" y="5224258"/>
              <a:ext cx="461990" cy="565580"/>
            </a:xfrm>
            <a:prstGeom prst="rect">
              <a:avLst/>
            </a:prstGeom>
            <a:noFill/>
          </p:spPr>
          <p:txBody>
            <a:bodyPr wrap="none" rtlCol="0">
              <a:spAutoFit/>
            </a:bodyPr>
            <a:lstStyle/>
            <a:p>
              <a:r>
                <a:rPr lang="en-US" dirty="0">
                  <a:solidFill>
                    <a:srgbClr val="00B050"/>
                  </a:solidFill>
                </a:rPr>
                <a:t>3</a:t>
              </a:r>
            </a:p>
          </p:txBody>
        </p:sp>
        <p:sp>
          <p:nvSpPr>
            <p:cNvPr id="107" name="TextBox 106">
              <a:extLst>
                <a:ext uri="{FF2B5EF4-FFF2-40B4-BE49-F238E27FC236}">
                  <a16:creationId xmlns:a16="http://schemas.microsoft.com/office/drawing/2014/main" id="{5BC656BE-F3E8-E01E-54E2-7845CF31B123}"/>
                </a:ext>
              </a:extLst>
            </p:cNvPr>
            <p:cNvSpPr txBox="1"/>
            <p:nvPr/>
          </p:nvSpPr>
          <p:spPr>
            <a:xfrm>
              <a:off x="1885966" y="6404395"/>
              <a:ext cx="461990" cy="565580"/>
            </a:xfrm>
            <a:prstGeom prst="rect">
              <a:avLst/>
            </a:prstGeom>
            <a:noFill/>
          </p:spPr>
          <p:txBody>
            <a:bodyPr wrap="none" rtlCol="0">
              <a:spAutoFit/>
            </a:bodyPr>
            <a:lstStyle/>
            <a:p>
              <a:r>
                <a:rPr lang="en-US" dirty="0">
                  <a:solidFill>
                    <a:srgbClr val="00B050"/>
                  </a:solidFill>
                </a:rPr>
                <a:t>1</a:t>
              </a:r>
            </a:p>
          </p:txBody>
        </p:sp>
        <p:sp>
          <p:nvSpPr>
            <p:cNvPr id="108" name="TextBox 107">
              <a:extLst>
                <a:ext uri="{FF2B5EF4-FFF2-40B4-BE49-F238E27FC236}">
                  <a16:creationId xmlns:a16="http://schemas.microsoft.com/office/drawing/2014/main" id="{21173EF3-27BE-8319-3634-8114232E57AD}"/>
                </a:ext>
              </a:extLst>
            </p:cNvPr>
            <p:cNvSpPr txBox="1"/>
            <p:nvPr/>
          </p:nvSpPr>
          <p:spPr>
            <a:xfrm>
              <a:off x="2830979" y="2862182"/>
              <a:ext cx="461990" cy="565580"/>
            </a:xfrm>
            <a:prstGeom prst="rect">
              <a:avLst/>
            </a:prstGeom>
            <a:noFill/>
          </p:spPr>
          <p:txBody>
            <a:bodyPr wrap="none" rtlCol="0">
              <a:spAutoFit/>
            </a:bodyPr>
            <a:lstStyle/>
            <a:p>
              <a:r>
                <a:rPr lang="en-US" dirty="0">
                  <a:solidFill>
                    <a:srgbClr val="00B050"/>
                  </a:solidFill>
                </a:rPr>
                <a:t>8</a:t>
              </a:r>
            </a:p>
          </p:txBody>
        </p:sp>
        <p:sp>
          <p:nvSpPr>
            <p:cNvPr id="109" name="TextBox 108">
              <a:extLst>
                <a:ext uri="{FF2B5EF4-FFF2-40B4-BE49-F238E27FC236}">
                  <a16:creationId xmlns:a16="http://schemas.microsoft.com/office/drawing/2014/main" id="{EEAE141E-A769-70F2-63BC-DD88A6E462D9}"/>
                </a:ext>
              </a:extLst>
            </p:cNvPr>
            <p:cNvSpPr txBox="1"/>
            <p:nvPr/>
          </p:nvSpPr>
          <p:spPr>
            <a:xfrm>
              <a:off x="256634" y="5096526"/>
              <a:ext cx="641186" cy="565580"/>
            </a:xfrm>
            <a:prstGeom prst="rect">
              <a:avLst/>
            </a:prstGeom>
            <a:noFill/>
          </p:spPr>
          <p:txBody>
            <a:bodyPr wrap="none" rtlCol="0">
              <a:spAutoFit/>
            </a:bodyPr>
            <a:lstStyle/>
            <a:p>
              <a:r>
                <a:rPr lang="en-US" dirty="0">
                  <a:solidFill>
                    <a:srgbClr val="00B050"/>
                  </a:solidFill>
                </a:rPr>
                <a:t>12</a:t>
              </a:r>
            </a:p>
          </p:txBody>
        </p:sp>
        <p:cxnSp>
          <p:nvCxnSpPr>
            <p:cNvPr id="110" name="Straight Connector 109">
              <a:extLst>
                <a:ext uri="{FF2B5EF4-FFF2-40B4-BE49-F238E27FC236}">
                  <a16:creationId xmlns:a16="http://schemas.microsoft.com/office/drawing/2014/main" id="{C28835EF-632B-B851-85EF-848F07992844}"/>
                </a:ext>
              </a:extLst>
            </p:cNvPr>
            <p:cNvCxnSpPr>
              <a:stCxn id="113" idx="4"/>
              <a:endCxn id="114" idx="0"/>
            </p:cNvCxnSpPr>
            <p:nvPr/>
          </p:nvCxnSpPr>
          <p:spPr>
            <a:xfrm flipH="1">
              <a:off x="1296001" y="3533361"/>
              <a:ext cx="891651" cy="2115163"/>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1" name="TextBox 110">
              <a:extLst>
                <a:ext uri="{FF2B5EF4-FFF2-40B4-BE49-F238E27FC236}">
                  <a16:creationId xmlns:a16="http://schemas.microsoft.com/office/drawing/2014/main" id="{479D6BEB-1FFE-1A94-9736-41AEC7F00F34}"/>
                </a:ext>
              </a:extLst>
            </p:cNvPr>
            <p:cNvSpPr txBox="1"/>
            <p:nvPr/>
          </p:nvSpPr>
          <p:spPr>
            <a:xfrm>
              <a:off x="1414258" y="4262423"/>
              <a:ext cx="461990" cy="565580"/>
            </a:xfrm>
            <a:prstGeom prst="rect">
              <a:avLst/>
            </a:prstGeom>
            <a:noFill/>
          </p:spPr>
          <p:txBody>
            <a:bodyPr wrap="none" rtlCol="0">
              <a:spAutoFit/>
            </a:bodyPr>
            <a:lstStyle/>
            <a:p>
              <a:r>
                <a:rPr lang="en-US" dirty="0">
                  <a:solidFill>
                    <a:srgbClr val="00B050"/>
                  </a:solidFill>
                </a:rPr>
                <a:t>9</a:t>
              </a:r>
            </a:p>
          </p:txBody>
        </p:sp>
        <p:sp>
          <p:nvSpPr>
            <p:cNvPr id="112" name="Oval 111">
              <a:extLst>
                <a:ext uri="{FF2B5EF4-FFF2-40B4-BE49-F238E27FC236}">
                  <a16:creationId xmlns:a16="http://schemas.microsoft.com/office/drawing/2014/main" id="{44C8A243-AA44-1AD4-8D08-E9956D2C9239}"/>
                </a:ext>
              </a:extLst>
            </p:cNvPr>
            <p:cNvSpPr/>
            <p:nvPr/>
          </p:nvSpPr>
          <p:spPr>
            <a:xfrm>
              <a:off x="0" y="4164165"/>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113" name="Oval 112">
              <a:extLst>
                <a:ext uri="{FF2B5EF4-FFF2-40B4-BE49-F238E27FC236}">
                  <a16:creationId xmlns:a16="http://schemas.microsoft.com/office/drawing/2014/main" id="{2E7C3A5F-D718-7DF2-5D18-A9739746DF8A}"/>
                </a:ext>
              </a:extLst>
            </p:cNvPr>
            <p:cNvSpPr/>
            <p:nvPr/>
          </p:nvSpPr>
          <p:spPr>
            <a:xfrm>
              <a:off x="1931018" y="302009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114" name="Oval 113">
              <a:extLst>
                <a:ext uri="{FF2B5EF4-FFF2-40B4-BE49-F238E27FC236}">
                  <a16:creationId xmlns:a16="http://schemas.microsoft.com/office/drawing/2014/main" id="{92353ED4-E128-966C-E9D4-AA776F8251B1}"/>
                </a:ext>
              </a:extLst>
            </p:cNvPr>
            <p:cNvSpPr/>
            <p:nvPr/>
          </p:nvSpPr>
          <p:spPr>
            <a:xfrm>
              <a:off x="1039367" y="5648524"/>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115" name="Oval 114">
              <a:extLst>
                <a:ext uri="{FF2B5EF4-FFF2-40B4-BE49-F238E27FC236}">
                  <a16:creationId xmlns:a16="http://schemas.microsoft.com/office/drawing/2014/main" id="{52FD719E-55D4-7229-981A-EAC67C63C0FF}"/>
                </a:ext>
              </a:extLst>
            </p:cNvPr>
            <p:cNvSpPr/>
            <p:nvPr/>
          </p:nvSpPr>
          <p:spPr>
            <a:xfrm>
              <a:off x="2574345" y="4492515"/>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116" name="Oval 115">
              <a:extLst>
                <a:ext uri="{FF2B5EF4-FFF2-40B4-BE49-F238E27FC236}">
                  <a16:creationId xmlns:a16="http://schemas.microsoft.com/office/drawing/2014/main" id="{FCAE1762-1309-E4A2-FB17-9558DD9E7079}"/>
                </a:ext>
              </a:extLst>
            </p:cNvPr>
            <p:cNvSpPr/>
            <p:nvPr/>
          </p:nvSpPr>
          <p:spPr>
            <a:xfrm>
              <a:off x="3954499" y="307248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117" name="Oval 116">
              <a:extLst>
                <a:ext uri="{FF2B5EF4-FFF2-40B4-BE49-F238E27FC236}">
                  <a16:creationId xmlns:a16="http://schemas.microsoft.com/office/drawing/2014/main" id="{927001B2-E5FD-DC3C-2202-B3220AD842F6}"/>
                </a:ext>
              </a:extLst>
            </p:cNvPr>
            <p:cNvSpPr/>
            <p:nvPr/>
          </p:nvSpPr>
          <p:spPr>
            <a:xfrm>
              <a:off x="2846880" y="639530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118" name="Oval 117">
              <a:extLst>
                <a:ext uri="{FF2B5EF4-FFF2-40B4-BE49-F238E27FC236}">
                  <a16:creationId xmlns:a16="http://schemas.microsoft.com/office/drawing/2014/main" id="{9B513570-17A7-75FF-733F-67C7D330AC4E}"/>
                </a:ext>
              </a:extLst>
            </p:cNvPr>
            <p:cNvSpPr/>
            <p:nvPr/>
          </p:nvSpPr>
          <p:spPr>
            <a:xfrm>
              <a:off x="5001167" y="6138669"/>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t>
              </a:r>
            </a:p>
          </p:txBody>
        </p:sp>
        <p:sp>
          <p:nvSpPr>
            <p:cNvPr id="119" name="Oval 118">
              <a:extLst>
                <a:ext uri="{FF2B5EF4-FFF2-40B4-BE49-F238E27FC236}">
                  <a16:creationId xmlns:a16="http://schemas.microsoft.com/office/drawing/2014/main" id="{0EB1A036-17B1-2249-347A-AB91BC9EAA2B}"/>
                </a:ext>
              </a:extLst>
            </p:cNvPr>
            <p:cNvSpPr/>
            <p:nvPr/>
          </p:nvSpPr>
          <p:spPr>
            <a:xfrm>
              <a:off x="6531078" y="4786960"/>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a:t>
              </a:r>
            </a:p>
          </p:txBody>
        </p:sp>
        <p:sp>
          <p:nvSpPr>
            <p:cNvPr id="120" name="Oval 119">
              <a:extLst>
                <a:ext uri="{FF2B5EF4-FFF2-40B4-BE49-F238E27FC236}">
                  <a16:creationId xmlns:a16="http://schemas.microsoft.com/office/drawing/2014/main" id="{325B238E-106C-ADF4-E86A-730D74A85106}"/>
                </a:ext>
              </a:extLst>
            </p:cNvPr>
            <p:cNvSpPr/>
            <p:nvPr/>
          </p:nvSpPr>
          <p:spPr>
            <a:xfrm>
              <a:off x="5306598" y="3749156"/>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t>
              </a:r>
            </a:p>
          </p:txBody>
        </p:sp>
      </p:grpSp>
    </p:spTree>
    <p:extLst>
      <p:ext uri="{BB962C8B-B14F-4D97-AF65-F5344CB8AC3E}">
        <p14:creationId xmlns:p14="http://schemas.microsoft.com/office/powerpoint/2010/main" val="394061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04874-7598-75F3-A2CC-FBE80781CD1C}"/>
              </a:ext>
            </a:extLst>
          </p:cNvPr>
          <p:cNvSpPr>
            <a:spLocks noGrp="1"/>
          </p:cNvSpPr>
          <p:nvPr>
            <p:ph type="title"/>
          </p:nvPr>
        </p:nvSpPr>
        <p:spPr/>
        <p:txBody>
          <a:bodyPr/>
          <a:lstStyle/>
          <a:p>
            <a:r>
              <a:rPr lang="en-US" dirty="0"/>
              <a:t>The Deadlock</a:t>
            </a:r>
          </a:p>
        </p:txBody>
      </p:sp>
      <p:sp>
        <p:nvSpPr>
          <p:cNvPr id="4" name="Rectangle 3">
            <a:extLst>
              <a:ext uri="{FF2B5EF4-FFF2-40B4-BE49-F238E27FC236}">
                <a16:creationId xmlns:a16="http://schemas.microsoft.com/office/drawing/2014/main" id="{65D818AA-EFE4-7F48-8EF7-33057CEB31CC}"/>
              </a:ext>
            </a:extLst>
          </p:cNvPr>
          <p:cNvSpPr/>
          <p:nvPr/>
        </p:nvSpPr>
        <p:spPr>
          <a:xfrm>
            <a:off x="3478179" y="2172832"/>
            <a:ext cx="2165657" cy="856139"/>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err="1">
                <a:solidFill>
                  <a:schemeClr val="tx1"/>
                </a:solidFill>
              </a:rPr>
              <a:t>x.transferTo</a:t>
            </a:r>
            <a:r>
              <a:rPr lang="en-US" dirty="0">
                <a:solidFill>
                  <a:schemeClr val="tx1"/>
                </a:solidFill>
              </a:rPr>
              <a:t>(1,y);</a:t>
            </a:r>
          </a:p>
        </p:txBody>
      </p:sp>
      <p:sp>
        <p:nvSpPr>
          <p:cNvPr id="5" name="TextBox 4">
            <a:extLst>
              <a:ext uri="{FF2B5EF4-FFF2-40B4-BE49-F238E27FC236}">
                <a16:creationId xmlns:a16="http://schemas.microsoft.com/office/drawing/2014/main" id="{8EFBA55D-D713-BF6A-8ED2-33DA599C57B9}"/>
              </a:ext>
            </a:extLst>
          </p:cNvPr>
          <p:cNvSpPr txBox="1"/>
          <p:nvPr/>
        </p:nvSpPr>
        <p:spPr>
          <a:xfrm>
            <a:off x="3478180" y="1865651"/>
            <a:ext cx="1076128" cy="369332"/>
          </a:xfrm>
          <a:prstGeom prst="rect">
            <a:avLst/>
          </a:prstGeom>
          <a:noFill/>
        </p:spPr>
        <p:txBody>
          <a:bodyPr wrap="none" rtlCol="0">
            <a:spAutoFit/>
          </a:bodyPr>
          <a:lstStyle/>
          <a:p>
            <a:r>
              <a:rPr lang="en-US" dirty="0"/>
              <a:t>Thread 1:</a:t>
            </a:r>
          </a:p>
        </p:txBody>
      </p:sp>
      <p:sp>
        <p:nvSpPr>
          <p:cNvPr id="6" name="Rectangle 5">
            <a:extLst>
              <a:ext uri="{FF2B5EF4-FFF2-40B4-BE49-F238E27FC236}">
                <a16:creationId xmlns:a16="http://schemas.microsoft.com/office/drawing/2014/main" id="{519B78A1-0032-E1E0-0BA8-5D5E4C8B0F5B}"/>
              </a:ext>
            </a:extLst>
          </p:cNvPr>
          <p:cNvSpPr/>
          <p:nvPr/>
        </p:nvSpPr>
        <p:spPr>
          <a:xfrm>
            <a:off x="6548167" y="2172832"/>
            <a:ext cx="2829514" cy="856139"/>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err="1">
                <a:solidFill>
                  <a:schemeClr val="tx1"/>
                </a:solidFill>
              </a:rPr>
              <a:t>y.transferTo</a:t>
            </a:r>
            <a:r>
              <a:rPr lang="en-US" dirty="0">
                <a:solidFill>
                  <a:schemeClr val="tx1"/>
                </a:solidFill>
              </a:rPr>
              <a:t>(1,x);</a:t>
            </a:r>
          </a:p>
        </p:txBody>
      </p:sp>
      <p:sp>
        <p:nvSpPr>
          <p:cNvPr id="7" name="TextBox 6">
            <a:extLst>
              <a:ext uri="{FF2B5EF4-FFF2-40B4-BE49-F238E27FC236}">
                <a16:creationId xmlns:a16="http://schemas.microsoft.com/office/drawing/2014/main" id="{EB8721B4-28B3-5EE4-95FD-F71534E5B6AC}"/>
              </a:ext>
            </a:extLst>
          </p:cNvPr>
          <p:cNvSpPr txBox="1"/>
          <p:nvPr/>
        </p:nvSpPr>
        <p:spPr>
          <a:xfrm>
            <a:off x="6878320" y="1865651"/>
            <a:ext cx="1076128" cy="369332"/>
          </a:xfrm>
          <a:prstGeom prst="rect">
            <a:avLst/>
          </a:prstGeom>
          <a:noFill/>
        </p:spPr>
        <p:txBody>
          <a:bodyPr wrap="none" rtlCol="0">
            <a:spAutoFit/>
          </a:bodyPr>
          <a:lstStyle/>
          <a:p>
            <a:r>
              <a:rPr lang="en-US" dirty="0"/>
              <a:t>Thread 2:</a:t>
            </a:r>
          </a:p>
        </p:txBody>
      </p:sp>
      <p:sp>
        <p:nvSpPr>
          <p:cNvPr id="8" name="Rectangle 7">
            <a:extLst>
              <a:ext uri="{FF2B5EF4-FFF2-40B4-BE49-F238E27FC236}">
                <a16:creationId xmlns:a16="http://schemas.microsoft.com/office/drawing/2014/main" id="{DF26526B-ABE2-8331-53E8-2718273955D5}"/>
              </a:ext>
            </a:extLst>
          </p:cNvPr>
          <p:cNvSpPr/>
          <p:nvPr/>
        </p:nvSpPr>
        <p:spPr>
          <a:xfrm>
            <a:off x="355600" y="3437614"/>
            <a:ext cx="5902129" cy="3267985"/>
          </a:xfrm>
          <a:prstGeom prst="rect">
            <a:avLst/>
          </a:prstGeom>
          <a:solidFill>
            <a:schemeClr val="accent1">
              <a:lumMod val="40000"/>
              <a:lumOff val="6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b="1" dirty="0">
                <a:solidFill>
                  <a:schemeClr val="tx1"/>
                </a:solidFill>
              </a:rPr>
              <a:t>acquire lock for account x</a:t>
            </a:r>
            <a:r>
              <a:rPr lang="en-US" dirty="0">
                <a:solidFill>
                  <a:schemeClr val="tx1"/>
                </a:solidFill>
              </a:rPr>
              <a:t> b/c </a:t>
            </a:r>
            <a:r>
              <a:rPr lang="en-US" dirty="0" err="1">
                <a:solidFill>
                  <a:schemeClr val="tx1"/>
                </a:solidFill>
              </a:rPr>
              <a:t>transferTo</a:t>
            </a:r>
            <a:r>
              <a:rPr lang="en-US" dirty="0">
                <a:solidFill>
                  <a:schemeClr val="tx1"/>
                </a:solidFill>
              </a:rPr>
              <a:t> is synchronized</a:t>
            </a:r>
          </a:p>
          <a:p>
            <a:endParaRPr lang="en-US" dirty="0">
              <a:solidFill>
                <a:schemeClr val="tx1"/>
              </a:solidFill>
            </a:endParaRPr>
          </a:p>
          <a:p>
            <a:pPr marL="0" indent="0">
              <a:buNone/>
            </a:pPr>
            <a:r>
              <a:rPr lang="en-US" b="1" dirty="0">
                <a:solidFill>
                  <a:schemeClr val="tx1"/>
                </a:solidFill>
              </a:rPr>
              <a:t>acquire lock for account y</a:t>
            </a:r>
            <a:r>
              <a:rPr lang="en-US" dirty="0">
                <a:solidFill>
                  <a:schemeClr val="tx1"/>
                </a:solidFill>
              </a:rPr>
              <a:t> b/c deposit is synchronized</a:t>
            </a:r>
          </a:p>
          <a:p>
            <a:pPr marL="0" indent="0">
              <a:buNone/>
            </a:pPr>
            <a:endParaRPr lang="en-US" b="1" dirty="0">
              <a:solidFill>
                <a:schemeClr val="tx1"/>
              </a:solidFill>
            </a:endParaRPr>
          </a:p>
          <a:p>
            <a:pPr marL="0" indent="0">
              <a:buNone/>
            </a:pPr>
            <a:r>
              <a:rPr lang="en-US" b="1" dirty="0">
                <a:solidFill>
                  <a:schemeClr val="tx1"/>
                </a:solidFill>
              </a:rPr>
              <a:t>release lock for account y</a:t>
            </a:r>
            <a:r>
              <a:rPr lang="en-US" dirty="0">
                <a:solidFill>
                  <a:schemeClr val="tx1"/>
                </a:solidFill>
              </a:rPr>
              <a:t> after </a:t>
            </a:r>
            <a:r>
              <a:rPr lang="en-US" dirty="0" err="1">
                <a:solidFill>
                  <a:schemeClr val="tx1"/>
                </a:solidFill>
              </a:rPr>
              <a:t>depost</a:t>
            </a:r>
            <a:endParaRPr lang="en-US" dirty="0">
              <a:solidFill>
                <a:schemeClr val="tx1"/>
              </a:solidFill>
            </a:endParaRPr>
          </a:p>
          <a:p>
            <a:pPr marL="0" indent="0">
              <a:buNone/>
            </a:pPr>
            <a:endParaRPr lang="en-US" dirty="0">
              <a:solidFill>
                <a:schemeClr val="tx1"/>
              </a:solidFill>
            </a:endParaRPr>
          </a:p>
          <a:p>
            <a:pPr marL="0" indent="0">
              <a:buNone/>
            </a:pPr>
            <a:r>
              <a:rPr lang="en-US" b="1" dirty="0">
                <a:solidFill>
                  <a:schemeClr val="tx1"/>
                </a:solidFill>
              </a:rPr>
              <a:t>release lock for account x </a:t>
            </a:r>
            <a:r>
              <a:rPr lang="en-US" dirty="0">
                <a:solidFill>
                  <a:schemeClr val="tx1"/>
                </a:solidFill>
              </a:rPr>
              <a:t>at end of </a:t>
            </a:r>
            <a:r>
              <a:rPr lang="en-US" dirty="0" err="1">
                <a:solidFill>
                  <a:schemeClr val="tx1"/>
                </a:solidFill>
              </a:rPr>
              <a:t>transferTo</a:t>
            </a:r>
            <a:endParaRPr lang="en-US" b="1" dirty="0">
              <a:solidFill>
                <a:schemeClr val="tx1"/>
              </a:solidFill>
            </a:endParaRPr>
          </a:p>
        </p:txBody>
      </p:sp>
      <p:sp>
        <p:nvSpPr>
          <p:cNvPr id="10" name="TextBox 9">
            <a:extLst>
              <a:ext uri="{FF2B5EF4-FFF2-40B4-BE49-F238E27FC236}">
                <a16:creationId xmlns:a16="http://schemas.microsoft.com/office/drawing/2014/main" id="{C6DB5831-0F18-E385-D329-3B1A55566C6B}"/>
              </a:ext>
            </a:extLst>
          </p:cNvPr>
          <p:cNvSpPr txBox="1"/>
          <p:nvPr/>
        </p:nvSpPr>
        <p:spPr>
          <a:xfrm>
            <a:off x="7664661" y="438190"/>
            <a:ext cx="4527339" cy="923330"/>
          </a:xfrm>
          <a:prstGeom prst="rect">
            <a:avLst/>
          </a:prstGeom>
          <a:noFill/>
        </p:spPr>
        <p:txBody>
          <a:bodyPr wrap="square" rtlCol="0">
            <a:spAutoFit/>
          </a:bodyPr>
          <a:lstStyle/>
          <a:p>
            <a:r>
              <a:rPr lang="en-US" b="1" dirty="0"/>
              <a:t>Expected Behavior:</a:t>
            </a:r>
          </a:p>
          <a:p>
            <a:r>
              <a:rPr lang="en-US" dirty="0"/>
              <a:t>Thread 2 items from a stack are popped in LIFO order</a:t>
            </a:r>
          </a:p>
        </p:txBody>
      </p:sp>
      <p:sp>
        <p:nvSpPr>
          <p:cNvPr id="3" name="Rectangle 2">
            <a:extLst>
              <a:ext uri="{FF2B5EF4-FFF2-40B4-BE49-F238E27FC236}">
                <a16:creationId xmlns:a16="http://schemas.microsoft.com/office/drawing/2014/main" id="{275182F8-642A-68C5-38B4-4E1AD6C388B6}"/>
              </a:ext>
            </a:extLst>
          </p:cNvPr>
          <p:cNvSpPr/>
          <p:nvPr/>
        </p:nvSpPr>
        <p:spPr>
          <a:xfrm>
            <a:off x="6257729" y="3437614"/>
            <a:ext cx="5902129" cy="3267985"/>
          </a:xfrm>
          <a:prstGeom prst="rect">
            <a:avLst/>
          </a:prstGeom>
          <a:solidFill>
            <a:schemeClr val="accent1">
              <a:lumMod val="40000"/>
              <a:lumOff val="6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b="1" dirty="0">
              <a:solidFill>
                <a:schemeClr val="tx1"/>
              </a:solidFill>
            </a:endParaRPr>
          </a:p>
          <a:p>
            <a:r>
              <a:rPr lang="en-US" b="1" dirty="0">
                <a:solidFill>
                  <a:schemeClr val="tx1"/>
                </a:solidFill>
              </a:rPr>
              <a:t>acquire lock for account y</a:t>
            </a:r>
            <a:r>
              <a:rPr lang="en-US" dirty="0">
                <a:solidFill>
                  <a:schemeClr val="tx1"/>
                </a:solidFill>
              </a:rPr>
              <a:t> b/c </a:t>
            </a:r>
            <a:r>
              <a:rPr lang="en-US" dirty="0" err="1">
                <a:solidFill>
                  <a:schemeClr val="tx1"/>
                </a:solidFill>
              </a:rPr>
              <a:t>transferTo</a:t>
            </a:r>
            <a:r>
              <a:rPr lang="en-US" dirty="0">
                <a:solidFill>
                  <a:schemeClr val="tx1"/>
                </a:solidFill>
              </a:rPr>
              <a:t> is synchronized</a:t>
            </a:r>
          </a:p>
          <a:p>
            <a:pPr marL="0" indent="0">
              <a:buNone/>
            </a:pPr>
            <a:endParaRPr lang="en-US" b="1" dirty="0">
              <a:solidFill>
                <a:schemeClr val="tx1"/>
              </a:solidFill>
            </a:endParaRPr>
          </a:p>
          <a:p>
            <a:pPr marL="0" indent="0">
              <a:buNone/>
            </a:pPr>
            <a:r>
              <a:rPr lang="en-US" b="1" dirty="0">
                <a:solidFill>
                  <a:schemeClr val="tx1"/>
                </a:solidFill>
              </a:rPr>
              <a:t>acquire lock for account x</a:t>
            </a:r>
            <a:r>
              <a:rPr lang="en-US" dirty="0">
                <a:solidFill>
                  <a:schemeClr val="tx1"/>
                </a:solidFill>
              </a:rPr>
              <a:t> b/c deposit is synchronized</a:t>
            </a:r>
          </a:p>
          <a:p>
            <a:pPr marL="0" indent="0">
              <a:buNone/>
            </a:pPr>
            <a:endParaRPr lang="en-US" dirty="0">
              <a:solidFill>
                <a:schemeClr val="tx1"/>
              </a:solidFill>
            </a:endParaRPr>
          </a:p>
          <a:p>
            <a:pPr marL="0" indent="0">
              <a:buNone/>
            </a:pPr>
            <a:r>
              <a:rPr lang="en-US" b="1" dirty="0">
                <a:solidFill>
                  <a:schemeClr val="tx1"/>
                </a:solidFill>
              </a:rPr>
              <a:t>release lock for account x</a:t>
            </a:r>
            <a:r>
              <a:rPr lang="en-US" dirty="0">
                <a:solidFill>
                  <a:schemeClr val="tx1"/>
                </a:solidFill>
              </a:rPr>
              <a:t> after deposit</a:t>
            </a:r>
          </a:p>
          <a:p>
            <a:pPr marL="0" indent="0">
              <a:buNone/>
            </a:pPr>
            <a:endParaRPr lang="en-US" dirty="0">
              <a:solidFill>
                <a:schemeClr val="tx1"/>
              </a:solidFill>
            </a:endParaRPr>
          </a:p>
          <a:p>
            <a:pPr marL="0" indent="0">
              <a:buNone/>
            </a:pPr>
            <a:r>
              <a:rPr lang="en-US" b="1" dirty="0">
                <a:solidFill>
                  <a:schemeClr val="tx1"/>
                </a:solidFill>
              </a:rPr>
              <a:t>release lock for account y</a:t>
            </a:r>
            <a:r>
              <a:rPr lang="en-US" dirty="0">
                <a:solidFill>
                  <a:schemeClr val="tx1"/>
                </a:solidFill>
              </a:rPr>
              <a:t> at end of </a:t>
            </a:r>
            <a:r>
              <a:rPr lang="en-US" dirty="0" err="1">
                <a:solidFill>
                  <a:schemeClr val="tx1"/>
                </a:solidFill>
              </a:rPr>
              <a:t>transferTo</a:t>
            </a:r>
            <a:endParaRPr lang="en-US" dirty="0">
              <a:solidFill>
                <a:schemeClr val="tx1"/>
              </a:solidFill>
            </a:endParaRPr>
          </a:p>
        </p:txBody>
      </p:sp>
    </p:spTree>
    <p:extLst>
      <p:ext uri="{BB962C8B-B14F-4D97-AF65-F5344CB8AC3E}">
        <p14:creationId xmlns:p14="http://schemas.microsoft.com/office/powerpoint/2010/main" val="23169663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A917F5-6F5E-C241-2623-B4B91EAD90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5A175C-50F6-D8D0-354E-4C6E824E706A}"/>
              </a:ext>
            </a:extLst>
          </p:cNvPr>
          <p:cNvSpPr>
            <a:spLocks noGrp="1"/>
          </p:cNvSpPr>
          <p:nvPr>
            <p:ph type="title"/>
          </p:nvPr>
        </p:nvSpPr>
        <p:spPr/>
        <p:txBody>
          <a:bodyPr>
            <a:normAutofit/>
          </a:bodyPr>
          <a:lstStyle/>
          <a:p>
            <a:r>
              <a:rPr lang="en-US" dirty="0"/>
              <a:t>Proof of Prim’s Algorithm</a:t>
            </a:r>
          </a:p>
        </p:txBody>
      </p:sp>
      <p:sp>
        <p:nvSpPr>
          <p:cNvPr id="4" name="Slide Number Placeholder 3">
            <a:extLst>
              <a:ext uri="{FF2B5EF4-FFF2-40B4-BE49-F238E27FC236}">
                <a16:creationId xmlns:a16="http://schemas.microsoft.com/office/drawing/2014/main" id="{EE921EE0-FB0A-2AE2-CB9B-FC741C110E38}"/>
              </a:ext>
            </a:extLst>
          </p:cNvPr>
          <p:cNvSpPr>
            <a:spLocks noGrp="1"/>
          </p:cNvSpPr>
          <p:nvPr>
            <p:ph type="sldNum" sz="quarter" idx="12"/>
          </p:nvPr>
        </p:nvSpPr>
        <p:spPr/>
        <p:txBody>
          <a:bodyPr/>
          <a:lstStyle/>
          <a:p>
            <a:fld id="{86BADE50-950A-4D58-BFB2-FA2C6A8B385D}" type="slidenum">
              <a:rPr lang="en-US" smtClean="0"/>
              <a:t>40</a:t>
            </a:fld>
            <a:endParaRPr lang="en-US"/>
          </a:p>
        </p:txBody>
      </p:sp>
      <mc:AlternateContent xmlns:mc="http://schemas.openxmlformats.org/markup-compatibility/2006">
        <mc:Choice xmlns:a14="http://schemas.microsoft.com/office/drawing/2010/main" Requires="a14">
          <p:sp>
            <p:nvSpPr>
              <p:cNvPr id="44" name="TextBox 43">
                <a:extLst>
                  <a:ext uri="{FF2B5EF4-FFF2-40B4-BE49-F238E27FC236}">
                    <a16:creationId xmlns:a16="http://schemas.microsoft.com/office/drawing/2014/main" id="{BEB23D58-9BB2-6485-A4EB-6B5646DD817D}"/>
                  </a:ext>
                </a:extLst>
              </p:cNvPr>
              <p:cNvSpPr txBox="1"/>
              <p:nvPr/>
            </p:nvSpPr>
            <p:spPr>
              <a:xfrm>
                <a:off x="174566" y="1376502"/>
                <a:ext cx="6284423" cy="1569660"/>
              </a:xfrm>
              <a:prstGeom prst="rect">
                <a:avLst/>
              </a:prstGeom>
              <a:noFill/>
            </p:spPr>
            <p:txBody>
              <a:bodyPr wrap="square" rtlCol="0">
                <a:spAutoFit/>
              </a:bodyPr>
              <a:lstStyle/>
              <a:p>
                <a:r>
                  <a:rPr lang="en-US" sz="2400" dirty="0"/>
                  <a:t>Start with an empty tree </a:t>
                </a:r>
                <a14:m>
                  <m:oMath xmlns:m="http://schemas.openxmlformats.org/officeDocument/2006/math">
                    <m:r>
                      <a:rPr lang="en-US" sz="2400" i="1" smtClean="0">
                        <a:solidFill>
                          <a:schemeClr val="accent2">
                            <a:lumMod val="75000"/>
                          </a:schemeClr>
                        </a:solidFill>
                        <a:latin typeface="Cambria Math"/>
                      </a:rPr>
                      <m:t>𝐴</m:t>
                    </m:r>
                  </m:oMath>
                </a14:m>
                <a:endParaRPr lang="en-US" sz="2400" dirty="0"/>
              </a:p>
              <a:p>
                <a:r>
                  <a:rPr lang="en-US" sz="2400" dirty="0"/>
                  <a:t>Repeat </a:t>
                </a:r>
                <a14:m>
                  <m:oMath xmlns:m="http://schemas.openxmlformats.org/officeDocument/2006/math">
                    <m:r>
                      <a:rPr lang="en-US" sz="2400" i="1">
                        <a:latin typeface="Cambria Math"/>
                      </a:rPr>
                      <m:t>𝑉</m:t>
                    </m:r>
                    <m:r>
                      <a:rPr lang="en-US" sz="2400" i="1">
                        <a:latin typeface="Cambria Math"/>
                      </a:rPr>
                      <m:t>−1</m:t>
                    </m:r>
                  </m:oMath>
                </a14:m>
                <a:r>
                  <a:rPr lang="en-US" sz="2400" dirty="0"/>
                  <a:t> times:</a:t>
                </a:r>
              </a:p>
              <a:p>
                <a:r>
                  <a:rPr lang="en-US" sz="2400" dirty="0"/>
                  <a:t>	Add the min-weight edge that connects </a:t>
                </a:r>
              </a:p>
              <a:p>
                <a:r>
                  <a:rPr lang="en-US" sz="2400" dirty="0"/>
                  <a:t>	to a node not currently in the tree</a:t>
                </a:r>
              </a:p>
            </p:txBody>
          </p:sp>
        </mc:Choice>
        <mc:Fallback>
          <p:sp>
            <p:nvSpPr>
              <p:cNvPr id="44" name="TextBox 43">
                <a:extLst>
                  <a:ext uri="{FF2B5EF4-FFF2-40B4-BE49-F238E27FC236}">
                    <a16:creationId xmlns:a16="http://schemas.microsoft.com/office/drawing/2014/main" id="{BEB23D58-9BB2-6485-A4EB-6B5646DD817D}"/>
                  </a:ext>
                </a:extLst>
              </p:cNvPr>
              <p:cNvSpPr txBox="1">
                <a:spLocks noRot="1" noChangeAspect="1" noMove="1" noResize="1" noEditPoints="1" noAdjustHandles="1" noChangeArrowheads="1" noChangeShapeType="1" noTextEdit="1"/>
              </p:cNvSpPr>
              <p:nvPr/>
            </p:nvSpPr>
            <p:spPr>
              <a:xfrm>
                <a:off x="174566" y="1376502"/>
                <a:ext cx="6284423" cy="1569660"/>
              </a:xfrm>
              <a:prstGeom prst="rect">
                <a:avLst/>
              </a:prstGeom>
              <a:blipFill>
                <a:blip r:embed="rId2"/>
                <a:stretch>
                  <a:fillRect l="-1552" t="-3113" b="-817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5" name="TextBox 4">
                <a:extLst>
                  <a:ext uri="{FF2B5EF4-FFF2-40B4-BE49-F238E27FC236}">
                    <a16:creationId xmlns:a16="http://schemas.microsoft.com/office/drawing/2014/main" id="{9C8CEB06-CEF3-59DF-EE80-F2F720365DCB}"/>
                  </a:ext>
                </a:extLst>
              </p:cNvPr>
              <p:cNvSpPr txBox="1"/>
              <p:nvPr/>
            </p:nvSpPr>
            <p:spPr>
              <a:xfrm>
                <a:off x="2318729" y="3127866"/>
                <a:ext cx="36388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a:solidFill>
                            <a:schemeClr val="accent1"/>
                          </a:solidFill>
                          <a:latin typeface="Cambria Math"/>
                        </a:rPr>
                        <m:t>𝑆</m:t>
                      </m:r>
                    </m:oMath>
                  </m:oMathPara>
                </a14:m>
                <a:endParaRPr lang="en-US" dirty="0">
                  <a:solidFill>
                    <a:schemeClr val="accent1"/>
                  </a:solidFill>
                </a:endParaRPr>
              </a:p>
            </p:txBody>
          </p:sp>
        </mc:Choice>
        <mc:Fallback>
          <p:sp>
            <p:nvSpPr>
              <p:cNvPr id="5" name="TextBox 4">
                <a:extLst>
                  <a:ext uri="{FF2B5EF4-FFF2-40B4-BE49-F238E27FC236}">
                    <a16:creationId xmlns:a16="http://schemas.microsoft.com/office/drawing/2014/main" id="{9C8CEB06-CEF3-59DF-EE80-F2F720365DCB}"/>
                  </a:ext>
                </a:extLst>
              </p:cNvPr>
              <p:cNvSpPr txBox="1">
                <a:spLocks noRot="1" noChangeAspect="1" noMove="1" noResize="1" noEditPoints="1" noAdjustHandles="1" noChangeArrowheads="1" noChangeShapeType="1" noTextEdit="1"/>
              </p:cNvSpPr>
              <p:nvPr/>
            </p:nvSpPr>
            <p:spPr>
              <a:xfrm>
                <a:off x="2318729" y="3127866"/>
                <a:ext cx="363882" cy="369332"/>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F2A9502B-E010-0A06-1643-BFB603C8607F}"/>
                  </a:ext>
                </a:extLst>
              </p:cNvPr>
              <p:cNvSpPr txBox="1"/>
              <p:nvPr/>
            </p:nvSpPr>
            <p:spPr>
              <a:xfrm>
                <a:off x="7016163" y="881383"/>
                <a:ext cx="5210772" cy="5940088"/>
              </a:xfrm>
              <a:prstGeom prst="rect">
                <a:avLst/>
              </a:prstGeom>
              <a:noFill/>
            </p:spPr>
            <p:txBody>
              <a:bodyPr wrap="square" rtlCol="0">
                <a:spAutoFit/>
              </a:bodyPr>
              <a:lstStyle/>
              <a:p>
                <a:r>
                  <a:rPr lang="en-US" sz="2000" b="1" dirty="0"/>
                  <a:t>Proof: By Structural Induction</a:t>
                </a:r>
              </a:p>
              <a:p>
                <a:r>
                  <a:rPr lang="en-US" sz="2000" dirty="0"/>
                  <a:t>Suppose we have some arbitrary set of edges </a:t>
                </a:r>
                <a14:m>
                  <m:oMath xmlns:m="http://schemas.openxmlformats.org/officeDocument/2006/math">
                    <m:r>
                      <a:rPr lang="en-US" sz="2000" b="0" i="1" smtClean="0">
                        <a:solidFill>
                          <a:schemeClr val="accent2">
                            <a:lumMod val="75000"/>
                          </a:schemeClr>
                        </a:solidFill>
                        <a:latin typeface="Cambria Math" panose="02040503050406030204" pitchFamily="18" charset="0"/>
                      </a:rPr>
                      <m:t>𝐴</m:t>
                    </m:r>
                  </m:oMath>
                </a14:m>
                <a:r>
                  <a:rPr lang="en-US" sz="2000" dirty="0"/>
                  <a:t> that </a:t>
                </a:r>
                <a:r>
                  <a:rPr lang="en-US" sz="2000" dirty="0" err="1"/>
                  <a:t>Prims’s</a:t>
                </a:r>
                <a:r>
                  <a:rPr lang="en-US" sz="2000" dirty="0"/>
                  <a:t> has already selected to include in the MST. </a:t>
                </a:r>
                <a14:m>
                  <m:oMath xmlns:m="http://schemas.openxmlformats.org/officeDocument/2006/math">
                    <m:r>
                      <a:rPr lang="en-US" sz="2000" i="1" smtClean="0">
                        <a:solidFill>
                          <a:srgbClr val="FF00FF"/>
                        </a:solidFill>
                        <a:latin typeface="Cambria Math"/>
                      </a:rPr>
                      <m:t>𝑒</m:t>
                    </m:r>
                    <m:r>
                      <a:rPr lang="en-US" sz="2000" i="1" smtClean="0">
                        <a:solidFill>
                          <a:srgbClr val="FF00FF"/>
                        </a:solidFill>
                        <a:latin typeface="Cambria Math"/>
                      </a:rPr>
                      <m:t>=(</m:t>
                    </m:r>
                    <m:r>
                      <a:rPr lang="en-US" sz="2000" b="0" i="1" smtClean="0">
                        <a:solidFill>
                          <a:srgbClr val="FF00FF"/>
                        </a:solidFill>
                        <a:latin typeface="Cambria Math" panose="02040503050406030204" pitchFamily="18" charset="0"/>
                      </a:rPr>
                      <m:t>𝐸</m:t>
                    </m:r>
                    <m:r>
                      <a:rPr lang="en-US" sz="2000" i="1">
                        <a:solidFill>
                          <a:srgbClr val="FF00FF"/>
                        </a:solidFill>
                        <a:latin typeface="Cambria Math"/>
                      </a:rPr>
                      <m:t>,</m:t>
                    </m:r>
                    <m:r>
                      <a:rPr lang="en-US" sz="2000" b="0" i="1" smtClean="0">
                        <a:solidFill>
                          <a:srgbClr val="FF00FF"/>
                        </a:solidFill>
                        <a:latin typeface="Cambria Math" panose="02040503050406030204" pitchFamily="18" charset="0"/>
                      </a:rPr>
                      <m:t>𝐺</m:t>
                    </m:r>
                    <m:r>
                      <a:rPr lang="en-US" sz="2000" i="1">
                        <a:solidFill>
                          <a:srgbClr val="FF00FF"/>
                        </a:solidFill>
                        <a:latin typeface="Cambria Math"/>
                      </a:rPr>
                      <m:t>) </m:t>
                    </m:r>
                  </m:oMath>
                </a14:m>
                <a:r>
                  <a:rPr lang="en-US" sz="2000" dirty="0"/>
                  <a:t>is the edge </a:t>
                </a:r>
                <a:r>
                  <a:rPr lang="en-US" sz="2000" dirty="0" err="1"/>
                  <a:t>Prims’s</a:t>
                </a:r>
                <a:r>
                  <a:rPr lang="en-US" sz="2000" dirty="0"/>
                  <a:t> selects to add next</a:t>
                </a:r>
              </a:p>
              <a:p>
                <a:endParaRPr lang="en-US" sz="2000" dirty="0"/>
              </a:p>
              <a:p>
                <a:r>
                  <a:rPr lang="en-US" sz="2000" dirty="0"/>
                  <a:t>We know that there cannot exist a path from </a:t>
                </a:r>
                <a14:m>
                  <m:oMath xmlns:m="http://schemas.openxmlformats.org/officeDocument/2006/math">
                    <m:r>
                      <a:rPr lang="en-US" sz="2000" b="0" i="1" smtClean="0">
                        <a:solidFill>
                          <a:schemeClr val="tx1"/>
                        </a:solidFill>
                        <a:latin typeface="Cambria Math" panose="02040503050406030204" pitchFamily="18" charset="0"/>
                      </a:rPr>
                      <m:t>𝐸</m:t>
                    </m:r>
                    <m:r>
                      <a:rPr lang="en-US" sz="2000" b="0" i="1" smtClean="0">
                        <a:solidFill>
                          <a:schemeClr val="accent6"/>
                        </a:solidFill>
                        <a:latin typeface="Cambria Math" panose="02040503050406030204" pitchFamily="18" charset="0"/>
                      </a:rPr>
                      <m:t> </m:t>
                    </m:r>
                  </m:oMath>
                </a14:m>
                <a:r>
                  <a:rPr lang="en-US" sz="2000" dirty="0"/>
                  <a:t>to G using only edges in </a:t>
                </a:r>
                <a14:m>
                  <m:oMath xmlns:m="http://schemas.openxmlformats.org/officeDocument/2006/math">
                    <m:r>
                      <a:rPr lang="en-US" sz="2000" i="1" smtClean="0">
                        <a:solidFill>
                          <a:schemeClr val="accent2">
                            <a:lumMod val="75000"/>
                          </a:schemeClr>
                        </a:solidFill>
                        <a:latin typeface="Cambria Math" panose="02040503050406030204" pitchFamily="18" charset="0"/>
                      </a:rPr>
                      <m:t>𝐴</m:t>
                    </m:r>
                  </m:oMath>
                </a14:m>
                <a:r>
                  <a:rPr lang="en-US" sz="2000" dirty="0"/>
                  <a:t> because </a:t>
                </a:r>
                <a14:m>
                  <m:oMath xmlns:m="http://schemas.openxmlformats.org/officeDocument/2006/math">
                    <m:r>
                      <a:rPr lang="en-US" sz="2000" b="0" i="1" smtClean="0">
                        <a:latin typeface="Cambria Math" panose="02040503050406030204" pitchFamily="18" charset="0"/>
                      </a:rPr>
                      <m:t>𝐺</m:t>
                    </m:r>
                  </m:oMath>
                </a14:m>
                <a:r>
                  <a:rPr lang="en-US" sz="2000" dirty="0"/>
                  <a:t> has not been removed from the priority queue</a:t>
                </a:r>
              </a:p>
              <a:p>
                <a:endParaRPr lang="en-US" sz="2000" dirty="0"/>
              </a:p>
              <a:p>
                <a:r>
                  <a:rPr lang="en-US" sz="2000" dirty="0"/>
                  <a:t>We can cut the graph therefore into 2 disjoint sets: </a:t>
                </a:r>
              </a:p>
              <a:p>
                <a:pPr marL="342900" indent="-342900">
                  <a:buFont typeface="Arial" panose="020B0604020202020204" pitchFamily="34" charset="0"/>
                  <a:buChar char="•"/>
                </a:pPr>
                <a:r>
                  <a:rPr lang="en-US" sz="2000" dirty="0">
                    <a:solidFill>
                      <a:srgbClr val="0070C0"/>
                    </a:solidFill>
                  </a:rPr>
                  <a:t>Nodes that have been removed from the priority queue</a:t>
                </a:r>
                <a:endParaRPr lang="en-US" sz="2000" dirty="0"/>
              </a:p>
              <a:p>
                <a:pPr marL="342900" indent="-342900">
                  <a:buFont typeface="Arial" panose="020B0604020202020204" pitchFamily="34" charset="0"/>
                  <a:buChar char="•"/>
                </a:pPr>
                <a:r>
                  <a:rPr lang="en-US" sz="2000" dirty="0"/>
                  <a:t>All other nodes</a:t>
                </a:r>
              </a:p>
              <a:p>
                <a:pPr marL="342900" indent="-342900">
                  <a:buFont typeface="Arial" panose="020B0604020202020204" pitchFamily="34" charset="0"/>
                  <a:buChar char="•"/>
                </a:pPr>
                <a:endParaRPr lang="en-US" sz="2000" dirty="0"/>
              </a:p>
              <a:p>
                <a14:m>
                  <m:oMath xmlns:m="http://schemas.openxmlformats.org/officeDocument/2006/math">
                    <m:r>
                      <a:rPr lang="en-US" sz="2000" b="0" i="1" smtClean="0">
                        <a:solidFill>
                          <a:srgbClr val="FF00FF"/>
                        </a:solidFill>
                        <a:latin typeface="Cambria Math" panose="02040503050406030204" pitchFamily="18" charset="0"/>
                      </a:rPr>
                      <m:t>𝑒</m:t>
                    </m:r>
                  </m:oMath>
                </a14:m>
                <a:r>
                  <a:rPr lang="en-US" sz="2000" dirty="0"/>
                  <a:t> is the minimum cost edge that crosses this cut, so by the Cut Theorem, Prim’s only selects MST edges!</a:t>
                </a:r>
              </a:p>
            </p:txBody>
          </p:sp>
        </mc:Choice>
        <mc:Fallback>
          <p:sp>
            <p:nvSpPr>
              <p:cNvPr id="8" name="TextBox 7">
                <a:extLst>
                  <a:ext uri="{FF2B5EF4-FFF2-40B4-BE49-F238E27FC236}">
                    <a16:creationId xmlns:a16="http://schemas.microsoft.com/office/drawing/2014/main" id="{F2A9502B-E010-0A06-1643-BFB603C8607F}"/>
                  </a:ext>
                </a:extLst>
              </p:cNvPr>
              <p:cNvSpPr txBox="1">
                <a:spLocks noRot="1" noChangeAspect="1" noMove="1" noResize="1" noEditPoints="1" noAdjustHandles="1" noChangeArrowheads="1" noChangeShapeType="1" noTextEdit="1"/>
              </p:cNvSpPr>
              <p:nvPr/>
            </p:nvSpPr>
            <p:spPr>
              <a:xfrm>
                <a:off x="7016163" y="881383"/>
                <a:ext cx="5210772" cy="5940088"/>
              </a:xfrm>
              <a:prstGeom prst="rect">
                <a:avLst/>
              </a:prstGeom>
              <a:blipFill>
                <a:blip r:embed="rId4"/>
                <a:stretch>
                  <a:fillRect l="-1287" t="-616" r="-1988" b="-924"/>
                </a:stretch>
              </a:blipFill>
            </p:spPr>
            <p:txBody>
              <a:bodyPr/>
              <a:lstStyle/>
              <a:p>
                <a:r>
                  <a:rPr lang="en-US">
                    <a:noFill/>
                  </a:rPr>
                  <a:t> </a:t>
                </a:r>
              </a:p>
            </p:txBody>
          </p:sp>
        </mc:Fallback>
      </mc:AlternateContent>
      <p:sp>
        <p:nvSpPr>
          <p:cNvPr id="3" name="Freeform 2">
            <a:extLst>
              <a:ext uri="{FF2B5EF4-FFF2-40B4-BE49-F238E27FC236}">
                <a16:creationId xmlns:a16="http://schemas.microsoft.com/office/drawing/2014/main" id="{A501FC1E-0DAC-835E-28DC-9B23B8BC695E}"/>
              </a:ext>
            </a:extLst>
          </p:cNvPr>
          <p:cNvSpPr/>
          <p:nvPr/>
        </p:nvSpPr>
        <p:spPr>
          <a:xfrm>
            <a:off x="595137" y="3183276"/>
            <a:ext cx="3578773" cy="1765738"/>
          </a:xfrm>
          <a:custGeom>
            <a:avLst/>
            <a:gdLst>
              <a:gd name="connsiteX0" fmla="*/ 94593 w 3578773"/>
              <a:gd name="connsiteY0" fmla="*/ 1135117 h 1765738"/>
              <a:gd name="connsiteX1" fmla="*/ 0 w 3578773"/>
              <a:gd name="connsiteY1" fmla="*/ 1592317 h 1765738"/>
              <a:gd name="connsiteX2" fmla="*/ 346841 w 3578773"/>
              <a:gd name="connsiteY2" fmla="*/ 1734207 h 1765738"/>
              <a:gd name="connsiteX3" fmla="*/ 756745 w 3578773"/>
              <a:gd name="connsiteY3" fmla="*/ 1765738 h 1765738"/>
              <a:gd name="connsiteX4" fmla="*/ 1545021 w 3578773"/>
              <a:gd name="connsiteY4" fmla="*/ 945931 h 1765738"/>
              <a:gd name="connsiteX5" fmla="*/ 2443655 w 3578773"/>
              <a:gd name="connsiteY5" fmla="*/ 898635 h 1765738"/>
              <a:gd name="connsiteX6" fmla="*/ 3184635 w 3578773"/>
              <a:gd name="connsiteY6" fmla="*/ 1087821 h 1765738"/>
              <a:gd name="connsiteX7" fmla="*/ 3578773 w 3578773"/>
              <a:gd name="connsiteY7" fmla="*/ 520262 h 1765738"/>
              <a:gd name="connsiteX8" fmla="*/ 3247697 w 3578773"/>
              <a:gd name="connsiteY8" fmla="*/ 173421 h 1765738"/>
              <a:gd name="connsiteX9" fmla="*/ 1891862 w 3578773"/>
              <a:gd name="connsiteY9" fmla="*/ 0 h 1765738"/>
              <a:gd name="connsiteX10" fmla="*/ 756745 w 3578773"/>
              <a:gd name="connsiteY10" fmla="*/ 441435 h 1765738"/>
              <a:gd name="connsiteX11" fmla="*/ 94593 w 3578773"/>
              <a:gd name="connsiteY11" fmla="*/ 1135117 h 1765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578773" h="1765738">
                <a:moveTo>
                  <a:pt x="94593" y="1135117"/>
                </a:moveTo>
                <a:lnTo>
                  <a:pt x="0" y="1592317"/>
                </a:lnTo>
                <a:lnTo>
                  <a:pt x="346841" y="1734207"/>
                </a:lnTo>
                <a:lnTo>
                  <a:pt x="756745" y="1765738"/>
                </a:lnTo>
                <a:lnTo>
                  <a:pt x="1545021" y="945931"/>
                </a:lnTo>
                <a:lnTo>
                  <a:pt x="2443655" y="898635"/>
                </a:lnTo>
                <a:lnTo>
                  <a:pt x="3184635" y="1087821"/>
                </a:lnTo>
                <a:lnTo>
                  <a:pt x="3578773" y="520262"/>
                </a:lnTo>
                <a:lnTo>
                  <a:pt x="3247697" y="173421"/>
                </a:lnTo>
                <a:lnTo>
                  <a:pt x="1891862" y="0"/>
                </a:lnTo>
                <a:lnTo>
                  <a:pt x="756745" y="441435"/>
                </a:lnTo>
                <a:lnTo>
                  <a:pt x="94593" y="1135117"/>
                </a:lnTo>
                <a:close/>
              </a:path>
            </a:pathLst>
          </a:custGeom>
          <a:solidFill>
            <a:srgbClr val="00B0F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8782CE26-76C7-7F28-827D-A74E43150264}"/>
              </a:ext>
            </a:extLst>
          </p:cNvPr>
          <p:cNvGrpSpPr/>
          <p:nvPr/>
        </p:nvGrpSpPr>
        <p:grpSpPr>
          <a:xfrm>
            <a:off x="974297" y="3546512"/>
            <a:ext cx="4600060" cy="2787240"/>
            <a:chOff x="0" y="2862182"/>
            <a:chExt cx="7044346" cy="4268266"/>
          </a:xfrm>
        </p:grpSpPr>
        <p:cxnSp>
          <p:nvCxnSpPr>
            <p:cNvPr id="10" name="Straight Connector 9">
              <a:extLst>
                <a:ext uri="{FF2B5EF4-FFF2-40B4-BE49-F238E27FC236}">
                  <a16:creationId xmlns:a16="http://schemas.microsoft.com/office/drawing/2014/main" id="{FF8E8C5E-E7B5-DEF0-AA2E-64CF3A3842B3}"/>
                </a:ext>
              </a:extLst>
            </p:cNvPr>
            <p:cNvCxnSpPr>
              <a:stCxn id="38" idx="7"/>
              <a:endCxn id="39" idx="2"/>
            </p:cNvCxnSpPr>
            <p:nvPr/>
          </p:nvCxnSpPr>
          <p:spPr>
            <a:xfrm flipV="1">
              <a:off x="438102" y="3276727"/>
              <a:ext cx="1492916" cy="962604"/>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2EA59D8-AEF9-A743-9625-88A8622ADFF0}"/>
                </a:ext>
              </a:extLst>
            </p:cNvPr>
            <p:cNvCxnSpPr>
              <a:stCxn id="39" idx="6"/>
              <a:endCxn id="42" idx="2"/>
            </p:cNvCxnSpPr>
            <p:nvPr/>
          </p:nvCxnSpPr>
          <p:spPr>
            <a:xfrm>
              <a:off x="2444286" y="3276727"/>
              <a:ext cx="1510213" cy="5239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7DD05D1-6499-AAF1-0B80-AD2AB5943165}"/>
                </a:ext>
              </a:extLst>
            </p:cNvPr>
            <p:cNvCxnSpPr>
              <a:stCxn id="38" idx="4"/>
              <a:endCxn id="40" idx="1"/>
            </p:cNvCxnSpPr>
            <p:nvPr/>
          </p:nvCxnSpPr>
          <p:spPr>
            <a:xfrm>
              <a:off x="256634" y="4677433"/>
              <a:ext cx="857899" cy="1046257"/>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A677229-4D8F-AD14-2D5B-6A116CF15BD0}"/>
                </a:ext>
              </a:extLst>
            </p:cNvPr>
            <p:cNvCxnSpPr>
              <a:stCxn id="41" idx="3"/>
              <a:endCxn id="40" idx="7"/>
            </p:cNvCxnSpPr>
            <p:nvPr/>
          </p:nvCxnSpPr>
          <p:spPr>
            <a:xfrm flipH="1">
              <a:off x="1477469" y="4930617"/>
              <a:ext cx="1172042" cy="793073"/>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404FAAD-8725-2D0F-FE39-07DB672968EB}"/>
                </a:ext>
              </a:extLst>
            </p:cNvPr>
            <p:cNvCxnSpPr>
              <a:stCxn id="43" idx="2"/>
              <a:endCxn id="40" idx="5"/>
            </p:cNvCxnSpPr>
            <p:nvPr/>
          </p:nvCxnSpPr>
          <p:spPr>
            <a:xfrm flipH="1" flipV="1">
              <a:off x="1477469" y="6086626"/>
              <a:ext cx="1369411" cy="56531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BA7FD0F-9546-64A9-34E1-5BB4B53A82C0}"/>
                </a:ext>
              </a:extLst>
            </p:cNvPr>
            <p:cNvCxnSpPr>
              <a:stCxn id="41" idx="5"/>
              <a:endCxn id="43" idx="0"/>
            </p:cNvCxnSpPr>
            <p:nvPr/>
          </p:nvCxnSpPr>
          <p:spPr>
            <a:xfrm>
              <a:off x="3012447" y="4930617"/>
              <a:ext cx="91067" cy="146468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9E55A5C-EBC1-5DC1-BFF9-1AD067EF8436}"/>
                </a:ext>
              </a:extLst>
            </p:cNvPr>
            <p:cNvCxnSpPr>
              <a:stCxn id="41" idx="7"/>
              <a:endCxn id="42" idx="3"/>
            </p:cNvCxnSpPr>
            <p:nvPr/>
          </p:nvCxnSpPr>
          <p:spPr>
            <a:xfrm flipV="1">
              <a:off x="3012447" y="3510585"/>
              <a:ext cx="1017218" cy="105709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85B566B-8D61-7E27-6D82-747ECE9DAB1E}"/>
                </a:ext>
              </a:extLst>
            </p:cNvPr>
            <p:cNvCxnSpPr>
              <a:stCxn id="43" idx="6"/>
              <a:endCxn id="45" idx="3"/>
            </p:cNvCxnSpPr>
            <p:nvPr/>
          </p:nvCxnSpPr>
          <p:spPr>
            <a:xfrm flipV="1">
              <a:off x="3360148" y="6576771"/>
              <a:ext cx="1716185" cy="7516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FC905D2-EB4A-0052-11FF-E8682388BC6D}"/>
                </a:ext>
              </a:extLst>
            </p:cNvPr>
            <p:cNvCxnSpPr>
              <a:stCxn id="45" idx="1"/>
              <a:endCxn id="42" idx="4"/>
            </p:cNvCxnSpPr>
            <p:nvPr/>
          </p:nvCxnSpPr>
          <p:spPr>
            <a:xfrm flipH="1" flipV="1">
              <a:off x="4211133" y="3585751"/>
              <a:ext cx="865200" cy="2628084"/>
            </a:xfrm>
            <a:prstGeom prst="line">
              <a:avLst/>
            </a:prstGeom>
            <a:ln w="57150">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FBD4824-270D-0671-F1BE-C6A847C1D7E5}"/>
                </a:ext>
              </a:extLst>
            </p:cNvPr>
            <p:cNvCxnSpPr>
              <a:stCxn id="85" idx="2"/>
              <a:endCxn id="42" idx="5"/>
            </p:cNvCxnSpPr>
            <p:nvPr/>
          </p:nvCxnSpPr>
          <p:spPr>
            <a:xfrm flipH="1" flipV="1">
              <a:off x="4392601" y="3510585"/>
              <a:ext cx="913997" cy="495205"/>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FC490F8C-588C-6FDC-B8BB-FD06AD58F62C}"/>
                </a:ext>
              </a:extLst>
            </p:cNvPr>
            <p:cNvCxnSpPr>
              <a:stCxn id="45" idx="0"/>
              <a:endCxn id="85" idx="3"/>
            </p:cNvCxnSpPr>
            <p:nvPr/>
          </p:nvCxnSpPr>
          <p:spPr>
            <a:xfrm flipV="1">
              <a:off x="5257801" y="4187258"/>
              <a:ext cx="123963" cy="195141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BDB8FE34-ACC7-B70D-DF0E-CA2C322E80A5}"/>
                </a:ext>
              </a:extLst>
            </p:cNvPr>
            <p:cNvCxnSpPr>
              <a:stCxn id="46" idx="1"/>
              <a:endCxn id="85" idx="5"/>
            </p:cNvCxnSpPr>
            <p:nvPr/>
          </p:nvCxnSpPr>
          <p:spPr>
            <a:xfrm flipH="1" flipV="1">
              <a:off x="5744700" y="4187258"/>
              <a:ext cx="861544" cy="674868"/>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F249CFE-A96B-CEED-BD1B-DAE21A641F4F}"/>
                </a:ext>
              </a:extLst>
            </p:cNvPr>
            <p:cNvCxnSpPr>
              <a:stCxn id="46" idx="3"/>
              <a:endCxn id="45" idx="6"/>
            </p:cNvCxnSpPr>
            <p:nvPr/>
          </p:nvCxnSpPr>
          <p:spPr>
            <a:xfrm flipH="1">
              <a:off x="5514435" y="5225062"/>
              <a:ext cx="1091809" cy="117024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DFDC0612-D89B-0176-8B80-BF715E376C33}"/>
                </a:ext>
              </a:extLst>
            </p:cNvPr>
            <p:cNvSpPr txBox="1"/>
            <p:nvPr/>
          </p:nvSpPr>
          <p:spPr>
            <a:xfrm>
              <a:off x="767228" y="3195081"/>
              <a:ext cx="641186" cy="565580"/>
            </a:xfrm>
            <a:prstGeom prst="rect">
              <a:avLst/>
            </a:prstGeom>
            <a:noFill/>
          </p:spPr>
          <p:txBody>
            <a:bodyPr wrap="none" rtlCol="0">
              <a:spAutoFit/>
            </a:bodyPr>
            <a:lstStyle/>
            <a:p>
              <a:r>
                <a:rPr lang="en-US" dirty="0">
                  <a:solidFill>
                    <a:srgbClr val="00B050"/>
                  </a:solidFill>
                </a:rPr>
                <a:t>10</a:t>
              </a:r>
            </a:p>
          </p:txBody>
        </p:sp>
        <p:sp>
          <p:nvSpPr>
            <p:cNvPr id="24" name="TextBox 23">
              <a:extLst>
                <a:ext uri="{FF2B5EF4-FFF2-40B4-BE49-F238E27FC236}">
                  <a16:creationId xmlns:a16="http://schemas.microsoft.com/office/drawing/2014/main" id="{6F01F0E4-1752-3FDA-A2EA-A21D040F6537}"/>
                </a:ext>
              </a:extLst>
            </p:cNvPr>
            <p:cNvSpPr txBox="1"/>
            <p:nvPr/>
          </p:nvSpPr>
          <p:spPr>
            <a:xfrm>
              <a:off x="6095562" y="4099030"/>
              <a:ext cx="461990" cy="565580"/>
            </a:xfrm>
            <a:prstGeom prst="rect">
              <a:avLst/>
            </a:prstGeom>
            <a:noFill/>
          </p:spPr>
          <p:txBody>
            <a:bodyPr wrap="none" rtlCol="0">
              <a:spAutoFit/>
            </a:bodyPr>
            <a:lstStyle/>
            <a:p>
              <a:r>
                <a:rPr lang="en-US" dirty="0">
                  <a:solidFill>
                    <a:srgbClr val="00B050"/>
                  </a:solidFill>
                </a:rPr>
                <a:t>2</a:t>
              </a:r>
            </a:p>
          </p:txBody>
        </p:sp>
        <p:sp>
          <p:nvSpPr>
            <p:cNvPr id="25" name="TextBox 24">
              <a:extLst>
                <a:ext uri="{FF2B5EF4-FFF2-40B4-BE49-F238E27FC236}">
                  <a16:creationId xmlns:a16="http://schemas.microsoft.com/office/drawing/2014/main" id="{41549FB6-C3CB-2F02-CDC1-84E380CC0235}"/>
                </a:ext>
              </a:extLst>
            </p:cNvPr>
            <p:cNvSpPr txBox="1"/>
            <p:nvPr/>
          </p:nvSpPr>
          <p:spPr>
            <a:xfrm>
              <a:off x="3895875" y="6564868"/>
              <a:ext cx="461990" cy="565580"/>
            </a:xfrm>
            <a:prstGeom prst="rect">
              <a:avLst/>
            </a:prstGeom>
            <a:noFill/>
          </p:spPr>
          <p:txBody>
            <a:bodyPr wrap="none" rtlCol="0">
              <a:spAutoFit/>
            </a:bodyPr>
            <a:lstStyle/>
            <a:p>
              <a:r>
                <a:rPr lang="en-US" dirty="0">
                  <a:solidFill>
                    <a:srgbClr val="00B050"/>
                  </a:solidFill>
                </a:rPr>
                <a:t>7</a:t>
              </a:r>
            </a:p>
          </p:txBody>
        </p:sp>
        <p:sp>
          <p:nvSpPr>
            <p:cNvPr id="26" name="TextBox 25">
              <a:extLst>
                <a:ext uri="{FF2B5EF4-FFF2-40B4-BE49-F238E27FC236}">
                  <a16:creationId xmlns:a16="http://schemas.microsoft.com/office/drawing/2014/main" id="{30F96CCA-2B74-84BC-8CD1-1A988105FB19}"/>
                </a:ext>
              </a:extLst>
            </p:cNvPr>
            <p:cNvSpPr txBox="1"/>
            <p:nvPr/>
          </p:nvSpPr>
          <p:spPr>
            <a:xfrm>
              <a:off x="6047348" y="5905158"/>
              <a:ext cx="641186" cy="565580"/>
            </a:xfrm>
            <a:prstGeom prst="rect">
              <a:avLst/>
            </a:prstGeom>
            <a:noFill/>
          </p:spPr>
          <p:txBody>
            <a:bodyPr wrap="none" rtlCol="0">
              <a:spAutoFit/>
            </a:bodyPr>
            <a:lstStyle/>
            <a:p>
              <a:r>
                <a:rPr lang="en-US" dirty="0">
                  <a:solidFill>
                    <a:srgbClr val="00B050"/>
                  </a:solidFill>
                </a:rPr>
                <a:t>11</a:t>
              </a:r>
            </a:p>
          </p:txBody>
        </p:sp>
        <p:sp>
          <p:nvSpPr>
            <p:cNvPr id="27" name="TextBox 26">
              <a:extLst>
                <a:ext uri="{FF2B5EF4-FFF2-40B4-BE49-F238E27FC236}">
                  <a16:creationId xmlns:a16="http://schemas.microsoft.com/office/drawing/2014/main" id="{BF3B598C-1539-FF2C-4F12-7F1C321B3D2C}"/>
                </a:ext>
              </a:extLst>
            </p:cNvPr>
            <p:cNvSpPr txBox="1"/>
            <p:nvPr/>
          </p:nvSpPr>
          <p:spPr>
            <a:xfrm>
              <a:off x="5255801" y="4595356"/>
              <a:ext cx="461990" cy="565580"/>
            </a:xfrm>
            <a:prstGeom prst="rect">
              <a:avLst/>
            </a:prstGeom>
            <a:noFill/>
          </p:spPr>
          <p:txBody>
            <a:bodyPr wrap="none" rtlCol="0">
              <a:spAutoFit/>
            </a:bodyPr>
            <a:lstStyle/>
            <a:p>
              <a:r>
                <a:rPr lang="en-US" dirty="0">
                  <a:solidFill>
                    <a:srgbClr val="00B050"/>
                  </a:solidFill>
                </a:rPr>
                <a:t>9</a:t>
              </a:r>
            </a:p>
          </p:txBody>
        </p:sp>
        <p:sp>
          <p:nvSpPr>
            <p:cNvPr id="28" name="TextBox 27">
              <a:extLst>
                <a:ext uri="{FF2B5EF4-FFF2-40B4-BE49-F238E27FC236}">
                  <a16:creationId xmlns:a16="http://schemas.microsoft.com/office/drawing/2014/main" id="{9F063FEE-22B8-49C3-ED21-1E8E722EF9BF}"/>
                </a:ext>
              </a:extLst>
            </p:cNvPr>
            <p:cNvSpPr txBox="1"/>
            <p:nvPr/>
          </p:nvSpPr>
          <p:spPr>
            <a:xfrm>
              <a:off x="4119679" y="4462779"/>
              <a:ext cx="461990" cy="565580"/>
            </a:xfrm>
            <a:prstGeom prst="rect">
              <a:avLst/>
            </a:prstGeom>
            <a:noFill/>
          </p:spPr>
          <p:txBody>
            <a:bodyPr wrap="none" rtlCol="0">
              <a:spAutoFit/>
            </a:bodyPr>
            <a:lstStyle/>
            <a:p>
              <a:r>
                <a:rPr lang="en-US" dirty="0">
                  <a:solidFill>
                    <a:srgbClr val="00B050"/>
                  </a:solidFill>
                </a:rPr>
                <a:t>5</a:t>
              </a:r>
            </a:p>
          </p:txBody>
        </p:sp>
        <p:sp>
          <p:nvSpPr>
            <p:cNvPr id="29" name="TextBox 28">
              <a:extLst>
                <a:ext uri="{FF2B5EF4-FFF2-40B4-BE49-F238E27FC236}">
                  <a16:creationId xmlns:a16="http://schemas.microsoft.com/office/drawing/2014/main" id="{74FE809D-C4DE-0BFF-4AC1-E78C6B4E7B8A}"/>
                </a:ext>
              </a:extLst>
            </p:cNvPr>
            <p:cNvSpPr txBox="1"/>
            <p:nvPr/>
          </p:nvSpPr>
          <p:spPr>
            <a:xfrm>
              <a:off x="4582463" y="3299181"/>
              <a:ext cx="461990" cy="565580"/>
            </a:xfrm>
            <a:prstGeom prst="rect">
              <a:avLst/>
            </a:prstGeom>
            <a:noFill/>
          </p:spPr>
          <p:txBody>
            <a:bodyPr wrap="none" rtlCol="0">
              <a:spAutoFit/>
            </a:bodyPr>
            <a:lstStyle/>
            <a:p>
              <a:r>
                <a:rPr lang="en-US" dirty="0">
                  <a:solidFill>
                    <a:srgbClr val="00B050"/>
                  </a:solidFill>
                </a:rPr>
                <a:t>6</a:t>
              </a:r>
            </a:p>
          </p:txBody>
        </p:sp>
        <p:sp>
          <p:nvSpPr>
            <p:cNvPr id="30" name="TextBox 29">
              <a:extLst>
                <a:ext uri="{FF2B5EF4-FFF2-40B4-BE49-F238E27FC236}">
                  <a16:creationId xmlns:a16="http://schemas.microsoft.com/office/drawing/2014/main" id="{B4F15D19-219C-6072-9474-02770DFA9A06}"/>
                </a:ext>
              </a:extLst>
            </p:cNvPr>
            <p:cNvSpPr txBox="1"/>
            <p:nvPr/>
          </p:nvSpPr>
          <p:spPr>
            <a:xfrm>
              <a:off x="3058462" y="5546336"/>
              <a:ext cx="461990" cy="565580"/>
            </a:xfrm>
            <a:prstGeom prst="rect">
              <a:avLst/>
            </a:prstGeom>
            <a:noFill/>
          </p:spPr>
          <p:txBody>
            <a:bodyPr wrap="none" rtlCol="0">
              <a:spAutoFit/>
            </a:bodyPr>
            <a:lstStyle/>
            <a:p>
              <a:r>
                <a:rPr lang="en-US" dirty="0">
                  <a:solidFill>
                    <a:srgbClr val="00B050"/>
                  </a:solidFill>
                </a:rPr>
                <a:t>3</a:t>
              </a:r>
            </a:p>
          </p:txBody>
        </p:sp>
        <p:sp>
          <p:nvSpPr>
            <p:cNvPr id="31" name="TextBox 30">
              <a:extLst>
                <a:ext uri="{FF2B5EF4-FFF2-40B4-BE49-F238E27FC236}">
                  <a16:creationId xmlns:a16="http://schemas.microsoft.com/office/drawing/2014/main" id="{91EE7E1B-5320-496C-C30C-0C3F91064F0C}"/>
                </a:ext>
              </a:extLst>
            </p:cNvPr>
            <p:cNvSpPr txBox="1"/>
            <p:nvPr/>
          </p:nvSpPr>
          <p:spPr>
            <a:xfrm>
              <a:off x="3064048" y="3778529"/>
              <a:ext cx="461990" cy="565580"/>
            </a:xfrm>
            <a:prstGeom prst="rect">
              <a:avLst/>
            </a:prstGeom>
            <a:noFill/>
          </p:spPr>
          <p:txBody>
            <a:bodyPr wrap="none" rtlCol="0">
              <a:spAutoFit/>
            </a:bodyPr>
            <a:lstStyle/>
            <a:p>
              <a:r>
                <a:rPr lang="en-US" dirty="0">
                  <a:solidFill>
                    <a:srgbClr val="00B050"/>
                  </a:solidFill>
                </a:rPr>
                <a:t>7</a:t>
              </a:r>
            </a:p>
          </p:txBody>
        </p:sp>
        <p:sp>
          <p:nvSpPr>
            <p:cNvPr id="32" name="TextBox 31">
              <a:extLst>
                <a:ext uri="{FF2B5EF4-FFF2-40B4-BE49-F238E27FC236}">
                  <a16:creationId xmlns:a16="http://schemas.microsoft.com/office/drawing/2014/main" id="{75C1CCBC-D255-DB48-666D-39B95CDBE79A}"/>
                </a:ext>
              </a:extLst>
            </p:cNvPr>
            <p:cNvSpPr txBox="1"/>
            <p:nvPr/>
          </p:nvSpPr>
          <p:spPr>
            <a:xfrm>
              <a:off x="2051034" y="5224258"/>
              <a:ext cx="461990" cy="565580"/>
            </a:xfrm>
            <a:prstGeom prst="rect">
              <a:avLst/>
            </a:prstGeom>
            <a:noFill/>
          </p:spPr>
          <p:txBody>
            <a:bodyPr wrap="square" rtlCol="0">
              <a:spAutoFit/>
            </a:bodyPr>
            <a:lstStyle/>
            <a:p>
              <a:r>
                <a:rPr lang="en-US" dirty="0">
                  <a:solidFill>
                    <a:srgbClr val="00B050"/>
                  </a:solidFill>
                </a:rPr>
                <a:t>3</a:t>
              </a:r>
            </a:p>
          </p:txBody>
        </p:sp>
        <p:sp>
          <p:nvSpPr>
            <p:cNvPr id="33" name="TextBox 32">
              <a:extLst>
                <a:ext uri="{FF2B5EF4-FFF2-40B4-BE49-F238E27FC236}">
                  <a16:creationId xmlns:a16="http://schemas.microsoft.com/office/drawing/2014/main" id="{FBE6A953-BB8C-76AF-AA1C-48442EAF074B}"/>
                </a:ext>
              </a:extLst>
            </p:cNvPr>
            <p:cNvSpPr txBox="1"/>
            <p:nvPr/>
          </p:nvSpPr>
          <p:spPr>
            <a:xfrm>
              <a:off x="1885966" y="6404395"/>
              <a:ext cx="461990" cy="565580"/>
            </a:xfrm>
            <a:prstGeom prst="rect">
              <a:avLst/>
            </a:prstGeom>
            <a:noFill/>
          </p:spPr>
          <p:txBody>
            <a:bodyPr wrap="none" rtlCol="0">
              <a:spAutoFit/>
            </a:bodyPr>
            <a:lstStyle/>
            <a:p>
              <a:r>
                <a:rPr lang="en-US" dirty="0">
                  <a:solidFill>
                    <a:srgbClr val="00B050"/>
                  </a:solidFill>
                </a:rPr>
                <a:t>1</a:t>
              </a:r>
            </a:p>
          </p:txBody>
        </p:sp>
        <p:sp>
          <p:nvSpPr>
            <p:cNvPr id="34" name="TextBox 33">
              <a:extLst>
                <a:ext uri="{FF2B5EF4-FFF2-40B4-BE49-F238E27FC236}">
                  <a16:creationId xmlns:a16="http://schemas.microsoft.com/office/drawing/2014/main" id="{80B2C5DF-6888-7A19-7AE6-99E7016C47C0}"/>
                </a:ext>
              </a:extLst>
            </p:cNvPr>
            <p:cNvSpPr txBox="1"/>
            <p:nvPr/>
          </p:nvSpPr>
          <p:spPr>
            <a:xfrm>
              <a:off x="2830979" y="2862182"/>
              <a:ext cx="461990" cy="565580"/>
            </a:xfrm>
            <a:prstGeom prst="rect">
              <a:avLst/>
            </a:prstGeom>
            <a:noFill/>
          </p:spPr>
          <p:txBody>
            <a:bodyPr wrap="none" rtlCol="0">
              <a:spAutoFit/>
            </a:bodyPr>
            <a:lstStyle/>
            <a:p>
              <a:r>
                <a:rPr lang="en-US" dirty="0">
                  <a:solidFill>
                    <a:srgbClr val="00B050"/>
                  </a:solidFill>
                </a:rPr>
                <a:t>8</a:t>
              </a:r>
            </a:p>
          </p:txBody>
        </p:sp>
        <p:sp>
          <p:nvSpPr>
            <p:cNvPr id="35" name="TextBox 34">
              <a:extLst>
                <a:ext uri="{FF2B5EF4-FFF2-40B4-BE49-F238E27FC236}">
                  <a16:creationId xmlns:a16="http://schemas.microsoft.com/office/drawing/2014/main" id="{BDBAF3CC-0E77-C734-8E7F-5C115CDAF429}"/>
                </a:ext>
              </a:extLst>
            </p:cNvPr>
            <p:cNvSpPr txBox="1"/>
            <p:nvPr/>
          </p:nvSpPr>
          <p:spPr>
            <a:xfrm>
              <a:off x="256634" y="5096526"/>
              <a:ext cx="641186" cy="565580"/>
            </a:xfrm>
            <a:prstGeom prst="rect">
              <a:avLst/>
            </a:prstGeom>
            <a:noFill/>
          </p:spPr>
          <p:txBody>
            <a:bodyPr wrap="none" rtlCol="0">
              <a:spAutoFit/>
            </a:bodyPr>
            <a:lstStyle/>
            <a:p>
              <a:r>
                <a:rPr lang="en-US" dirty="0">
                  <a:solidFill>
                    <a:srgbClr val="00B050"/>
                  </a:solidFill>
                </a:rPr>
                <a:t>12</a:t>
              </a:r>
            </a:p>
          </p:txBody>
        </p:sp>
        <p:cxnSp>
          <p:nvCxnSpPr>
            <p:cNvPr id="36" name="Straight Connector 35">
              <a:extLst>
                <a:ext uri="{FF2B5EF4-FFF2-40B4-BE49-F238E27FC236}">
                  <a16:creationId xmlns:a16="http://schemas.microsoft.com/office/drawing/2014/main" id="{91293E25-EB14-F181-C01C-8FC0DE59E008}"/>
                </a:ext>
              </a:extLst>
            </p:cNvPr>
            <p:cNvCxnSpPr>
              <a:stCxn id="39" idx="4"/>
              <a:endCxn id="40" idx="0"/>
            </p:cNvCxnSpPr>
            <p:nvPr/>
          </p:nvCxnSpPr>
          <p:spPr>
            <a:xfrm flipH="1">
              <a:off x="1296001" y="3533361"/>
              <a:ext cx="891651" cy="2115163"/>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5C1956F4-B9E8-E58B-C2BE-3742F7A2132A}"/>
                </a:ext>
              </a:extLst>
            </p:cNvPr>
            <p:cNvSpPr txBox="1"/>
            <p:nvPr/>
          </p:nvSpPr>
          <p:spPr>
            <a:xfrm>
              <a:off x="1414258" y="4262423"/>
              <a:ext cx="461990" cy="565580"/>
            </a:xfrm>
            <a:prstGeom prst="rect">
              <a:avLst/>
            </a:prstGeom>
            <a:noFill/>
          </p:spPr>
          <p:txBody>
            <a:bodyPr wrap="none" rtlCol="0">
              <a:spAutoFit/>
            </a:bodyPr>
            <a:lstStyle/>
            <a:p>
              <a:r>
                <a:rPr lang="en-US" dirty="0">
                  <a:solidFill>
                    <a:srgbClr val="00B050"/>
                  </a:solidFill>
                </a:rPr>
                <a:t>9</a:t>
              </a:r>
            </a:p>
          </p:txBody>
        </p:sp>
        <p:sp>
          <p:nvSpPr>
            <p:cNvPr id="38" name="Oval 37">
              <a:extLst>
                <a:ext uri="{FF2B5EF4-FFF2-40B4-BE49-F238E27FC236}">
                  <a16:creationId xmlns:a16="http://schemas.microsoft.com/office/drawing/2014/main" id="{42839D0F-618E-DEFE-B1B8-00D728889BB3}"/>
                </a:ext>
              </a:extLst>
            </p:cNvPr>
            <p:cNvSpPr/>
            <p:nvPr/>
          </p:nvSpPr>
          <p:spPr>
            <a:xfrm>
              <a:off x="0" y="4164165"/>
              <a:ext cx="513268" cy="513268"/>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39" name="Oval 38">
              <a:extLst>
                <a:ext uri="{FF2B5EF4-FFF2-40B4-BE49-F238E27FC236}">
                  <a16:creationId xmlns:a16="http://schemas.microsoft.com/office/drawing/2014/main" id="{2549E62B-7837-0E6E-C18E-E6D73188E89C}"/>
                </a:ext>
              </a:extLst>
            </p:cNvPr>
            <p:cNvSpPr/>
            <p:nvPr/>
          </p:nvSpPr>
          <p:spPr>
            <a:xfrm>
              <a:off x="1931018" y="302009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40" name="Oval 39">
              <a:extLst>
                <a:ext uri="{FF2B5EF4-FFF2-40B4-BE49-F238E27FC236}">
                  <a16:creationId xmlns:a16="http://schemas.microsoft.com/office/drawing/2014/main" id="{C1D8A0D1-2FCC-B56E-85EF-11FB9400D56B}"/>
                </a:ext>
              </a:extLst>
            </p:cNvPr>
            <p:cNvSpPr/>
            <p:nvPr/>
          </p:nvSpPr>
          <p:spPr>
            <a:xfrm>
              <a:off x="1039367" y="5648524"/>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41" name="Oval 40">
              <a:extLst>
                <a:ext uri="{FF2B5EF4-FFF2-40B4-BE49-F238E27FC236}">
                  <a16:creationId xmlns:a16="http://schemas.microsoft.com/office/drawing/2014/main" id="{1CEE7DFC-63CF-3BB3-05EE-75FD3C06FCDA}"/>
                </a:ext>
              </a:extLst>
            </p:cNvPr>
            <p:cNvSpPr/>
            <p:nvPr/>
          </p:nvSpPr>
          <p:spPr>
            <a:xfrm>
              <a:off x="2574345" y="4492515"/>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42" name="Oval 41">
              <a:extLst>
                <a:ext uri="{FF2B5EF4-FFF2-40B4-BE49-F238E27FC236}">
                  <a16:creationId xmlns:a16="http://schemas.microsoft.com/office/drawing/2014/main" id="{4FF37358-19F8-B639-7607-FB0D76EA4A4E}"/>
                </a:ext>
              </a:extLst>
            </p:cNvPr>
            <p:cNvSpPr/>
            <p:nvPr/>
          </p:nvSpPr>
          <p:spPr>
            <a:xfrm>
              <a:off x="3954499" y="307248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43" name="Oval 42">
              <a:extLst>
                <a:ext uri="{FF2B5EF4-FFF2-40B4-BE49-F238E27FC236}">
                  <a16:creationId xmlns:a16="http://schemas.microsoft.com/office/drawing/2014/main" id="{61C2D8A9-B191-BACF-3AE6-E8FDE6453B57}"/>
                </a:ext>
              </a:extLst>
            </p:cNvPr>
            <p:cNvSpPr/>
            <p:nvPr/>
          </p:nvSpPr>
          <p:spPr>
            <a:xfrm>
              <a:off x="2846880" y="639530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45" name="Oval 44">
              <a:extLst>
                <a:ext uri="{FF2B5EF4-FFF2-40B4-BE49-F238E27FC236}">
                  <a16:creationId xmlns:a16="http://schemas.microsoft.com/office/drawing/2014/main" id="{80D01D7C-8270-5B39-B189-6E8F2B7CDB91}"/>
                </a:ext>
              </a:extLst>
            </p:cNvPr>
            <p:cNvSpPr/>
            <p:nvPr/>
          </p:nvSpPr>
          <p:spPr>
            <a:xfrm>
              <a:off x="5001167" y="6138669"/>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t>
              </a:r>
            </a:p>
          </p:txBody>
        </p:sp>
        <p:sp>
          <p:nvSpPr>
            <p:cNvPr id="46" name="Oval 45">
              <a:extLst>
                <a:ext uri="{FF2B5EF4-FFF2-40B4-BE49-F238E27FC236}">
                  <a16:creationId xmlns:a16="http://schemas.microsoft.com/office/drawing/2014/main" id="{50AE759C-B4E6-9767-AF32-59A718A6BDD1}"/>
                </a:ext>
              </a:extLst>
            </p:cNvPr>
            <p:cNvSpPr/>
            <p:nvPr/>
          </p:nvSpPr>
          <p:spPr>
            <a:xfrm>
              <a:off x="6531078" y="4786960"/>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a:t>
              </a:r>
            </a:p>
          </p:txBody>
        </p:sp>
        <p:sp>
          <p:nvSpPr>
            <p:cNvPr id="85" name="Oval 84">
              <a:extLst>
                <a:ext uri="{FF2B5EF4-FFF2-40B4-BE49-F238E27FC236}">
                  <a16:creationId xmlns:a16="http://schemas.microsoft.com/office/drawing/2014/main" id="{4B32089C-CACD-2878-3488-B78A322F7918}"/>
                </a:ext>
              </a:extLst>
            </p:cNvPr>
            <p:cNvSpPr/>
            <p:nvPr/>
          </p:nvSpPr>
          <p:spPr>
            <a:xfrm>
              <a:off x="5306598" y="3749156"/>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t>
              </a:r>
            </a:p>
          </p:txBody>
        </p:sp>
      </p:grpSp>
      <mc:AlternateContent xmlns:mc="http://schemas.openxmlformats.org/markup-compatibility/2006">
        <mc:Choice xmlns:a14="http://schemas.microsoft.com/office/drawing/2010/main" Requires="a14">
          <p:sp>
            <p:nvSpPr>
              <p:cNvPr id="86" name="TextBox 85">
                <a:extLst>
                  <a:ext uri="{FF2B5EF4-FFF2-40B4-BE49-F238E27FC236}">
                    <a16:creationId xmlns:a16="http://schemas.microsoft.com/office/drawing/2014/main" id="{F6B2F075-C52D-379F-5E31-053C238567D9}"/>
                  </a:ext>
                </a:extLst>
              </p:cNvPr>
              <p:cNvSpPr txBox="1"/>
              <p:nvPr/>
            </p:nvSpPr>
            <p:spPr>
              <a:xfrm>
                <a:off x="3871012" y="4411806"/>
                <a:ext cx="412613"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i="1" smtClean="0">
                          <a:solidFill>
                            <a:srgbClr val="FF00FF"/>
                          </a:solidFill>
                          <a:latin typeface="Cambria Math"/>
                        </a:rPr>
                        <m:t>𝑒</m:t>
                      </m:r>
                    </m:oMath>
                  </m:oMathPara>
                </a14:m>
                <a:endParaRPr lang="en-US" sz="2400" dirty="0">
                  <a:solidFill>
                    <a:srgbClr val="FF00FF"/>
                  </a:solidFill>
                </a:endParaRPr>
              </a:p>
            </p:txBody>
          </p:sp>
        </mc:Choice>
        <mc:Fallback>
          <p:sp>
            <p:nvSpPr>
              <p:cNvPr id="86" name="TextBox 85">
                <a:extLst>
                  <a:ext uri="{FF2B5EF4-FFF2-40B4-BE49-F238E27FC236}">
                    <a16:creationId xmlns:a16="http://schemas.microsoft.com/office/drawing/2014/main" id="{F6B2F075-C52D-379F-5E31-053C238567D9}"/>
                  </a:ext>
                </a:extLst>
              </p:cNvPr>
              <p:cNvSpPr txBox="1">
                <a:spLocks noRot="1" noChangeAspect="1" noMove="1" noResize="1" noEditPoints="1" noAdjustHandles="1" noChangeArrowheads="1" noChangeShapeType="1" noTextEdit="1"/>
              </p:cNvSpPr>
              <p:nvPr/>
            </p:nvSpPr>
            <p:spPr>
              <a:xfrm>
                <a:off x="3871012" y="4411806"/>
                <a:ext cx="412613" cy="461665"/>
              </a:xfrm>
              <a:prstGeom prst="rect">
                <a:avLst/>
              </a:prstGeom>
              <a:blipFill>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5496694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p:nvPr/>
        </p:nvSpPr>
        <p:spPr>
          <a:xfrm>
            <a:off x="3505201" y="3513084"/>
            <a:ext cx="2191407" cy="2049517"/>
          </a:xfrm>
          <a:custGeom>
            <a:avLst/>
            <a:gdLst>
              <a:gd name="connsiteX0" fmla="*/ 220717 w 2191407"/>
              <a:gd name="connsiteY0" fmla="*/ 2049517 h 2049517"/>
              <a:gd name="connsiteX1" fmla="*/ 1734207 w 2191407"/>
              <a:gd name="connsiteY1" fmla="*/ 1103586 h 2049517"/>
              <a:gd name="connsiteX2" fmla="*/ 2191407 w 2191407"/>
              <a:gd name="connsiteY2" fmla="*/ 268014 h 2049517"/>
              <a:gd name="connsiteX3" fmla="*/ 1939158 w 2191407"/>
              <a:gd name="connsiteY3" fmla="*/ 0 h 2049517"/>
              <a:gd name="connsiteX4" fmla="*/ 1387365 w 2191407"/>
              <a:gd name="connsiteY4" fmla="*/ 0 h 2049517"/>
              <a:gd name="connsiteX5" fmla="*/ 362607 w 2191407"/>
              <a:gd name="connsiteY5" fmla="*/ 756745 h 2049517"/>
              <a:gd name="connsiteX6" fmla="*/ 0 w 2191407"/>
              <a:gd name="connsiteY6" fmla="*/ 1340069 h 2049517"/>
              <a:gd name="connsiteX7" fmla="*/ 31531 w 2191407"/>
              <a:gd name="connsiteY7" fmla="*/ 1781504 h 2049517"/>
              <a:gd name="connsiteX8" fmla="*/ 220717 w 2191407"/>
              <a:gd name="connsiteY8" fmla="*/ 2049517 h 2049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91407" h="2049517">
                <a:moveTo>
                  <a:pt x="220717" y="2049517"/>
                </a:moveTo>
                <a:lnTo>
                  <a:pt x="1734207" y="1103586"/>
                </a:lnTo>
                <a:lnTo>
                  <a:pt x="2191407" y="268014"/>
                </a:lnTo>
                <a:lnTo>
                  <a:pt x="1939158" y="0"/>
                </a:lnTo>
                <a:lnTo>
                  <a:pt x="1387365" y="0"/>
                </a:lnTo>
                <a:lnTo>
                  <a:pt x="362607" y="756745"/>
                </a:lnTo>
                <a:lnTo>
                  <a:pt x="0" y="1340069"/>
                </a:lnTo>
                <a:lnTo>
                  <a:pt x="31531" y="1781504"/>
                </a:lnTo>
                <a:lnTo>
                  <a:pt x="220717" y="2049517"/>
                </a:lnTo>
                <a:close/>
              </a:path>
            </a:pathLst>
          </a:custGeom>
          <a:solidFill>
            <a:srgbClr val="00B0F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a:t>General MST Algorithm</a:t>
            </a:r>
          </a:p>
        </p:txBody>
      </p:sp>
      <p:sp>
        <p:nvSpPr>
          <p:cNvPr id="4" name="Slide Number Placeholder 3"/>
          <p:cNvSpPr>
            <a:spLocks noGrp="1"/>
          </p:cNvSpPr>
          <p:nvPr>
            <p:ph type="sldNum" sz="quarter" idx="12"/>
          </p:nvPr>
        </p:nvSpPr>
        <p:spPr/>
        <p:txBody>
          <a:bodyPr/>
          <a:lstStyle/>
          <a:p>
            <a:fld id="{86BADE50-950A-4D58-BFB2-FA2C6A8B385D}" type="slidenum">
              <a:rPr lang="en-US" smtClean="0"/>
              <a:t>41</a:t>
            </a:fld>
            <a:endParaRPr lang="en-US"/>
          </a:p>
        </p:txBody>
      </p:sp>
      <p:grpSp>
        <p:nvGrpSpPr>
          <p:cNvPr id="47" name="Group 46"/>
          <p:cNvGrpSpPr/>
          <p:nvPr/>
        </p:nvGrpSpPr>
        <p:grpSpPr>
          <a:xfrm>
            <a:off x="3826554" y="3537360"/>
            <a:ext cx="4600060" cy="2787240"/>
            <a:chOff x="0" y="2862182"/>
            <a:chExt cx="7044346" cy="4268266"/>
          </a:xfrm>
        </p:grpSpPr>
        <p:cxnSp>
          <p:nvCxnSpPr>
            <p:cNvPr id="48" name="Straight Connector 47"/>
            <p:cNvCxnSpPr>
              <a:stCxn id="76" idx="7"/>
              <a:endCxn id="77" idx="2"/>
            </p:cNvCxnSpPr>
            <p:nvPr/>
          </p:nvCxnSpPr>
          <p:spPr>
            <a:xfrm flipV="1">
              <a:off x="438102" y="3276727"/>
              <a:ext cx="1492916" cy="962604"/>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77" idx="6"/>
              <a:endCxn id="80" idx="2"/>
            </p:cNvCxnSpPr>
            <p:nvPr/>
          </p:nvCxnSpPr>
          <p:spPr>
            <a:xfrm>
              <a:off x="2444286" y="3276727"/>
              <a:ext cx="1510213" cy="52390"/>
            </a:xfrm>
            <a:prstGeom prst="line">
              <a:avLst/>
            </a:prstGeom>
            <a:ln w="57150">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a:stCxn id="76" idx="4"/>
              <a:endCxn id="78" idx="1"/>
            </p:cNvCxnSpPr>
            <p:nvPr/>
          </p:nvCxnSpPr>
          <p:spPr>
            <a:xfrm>
              <a:off x="256634" y="4677433"/>
              <a:ext cx="857899" cy="1046257"/>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79" idx="3"/>
              <a:endCxn id="78" idx="7"/>
            </p:cNvCxnSpPr>
            <p:nvPr/>
          </p:nvCxnSpPr>
          <p:spPr>
            <a:xfrm flipH="1">
              <a:off x="1477469" y="4930617"/>
              <a:ext cx="1172042" cy="793073"/>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a:stCxn id="81" idx="2"/>
              <a:endCxn id="78" idx="5"/>
            </p:cNvCxnSpPr>
            <p:nvPr/>
          </p:nvCxnSpPr>
          <p:spPr>
            <a:xfrm flipH="1" flipV="1">
              <a:off x="1477469" y="6086626"/>
              <a:ext cx="1369411" cy="565311"/>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79" idx="5"/>
              <a:endCxn id="81" idx="0"/>
            </p:cNvCxnSpPr>
            <p:nvPr/>
          </p:nvCxnSpPr>
          <p:spPr>
            <a:xfrm>
              <a:off x="3012447" y="4930617"/>
              <a:ext cx="91067" cy="146468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a:stCxn id="79" idx="7"/>
              <a:endCxn id="80" idx="3"/>
            </p:cNvCxnSpPr>
            <p:nvPr/>
          </p:nvCxnSpPr>
          <p:spPr>
            <a:xfrm flipV="1">
              <a:off x="3012447" y="3510585"/>
              <a:ext cx="1017218" cy="105709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81" idx="6"/>
              <a:endCxn id="82" idx="3"/>
            </p:cNvCxnSpPr>
            <p:nvPr/>
          </p:nvCxnSpPr>
          <p:spPr>
            <a:xfrm flipV="1">
              <a:off x="3360148" y="6576771"/>
              <a:ext cx="1716185" cy="7516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a:stCxn id="82" idx="1"/>
              <a:endCxn id="80" idx="4"/>
            </p:cNvCxnSpPr>
            <p:nvPr/>
          </p:nvCxnSpPr>
          <p:spPr>
            <a:xfrm flipH="1" flipV="1">
              <a:off x="4211133" y="3585751"/>
              <a:ext cx="865200" cy="2628084"/>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84" idx="2"/>
              <a:endCxn id="80" idx="5"/>
            </p:cNvCxnSpPr>
            <p:nvPr/>
          </p:nvCxnSpPr>
          <p:spPr>
            <a:xfrm flipH="1" flipV="1">
              <a:off x="4392601" y="3510585"/>
              <a:ext cx="913997" cy="495205"/>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a:stCxn id="82" idx="0"/>
              <a:endCxn id="84" idx="3"/>
            </p:cNvCxnSpPr>
            <p:nvPr/>
          </p:nvCxnSpPr>
          <p:spPr>
            <a:xfrm flipV="1">
              <a:off x="5257801" y="4187258"/>
              <a:ext cx="123963" cy="195141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a:stCxn id="83" idx="1"/>
              <a:endCxn id="84" idx="5"/>
            </p:cNvCxnSpPr>
            <p:nvPr/>
          </p:nvCxnSpPr>
          <p:spPr>
            <a:xfrm flipH="1" flipV="1">
              <a:off x="5744700" y="4187258"/>
              <a:ext cx="861544" cy="674868"/>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a:stCxn id="83" idx="3"/>
              <a:endCxn id="82" idx="6"/>
            </p:cNvCxnSpPr>
            <p:nvPr/>
          </p:nvCxnSpPr>
          <p:spPr>
            <a:xfrm flipH="1">
              <a:off x="5514435" y="5225062"/>
              <a:ext cx="1091809" cy="117024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767228" y="3195081"/>
              <a:ext cx="641186" cy="565580"/>
            </a:xfrm>
            <a:prstGeom prst="rect">
              <a:avLst/>
            </a:prstGeom>
            <a:noFill/>
          </p:spPr>
          <p:txBody>
            <a:bodyPr wrap="none" rtlCol="0">
              <a:spAutoFit/>
            </a:bodyPr>
            <a:lstStyle/>
            <a:p>
              <a:r>
                <a:rPr lang="en-US" dirty="0">
                  <a:solidFill>
                    <a:srgbClr val="00B050"/>
                  </a:solidFill>
                </a:rPr>
                <a:t>10</a:t>
              </a:r>
            </a:p>
          </p:txBody>
        </p:sp>
        <p:sp>
          <p:nvSpPr>
            <p:cNvPr id="62" name="TextBox 61"/>
            <p:cNvSpPr txBox="1"/>
            <p:nvPr/>
          </p:nvSpPr>
          <p:spPr>
            <a:xfrm>
              <a:off x="6095562" y="4099030"/>
              <a:ext cx="461990" cy="565580"/>
            </a:xfrm>
            <a:prstGeom prst="rect">
              <a:avLst/>
            </a:prstGeom>
            <a:noFill/>
          </p:spPr>
          <p:txBody>
            <a:bodyPr wrap="none" rtlCol="0">
              <a:spAutoFit/>
            </a:bodyPr>
            <a:lstStyle/>
            <a:p>
              <a:r>
                <a:rPr lang="en-US" dirty="0">
                  <a:solidFill>
                    <a:srgbClr val="00B050"/>
                  </a:solidFill>
                </a:rPr>
                <a:t>2</a:t>
              </a:r>
            </a:p>
          </p:txBody>
        </p:sp>
        <p:sp>
          <p:nvSpPr>
            <p:cNvPr id="63" name="TextBox 62"/>
            <p:cNvSpPr txBox="1"/>
            <p:nvPr/>
          </p:nvSpPr>
          <p:spPr>
            <a:xfrm>
              <a:off x="3895875" y="6564868"/>
              <a:ext cx="461990" cy="565580"/>
            </a:xfrm>
            <a:prstGeom prst="rect">
              <a:avLst/>
            </a:prstGeom>
            <a:noFill/>
          </p:spPr>
          <p:txBody>
            <a:bodyPr wrap="none" rtlCol="0">
              <a:spAutoFit/>
            </a:bodyPr>
            <a:lstStyle/>
            <a:p>
              <a:r>
                <a:rPr lang="en-US" dirty="0">
                  <a:solidFill>
                    <a:srgbClr val="00B050"/>
                  </a:solidFill>
                </a:rPr>
                <a:t>6</a:t>
              </a:r>
            </a:p>
          </p:txBody>
        </p:sp>
        <p:sp>
          <p:nvSpPr>
            <p:cNvPr id="64" name="TextBox 63"/>
            <p:cNvSpPr txBox="1"/>
            <p:nvPr/>
          </p:nvSpPr>
          <p:spPr>
            <a:xfrm>
              <a:off x="6047348" y="5905158"/>
              <a:ext cx="641186" cy="565580"/>
            </a:xfrm>
            <a:prstGeom prst="rect">
              <a:avLst/>
            </a:prstGeom>
            <a:noFill/>
          </p:spPr>
          <p:txBody>
            <a:bodyPr wrap="none" rtlCol="0">
              <a:spAutoFit/>
            </a:bodyPr>
            <a:lstStyle/>
            <a:p>
              <a:r>
                <a:rPr lang="en-US" dirty="0">
                  <a:solidFill>
                    <a:srgbClr val="00B050"/>
                  </a:solidFill>
                </a:rPr>
                <a:t>11</a:t>
              </a:r>
            </a:p>
          </p:txBody>
        </p:sp>
        <p:sp>
          <p:nvSpPr>
            <p:cNvPr id="65" name="TextBox 64"/>
            <p:cNvSpPr txBox="1"/>
            <p:nvPr/>
          </p:nvSpPr>
          <p:spPr>
            <a:xfrm>
              <a:off x="5255801" y="4595356"/>
              <a:ext cx="461990" cy="565580"/>
            </a:xfrm>
            <a:prstGeom prst="rect">
              <a:avLst/>
            </a:prstGeom>
            <a:noFill/>
          </p:spPr>
          <p:txBody>
            <a:bodyPr wrap="none" rtlCol="0">
              <a:spAutoFit/>
            </a:bodyPr>
            <a:lstStyle/>
            <a:p>
              <a:r>
                <a:rPr lang="en-US" dirty="0">
                  <a:solidFill>
                    <a:srgbClr val="00B050"/>
                  </a:solidFill>
                </a:rPr>
                <a:t>9</a:t>
              </a:r>
            </a:p>
          </p:txBody>
        </p:sp>
        <p:sp>
          <p:nvSpPr>
            <p:cNvPr id="66" name="TextBox 65"/>
            <p:cNvSpPr txBox="1"/>
            <p:nvPr/>
          </p:nvSpPr>
          <p:spPr>
            <a:xfrm>
              <a:off x="4119679" y="4462779"/>
              <a:ext cx="461990" cy="565580"/>
            </a:xfrm>
            <a:prstGeom prst="rect">
              <a:avLst/>
            </a:prstGeom>
            <a:noFill/>
          </p:spPr>
          <p:txBody>
            <a:bodyPr wrap="none" rtlCol="0">
              <a:spAutoFit/>
            </a:bodyPr>
            <a:lstStyle/>
            <a:p>
              <a:r>
                <a:rPr lang="en-US" dirty="0">
                  <a:solidFill>
                    <a:srgbClr val="00B050"/>
                  </a:solidFill>
                </a:rPr>
                <a:t>5</a:t>
              </a:r>
            </a:p>
          </p:txBody>
        </p:sp>
        <p:sp>
          <p:nvSpPr>
            <p:cNvPr id="67" name="TextBox 66"/>
            <p:cNvSpPr txBox="1"/>
            <p:nvPr/>
          </p:nvSpPr>
          <p:spPr>
            <a:xfrm>
              <a:off x="4582463" y="3299181"/>
              <a:ext cx="461990" cy="565580"/>
            </a:xfrm>
            <a:prstGeom prst="rect">
              <a:avLst/>
            </a:prstGeom>
            <a:noFill/>
          </p:spPr>
          <p:txBody>
            <a:bodyPr wrap="none" rtlCol="0">
              <a:spAutoFit/>
            </a:bodyPr>
            <a:lstStyle/>
            <a:p>
              <a:r>
                <a:rPr lang="en-US" dirty="0">
                  <a:solidFill>
                    <a:srgbClr val="00B050"/>
                  </a:solidFill>
                </a:rPr>
                <a:t>8</a:t>
              </a:r>
            </a:p>
          </p:txBody>
        </p:sp>
        <p:sp>
          <p:nvSpPr>
            <p:cNvPr id="68" name="TextBox 67"/>
            <p:cNvSpPr txBox="1"/>
            <p:nvPr/>
          </p:nvSpPr>
          <p:spPr>
            <a:xfrm>
              <a:off x="3058462" y="5546336"/>
              <a:ext cx="461990" cy="565580"/>
            </a:xfrm>
            <a:prstGeom prst="rect">
              <a:avLst/>
            </a:prstGeom>
            <a:noFill/>
          </p:spPr>
          <p:txBody>
            <a:bodyPr wrap="none" rtlCol="0">
              <a:spAutoFit/>
            </a:bodyPr>
            <a:lstStyle/>
            <a:p>
              <a:r>
                <a:rPr lang="en-US" dirty="0">
                  <a:solidFill>
                    <a:srgbClr val="00B050"/>
                  </a:solidFill>
                </a:rPr>
                <a:t>3</a:t>
              </a:r>
            </a:p>
          </p:txBody>
        </p:sp>
        <p:sp>
          <p:nvSpPr>
            <p:cNvPr id="69" name="TextBox 68"/>
            <p:cNvSpPr txBox="1"/>
            <p:nvPr/>
          </p:nvSpPr>
          <p:spPr>
            <a:xfrm>
              <a:off x="3064048" y="3778529"/>
              <a:ext cx="461990" cy="565580"/>
            </a:xfrm>
            <a:prstGeom prst="rect">
              <a:avLst/>
            </a:prstGeom>
            <a:noFill/>
          </p:spPr>
          <p:txBody>
            <a:bodyPr wrap="none" rtlCol="0">
              <a:spAutoFit/>
            </a:bodyPr>
            <a:lstStyle/>
            <a:p>
              <a:r>
                <a:rPr lang="en-US" dirty="0">
                  <a:solidFill>
                    <a:srgbClr val="00B050"/>
                  </a:solidFill>
                </a:rPr>
                <a:t>7</a:t>
              </a:r>
            </a:p>
          </p:txBody>
        </p:sp>
        <p:sp>
          <p:nvSpPr>
            <p:cNvPr id="70" name="TextBox 69"/>
            <p:cNvSpPr txBox="1"/>
            <p:nvPr/>
          </p:nvSpPr>
          <p:spPr>
            <a:xfrm>
              <a:off x="2051034" y="5224258"/>
              <a:ext cx="461990" cy="565580"/>
            </a:xfrm>
            <a:prstGeom prst="rect">
              <a:avLst/>
            </a:prstGeom>
            <a:noFill/>
          </p:spPr>
          <p:txBody>
            <a:bodyPr wrap="none" rtlCol="0">
              <a:spAutoFit/>
            </a:bodyPr>
            <a:lstStyle/>
            <a:p>
              <a:r>
                <a:rPr lang="en-US" dirty="0">
                  <a:solidFill>
                    <a:srgbClr val="00B050"/>
                  </a:solidFill>
                </a:rPr>
                <a:t>3</a:t>
              </a:r>
            </a:p>
          </p:txBody>
        </p:sp>
        <p:sp>
          <p:nvSpPr>
            <p:cNvPr id="71" name="TextBox 70"/>
            <p:cNvSpPr txBox="1"/>
            <p:nvPr/>
          </p:nvSpPr>
          <p:spPr>
            <a:xfrm>
              <a:off x="1885966" y="6404395"/>
              <a:ext cx="461990" cy="565580"/>
            </a:xfrm>
            <a:prstGeom prst="rect">
              <a:avLst/>
            </a:prstGeom>
            <a:noFill/>
          </p:spPr>
          <p:txBody>
            <a:bodyPr wrap="none" rtlCol="0">
              <a:spAutoFit/>
            </a:bodyPr>
            <a:lstStyle/>
            <a:p>
              <a:r>
                <a:rPr lang="en-US" dirty="0">
                  <a:solidFill>
                    <a:srgbClr val="00B050"/>
                  </a:solidFill>
                </a:rPr>
                <a:t>1</a:t>
              </a:r>
            </a:p>
          </p:txBody>
        </p:sp>
        <p:sp>
          <p:nvSpPr>
            <p:cNvPr id="72" name="TextBox 71"/>
            <p:cNvSpPr txBox="1"/>
            <p:nvPr/>
          </p:nvSpPr>
          <p:spPr>
            <a:xfrm>
              <a:off x="2830979" y="2862182"/>
              <a:ext cx="461990" cy="565580"/>
            </a:xfrm>
            <a:prstGeom prst="rect">
              <a:avLst/>
            </a:prstGeom>
            <a:noFill/>
          </p:spPr>
          <p:txBody>
            <a:bodyPr wrap="none" rtlCol="0">
              <a:spAutoFit/>
            </a:bodyPr>
            <a:lstStyle/>
            <a:p>
              <a:r>
                <a:rPr lang="en-US" dirty="0">
                  <a:solidFill>
                    <a:srgbClr val="00B050"/>
                  </a:solidFill>
                </a:rPr>
                <a:t>8</a:t>
              </a:r>
            </a:p>
          </p:txBody>
        </p:sp>
        <p:sp>
          <p:nvSpPr>
            <p:cNvPr id="73" name="TextBox 72"/>
            <p:cNvSpPr txBox="1"/>
            <p:nvPr/>
          </p:nvSpPr>
          <p:spPr>
            <a:xfrm>
              <a:off x="256634" y="5096526"/>
              <a:ext cx="641186" cy="565580"/>
            </a:xfrm>
            <a:prstGeom prst="rect">
              <a:avLst/>
            </a:prstGeom>
            <a:noFill/>
          </p:spPr>
          <p:txBody>
            <a:bodyPr wrap="none" rtlCol="0">
              <a:spAutoFit/>
            </a:bodyPr>
            <a:lstStyle/>
            <a:p>
              <a:r>
                <a:rPr lang="en-US" dirty="0">
                  <a:solidFill>
                    <a:srgbClr val="00B050"/>
                  </a:solidFill>
                </a:rPr>
                <a:t>12</a:t>
              </a:r>
            </a:p>
          </p:txBody>
        </p:sp>
        <p:cxnSp>
          <p:nvCxnSpPr>
            <p:cNvPr id="74" name="Straight Connector 73"/>
            <p:cNvCxnSpPr>
              <a:stCxn id="77" idx="4"/>
              <a:endCxn id="78" idx="0"/>
            </p:cNvCxnSpPr>
            <p:nvPr/>
          </p:nvCxnSpPr>
          <p:spPr>
            <a:xfrm flipH="1">
              <a:off x="1296001" y="3533361"/>
              <a:ext cx="891651" cy="2115163"/>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1414258" y="4262423"/>
              <a:ext cx="461990" cy="565580"/>
            </a:xfrm>
            <a:prstGeom prst="rect">
              <a:avLst/>
            </a:prstGeom>
            <a:noFill/>
          </p:spPr>
          <p:txBody>
            <a:bodyPr wrap="none" rtlCol="0">
              <a:spAutoFit/>
            </a:bodyPr>
            <a:lstStyle/>
            <a:p>
              <a:r>
                <a:rPr lang="en-US" dirty="0">
                  <a:solidFill>
                    <a:srgbClr val="00B050"/>
                  </a:solidFill>
                </a:rPr>
                <a:t>9</a:t>
              </a:r>
            </a:p>
          </p:txBody>
        </p:sp>
        <p:sp>
          <p:nvSpPr>
            <p:cNvPr id="76" name="Oval 75"/>
            <p:cNvSpPr/>
            <p:nvPr/>
          </p:nvSpPr>
          <p:spPr>
            <a:xfrm>
              <a:off x="0" y="4164165"/>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77" name="Oval 76"/>
            <p:cNvSpPr/>
            <p:nvPr/>
          </p:nvSpPr>
          <p:spPr>
            <a:xfrm>
              <a:off x="1931018" y="302009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78" name="Oval 77"/>
            <p:cNvSpPr/>
            <p:nvPr/>
          </p:nvSpPr>
          <p:spPr>
            <a:xfrm>
              <a:off x="1039367" y="5648524"/>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79" name="Oval 78"/>
            <p:cNvSpPr/>
            <p:nvPr/>
          </p:nvSpPr>
          <p:spPr>
            <a:xfrm>
              <a:off x="2574345" y="4492515"/>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80" name="Oval 79"/>
            <p:cNvSpPr/>
            <p:nvPr/>
          </p:nvSpPr>
          <p:spPr>
            <a:xfrm>
              <a:off x="3954499" y="307248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81" name="Oval 80"/>
            <p:cNvSpPr/>
            <p:nvPr/>
          </p:nvSpPr>
          <p:spPr>
            <a:xfrm>
              <a:off x="2846880" y="639530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82" name="Oval 81"/>
            <p:cNvSpPr/>
            <p:nvPr/>
          </p:nvSpPr>
          <p:spPr>
            <a:xfrm>
              <a:off x="5001167" y="6138669"/>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t>
              </a:r>
            </a:p>
          </p:txBody>
        </p:sp>
        <p:sp>
          <p:nvSpPr>
            <p:cNvPr id="83" name="Oval 82"/>
            <p:cNvSpPr/>
            <p:nvPr/>
          </p:nvSpPr>
          <p:spPr>
            <a:xfrm>
              <a:off x="6531078" y="4786960"/>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a:t>
              </a:r>
            </a:p>
          </p:txBody>
        </p:sp>
        <p:sp>
          <p:nvSpPr>
            <p:cNvPr id="84" name="Oval 83"/>
            <p:cNvSpPr/>
            <p:nvPr/>
          </p:nvSpPr>
          <p:spPr>
            <a:xfrm>
              <a:off x="5306598" y="3749156"/>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t>
              </a:r>
            </a:p>
          </p:txBody>
        </p:sp>
      </p:grpSp>
      <mc:AlternateContent xmlns:mc="http://schemas.openxmlformats.org/markup-compatibility/2006" xmlns:a14="http://schemas.microsoft.com/office/drawing/2010/main">
        <mc:Choice Requires="a14">
          <p:sp>
            <p:nvSpPr>
              <p:cNvPr id="44" name="TextBox 43"/>
              <p:cNvSpPr txBox="1"/>
              <p:nvPr/>
            </p:nvSpPr>
            <p:spPr>
              <a:xfrm>
                <a:off x="1905000" y="1378424"/>
                <a:ext cx="9768839" cy="1815882"/>
              </a:xfrm>
              <a:prstGeom prst="rect">
                <a:avLst/>
              </a:prstGeom>
              <a:noFill/>
            </p:spPr>
            <p:txBody>
              <a:bodyPr wrap="square" rtlCol="0">
                <a:spAutoFit/>
              </a:bodyPr>
              <a:lstStyle/>
              <a:p>
                <a:r>
                  <a:rPr lang="en-US" sz="2800" dirty="0"/>
                  <a:t>Start with an empty tree </a:t>
                </a:r>
                <a14:m>
                  <m:oMath xmlns:m="http://schemas.openxmlformats.org/officeDocument/2006/math">
                    <m:r>
                      <a:rPr lang="en-US" sz="2800" i="1" smtClean="0">
                        <a:solidFill>
                          <a:schemeClr val="accent2">
                            <a:lumMod val="75000"/>
                          </a:schemeClr>
                        </a:solidFill>
                        <a:latin typeface="Cambria Math"/>
                      </a:rPr>
                      <m:t>𝐴</m:t>
                    </m:r>
                  </m:oMath>
                </a14:m>
                <a:endParaRPr lang="en-US" sz="2800" dirty="0"/>
              </a:p>
              <a:p>
                <a:r>
                  <a:rPr lang="en-US" sz="2800" dirty="0"/>
                  <a:t>Repeat </a:t>
                </a:r>
                <a14:m>
                  <m:oMath xmlns:m="http://schemas.openxmlformats.org/officeDocument/2006/math">
                    <m:r>
                      <a:rPr lang="en-US" sz="2800" i="1">
                        <a:latin typeface="Cambria Math"/>
                      </a:rPr>
                      <m:t>𝑉</m:t>
                    </m:r>
                    <m:r>
                      <a:rPr lang="en-US" sz="2800" i="1">
                        <a:latin typeface="Cambria Math"/>
                      </a:rPr>
                      <m:t>−1</m:t>
                    </m:r>
                  </m:oMath>
                </a14:m>
                <a:r>
                  <a:rPr lang="en-US" sz="2800" dirty="0"/>
                  <a:t> times:</a:t>
                </a:r>
              </a:p>
              <a:p>
                <a:r>
                  <a:rPr lang="en-US" sz="2800" dirty="0"/>
                  <a:t>	Pick a cut </a:t>
                </a:r>
                <a14:m>
                  <m:oMath xmlns:m="http://schemas.openxmlformats.org/officeDocument/2006/math">
                    <m:r>
                      <a:rPr lang="en-US" sz="2800" i="1">
                        <a:solidFill>
                          <a:srgbClr val="0070C0"/>
                        </a:solidFill>
                        <a:latin typeface="Cambria Math"/>
                      </a:rPr>
                      <m:t>(</m:t>
                    </m:r>
                    <m:r>
                      <a:rPr lang="en-US" sz="2800" i="1">
                        <a:solidFill>
                          <a:srgbClr val="0070C0"/>
                        </a:solidFill>
                        <a:latin typeface="Cambria Math"/>
                      </a:rPr>
                      <m:t>𝑆</m:t>
                    </m:r>
                    <m:r>
                      <a:rPr lang="en-US" sz="2800" i="1">
                        <a:solidFill>
                          <a:srgbClr val="0070C0"/>
                        </a:solidFill>
                        <a:latin typeface="Cambria Math"/>
                      </a:rPr>
                      <m:t>,</m:t>
                    </m:r>
                    <m:r>
                      <a:rPr lang="en-US" sz="2800" i="1">
                        <a:solidFill>
                          <a:srgbClr val="0070C0"/>
                        </a:solidFill>
                        <a:latin typeface="Cambria Math"/>
                      </a:rPr>
                      <m:t>𝑉</m:t>
                    </m:r>
                    <m:r>
                      <a:rPr lang="en-US" sz="2800" i="1">
                        <a:solidFill>
                          <a:srgbClr val="0070C0"/>
                        </a:solidFill>
                        <a:latin typeface="Cambria Math"/>
                      </a:rPr>
                      <m:t>−</m:t>
                    </m:r>
                    <m:r>
                      <a:rPr lang="en-US" sz="2800" i="1">
                        <a:solidFill>
                          <a:srgbClr val="0070C0"/>
                        </a:solidFill>
                        <a:latin typeface="Cambria Math"/>
                      </a:rPr>
                      <m:t>𝑆</m:t>
                    </m:r>
                    <m:r>
                      <a:rPr lang="en-US" sz="2800" i="1">
                        <a:solidFill>
                          <a:srgbClr val="0070C0"/>
                        </a:solidFill>
                        <a:latin typeface="Cambria Math"/>
                      </a:rPr>
                      <m:t>)</m:t>
                    </m:r>
                  </m:oMath>
                </a14:m>
                <a:r>
                  <a:rPr lang="en-US" sz="2800" dirty="0"/>
                  <a:t> which </a:t>
                </a:r>
                <a14:m>
                  <m:oMath xmlns:m="http://schemas.openxmlformats.org/officeDocument/2006/math">
                    <m:r>
                      <a:rPr lang="en-US" sz="2800" i="1" dirty="0" smtClean="0">
                        <a:solidFill>
                          <a:schemeClr val="accent2">
                            <a:lumMod val="75000"/>
                          </a:schemeClr>
                        </a:solidFill>
                        <a:latin typeface="Cambria Math"/>
                      </a:rPr>
                      <m:t>𝐴</m:t>
                    </m:r>
                  </m:oMath>
                </a14:m>
                <a:r>
                  <a:rPr lang="en-US" sz="2800" dirty="0"/>
                  <a:t> respects (typically implicitly)</a:t>
                </a:r>
              </a:p>
              <a:p>
                <a:r>
                  <a:rPr lang="en-US" sz="2800" dirty="0"/>
                  <a:t>	Add the </a:t>
                </a:r>
                <a:r>
                  <a:rPr lang="en-US" sz="2800" dirty="0">
                    <a:solidFill>
                      <a:srgbClr val="FF00FF"/>
                    </a:solidFill>
                  </a:rPr>
                  <a:t>min-weight edge which crosses</a:t>
                </a:r>
                <a:r>
                  <a:rPr lang="en-US" sz="2800" dirty="0">
                    <a:solidFill>
                      <a:schemeClr val="accent6"/>
                    </a:solidFill>
                  </a:rPr>
                  <a:t> </a:t>
                </a:r>
                <a14:m>
                  <m:oMath xmlns:m="http://schemas.openxmlformats.org/officeDocument/2006/math">
                    <m:r>
                      <a:rPr lang="en-US" sz="2800" i="1">
                        <a:solidFill>
                          <a:srgbClr val="0070C0"/>
                        </a:solidFill>
                        <a:latin typeface="Cambria Math"/>
                      </a:rPr>
                      <m:t>(</m:t>
                    </m:r>
                    <m:r>
                      <a:rPr lang="en-US" sz="2800" i="1">
                        <a:solidFill>
                          <a:srgbClr val="0070C0"/>
                        </a:solidFill>
                        <a:latin typeface="Cambria Math"/>
                      </a:rPr>
                      <m:t>𝑆</m:t>
                    </m:r>
                    <m:r>
                      <a:rPr lang="en-US" sz="2800" i="1">
                        <a:solidFill>
                          <a:srgbClr val="0070C0"/>
                        </a:solidFill>
                        <a:latin typeface="Cambria Math"/>
                      </a:rPr>
                      <m:t>,</m:t>
                    </m:r>
                    <m:r>
                      <a:rPr lang="en-US" sz="2800" i="1">
                        <a:solidFill>
                          <a:srgbClr val="0070C0"/>
                        </a:solidFill>
                        <a:latin typeface="Cambria Math"/>
                      </a:rPr>
                      <m:t>𝑉</m:t>
                    </m:r>
                    <m:r>
                      <a:rPr lang="en-US" sz="2800" i="1">
                        <a:solidFill>
                          <a:srgbClr val="0070C0"/>
                        </a:solidFill>
                        <a:latin typeface="Cambria Math"/>
                      </a:rPr>
                      <m:t>−</m:t>
                    </m:r>
                    <m:r>
                      <a:rPr lang="en-US" sz="2800" i="1">
                        <a:solidFill>
                          <a:srgbClr val="0070C0"/>
                        </a:solidFill>
                        <a:latin typeface="Cambria Math"/>
                      </a:rPr>
                      <m:t>𝑆</m:t>
                    </m:r>
                    <m:r>
                      <a:rPr lang="en-US" sz="2800" i="1">
                        <a:solidFill>
                          <a:srgbClr val="0070C0"/>
                        </a:solidFill>
                        <a:latin typeface="Cambria Math"/>
                      </a:rPr>
                      <m:t>)</m:t>
                    </m:r>
                  </m:oMath>
                </a14:m>
                <a:endParaRPr lang="en-US" sz="2800" dirty="0"/>
              </a:p>
            </p:txBody>
          </p:sp>
        </mc:Choice>
        <mc:Fallback xmlns="">
          <p:sp>
            <p:nvSpPr>
              <p:cNvPr id="44" name="TextBox 43"/>
              <p:cNvSpPr txBox="1">
                <a:spLocks noRot="1" noChangeAspect="1" noMove="1" noResize="1" noEditPoints="1" noAdjustHandles="1" noChangeArrowheads="1" noChangeShapeType="1" noTextEdit="1"/>
              </p:cNvSpPr>
              <p:nvPr/>
            </p:nvSpPr>
            <p:spPr>
              <a:xfrm>
                <a:off x="1905000" y="1378424"/>
                <a:ext cx="9768839" cy="1815882"/>
              </a:xfrm>
              <a:prstGeom prst="rect">
                <a:avLst/>
              </a:prstGeom>
              <a:blipFill>
                <a:blip r:embed="rId2"/>
                <a:stretch>
                  <a:fillRect l="-1311" t="-3020" b="-8725"/>
                </a:stretch>
              </a:blipFill>
            </p:spPr>
            <p:txBody>
              <a:bodyPr/>
              <a:lstStyle/>
              <a:p>
                <a:r>
                  <a:rPr lang="en-US">
                    <a:noFill/>
                  </a:rPr>
                  <a:t> </a:t>
                </a:r>
              </a:p>
            </p:txBody>
          </p:sp>
        </mc:Fallback>
      </mc:AlternateContent>
    </p:spTree>
    <p:extLst>
      <p:ext uri="{BB962C8B-B14F-4D97-AF65-F5344CB8AC3E}">
        <p14:creationId xmlns:p14="http://schemas.microsoft.com/office/powerpoint/2010/main" val="21853205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B6D583-B9C0-908E-6EA6-D9D0C8E4DF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57EFA7-5A05-2F96-F4AB-82C37741B688}"/>
              </a:ext>
            </a:extLst>
          </p:cNvPr>
          <p:cNvSpPr>
            <a:spLocks noGrp="1"/>
          </p:cNvSpPr>
          <p:nvPr>
            <p:ph type="title"/>
          </p:nvPr>
        </p:nvSpPr>
        <p:spPr/>
        <p:txBody>
          <a:bodyPr>
            <a:normAutofit/>
          </a:bodyPr>
          <a:lstStyle/>
          <a:p>
            <a:r>
              <a:rPr lang="en-US" dirty="0"/>
              <a:t>Prim’s Algorithm</a:t>
            </a:r>
          </a:p>
        </p:txBody>
      </p:sp>
      <p:sp>
        <p:nvSpPr>
          <p:cNvPr id="4" name="Slide Number Placeholder 3">
            <a:extLst>
              <a:ext uri="{FF2B5EF4-FFF2-40B4-BE49-F238E27FC236}">
                <a16:creationId xmlns:a16="http://schemas.microsoft.com/office/drawing/2014/main" id="{56842CE7-8F07-05AA-85EE-D6F4127164B7}"/>
              </a:ext>
            </a:extLst>
          </p:cNvPr>
          <p:cNvSpPr>
            <a:spLocks noGrp="1"/>
          </p:cNvSpPr>
          <p:nvPr>
            <p:ph type="sldNum" sz="quarter" idx="12"/>
          </p:nvPr>
        </p:nvSpPr>
        <p:spPr/>
        <p:txBody>
          <a:bodyPr/>
          <a:lstStyle/>
          <a:p>
            <a:fld id="{86BADE50-950A-4D58-BFB2-FA2C6A8B385D}" type="slidenum">
              <a:rPr lang="en-US" smtClean="0"/>
              <a:t>42</a:t>
            </a:fld>
            <a:endParaRPr lang="en-US"/>
          </a:p>
        </p:txBody>
      </p:sp>
      <p:grpSp>
        <p:nvGrpSpPr>
          <p:cNvPr id="47" name="Group 46">
            <a:extLst>
              <a:ext uri="{FF2B5EF4-FFF2-40B4-BE49-F238E27FC236}">
                <a16:creationId xmlns:a16="http://schemas.microsoft.com/office/drawing/2014/main" id="{12DF9C19-CC14-5423-B6D4-72B4C00EA096}"/>
              </a:ext>
            </a:extLst>
          </p:cNvPr>
          <p:cNvGrpSpPr/>
          <p:nvPr/>
        </p:nvGrpSpPr>
        <p:grpSpPr>
          <a:xfrm>
            <a:off x="3826554" y="4146960"/>
            <a:ext cx="4600060" cy="2787240"/>
            <a:chOff x="0" y="2862182"/>
            <a:chExt cx="7044346" cy="4268266"/>
          </a:xfrm>
        </p:grpSpPr>
        <p:cxnSp>
          <p:nvCxnSpPr>
            <p:cNvPr id="48" name="Straight Connector 47">
              <a:extLst>
                <a:ext uri="{FF2B5EF4-FFF2-40B4-BE49-F238E27FC236}">
                  <a16:creationId xmlns:a16="http://schemas.microsoft.com/office/drawing/2014/main" id="{95E19283-1E03-C62E-AD57-74C492D8C31C}"/>
                </a:ext>
              </a:extLst>
            </p:cNvPr>
            <p:cNvCxnSpPr>
              <a:stCxn id="76" idx="7"/>
              <a:endCxn id="77" idx="2"/>
            </p:cNvCxnSpPr>
            <p:nvPr/>
          </p:nvCxnSpPr>
          <p:spPr>
            <a:xfrm flipV="1">
              <a:off x="438102" y="3276727"/>
              <a:ext cx="1492916" cy="962604"/>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05A30882-95BC-1C31-24A0-19CC18C2B58A}"/>
                </a:ext>
              </a:extLst>
            </p:cNvPr>
            <p:cNvCxnSpPr>
              <a:stCxn id="77" idx="6"/>
              <a:endCxn id="80" idx="2"/>
            </p:cNvCxnSpPr>
            <p:nvPr/>
          </p:nvCxnSpPr>
          <p:spPr>
            <a:xfrm>
              <a:off x="2444286" y="3276727"/>
              <a:ext cx="1510213" cy="52390"/>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DD2D6454-52E4-D4ED-B833-C48B84B55E45}"/>
                </a:ext>
              </a:extLst>
            </p:cNvPr>
            <p:cNvCxnSpPr>
              <a:stCxn id="76" idx="4"/>
              <a:endCxn id="78" idx="1"/>
            </p:cNvCxnSpPr>
            <p:nvPr/>
          </p:nvCxnSpPr>
          <p:spPr>
            <a:xfrm>
              <a:off x="256634" y="4677433"/>
              <a:ext cx="857899" cy="1046257"/>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6DC5352A-138E-705F-3B7A-7B7AC2500052}"/>
                </a:ext>
              </a:extLst>
            </p:cNvPr>
            <p:cNvCxnSpPr>
              <a:stCxn id="79" idx="3"/>
              <a:endCxn id="78" idx="7"/>
            </p:cNvCxnSpPr>
            <p:nvPr/>
          </p:nvCxnSpPr>
          <p:spPr>
            <a:xfrm flipH="1">
              <a:off x="1477469" y="4930617"/>
              <a:ext cx="1172042" cy="793073"/>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771CDDBF-C839-6F9A-37E9-7339FC127EEE}"/>
                </a:ext>
              </a:extLst>
            </p:cNvPr>
            <p:cNvCxnSpPr>
              <a:stCxn id="81" idx="2"/>
              <a:endCxn id="78" idx="5"/>
            </p:cNvCxnSpPr>
            <p:nvPr/>
          </p:nvCxnSpPr>
          <p:spPr>
            <a:xfrm flipH="1" flipV="1">
              <a:off x="1477469" y="6086626"/>
              <a:ext cx="1369411" cy="56531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DF95139C-622C-4617-D903-D2EE7CD0BB4E}"/>
                </a:ext>
              </a:extLst>
            </p:cNvPr>
            <p:cNvCxnSpPr>
              <a:stCxn id="79" idx="5"/>
              <a:endCxn id="81" idx="0"/>
            </p:cNvCxnSpPr>
            <p:nvPr/>
          </p:nvCxnSpPr>
          <p:spPr>
            <a:xfrm>
              <a:off x="3012447" y="4930617"/>
              <a:ext cx="91067" cy="146468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B205F1B8-C2A6-7741-68DE-509AE61F2F85}"/>
                </a:ext>
              </a:extLst>
            </p:cNvPr>
            <p:cNvCxnSpPr>
              <a:stCxn id="79" idx="7"/>
              <a:endCxn id="80" idx="3"/>
            </p:cNvCxnSpPr>
            <p:nvPr/>
          </p:nvCxnSpPr>
          <p:spPr>
            <a:xfrm flipV="1">
              <a:off x="3012447" y="3510585"/>
              <a:ext cx="1017218" cy="105709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06FDB016-1FA4-5570-5B78-8B0FB4289783}"/>
                </a:ext>
              </a:extLst>
            </p:cNvPr>
            <p:cNvCxnSpPr>
              <a:stCxn id="81" idx="6"/>
              <a:endCxn id="82" idx="3"/>
            </p:cNvCxnSpPr>
            <p:nvPr/>
          </p:nvCxnSpPr>
          <p:spPr>
            <a:xfrm flipV="1">
              <a:off x="3360148" y="6576771"/>
              <a:ext cx="1716185" cy="75166"/>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D2CF5D87-FABD-F052-828F-7920EF7ED6A4}"/>
                </a:ext>
              </a:extLst>
            </p:cNvPr>
            <p:cNvCxnSpPr>
              <a:stCxn id="82" idx="1"/>
              <a:endCxn id="80" idx="4"/>
            </p:cNvCxnSpPr>
            <p:nvPr/>
          </p:nvCxnSpPr>
          <p:spPr>
            <a:xfrm flipH="1" flipV="1">
              <a:off x="4211133" y="3585751"/>
              <a:ext cx="865200" cy="2628084"/>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044668FA-5E0A-DC62-A263-05F3BF286076}"/>
                </a:ext>
              </a:extLst>
            </p:cNvPr>
            <p:cNvCxnSpPr>
              <a:stCxn id="84" idx="2"/>
              <a:endCxn id="80" idx="5"/>
            </p:cNvCxnSpPr>
            <p:nvPr/>
          </p:nvCxnSpPr>
          <p:spPr>
            <a:xfrm flipH="1" flipV="1">
              <a:off x="4392601" y="3510585"/>
              <a:ext cx="913997" cy="495205"/>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D0D45450-9B15-0B06-4457-EBDF211670ED}"/>
                </a:ext>
              </a:extLst>
            </p:cNvPr>
            <p:cNvCxnSpPr>
              <a:stCxn id="82" idx="0"/>
              <a:endCxn id="84" idx="3"/>
            </p:cNvCxnSpPr>
            <p:nvPr/>
          </p:nvCxnSpPr>
          <p:spPr>
            <a:xfrm flipV="1">
              <a:off x="5257801" y="4187258"/>
              <a:ext cx="123963" cy="195141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754CBD0B-F2F2-4DA9-9CE4-9BDB9147CC56}"/>
                </a:ext>
              </a:extLst>
            </p:cNvPr>
            <p:cNvCxnSpPr>
              <a:stCxn id="83" idx="1"/>
              <a:endCxn id="84" idx="5"/>
            </p:cNvCxnSpPr>
            <p:nvPr/>
          </p:nvCxnSpPr>
          <p:spPr>
            <a:xfrm flipH="1" flipV="1">
              <a:off x="5744700" y="4187258"/>
              <a:ext cx="861544" cy="674868"/>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01993B48-521B-008D-9BF4-F544F822ECFA}"/>
                </a:ext>
              </a:extLst>
            </p:cNvPr>
            <p:cNvCxnSpPr>
              <a:stCxn id="83" idx="3"/>
              <a:endCxn id="82" idx="6"/>
            </p:cNvCxnSpPr>
            <p:nvPr/>
          </p:nvCxnSpPr>
          <p:spPr>
            <a:xfrm flipH="1">
              <a:off x="5514435" y="5225062"/>
              <a:ext cx="1091809" cy="1170241"/>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1" name="TextBox 60">
              <a:extLst>
                <a:ext uri="{FF2B5EF4-FFF2-40B4-BE49-F238E27FC236}">
                  <a16:creationId xmlns:a16="http://schemas.microsoft.com/office/drawing/2014/main" id="{46913C5F-2064-71E6-FEFB-15806560C0B5}"/>
                </a:ext>
              </a:extLst>
            </p:cNvPr>
            <p:cNvSpPr txBox="1"/>
            <p:nvPr/>
          </p:nvSpPr>
          <p:spPr>
            <a:xfrm>
              <a:off x="767228" y="3195081"/>
              <a:ext cx="641186" cy="565580"/>
            </a:xfrm>
            <a:prstGeom prst="rect">
              <a:avLst/>
            </a:prstGeom>
            <a:noFill/>
          </p:spPr>
          <p:txBody>
            <a:bodyPr wrap="none" rtlCol="0">
              <a:spAutoFit/>
            </a:bodyPr>
            <a:lstStyle/>
            <a:p>
              <a:r>
                <a:rPr lang="en-US" dirty="0">
                  <a:solidFill>
                    <a:srgbClr val="00B050"/>
                  </a:solidFill>
                </a:rPr>
                <a:t>10</a:t>
              </a:r>
            </a:p>
          </p:txBody>
        </p:sp>
        <p:sp>
          <p:nvSpPr>
            <p:cNvPr id="62" name="TextBox 61">
              <a:extLst>
                <a:ext uri="{FF2B5EF4-FFF2-40B4-BE49-F238E27FC236}">
                  <a16:creationId xmlns:a16="http://schemas.microsoft.com/office/drawing/2014/main" id="{A6E2E96B-A0E3-71AB-BCF2-9EB03E66C22D}"/>
                </a:ext>
              </a:extLst>
            </p:cNvPr>
            <p:cNvSpPr txBox="1"/>
            <p:nvPr/>
          </p:nvSpPr>
          <p:spPr>
            <a:xfrm>
              <a:off x="6095562" y="4099030"/>
              <a:ext cx="461990" cy="565580"/>
            </a:xfrm>
            <a:prstGeom prst="rect">
              <a:avLst/>
            </a:prstGeom>
            <a:noFill/>
          </p:spPr>
          <p:txBody>
            <a:bodyPr wrap="none" rtlCol="0">
              <a:spAutoFit/>
            </a:bodyPr>
            <a:lstStyle/>
            <a:p>
              <a:r>
                <a:rPr lang="en-US" dirty="0">
                  <a:solidFill>
                    <a:srgbClr val="00B050"/>
                  </a:solidFill>
                </a:rPr>
                <a:t>2</a:t>
              </a:r>
            </a:p>
          </p:txBody>
        </p:sp>
        <p:sp>
          <p:nvSpPr>
            <p:cNvPr id="63" name="TextBox 62">
              <a:extLst>
                <a:ext uri="{FF2B5EF4-FFF2-40B4-BE49-F238E27FC236}">
                  <a16:creationId xmlns:a16="http://schemas.microsoft.com/office/drawing/2014/main" id="{29E8C659-384F-D3C1-EE85-BCE15E80ADA5}"/>
                </a:ext>
              </a:extLst>
            </p:cNvPr>
            <p:cNvSpPr txBox="1"/>
            <p:nvPr/>
          </p:nvSpPr>
          <p:spPr>
            <a:xfrm>
              <a:off x="3895875" y="6564868"/>
              <a:ext cx="461990" cy="565580"/>
            </a:xfrm>
            <a:prstGeom prst="rect">
              <a:avLst/>
            </a:prstGeom>
            <a:noFill/>
          </p:spPr>
          <p:txBody>
            <a:bodyPr wrap="none" rtlCol="0">
              <a:spAutoFit/>
            </a:bodyPr>
            <a:lstStyle/>
            <a:p>
              <a:r>
                <a:rPr lang="en-US" dirty="0">
                  <a:solidFill>
                    <a:srgbClr val="00B050"/>
                  </a:solidFill>
                </a:rPr>
                <a:t>7</a:t>
              </a:r>
            </a:p>
          </p:txBody>
        </p:sp>
        <p:sp>
          <p:nvSpPr>
            <p:cNvPr id="64" name="TextBox 63">
              <a:extLst>
                <a:ext uri="{FF2B5EF4-FFF2-40B4-BE49-F238E27FC236}">
                  <a16:creationId xmlns:a16="http://schemas.microsoft.com/office/drawing/2014/main" id="{AE3A631C-B38B-22F7-5AA2-DD4FE837CD06}"/>
                </a:ext>
              </a:extLst>
            </p:cNvPr>
            <p:cNvSpPr txBox="1"/>
            <p:nvPr/>
          </p:nvSpPr>
          <p:spPr>
            <a:xfrm>
              <a:off x="6047348" y="5905158"/>
              <a:ext cx="641186" cy="565580"/>
            </a:xfrm>
            <a:prstGeom prst="rect">
              <a:avLst/>
            </a:prstGeom>
            <a:noFill/>
          </p:spPr>
          <p:txBody>
            <a:bodyPr wrap="none" rtlCol="0">
              <a:spAutoFit/>
            </a:bodyPr>
            <a:lstStyle/>
            <a:p>
              <a:r>
                <a:rPr lang="en-US" dirty="0">
                  <a:solidFill>
                    <a:srgbClr val="00B050"/>
                  </a:solidFill>
                </a:rPr>
                <a:t>11</a:t>
              </a:r>
            </a:p>
          </p:txBody>
        </p:sp>
        <p:sp>
          <p:nvSpPr>
            <p:cNvPr id="65" name="TextBox 64">
              <a:extLst>
                <a:ext uri="{FF2B5EF4-FFF2-40B4-BE49-F238E27FC236}">
                  <a16:creationId xmlns:a16="http://schemas.microsoft.com/office/drawing/2014/main" id="{F8AB4D3C-9803-C126-3159-081093971A53}"/>
                </a:ext>
              </a:extLst>
            </p:cNvPr>
            <p:cNvSpPr txBox="1"/>
            <p:nvPr/>
          </p:nvSpPr>
          <p:spPr>
            <a:xfrm>
              <a:off x="5255801" y="4595356"/>
              <a:ext cx="461990" cy="565580"/>
            </a:xfrm>
            <a:prstGeom prst="rect">
              <a:avLst/>
            </a:prstGeom>
            <a:noFill/>
          </p:spPr>
          <p:txBody>
            <a:bodyPr wrap="none" rtlCol="0">
              <a:spAutoFit/>
            </a:bodyPr>
            <a:lstStyle/>
            <a:p>
              <a:r>
                <a:rPr lang="en-US" dirty="0">
                  <a:solidFill>
                    <a:srgbClr val="00B050"/>
                  </a:solidFill>
                </a:rPr>
                <a:t>9</a:t>
              </a:r>
            </a:p>
          </p:txBody>
        </p:sp>
        <p:sp>
          <p:nvSpPr>
            <p:cNvPr id="66" name="TextBox 65">
              <a:extLst>
                <a:ext uri="{FF2B5EF4-FFF2-40B4-BE49-F238E27FC236}">
                  <a16:creationId xmlns:a16="http://schemas.microsoft.com/office/drawing/2014/main" id="{40F4E5D2-FFFE-0D4C-2FDB-CEF5A11693F0}"/>
                </a:ext>
              </a:extLst>
            </p:cNvPr>
            <p:cNvSpPr txBox="1"/>
            <p:nvPr/>
          </p:nvSpPr>
          <p:spPr>
            <a:xfrm>
              <a:off x="4119679" y="4462779"/>
              <a:ext cx="461990" cy="565580"/>
            </a:xfrm>
            <a:prstGeom prst="rect">
              <a:avLst/>
            </a:prstGeom>
            <a:noFill/>
          </p:spPr>
          <p:txBody>
            <a:bodyPr wrap="none" rtlCol="0">
              <a:spAutoFit/>
            </a:bodyPr>
            <a:lstStyle/>
            <a:p>
              <a:r>
                <a:rPr lang="en-US" dirty="0">
                  <a:solidFill>
                    <a:srgbClr val="00B050"/>
                  </a:solidFill>
                </a:rPr>
                <a:t>5</a:t>
              </a:r>
            </a:p>
          </p:txBody>
        </p:sp>
        <p:sp>
          <p:nvSpPr>
            <p:cNvPr id="67" name="TextBox 66">
              <a:extLst>
                <a:ext uri="{FF2B5EF4-FFF2-40B4-BE49-F238E27FC236}">
                  <a16:creationId xmlns:a16="http://schemas.microsoft.com/office/drawing/2014/main" id="{6D28E203-26F3-4CEC-4700-97DE417C208F}"/>
                </a:ext>
              </a:extLst>
            </p:cNvPr>
            <p:cNvSpPr txBox="1"/>
            <p:nvPr/>
          </p:nvSpPr>
          <p:spPr>
            <a:xfrm>
              <a:off x="4582463" y="3299181"/>
              <a:ext cx="461990" cy="565580"/>
            </a:xfrm>
            <a:prstGeom prst="rect">
              <a:avLst/>
            </a:prstGeom>
            <a:noFill/>
          </p:spPr>
          <p:txBody>
            <a:bodyPr wrap="none" rtlCol="0">
              <a:spAutoFit/>
            </a:bodyPr>
            <a:lstStyle/>
            <a:p>
              <a:r>
                <a:rPr lang="en-US" dirty="0">
                  <a:solidFill>
                    <a:srgbClr val="00B050"/>
                  </a:solidFill>
                </a:rPr>
                <a:t>6</a:t>
              </a:r>
            </a:p>
          </p:txBody>
        </p:sp>
        <p:sp>
          <p:nvSpPr>
            <p:cNvPr id="68" name="TextBox 67">
              <a:extLst>
                <a:ext uri="{FF2B5EF4-FFF2-40B4-BE49-F238E27FC236}">
                  <a16:creationId xmlns:a16="http://schemas.microsoft.com/office/drawing/2014/main" id="{3018392E-E84B-E357-B676-A03C5AD49393}"/>
                </a:ext>
              </a:extLst>
            </p:cNvPr>
            <p:cNvSpPr txBox="1"/>
            <p:nvPr/>
          </p:nvSpPr>
          <p:spPr>
            <a:xfrm>
              <a:off x="3058462" y="5546336"/>
              <a:ext cx="461990" cy="565580"/>
            </a:xfrm>
            <a:prstGeom prst="rect">
              <a:avLst/>
            </a:prstGeom>
            <a:noFill/>
          </p:spPr>
          <p:txBody>
            <a:bodyPr wrap="none" rtlCol="0">
              <a:spAutoFit/>
            </a:bodyPr>
            <a:lstStyle/>
            <a:p>
              <a:r>
                <a:rPr lang="en-US" dirty="0">
                  <a:solidFill>
                    <a:srgbClr val="00B050"/>
                  </a:solidFill>
                </a:rPr>
                <a:t>3</a:t>
              </a:r>
            </a:p>
          </p:txBody>
        </p:sp>
        <p:sp>
          <p:nvSpPr>
            <p:cNvPr id="69" name="TextBox 68">
              <a:extLst>
                <a:ext uri="{FF2B5EF4-FFF2-40B4-BE49-F238E27FC236}">
                  <a16:creationId xmlns:a16="http://schemas.microsoft.com/office/drawing/2014/main" id="{9C545E8F-54CD-BF2B-38CC-2A41EB0CCE7E}"/>
                </a:ext>
              </a:extLst>
            </p:cNvPr>
            <p:cNvSpPr txBox="1"/>
            <p:nvPr/>
          </p:nvSpPr>
          <p:spPr>
            <a:xfrm>
              <a:off x="3064048" y="3778529"/>
              <a:ext cx="461990" cy="565580"/>
            </a:xfrm>
            <a:prstGeom prst="rect">
              <a:avLst/>
            </a:prstGeom>
            <a:noFill/>
          </p:spPr>
          <p:txBody>
            <a:bodyPr wrap="none" rtlCol="0">
              <a:spAutoFit/>
            </a:bodyPr>
            <a:lstStyle/>
            <a:p>
              <a:r>
                <a:rPr lang="en-US" dirty="0">
                  <a:solidFill>
                    <a:srgbClr val="00B050"/>
                  </a:solidFill>
                </a:rPr>
                <a:t>7</a:t>
              </a:r>
            </a:p>
          </p:txBody>
        </p:sp>
        <p:sp>
          <p:nvSpPr>
            <p:cNvPr id="70" name="TextBox 69">
              <a:extLst>
                <a:ext uri="{FF2B5EF4-FFF2-40B4-BE49-F238E27FC236}">
                  <a16:creationId xmlns:a16="http://schemas.microsoft.com/office/drawing/2014/main" id="{635BFB62-D8C3-4F2F-600A-17D22C805AF3}"/>
                </a:ext>
              </a:extLst>
            </p:cNvPr>
            <p:cNvSpPr txBox="1"/>
            <p:nvPr/>
          </p:nvSpPr>
          <p:spPr>
            <a:xfrm>
              <a:off x="2051034" y="5224258"/>
              <a:ext cx="461990" cy="565580"/>
            </a:xfrm>
            <a:prstGeom prst="rect">
              <a:avLst/>
            </a:prstGeom>
            <a:noFill/>
          </p:spPr>
          <p:txBody>
            <a:bodyPr wrap="square" rtlCol="0">
              <a:spAutoFit/>
            </a:bodyPr>
            <a:lstStyle/>
            <a:p>
              <a:r>
                <a:rPr lang="en-US" dirty="0">
                  <a:solidFill>
                    <a:srgbClr val="00B050"/>
                  </a:solidFill>
                </a:rPr>
                <a:t>3</a:t>
              </a:r>
            </a:p>
          </p:txBody>
        </p:sp>
        <p:sp>
          <p:nvSpPr>
            <p:cNvPr id="71" name="TextBox 70">
              <a:extLst>
                <a:ext uri="{FF2B5EF4-FFF2-40B4-BE49-F238E27FC236}">
                  <a16:creationId xmlns:a16="http://schemas.microsoft.com/office/drawing/2014/main" id="{E6B9DAF9-C880-C2CC-747B-D1CEA4FC10D1}"/>
                </a:ext>
              </a:extLst>
            </p:cNvPr>
            <p:cNvSpPr txBox="1"/>
            <p:nvPr/>
          </p:nvSpPr>
          <p:spPr>
            <a:xfrm>
              <a:off x="1885966" y="6404395"/>
              <a:ext cx="461990" cy="565580"/>
            </a:xfrm>
            <a:prstGeom prst="rect">
              <a:avLst/>
            </a:prstGeom>
            <a:noFill/>
          </p:spPr>
          <p:txBody>
            <a:bodyPr wrap="none" rtlCol="0">
              <a:spAutoFit/>
            </a:bodyPr>
            <a:lstStyle/>
            <a:p>
              <a:r>
                <a:rPr lang="en-US" dirty="0">
                  <a:solidFill>
                    <a:srgbClr val="00B050"/>
                  </a:solidFill>
                </a:rPr>
                <a:t>1</a:t>
              </a:r>
            </a:p>
          </p:txBody>
        </p:sp>
        <p:sp>
          <p:nvSpPr>
            <p:cNvPr id="72" name="TextBox 71">
              <a:extLst>
                <a:ext uri="{FF2B5EF4-FFF2-40B4-BE49-F238E27FC236}">
                  <a16:creationId xmlns:a16="http://schemas.microsoft.com/office/drawing/2014/main" id="{F6B5ADDB-EC17-1203-1AE7-253ECFDAC280}"/>
                </a:ext>
              </a:extLst>
            </p:cNvPr>
            <p:cNvSpPr txBox="1"/>
            <p:nvPr/>
          </p:nvSpPr>
          <p:spPr>
            <a:xfrm>
              <a:off x="2830979" y="2862182"/>
              <a:ext cx="461990" cy="565580"/>
            </a:xfrm>
            <a:prstGeom prst="rect">
              <a:avLst/>
            </a:prstGeom>
            <a:noFill/>
          </p:spPr>
          <p:txBody>
            <a:bodyPr wrap="none" rtlCol="0">
              <a:spAutoFit/>
            </a:bodyPr>
            <a:lstStyle/>
            <a:p>
              <a:r>
                <a:rPr lang="en-US" dirty="0">
                  <a:solidFill>
                    <a:srgbClr val="00B050"/>
                  </a:solidFill>
                </a:rPr>
                <a:t>8</a:t>
              </a:r>
            </a:p>
          </p:txBody>
        </p:sp>
        <p:sp>
          <p:nvSpPr>
            <p:cNvPr id="73" name="TextBox 72">
              <a:extLst>
                <a:ext uri="{FF2B5EF4-FFF2-40B4-BE49-F238E27FC236}">
                  <a16:creationId xmlns:a16="http://schemas.microsoft.com/office/drawing/2014/main" id="{1CF91206-A52A-0584-2703-0FCC834FB584}"/>
                </a:ext>
              </a:extLst>
            </p:cNvPr>
            <p:cNvSpPr txBox="1"/>
            <p:nvPr/>
          </p:nvSpPr>
          <p:spPr>
            <a:xfrm>
              <a:off x="256634" y="5096526"/>
              <a:ext cx="641186" cy="565580"/>
            </a:xfrm>
            <a:prstGeom prst="rect">
              <a:avLst/>
            </a:prstGeom>
            <a:noFill/>
          </p:spPr>
          <p:txBody>
            <a:bodyPr wrap="none" rtlCol="0">
              <a:spAutoFit/>
            </a:bodyPr>
            <a:lstStyle/>
            <a:p>
              <a:r>
                <a:rPr lang="en-US" dirty="0">
                  <a:solidFill>
                    <a:srgbClr val="00B050"/>
                  </a:solidFill>
                </a:rPr>
                <a:t>12</a:t>
              </a:r>
            </a:p>
          </p:txBody>
        </p:sp>
        <p:cxnSp>
          <p:nvCxnSpPr>
            <p:cNvPr id="74" name="Straight Connector 73">
              <a:extLst>
                <a:ext uri="{FF2B5EF4-FFF2-40B4-BE49-F238E27FC236}">
                  <a16:creationId xmlns:a16="http://schemas.microsoft.com/office/drawing/2014/main" id="{077B9160-79B2-5068-EF0A-20E765636218}"/>
                </a:ext>
              </a:extLst>
            </p:cNvPr>
            <p:cNvCxnSpPr>
              <a:stCxn id="77" idx="4"/>
              <a:endCxn id="78" idx="0"/>
            </p:cNvCxnSpPr>
            <p:nvPr/>
          </p:nvCxnSpPr>
          <p:spPr>
            <a:xfrm flipH="1">
              <a:off x="1296001" y="3533361"/>
              <a:ext cx="891651" cy="2115163"/>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45B95291-9A8A-8198-4E42-C9808C4006AF}"/>
                </a:ext>
              </a:extLst>
            </p:cNvPr>
            <p:cNvSpPr txBox="1"/>
            <p:nvPr/>
          </p:nvSpPr>
          <p:spPr>
            <a:xfrm>
              <a:off x="1414258" y="4262423"/>
              <a:ext cx="461990" cy="565580"/>
            </a:xfrm>
            <a:prstGeom prst="rect">
              <a:avLst/>
            </a:prstGeom>
            <a:noFill/>
          </p:spPr>
          <p:txBody>
            <a:bodyPr wrap="none" rtlCol="0">
              <a:spAutoFit/>
            </a:bodyPr>
            <a:lstStyle/>
            <a:p>
              <a:r>
                <a:rPr lang="en-US" dirty="0">
                  <a:solidFill>
                    <a:srgbClr val="00B050"/>
                  </a:solidFill>
                </a:rPr>
                <a:t>9</a:t>
              </a:r>
            </a:p>
          </p:txBody>
        </p:sp>
        <p:sp>
          <p:nvSpPr>
            <p:cNvPr id="76" name="Oval 75">
              <a:extLst>
                <a:ext uri="{FF2B5EF4-FFF2-40B4-BE49-F238E27FC236}">
                  <a16:creationId xmlns:a16="http://schemas.microsoft.com/office/drawing/2014/main" id="{2FBCFBBC-746B-3A41-3704-30EC49B4C9E4}"/>
                </a:ext>
              </a:extLst>
            </p:cNvPr>
            <p:cNvSpPr/>
            <p:nvPr/>
          </p:nvSpPr>
          <p:spPr>
            <a:xfrm>
              <a:off x="0" y="4164165"/>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77" name="Oval 76">
              <a:extLst>
                <a:ext uri="{FF2B5EF4-FFF2-40B4-BE49-F238E27FC236}">
                  <a16:creationId xmlns:a16="http://schemas.microsoft.com/office/drawing/2014/main" id="{DA9B143F-A5B4-8034-3768-BF340CC969FA}"/>
                </a:ext>
              </a:extLst>
            </p:cNvPr>
            <p:cNvSpPr/>
            <p:nvPr/>
          </p:nvSpPr>
          <p:spPr>
            <a:xfrm>
              <a:off x="1931018" y="302009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78" name="Oval 77">
              <a:extLst>
                <a:ext uri="{FF2B5EF4-FFF2-40B4-BE49-F238E27FC236}">
                  <a16:creationId xmlns:a16="http://schemas.microsoft.com/office/drawing/2014/main" id="{5FCD9876-1288-1C3D-F72B-D7C81ECA1637}"/>
                </a:ext>
              </a:extLst>
            </p:cNvPr>
            <p:cNvSpPr/>
            <p:nvPr/>
          </p:nvSpPr>
          <p:spPr>
            <a:xfrm>
              <a:off x="1039367" y="5648524"/>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79" name="Oval 78">
              <a:extLst>
                <a:ext uri="{FF2B5EF4-FFF2-40B4-BE49-F238E27FC236}">
                  <a16:creationId xmlns:a16="http://schemas.microsoft.com/office/drawing/2014/main" id="{9881D7B2-D9C0-AD55-4E83-BD6A9D809517}"/>
                </a:ext>
              </a:extLst>
            </p:cNvPr>
            <p:cNvSpPr/>
            <p:nvPr/>
          </p:nvSpPr>
          <p:spPr>
            <a:xfrm>
              <a:off x="2574345" y="4492515"/>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80" name="Oval 79">
              <a:extLst>
                <a:ext uri="{FF2B5EF4-FFF2-40B4-BE49-F238E27FC236}">
                  <a16:creationId xmlns:a16="http://schemas.microsoft.com/office/drawing/2014/main" id="{8AC863D7-62DB-FF54-D077-CF606528F63E}"/>
                </a:ext>
              </a:extLst>
            </p:cNvPr>
            <p:cNvSpPr/>
            <p:nvPr/>
          </p:nvSpPr>
          <p:spPr>
            <a:xfrm>
              <a:off x="3954499" y="307248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81" name="Oval 80">
              <a:extLst>
                <a:ext uri="{FF2B5EF4-FFF2-40B4-BE49-F238E27FC236}">
                  <a16:creationId xmlns:a16="http://schemas.microsoft.com/office/drawing/2014/main" id="{2979CB70-2B3C-48C7-AE95-0A9AB5B35A84}"/>
                </a:ext>
              </a:extLst>
            </p:cNvPr>
            <p:cNvSpPr/>
            <p:nvPr/>
          </p:nvSpPr>
          <p:spPr>
            <a:xfrm>
              <a:off x="2846880" y="6395303"/>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82" name="Oval 81">
              <a:extLst>
                <a:ext uri="{FF2B5EF4-FFF2-40B4-BE49-F238E27FC236}">
                  <a16:creationId xmlns:a16="http://schemas.microsoft.com/office/drawing/2014/main" id="{53E0F9DC-C93C-3613-3DB6-C13244DDB29F}"/>
                </a:ext>
              </a:extLst>
            </p:cNvPr>
            <p:cNvSpPr/>
            <p:nvPr/>
          </p:nvSpPr>
          <p:spPr>
            <a:xfrm>
              <a:off x="5001167" y="6138669"/>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t>
              </a:r>
            </a:p>
          </p:txBody>
        </p:sp>
        <p:sp>
          <p:nvSpPr>
            <p:cNvPr id="83" name="Oval 82">
              <a:extLst>
                <a:ext uri="{FF2B5EF4-FFF2-40B4-BE49-F238E27FC236}">
                  <a16:creationId xmlns:a16="http://schemas.microsoft.com/office/drawing/2014/main" id="{6801B159-AEB5-FF19-37FB-6713A4915A1B}"/>
                </a:ext>
              </a:extLst>
            </p:cNvPr>
            <p:cNvSpPr/>
            <p:nvPr/>
          </p:nvSpPr>
          <p:spPr>
            <a:xfrm>
              <a:off x="6531078" y="4786960"/>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a:t>
              </a:r>
            </a:p>
          </p:txBody>
        </p:sp>
        <p:sp>
          <p:nvSpPr>
            <p:cNvPr id="84" name="Oval 83">
              <a:extLst>
                <a:ext uri="{FF2B5EF4-FFF2-40B4-BE49-F238E27FC236}">
                  <a16:creationId xmlns:a16="http://schemas.microsoft.com/office/drawing/2014/main" id="{62DBC57E-4FE8-5B43-99D3-2BD600ED5D9C}"/>
                </a:ext>
              </a:extLst>
            </p:cNvPr>
            <p:cNvSpPr/>
            <p:nvPr/>
          </p:nvSpPr>
          <p:spPr>
            <a:xfrm>
              <a:off x="5306598" y="3749156"/>
              <a:ext cx="513268" cy="51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t>
              </a:r>
            </a:p>
          </p:txBody>
        </p:sp>
      </p:grpSp>
      <mc:AlternateContent xmlns:mc="http://schemas.openxmlformats.org/markup-compatibility/2006" xmlns:a14="http://schemas.microsoft.com/office/drawing/2010/main">
        <mc:Choice Requires="a14">
          <p:sp>
            <p:nvSpPr>
              <p:cNvPr id="43" name="TextBox 42">
                <a:extLst>
                  <a:ext uri="{FF2B5EF4-FFF2-40B4-BE49-F238E27FC236}">
                    <a16:creationId xmlns:a16="http://schemas.microsoft.com/office/drawing/2014/main" id="{AFF54924-C26C-1F60-9567-2B5C9B2C01CB}"/>
                  </a:ext>
                </a:extLst>
              </p:cNvPr>
              <p:cNvSpPr txBox="1"/>
              <p:nvPr/>
            </p:nvSpPr>
            <p:spPr>
              <a:xfrm>
                <a:off x="1905001" y="1143001"/>
                <a:ext cx="8686800" cy="3108543"/>
              </a:xfrm>
              <a:prstGeom prst="rect">
                <a:avLst/>
              </a:prstGeom>
              <a:noFill/>
            </p:spPr>
            <p:txBody>
              <a:bodyPr wrap="square" rtlCol="0">
                <a:spAutoFit/>
              </a:bodyPr>
              <a:lstStyle/>
              <a:p>
                <a:r>
                  <a:rPr lang="en-US" sz="2800" dirty="0"/>
                  <a:t>Start with an empty tree </a:t>
                </a:r>
                <a14:m>
                  <m:oMath xmlns:m="http://schemas.openxmlformats.org/officeDocument/2006/math">
                    <m:r>
                      <a:rPr lang="en-US" sz="2800" i="1" smtClean="0">
                        <a:solidFill>
                          <a:srgbClr val="FF9900"/>
                        </a:solidFill>
                        <a:latin typeface="Cambria Math"/>
                      </a:rPr>
                      <m:t>𝐴</m:t>
                    </m:r>
                  </m:oMath>
                </a14:m>
                <a:endParaRPr lang="en-US" sz="2800" dirty="0"/>
              </a:p>
              <a:p>
                <a:r>
                  <a:rPr lang="en-US" sz="2800" dirty="0"/>
                  <a:t>Repeat </a:t>
                </a:r>
                <a14:m>
                  <m:oMath xmlns:m="http://schemas.openxmlformats.org/officeDocument/2006/math">
                    <m:r>
                      <a:rPr lang="en-US" sz="2800" i="1">
                        <a:latin typeface="Cambria Math"/>
                      </a:rPr>
                      <m:t>𝑉</m:t>
                    </m:r>
                    <m:r>
                      <a:rPr lang="en-US" sz="2800" i="1">
                        <a:latin typeface="Cambria Math"/>
                      </a:rPr>
                      <m:t>−1</m:t>
                    </m:r>
                  </m:oMath>
                </a14:m>
                <a:r>
                  <a:rPr lang="en-US" sz="2800" dirty="0"/>
                  <a:t> times:</a:t>
                </a:r>
              </a:p>
              <a:p>
                <a:r>
                  <a:rPr lang="en-US" sz="2800" dirty="0"/>
                  <a:t>	Pick a cut </a:t>
                </a:r>
                <a14:m>
                  <m:oMath xmlns:m="http://schemas.openxmlformats.org/officeDocument/2006/math">
                    <m:r>
                      <a:rPr lang="en-US" sz="2800" i="1" smtClean="0">
                        <a:solidFill>
                          <a:srgbClr val="0070C0"/>
                        </a:solidFill>
                        <a:latin typeface="Cambria Math"/>
                      </a:rPr>
                      <m:t>(</m:t>
                    </m:r>
                    <m:r>
                      <a:rPr lang="en-US" sz="2800" i="1" smtClean="0">
                        <a:solidFill>
                          <a:srgbClr val="0070C0"/>
                        </a:solidFill>
                        <a:latin typeface="Cambria Math"/>
                      </a:rPr>
                      <m:t>𝑆</m:t>
                    </m:r>
                    <m:r>
                      <a:rPr lang="en-US" sz="2800" i="1" smtClean="0">
                        <a:solidFill>
                          <a:srgbClr val="0070C0"/>
                        </a:solidFill>
                        <a:latin typeface="Cambria Math"/>
                      </a:rPr>
                      <m:t>,</m:t>
                    </m:r>
                    <m:r>
                      <a:rPr lang="en-US" sz="2800" i="1" smtClean="0">
                        <a:solidFill>
                          <a:srgbClr val="0070C0"/>
                        </a:solidFill>
                        <a:latin typeface="Cambria Math"/>
                      </a:rPr>
                      <m:t>𝑉</m:t>
                    </m:r>
                    <m:r>
                      <a:rPr lang="en-US" sz="2800" i="1" smtClean="0">
                        <a:solidFill>
                          <a:srgbClr val="0070C0"/>
                        </a:solidFill>
                        <a:latin typeface="Cambria Math"/>
                      </a:rPr>
                      <m:t>−</m:t>
                    </m:r>
                    <m:r>
                      <a:rPr lang="en-US" sz="2800" i="1" smtClean="0">
                        <a:solidFill>
                          <a:srgbClr val="0070C0"/>
                        </a:solidFill>
                        <a:latin typeface="Cambria Math"/>
                      </a:rPr>
                      <m:t>𝑆</m:t>
                    </m:r>
                    <m:r>
                      <a:rPr lang="en-US" sz="2800" i="1" smtClean="0">
                        <a:solidFill>
                          <a:srgbClr val="0070C0"/>
                        </a:solidFill>
                        <a:latin typeface="Cambria Math"/>
                      </a:rPr>
                      <m:t>)</m:t>
                    </m:r>
                  </m:oMath>
                </a14:m>
                <a:r>
                  <a:rPr lang="en-US" sz="2800" dirty="0"/>
                  <a:t> which </a:t>
                </a:r>
                <a14:m>
                  <m:oMath xmlns:m="http://schemas.openxmlformats.org/officeDocument/2006/math">
                    <m:r>
                      <a:rPr lang="en-US" sz="2800" i="1" dirty="0" smtClean="0">
                        <a:solidFill>
                          <a:srgbClr val="FF9900"/>
                        </a:solidFill>
                        <a:latin typeface="Cambria Math"/>
                      </a:rPr>
                      <m:t>𝐴</m:t>
                    </m:r>
                  </m:oMath>
                </a14:m>
                <a:r>
                  <a:rPr lang="en-US" sz="2800" dirty="0"/>
                  <a:t> respects</a:t>
                </a:r>
              </a:p>
              <a:p>
                <a:r>
                  <a:rPr lang="en-US" sz="2800" dirty="0"/>
                  <a:t>	Add the min-weight edge which crosses </a:t>
                </a:r>
                <a14:m>
                  <m:oMath xmlns:m="http://schemas.openxmlformats.org/officeDocument/2006/math">
                    <m:r>
                      <a:rPr lang="en-US" sz="2800" i="1">
                        <a:latin typeface="Cambria Math"/>
                      </a:rPr>
                      <m:t>(</m:t>
                    </m:r>
                    <m:r>
                      <a:rPr lang="en-US" sz="2800" i="1">
                        <a:latin typeface="Cambria Math"/>
                      </a:rPr>
                      <m:t>𝑆</m:t>
                    </m:r>
                    <m:r>
                      <a:rPr lang="en-US" sz="2800" i="1">
                        <a:latin typeface="Cambria Math"/>
                      </a:rPr>
                      <m:t>,</m:t>
                    </m:r>
                    <m:r>
                      <a:rPr lang="en-US" sz="2800" i="1">
                        <a:latin typeface="Cambria Math"/>
                      </a:rPr>
                      <m:t>𝑉</m:t>
                    </m:r>
                    <m:r>
                      <a:rPr lang="en-US" sz="2800" i="1">
                        <a:latin typeface="Cambria Math"/>
                      </a:rPr>
                      <m:t>−</m:t>
                    </m:r>
                    <m:r>
                      <a:rPr lang="en-US" sz="2800" i="1">
                        <a:latin typeface="Cambria Math"/>
                      </a:rPr>
                      <m:t>𝑆</m:t>
                    </m:r>
                    <m:r>
                      <a:rPr lang="en-US" sz="2800" i="1">
                        <a:latin typeface="Cambria Math"/>
                      </a:rPr>
                      <m:t>)</m:t>
                    </m:r>
                  </m:oMath>
                </a14:m>
                <a:endParaRPr lang="en-US" sz="2800" dirty="0"/>
              </a:p>
              <a:p>
                <a:endParaRPr lang="en-US" sz="2800" dirty="0"/>
              </a:p>
              <a:p>
                <a14:m>
                  <m:oMath xmlns:m="http://schemas.openxmlformats.org/officeDocument/2006/math">
                    <m:r>
                      <a:rPr lang="en-US" sz="2800" i="1" dirty="0">
                        <a:solidFill>
                          <a:srgbClr val="0070C0"/>
                        </a:solidFill>
                        <a:latin typeface="Cambria Math"/>
                      </a:rPr>
                      <m:t>𝑆</m:t>
                    </m:r>
                  </m:oMath>
                </a14:m>
                <a:r>
                  <a:rPr lang="en-US" sz="2800" dirty="0"/>
                  <a:t> is all endpoint of edges in </a:t>
                </a:r>
                <a14:m>
                  <m:oMath xmlns:m="http://schemas.openxmlformats.org/officeDocument/2006/math">
                    <m:r>
                      <a:rPr lang="en-US" sz="2800" i="1" dirty="0" smtClean="0">
                        <a:solidFill>
                          <a:srgbClr val="FF9900"/>
                        </a:solidFill>
                        <a:latin typeface="Cambria Math"/>
                      </a:rPr>
                      <m:t>𝐴</m:t>
                    </m:r>
                  </m:oMath>
                </a14:m>
                <a:endParaRPr lang="en-US" sz="2800" dirty="0">
                  <a:solidFill>
                    <a:srgbClr val="7030A0"/>
                  </a:solidFill>
                </a:endParaRPr>
              </a:p>
              <a:p>
                <a14:m>
                  <m:oMath xmlns:m="http://schemas.openxmlformats.org/officeDocument/2006/math">
                    <m:r>
                      <a:rPr lang="en-US" sz="2800" i="1" dirty="0" smtClean="0">
                        <a:solidFill>
                          <a:srgbClr val="FF00FF"/>
                        </a:solidFill>
                        <a:latin typeface="Cambria Math"/>
                      </a:rPr>
                      <m:t>𝑒</m:t>
                    </m:r>
                  </m:oMath>
                </a14:m>
                <a:r>
                  <a:rPr lang="en-US" sz="2800" dirty="0"/>
                  <a:t> is the min-weight edge that grows the </a:t>
                </a:r>
                <a:r>
                  <a:rPr lang="en-US" sz="2800" dirty="0">
                    <a:solidFill>
                      <a:srgbClr val="FF9900"/>
                    </a:solidFill>
                  </a:rPr>
                  <a:t>tree</a:t>
                </a:r>
              </a:p>
            </p:txBody>
          </p:sp>
        </mc:Choice>
        <mc:Fallback xmlns="">
          <p:sp>
            <p:nvSpPr>
              <p:cNvPr id="43" name="TextBox 42"/>
              <p:cNvSpPr txBox="1">
                <a:spLocks noRot="1" noChangeAspect="1" noMove="1" noResize="1" noEditPoints="1" noAdjustHandles="1" noChangeArrowheads="1" noChangeShapeType="1" noTextEdit="1"/>
              </p:cNvSpPr>
              <p:nvPr/>
            </p:nvSpPr>
            <p:spPr>
              <a:xfrm>
                <a:off x="1905001" y="1143001"/>
                <a:ext cx="8686800" cy="3108543"/>
              </a:xfrm>
              <a:prstGeom prst="rect">
                <a:avLst/>
              </a:prstGeom>
              <a:blipFill>
                <a:blip r:embed="rId2"/>
                <a:stretch>
                  <a:fillRect l="-1474" t="-1965" b="-4715"/>
                </a:stretch>
              </a:blipFill>
            </p:spPr>
            <p:txBody>
              <a:bodyPr/>
              <a:lstStyle/>
              <a:p>
                <a:r>
                  <a:rPr lang="en-US">
                    <a:noFill/>
                  </a:rPr>
                  <a:t> </a:t>
                </a:r>
              </a:p>
            </p:txBody>
          </p:sp>
        </mc:Fallback>
      </mc:AlternateContent>
    </p:spTree>
    <p:extLst>
      <p:ext uri="{BB962C8B-B14F-4D97-AF65-F5344CB8AC3E}">
        <p14:creationId xmlns:p14="http://schemas.microsoft.com/office/powerpoint/2010/main" val="1167751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E02C-5673-38D6-4439-D43D5A72E8ED}"/>
              </a:ext>
            </a:extLst>
          </p:cNvPr>
          <p:cNvSpPr>
            <a:spLocks noGrp="1"/>
          </p:cNvSpPr>
          <p:nvPr>
            <p:ph type="title"/>
          </p:nvPr>
        </p:nvSpPr>
        <p:spPr/>
        <p:txBody>
          <a:bodyPr/>
          <a:lstStyle/>
          <a:p>
            <a:r>
              <a:rPr lang="en-US" dirty="0"/>
              <a:t>Resolving Deadlocks</a:t>
            </a:r>
          </a:p>
        </p:txBody>
      </p:sp>
      <p:sp>
        <p:nvSpPr>
          <p:cNvPr id="3" name="Content Placeholder 2">
            <a:extLst>
              <a:ext uri="{FF2B5EF4-FFF2-40B4-BE49-F238E27FC236}">
                <a16:creationId xmlns:a16="http://schemas.microsoft.com/office/drawing/2014/main" id="{B0A0BB86-88A0-A30B-3F0C-216BDA9EB984}"/>
              </a:ext>
            </a:extLst>
          </p:cNvPr>
          <p:cNvSpPr>
            <a:spLocks noGrp="1"/>
          </p:cNvSpPr>
          <p:nvPr>
            <p:ph idx="1"/>
          </p:nvPr>
        </p:nvSpPr>
        <p:spPr/>
        <p:txBody>
          <a:bodyPr>
            <a:normAutofit fontScale="92500" lnSpcReduction="20000"/>
          </a:bodyPr>
          <a:lstStyle/>
          <a:p>
            <a:r>
              <a:rPr lang="en-US" dirty="0"/>
              <a:t>Deadlocks occur when there are </a:t>
            </a:r>
            <a:r>
              <a:rPr lang="en-US" dirty="0">
                <a:solidFill>
                  <a:srgbClr val="FF0000"/>
                </a:solidFill>
              </a:rPr>
              <a:t>multiple locks</a:t>
            </a:r>
            <a:r>
              <a:rPr lang="en-US" dirty="0"/>
              <a:t> </a:t>
            </a:r>
            <a:r>
              <a:rPr lang="en-US" dirty="0">
                <a:solidFill>
                  <a:schemeClr val="accent1">
                    <a:lumMod val="75000"/>
                  </a:schemeClr>
                </a:solidFill>
              </a:rPr>
              <a:t>simultaneously needed</a:t>
            </a:r>
            <a:r>
              <a:rPr lang="en-US" dirty="0"/>
              <a:t> to complete a task, and different threads may obtain them in a </a:t>
            </a:r>
            <a:r>
              <a:rPr lang="en-US" dirty="0">
                <a:solidFill>
                  <a:srgbClr val="FF00FF"/>
                </a:solidFill>
              </a:rPr>
              <a:t>different order</a:t>
            </a:r>
          </a:p>
          <a:p>
            <a:r>
              <a:rPr lang="en-US" dirty="0"/>
              <a:t>Option 1: </a:t>
            </a:r>
            <a:r>
              <a:rPr lang="en-US" dirty="0">
                <a:solidFill>
                  <a:srgbClr val="FF0000"/>
                </a:solidFill>
              </a:rPr>
              <a:t>Address the number of locks</a:t>
            </a:r>
          </a:p>
          <a:p>
            <a:pPr lvl="1"/>
            <a:r>
              <a:rPr lang="en-US" dirty="0"/>
              <a:t>Have a coarser lock granularity</a:t>
            </a:r>
          </a:p>
          <a:p>
            <a:pPr lvl="1"/>
            <a:r>
              <a:rPr lang="en-US" dirty="0"/>
              <a:t>E.g. one lock for ALL bank accounts</a:t>
            </a:r>
          </a:p>
          <a:p>
            <a:r>
              <a:rPr lang="en-US" dirty="0"/>
              <a:t>Option 2: </a:t>
            </a:r>
            <a:r>
              <a:rPr lang="en-US" dirty="0">
                <a:solidFill>
                  <a:srgbClr val="0070C0"/>
                </a:solidFill>
              </a:rPr>
              <a:t>Address simultaneous need</a:t>
            </a:r>
          </a:p>
          <a:p>
            <a:pPr lvl="1"/>
            <a:r>
              <a:rPr lang="en-US" dirty="0"/>
              <a:t>Have a finer critical section so that only one lock is needed at a time</a:t>
            </a:r>
          </a:p>
          <a:p>
            <a:pPr lvl="1"/>
            <a:r>
              <a:rPr lang="en-US" dirty="0"/>
              <a:t>E.g. instead of a synchronized </a:t>
            </a:r>
            <a:r>
              <a:rPr lang="en-US" dirty="0" err="1"/>
              <a:t>transferTo</a:t>
            </a:r>
            <a:r>
              <a:rPr lang="en-US" dirty="0"/>
              <a:t>, have the withdraw and deposit steps locked separately</a:t>
            </a:r>
          </a:p>
          <a:p>
            <a:r>
              <a:rPr lang="en-US" dirty="0"/>
              <a:t>Option 3: </a:t>
            </a:r>
            <a:r>
              <a:rPr lang="en-US" dirty="0">
                <a:solidFill>
                  <a:srgbClr val="FF00FF"/>
                </a:solidFill>
              </a:rPr>
              <a:t>Address order of acquisition</a:t>
            </a:r>
          </a:p>
          <a:p>
            <a:pPr lvl="1"/>
            <a:r>
              <a:rPr lang="en-US" dirty="0"/>
              <a:t>Force the threads to always acquire the locks in the same order</a:t>
            </a:r>
          </a:p>
          <a:p>
            <a:pPr lvl="1"/>
            <a:r>
              <a:rPr lang="en-US" dirty="0"/>
              <a:t>E.g. make </a:t>
            </a:r>
            <a:r>
              <a:rPr lang="en-US" dirty="0" err="1"/>
              <a:t>transferTo</a:t>
            </a:r>
            <a:r>
              <a:rPr lang="en-US" dirty="0"/>
              <a:t> acquire both locks before doing either the withdraw or deposit, make sure both threads agree on the order to </a:t>
            </a:r>
            <a:r>
              <a:rPr lang="en-US" dirty="0" err="1"/>
              <a:t>aquire</a:t>
            </a:r>
            <a:endParaRPr lang="en-US" dirty="0"/>
          </a:p>
          <a:p>
            <a:pPr lvl="1"/>
            <a:endParaRPr lang="en-US" dirty="0"/>
          </a:p>
        </p:txBody>
      </p:sp>
    </p:spTree>
    <p:extLst>
      <p:ext uri="{BB962C8B-B14F-4D97-AF65-F5344CB8AC3E}">
        <p14:creationId xmlns:p14="http://schemas.microsoft.com/office/powerpoint/2010/main" val="4289393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AB745-D356-74D1-E331-F346B65979EE}"/>
              </a:ext>
            </a:extLst>
          </p:cNvPr>
          <p:cNvSpPr>
            <a:spLocks noGrp="1"/>
          </p:cNvSpPr>
          <p:nvPr>
            <p:ph type="title"/>
          </p:nvPr>
        </p:nvSpPr>
        <p:spPr/>
        <p:txBody>
          <a:bodyPr/>
          <a:lstStyle/>
          <a:p>
            <a:r>
              <a:rPr lang="en-US" dirty="0"/>
              <a:t>Option 1: Coarser Locking</a:t>
            </a:r>
          </a:p>
        </p:txBody>
      </p:sp>
      <p:sp>
        <p:nvSpPr>
          <p:cNvPr id="3" name="Content Placeholder 2">
            <a:extLst>
              <a:ext uri="{FF2B5EF4-FFF2-40B4-BE49-F238E27FC236}">
                <a16:creationId xmlns:a16="http://schemas.microsoft.com/office/drawing/2014/main" id="{7C1628D0-6B82-E387-27DA-5147E3588812}"/>
              </a:ext>
            </a:extLst>
          </p:cNvPr>
          <p:cNvSpPr>
            <a:spLocks noGrp="1"/>
          </p:cNvSpPr>
          <p:nvPr>
            <p:ph idx="1"/>
          </p:nvPr>
        </p:nvSpPr>
        <p:spPr/>
        <p:txBody>
          <a:bodyPr>
            <a:normAutofit fontScale="77500" lnSpcReduction="20000"/>
          </a:bodyPr>
          <a:lstStyle/>
          <a:p>
            <a:pPr marL="0" indent="0">
              <a:buNone/>
            </a:pPr>
            <a:r>
              <a:rPr lang="en-US" dirty="0">
                <a:solidFill>
                  <a:srgbClr val="FF0000"/>
                </a:solidFill>
              </a:rPr>
              <a:t>static final Object BANK = new Object();</a:t>
            </a:r>
          </a:p>
          <a:p>
            <a:pPr marL="0" indent="0">
              <a:buNone/>
            </a:pPr>
            <a:r>
              <a:rPr lang="en-US" dirty="0"/>
              <a:t>class </a:t>
            </a:r>
            <a:r>
              <a:rPr lang="en-US" dirty="0" err="1"/>
              <a:t>BankAccount</a:t>
            </a:r>
            <a:r>
              <a:rPr lang="en-US" dirty="0"/>
              <a:t> { </a:t>
            </a:r>
          </a:p>
          <a:p>
            <a:pPr marL="0" indent="0">
              <a:buNone/>
            </a:pPr>
            <a:r>
              <a:rPr lang="en-US" dirty="0"/>
              <a:t>	… </a:t>
            </a:r>
          </a:p>
          <a:p>
            <a:pPr marL="0" indent="0">
              <a:buNone/>
            </a:pPr>
            <a:r>
              <a:rPr lang="en-US" dirty="0"/>
              <a:t>	synchronized void withdraw(int amt) {…} </a:t>
            </a:r>
          </a:p>
          <a:p>
            <a:pPr marL="0" indent="0">
              <a:buNone/>
            </a:pPr>
            <a:r>
              <a:rPr lang="en-US" dirty="0"/>
              <a:t>	synchronized void deposit(int amt) {…} </a:t>
            </a:r>
          </a:p>
          <a:p>
            <a:pPr marL="0" indent="0">
              <a:buNone/>
            </a:pPr>
            <a:r>
              <a:rPr lang="en-US" dirty="0"/>
              <a:t>	void </a:t>
            </a:r>
            <a:r>
              <a:rPr lang="en-US" dirty="0" err="1"/>
              <a:t>transferTo</a:t>
            </a:r>
            <a:r>
              <a:rPr lang="en-US" dirty="0"/>
              <a:t>(int amt, </a:t>
            </a:r>
            <a:r>
              <a:rPr lang="en-US" dirty="0" err="1"/>
              <a:t>BankAccount</a:t>
            </a:r>
            <a:r>
              <a:rPr lang="en-US" dirty="0"/>
              <a:t> a) {</a:t>
            </a:r>
          </a:p>
          <a:p>
            <a:pPr marL="0" indent="0">
              <a:buNone/>
            </a:pPr>
            <a:r>
              <a:rPr lang="en-US" dirty="0"/>
              <a:t>		</a:t>
            </a:r>
            <a:r>
              <a:rPr lang="en-US" dirty="0">
                <a:solidFill>
                  <a:srgbClr val="FF0000"/>
                </a:solidFill>
              </a:rPr>
              <a:t>synchronized(BANK){</a:t>
            </a:r>
          </a:p>
          <a:p>
            <a:pPr marL="0" indent="0">
              <a:buNone/>
            </a:pPr>
            <a:r>
              <a:rPr lang="en-US" dirty="0"/>
              <a:t>			</a:t>
            </a:r>
            <a:r>
              <a:rPr lang="en-US" dirty="0" err="1"/>
              <a:t>this.withdraw</a:t>
            </a:r>
            <a:r>
              <a:rPr lang="en-US" dirty="0"/>
              <a:t>(amt); </a:t>
            </a:r>
          </a:p>
          <a:p>
            <a:pPr marL="0" indent="0">
              <a:buNone/>
            </a:pPr>
            <a:r>
              <a:rPr lang="en-US" dirty="0"/>
              <a:t>			</a:t>
            </a:r>
            <a:r>
              <a:rPr lang="en-US" dirty="0" err="1"/>
              <a:t>a.deposit</a:t>
            </a:r>
            <a:r>
              <a:rPr lang="en-US" dirty="0"/>
              <a:t>(amt);</a:t>
            </a:r>
          </a:p>
          <a:p>
            <a:pPr marL="0" indent="0">
              <a:buNone/>
            </a:pPr>
            <a:r>
              <a:rPr lang="en-US" dirty="0"/>
              <a:t>		</a:t>
            </a:r>
            <a:r>
              <a:rPr lang="en-US" dirty="0">
                <a:solidFill>
                  <a:srgbClr val="FF0000"/>
                </a:solidFill>
              </a:rPr>
              <a:t>}</a:t>
            </a:r>
            <a:r>
              <a:rPr lang="en-US" dirty="0"/>
              <a:t> </a:t>
            </a:r>
          </a:p>
          <a:p>
            <a:pPr marL="0" indent="0">
              <a:buNone/>
            </a:pPr>
            <a:r>
              <a:rPr lang="en-US" dirty="0"/>
              <a:t>	} </a:t>
            </a:r>
          </a:p>
          <a:p>
            <a:pPr marL="0" indent="0">
              <a:buNone/>
            </a:pPr>
            <a:r>
              <a:rPr lang="en-US" dirty="0"/>
              <a:t>} </a:t>
            </a:r>
          </a:p>
        </p:txBody>
      </p:sp>
    </p:spTree>
    <p:extLst>
      <p:ext uri="{BB962C8B-B14F-4D97-AF65-F5344CB8AC3E}">
        <p14:creationId xmlns:p14="http://schemas.microsoft.com/office/powerpoint/2010/main" val="2135221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AB745-D356-74D1-E331-F346B65979EE}"/>
              </a:ext>
            </a:extLst>
          </p:cNvPr>
          <p:cNvSpPr>
            <a:spLocks noGrp="1"/>
          </p:cNvSpPr>
          <p:nvPr>
            <p:ph type="title"/>
          </p:nvPr>
        </p:nvSpPr>
        <p:spPr/>
        <p:txBody>
          <a:bodyPr/>
          <a:lstStyle/>
          <a:p>
            <a:r>
              <a:rPr lang="en-US" dirty="0"/>
              <a:t>Option 2: Finer Critical Section</a:t>
            </a:r>
          </a:p>
        </p:txBody>
      </p:sp>
      <p:sp>
        <p:nvSpPr>
          <p:cNvPr id="3" name="Content Placeholder 2">
            <a:extLst>
              <a:ext uri="{FF2B5EF4-FFF2-40B4-BE49-F238E27FC236}">
                <a16:creationId xmlns:a16="http://schemas.microsoft.com/office/drawing/2014/main" id="{7C1628D0-6B82-E387-27DA-5147E3588812}"/>
              </a:ext>
            </a:extLst>
          </p:cNvPr>
          <p:cNvSpPr>
            <a:spLocks noGrp="1"/>
          </p:cNvSpPr>
          <p:nvPr>
            <p:ph idx="1"/>
          </p:nvPr>
        </p:nvSpPr>
        <p:spPr>
          <a:xfrm>
            <a:off x="838200" y="1825624"/>
            <a:ext cx="10515600" cy="5113655"/>
          </a:xfrm>
        </p:spPr>
        <p:txBody>
          <a:bodyPr>
            <a:normAutofit fontScale="85000" lnSpcReduction="20000"/>
          </a:bodyPr>
          <a:lstStyle/>
          <a:p>
            <a:pPr marL="0" indent="0">
              <a:buNone/>
            </a:pPr>
            <a:r>
              <a:rPr lang="en-US" dirty="0"/>
              <a:t>class </a:t>
            </a:r>
            <a:r>
              <a:rPr lang="en-US" dirty="0" err="1"/>
              <a:t>BankAccount</a:t>
            </a:r>
            <a:r>
              <a:rPr lang="en-US" dirty="0"/>
              <a:t> { </a:t>
            </a:r>
          </a:p>
          <a:p>
            <a:pPr marL="0" indent="0">
              <a:buNone/>
            </a:pPr>
            <a:r>
              <a:rPr lang="en-US" dirty="0"/>
              <a:t>	… </a:t>
            </a:r>
          </a:p>
          <a:p>
            <a:pPr marL="0" indent="0">
              <a:buNone/>
            </a:pPr>
            <a:r>
              <a:rPr lang="en-US" dirty="0"/>
              <a:t>	synchronized void withdraw(int amt) {…} </a:t>
            </a:r>
          </a:p>
          <a:p>
            <a:pPr marL="0" indent="0">
              <a:buNone/>
            </a:pPr>
            <a:r>
              <a:rPr lang="en-US" dirty="0"/>
              <a:t>	synchronized void deposit(int amt) {…} </a:t>
            </a:r>
          </a:p>
          <a:p>
            <a:pPr marL="0" indent="0">
              <a:buNone/>
            </a:pPr>
            <a:r>
              <a:rPr lang="en-US" dirty="0"/>
              <a:t>	void </a:t>
            </a:r>
            <a:r>
              <a:rPr lang="en-US" dirty="0" err="1"/>
              <a:t>transferTo</a:t>
            </a:r>
            <a:r>
              <a:rPr lang="en-US" dirty="0"/>
              <a:t>(int amt, </a:t>
            </a:r>
            <a:r>
              <a:rPr lang="en-US" dirty="0" err="1"/>
              <a:t>BankAccount</a:t>
            </a:r>
            <a:r>
              <a:rPr lang="en-US" dirty="0"/>
              <a:t> a) {</a:t>
            </a:r>
          </a:p>
          <a:p>
            <a:pPr marL="0" indent="0">
              <a:buNone/>
            </a:pPr>
            <a:r>
              <a:rPr lang="en-US" dirty="0"/>
              <a:t>		synchronized(this){</a:t>
            </a:r>
          </a:p>
          <a:p>
            <a:pPr marL="0" indent="0">
              <a:buNone/>
            </a:pPr>
            <a:r>
              <a:rPr lang="en-US" dirty="0"/>
              <a:t>			</a:t>
            </a:r>
            <a:r>
              <a:rPr lang="en-US" dirty="0" err="1"/>
              <a:t>this.withdraw</a:t>
            </a:r>
            <a:r>
              <a:rPr lang="en-US" dirty="0"/>
              <a:t>(amt); </a:t>
            </a:r>
          </a:p>
          <a:p>
            <a:pPr marL="0" indent="0">
              <a:buNone/>
            </a:pPr>
            <a:r>
              <a:rPr lang="en-US" dirty="0"/>
              <a:t>		}</a:t>
            </a:r>
          </a:p>
          <a:p>
            <a:pPr marL="0" indent="0">
              <a:buNone/>
            </a:pPr>
            <a:r>
              <a:rPr lang="en-US" dirty="0"/>
              <a:t>		synchronized(a){</a:t>
            </a:r>
          </a:p>
          <a:p>
            <a:pPr marL="0" indent="0">
              <a:buNone/>
            </a:pPr>
            <a:r>
              <a:rPr lang="en-US" dirty="0"/>
              <a:t>			</a:t>
            </a:r>
            <a:r>
              <a:rPr lang="en-US" dirty="0" err="1"/>
              <a:t>a.deposit</a:t>
            </a:r>
            <a:r>
              <a:rPr lang="en-US" dirty="0"/>
              <a:t>(amt);</a:t>
            </a:r>
          </a:p>
          <a:p>
            <a:pPr marL="0" indent="0">
              <a:buNone/>
            </a:pPr>
            <a:r>
              <a:rPr lang="en-US" dirty="0"/>
              <a:t>		} </a:t>
            </a:r>
          </a:p>
          <a:p>
            <a:pPr marL="0" indent="0">
              <a:buNone/>
            </a:pPr>
            <a:r>
              <a:rPr lang="en-US" dirty="0"/>
              <a:t>	} </a:t>
            </a:r>
          </a:p>
          <a:p>
            <a:pPr marL="0" indent="0">
              <a:buNone/>
            </a:pPr>
            <a:r>
              <a:rPr lang="en-US" dirty="0"/>
              <a:t>} </a:t>
            </a:r>
          </a:p>
        </p:txBody>
      </p:sp>
    </p:spTree>
    <p:extLst>
      <p:ext uri="{BB962C8B-B14F-4D97-AF65-F5344CB8AC3E}">
        <p14:creationId xmlns:p14="http://schemas.microsoft.com/office/powerpoint/2010/main" val="272183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AB745-D356-74D1-E331-F346B65979EE}"/>
              </a:ext>
            </a:extLst>
          </p:cNvPr>
          <p:cNvSpPr>
            <a:spLocks noGrp="1"/>
          </p:cNvSpPr>
          <p:nvPr>
            <p:ph type="title"/>
          </p:nvPr>
        </p:nvSpPr>
        <p:spPr>
          <a:xfrm>
            <a:off x="838200" y="-193675"/>
            <a:ext cx="10515600" cy="1325563"/>
          </a:xfrm>
        </p:spPr>
        <p:txBody>
          <a:bodyPr/>
          <a:lstStyle/>
          <a:p>
            <a:r>
              <a:rPr lang="en-US" dirty="0"/>
              <a:t>Option 3: First Get All Locks In A Fixed Order</a:t>
            </a:r>
          </a:p>
        </p:txBody>
      </p:sp>
      <p:sp>
        <p:nvSpPr>
          <p:cNvPr id="3" name="Content Placeholder 2">
            <a:extLst>
              <a:ext uri="{FF2B5EF4-FFF2-40B4-BE49-F238E27FC236}">
                <a16:creationId xmlns:a16="http://schemas.microsoft.com/office/drawing/2014/main" id="{7C1628D0-6B82-E387-27DA-5147E3588812}"/>
              </a:ext>
            </a:extLst>
          </p:cNvPr>
          <p:cNvSpPr>
            <a:spLocks noGrp="1"/>
          </p:cNvSpPr>
          <p:nvPr>
            <p:ph idx="1"/>
          </p:nvPr>
        </p:nvSpPr>
        <p:spPr>
          <a:xfrm>
            <a:off x="838200" y="751840"/>
            <a:ext cx="10515600" cy="6187439"/>
          </a:xfrm>
        </p:spPr>
        <p:txBody>
          <a:bodyPr>
            <a:normAutofit fontScale="62500" lnSpcReduction="20000"/>
          </a:bodyPr>
          <a:lstStyle/>
          <a:p>
            <a:pPr marL="0" indent="0">
              <a:buNone/>
            </a:pPr>
            <a:r>
              <a:rPr lang="en-US" dirty="0"/>
              <a:t>class </a:t>
            </a:r>
            <a:r>
              <a:rPr lang="en-US" dirty="0" err="1"/>
              <a:t>BankAccount</a:t>
            </a:r>
            <a:r>
              <a:rPr lang="en-US" dirty="0"/>
              <a:t> { </a:t>
            </a:r>
          </a:p>
          <a:p>
            <a:pPr marL="0" indent="0">
              <a:buNone/>
            </a:pPr>
            <a:r>
              <a:rPr lang="en-US" dirty="0"/>
              <a:t>	… </a:t>
            </a:r>
          </a:p>
          <a:p>
            <a:pPr marL="0" indent="0">
              <a:buNone/>
            </a:pPr>
            <a:r>
              <a:rPr lang="en-US" dirty="0"/>
              <a:t>	synchronized void withdraw(int amt) {…} </a:t>
            </a:r>
          </a:p>
          <a:p>
            <a:pPr marL="0" indent="0">
              <a:buNone/>
            </a:pPr>
            <a:r>
              <a:rPr lang="en-US" dirty="0"/>
              <a:t>	synchronized void deposit(int amt) {…} </a:t>
            </a:r>
          </a:p>
          <a:p>
            <a:pPr marL="0" indent="0">
              <a:buNone/>
            </a:pPr>
            <a:r>
              <a:rPr lang="en-US" dirty="0"/>
              <a:t>	void </a:t>
            </a:r>
            <a:r>
              <a:rPr lang="en-US" dirty="0" err="1"/>
              <a:t>transferTo</a:t>
            </a:r>
            <a:r>
              <a:rPr lang="en-US" dirty="0"/>
              <a:t>(int amt, </a:t>
            </a:r>
            <a:r>
              <a:rPr lang="en-US" dirty="0" err="1"/>
              <a:t>BankAccount</a:t>
            </a:r>
            <a:r>
              <a:rPr lang="en-US" dirty="0"/>
              <a:t> a) {</a:t>
            </a:r>
          </a:p>
          <a:p>
            <a:pPr marL="0" indent="0">
              <a:buNone/>
            </a:pPr>
            <a:r>
              <a:rPr lang="en-US" dirty="0"/>
              <a:t>		if (</a:t>
            </a:r>
            <a:r>
              <a:rPr lang="en-US" dirty="0" err="1"/>
              <a:t>this.acctNum</a:t>
            </a:r>
            <a:r>
              <a:rPr lang="en-US" dirty="0"/>
              <a:t> &lt; </a:t>
            </a:r>
            <a:r>
              <a:rPr lang="en-US" dirty="0" err="1"/>
              <a:t>a.acctNum</a:t>
            </a:r>
            <a:r>
              <a:rPr lang="en-US" dirty="0"/>
              <a:t>){</a:t>
            </a:r>
          </a:p>
          <a:p>
            <a:pPr marL="0" indent="0">
              <a:buNone/>
            </a:pPr>
            <a:r>
              <a:rPr lang="en-US" dirty="0"/>
              <a:t>			synchronized(this){</a:t>
            </a:r>
          </a:p>
          <a:p>
            <a:pPr marL="0" indent="0">
              <a:buNone/>
            </a:pPr>
            <a:r>
              <a:rPr lang="en-US" dirty="0"/>
              <a:t>				synchronized(a){ </a:t>
            </a:r>
          </a:p>
          <a:p>
            <a:pPr marL="0" indent="0">
              <a:buNone/>
            </a:pPr>
            <a:r>
              <a:rPr lang="en-US" dirty="0"/>
              <a:t>					</a:t>
            </a:r>
            <a:r>
              <a:rPr lang="en-US" dirty="0" err="1"/>
              <a:t>this.withdraw</a:t>
            </a:r>
            <a:r>
              <a:rPr lang="en-US" dirty="0"/>
              <a:t>(amt); </a:t>
            </a:r>
          </a:p>
          <a:p>
            <a:pPr marL="0" indent="0">
              <a:buNone/>
            </a:pPr>
            <a:r>
              <a:rPr lang="en-US" dirty="0"/>
              <a:t>					</a:t>
            </a:r>
            <a:r>
              <a:rPr lang="en-US" dirty="0" err="1"/>
              <a:t>a.deposit</a:t>
            </a:r>
            <a:r>
              <a:rPr lang="en-US" dirty="0"/>
              <a:t>(amt);</a:t>
            </a:r>
          </a:p>
          <a:p>
            <a:pPr marL="0" indent="0">
              <a:buNone/>
            </a:pPr>
            <a:r>
              <a:rPr lang="en-US" dirty="0"/>
              <a:t>		} } }</a:t>
            </a:r>
          </a:p>
          <a:p>
            <a:pPr marL="0" indent="0">
              <a:buNone/>
            </a:pPr>
            <a:r>
              <a:rPr lang="en-US" dirty="0"/>
              <a:t>		else {</a:t>
            </a:r>
          </a:p>
          <a:p>
            <a:pPr marL="0" indent="0">
              <a:buNone/>
            </a:pPr>
            <a:r>
              <a:rPr lang="en-US" dirty="0"/>
              <a:t>			synchronized(a){</a:t>
            </a:r>
          </a:p>
          <a:p>
            <a:pPr marL="0" indent="0">
              <a:buNone/>
            </a:pPr>
            <a:r>
              <a:rPr lang="en-US" dirty="0"/>
              <a:t>				synchronized(this){ </a:t>
            </a:r>
          </a:p>
          <a:p>
            <a:pPr marL="0" indent="0">
              <a:buNone/>
            </a:pPr>
            <a:r>
              <a:rPr lang="en-US" dirty="0"/>
              <a:t>					</a:t>
            </a:r>
            <a:r>
              <a:rPr lang="en-US" dirty="0" err="1"/>
              <a:t>this.withdraw</a:t>
            </a:r>
            <a:r>
              <a:rPr lang="en-US" dirty="0"/>
              <a:t>(amt); </a:t>
            </a:r>
          </a:p>
          <a:p>
            <a:pPr marL="0" indent="0">
              <a:buNone/>
            </a:pPr>
            <a:r>
              <a:rPr lang="en-US" dirty="0"/>
              <a:t>					</a:t>
            </a:r>
            <a:r>
              <a:rPr lang="en-US" dirty="0" err="1"/>
              <a:t>a.deposit</a:t>
            </a:r>
            <a:r>
              <a:rPr lang="en-US" dirty="0"/>
              <a:t>(amt);</a:t>
            </a:r>
          </a:p>
          <a:p>
            <a:pPr marL="0" indent="0">
              <a:buNone/>
            </a:pPr>
            <a:r>
              <a:rPr lang="en-US" dirty="0"/>
              <a:t>		} } }		</a:t>
            </a:r>
          </a:p>
          <a:p>
            <a:pPr marL="0" indent="0">
              <a:buNone/>
            </a:pPr>
            <a:r>
              <a:rPr lang="en-US" dirty="0"/>
              <a:t>	} </a:t>
            </a:r>
          </a:p>
          <a:p>
            <a:pPr marL="0" indent="0">
              <a:buNone/>
            </a:pPr>
            <a:r>
              <a:rPr lang="en-US" dirty="0"/>
              <a:t>} </a:t>
            </a:r>
          </a:p>
        </p:txBody>
      </p:sp>
    </p:spTree>
    <p:extLst>
      <p:ext uri="{BB962C8B-B14F-4D97-AF65-F5344CB8AC3E}">
        <p14:creationId xmlns:p14="http://schemas.microsoft.com/office/powerpoint/2010/main" val="4218861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68F22-9A08-0993-D878-46864D92F1FB}"/>
              </a:ext>
            </a:extLst>
          </p:cNvPr>
          <p:cNvSpPr>
            <a:spLocks noGrp="1"/>
          </p:cNvSpPr>
          <p:nvPr>
            <p:ph type="title"/>
          </p:nvPr>
        </p:nvSpPr>
        <p:spPr/>
        <p:txBody>
          <a:bodyPr/>
          <a:lstStyle/>
          <a:p>
            <a:r>
              <a:rPr lang="en-US" dirty="0"/>
              <a:t>Parallel Code Conventional Wisdom</a:t>
            </a:r>
          </a:p>
        </p:txBody>
      </p:sp>
      <p:sp>
        <p:nvSpPr>
          <p:cNvPr id="3" name="Content Placeholder 2">
            <a:extLst>
              <a:ext uri="{FF2B5EF4-FFF2-40B4-BE49-F238E27FC236}">
                <a16:creationId xmlns:a16="http://schemas.microsoft.com/office/drawing/2014/main" id="{38032497-4370-4006-0BE4-92CEAB21A8F6}"/>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5144485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36046</TotalTime>
  <Words>4627</Words>
  <Application>Microsoft Office PowerPoint</Application>
  <PresentationFormat>Widescreen</PresentationFormat>
  <Paragraphs>921</Paragraphs>
  <Slides>42</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Arial</vt:lpstr>
      <vt:lpstr>Calibri</vt:lpstr>
      <vt:lpstr>Aptos</vt:lpstr>
      <vt:lpstr>Cambria Math</vt:lpstr>
      <vt:lpstr>Calibri Light</vt:lpstr>
      <vt:lpstr>Office Theme</vt:lpstr>
      <vt:lpstr>CSE 332 Autumn 2024 Lecture 25: Concurrency 3 &amp; Minimum Spanning Trees</vt:lpstr>
      <vt:lpstr>Deadlock</vt:lpstr>
      <vt:lpstr>Bank Account</vt:lpstr>
      <vt:lpstr>The Deadlock</vt:lpstr>
      <vt:lpstr>Resolving Deadlocks</vt:lpstr>
      <vt:lpstr>Option 1: Coarser Locking</vt:lpstr>
      <vt:lpstr>Option 2: Finer Critical Section</vt:lpstr>
      <vt:lpstr>Option 3: First Get All Locks In A Fixed Order</vt:lpstr>
      <vt:lpstr>Parallel Code Conventional Wisdom</vt:lpstr>
      <vt:lpstr>Memory Categories</vt:lpstr>
      <vt:lpstr>Thread Local Memory</vt:lpstr>
      <vt:lpstr>Immutable Objects</vt:lpstr>
      <vt:lpstr>Shared and Mutable Objects</vt:lpstr>
      <vt:lpstr>Consistent Locking</vt:lpstr>
      <vt:lpstr>Lock Granularity</vt:lpstr>
      <vt:lpstr>Example: Separate Chaining Hashtable</vt:lpstr>
      <vt:lpstr>Tradeoffs</vt:lpstr>
      <vt:lpstr>Similar But Separate Issue: Critical Section Granularity</vt:lpstr>
      <vt:lpstr>Atomicity</vt:lpstr>
      <vt:lpstr>Use Pre-Tested Code</vt:lpstr>
      <vt:lpstr>Definition: Tree</vt:lpstr>
      <vt:lpstr>Definition: Tree</vt:lpstr>
      <vt:lpstr>Definition: Spanning Tree</vt:lpstr>
      <vt:lpstr>Definition: Minimum Spanning Tree</vt:lpstr>
      <vt:lpstr>Prim’s Algorithm</vt:lpstr>
      <vt:lpstr>Prim’s Algorithm</vt:lpstr>
      <vt:lpstr>Prim’s Algorithm</vt:lpstr>
      <vt:lpstr>Prim’s Algorithm</vt:lpstr>
      <vt:lpstr>Prim’s Algorithm</vt:lpstr>
      <vt:lpstr>Dijkstra’s Algorithm</vt:lpstr>
      <vt:lpstr>Prim’s Algorithm</vt:lpstr>
      <vt:lpstr>Dijkstra’s Algorithm</vt:lpstr>
      <vt:lpstr>Prim’s Algorithm</vt:lpstr>
      <vt:lpstr>Definition: Cut</vt:lpstr>
      <vt:lpstr>Cut Theorem</vt:lpstr>
      <vt:lpstr>Cut Theorem</vt:lpstr>
      <vt:lpstr>Cut Theorem</vt:lpstr>
      <vt:lpstr>Cut Theorem</vt:lpstr>
      <vt:lpstr>Cut Theorem</vt:lpstr>
      <vt:lpstr>Proof of Prim’s Algorithm</vt:lpstr>
      <vt:lpstr>General MST Algorithm</vt:lpstr>
      <vt:lpstr>Prim’s Algorithm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332 Autumn 2023 Lecture 8: Dictionaries, BSTs</dc:title>
  <dc:creator>Nathan Brunelle</dc:creator>
  <cp:lastModifiedBy>Brunelle, Nathan J (njb2b)</cp:lastModifiedBy>
  <cp:revision>290</cp:revision>
  <dcterms:created xsi:type="dcterms:W3CDTF">2023-10-13T16:06:42Z</dcterms:created>
  <dcterms:modified xsi:type="dcterms:W3CDTF">2024-11-25T18:45:53Z</dcterms:modified>
</cp:coreProperties>
</file>