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3" r:id="rId3"/>
    <p:sldId id="268" r:id="rId4"/>
    <p:sldId id="266" r:id="rId5"/>
    <p:sldId id="280" r:id="rId6"/>
    <p:sldId id="282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322" r:id="rId21"/>
    <p:sldId id="298" r:id="rId22"/>
    <p:sldId id="300" r:id="rId23"/>
    <p:sldId id="301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1" r:id="rId41"/>
    <p:sldId id="310" r:id="rId42"/>
    <p:sldId id="312" r:id="rId43"/>
    <p:sldId id="313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FF9797"/>
    <a:srgbClr val="FF646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8D94-701F-50B7-FF63-23914498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BD39A-A942-599F-149A-747401D5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134E-8798-2A87-98AE-0B134785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803DE-E5A1-A42D-17E0-52D8A15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8009D-BD52-D020-26A4-CCFF2596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0788-F665-F0AA-D34E-18CDC381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25BE1-D418-6610-B976-595A42D7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710E-4740-E186-8004-9F098E4B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7D91-6BF0-5F67-0BAA-BA3B5985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EB95B-64CF-ED1B-895D-0C15FB84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0D1A-0325-047A-3C56-DB7DC37D1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D4EC8-DF7A-722B-0985-B7E8ED88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5D96-5B5D-A0E1-6B7E-F894B33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1E58B-FD1B-5158-9002-DB790902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6E6E6-5DB2-B08C-E98E-4CE4CAB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3513-3DBF-F295-0635-A76FAD8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398C-CAEC-53AA-8A8B-28B4B6E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AEDF-9628-E07A-C6FB-A23F1B37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4231-DF5D-E75E-40A2-4490E38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1DB8-8E9A-0329-3CC7-DD8BE396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190C-5088-0FD4-FA3D-07D222B9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422D-2D16-CCA8-2A1C-E13A1E06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9900-661D-64EA-83FB-0318C266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216F-818C-AE83-8D4F-42EC3C94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494A3-F80F-EC41-DDC0-726FC63A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6897-8ADC-82FB-24C1-148BB152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7461-A71F-ECE6-AE85-5EA3DB5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E8EA-550B-F0DB-2472-AE2D0456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28DD-EC75-9F30-A7D3-C90A8D02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F3C-0167-D8D5-E58E-83645CE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DDF0-EBE9-4CB3-A532-8F8C26FC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BC21-07E8-90D6-8FD3-4B7809D3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688B1-01DC-A6B4-1C44-C73416EC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C5-4EEE-C9A3-0FFF-B154F5B9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95CA1-99E7-80CC-FF66-5C2F2590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1CBD4-5851-D78F-5249-59CDD8C9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92F86E-5D21-865D-53AE-77B5C57E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5E5A8-7D51-605B-E276-A7A5B93F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E01F4-D4D9-E56F-9035-05E60581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237B-2CFD-F0AF-D3E6-2FDD100A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14118-0522-CF53-601D-265A3261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46D9-B22E-C768-B35E-20DA3395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D07EE-0E9C-EC8E-BAC0-7B8C9EFB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0918-E285-61F1-EDAF-6B7FD149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D855-6290-493F-81E4-A89E8DD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A96-146F-BEF1-15D5-935C1B8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D78-E109-DF5D-A589-413429D2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1868-FB59-5D14-1BCA-C7C43F06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2F535-BC7E-F5E2-864B-461F8404D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FCF40-365C-13EE-4DB1-CC7C5858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8AA7-3077-1807-CEB8-2C0F27B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4C30-07C1-3F35-E57B-30BFA71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1C30-49BA-398C-2DF8-B0736590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7B813-1595-60AF-F5B3-A0DAE6653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02F2-AF70-21FD-1449-18CBF4C1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982EC-DE32-4452-40AB-762F386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6A50-D174-12CE-9CCD-74569685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9484-4128-5F97-59B5-3CF00D56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DEBFE-9C54-D45A-111D-948735AB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82E-F84E-411A-7F7A-D8EF87E1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CE3F9-A152-FD27-1D1D-64A1C313F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318D-9BE5-6E4A-1795-F02EED65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FB82-C81E-722D-F23A-4047C60D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 dirty="0"/>
              <a:t>Lecture 24: Concurrency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D58-1DA9-784D-0759-EB28C46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Account Using Synchronize (version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21EE-3382-3078-E980-D1DD611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537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private Object 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 = new Object();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getBalance</a:t>
            </a:r>
            <a:r>
              <a:rPr lang="en-US" dirty="0"/>
              <a:t>() {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 (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) { return balance;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setBalance</a:t>
            </a:r>
            <a:r>
              <a:rPr lang="en-US" dirty="0"/>
              <a:t>(int x) {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 (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) { balance = x;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 (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) {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Exception();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792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D58-1DA9-784D-0759-EB28C46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Account Using Synchronize (version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21EE-3382-3078-E980-D1DD611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537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getBalance</a:t>
            </a:r>
            <a:r>
              <a:rPr lang="en-US" dirty="0"/>
              <a:t>() { </a:t>
            </a:r>
          </a:p>
          <a:p>
            <a:pPr marL="0" indent="0">
              <a:buNone/>
            </a:pPr>
            <a:r>
              <a:rPr lang="en-US" dirty="0"/>
              <a:t>		synchronized 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 { return balance;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setBalance</a:t>
            </a:r>
            <a:r>
              <a:rPr lang="en-US" dirty="0"/>
              <a:t>(int x) { </a:t>
            </a:r>
          </a:p>
          <a:p>
            <a:pPr marL="0" indent="0">
              <a:buNone/>
            </a:pPr>
            <a:r>
              <a:rPr lang="en-US" dirty="0"/>
              <a:t>		synchronized 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 { balance = x;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synchronized 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 {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Exception();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 } // deposit would also use synchronized(</a:t>
            </a:r>
            <a:r>
              <a:rPr lang="en-US" dirty="0" err="1"/>
              <a:t>lk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1EFB39-E530-049D-8D9C-B920D9F62D15}"/>
              </a:ext>
            </a:extLst>
          </p:cNvPr>
          <p:cNvSpPr txBox="1"/>
          <p:nvPr/>
        </p:nvSpPr>
        <p:spPr>
          <a:xfrm>
            <a:off x="7416800" y="1690688"/>
            <a:ext cx="4500880" cy="92333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Since we have one lock per account regardless of operation, it’s more intuitive to use the account object itself as the lock!</a:t>
            </a:r>
          </a:p>
        </p:txBody>
      </p:sp>
    </p:spTree>
    <p:extLst>
      <p:ext uri="{BB962C8B-B14F-4D97-AF65-F5344CB8AC3E}">
        <p14:creationId xmlns:p14="http://schemas.microsoft.com/office/powerpoint/2010/main" val="27848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C4A2-54C4-FDD2-E365-2A9EFFFF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Syntactic Sugar!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3A75-790A-FBFC-D455-485A246C2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object itself as a lock is common enough that Java has convenient syntax for that as well!</a:t>
            </a:r>
          </a:p>
          <a:p>
            <a:r>
              <a:rPr lang="en-US" dirty="0"/>
              <a:t>Declaring a method as “</a:t>
            </a:r>
            <a:r>
              <a:rPr lang="en-US" b="1" dirty="0"/>
              <a:t>synchronized</a:t>
            </a:r>
            <a:r>
              <a:rPr lang="en-US" dirty="0"/>
              <a:t>” puts its body into a synchronized block with “this” as the lock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4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D58-1DA9-784D-0759-EB28C46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Account Using Synchronize (Final)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21EE-3382-3078-E980-D1DD611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53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</a:t>
            </a:r>
            <a:r>
              <a:rPr lang="en-US" dirty="0"/>
              <a:t> int </a:t>
            </a:r>
            <a:r>
              <a:rPr lang="en-US" dirty="0" err="1"/>
              <a:t>getBalance</a:t>
            </a:r>
            <a:r>
              <a:rPr lang="en-US" dirty="0"/>
              <a:t>() { return balance; }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 </a:t>
            </a:r>
            <a:r>
              <a:rPr lang="en-US" dirty="0"/>
              <a:t>void </a:t>
            </a:r>
            <a:r>
              <a:rPr lang="en-US" dirty="0" err="1"/>
              <a:t>setBalance</a:t>
            </a:r>
            <a:r>
              <a:rPr lang="en-US" dirty="0"/>
              <a:t>(int x) { balance = x; }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 </a:t>
            </a:r>
            <a:r>
              <a:rPr lang="en-US" dirty="0"/>
              <a:t>void withdraw(int amount) { </a:t>
            </a:r>
          </a:p>
          <a:p>
            <a:pPr marL="0" indent="0">
              <a:buNone/>
            </a:pPr>
            <a:r>
              <a:rPr lang="en-US" dirty="0"/>
              <a:t>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if (amount &gt; b) </a:t>
            </a:r>
          </a:p>
          <a:p>
            <a:pPr marL="0" indent="0">
              <a:buNone/>
            </a:pPr>
            <a:r>
              <a:rPr lang="en-US" dirty="0"/>
              <a:t>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setBalance</a:t>
            </a:r>
            <a:r>
              <a:rPr lang="en-US" dirty="0"/>
              <a:t>(b – amount); } </a:t>
            </a:r>
          </a:p>
          <a:p>
            <a:pPr marL="0" indent="0">
              <a:buNone/>
            </a:pPr>
            <a:r>
              <a:rPr lang="en-US" dirty="0"/>
              <a:t>	// other operations like deposit (which would use synchronized)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315189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8ECE-174A-7C43-2874-DBA6552F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0260B-B93F-B6B0-8B30-28A9E3552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Occurs when the computation result depends on scheduling (how threads are interleaved) </a:t>
            </a:r>
          </a:p>
          <a:p>
            <a:pPr lvl="1"/>
            <a:r>
              <a:rPr lang="en-US" dirty="0"/>
              <a:t>We, as programmers can’t influence scheduling of threads</a:t>
            </a:r>
          </a:p>
          <a:p>
            <a:pPr lvl="1"/>
            <a:r>
              <a:rPr lang="en-US" dirty="0"/>
              <a:t>We need to write programs that work independent of scheduling</a:t>
            </a:r>
          </a:p>
          <a:p>
            <a:pPr lvl="1"/>
            <a:r>
              <a:rPr lang="en-US" dirty="0"/>
              <a:t>E.g.: if two threads are withdrawing, different schedules could cause different threads to see the </a:t>
            </a:r>
            <a:r>
              <a:rPr lang="en-US" dirty="0" err="1"/>
              <a:t>WithdrawTooLargeException</a:t>
            </a:r>
            <a:endParaRPr lang="en-US" dirty="0"/>
          </a:p>
          <a:p>
            <a:r>
              <a:rPr lang="en-US" dirty="0"/>
              <a:t>Data Race: </a:t>
            </a:r>
          </a:p>
          <a:p>
            <a:pPr lvl="1"/>
            <a:r>
              <a:rPr lang="en-US" dirty="0"/>
              <a:t>When there is the potential for two threads to be writing a variable in parallel</a:t>
            </a:r>
          </a:p>
          <a:p>
            <a:pPr lvl="1"/>
            <a:r>
              <a:rPr lang="en-US" dirty="0"/>
              <a:t>When there is the potential for one thread to be reading a variable while another writes to it</a:t>
            </a:r>
          </a:p>
          <a:p>
            <a:pPr lvl="1"/>
            <a:r>
              <a:rPr lang="en-US" dirty="0"/>
              <a:t>E.g.: Two threads insert the same into a hash table. The second thread in the schedule will overwrite the insert from the first.</a:t>
            </a:r>
          </a:p>
          <a:p>
            <a:r>
              <a:rPr lang="en-US" dirty="0"/>
              <a:t>Bad Interleaving:</a:t>
            </a:r>
          </a:p>
          <a:p>
            <a:pPr lvl="1"/>
            <a:r>
              <a:rPr lang="en-US" dirty="0"/>
              <a:t>A race condition other than a data race</a:t>
            </a:r>
          </a:p>
          <a:p>
            <a:pPr lvl="1"/>
            <a:r>
              <a:rPr lang="en-US" dirty="0"/>
              <a:t>Usually it looks like exposing a “bad” intermediate state</a:t>
            </a:r>
          </a:p>
          <a:p>
            <a:pPr lvl="1"/>
            <a:r>
              <a:rPr lang="en-US" dirty="0"/>
              <a:t>E.g.: Two threads insert into a hash table. We compute the index for each key, then one thread resizes the table, now the other index might be incorrect. </a:t>
            </a:r>
          </a:p>
        </p:txBody>
      </p:sp>
    </p:spTree>
    <p:extLst>
      <p:ext uri="{BB962C8B-B14F-4D97-AF65-F5344CB8AC3E}">
        <p14:creationId xmlns:p14="http://schemas.microsoft.com/office/powerpoint/2010/main" val="1098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D77A-A12E-2519-D945-648888DF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96875"/>
            <a:ext cx="10515600" cy="1325563"/>
          </a:xfrm>
        </p:spPr>
        <p:txBody>
          <a:bodyPr/>
          <a:lstStyle/>
          <a:p>
            <a:r>
              <a:rPr lang="en-US" dirty="0"/>
              <a:t>Example: Shared Stack (no problems so far)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84E-3E3D-8777-2AB8-6154021F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440"/>
            <a:ext cx="10515600" cy="6258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</a:t>
            </a:r>
          </a:p>
          <a:p>
            <a:pPr marL="0" indent="0">
              <a:buNone/>
            </a:pPr>
            <a:r>
              <a:rPr lang="en-US" dirty="0"/>
              <a:t>		return index==-1;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</a:t>
            </a:r>
          </a:p>
          <a:p>
            <a:pPr marL="0" indent="0">
              <a:buNone/>
            </a:pPr>
            <a:r>
              <a:rPr lang="en-US" dirty="0"/>
              <a:t>		array[++index] = </a:t>
            </a:r>
            <a:r>
              <a:rPr lang="en-US" dirty="0" err="1"/>
              <a:t>val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synchronized E pop() { </a:t>
            </a:r>
          </a:p>
          <a:p>
            <a:pPr marL="0" indent="0">
              <a:buNone/>
            </a:pPr>
            <a:r>
              <a:rPr lang="en-US" dirty="0"/>
              <a:t>		if(</a:t>
            </a:r>
            <a:r>
              <a:rPr lang="en-US" dirty="0" err="1"/>
              <a:t>isEmpty</a:t>
            </a:r>
            <a:r>
              <a:rPr lang="en-US" dirty="0"/>
              <a:t>()) </a:t>
            </a:r>
          </a:p>
          <a:p>
            <a:pPr marL="0" indent="0">
              <a:buNone/>
            </a:pPr>
            <a:r>
              <a:rPr lang="en-US" dirty="0"/>
              <a:t>			throw new </a:t>
            </a:r>
            <a:r>
              <a:rPr lang="en-US" dirty="0" err="1"/>
              <a:t>StackEmptyException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return array[index--]; </a:t>
            </a:r>
          </a:p>
          <a:p>
            <a:pPr marL="0" indent="0">
              <a:buNone/>
            </a:pPr>
            <a:r>
              <a:rPr lang="en-US" dirty="0"/>
              <a:t>	} 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793AB9-3041-0C12-9F0A-B8332694E888}"/>
              </a:ext>
            </a:extLst>
          </p:cNvPr>
          <p:cNvSpPr txBox="1"/>
          <p:nvPr/>
        </p:nvSpPr>
        <p:spPr>
          <a:xfrm>
            <a:off x="7233920" y="4368800"/>
            <a:ext cx="380072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 sections of this code?</a:t>
            </a:r>
          </a:p>
        </p:txBody>
      </p:sp>
    </p:spTree>
    <p:extLst>
      <p:ext uri="{BB962C8B-B14F-4D97-AF65-F5344CB8AC3E}">
        <p14:creationId xmlns:p14="http://schemas.microsoft.com/office/powerpoint/2010/main" val="144835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D77A-A12E-2519-D945-648888DF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Race Condition, but no Data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84E-3E3D-8777-2AB8-6154021F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7F7C49-A9B0-D71B-2293-78AC65711059}"/>
              </a:ext>
            </a:extLst>
          </p:cNvPr>
          <p:cNvSpPr txBox="1"/>
          <p:nvPr/>
        </p:nvSpPr>
        <p:spPr>
          <a:xfrm>
            <a:off x="7233920" y="4368800"/>
            <a:ext cx="380072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 sections of this code?</a:t>
            </a:r>
          </a:p>
        </p:txBody>
      </p:sp>
    </p:spTree>
    <p:extLst>
      <p:ext uri="{BB962C8B-B14F-4D97-AF65-F5344CB8AC3E}">
        <p14:creationId xmlns:p14="http://schemas.microsoft.com/office/powerpoint/2010/main" val="881664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D77A-A12E-2519-D945-648888DF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Race Condition, including a </a:t>
            </a:r>
            <a:r>
              <a:rPr lang="en-US" dirty="0">
                <a:solidFill>
                  <a:srgbClr val="FF0000"/>
                </a:solidFill>
              </a:rPr>
              <a:t>Data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84E-3E3D-8777-2AB8-6154021F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FF0000"/>
                </a:solidFill>
              </a:rPr>
              <a:t>System.out.println</a:t>
            </a:r>
            <a:r>
              <a:rPr lang="en-US" dirty="0">
                <a:solidFill>
                  <a:srgbClr val="FF0000"/>
                </a:solidFill>
              </a:rPr>
              <a:t>(index);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17747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Peek and </a:t>
            </a:r>
            <a:r>
              <a:rPr lang="en-US" dirty="0" err="1"/>
              <a:t>isEmpty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peek();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878319" y="2172832"/>
            <a:ext cx="2499361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boolean</a:t>
            </a:r>
            <a:r>
              <a:rPr lang="en-US" dirty="0">
                <a:solidFill>
                  <a:schemeClr val="tx1"/>
                </a:solidFill>
              </a:rPr>
              <a:t> b = 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 ans = pop();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push(ans);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return ans;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3ADA93-4C40-AD42-D3C8-F3A19358B1E7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boolean</a:t>
            </a:r>
            <a:r>
              <a:rPr lang="en-US" dirty="0">
                <a:solidFill>
                  <a:schemeClr val="tx1"/>
                </a:solidFill>
              </a:rPr>
              <a:t> b = 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should not see an empty stack if there is a push but no pop.</a:t>
            </a:r>
          </a:p>
        </p:txBody>
      </p:sp>
    </p:spTree>
    <p:extLst>
      <p:ext uri="{BB962C8B-B14F-4D97-AF65-F5344CB8AC3E}">
        <p14:creationId xmlns:p14="http://schemas.microsoft.com/office/powerpoint/2010/main" val="1587360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Peek and Push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peek();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1129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 ans = pop();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push(ans);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return ans;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3ADA93-4C40-AD42-D3C8-F3A19358B1E7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</p:spTree>
    <p:extLst>
      <p:ext uri="{BB962C8B-B14F-4D97-AF65-F5344CB8AC3E}">
        <p14:creationId xmlns:p14="http://schemas.microsoft.com/office/powerpoint/2010/main" val="96572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DB785C-A820-1E10-DAF8-AE222DA20480}"/>
              </a:ext>
            </a:extLst>
          </p:cNvPr>
          <p:cNvSpPr/>
          <p:nvPr/>
        </p:nvSpPr>
        <p:spPr>
          <a:xfrm>
            <a:off x="1087120" y="3677920"/>
            <a:ext cx="7711440" cy="2092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A8ACE-0848-BFD0-B55C-5ADE4C4B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 Account Example -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4509-872D-1E71-1F56-099930F7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Assume the initial balance is 150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getBalance</a:t>
            </a:r>
            <a:r>
              <a:rPr lang="en-US" dirty="0"/>
              <a:t>() { return balance; 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setBalance</a:t>
            </a:r>
            <a:r>
              <a:rPr lang="en-US" dirty="0"/>
              <a:t>(int x) { balance = x; 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if (amount &gt; b) </a:t>
            </a:r>
          </a:p>
          <a:p>
            <a:pPr marL="0" indent="0">
              <a:buNone/>
            </a:pPr>
            <a:r>
              <a:rPr lang="en-US" dirty="0"/>
              <a:t>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setBalance</a:t>
            </a:r>
            <a:r>
              <a:rPr lang="en-US" dirty="0"/>
              <a:t>(b – amount); } </a:t>
            </a:r>
          </a:p>
          <a:p>
            <a:pPr marL="0" indent="0">
              <a:buNone/>
            </a:pPr>
            <a:r>
              <a:rPr lang="en-US" dirty="0"/>
              <a:t>	// other operations like deposit, etc.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FDB0C-B099-09B5-232E-F0FD7B01BA79}"/>
              </a:ext>
            </a:extLst>
          </p:cNvPr>
          <p:cNvSpPr/>
          <p:nvPr/>
        </p:nvSpPr>
        <p:spPr>
          <a:xfrm>
            <a:off x="9540239" y="2572861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withdraw(100);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648739-9A4E-4DE9-3C34-1F967631D892}"/>
              </a:ext>
            </a:extLst>
          </p:cNvPr>
          <p:cNvSpPr txBox="1"/>
          <p:nvPr/>
        </p:nvSpPr>
        <p:spPr>
          <a:xfrm>
            <a:off x="9540240" y="2265680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40A5B-D6FE-42EA-6F2F-1386F2603716}"/>
              </a:ext>
            </a:extLst>
          </p:cNvPr>
          <p:cNvSpPr/>
          <p:nvPr/>
        </p:nvSpPr>
        <p:spPr>
          <a:xfrm>
            <a:off x="9533539" y="4133769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withdraw(75);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DF18B-F1F4-F324-5D1C-50A2842AC38D}"/>
              </a:ext>
            </a:extLst>
          </p:cNvPr>
          <p:cNvSpPr txBox="1"/>
          <p:nvPr/>
        </p:nvSpPr>
        <p:spPr>
          <a:xfrm>
            <a:off x="9533540" y="3826588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</p:spTree>
    <p:extLst>
      <p:ext uri="{BB962C8B-B14F-4D97-AF65-F5344CB8AC3E}">
        <p14:creationId xmlns:p14="http://schemas.microsoft.com/office/powerpoint/2010/main" val="3356295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Peek and Push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peek();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1129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 ans = pop();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push(ans);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return ans;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3ADA93-4C40-AD42-D3C8-F3A19358B1E7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</p:spTree>
    <p:extLst>
      <p:ext uri="{BB962C8B-B14F-4D97-AF65-F5344CB8AC3E}">
        <p14:creationId xmlns:p14="http://schemas.microsoft.com/office/powerpoint/2010/main" val="3173336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BC9A-E478-17F8-5899-39FDB356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How to fix this?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72D53-59E5-7978-BE83-F146F861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39135-EC9C-1AB3-29DF-5A9347DD46EF}"/>
              </a:ext>
            </a:extLst>
          </p:cNvPr>
          <p:cNvSpPr txBox="1"/>
          <p:nvPr/>
        </p:nvSpPr>
        <p:spPr>
          <a:xfrm>
            <a:off x="8087360" y="690880"/>
            <a:ext cx="38113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Make a bigger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206291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BC9A-E478-17F8-5899-39FDB356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Fixed!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72D53-59E5-7978-BE83-F146F861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</a:t>
            </a:r>
            <a:r>
              <a:rPr lang="en-US" dirty="0"/>
              <a:t> 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39135-EC9C-1AB3-29DF-5A9347DD46EF}"/>
              </a:ext>
            </a:extLst>
          </p:cNvPr>
          <p:cNvSpPr txBox="1"/>
          <p:nvPr/>
        </p:nvSpPr>
        <p:spPr>
          <a:xfrm>
            <a:off x="8087360" y="690880"/>
            <a:ext cx="38113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Make a bigger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818060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BC9A-E478-17F8-5899-39FDB356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Did this fix it?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72D53-59E5-7978-BE83-F146F861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return array[index];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770E1-80A0-988D-5BDB-B8758C3C4D0A}"/>
              </a:ext>
            </a:extLst>
          </p:cNvPr>
          <p:cNvSpPr txBox="1"/>
          <p:nvPr/>
        </p:nvSpPr>
        <p:spPr>
          <a:xfrm>
            <a:off x="8087360" y="690880"/>
            <a:ext cx="357527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No! Now it has a data race!</a:t>
            </a:r>
          </a:p>
        </p:txBody>
      </p:sp>
    </p:spTree>
    <p:extLst>
      <p:ext uri="{BB962C8B-B14F-4D97-AF65-F5344CB8AC3E}">
        <p14:creationId xmlns:p14="http://schemas.microsoft.com/office/powerpoint/2010/main" val="175820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BED13-22A1-8328-2908-CCDB1D5C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10F9-037F-8B63-FA98-ED21F813E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two or more threads are mutually blocking each other</a:t>
            </a:r>
          </a:p>
          <a:p>
            <a:r>
              <a:rPr lang="en-US" dirty="0"/>
              <a:t>T1 is blocked by T2, which is blocked by T3, …, Tn is blocked by T1</a:t>
            </a:r>
          </a:p>
          <a:p>
            <a:pPr lvl="1"/>
            <a:r>
              <a:rPr lang="en-US" dirty="0"/>
              <a:t>A cycle of blocking</a:t>
            </a:r>
          </a:p>
        </p:txBody>
      </p:sp>
    </p:spTree>
    <p:extLst>
      <p:ext uri="{BB962C8B-B14F-4D97-AF65-F5344CB8AC3E}">
        <p14:creationId xmlns:p14="http://schemas.microsoft.com/office/powerpoint/2010/main" val="4142712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synchronized 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 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a.deposit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24490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Deadlock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x.transferTo</a:t>
            </a:r>
            <a:r>
              <a:rPr lang="en-US" dirty="0">
                <a:solidFill>
                  <a:schemeClr val="tx1"/>
                </a:solidFill>
              </a:rPr>
              <a:t>(1,y);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y.transferTo</a:t>
            </a:r>
            <a:r>
              <a:rPr lang="en-US" dirty="0">
                <a:solidFill>
                  <a:schemeClr val="tx1"/>
                </a:solidFill>
              </a:rPr>
              <a:t>(1,x);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355600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after </a:t>
            </a:r>
            <a:r>
              <a:rPr lang="en-US" dirty="0" err="1">
                <a:solidFill>
                  <a:schemeClr val="tx1"/>
                </a:solidFill>
              </a:rPr>
              <a:t>depost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 </a:t>
            </a:r>
            <a:r>
              <a:rPr lang="en-US" dirty="0">
                <a:solidFill>
                  <a:schemeClr val="tx1"/>
                </a:solidFill>
              </a:rPr>
              <a:t>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5182F8-642A-68C5-38B4-4E1AD6C388B6}"/>
              </a:ext>
            </a:extLst>
          </p:cNvPr>
          <p:cNvSpPr/>
          <p:nvPr/>
        </p:nvSpPr>
        <p:spPr>
          <a:xfrm>
            <a:off x="6257729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</a:t>
            </a:r>
            <a:r>
              <a:rPr lang="en-US" dirty="0">
                <a:solidFill>
                  <a:schemeClr val="tx1"/>
                </a:solidFill>
              </a:rPr>
              <a:t> after deposit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58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Deadlock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x.transferTo</a:t>
            </a:r>
            <a:r>
              <a:rPr lang="en-US" dirty="0">
                <a:solidFill>
                  <a:schemeClr val="tx1"/>
                </a:solidFill>
              </a:rPr>
              <a:t>(1,y);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y.transferTo</a:t>
            </a:r>
            <a:r>
              <a:rPr lang="en-US" dirty="0">
                <a:solidFill>
                  <a:schemeClr val="tx1"/>
                </a:solidFill>
              </a:rPr>
              <a:t>(1,x);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355600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after </a:t>
            </a:r>
            <a:r>
              <a:rPr lang="en-US" dirty="0" err="1">
                <a:solidFill>
                  <a:schemeClr val="tx1"/>
                </a:solidFill>
              </a:rPr>
              <a:t>depost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 </a:t>
            </a:r>
            <a:r>
              <a:rPr lang="en-US" dirty="0">
                <a:solidFill>
                  <a:schemeClr val="tx1"/>
                </a:solidFill>
              </a:rPr>
              <a:t>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5182F8-642A-68C5-38B4-4E1AD6C388B6}"/>
              </a:ext>
            </a:extLst>
          </p:cNvPr>
          <p:cNvSpPr/>
          <p:nvPr/>
        </p:nvSpPr>
        <p:spPr>
          <a:xfrm>
            <a:off x="6257729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</a:t>
            </a:r>
            <a:r>
              <a:rPr lang="en-US" dirty="0">
                <a:solidFill>
                  <a:schemeClr val="tx1"/>
                </a:solidFill>
              </a:rPr>
              <a:t> after deposit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66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6E02C-5673-38D6-4439-D43D5A72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Deadlocks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0BB86-88A0-A30B-3F0C-216BDA9EB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Deadlocks occur when there are multiple locks necessary to complete a task and different threads may obtain them in a different order</a:t>
            </a:r>
          </a:p>
          <a:p>
            <a:r>
              <a:rPr lang="en-US" dirty="0"/>
              <a:t>Option 1:</a:t>
            </a:r>
          </a:p>
          <a:p>
            <a:pPr lvl="1"/>
            <a:r>
              <a:rPr lang="en-US" dirty="0"/>
              <a:t>Have a coarser lock granularity</a:t>
            </a:r>
          </a:p>
          <a:p>
            <a:pPr lvl="1"/>
            <a:r>
              <a:rPr lang="en-US" dirty="0"/>
              <a:t>E.g. one lock for ALL bank accounts</a:t>
            </a:r>
          </a:p>
          <a:p>
            <a:r>
              <a:rPr lang="en-US" dirty="0"/>
              <a:t>Option 2:</a:t>
            </a:r>
          </a:p>
          <a:p>
            <a:pPr lvl="1"/>
            <a:r>
              <a:rPr lang="en-US" dirty="0"/>
              <a:t>Have a finer critical section so that only one lock is needed at a time</a:t>
            </a:r>
          </a:p>
          <a:p>
            <a:pPr lvl="1"/>
            <a:r>
              <a:rPr lang="en-US" dirty="0"/>
              <a:t>E.g. instead of a synchronized </a:t>
            </a:r>
            <a:r>
              <a:rPr lang="en-US" dirty="0" err="1"/>
              <a:t>transferTo</a:t>
            </a:r>
            <a:r>
              <a:rPr lang="en-US" dirty="0"/>
              <a:t>, have the withdraw and deposit steps locked separately</a:t>
            </a:r>
          </a:p>
          <a:p>
            <a:r>
              <a:rPr lang="en-US" dirty="0"/>
              <a:t>Option 3:</a:t>
            </a:r>
          </a:p>
          <a:p>
            <a:pPr lvl="1"/>
            <a:r>
              <a:rPr lang="en-US" dirty="0"/>
              <a:t>Force the threads to always acquire the locks in the same order</a:t>
            </a:r>
          </a:p>
          <a:p>
            <a:pPr lvl="1"/>
            <a:r>
              <a:rPr lang="en-US" dirty="0"/>
              <a:t>E.g. make </a:t>
            </a:r>
            <a:r>
              <a:rPr lang="en-US" dirty="0" err="1"/>
              <a:t>transferTo</a:t>
            </a:r>
            <a:r>
              <a:rPr lang="en-US" dirty="0"/>
              <a:t> acquire both locks before doing either the withdraw or deposit, make sure both threads agree on the order to </a:t>
            </a:r>
            <a:r>
              <a:rPr lang="en-US" dirty="0" err="1"/>
              <a:t>aquire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935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Coarser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static final Object BANK = new Object();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synchronized(BANK){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13522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8ACE-0848-BFD0-B55C-5ADE4C4B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“Good”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4509-872D-1E71-1F56-099930F7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/>
          </a:bodyPr>
          <a:lstStyle/>
          <a:p>
            <a:r>
              <a:rPr lang="en-US" dirty="0"/>
              <a:t>Assume the initial balance is 150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FDB0C-B099-09B5-232E-F0FD7B01BA79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withdraw(100);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648739-9A4E-4DE9-3C34-1F967631D892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40A5B-D6FE-42EA-6F2F-1386F2603716}"/>
              </a:ext>
            </a:extLst>
          </p:cNvPr>
          <p:cNvSpPr/>
          <p:nvPr/>
        </p:nvSpPr>
        <p:spPr>
          <a:xfrm>
            <a:off x="687831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withdraw(75);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DF18B-F1F4-F324-5D1C-50A2842AC38D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111F2-E0CB-EFB9-CDFE-114A83873431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9C9F9B-23B2-843A-E07D-0F90A5EC807E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</p:spTree>
    <p:extLst>
      <p:ext uri="{BB962C8B-B14F-4D97-AF65-F5344CB8AC3E}">
        <p14:creationId xmlns:p14="http://schemas.microsoft.com/office/powerpoint/2010/main" val="3120984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Finer Critical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136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synchronized(this){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synchronized(a){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721836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3675"/>
            <a:ext cx="10515600" cy="1325563"/>
          </a:xfrm>
        </p:spPr>
        <p:txBody>
          <a:bodyPr/>
          <a:lstStyle/>
          <a:p>
            <a:r>
              <a:rPr lang="en-US" dirty="0"/>
              <a:t>Option 3: First Get All Locks In A Fixed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0515600" cy="61874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if (</a:t>
            </a:r>
            <a:r>
              <a:rPr lang="en-US" dirty="0" err="1"/>
              <a:t>this.acctNum</a:t>
            </a:r>
            <a:r>
              <a:rPr lang="en-US" dirty="0"/>
              <a:t> &lt; </a:t>
            </a:r>
            <a:r>
              <a:rPr lang="en-US" dirty="0" err="1"/>
              <a:t>a.acctNum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		synchronized(this){</a:t>
            </a:r>
          </a:p>
          <a:p>
            <a:pPr marL="0" indent="0">
              <a:buNone/>
            </a:pPr>
            <a:r>
              <a:rPr lang="en-US" dirty="0"/>
              <a:t>				synchronized(a){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} } }</a:t>
            </a:r>
          </a:p>
          <a:p>
            <a:pPr marL="0" indent="0">
              <a:buNone/>
            </a:pPr>
            <a:r>
              <a:rPr lang="en-US" dirty="0"/>
              <a:t>		else {</a:t>
            </a:r>
          </a:p>
          <a:p>
            <a:pPr marL="0" indent="0">
              <a:buNone/>
            </a:pPr>
            <a:r>
              <a:rPr lang="en-US" dirty="0"/>
              <a:t>			synchronized(a){</a:t>
            </a:r>
          </a:p>
          <a:p>
            <a:pPr marL="0" indent="0">
              <a:buNone/>
            </a:pPr>
            <a:r>
              <a:rPr lang="en-US" dirty="0"/>
              <a:t>				synchronized(this){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} } }		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218861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8F22-9A08-0993-D878-46864D92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Code Conventional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32497-4370-4006-0BE4-92CEAB21A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48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F9FC-FCC2-7595-4DA6-972C382C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F2E3-1391-65DE-BDE7-03579C50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memory must fit one of three categories: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Thread Local: Each thread has its own copy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Shared and Immutable: There is just one copy, but nothing will ever write to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Shared and Mutable: There is just one copy, it may change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Requires Synchronization!</a:t>
            </a:r>
          </a:p>
        </p:txBody>
      </p:sp>
    </p:spTree>
    <p:extLst>
      <p:ext uri="{BB962C8B-B14F-4D97-AF65-F5344CB8AC3E}">
        <p14:creationId xmlns:p14="http://schemas.microsoft.com/office/powerpoint/2010/main" val="3791496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6891D-8375-FE99-21C6-EBE114E1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Local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15F66-6709-670F-93F3-2247BD9C7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avoid sharing resources</a:t>
            </a:r>
          </a:p>
          <a:p>
            <a:r>
              <a:rPr lang="en-US" dirty="0"/>
              <a:t>Dodges all race conditions, since no other threads can touch it!</a:t>
            </a:r>
          </a:p>
          <a:p>
            <a:pPr lvl="1"/>
            <a:r>
              <a:rPr lang="en-US" dirty="0"/>
              <a:t>No synchronization necessary! (Remember </a:t>
            </a:r>
            <a:r>
              <a:rPr lang="en-US" dirty="0" err="1"/>
              <a:t>Ahmdal’s</a:t>
            </a:r>
            <a:r>
              <a:rPr lang="en-US" dirty="0"/>
              <a:t> law)</a:t>
            </a:r>
          </a:p>
          <a:p>
            <a:r>
              <a:rPr lang="en-US" dirty="0"/>
              <a:t>Use whenever threads do not need to communicate using the resource</a:t>
            </a:r>
          </a:p>
          <a:p>
            <a:pPr lvl="1"/>
            <a:r>
              <a:rPr lang="en-US" dirty="0"/>
              <a:t>E.g., each thread should have its on Random object</a:t>
            </a:r>
          </a:p>
          <a:p>
            <a:r>
              <a:rPr lang="en-US" dirty="0"/>
              <a:t>In most cases, most objects should be in this category</a:t>
            </a:r>
          </a:p>
        </p:txBody>
      </p:sp>
    </p:spTree>
    <p:extLst>
      <p:ext uri="{BB962C8B-B14F-4D97-AF65-F5344CB8AC3E}">
        <p14:creationId xmlns:p14="http://schemas.microsoft.com/office/powerpoint/2010/main" val="1839542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2544-9CC0-FB0D-054C-7DA324CA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0D9C-3674-310D-619B-0737288B3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avoid changing objects</a:t>
            </a:r>
          </a:p>
          <a:p>
            <a:pPr lvl="1"/>
            <a:r>
              <a:rPr lang="en-US" dirty="0"/>
              <a:t>Make new objects instead</a:t>
            </a:r>
          </a:p>
          <a:p>
            <a:r>
              <a:rPr lang="en-US" dirty="0"/>
              <a:t>Parallel reads are not data races</a:t>
            </a:r>
          </a:p>
          <a:p>
            <a:pPr lvl="1"/>
            <a:r>
              <a:rPr lang="en-US" dirty="0"/>
              <a:t>If an object is never written to, no synchronization necessary!</a:t>
            </a:r>
          </a:p>
          <a:p>
            <a:r>
              <a:rPr lang="en-US" dirty="0"/>
              <a:t>Many programmers over-use mutation, minimize it</a:t>
            </a:r>
          </a:p>
        </p:txBody>
      </p:sp>
    </p:spTree>
    <p:extLst>
      <p:ext uri="{BB962C8B-B14F-4D97-AF65-F5344CB8AC3E}">
        <p14:creationId xmlns:p14="http://schemas.microsoft.com/office/powerpoint/2010/main" val="3849426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68A4-910D-48CC-0436-66F2F2FF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and Mutable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1BC2D-B37B-2C4D-BE10-5A379763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everything else, use locks</a:t>
            </a:r>
          </a:p>
          <a:p>
            <a:r>
              <a:rPr lang="en-US" dirty="0"/>
              <a:t>Avoid all data races</a:t>
            </a:r>
          </a:p>
          <a:p>
            <a:pPr lvl="1"/>
            <a:r>
              <a:rPr lang="en-US" dirty="0"/>
              <a:t>Every read and write should be projected with a lock, even if it “seems safe”</a:t>
            </a:r>
          </a:p>
          <a:p>
            <a:pPr lvl="1"/>
            <a:r>
              <a:rPr lang="en-US" dirty="0"/>
              <a:t>Almost every Java/C program with a data race is wrong</a:t>
            </a:r>
          </a:p>
          <a:p>
            <a:r>
              <a:rPr lang="en-US" dirty="0"/>
              <a:t>Even without data races, it still may be incorrect</a:t>
            </a:r>
          </a:p>
          <a:p>
            <a:pPr lvl="1"/>
            <a:r>
              <a:rPr lang="en-US" dirty="0"/>
              <a:t>Watch for bad </a:t>
            </a:r>
            <a:r>
              <a:rPr lang="en-US" dirty="0" err="1"/>
              <a:t>interleavings</a:t>
            </a:r>
            <a:r>
              <a:rPr lang="en-US" dirty="0"/>
              <a:t> as well!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3522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955C-25A9-B2A3-AFBC-4B1D253E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BE940-22B3-5589-4120-B555EBEC9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location needing synchronization, have a lock that is always held when reading or writing the location</a:t>
            </a:r>
          </a:p>
          <a:p>
            <a:r>
              <a:rPr lang="en-US" dirty="0"/>
              <a:t>The same lock can (and often should) “guard” multiple fields/objects</a:t>
            </a:r>
          </a:p>
          <a:p>
            <a:pPr lvl="1"/>
            <a:r>
              <a:rPr lang="en-US" dirty="0"/>
              <a:t>Clearly document what each lock guards!</a:t>
            </a:r>
          </a:p>
          <a:p>
            <a:pPr lvl="1"/>
            <a:r>
              <a:rPr lang="en-US" dirty="0"/>
              <a:t>In Java, the lock should usually be the object itself (i.e. “this”)</a:t>
            </a:r>
          </a:p>
          <a:p>
            <a:r>
              <a:rPr lang="en-US" dirty="0"/>
              <a:t>Have a mapping between memory locations and lock objects and stick to it!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81577DD-8FD9-9AD9-885F-3D517938C6E5}"/>
              </a:ext>
            </a:extLst>
          </p:cNvPr>
          <p:cNvSpPr/>
          <p:nvPr/>
        </p:nvSpPr>
        <p:spPr>
          <a:xfrm>
            <a:off x="3393440" y="5069840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1DA4BCB-B840-E23A-D909-CCF2B6BB9715}"/>
              </a:ext>
            </a:extLst>
          </p:cNvPr>
          <p:cNvSpPr/>
          <p:nvPr/>
        </p:nvSpPr>
        <p:spPr>
          <a:xfrm>
            <a:off x="4582160" y="5024120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06CE46-E52A-8089-5737-93BA6D4D0C96}"/>
              </a:ext>
            </a:extLst>
          </p:cNvPr>
          <p:cNvSpPr/>
          <p:nvPr/>
        </p:nvSpPr>
        <p:spPr>
          <a:xfrm>
            <a:off x="3987800" y="5069840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ock Icon Stock Illustration - Download Image Now - Lock, Locking, Icon -  iStock">
            <a:extLst>
              <a:ext uri="{FF2B5EF4-FFF2-40B4-BE49-F238E27FC236}">
                <a16:creationId xmlns:a16="http://schemas.microsoft.com/office/drawing/2014/main" id="{12BF3E40-7798-000B-70F0-ABC980897B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10872" r="23580" b="10491"/>
          <a:stretch/>
        </p:blipFill>
        <p:spPr bwMode="auto">
          <a:xfrm>
            <a:off x="3987800" y="5713254"/>
            <a:ext cx="36193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B28564-6754-5437-B662-DB42C2261A4C}"/>
              </a:ext>
            </a:extLst>
          </p:cNvPr>
          <p:cNvCxnSpPr>
            <a:cxnSpLocks/>
            <a:stCxn id="4" idx="4"/>
            <a:endCxn id="1026" idx="0"/>
          </p:cNvCxnSpPr>
          <p:nvPr/>
        </p:nvCxnSpPr>
        <p:spPr>
          <a:xfrm>
            <a:off x="3591560" y="5466080"/>
            <a:ext cx="577209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33DC13-B389-D700-8088-2E7A18BAA99C}"/>
              </a:ext>
            </a:extLst>
          </p:cNvPr>
          <p:cNvCxnSpPr>
            <a:cxnSpLocks/>
            <a:stCxn id="6" idx="4"/>
            <a:endCxn id="1026" idx="0"/>
          </p:cNvCxnSpPr>
          <p:nvPr/>
        </p:nvCxnSpPr>
        <p:spPr>
          <a:xfrm flipH="1">
            <a:off x="4168769" y="5466080"/>
            <a:ext cx="17151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507CB1-7832-EEB4-B6A5-C67E1913F643}"/>
              </a:ext>
            </a:extLst>
          </p:cNvPr>
          <p:cNvCxnSpPr>
            <a:cxnSpLocks/>
            <a:stCxn id="5" idx="4"/>
            <a:endCxn id="1026" idx="0"/>
          </p:cNvCxnSpPr>
          <p:nvPr/>
        </p:nvCxnSpPr>
        <p:spPr>
          <a:xfrm flipH="1">
            <a:off x="4168769" y="5420360"/>
            <a:ext cx="611511" cy="292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D000D68-FFF8-4EFD-3C14-C45241A874C9}"/>
              </a:ext>
            </a:extLst>
          </p:cNvPr>
          <p:cNvSpPr/>
          <p:nvPr/>
        </p:nvSpPr>
        <p:spPr>
          <a:xfrm>
            <a:off x="6003931" y="495712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2533211-2389-E0D6-BD14-CA40BEB073C4}"/>
              </a:ext>
            </a:extLst>
          </p:cNvPr>
          <p:cNvSpPr/>
          <p:nvPr/>
        </p:nvSpPr>
        <p:spPr>
          <a:xfrm>
            <a:off x="7192651" y="491140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Lock Icon Stock Illustration - Download Image Now - Lock, Locking, Icon -  iStock">
            <a:extLst>
              <a:ext uri="{FF2B5EF4-FFF2-40B4-BE49-F238E27FC236}">
                <a16:creationId xmlns:a16="http://schemas.microsoft.com/office/drawing/2014/main" id="{19673F94-4B64-11B3-33A6-4DBBD8B77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10872" r="23580" b="10491"/>
          <a:stretch/>
        </p:blipFill>
        <p:spPr bwMode="auto">
          <a:xfrm>
            <a:off x="6598291" y="5600542"/>
            <a:ext cx="36193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237DFB-6235-79F0-97A7-B6D83CC0FEA2}"/>
              </a:ext>
            </a:extLst>
          </p:cNvPr>
          <p:cNvCxnSpPr>
            <a:cxnSpLocks/>
            <a:stCxn id="16" idx="4"/>
            <a:endCxn id="19" idx="0"/>
          </p:cNvCxnSpPr>
          <p:nvPr/>
        </p:nvCxnSpPr>
        <p:spPr>
          <a:xfrm>
            <a:off x="6202051" y="5353368"/>
            <a:ext cx="577209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F8FA8E0-58BD-1596-FB94-73B07082C10E}"/>
              </a:ext>
            </a:extLst>
          </p:cNvPr>
          <p:cNvCxnSpPr>
            <a:cxnSpLocks/>
            <a:stCxn id="17" idx="4"/>
            <a:endCxn id="19" idx="0"/>
          </p:cNvCxnSpPr>
          <p:nvPr/>
        </p:nvCxnSpPr>
        <p:spPr>
          <a:xfrm flipH="1">
            <a:off x="6779260" y="5307648"/>
            <a:ext cx="611511" cy="292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C4D660FD-E3EA-5857-DED0-2FF6289614CF}"/>
              </a:ext>
            </a:extLst>
          </p:cNvPr>
          <p:cNvSpPr/>
          <p:nvPr/>
        </p:nvSpPr>
        <p:spPr>
          <a:xfrm>
            <a:off x="1916116" y="495712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 descr="Lock Icon Stock Illustration - Download Image Now - Lock, Locking, Icon -  iStock">
            <a:extLst>
              <a:ext uri="{FF2B5EF4-FFF2-40B4-BE49-F238E27FC236}">
                <a16:creationId xmlns:a16="http://schemas.microsoft.com/office/drawing/2014/main" id="{710A18DC-401F-68BA-C1EC-52F5FFF228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10872" r="23580" b="10491"/>
          <a:stretch/>
        </p:blipFill>
        <p:spPr bwMode="auto">
          <a:xfrm>
            <a:off x="1916116" y="5600542"/>
            <a:ext cx="36193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5ACF62-48CF-8852-F989-3128D30DBD3B}"/>
              </a:ext>
            </a:extLst>
          </p:cNvPr>
          <p:cNvCxnSpPr>
            <a:cxnSpLocks/>
            <a:stCxn id="25" idx="4"/>
            <a:endCxn id="26" idx="0"/>
          </p:cNvCxnSpPr>
          <p:nvPr/>
        </p:nvCxnSpPr>
        <p:spPr>
          <a:xfrm flipH="1">
            <a:off x="2097085" y="5353368"/>
            <a:ext cx="17151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284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CE9F-71A4-091E-38F4-0E9AC18DD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Granularity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0479E-F96C-37FB-4532-C0B632D59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 Grained: Fewer locks guarding more things each</a:t>
            </a:r>
          </a:p>
          <a:p>
            <a:pPr lvl="1"/>
            <a:r>
              <a:rPr lang="en-US" dirty="0"/>
              <a:t>One lock for an entire data structure</a:t>
            </a:r>
          </a:p>
          <a:p>
            <a:pPr lvl="1"/>
            <a:r>
              <a:rPr lang="en-US" dirty="0"/>
              <a:t>One lock shared by multiple objects (e.g. one lock for all bank accounts)</a:t>
            </a:r>
          </a:p>
          <a:p>
            <a:r>
              <a:rPr lang="en-US" dirty="0"/>
              <a:t>Fine Grained: More locks guarding fewer things each</a:t>
            </a:r>
          </a:p>
          <a:p>
            <a:pPr lvl="1"/>
            <a:r>
              <a:rPr lang="en-US" dirty="0"/>
              <a:t>One lock per data structure location (e.g. array index)</a:t>
            </a:r>
          </a:p>
          <a:p>
            <a:pPr lvl="1"/>
            <a:r>
              <a:rPr lang="en-US" dirty="0"/>
              <a:t>One lock per object or per field in one object (e.g. one lock for each account)</a:t>
            </a:r>
          </a:p>
          <a:p>
            <a:r>
              <a:rPr lang="en-US" dirty="0"/>
              <a:t>Note: there’s really a continuum between them…</a:t>
            </a:r>
          </a:p>
        </p:txBody>
      </p:sp>
    </p:spTree>
    <p:extLst>
      <p:ext uri="{BB962C8B-B14F-4D97-AF65-F5344CB8AC3E}">
        <p14:creationId xmlns:p14="http://schemas.microsoft.com/office/powerpoint/2010/main" val="3626139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04CA6-1854-5021-AEEB-6D4AA75E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Separate Chaining </a:t>
            </a:r>
            <a:r>
              <a:rPr lang="en-US" dirty="0" err="1"/>
              <a:t>Hashtable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75089-EBD9-F387-17F4-29696B6BF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Coarse-grained: One lock for the entire </a:t>
            </a:r>
            <a:r>
              <a:rPr lang="en-US" dirty="0" err="1"/>
              <a:t>hashtable</a:t>
            </a:r>
            <a:r>
              <a:rPr lang="en-US" dirty="0"/>
              <a:t> </a:t>
            </a:r>
          </a:p>
          <a:p>
            <a:r>
              <a:rPr lang="en-US" dirty="0"/>
              <a:t>Fine-grained: One lock for each bucket </a:t>
            </a:r>
          </a:p>
          <a:p>
            <a:r>
              <a:rPr lang="en-US" dirty="0"/>
              <a:t>Which supports more parallelism in insert and find?</a:t>
            </a:r>
          </a:p>
          <a:p>
            <a:r>
              <a:rPr lang="en-US" dirty="0"/>
              <a:t>Which makes rehashing easier?</a:t>
            </a:r>
          </a:p>
          <a:p>
            <a:r>
              <a:rPr lang="en-US" dirty="0"/>
              <a:t>What happens if you want to have a size field?</a:t>
            </a:r>
          </a:p>
        </p:txBody>
      </p:sp>
    </p:spTree>
    <p:extLst>
      <p:ext uri="{BB962C8B-B14F-4D97-AF65-F5344CB8AC3E}">
        <p14:creationId xmlns:p14="http://schemas.microsoft.com/office/powerpoint/2010/main" val="245024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8ACE-0848-BFD0-B55C-5ADE4C4B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“Bad”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4509-872D-1E71-1F56-099930F7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/>
          </a:bodyPr>
          <a:lstStyle/>
          <a:p>
            <a:r>
              <a:rPr lang="en-US" dirty="0"/>
              <a:t>Assume the initial balance is 150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FDB0C-B099-09B5-232E-F0FD7B01BA79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withdraw(100);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648739-9A4E-4DE9-3C34-1F967631D892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40A5B-D6FE-42EA-6F2F-1386F2603716}"/>
              </a:ext>
            </a:extLst>
          </p:cNvPr>
          <p:cNvSpPr/>
          <p:nvPr/>
        </p:nvSpPr>
        <p:spPr>
          <a:xfrm>
            <a:off x="687831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withdraw(75);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DF18B-F1F4-F324-5D1C-50A2842AC38D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111F2-E0CB-EFB9-CDFE-114A83873431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9C9F9B-23B2-843A-E07D-0F90A5EC807E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</p:spTree>
    <p:extLst>
      <p:ext uri="{BB962C8B-B14F-4D97-AF65-F5344CB8AC3E}">
        <p14:creationId xmlns:p14="http://schemas.microsoft.com/office/powerpoint/2010/main" val="3123159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1A01-CF23-81CE-05E5-CE64EE39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68F36-3486-B957-F723-92EF8DB08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Coarse-Grained Locking:</a:t>
            </a:r>
          </a:p>
          <a:p>
            <a:pPr lvl="1"/>
            <a:r>
              <a:rPr lang="en-US" dirty="0"/>
              <a:t>Simpler to implement and avoid race conditions</a:t>
            </a:r>
          </a:p>
          <a:p>
            <a:pPr lvl="1"/>
            <a:r>
              <a:rPr lang="en-US" dirty="0"/>
              <a:t>Faster/easier to implement operations that access multiple locations (because all guarded by the same lock) </a:t>
            </a:r>
          </a:p>
          <a:p>
            <a:pPr lvl="1"/>
            <a:r>
              <a:rPr lang="en-US" dirty="0"/>
              <a:t>Much easier for operations that modify data-structure shape</a:t>
            </a:r>
          </a:p>
          <a:p>
            <a:r>
              <a:rPr lang="en-US" dirty="0"/>
              <a:t>Fine-Grained Locking:</a:t>
            </a:r>
          </a:p>
          <a:p>
            <a:pPr lvl="1"/>
            <a:r>
              <a:rPr lang="en-US" dirty="0"/>
              <a:t>More simultaneous access (performance when coarse grained would lead to unnecessary blocking) </a:t>
            </a:r>
          </a:p>
          <a:p>
            <a:pPr lvl="1"/>
            <a:r>
              <a:rPr lang="en-US" dirty="0"/>
              <a:t>Can make multi-location operations more difficult: say, rotations in an AVL tree</a:t>
            </a:r>
          </a:p>
          <a:p>
            <a:r>
              <a:rPr lang="en-US" dirty="0"/>
              <a:t>Guideline:</a:t>
            </a:r>
          </a:p>
          <a:p>
            <a:pPr lvl="1"/>
            <a:r>
              <a:rPr lang="en-US" dirty="0"/>
              <a:t>Start with coarse-grained, make finer only as necessary to improve performance</a:t>
            </a:r>
          </a:p>
        </p:txBody>
      </p:sp>
    </p:spTree>
    <p:extLst>
      <p:ext uri="{BB962C8B-B14F-4D97-AF65-F5344CB8AC3E}">
        <p14:creationId xmlns:p14="http://schemas.microsoft.com/office/powerpoint/2010/main" val="652732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DF02-FA78-B96F-86DD-2652C9EA6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But Separate Issue: Critical Section Granularity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E8E75-4589-EA1E-4DF3-1CA20E41F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Coarse-grained</a:t>
            </a:r>
          </a:p>
          <a:p>
            <a:pPr lvl="1"/>
            <a:r>
              <a:rPr lang="en-US" dirty="0"/>
              <a:t>For every method that needs a lock, put the entire method body in a lock</a:t>
            </a:r>
          </a:p>
          <a:p>
            <a:r>
              <a:rPr lang="en-US" dirty="0"/>
              <a:t>Fine-grained</a:t>
            </a:r>
          </a:p>
          <a:p>
            <a:pPr lvl="1"/>
            <a:r>
              <a:rPr lang="en-US" dirty="0"/>
              <a:t>Keep the lock only for the sections of code where it’s necessary</a:t>
            </a:r>
          </a:p>
          <a:p>
            <a:r>
              <a:rPr lang="en-US" dirty="0"/>
              <a:t>Guideline:</a:t>
            </a:r>
          </a:p>
          <a:p>
            <a:pPr lvl="1"/>
            <a:r>
              <a:rPr lang="en-US" dirty="0"/>
              <a:t>Try to structure code so that expensive operations (like I/O) can be done outside of your critical section</a:t>
            </a:r>
          </a:p>
          <a:p>
            <a:pPr lvl="1"/>
            <a:r>
              <a:rPr lang="en-US" dirty="0"/>
              <a:t>E.g., if you’re trying to print all the values in a tree, maybe copy items into an array inside your critical section, then print the array’s contents outside.</a:t>
            </a:r>
          </a:p>
        </p:txBody>
      </p:sp>
    </p:spTree>
    <p:extLst>
      <p:ext uri="{BB962C8B-B14F-4D97-AF65-F5344CB8AC3E}">
        <p14:creationId xmlns:p14="http://schemas.microsoft.com/office/powerpoint/2010/main" val="40565175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D581-6E2B-54C1-90F9-E93A6CB5F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FC-6A57-8CB3-802A-294E8FE1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Atomic: indivisible</a:t>
            </a:r>
          </a:p>
          <a:p>
            <a:r>
              <a:rPr lang="en-US" dirty="0"/>
              <a:t>Atomic operation: one that should be thought of as a single step</a:t>
            </a:r>
          </a:p>
          <a:p>
            <a:r>
              <a:rPr lang="en-US" dirty="0"/>
              <a:t>Some sequences of operations should behave as if they are one unit</a:t>
            </a:r>
          </a:p>
          <a:p>
            <a:pPr lvl="1"/>
            <a:r>
              <a:rPr lang="en-US" dirty="0"/>
              <a:t>Between two operations you may need to avoid exposing an intermediate state</a:t>
            </a:r>
          </a:p>
          <a:p>
            <a:pPr lvl="1"/>
            <a:r>
              <a:rPr lang="en-US" dirty="0"/>
              <a:t>Usually ADT operations should be atomic </a:t>
            </a:r>
          </a:p>
          <a:p>
            <a:pPr lvl="2"/>
            <a:r>
              <a:rPr lang="en-US" dirty="0"/>
              <a:t>You don’t want another thread trying to do an insert while another thread is rotating the AVL tree</a:t>
            </a:r>
          </a:p>
          <a:p>
            <a:r>
              <a:rPr lang="en-US" dirty="0"/>
              <a:t>Think first in terms of what operations need to be atomic</a:t>
            </a:r>
          </a:p>
          <a:p>
            <a:pPr lvl="1"/>
            <a:r>
              <a:rPr lang="en-US" dirty="0"/>
              <a:t>Design critical sections and locking granularity based on these decisions</a:t>
            </a:r>
          </a:p>
        </p:txBody>
      </p:sp>
    </p:spTree>
    <p:extLst>
      <p:ext uri="{BB962C8B-B14F-4D97-AF65-F5344CB8AC3E}">
        <p14:creationId xmlns:p14="http://schemas.microsoft.com/office/powerpoint/2010/main" val="24934695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1513-6257-4293-7965-2B7E9E3A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Pre-Tested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2C62B-845C-D299-42D4-0CD1A84A5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use built-in libraries!</a:t>
            </a:r>
          </a:p>
          <a:p>
            <a:r>
              <a:rPr lang="en-US" dirty="0"/>
              <a:t>Other people have already invested tons of effort into making things both efficient and correct, use their work when you can!</a:t>
            </a:r>
          </a:p>
          <a:p>
            <a:pPr lvl="1"/>
            <a:r>
              <a:rPr lang="en-US" dirty="0"/>
              <a:t>Especially true for concurrent data structures</a:t>
            </a:r>
          </a:p>
          <a:p>
            <a:pPr lvl="1"/>
            <a:r>
              <a:rPr lang="en-US" dirty="0"/>
              <a:t>Use thread-safe data structures when available</a:t>
            </a:r>
          </a:p>
          <a:p>
            <a:pPr lvl="2"/>
            <a:r>
              <a:rPr lang="en-US" dirty="0"/>
              <a:t>E.g. Java as </a:t>
            </a:r>
            <a:r>
              <a:rPr lang="en-US" dirty="0" err="1"/>
              <a:t>ConcurrentHashMap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71D8-BB83-76BB-E6F8-6835C329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here…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0E0194-851C-428D-58B7-7789AF790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private Lock </a:t>
            </a:r>
            <a:r>
              <a:rPr lang="en-US" dirty="0" err="1"/>
              <a:t>lck</a:t>
            </a:r>
            <a:r>
              <a:rPr lang="en-US" dirty="0"/>
              <a:t> = new Lock();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int </a:t>
            </a:r>
            <a:r>
              <a:rPr lang="en-US" dirty="0" err="1">
                <a:solidFill>
                  <a:srgbClr val="FF0000"/>
                </a:solidFill>
              </a:rPr>
              <a:t>setBalance</a:t>
            </a:r>
            <a:r>
              <a:rPr lang="en-US" dirty="0">
                <a:solidFill>
                  <a:srgbClr val="FF0000"/>
                </a:solidFill>
              </a:rPr>
              <a:t>(int x) {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try{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</a:t>
            </a:r>
            <a:r>
              <a:rPr lang="en-US" dirty="0" err="1">
                <a:solidFill>
                  <a:srgbClr val="FF0000"/>
                </a:solidFill>
              </a:rPr>
              <a:t>lk.acquire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balance = x; }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finally{ </a:t>
            </a:r>
            <a:r>
              <a:rPr lang="en-US" dirty="0" err="1">
                <a:solidFill>
                  <a:srgbClr val="FF0000"/>
                </a:solidFill>
              </a:rPr>
              <a:t>lk.release</a:t>
            </a:r>
            <a:r>
              <a:rPr lang="en-US" dirty="0">
                <a:solidFill>
                  <a:srgbClr val="FF0000"/>
                </a:solidFill>
              </a:rPr>
              <a:t>(); } }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try{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lk.acquire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</a:t>
            </a:r>
          </a:p>
          <a:p>
            <a:pPr marL="0" indent="0">
              <a:buNone/>
            </a:pPr>
            <a:r>
              <a:rPr lang="en-US" dirty="0"/>
              <a:t>		finally { </a:t>
            </a:r>
            <a:r>
              <a:rPr lang="en-US" dirty="0" err="1"/>
              <a:t>lk.release</a:t>
            </a:r>
            <a:r>
              <a:rPr lang="en-US" dirty="0"/>
              <a:t>(); }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}}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2A89A4-2E43-E9E9-22B3-678B76A05715}"/>
              </a:ext>
            </a:extLst>
          </p:cNvPr>
          <p:cNvSpPr txBox="1"/>
          <p:nvPr/>
        </p:nvSpPr>
        <p:spPr>
          <a:xfrm>
            <a:off x="7416800" y="1690688"/>
            <a:ext cx="4500880" cy="120032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Withdraw calls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setBalance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!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Withdraw can never finish because 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setBalance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the lock will always be held! </a:t>
            </a:r>
          </a:p>
        </p:txBody>
      </p:sp>
    </p:spTree>
    <p:extLst>
      <p:ext uri="{BB962C8B-B14F-4D97-AF65-F5344CB8AC3E}">
        <p14:creationId xmlns:p14="http://schemas.microsoft.com/office/powerpoint/2010/main" val="57560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F5F7-665A-9FC5-2A1E-EF711A9C3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Re-entrant Lock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8F06-605F-B023-345D-50BEED1A0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re-entrant lock (a.k.a. recursive lock)</a:t>
            </a:r>
          </a:p>
          <a:p>
            <a:r>
              <a:rPr lang="en-US" dirty="0"/>
              <a:t>“Remembers” </a:t>
            </a:r>
          </a:p>
          <a:p>
            <a:pPr lvl="1"/>
            <a:r>
              <a:rPr lang="en-US" dirty="0"/>
              <a:t>the thread (if any) that currently holds it </a:t>
            </a:r>
          </a:p>
          <a:p>
            <a:pPr lvl="1"/>
            <a:r>
              <a:rPr lang="en-US" dirty="0"/>
              <a:t>a count of “layers” that the thread holds it</a:t>
            </a:r>
          </a:p>
          <a:p>
            <a:r>
              <a:rPr lang="en-US" dirty="0"/>
              <a:t>When the lock goes from not-held to held, the count is set to 0 </a:t>
            </a:r>
          </a:p>
          <a:p>
            <a:r>
              <a:rPr lang="en-US" dirty="0"/>
              <a:t>If (code running in) the current holder calls acquire: </a:t>
            </a:r>
          </a:p>
          <a:p>
            <a:pPr lvl="1"/>
            <a:r>
              <a:rPr lang="en-US" dirty="0"/>
              <a:t>it does not block </a:t>
            </a:r>
          </a:p>
          <a:p>
            <a:pPr lvl="1"/>
            <a:r>
              <a:rPr lang="en-US" dirty="0"/>
              <a:t>it increments the count </a:t>
            </a:r>
          </a:p>
          <a:p>
            <a:r>
              <a:rPr lang="en-US" dirty="0"/>
              <a:t>On release: </a:t>
            </a:r>
          </a:p>
          <a:p>
            <a:pPr lvl="1"/>
            <a:r>
              <a:rPr lang="en-US" dirty="0"/>
              <a:t>if the count is &gt; 0, the count is decremented </a:t>
            </a:r>
          </a:p>
          <a:p>
            <a:pPr lvl="1"/>
            <a:r>
              <a:rPr lang="en-US" dirty="0"/>
              <a:t>if the count is 0, the lock becomes not-held</a:t>
            </a:r>
          </a:p>
        </p:txBody>
      </p:sp>
    </p:spTree>
    <p:extLst>
      <p:ext uri="{BB962C8B-B14F-4D97-AF65-F5344CB8AC3E}">
        <p14:creationId xmlns:p14="http://schemas.microsoft.com/office/powerpoint/2010/main" val="333110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0C8CE-76D5-72C9-751C-2441A085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Java’s Re-entrant Lock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21571-7770-8F19-F192-B62EF32D6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java.util.concurrent.locks.ReentrantLock</a:t>
            </a:r>
            <a:r>
              <a:rPr lang="en-US" dirty="0"/>
              <a:t> </a:t>
            </a:r>
          </a:p>
          <a:p>
            <a:r>
              <a:rPr lang="en-US" dirty="0"/>
              <a:t>Has methods lock() and unlock() </a:t>
            </a:r>
          </a:p>
          <a:p>
            <a:r>
              <a:rPr lang="en-US" dirty="0"/>
              <a:t>Important to guarantee that lock is always released!!! </a:t>
            </a:r>
          </a:p>
          <a:p>
            <a:r>
              <a:rPr lang="en-US" dirty="0"/>
              <a:t>Recommend something like this: </a:t>
            </a:r>
          </a:p>
          <a:p>
            <a:pPr marL="457200" lvl="1" indent="0">
              <a:buNone/>
            </a:pPr>
            <a:r>
              <a:rPr lang="en-US" dirty="0" err="1"/>
              <a:t>myLock.lock</a:t>
            </a:r>
            <a:r>
              <a:rPr lang="en-US" dirty="0"/>
              <a:t>(); </a:t>
            </a:r>
          </a:p>
          <a:p>
            <a:pPr marL="457200" lvl="1" indent="0">
              <a:buNone/>
            </a:pPr>
            <a:r>
              <a:rPr lang="en-US" dirty="0"/>
              <a:t>try { // method body }</a:t>
            </a:r>
          </a:p>
          <a:p>
            <a:pPr marL="457200" lvl="1" indent="0">
              <a:buNone/>
            </a:pPr>
            <a:r>
              <a:rPr lang="en-US" dirty="0"/>
              <a:t>finally { </a:t>
            </a:r>
            <a:r>
              <a:rPr lang="en-US" dirty="0" err="1"/>
              <a:t>myLock.unlock</a:t>
            </a:r>
            <a:r>
              <a:rPr lang="en-US" dirty="0"/>
              <a:t>(); } </a:t>
            </a:r>
          </a:p>
        </p:txBody>
      </p:sp>
    </p:spTree>
    <p:extLst>
      <p:ext uri="{BB962C8B-B14F-4D97-AF65-F5344CB8AC3E}">
        <p14:creationId xmlns:p14="http://schemas.microsoft.com/office/powerpoint/2010/main" val="303110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71D8-BB83-76BB-E6F8-6835C329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this looks in Java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0E0194-851C-428D-58B7-7789AF790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java.util.concurrent.locks.ReentrantLock</a:t>
            </a:r>
            <a:r>
              <a:rPr lang="en-US" dirty="0">
                <a:solidFill>
                  <a:srgbClr val="FF0000"/>
                </a:solidFill>
              </a:rPr>
              <a:t>; 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private </a:t>
            </a:r>
            <a:r>
              <a:rPr lang="en-US" dirty="0" err="1">
                <a:solidFill>
                  <a:srgbClr val="FF0000"/>
                </a:solidFill>
              </a:rPr>
              <a:t>ReentrantLock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lck</a:t>
            </a:r>
            <a:r>
              <a:rPr lang="en-US" dirty="0">
                <a:solidFill>
                  <a:srgbClr val="FF0000"/>
                </a:solidFill>
              </a:rPr>
              <a:t> = new </a:t>
            </a:r>
            <a:r>
              <a:rPr lang="en-US" dirty="0" err="1">
                <a:solidFill>
                  <a:srgbClr val="FF0000"/>
                </a:solidFill>
              </a:rPr>
              <a:t>ReentrantLock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setBalance</a:t>
            </a:r>
            <a:r>
              <a:rPr lang="en-US" dirty="0"/>
              <a:t>(int x) { </a:t>
            </a:r>
          </a:p>
          <a:p>
            <a:pPr marL="0" indent="0">
              <a:buNone/>
            </a:pPr>
            <a:r>
              <a:rPr lang="en-US" dirty="0"/>
              <a:t>		try{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FF0000"/>
                </a:solidFill>
              </a:rPr>
              <a:t>lk.lock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			balance = x; }</a:t>
            </a:r>
          </a:p>
          <a:p>
            <a:pPr marL="0" indent="0">
              <a:buNone/>
            </a:pPr>
            <a:r>
              <a:rPr lang="en-US" dirty="0"/>
              <a:t>		finally{ </a:t>
            </a:r>
            <a:r>
              <a:rPr lang="en-US" dirty="0" err="1">
                <a:solidFill>
                  <a:srgbClr val="FF0000"/>
                </a:solidFill>
              </a:rPr>
              <a:t>lk.unlock</a:t>
            </a:r>
            <a:r>
              <a:rPr lang="en-US" dirty="0">
                <a:solidFill>
                  <a:srgbClr val="FF0000"/>
                </a:solidFill>
              </a:rPr>
              <a:t>(); </a:t>
            </a:r>
            <a:r>
              <a:rPr lang="en-US" dirty="0"/>
              <a:t>} 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try{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FF0000"/>
                </a:solidFill>
              </a:rPr>
              <a:t>lk.lock</a:t>
            </a:r>
            <a:r>
              <a:rPr lang="en-US" dirty="0">
                <a:solidFill>
                  <a:srgbClr val="FF0000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</a:t>
            </a:r>
          </a:p>
          <a:p>
            <a:pPr marL="0" indent="0">
              <a:buNone/>
            </a:pPr>
            <a:r>
              <a:rPr lang="en-US" dirty="0"/>
              <a:t>		finally {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lk.unlock</a:t>
            </a:r>
            <a:r>
              <a:rPr lang="en-US" dirty="0">
                <a:solidFill>
                  <a:srgbClr val="FF0000"/>
                </a:solidFill>
              </a:rPr>
              <a:t>(); </a:t>
            </a:r>
            <a:r>
              <a:rPr lang="en-US" dirty="0"/>
              <a:t>}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}} </a:t>
            </a:r>
          </a:p>
        </p:txBody>
      </p:sp>
    </p:spTree>
    <p:extLst>
      <p:ext uri="{BB962C8B-B14F-4D97-AF65-F5344CB8AC3E}">
        <p14:creationId xmlns:p14="http://schemas.microsoft.com/office/powerpoint/2010/main" val="205833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26545-F6D7-FF86-2C4F-2973D3D6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Synchronized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77616-0B51-EF39-FDB9-C13F0827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Syntactic sugar for re-entrant locks</a:t>
            </a:r>
          </a:p>
          <a:p>
            <a:r>
              <a:rPr lang="en-US" dirty="0"/>
              <a:t>You can use the synchronized statement as an alternative to declaring a </a:t>
            </a:r>
            <a:r>
              <a:rPr lang="en-US" dirty="0" err="1"/>
              <a:t>ReentrantLock</a:t>
            </a:r>
            <a:endParaRPr lang="en-US" dirty="0"/>
          </a:p>
          <a:p>
            <a:r>
              <a:rPr lang="en-US" dirty="0"/>
              <a:t>Syntax:</a:t>
            </a:r>
          </a:p>
          <a:p>
            <a:r>
              <a:rPr lang="en-US" dirty="0"/>
              <a:t>Any Object can serve as a “lock”</a:t>
            </a:r>
          </a:p>
          <a:p>
            <a:pPr lvl="1"/>
            <a:r>
              <a:rPr lang="en-US" dirty="0"/>
              <a:t>Primitive types (e.g. int) cannot serve as a lock</a:t>
            </a:r>
          </a:p>
          <a:p>
            <a:r>
              <a:rPr lang="en-US" dirty="0"/>
              <a:t>Acquires a lock and blocks if necessary</a:t>
            </a:r>
          </a:p>
          <a:p>
            <a:pPr lvl="1"/>
            <a:r>
              <a:rPr lang="en-US" dirty="0"/>
              <a:t>Once you get past the “{“, you have the lock</a:t>
            </a:r>
          </a:p>
          <a:p>
            <a:r>
              <a:rPr lang="en-US" dirty="0"/>
              <a:t>Released the lock when you pass “}”</a:t>
            </a:r>
          </a:p>
          <a:p>
            <a:pPr lvl="1"/>
            <a:r>
              <a:rPr lang="en-US" dirty="0"/>
              <a:t>Even in the cases of returning, exceptions, anything!</a:t>
            </a:r>
          </a:p>
          <a:p>
            <a:pPr lvl="1"/>
            <a:r>
              <a:rPr lang="en-US" dirty="0"/>
              <a:t>Impossible to forget to release the 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D1961-CD41-26DA-F57A-3D4184303799}"/>
              </a:ext>
            </a:extLst>
          </p:cNvPr>
          <p:cNvSpPr txBox="1"/>
          <p:nvPr/>
        </p:nvSpPr>
        <p:spPr>
          <a:xfrm>
            <a:off x="2296160" y="3012440"/>
            <a:ext cx="630589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synchronized( /* expression returning an Object */ ) {statements}</a:t>
            </a:r>
          </a:p>
        </p:txBody>
      </p:sp>
    </p:spTree>
    <p:extLst>
      <p:ext uri="{BB962C8B-B14F-4D97-AF65-F5344CB8AC3E}">
        <p14:creationId xmlns:p14="http://schemas.microsoft.com/office/powerpoint/2010/main" val="374504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31828</TotalTime>
  <Words>3643</Words>
  <Application>Microsoft Office PowerPoint</Application>
  <PresentationFormat>Widescreen</PresentationFormat>
  <Paragraphs>510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CSE 332 Autumn 2024 Lecture 24: Concurrency 2</vt:lpstr>
      <vt:lpstr>Bank Account Example - Parallel</vt:lpstr>
      <vt:lpstr>A “Good” Interleaving</vt:lpstr>
      <vt:lpstr>A “Bad” Interleaving</vt:lpstr>
      <vt:lpstr>What’s wrong here…</vt:lpstr>
      <vt:lpstr>Re-entrant Lock Details</vt:lpstr>
      <vt:lpstr>Java’s Re-entrant Lock Class</vt:lpstr>
      <vt:lpstr>How this looks in Java</vt:lpstr>
      <vt:lpstr>Java Synchronized Keyword</vt:lpstr>
      <vt:lpstr>Back Account Using Synchronize (version 1)</vt:lpstr>
      <vt:lpstr>Back Account Using Synchronize (version 2)</vt:lpstr>
      <vt:lpstr>More Syntactic Sugar!</vt:lpstr>
      <vt:lpstr>Back Account Using Synchronize (Final)</vt:lpstr>
      <vt:lpstr>Race Condition</vt:lpstr>
      <vt:lpstr>Example: Shared Stack (no problems so far)</vt:lpstr>
      <vt:lpstr>Race Condition, but no Data Race</vt:lpstr>
      <vt:lpstr>Race Condition, including a Data Race</vt:lpstr>
      <vt:lpstr>Peek and isEmpty</vt:lpstr>
      <vt:lpstr>Peek and Push</vt:lpstr>
      <vt:lpstr>Peek and Push</vt:lpstr>
      <vt:lpstr>How to fix this?</vt:lpstr>
      <vt:lpstr>Fixed!</vt:lpstr>
      <vt:lpstr>Did this fix it?</vt:lpstr>
      <vt:lpstr>Deadlock</vt:lpstr>
      <vt:lpstr>Bank Account</vt:lpstr>
      <vt:lpstr>The Deadlock</vt:lpstr>
      <vt:lpstr>The Deadlock</vt:lpstr>
      <vt:lpstr>Resolving Deadlocks</vt:lpstr>
      <vt:lpstr>Option 1: Coarser Locking</vt:lpstr>
      <vt:lpstr>Option 2: Finer Critical Section</vt:lpstr>
      <vt:lpstr>Option 3: First Get All Locks In A Fixed Order</vt:lpstr>
      <vt:lpstr>Parallel Code Conventional Wisdom</vt:lpstr>
      <vt:lpstr>Memory Categories</vt:lpstr>
      <vt:lpstr>Thread Local Memory</vt:lpstr>
      <vt:lpstr>Immutable Objects</vt:lpstr>
      <vt:lpstr>Shared and Mutable Objects</vt:lpstr>
      <vt:lpstr>Consistent Locking</vt:lpstr>
      <vt:lpstr>Lock Granularity</vt:lpstr>
      <vt:lpstr>Example: Separate Chaining Hashtable</vt:lpstr>
      <vt:lpstr>Tradeoffs</vt:lpstr>
      <vt:lpstr>Similar But Separate Issue: Critical Section Granularity</vt:lpstr>
      <vt:lpstr>Atomicity</vt:lpstr>
      <vt:lpstr>Use Pre-Tested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8: Dictionaries, BSTs</dc:title>
  <dc:creator>Nathan Brunelle</dc:creator>
  <cp:lastModifiedBy>Brunelle, Nathan J (njb2b)</cp:lastModifiedBy>
  <cp:revision>284</cp:revision>
  <dcterms:created xsi:type="dcterms:W3CDTF">2023-10-13T16:06:42Z</dcterms:created>
  <dcterms:modified xsi:type="dcterms:W3CDTF">2024-11-22T19:15:51Z</dcterms:modified>
</cp:coreProperties>
</file>