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7" r:id="rId2"/>
    <p:sldId id="263" r:id="rId3"/>
    <p:sldId id="268" r:id="rId4"/>
    <p:sldId id="266" r:id="rId5"/>
    <p:sldId id="280" r:id="rId6"/>
    <p:sldId id="282" r:id="rId7"/>
    <p:sldId id="283" r:id="rId8"/>
    <p:sldId id="284" r:id="rId9"/>
    <p:sldId id="285" r:id="rId10"/>
    <p:sldId id="286" r:id="rId11"/>
    <p:sldId id="288" r:id="rId12"/>
    <p:sldId id="289" r:id="rId13"/>
    <p:sldId id="290" r:id="rId14"/>
    <p:sldId id="291" r:id="rId15"/>
    <p:sldId id="292" r:id="rId16"/>
    <p:sldId id="293" r:id="rId17"/>
    <p:sldId id="294" r:id="rId18"/>
    <p:sldId id="295" r:id="rId19"/>
    <p:sldId id="296" r:id="rId20"/>
    <p:sldId id="322" r:id="rId21"/>
    <p:sldId id="298" r:id="rId22"/>
    <p:sldId id="300" r:id="rId23"/>
    <p:sldId id="301" r:id="rId24"/>
    <p:sldId id="314" r:id="rId25"/>
    <p:sldId id="315" r:id="rId26"/>
    <p:sldId id="316" r:id="rId27"/>
    <p:sldId id="317" r:id="rId28"/>
    <p:sldId id="318" r:id="rId29"/>
    <p:sldId id="319" r:id="rId30"/>
    <p:sldId id="320" r:id="rId31"/>
    <p:sldId id="321" r:id="rId32"/>
    <p:sldId id="302" r:id="rId33"/>
    <p:sldId id="303" r:id="rId34"/>
    <p:sldId id="304" r:id="rId35"/>
    <p:sldId id="305" r:id="rId36"/>
    <p:sldId id="306" r:id="rId37"/>
    <p:sldId id="307" r:id="rId38"/>
    <p:sldId id="308" r:id="rId39"/>
    <p:sldId id="309" r:id="rId40"/>
    <p:sldId id="311" r:id="rId41"/>
    <p:sldId id="310" r:id="rId42"/>
    <p:sldId id="312" r:id="rId43"/>
    <p:sldId id="313" r:id="rId4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00FF"/>
    <a:srgbClr val="FF9900"/>
    <a:srgbClr val="FF9797"/>
    <a:srgbClr val="FF6464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6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viewProps" Target="viewProp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A8D94-701F-50B7-FF63-23914498359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1BD39A-A942-599F-149A-747401D5460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F35134E-8798-2A87-98AE-0B134785D2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46803DE-E5A1-A42D-17E0-52D8A15F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08009D-BD52-D020-26A4-CCFF2596A0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3084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FC0788-F665-F0AA-D34E-18CDC381E3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D25BE1-D418-6610-B976-595A42D78D3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F6C710E-4740-E186-8004-9F098E4B8A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57D91-6BF0-5F67-0BAA-BA3B5985E8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4EB95B-64CF-ED1B-895D-0C15FB84A9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0711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C6B0D1A-0325-047A-3C56-DB7DC37D1F0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42D4EC8-DF7A-722B-0985-B7E8ED8800C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E9F5D96-5B5D-A0E1-6B7E-F894B33D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41E58B-FD1B-5158-9002-DB7909020E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526E6E6-5DB2-B08C-E98E-4CE4CABABD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9401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ED3513-3DBF-F295-0635-A76FAD8F75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3A398C-CAEC-53AA-8A8B-28B4B6EFE8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042AEDF-9628-E07A-C6FB-A23F1B37D3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9AD4231-DF5D-E75E-40A2-4490E38647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461DB8-8E9A-0329-3CC7-DD8BE3960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7280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9B190C-5088-0FD4-FA3D-07D222B9FA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EE2422D-2D16-CCA8-2A1C-E13A1E0646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6C9900-661D-64EA-83FB-0318C266A8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CAF216F-818C-AE83-8D4F-42EC3C94239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B1494A3-F80F-EC41-DDC0-726FC63A8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59102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BF6897-8ADC-82FB-24C1-148BB152CA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607461-A71F-ECE6-AE85-5EA3DB5E18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D9E8EA-550B-F0DB-2472-AE2D0456E7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BA28DD-EC75-9F30-A7D3-C90A8D02D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3D4F3C-0167-D8D5-E58E-83645CE37A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496DDF0-EBE9-4CB3-A532-8F8C26FCF3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6489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BEBC21-07E8-90D6-8FD3-4B7809D355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58688B1-01DC-A6B4-1C44-C73416EC04F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E4004C5-4EEE-C9A3-0FFF-B154F5B9A8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5C95CA1-99E7-80CC-FF66-5C2F25904667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621CBD4-5851-D78F-5249-59CDD8C9BC7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9092F86E-5D21-865D-53AE-77B5C57EAC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D7F5E5A8-7D51-605B-E276-A7A5B93FE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F9E01F4-D4D9-E56F-9035-05E605811E6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871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23237B-2CFD-F0AF-D3E6-2FDD100A8F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D614118-0522-CF53-601D-265A3261E4B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ACC46D9-B22E-C768-B35E-20DA33956A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65D07EE-0E9C-EC8E-BAC0-7B8C9EFB5A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96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7BA0918-E285-61F1-EDAF-6B7FD149CC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EAFD855-6290-493F-81E4-A89E8DDEDE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ECBAA96-146F-BEF1-15D5-935C1B8E9F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984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691D78-E109-DF5D-A589-413429D2AE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0E91868-FB59-5D14-1BCA-C7C43F068C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A2F535-BC7E-F5E2-864B-461F8404D09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5CFCF40-365C-13EE-4DB1-CC7C58586C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1858AA7-3077-1807-CEB8-2C0F27B4C6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F74C30-07C1-3F35-E57B-30BFA71AB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3163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DA81C30-49BA-398C-2DF8-B0736590C2F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5C7B813-1595-60AF-F5B3-A0DAE665365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6402F2-AF70-21FD-1449-18CBF4C170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E1982EC-DE32-4452-40AB-762F386AF5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EE76A50-D174-12CE-9CCD-74569685B7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CD79484-4128-5F97-59B5-3CF00D561C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12338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FDEBFE-9C54-D45A-111D-948735AB4A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5AF582E-F84E-411A-7F7A-D8EF87E1F51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4DCE3F9-A152-FD27-1D1D-64A1C313F37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421D02-69CC-42C9-85CE-4F8B68ED22B8}" type="datetimeFigureOut">
              <a:rPr lang="en-US" smtClean="0"/>
              <a:t>11/22/2024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55F318D-9BE5-6E4A-1795-F02EED65F8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04FB82-C81E-722D-F23A-4047C60DBFC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6B0C1-9E0A-4C4A-808A-34C0E77FF2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162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s.uw.edu/332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02029F-F4C6-FDAD-6A00-4E30C8EE848F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CSE 332 Autumn 2024</a:t>
            </a:r>
            <a:br>
              <a:rPr lang="en-US" dirty="0"/>
            </a:br>
            <a:r>
              <a:rPr lang="en-US" dirty="0"/>
              <a:t>Lecture 24: Concurrency 2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B96019E-F067-13A3-DC5B-9F49CCFEF43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Nathan Brunelle</a:t>
            </a:r>
          </a:p>
          <a:p>
            <a:r>
              <a:rPr lang="en-US" dirty="0">
                <a:hlinkClick r:id="rId2"/>
              </a:rPr>
              <a:t>http://www.cs.uw.edu/332</a:t>
            </a:r>
            <a:endParaRPr lang="en-US" dirty="0"/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33039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(version 1)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Object 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 = new Object();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 (</a:t>
            </a:r>
            <a:r>
              <a:rPr lang="en-US" dirty="0" err="1">
                <a:solidFill>
                  <a:srgbClr val="FF0000"/>
                </a:solidFill>
              </a:rPr>
              <a:t>lk</a:t>
            </a:r>
            <a:r>
              <a:rPr lang="en-US" dirty="0">
                <a:solidFill>
                  <a:srgbClr val="FF0000"/>
                </a:solidFill>
              </a:rPr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204792393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(version 2)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return balance;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balance = x; 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synchronized (</a:t>
            </a:r>
            <a:r>
              <a:rPr lang="en-US" dirty="0">
                <a:solidFill>
                  <a:srgbClr val="FF0000"/>
                </a:solidFill>
              </a:rPr>
              <a:t>this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Exception();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 } // deposit would also use synchronized(</a:t>
            </a:r>
            <a:r>
              <a:rPr lang="en-US" dirty="0" err="1"/>
              <a:t>lk</a:t>
            </a:r>
            <a:r>
              <a:rPr lang="en-US" dirty="0"/>
              <a:t>) </a:t>
            </a:r>
          </a:p>
          <a:p>
            <a:pPr marL="0" indent="0">
              <a:buNone/>
            </a:pPr>
            <a:r>
              <a:rPr lang="en-US" dirty="0"/>
              <a:t>}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F1EFB39-E530-049D-8D9C-B920D9F62D15}"/>
              </a:ext>
            </a:extLst>
          </p:cNvPr>
          <p:cNvSpPr txBox="1"/>
          <p:nvPr/>
        </p:nvSpPr>
        <p:spPr>
          <a:xfrm>
            <a:off x="7416800" y="1690688"/>
            <a:ext cx="4500880" cy="923330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Since we have one lock per account regardless of operation, it’s more intuitive to use the account object itself as the lock!</a:t>
            </a:r>
          </a:p>
        </p:txBody>
      </p:sp>
    </p:spTree>
    <p:extLst>
      <p:ext uri="{BB962C8B-B14F-4D97-AF65-F5344CB8AC3E}">
        <p14:creationId xmlns:p14="http://schemas.microsoft.com/office/powerpoint/2010/main" val="27848052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80C4A2-54C4-FDD2-E365-2A9EFFFF70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Syntactic Sugar!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AE63A75-790A-FBFC-D455-485A246C22A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Using the object itself as a lock is common enough that Java has convenient syntax for that as well!</a:t>
            </a:r>
          </a:p>
          <a:p>
            <a:r>
              <a:rPr lang="en-US" dirty="0"/>
              <a:t>Declaring a method as “</a:t>
            </a:r>
            <a:r>
              <a:rPr lang="en-US" b="1" dirty="0"/>
              <a:t>synchronized</a:t>
            </a:r>
            <a:r>
              <a:rPr lang="en-US" dirty="0"/>
              <a:t>” puts its body into a synchronized block with “this” as the lock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994383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A37D58-1DA9-784D-0759-EB28C46B75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 Account Using Synchronize (Final)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8121EE-3382-3078-E980-D1DD61192F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249680"/>
            <a:ext cx="10515600" cy="55372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 </a:t>
            </a:r>
            <a:r>
              <a:rPr lang="en-US" dirty="0"/>
              <a:t>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 (which would use synchronized)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31518936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D98ECE-174A-7C43-2874-DBA6552F72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Race Condition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40260B-B93F-B6B0-8B30-28A9E35525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Occurs when the computation result depends on scheduling (how threads are interleaved) </a:t>
            </a:r>
          </a:p>
          <a:p>
            <a:pPr lvl="1"/>
            <a:r>
              <a:rPr lang="en-US" dirty="0"/>
              <a:t>We, as programmers can’t influence scheduling of threads</a:t>
            </a:r>
          </a:p>
          <a:p>
            <a:pPr lvl="1"/>
            <a:r>
              <a:rPr lang="en-US" dirty="0"/>
              <a:t>We need to write programs that work independent of scheduling</a:t>
            </a:r>
          </a:p>
          <a:p>
            <a:pPr lvl="1"/>
            <a:r>
              <a:rPr lang="en-US" dirty="0"/>
              <a:t>E.g.: if two threads are withdrawing, different schedules could cause different threads to see the </a:t>
            </a:r>
            <a:r>
              <a:rPr lang="en-US" dirty="0" err="1"/>
              <a:t>WithdrawTooLargeException</a:t>
            </a:r>
            <a:endParaRPr lang="en-US" dirty="0"/>
          </a:p>
          <a:p>
            <a:r>
              <a:rPr lang="en-US" dirty="0"/>
              <a:t>Data Race: </a:t>
            </a:r>
          </a:p>
          <a:p>
            <a:pPr lvl="1"/>
            <a:r>
              <a:rPr lang="en-US" dirty="0"/>
              <a:t>When there is the potential for two threads to be writing a variable in parallel</a:t>
            </a:r>
          </a:p>
          <a:p>
            <a:pPr lvl="1"/>
            <a:r>
              <a:rPr lang="en-US" dirty="0"/>
              <a:t>When there is the potential for one thread to be reading a variable while another writes to it</a:t>
            </a:r>
          </a:p>
          <a:p>
            <a:pPr lvl="1"/>
            <a:r>
              <a:rPr lang="en-US" dirty="0"/>
              <a:t>E.g.: Two threads insert the same into a hash table. The second thread in the schedule will overwrite the insert from the first.</a:t>
            </a:r>
          </a:p>
          <a:p>
            <a:r>
              <a:rPr lang="en-US" dirty="0"/>
              <a:t>Bad Interleaving:</a:t>
            </a:r>
          </a:p>
          <a:p>
            <a:pPr lvl="1"/>
            <a:r>
              <a:rPr lang="en-US" dirty="0"/>
              <a:t>A race condition other than a data race</a:t>
            </a:r>
          </a:p>
          <a:p>
            <a:pPr lvl="1"/>
            <a:r>
              <a:rPr lang="en-US" dirty="0"/>
              <a:t>Usually it looks like exposing a “bad” intermediate state</a:t>
            </a:r>
          </a:p>
          <a:p>
            <a:pPr lvl="1"/>
            <a:r>
              <a:rPr lang="en-US" dirty="0"/>
              <a:t>E.g.: Two threads insert into a hash table. We compute the index for each key, then one thread resizes the table, now the other index might be incorrect. </a:t>
            </a:r>
          </a:p>
        </p:txBody>
      </p:sp>
    </p:spTree>
    <p:extLst>
      <p:ext uri="{BB962C8B-B14F-4D97-AF65-F5344CB8AC3E}">
        <p14:creationId xmlns:p14="http://schemas.microsoft.com/office/powerpoint/2010/main" val="1098179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396875"/>
            <a:ext cx="10515600" cy="1325563"/>
          </a:xfrm>
        </p:spPr>
        <p:txBody>
          <a:bodyPr/>
          <a:lstStyle/>
          <a:p>
            <a:r>
              <a:rPr lang="en-US" dirty="0"/>
              <a:t>Example: Shared Stack (no problems so far)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599440"/>
            <a:ext cx="10515600" cy="625856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</a:t>
            </a:r>
          </a:p>
          <a:p>
            <a:pPr marL="0" indent="0">
              <a:buNone/>
            </a:pPr>
            <a:r>
              <a:rPr lang="en-US" dirty="0"/>
              <a:t>		return index==-1;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</a:t>
            </a:r>
          </a:p>
          <a:p>
            <a:pPr marL="0" indent="0">
              <a:buNone/>
            </a:pPr>
            <a:r>
              <a:rPr lang="en-US" dirty="0"/>
              <a:t>		array[++index] = </a:t>
            </a:r>
            <a:r>
              <a:rPr lang="en-US" dirty="0" err="1"/>
              <a:t>val</a:t>
            </a:r>
            <a:r>
              <a:rPr lang="en-US" dirty="0"/>
              <a:t>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	synchronized E pop() { </a:t>
            </a:r>
          </a:p>
          <a:p>
            <a:pPr marL="0" indent="0">
              <a:buNone/>
            </a:pPr>
            <a:r>
              <a:rPr lang="en-US" dirty="0"/>
              <a:t>		if(</a:t>
            </a:r>
            <a:r>
              <a:rPr lang="en-US" dirty="0" err="1"/>
              <a:t>isEmpty</a:t>
            </a:r>
            <a:r>
              <a:rPr lang="en-US" dirty="0"/>
              <a:t>())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StackEmptyException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return array[index--]; </a:t>
            </a:r>
          </a:p>
          <a:p>
            <a:pPr marL="0" indent="0">
              <a:buNone/>
            </a:pPr>
            <a:r>
              <a:rPr lang="en-US" dirty="0"/>
              <a:t>	} 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D793AB9-3041-0C12-9F0A-B8332694E888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144835043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but no 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AD7F7C49-A9B0-D71B-2293-78AC65711059}"/>
              </a:ext>
            </a:extLst>
          </p:cNvPr>
          <p:cNvSpPr txBox="1"/>
          <p:nvPr/>
        </p:nvSpPr>
        <p:spPr>
          <a:xfrm>
            <a:off x="7233920" y="4368800"/>
            <a:ext cx="380072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Critical sections of this code?</a:t>
            </a:r>
          </a:p>
        </p:txBody>
      </p:sp>
    </p:spTree>
    <p:extLst>
      <p:ext uri="{BB962C8B-B14F-4D97-AF65-F5344CB8AC3E}">
        <p14:creationId xmlns:p14="http://schemas.microsoft.com/office/powerpoint/2010/main" val="881664296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A0D77A-A12E-2519-D945-648888DF91B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0"/>
            <a:ext cx="10515600" cy="1325563"/>
          </a:xfrm>
        </p:spPr>
        <p:txBody>
          <a:bodyPr/>
          <a:lstStyle/>
          <a:p>
            <a:r>
              <a:rPr lang="en-US" dirty="0"/>
              <a:t>Race Condition, including a </a:t>
            </a:r>
            <a:r>
              <a:rPr lang="en-US" dirty="0">
                <a:solidFill>
                  <a:srgbClr val="FF0000"/>
                </a:solidFill>
              </a:rPr>
              <a:t>Data Race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31184E-3E3D-8777-2AB8-6154021FA2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>
                <a:solidFill>
                  <a:srgbClr val="FF0000"/>
                </a:solidFill>
              </a:rPr>
              <a:t>System.out.println</a:t>
            </a:r>
            <a:r>
              <a:rPr lang="en-US" dirty="0">
                <a:solidFill>
                  <a:srgbClr val="FF0000"/>
                </a:solidFill>
              </a:rPr>
              <a:t>(index);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1774798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</a:t>
            </a:r>
            <a:r>
              <a:rPr lang="en-US" dirty="0" err="1"/>
              <a:t>isEmpty</a:t>
            </a:r>
            <a:endParaRPr lang="en-US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878319" y="2172832"/>
            <a:ext cx="2499361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boolean</a:t>
            </a:r>
            <a:r>
              <a:rPr lang="en-US" dirty="0">
                <a:solidFill>
                  <a:schemeClr val="tx1"/>
                </a:solidFill>
              </a:rPr>
              <a:t> b = </a:t>
            </a:r>
            <a:r>
              <a:rPr lang="en-US" dirty="0" err="1">
                <a:solidFill>
                  <a:schemeClr val="tx1"/>
                </a:solidFill>
              </a:rPr>
              <a:t>isEmpty</a:t>
            </a:r>
            <a:r>
              <a:rPr lang="en-US" dirty="0">
                <a:solidFill>
                  <a:schemeClr val="tx1"/>
                </a:solidFill>
              </a:rPr>
              <a:t>();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should not see an empty stack if there is a push but no pop.</a:t>
            </a:r>
          </a:p>
        </p:txBody>
      </p:sp>
    </p:spTree>
    <p:extLst>
      <p:ext uri="{BB962C8B-B14F-4D97-AF65-F5344CB8AC3E}">
        <p14:creationId xmlns:p14="http://schemas.microsoft.com/office/powerpoint/2010/main" val="15873601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9657257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69DB785C-A820-1E10-DAF8-AE222DA20480}"/>
              </a:ext>
            </a:extLst>
          </p:cNvPr>
          <p:cNvSpPr/>
          <p:nvPr/>
        </p:nvSpPr>
        <p:spPr>
          <a:xfrm>
            <a:off x="1087120" y="3677920"/>
            <a:ext cx="7711440" cy="209296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 Example - Parallel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getBalance</a:t>
            </a:r>
            <a:r>
              <a:rPr lang="en-US" dirty="0"/>
              <a:t>() { return balance; 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setBalance</a:t>
            </a:r>
            <a:r>
              <a:rPr lang="en-US" dirty="0"/>
              <a:t>(int x) { balance = x;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int b = </a:t>
            </a:r>
            <a:r>
              <a:rPr lang="en-US" dirty="0" err="1"/>
              <a:t>getBalance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if (amount &gt; b) </a:t>
            </a:r>
          </a:p>
          <a:p>
            <a:pPr marL="0" indent="0">
              <a:buNone/>
            </a:pPr>
            <a:r>
              <a:rPr lang="en-US" dirty="0"/>
              <a:t>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setBalance</a:t>
            </a:r>
            <a:r>
              <a:rPr lang="en-US" dirty="0"/>
              <a:t>(b – amount); } </a:t>
            </a:r>
          </a:p>
          <a:p>
            <a:pPr marL="0" indent="0">
              <a:buNone/>
            </a:pPr>
            <a:r>
              <a:rPr lang="en-US" dirty="0"/>
              <a:t>	// other operations like deposit, etc.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9540239" y="2572861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9540240" y="2265680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9533539" y="4133769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9533540" y="3826588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</p:spTree>
    <p:extLst>
      <p:ext uri="{BB962C8B-B14F-4D97-AF65-F5344CB8AC3E}">
        <p14:creationId xmlns:p14="http://schemas.microsoft.com/office/powerpoint/2010/main" val="335629510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Peek and Push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peek();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1129168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E ans = pop();</a:t>
            </a:r>
          </a:p>
          <a:p>
            <a:pPr marL="0" indent="0">
              <a:buNone/>
            </a:pPr>
            <a:endParaRPr lang="fr-FR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push(ans); </a:t>
            </a:r>
          </a:p>
          <a:p>
            <a:pPr marL="0" indent="0">
              <a:buNone/>
            </a:pPr>
            <a:r>
              <a:rPr lang="fr-FR" dirty="0">
                <a:solidFill>
                  <a:schemeClr val="tx1"/>
                </a:solidFill>
              </a:rPr>
              <a:t>return ans; 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7B3ADA93-4C40-AD42-D3C8-F3A19358B1E7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dirty="0">
                <a:solidFill>
                  <a:schemeClr val="tx1"/>
                </a:solidFill>
              </a:rPr>
              <a:t>push(x);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r>
              <a:rPr lang="en-US" dirty="0">
                <a:solidFill>
                  <a:schemeClr val="tx1"/>
                </a:solidFill>
              </a:rPr>
              <a:t>push(y);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 </a:t>
            </a:r>
            <a:br>
              <a:rPr lang="en-US" dirty="0">
                <a:solidFill>
                  <a:schemeClr val="tx1"/>
                </a:solidFill>
              </a:rPr>
            </a:br>
            <a:r>
              <a:rPr lang="en-US" dirty="0" err="1">
                <a:solidFill>
                  <a:schemeClr val="tx1"/>
                </a:solidFill>
              </a:rPr>
              <a:t>System.out.println</a:t>
            </a:r>
            <a:r>
              <a:rPr lang="en-US" dirty="0">
                <a:solidFill>
                  <a:schemeClr val="tx1"/>
                </a:solidFill>
              </a:rPr>
              <a:t>(pop());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</p:spTree>
    <p:extLst>
      <p:ext uri="{BB962C8B-B14F-4D97-AF65-F5344CB8AC3E}">
        <p14:creationId xmlns:p14="http://schemas.microsoft.com/office/powerpoint/2010/main" val="317333604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How to fix this?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2062912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Fixed!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synchronized</a:t>
            </a:r>
            <a:r>
              <a:rPr lang="en-US" dirty="0"/>
              <a:t> E peek(){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fr-FR" dirty="0"/>
              <a:t>E ans = pop(); </a:t>
            </a:r>
          </a:p>
          <a:p>
            <a:pPr marL="0" indent="0">
              <a:buNone/>
            </a:pPr>
            <a:r>
              <a:rPr lang="fr-FR" dirty="0"/>
              <a:t>		push(ans); </a:t>
            </a:r>
          </a:p>
          <a:p>
            <a:pPr marL="0" indent="0">
              <a:buNone/>
            </a:pPr>
            <a:r>
              <a:rPr lang="fr-FR" dirty="0"/>
              <a:t>		return ans;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69039135-EC9C-1AB3-29DF-5A9347DD46EF}"/>
              </a:ext>
            </a:extLst>
          </p:cNvPr>
          <p:cNvSpPr txBox="1"/>
          <p:nvPr/>
        </p:nvSpPr>
        <p:spPr>
          <a:xfrm>
            <a:off x="8087360" y="690880"/>
            <a:ext cx="3811300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Make a bigger critical section</a:t>
            </a:r>
          </a:p>
        </p:txBody>
      </p:sp>
    </p:spTree>
    <p:extLst>
      <p:ext uri="{BB962C8B-B14F-4D97-AF65-F5344CB8AC3E}">
        <p14:creationId xmlns:p14="http://schemas.microsoft.com/office/powerpoint/2010/main" val="818060753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41BC9A-E478-17F8-5899-39FDB35647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85115"/>
            <a:ext cx="10515600" cy="1325563"/>
          </a:xfrm>
        </p:spPr>
        <p:txBody>
          <a:bodyPr/>
          <a:lstStyle/>
          <a:p>
            <a:r>
              <a:rPr lang="en-US" dirty="0"/>
              <a:t>Did this fix it?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:a16="http://schemas.microsoft.com/office/drawing/2014/main" id="{93B72D53-59E5-7978-BE83-F146F8617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127760"/>
            <a:ext cx="10515600" cy="5730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class Stack { </a:t>
            </a:r>
          </a:p>
          <a:p>
            <a:pPr marL="0" indent="0">
              <a:buNone/>
            </a:pPr>
            <a:r>
              <a:rPr lang="en-US" dirty="0"/>
              <a:t>	private E[] array = (E[])new Object[SIZE]; </a:t>
            </a:r>
          </a:p>
          <a:p>
            <a:pPr marL="0" indent="0">
              <a:buNone/>
            </a:pPr>
            <a:r>
              <a:rPr lang="en-US" dirty="0"/>
              <a:t>	private int index = -1; </a:t>
            </a:r>
          </a:p>
          <a:p>
            <a:pPr marL="0" indent="0">
              <a:buNone/>
            </a:pPr>
            <a:r>
              <a:rPr lang="en-US" dirty="0"/>
              <a:t>	synchronized </a:t>
            </a:r>
            <a:r>
              <a:rPr lang="en-US" dirty="0" err="1"/>
              <a:t>boolean</a:t>
            </a:r>
            <a:r>
              <a:rPr lang="en-US" dirty="0"/>
              <a:t> </a:t>
            </a:r>
            <a:r>
              <a:rPr lang="en-US" dirty="0" err="1"/>
              <a:t>isEmpty</a:t>
            </a:r>
            <a:r>
              <a:rPr lang="en-US" dirty="0"/>
              <a:t>() { … } </a:t>
            </a:r>
          </a:p>
          <a:p>
            <a:pPr marL="0" indent="0">
              <a:buNone/>
            </a:pPr>
            <a:r>
              <a:rPr lang="en-US" dirty="0"/>
              <a:t>	synchronized void push(E </a:t>
            </a:r>
            <a:r>
              <a:rPr lang="en-US" dirty="0" err="1"/>
              <a:t>val</a:t>
            </a:r>
            <a:r>
              <a:rPr lang="en-US" dirty="0"/>
              <a:t>) { … } </a:t>
            </a:r>
          </a:p>
          <a:p>
            <a:pPr marL="0" indent="0">
              <a:buNone/>
            </a:pPr>
            <a:r>
              <a:rPr lang="en-US" dirty="0"/>
              <a:t>	synchronized E pop() { … } </a:t>
            </a:r>
          </a:p>
          <a:p>
            <a:pPr marL="0" indent="0">
              <a:buNone/>
            </a:pPr>
            <a:r>
              <a:rPr lang="en-US" dirty="0"/>
              <a:t>	E peek(){</a:t>
            </a:r>
          </a:p>
          <a:p>
            <a:pPr marL="0" indent="0">
              <a:buNone/>
            </a:pPr>
            <a:r>
              <a:rPr lang="en-US" dirty="0"/>
              <a:t>		return array[index];</a:t>
            </a:r>
          </a:p>
          <a:p>
            <a:pPr marL="0" indent="0">
              <a:buNone/>
            </a:pPr>
            <a:r>
              <a:rPr lang="en-US" dirty="0"/>
              <a:t>	}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B28770E1-80A0-988D-5BDB-B8758C3C4D0A}"/>
              </a:ext>
            </a:extLst>
          </p:cNvPr>
          <p:cNvSpPr txBox="1"/>
          <p:nvPr/>
        </p:nvSpPr>
        <p:spPr>
          <a:xfrm>
            <a:off x="8087360" y="690880"/>
            <a:ext cx="3575274" cy="461665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txBody>
          <a:bodyPr wrap="none" rtlCol="0">
            <a:spAutoFit/>
          </a:bodyPr>
          <a:lstStyle/>
          <a:p>
            <a:r>
              <a:rPr lang="en-US" sz="2400" dirty="0">
                <a:solidFill>
                  <a:srgbClr val="FF0000"/>
                </a:solidFill>
              </a:rPr>
              <a:t>No! Now it has a data race!</a:t>
            </a:r>
          </a:p>
        </p:txBody>
      </p:sp>
    </p:spTree>
    <p:extLst>
      <p:ext uri="{BB962C8B-B14F-4D97-AF65-F5344CB8AC3E}">
        <p14:creationId xmlns:p14="http://schemas.microsoft.com/office/powerpoint/2010/main" val="17582086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1BBED13-22A1-8328-2908-CCDB1D5CC9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Deadlock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0910F9-037F-8B63-FA98-ED21F813EFE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Occurs when two or more threads are mutually blocking each other</a:t>
            </a:r>
          </a:p>
          <a:p>
            <a:r>
              <a:rPr lang="en-US" dirty="0"/>
              <a:t>T1 is blocked by T2, which is blocked by T3, …, Tn is blocked by T1</a:t>
            </a:r>
          </a:p>
          <a:p>
            <a:pPr lvl="1"/>
            <a:r>
              <a:rPr lang="en-US" dirty="0"/>
              <a:t>A cycle of blocking</a:t>
            </a:r>
          </a:p>
        </p:txBody>
      </p:sp>
    </p:spTree>
    <p:extLst>
      <p:ext uri="{BB962C8B-B14F-4D97-AF65-F5344CB8AC3E}">
        <p14:creationId xmlns:p14="http://schemas.microsoft.com/office/powerpoint/2010/main" val="414271213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Bank Account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synchronized 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 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 err="1"/>
              <a:t>a.deposit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22449012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70858205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704874-7598-75F3-A2CC-FBE80781CD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Deadlock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D818AA-EFE4-7F48-8EF7-33057CEB31CC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x.transferTo</a:t>
            </a:r>
            <a:r>
              <a:rPr lang="en-US" dirty="0">
                <a:solidFill>
                  <a:schemeClr val="tx1"/>
                </a:solidFill>
              </a:rPr>
              <a:t>(1,y);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8EFBA55D-D713-BF6A-8ED2-33DA599C57B9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519B78A1-0032-E1E0-0BA8-5D5E4C8B0F5B}"/>
              </a:ext>
            </a:extLst>
          </p:cNvPr>
          <p:cNvSpPr/>
          <p:nvPr/>
        </p:nvSpPr>
        <p:spPr>
          <a:xfrm>
            <a:off x="6548167" y="2172832"/>
            <a:ext cx="2829514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 err="1">
                <a:solidFill>
                  <a:schemeClr val="tx1"/>
                </a:solidFill>
              </a:rPr>
              <a:t>y.transferTo</a:t>
            </a:r>
            <a:r>
              <a:rPr lang="en-US" dirty="0">
                <a:solidFill>
                  <a:schemeClr val="tx1"/>
                </a:solidFill>
              </a:rPr>
              <a:t>(1,x);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B8721B4-28B3-5EE4-95FD-F71534E5B6AC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DF26526B-ABE2-8331-53E8-2718273955D5}"/>
              </a:ext>
            </a:extLst>
          </p:cNvPr>
          <p:cNvSpPr/>
          <p:nvPr/>
        </p:nvSpPr>
        <p:spPr>
          <a:xfrm>
            <a:off x="355600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after </a:t>
            </a:r>
            <a:r>
              <a:rPr lang="en-US" dirty="0" err="1">
                <a:solidFill>
                  <a:schemeClr val="tx1"/>
                </a:solidFill>
              </a:rPr>
              <a:t>depost</a:t>
            </a: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 </a:t>
            </a:r>
            <a:r>
              <a:rPr lang="en-US" dirty="0">
                <a:solidFill>
                  <a:schemeClr val="tx1"/>
                </a:solidFill>
              </a:rPr>
              <a:t>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b="1" dirty="0">
              <a:solidFill>
                <a:schemeClr val="tx1"/>
              </a:solidFill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6DB5831-0F18-E385-D329-3B1A55566C6B}"/>
              </a:ext>
            </a:extLst>
          </p:cNvPr>
          <p:cNvSpPr txBox="1"/>
          <p:nvPr/>
        </p:nvSpPr>
        <p:spPr>
          <a:xfrm>
            <a:off x="7664661" y="438190"/>
            <a:ext cx="452733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Expected Behavior:</a:t>
            </a:r>
          </a:p>
          <a:p>
            <a:r>
              <a:rPr lang="en-US" dirty="0"/>
              <a:t>Thread 2 items from a stack are popped in LIFO order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275182F8-642A-68C5-38B4-4E1AD6C388B6}"/>
              </a:ext>
            </a:extLst>
          </p:cNvPr>
          <p:cNvSpPr/>
          <p:nvPr/>
        </p:nvSpPr>
        <p:spPr>
          <a:xfrm>
            <a:off x="6257729" y="3437614"/>
            <a:ext cx="5902129" cy="326798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endParaRPr lang="en-US" b="1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acquire lock for account y</a:t>
            </a:r>
            <a:r>
              <a:rPr lang="en-US" dirty="0">
                <a:solidFill>
                  <a:schemeClr val="tx1"/>
                </a:solidFill>
              </a:rPr>
              <a:t> b/c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r>
              <a:rPr lang="en-US" dirty="0">
                <a:solidFill>
                  <a:schemeClr val="tx1"/>
                </a:solidFill>
              </a:rPr>
              <a:t> is synchronized</a:t>
            </a:r>
          </a:p>
          <a:p>
            <a:pPr marL="0" indent="0">
              <a:buNone/>
            </a:pPr>
            <a:endParaRPr lang="en-US" b="1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acquire lock for account x</a:t>
            </a:r>
            <a:r>
              <a:rPr lang="en-US" dirty="0">
                <a:solidFill>
                  <a:schemeClr val="tx1"/>
                </a:solidFill>
              </a:rPr>
              <a:t> b/c deposit is synchronized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x</a:t>
            </a:r>
            <a:r>
              <a:rPr lang="en-US" dirty="0">
                <a:solidFill>
                  <a:schemeClr val="tx1"/>
                </a:solidFill>
              </a:rPr>
              <a:t> after deposit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b="1" dirty="0">
                <a:solidFill>
                  <a:schemeClr val="tx1"/>
                </a:solidFill>
              </a:rPr>
              <a:t>release lock for account y</a:t>
            </a:r>
            <a:r>
              <a:rPr lang="en-US" dirty="0">
                <a:solidFill>
                  <a:schemeClr val="tx1"/>
                </a:solidFill>
              </a:rPr>
              <a:t> at end of </a:t>
            </a:r>
            <a:r>
              <a:rPr lang="en-US" dirty="0" err="1">
                <a:solidFill>
                  <a:schemeClr val="tx1"/>
                </a:solidFill>
              </a:rPr>
              <a:t>transferTo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16966329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F6E02C-5673-38D6-4439-D43D5A72E8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Resolving Deadlocks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A0BB86-88A0-A30B-3F0C-216BDA9EB9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Deadlocks occur when there are multiple locks necessary to complete a task and different threads may obtain them in a different order</a:t>
            </a:r>
          </a:p>
          <a:p>
            <a:r>
              <a:rPr lang="en-US" dirty="0"/>
              <a:t>Option 1:</a:t>
            </a:r>
          </a:p>
          <a:p>
            <a:pPr lvl="1"/>
            <a:r>
              <a:rPr lang="en-US" dirty="0"/>
              <a:t>Have a coarser lock granularity</a:t>
            </a:r>
          </a:p>
          <a:p>
            <a:pPr lvl="1"/>
            <a:r>
              <a:rPr lang="en-US" dirty="0"/>
              <a:t>E.g. one lock for ALL bank accounts</a:t>
            </a:r>
          </a:p>
          <a:p>
            <a:r>
              <a:rPr lang="en-US" dirty="0"/>
              <a:t>Option 2:</a:t>
            </a:r>
          </a:p>
          <a:p>
            <a:pPr lvl="1"/>
            <a:r>
              <a:rPr lang="en-US" dirty="0"/>
              <a:t>Have a finer critical section so that only one lock is needed at a time</a:t>
            </a:r>
          </a:p>
          <a:p>
            <a:pPr lvl="1"/>
            <a:r>
              <a:rPr lang="en-US" dirty="0"/>
              <a:t>E.g. instead of a synchronized </a:t>
            </a:r>
            <a:r>
              <a:rPr lang="en-US" dirty="0" err="1"/>
              <a:t>transferTo</a:t>
            </a:r>
            <a:r>
              <a:rPr lang="en-US" dirty="0"/>
              <a:t>, have the withdraw and deposit steps locked separately</a:t>
            </a:r>
          </a:p>
          <a:p>
            <a:r>
              <a:rPr lang="en-US" dirty="0"/>
              <a:t>Option 3:</a:t>
            </a:r>
          </a:p>
          <a:p>
            <a:pPr lvl="1"/>
            <a:r>
              <a:rPr lang="en-US" dirty="0"/>
              <a:t>Force the threads to always acquire the locks in the same order</a:t>
            </a:r>
          </a:p>
          <a:p>
            <a:pPr lvl="1"/>
            <a:r>
              <a:rPr lang="en-US" dirty="0"/>
              <a:t>E.g. make </a:t>
            </a:r>
            <a:r>
              <a:rPr lang="en-US" dirty="0" err="1"/>
              <a:t>transferTo</a:t>
            </a:r>
            <a:r>
              <a:rPr lang="en-US" dirty="0"/>
              <a:t> acquire both locks before doing either the withdraw or deposit, make sure both threads agree on the order to </a:t>
            </a:r>
            <a:r>
              <a:rPr lang="en-US" dirty="0" err="1"/>
              <a:t>aquire</a:t>
            </a:r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8939354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1: Coarser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static final Object BANK = new Object();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synchronized(BANK){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dirty="0">
                <a:solidFill>
                  <a:srgbClr val="FF0000"/>
                </a:solidFill>
              </a:rPr>
              <a:t>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135221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“Good”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0984995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Option 2: Finer Critical Section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5113655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synchronized(this){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}</a:t>
            </a:r>
          </a:p>
          <a:p>
            <a:pPr marL="0" indent="0">
              <a:buNone/>
            </a:pPr>
            <a:r>
              <a:rPr lang="en-US" dirty="0"/>
              <a:t>		synchronized(a){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272183684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16AB745-D356-74D1-E331-F346B65979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193675"/>
            <a:ext cx="10515600" cy="1325563"/>
          </a:xfrm>
        </p:spPr>
        <p:txBody>
          <a:bodyPr/>
          <a:lstStyle/>
          <a:p>
            <a:r>
              <a:rPr lang="en-US" dirty="0"/>
              <a:t>Option 3: First Get All Locks In A Fixed Order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1628D0-6B82-E387-27DA-5147E35888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751840"/>
            <a:ext cx="10515600" cy="61874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… </a:t>
            </a:r>
          </a:p>
          <a:p>
            <a:pPr marL="0" indent="0">
              <a:buNone/>
            </a:pPr>
            <a:r>
              <a:rPr lang="en-US" dirty="0"/>
              <a:t>	synchronized void withdraw(int amt) {…} </a:t>
            </a:r>
          </a:p>
          <a:p>
            <a:pPr marL="0" indent="0">
              <a:buNone/>
            </a:pPr>
            <a:r>
              <a:rPr lang="en-US" dirty="0"/>
              <a:t>	synchronized void deposit(int amt) {…} </a:t>
            </a:r>
          </a:p>
          <a:p>
            <a:pPr marL="0" indent="0">
              <a:buNone/>
            </a:pPr>
            <a:r>
              <a:rPr lang="en-US" dirty="0"/>
              <a:t>	void </a:t>
            </a:r>
            <a:r>
              <a:rPr lang="en-US" dirty="0" err="1"/>
              <a:t>transferTo</a:t>
            </a:r>
            <a:r>
              <a:rPr lang="en-US" dirty="0"/>
              <a:t>(int amt, </a:t>
            </a:r>
            <a:r>
              <a:rPr lang="en-US" dirty="0" err="1"/>
              <a:t>BankAccount</a:t>
            </a:r>
            <a:r>
              <a:rPr lang="en-US" dirty="0"/>
              <a:t> a) {</a:t>
            </a:r>
          </a:p>
          <a:p>
            <a:pPr marL="0" indent="0">
              <a:buNone/>
            </a:pPr>
            <a:r>
              <a:rPr lang="en-US" dirty="0"/>
              <a:t>		if (</a:t>
            </a:r>
            <a:r>
              <a:rPr lang="en-US" dirty="0" err="1"/>
              <a:t>this.acctNum</a:t>
            </a:r>
            <a:r>
              <a:rPr lang="en-US" dirty="0"/>
              <a:t> &lt; </a:t>
            </a:r>
            <a:r>
              <a:rPr lang="en-US" dirty="0" err="1"/>
              <a:t>a.acctNum</a:t>
            </a:r>
            <a:r>
              <a:rPr lang="en-US" dirty="0"/>
              <a:t>){</a:t>
            </a:r>
          </a:p>
          <a:p>
            <a:pPr marL="0" indent="0">
              <a:buNone/>
            </a:pPr>
            <a:r>
              <a:rPr lang="en-US" dirty="0"/>
              <a:t>			synchronized(this){</a:t>
            </a:r>
          </a:p>
          <a:p>
            <a:pPr marL="0" indent="0">
              <a:buNone/>
            </a:pPr>
            <a:r>
              <a:rPr lang="en-US" dirty="0"/>
              <a:t>				synchronized(a){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</a:t>
            </a:r>
          </a:p>
          <a:p>
            <a:pPr marL="0" indent="0">
              <a:buNone/>
            </a:pPr>
            <a:r>
              <a:rPr lang="en-US" dirty="0"/>
              <a:t>		else {</a:t>
            </a:r>
          </a:p>
          <a:p>
            <a:pPr marL="0" indent="0">
              <a:buNone/>
            </a:pPr>
            <a:r>
              <a:rPr lang="en-US" dirty="0"/>
              <a:t>			synchronized(a){</a:t>
            </a:r>
          </a:p>
          <a:p>
            <a:pPr marL="0" indent="0">
              <a:buNone/>
            </a:pPr>
            <a:r>
              <a:rPr lang="en-US" dirty="0"/>
              <a:t>				synchronized(this){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this.withdraw</a:t>
            </a:r>
            <a:r>
              <a:rPr lang="en-US" dirty="0"/>
              <a:t>(amt); </a:t>
            </a:r>
          </a:p>
          <a:p>
            <a:pPr marL="0" indent="0">
              <a:buNone/>
            </a:pPr>
            <a:r>
              <a:rPr lang="en-US" dirty="0"/>
              <a:t>					</a:t>
            </a:r>
            <a:r>
              <a:rPr lang="en-US" dirty="0" err="1"/>
              <a:t>a.deposit</a:t>
            </a:r>
            <a:r>
              <a:rPr lang="en-US" dirty="0"/>
              <a:t>(amt);</a:t>
            </a:r>
          </a:p>
          <a:p>
            <a:pPr marL="0" indent="0">
              <a:buNone/>
            </a:pPr>
            <a:r>
              <a:rPr lang="en-US" dirty="0"/>
              <a:t>		} } }		</a:t>
            </a:r>
          </a:p>
          <a:p>
            <a:pPr marL="0" indent="0">
              <a:buNone/>
            </a:pPr>
            <a:r>
              <a:rPr lang="en-US" dirty="0"/>
              <a:t>	} </a:t>
            </a:r>
          </a:p>
          <a:p>
            <a:pPr marL="0" indent="0">
              <a:buNone/>
            </a:pPr>
            <a:r>
              <a:rPr lang="en-US" dirty="0"/>
              <a:t>} </a:t>
            </a:r>
          </a:p>
        </p:txBody>
      </p:sp>
    </p:spTree>
    <p:extLst>
      <p:ext uri="{BB962C8B-B14F-4D97-AF65-F5344CB8AC3E}">
        <p14:creationId xmlns:p14="http://schemas.microsoft.com/office/powerpoint/2010/main" val="421886152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668F22-9A08-0993-D878-46864D92F1F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Parallel Code Conventional Wisdom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032497-4370-4006-0BE4-92CEAB21A8F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4448521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5F9FC-FCC2-7595-4DA6-972C382C3A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Memory Categories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4EF2E3-1391-65DE-BDE7-03579C50B3A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All memory must fit one of three categories: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Thread Local: Each thread has its own copy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Immutable: There is just one copy, but nothing will ever write to it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Shared and Mutable: There is just one copy, it may change</a:t>
            </a:r>
          </a:p>
          <a:p>
            <a:pPr lvl="1"/>
            <a:r>
              <a:rPr lang="en-US" dirty="0">
                <a:solidFill>
                  <a:srgbClr val="FF0000"/>
                </a:solidFill>
              </a:rPr>
              <a:t>Requires Synchronization!</a:t>
            </a:r>
          </a:p>
        </p:txBody>
      </p:sp>
    </p:spTree>
    <p:extLst>
      <p:ext uri="{BB962C8B-B14F-4D97-AF65-F5344CB8AC3E}">
        <p14:creationId xmlns:p14="http://schemas.microsoft.com/office/powerpoint/2010/main" val="3791496396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06891D-8375-FE99-21C6-EBE114E158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Thread Local Memory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4715F66-6709-670F-93F3-2247BD9C7F2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sharing resources</a:t>
            </a:r>
          </a:p>
          <a:p>
            <a:r>
              <a:rPr lang="en-US" dirty="0"/>
              <a:t>Dodges all race conditions, since no other threads can touch it!</a:t>
            </a:r>
          </a:p>
          <a:p>
            <a:pPr lvl="1"/>
            <a:r>
              <a:rPr lang="en-US" dirty="0"/>
              <a:t>No synchronization necessary! (Remember </a:t>
            </a:r>
            <a:r>
              <a:rPr lang="en-US" dirty="0" err="1"/>
              <a:t>Ahmdal’s</a:t>
            </a:r>
            <a:r>
              <a:rPr lang="en-US" dirty="0"/>
              <a:t> law)</a:t>
            </a:r>
          </a:p>
          <a:p>
            <a:r>
              <a:rPr lang="en-US" dirty="0"/>
              <a:t>Use whenever threads do not need to communicate using the resource</a:t>
            </a:r>
          </a:p>
          <a:p>
            <a:pPr lvl="1"/>
            <a:r>
              <a:rPr lang="en-US" dirty="0"/>
              <a:t>E.g., each thread should have its on Random object</a:t>
            </a:r>
          </a:p>
          <a:p>
            <a:r>
              <a:rPr lang="en-US" dirty="0"/>
              <a:t>In most cases, most objects should be in this category</a:t>
            </a:r>
          </a:p>
        </p:txBody>
      </p:sp>
    </p:spTree>
    <p:extLst>
      <p:ext uri="{BB962C8B-B14F-4D97-AF65-F5344CB8AC3E}">
        <p14:creationId xmlns:p14="http://schemas.microsoft.com/office/powerpoint/2010/main" val="183954233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C6B2544-9CC0-FB0D-054C-7DA324CACF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Immutable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290D9C-3674-310D-619B-0737288B39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avoid changing objects</a:t>
            </a:r>
          </a:p>
          <a:p>
            <a:pPr lvl="1"/>
            <a:r>
              <a:rPr lang="en-US" dirty="0"/>
              <a:t>Make new objects instead</a:t>
            </a:r>
          </a:p>
          <a:p>
            <a:r>
              <a:rPr lang="en-US" dirty="0"/>
              <a:t>Parallel reads are not data races</a:t>
            </a:r>
          </a:p>
          <a:p>
            <a:pPr lvl="1"/>
            <a:r>
              <a:rPr lang="en-US" dirty="0"/>
              <a:t>If an object is never written to, no synchronization necessary!</a:t>
            </a:r>
          </a:p>
          <a:p>
            <a:r>
              <a:rPr lang="en-US" dirty="0"/>
              <a:t>Many programmers over-use mutation, minimize it</a:t>
            </a:r>
          </a:p>
        </p:txBody>
      </p:sp>
    </p:spTree>
    <p:extLst>
      <p:ext uri="{BB962C8B-B14F-4D97-AF65-F5344CB8AC3E}">
        <p14:creationId xmlns:p14="http://schemas.microsoft.com/office/powerpoint/2010/main" val="3849426757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D7D68A4-910D-48CC-0436-66F2F2FFF9C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Shared and Mutable Objects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21BC2D-B37B-2C4D-BE10-5A37976393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everything else, use locks</a:t>
            </a:r>
          </a:p>
          <a:p>
            <a:r>
              <a:rPr lang="en-US" dirty="0"/>
              <a:t>Avoid all data races</a:t>
            </a:r>
          </a:p>
          <a:p>
            <a:pPr lvl="1"/>
            <a:r>
              <a:rPr lang="en-US" dirty="0"/>
              <a:t>Every read and write should be projected with a lock, even if it “seems safe”</a:t>
            </a:r>
          </a:p>
          <a:p>
            <a:pPr lvl="1"/>
            <a:r>
              <a:rPr lang="en-US" dirty="0"/>
              <a:t>Almost every Java/C program with a data race is wrong</a:t>
            </a:r>
          </a:p>
          <a:p>
            <a:r>
              <a:rPr lang="en-US" dirty="0"/>
              <a:t>Even without data races, it still may be incorrect</a:t>
            </a:r>
          </a:p>
          <a:p>
            <a:pPr lvl="1"/>
            <a:r>
              <a:rPr lang="en-US" dirty="0"/>
              <a:t>Watch for bad </a:t>
            </a:r>
            <a:r>
              <a:rPr lang="en-US" dirty="0" err="1"/>
              <a:t>interleavings</a:t>
            </a:r>
            <a:r>
              <a:rPr lang="en-US" dirty="0"/>
              <a:t> as well!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70352280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30955C-25A9-B2A3-AFBC-4B1D253E009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Consistent Locking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ABE940-22B3-5589-4120-B555EBEC9A8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each location needing synchronization, have a lock that is always held when reading or writing the location</a:t>
            </a:r>
          </a:p>
          <a:p>
            <a:r>
              <a:rPr lang="en-US" dirty="0"/>
              <a:t>The same lock can (and often should) “guard” multiple fields/objects</a:t>
            </a:r>
          </a:p>
          <a:p>
            <a:pPr lvl="1"/>
            <a:r>
              <a:rPr lang="en-US" dirty="0"/>
              <a:t>Clearly document what each lock guards!</a:t>
            </a:r>
          </a:p>
          <a:p>
            <a:pPr lvl="1"/>
            <a:r>
              <a:rPr lang="en-US" dirty="0"/>
              <a:t>In Java, the lock should usually be the object itself (i.e. “this”)</a:t>
            </a:r>
          </a:p>
          <a:p>
            <a:r>
              <a:rPr lang="en-US" dirty="0"/>
              <a:t>Have a mapping between memory locations and lock objects and stick to it!</a:t>
            </a:r>
          </a:p>
        </p:txBody>
      </p:sp>
      <p:sp>
        <p:nvSpPr>
          <p:cNvPr id="4" name="Oval 3">
            <a:extLst>
              <a:ext uri="{FF2B5EF4-FFF2-40B4-BE49-F238E27FC236}">
                <a16:creationId xmlns:a16="http://schemas.microsoft.com/office/drawing/2014/main" id="{981577DD-8FD9-9AD9-885F-3D517938C6E5}"/>
              </a:ext>
            </a:extLst>
          </p:cNvPr>
          <p:cNvSpPr/>
          <p:nvPr/>
        </p:nvSpPr>
        <p:spPr>
          <a:xfrm>
            <a:off x="339344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21DA4BCB-B840-E23A-D909-CCF2B6BB9715}"/>
              </a:ext>
            </a:extLst>
          </p:cNvPr>
          <p:cNvSpPr/>
          <p:nvPr/>
        </p:nvSpPr>
        <p:spPr>
          <a:xfrm>
            <a:off x="4582160" y="502412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1306CE46-E52A-8089-5737-93BA6D4D0C96}"/>
              </a:ext>
            </a:extLst>
          </p:cNvPr>
          <p:cNvSpPr/>
          <p:nvPr/>
        </p:nvSpPr>
        <p:spPr>
          <a:xfrm>
            <a:off x="3987800" y="5069840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2BF3E40-7798-000B-70F0-ABC980897BBA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3987800" y="5713254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8" name="Straight Connector 7">
            <a:extLst>
              <a:ext uri="{FF2B5EF4-FFF2-40B4-BE49-F238E27FC236}">
                <a16:creationId xmlns:a16="http://schemas.microsoft.com/office/drawing/2014/main" id="{49B28564-6754-5437-B662-DB42C2261A4C}"/>
              </a:ext>
            </a:extLst>
          </p:cNvPr>
          <p:cNvCxnSpPr>
            <a:cxnSpLocks/>
            <a:stCxn id="4" idx="4"/>
            <a:endCxn id="1026" idx="0"/>
          </p:cNvCxnSpPr>
          <p:nvPr/>
        </p:nvCxnSpPr>
        <p:spPr>
          <a:xfrm>
            <a:off x="3591560" y="5466080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>
            <a:extLst>
              <a:ext uri="{FF2B5EF4-FFF2-40B4-BE49-F238E27FC236}">
                <a16:creationId xmlns:a16="http://schemas.microsoft.com/office/drawing/2014/main" id="{3B33DC13-B389-D700-8088-2E7A18BAA99C}"/>
              </a:ext>
            </a:extLst>
          </p:cNvPr>
          <p:cNvCxnSpPr>
            <a:cxnSpLocks/>
            <a:stCxn id="6" idx="4"/>
            <a:endCxn id="1026" idx="0"/>
          </p:cNvCxnSpPr>
          <p:nvPr/>
        </p:nvCxnSpPr>
        <p:spPr>
          <a:xfrm flipH="1">
            <a:off x="4168769" y="5466080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>
            <a:extLst>
              <a:ext uri="{FF2B5EF4-FFF2-40B4-BE49-F238E27FC236}">
                <a16:creationId xmlns:a16="http://schemas.microsoft.com/office/drawing/2014/main" id="{B4507CB1-7832-EEB4-B6A5-C67E1913F643}"/>
              </a:ext>
            </a:extLst>
          </p:cNvPr>
          <p:cNvCxnSpPr>
            <a:cxnSpLocks/>
            <a:stCxn id="5" idx="4"/>
            <a:endCxn id="1026" idx="0"/>
          </p:cNvCxnSpPr>
          <p:nvPr/>
        </p:nvCxnSpPr>
        <p:spPr>
          <a:xfrm flipH="1">
            <a:off x="4168769" y="5420360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>
            <a:extLst>
              <a:ext uri="{FF2B5EF4-FFF2-40B4-BE49-F238E27FC236}">
                <a16:creationId xmlns:a16="http://schemas.microsoft.com/office/drawing/2014/main" id="{2D000D68-FFF8-4EFD-3C14-C45241A874C9}"/>
              </a:ext>
            </a:extLst>
          </p:cNvPr>
          <p:cNvSpPr/>
          <p:nvPr/>
        </p:nvSpPr>
        <p:spPr>
          <a:xfrm>
            <a:off x="6003931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52533211-2389-E0D6-BD14-CA40BEB073C4}"/>
              </a:ext>
            </a:extLst>
          </p:cNvPr>
          <p:cNvSpPr/>
          <p:nvPr/>
        </p:nvSpPr>
        <p:spPr>
          <a:xfrm>
            <a:off x="7192651" y="491140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9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19673F94-4B64-11B3-33A6-4DBBD8B7778C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6598291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03237DFB-6235-79F0-97A7-B6D83CC0FEA2}"/>
              </a:ext>
            </a:extLst>
          </p:cNvPr>
          <p:cNvCxnSpPr>
            <a:cxnSpLocks/>
            <a:stCxn id="16" idx="4"/>
            <a:endCxn id="19" idx="0"/>
          </p:cNvCxnSpPr>
          <p:nvPr/>
        </p:nvCxnSpPr>
        <p:spPr>
          <a:xfrm>
            <a:off x="6202051" y="5353368"/>
            <a:ext cx="577209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>
            <a:extLst>
              <a:ext uri="{FF2B5EF4-FFF2-40B4-BE49-F238E27FC236}">
                <a16:creationId xmlns:a16="http://schemas.microsoft.com/office/drawing/2014/main" id="{AF8FA8E0-58BD-1596-FB94-73B07082C10E}"/>
              </a:ext>
            </a:extLst>
          </p:cNvPr>
          <p:cNvCxnSpPr>
            <a:cxnSpLocks/>
            <a:stCxn id="17" idx="4"/>
            <a:endCxn id="19" idx="0"/>
          </p:cNvCxnSpPr>
          <p:nvPr/>
        </p:nvCxnSpPr>
        <p:spPr>
          <a:xfrm flipH="1">
            <a:off x="6779260" y="5307648"/>
            <a:ext cx="611511" cy="29289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Oval 24">
            <a:extLst>
              <a:ext uri="{FF2B5EF4-FFF2-40B4-BE49-F238E27FC236}">
                <a16:creationId xmlns:a16="http://schemas.microsoft.com/office/drawing/2014/main" id="{C4D660FD-E3EA-5857-DED0-2FF6289614CF}"/>
              </a:ext>
            </a:extLst>
          </p:cNvPr>
          <p:cNvSpPr/>
          <p:nvPr/>
        </p:nvSpPr>
        <p:spPr>
          <a:xfrm>
            <a:off x="1916116" y="4957128"/>
            <a:ext cx="396240" cy="396240"/>
          </a:xfrm>
          <a:prstGeom prst="ellipse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6" name="Picture 2" descr="Lock Icon Stock Illustration - Download Image Now - Lock, Locking, Icon -  iStock">
            <a:extLst>
              <a:ext uri="{FF2B5EF4-FFF2-40B4-BE49-F238E27FC236}">
                <a16:creationId xmlns:a16="http://schemas.microsoft.com/office/drawing/2014/main" id="{710A18DC-401F-68BA-C1EC-52F5FFF22854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302" t="10872" r="23580" b="10491"/>
          <a:stretch/>
        </p:blipFill>
        <p:spPr bwMode="auto">
          <a:xfrm>
            <a:off x="1916116" y="5600542"/>
            <a:ext cx="361938" cy="5461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C75ACF62-48CF-8852-F989-3128D30DBD3B}"/>
              </a:ext>
            </a:extLst>
          </p:cNvPr>
          <p:cNvCxnSpPr>
            <a:cxnSpLocks/>
            <a:stCxn id="25" idx="4"/>
            <a:endCxn id="26" idx="0"/>
          </p:cNvCxnSpPr>
          <p:nvPr/>
        </p:nvCxnSpPr>
        <p:spPr>
          <a:xfrm flipH="1">
            <a:off x="2097085" y="5353368"/>
            <a:ext cx="17151" cy="24717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66284737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67CE9F-71A4-091E-38F4-0E9AC18DD9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Lock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D0479E-F96C-37FB-4532-C0B632D593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 Grained: Fewer locks guarding more things each</a:t>
            </a:r>
          </a:p>
          <a:p>
            <a:pPr lvl="1"/>
            <a:r>
              <a:rPr lang="en-US" dirty="0"/>
              <a:t>One lock for an entire data structure</a:t>
            </a:r>
          </a:p>
          <a:p>
            <a:pPr lvl="1"/>
            <a:r>
              <a:rPr lang="en-US" dirty="0"/>
              <a:t>One lock shared by multiple objects (e.g. one lock for all bank accounts)</a:t>
            </a:r>
          </a:p>
          <a:p>
            <a:r>
              <a:rPr lang="en-US" dirty="0"/>
              <a:t>Fine Grained: More locks guarding fewer things each</a:t>
            </a:r>
          </a:p>
          <a:p>
            <a:pPr lvl="1"/>
            <a:r>
              <a:rPr lang="en-US" dirty="0"/>
              <a:t>One lock per data structure location (e.g. array index)</a:t>
            </a:r>
          </a:p>
          <a:p>
            <a:pPr lvl="1"/>
            <a:r>
              <a:rPr lang="en-US" dirty="0"/>
              <a:t>One lock per object or per field in one object (e.g. one lock for each account)</a:t>
            </a:r>
          </a:p>
          <a:p>
            <a:r>
              <a:rPr lang="en-US" dirty="0"/>
              <a:t>Note: there’s really a continuum between them…</a:t>
            </a:r>
          </a:p>
        </p:txBody>
      </p:sp>
    </p:spTree>
    <p:extLst>
      <p:ext uri="{BB962C8B-B14F-4D97-AF65-F5344CB8AC3E}">
        <p14:creationId xmlns:p14="http://schemas.microsoft.com/office/powerpoint/2010/main" val="362613937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904CA6-1854-5021-AEEB-6D4AA75E49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Example: Separate Chaining </a:t>
            </a:r>
            <a:r>
              <a:rPr lang="en-US" dirty="0" err="1"/>
              <a:t>Hashtable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4C75089-EBD9-F387-17F4-29696B6BFC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Coarse-grained: One lock for the entire </a:t>
            </a:r>
            <a:r>
              <a:rPr lang="en-US" dirty="0" err="1"/>
              <a:t>hashtable</a:t>
            </a:r>
            <a:r>
              <a:rPr lang="en-US" dirty="0"/>
              <a:t> </a:t>
            </a:r>
          </a:p>
          <a:p>
            <a:r>
              <a:rPr lang="en-US" dirty="0"/>
              <a:t>Fine-grained: One lock for each bucket </a:t>
            </a:r>
          </a:p>
          <a:p>
            <a:r>
              <a:rPr lang="en-US" dirty="0"/>
              <a:t>Which supports more parallelism in insert and find?</a:t>
            </a:r>
          </a:p>
          <a:p>
            <a:r>
              <a:rPr lang="en-US" dirty="0"/>
              <a:t>Which makes rehashing easier?</a:t>
            </a:r>
          </a:p>
          <a:p>
            <a:r>
              <a:rPr lang="en-US" dirty="0"/>
              <a:t>What happens if you want to have a size field?</a:t>
            </a:r>
          </a:p>
        </p:txBody>
      </p:sp>
    </p:spTree>
    <p:extLst>
      <p:ext uri="{BB962C8B-B14F-4D97-AF65-F5344CB8AC3E}">
        <p14:creationId xmlns:p14="http://schemas.microsoft.com/office/powerpoint/2010/main" val="2450249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6A8ACE-0848-BFD0-B55C-5ADE4C4BCB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“Bad” Interleaving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C14509-872D-1E71-1F56-099930F74D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/>
          </a:bodyPr>
          <a:lstStyle/>
          <a:p>
            <a:r>
              <a:rPr lang="en-US" dirty="0"/>
              <a:t>Assume the initial balance is 150</a:t>
            </a:r>
          </a:p>
          <a:p>
            <a:endParaRPr lang="en-US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BEFDB0C-B099-09B5-232E-F0FD7B01BA79}"/>
              </a:ext>
            </a:extLst>
          </p:cNvPr>
          <p:cNvSpPr/>
          <p:nvPr/>
        </p:nvSpPr>
        <p:spPr>
          <a:xfrm>
            <a:off x="347817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withdraw(100);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2648739-9A4E-4DE9-3C34-1F967631D892}"/>
              </a:ext>
            </a:extLst>
          </p:cNvPr>
          <p:cNvSpPr txBox="1"/>
          <p:nvPr/>
        </p:nvSpPr>
        <p:spPr>
          <a:xfrm>
            <a:off x="347818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1: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E3D40A5B-D6FE-42EA-6F2F-1386F2603716}"/>
              </a:ext>
            </a:extLst>
          </p:cNvPr>
          <p:cNvSpPr/>
          <p:nvPr/>
        </p:nvSpPr>
        <p:spPr>
          <a:xfrm>
            <a:off x="6878319" y="2172832"/>
            <a:ext cx="2165657" cy="856139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dirty="0">
                <a:solidFill>
                  <a:schemeClr val="tx1"/>
                </a:solidFill>
              </a:rPr>
              <a:t>withdraw(75);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7ADF18B-F1F4-F324-5D1C-50A2842AC38D}"/>
              </a:ext>
            </a:extLst>
          </p:cNvPr>
          <p:cNvSpPr txBox="1"/>
          <p:nvPr/>
        </p:nvSpPr>
        <p:spPr>
          <a:xfrm>
            <a:off x="6878320" y="1865651"/>
            <a:ext cx="10761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Thread 2: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153111F2-E0CB-EFB9-CDFE-114A83873431}"/>
              </a:ext>
            </a:extLst>
          </p:cNvPr>
          <p:cNvSpPr/>
          <p:nvPr/>
        </p:nvSpPr>
        <p:spPr>
          <a:xfrm>
            <a:off x="2864289" y="3437615"/>
            <a:ext cx="3393439" cy="242470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  <p:sp>
        <p:nvSpPr>
          <p:cNvPr id="11" name="Rectangle 10">
            <a:extLst>
              <a:ext uri="{FF2B5EF4-FFF2-40B4-BE49-F238E27FC236}">
                <a16:creationId xmlns:a16="http://schemas.microsoft.com/office/drawing/2014/main" id="{D99C9F9B-23B2-843A-E07D-0F90A5EC807E}"/>
              </a:ext>
            </a:extLst>
          </p:cNvPr>
          <p:cNvSpPr/>
          <p:nvPr/>
        </p:nvSpPr>
        <p:spPr>
          <a:xfrm>
            <a:off x="6257728" y="3437615"/>
            <a:ext cx="3393439" cy="242470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0" indent="0">
              <a:buNone/>
            </a:pPr>
            <a:endParaRPr lang="en-US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int b = </a:t>
            </a:r>
            <a:r>
              <a:rPr lang="en-US" dirty="0" err="1">
                <a:solidFill>
                  <a:schemeClr val="tx1"/>
                </a:solidFill>
              </a:rPr>
              <a:t>getBalance</a:t>
            </a:r>
            <a:r>
              <a:rPr lang="en-US" dirty="0">
                <a:solidFill>
                  <a:schemeClr val="tx1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if (amount &gt; b) </a:t>
            </a:r>
          </a:p>
          <a:p>
            <a:pPr marL="0" indent="0">
              <a:buNone/>
            </a:pPr>
            <a:r>
              <a:rPr lang="en-US" dirty="0">
                <a:solidFill>
                  <a:schemeClr val="tx1"/>
                </a:solidFill>
              </a:rPr>
              <a:t>	throw new Exception(); </a:t>
            </a:r>
          </a:p>
          <a:p>
            <a:pPr marL="0" indent="0">
              <a:buNone/>
            </a:pPr>
            <a:r>
              <a:rPr lang="en-US" dirty="0" err="1">
                <a:solidFill>
                  <a:schemeClr val="tx1"/>
                </a:solidFill>
              </a:rPr>
              <a:t>setBalance</a:t>
            </a:r>
            <a:r>
              <a:rPr lang="en-US" dirty="0">
                <a:solidFill>
                  <a:schemeClr val="tx1"/>
                </a:solidFill>
              </a:rPr>
              <a:t>(b – amount);</a:t>
            </a:r>
          </a:p>
        </p:txBody>
      </p:sp>
    </p:spTree>
    <p:extLst>
      <p:ext uri="{BB962C8B-B14F-4D97-AF65-F5344CB8AC3E}">
        <p14:creationId xmlns:p14="http://schemas.microsoft.com/office/powerpoint/2010/main" val="3123159692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5C1A01-CF23-81CE-05E5-CE64EE39AB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Tradeoffs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168F36-3486-B957-F723-92EF8DB083C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/>
              <a:t>Coarse-Grained Locking:</a:t>
            </a:r>
          </a:p>
          <a:p>
            <a:pPr lvl="1"/>
            <a:r>
              <a:rPr lang="en-US" dirty="0"/>
              <a:t>Simpler to implement and avoid race conditions</a:t>
            </a:r>
          </a:p>
          <a:p>
            <a:pPr lvl="1"/>
            <a:r>
              <a:rPr lang="en-US" dirty="0"/>
              <a:t>Faster/easier to implement operations that access multiple locations (because all guarded by the same lock) </a:t>
            </a:r>
          </a:p>
          <a:p>
            <a:pPr lvl="1"/>
            <a:r>
              <a:rPr lang="en-US" dirty="0"/>
              <a:t>Much easier for operations that modify data-structure shape</a:t>
            </a:r>
          </a:p>
          <a:p>
            <a:r>
              <a:rPr lang="en-US" dirty="0"/>
              <a:t>Fine-Grained Locking:</a:t>
            </a:r>
          </a:p>
          <a:p>
            <a:pPr lvl="1"/>
            <a:r>
              <a:rPr lang="en-US" dirty="0"/>
              <a:t>More simultaneous access (performance when coarse grained would lead to unnecessary blocking) </a:t>
            </a:r>
          </a:p>
          <a:p>
            <a:pPr lvl="1"/>
            <a:r>
              <a:rPr lang="en-US" dirty="0"/>
              <a:t>Can make multi-location operations more difficult: say, rotations in an AVL tree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Start with coarse-grained, make finer only as necessary to improve performance</a:t>
            </a:r>
          </a:p>
        </p:txBody>
      </p:sp>
    </p:spTree>
    <p:extLst>
      <p:ext uri="{BB962C8B-B14F-4D97-AF65-F5344CB8AC3E}">
        <p14:creationId xmlns:p14="http://schemas.microsoft.com/office/powerpoint/2010/main" val="65273272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A3DF02-FA78-B96F-86DD-2652C9EA6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Similar But Separate Issue: Critical Section Granularity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8E8E75-4589-EA1E-4DF3-1CA20E41FE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Coarse-grained</a:t>
            </a:r>
          </a:p>
          <a:p>
            <a:pPr lvl="1"/>
            <a:r>
              <a:rPr lang="en-US" dirty="0"/>
              <a:t>For every method that needs a lock, put the entire method body in a lock</a:t>
            </a:r>
          </a:p>
          <a:p>
            <a:r>
              <a:rPr lang="en-US" dirty="0"/>
              <a:t>Fine-grained</a:t>
            </a:r>
          </a:p>
          <a:p>
            <a:pPr lvl="1"/>
            <a:r>
              <a:rPr lang="en-US" dirty="0"/>
              <a:t>Keep the lock only for the sections of code where it’s necessary</a:t>
            </a:r>
          </a:p>
          <a:p>
            <a:r>
              <a:rPr lang="en-US" dirty="0"/>
              <a:t>Guideline:</a:t>
            </a:r>
          </a:p>
          <a:p>
            <a:pPr lvl="1"/>
            <a:r>
              <a:rPr lang="en-US" dirty="0"/>
              <a:t>Try to structure code so that expensive operations (like I/O) can be done outside of your critical section</a:t>
            </a:r>
          </a:p>
          <a:p>
            <a:pPr lvl="1"/>
            <a:r>
              <a:rPr lang="en-US" dirty="0"/>
              <a:t>E.g., if you’re trying to print all the values in a tree, maybe copy items into an array inside your critical section, then print the array’s contents outside.</a:t>
            </a:r>
          </a:p>
        </p:txBody>
      </p:sp>
    </p:spTree>
    <p:extLst>
      <p:ext uri="{BB962C8B-B14F-4D97-AF65-F5344CB8AC3E}">
        <p14:creationId xmlns:p14="http://schemas.microsoft.com/office/powerpoint/2010/main" val="4056517547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EDD581-6E2B-54C1-90F9-E93A6CB5F5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Atomicity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DA661FC-6A57-8CB3-802A-294E8FE1CCA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Atomic: indivisible</a:t>
            </a:r>
          </a:p>
          <a:p>
            <a:r>
              <a:rPr lang="en-US" dirty="0"/>
              <a:t>Atomic operation: one that should be thought of as a single step</a:t>
            </a:r>
          </a:p>
          <a:p>
            <a:r>
              <a:rPr lang="en-US" dirty="0"/>
              <a:t>Some sequences of operations should behave as if they are one unit</a:t>
            </a:r>
          </a:p>
          <a:p>
            <a:pPr lvl="1"/>
            <a:r>
              <a:rPr lang="en-US" dirty="0"/>
              <a:t>Between two operations you may need to avoid exposing an intermediate state</a:t>
            </a:r>
          </a:p>
          <a:p>
            <a:pPr lvl="1"/>
            <a:r>
              <a:rPr lang="en-US" dirty="0"/>
              <a:t>Usually ADT operations should be atomic </a:t>
            </a:r>
          </a:p>
          <a:p>
            <a:pPr lvl="2"/>
            <a:r>
              <a:rPr lang="en-US" dirty="0"/>
              <a:t>You don’t want another thread trying to do an insert while another thread is rotating the AVL tree</a:t>
            </a:r>
          </a:p>
          <a:p>
            <a:r>
              <a:rPr lang="en-US" dirty="0"/>
              <a:t>Think first in terms of what operations need to be atomic</a:t>
            </a:r>
          </a:p>
          <a:p>
            <a:pPr lvl="1"/>
            <a:r>
              <a:rPr lang="en-US" dirty="0"/>
              <a:t>Design critical sections and locking granularity based on these decisions</a:t>
            </a:r>
          </a:p>
        </p:txBody>
      </p:sp>
    </p:spTree>
    <p:extLst>
      <p:ext uri="{BB962C8B-B14F-4D97-AF65-F5344CB8AC3E}">
        <p14:creationId xmlns:p14="http://schemas.microsoft.com/office/powerpoint/2010/main" val="2493469569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D51513-6257-4293-7965-2B7E9E3AD1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Use Pre-Tested Code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632C62B-845C-D299-42D4-0CD1A84A50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Whenever possible, use built-in libraries!</a:t>
            </a:r>
          </a:p>
          <a:p>
            <a:r>
              <a:rPr lang="en-US" dirty="0"/>
              <a:t>Other people have already invested tons of effort into making things both efficient and correct, use their work when you can!</a:t>
            </a:r>
          </a:p>
          <a:p>
            <a:pPr lvl="1"/>
            <a:r>
              <a:rPr lang="en-US" dirty="0"/>
              <a:t>Especially true for concurrent data structures</a:t>
            </a:r>
          </a:p>
          <a:p>
            <a:pPr lvl="1"/>
            <a:r>
              <a:rPr lang="en-US" dirty="0"/>
              <a:t>Use thread-safe data structures when available</a:t>
            </a:r>
          </a:p>
          <a:p>
            <a:pPr lvl="2"/>
            <a:r>
              <a:rPr lang="en-US" dirty="0"/>
              <a:t>E.g. Java as </a:t>
            </a:r>
            <a:r>
              <a:rPr lang="en-US" dirty="0" err="1"/>
              <a:t>ConcurrentHashMap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06517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What’s wrong here…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private Lock </a:t>
            </a:r>
            <a:r>
              <a:rPr lang="en-US" dirty="0" err="1"/>
              <a:t>lck</a:t>
            </a:r>
            <a:r>
              <a:rPr lang="en-US" dirty="0"/>
              <a:t> = new Lock();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int </a:t>
            </a:r>
            <a:r>
              <a:rPr lang="en-US" dirty="0" err="1">
                <a:solidFill>
                  <a:srgbClr val="FF0000"/>
                </a:solidFill>
              </a:rPr>
              <a:t>setBalance</a:t>
            </a:r>
            <a:r>
              <a:rPr lang="en-US" dirty="0">
                <a:solidFill>
                  <a:srgbClr val="FF0000"/>
                </a:solidFill>
              </a:rPr>
              <a:t>(int x) { 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try{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</a:t>
            </a:r>
            <a:r>
              <a:rPr lang="en-US" dirty="0" err="1">
                <a:solidFill>
                  <a:srgbClr val="FF0000"/>
                </a:solidFill>
              </a:rPr>
              <a:t>lk.acquire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	balance = x; }</a:t>
            </a:r>
          </a:p>
          <a:p>
            <a:pPr marL="0" indent="0">
              <a:buNone/>
            </a:pPr>
            <a:r>
              <a:rPr lang="en-US" dirty="0">
                <a:solidFill>
                  <a:srgbClr val="FF0000"/>
                </a:solidFill>
              </a:rPr>
              <a:t>		finally{ </a:t>
            </a:r>
            <a:r>
              <a:rPr lang="en-US" dirty="0" err="1">
                <a:solidFill>
                  <a:srgbClr val="FF0000"/>
                </a:solidFill>
              </a:rPr>
              <a:t>lk.release</a:t>
            </a:r>
            <a:r>
              <a:rPr lang="en-US" dirty="0">
                <a:solidFill>
                  <a:srgbClr val="FF0000"/>
                </a:solidFill>
              </a:rPr>
              <a:t>(); } }</a:t>
            </a:r>
            <a:r>
              <a:rPr lang="en-US" dirty="0"/>
              <a:t>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lk.acquire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 </a:t>
            </a:r>
            <a:r>
              <a:rPr lang="en-US" dirty="0" err="1"/>
              <a:t>lk.release</a:t>
            </a:r>
            <a:r>
              <a:rPr lang="en-US" dirty="0"/>
              <a:t>(); 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C32A89A4-2E43-E9E9-22B3-678B76A05715}"/>
              </a:ext>
            </a:extLst>
          </p:cNvPr>
          <p:cNvSpPr txBox="1"/>
          <p:nvPr/>
        </p:nvSpPr>
        <p:spPr>
          <a:xfrm>
            <a:off x="7416800" y="1690688"/>
            <a:ext cx="4500880" cy="1200329"/>
          </a:xfrm>
          <a:prstGeom prst="rect">
            <a:avLst/>
          </a:prstGeom>
          <a:noFill/>
          <a:ln>
            <a:solidFill>
              <a:schemeClr val="accent5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calls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!</a:t>
            </a:r>
          </a:p>
          <a:p>
            <a:endParaRPr lang="en-US" dirty="0">
              <a:solidFill>
                <a:schemeClr val="accent5">
                  <a:lumMod val="75000"/>
                </a:schemeClr>
              </a:solidFill>
            </a:endParaRPr>
          </a:p>
          <a:p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Withdraw can never finish because in </a:t>
            </a:r>
            <a:r>
              <a:rPr lang="en-US" dirty="0" err="1">
                <a:solidFill>
                  <a:schemeClr val="accent5">
                    <a:lumMod val="75000"/>
                  </a:schemeClr>
                </a:solidFill>
              </a:rPr>
              <a:t>setBalance</a:t>
            </a:r>
            <a:r>
              <a:rPr lang="en-US" dirty="0">
                <a:solidFill>
                  <a:schemeClr val="accent5">
                    <a:lumMod val="75000"/>
                  </a:schemeClr>
                </a:solidFill>
              </a:rPr>
              <a:t> the lock will always be held! </a:t>
            </a:r>
          </a:p>
        </p:txBody>
      </p:sp>
    </p:spTree>
    <p:extLst>
      <p:ext uri="{BB962C8B-B14F-4D97-AF65-F5344CB8AC3E}">
        <p14:creationId xmlns:p14="http://schemas.microsoft.com/office/powerpoint/2010/main" val="575606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7AF5F7-665A-9FC5-2A1E-EF711A9C38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Re-entrant Lock Details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DFA8F06-605F-B023-345D-50BEED1A0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 re-entrant lock (a.k.a. recursive lock)</a:t>
            </a:r>
          </a:p>
          <a:p>
            <a:r>
              <a:rPr lang="en-US" dirty="0"/>
              <a:t>“Remembers” </a:t>
            </a:r>
          </a:p>
          <a:p>
            <a:pPr lvl="1"/>
            <a:r>
              <a:rPr lang="en-US" dirty="0"/>
              <a:t>the thread (if any) that currently holds it </a:t>
            </a:r>
          </a:p>
          <a:p>
            <a:pPr lvl="1"/>
            <a:r>
              <a:rPr lang="en-US" dirty="0"/>
              <a:t>a count of “layers” that the thread holds it</a:t>
            </a:r>
          </a:p>
          <a:p>
            <a:r>
              <a:rPr lang="en-US" dirty="0"/>
              <a:t>When the lock goes from not-held to held, the count is set to 0 </a:t>
            </a:r>
          </a:p>
          <a:p>
            <a:r>
              <a:rPr lang="en-US" dirty="0"/>
              <a:t>If (code running in) the current holder calls acquire: </a:t>
            </a:r>
          </a:p>
          <a:p>
            <a:pPr lvl="1"/>
            <a:r>
              <a:rPr lang="en-US" dirty="0"/>
              <a:t>it does not block </a:t>
            </a:r>
          </a:p>
          <a:p>
            <a:pPr lvl="1"/>
            <a:r>
              <a:rPr lang="en-US" dirty="0"/>
              <a:t>it increments the count </a:t>
            </a:r>
          </a:p>
          <a:p>
            <a:r>
              <a:rPr lang="en-US" dirty="0"/>
              <a:t>On release: </a:t>
            </a:r>
          </a:p>
          <a:p>
            <a:pPr lvl="1"/>
            <a:r>
              <a:rPr lang="en-US" dirty="0"/>
              <a:t>if the count is &gt; 0, the count is decremented </a:t>
            </a:r>
          </a:p>
          <a:p>
            <a:pPr lvl="1"/>
            <a:r>
              <a:rPr lang="en-US" dirty="0"/>
              <a:t>if the count is 0, the lock becomes not-held</a:t>
            </a:r>
          </a:p>
        </p:txBody>
      </p:sp>
    </p:spTree>
    <p:extLst>
      <p:ext uri="{BB962C8B-B14F-4D97-AF65-F5344CB8AC3E}">
        <p14:creationId xmlns:p14="http://schemas.microsoft.com/office/powerpoint/2010/main" val="3331108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60C8CE-76D5-72C9-751C-2441A085E22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Java’s Re-entrant Lock Class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921571-7770-8F19-F192-B62EF32D603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java.util.concurrent.locks.ReentrantLock</a:t>
            </a:r>
            <a:r>
              <a:rPr lang="en-US" dirty="0"/>
              <a:t> </a:t>
            </a:r>
          </a:p>
          <a:p>
            <a:r>
              <a:rPr lang="en-US" dirty="0"/>
              <a:t>Has methods lock() and unlock() </a:t>
            </a:r>
          </a:p>
          <a:p>
            <a:r>
              <a:rPr lang="en-US" dirty="0"/>
              <a:t>Important to guarantee that lock is always released!!! </a:t>
            </a:r>
          </a:p>
          <a:p>
            <a:r>
              <a:rPr lang="en-US" dirty="0"/>
              <a:t>Recommend something like this: </a:t>
            </a:r>
          </a:p>
          <a:p>
            <a:pPr marL="457200" lvl="1" indent="0">
              <a:buNone/>
            </a:pPr>
            <a:r>
              <a:rPr lang="en-US" dirty="0" err="1"/>
              <a:t>myLock.lock</a:t>
            </a:r>
            <a:r>
              <a:rPr lang="en-US" dirty="0"/>
              <a:t>(); </a:t>
            </a:r>
          </a:p>
          <a:p>
            <a:pPr marL="457200" lvl="1" indent="0">
              <a:buNone/>
            </a:pPr>
            <a:r>
              <a:rPr lang="en-US" dirty="0"/>
              <a:t>try { // method body }</a:t>
            </a:r>
          </a:p>
          <a:p>
            <a:pPr marL="457200" lvl="1" indent="0">
              <a:buNone/>
            </a:pPr>
            <a:r>
              <a:rPr lang="en-US" dirty="0"/>
              <a:t>finally { </a:t>
            </a:r>
            <a:r>
              <a:rPr lang="en-US" dirty="0" err="1"/>
              <a:t>myLock.unlock</a:t>
            </a:r>
            <a:r>
              <a:rPr lang="en-US" dirty="0"/>
              <a:t>(); } </a:t>
            </a:r>
          </a:p>
        </p:txBody>
      </p:sp>
    </p:spTree>
    <p:extLst>
      <p:ext uri="{BB962C8B-B14F-4D97-AF65-F5344CB8AC3E}">
        <p14:creationId xmlns:p14="http://schemas.microsoft.com/office/powerpoint/2010/main" val="3031101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6A471D8-BB83-76BB-E6F8-6835C329DB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this looks in Java</a:t>
            </a:r>
          </a:p>
        </p:txBody>
      </p:sp>
      <p:sp>
        <p:nvSpPr>
          <p:cNvPr id="7" name="Content Placeholder 2">
            <a:extLst>
              <a:ext uri="{FF2B5EF4-FFF2-40B4-BE49-F238E27FC236}">
                <a16:creationId xmlns:a16="http://schemas.microsoft.com/office/drawing/2014/main" id="{620E0194-851C-428D-58B7-7789AF79055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4320" y="1330960"/>
            <a:ext cx="11917680" cy="5527039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dirty="0" err="1">
                <a:solidFill>
                  <a:srgbClr val="FF0000"/>
                </a:solidFill>
              </a:rPr>
              <a:t>java.util.concurrent.locks.ReentrantLock</a:t>
            </a:r>
            <a:r>
              <a:rPr lang="en-US" dirty="0">
                <a:solidFill>
                  <a:srgbClr val="FF0000"/>
                </a:solidFill>
              </a:rPr>
              <a:t>; </a:t>
            </a:r>
          </a:p>
          <a:p>
            <a:pPr marL="0" indent="0">
              <a:buNone/>
            </a:pPr>
            <a:r>
              <a:rPr lang="en-US" dirty="0"/>
              <a:t>class </a:t>
            </a:r>
            <a:r>
              <a:rPr lang="en-US" dirty="0" err="1"/>
              <a:t>BankAccount</a:t>
            </a:r>
            <a:r>
              <a:rPr lang="en-US" dirty="0"/>
              <a:t> { </a:t>
            </a:r>
          </a:p>
          <a:p>
            <a:pPr marL="0" indent="0">
              <a:buNone/>
            </a:pPr>
            <a:r>
              <a:rPr lang="en-US" dirty="0"/>
              <a:t>	private int balance = 0; 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>
                <a:solidFill>
                  <a:srgbClr val="FF0000"/>
                </a:solidFill>
              </a:rPr>
              <a:t>private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lck</a:t>
            </a:r>
            <a:r>
              <a:rPr lang="en-US" dirty="0">
                <a:solidFill>
                  <a:srgbClr val="FF0000"/>
                </a:solidFill>
              </a:rPr>
              <a:t> = new </a:t>
            </a:r>
            <a:r>
              <a:rPr lang="en-US" dirty="0" err="1">
                <a:solidFill>
                  <a:srgbClr val="FF0000"/>
                </a:solidFill>
              </a:rPr>
              <a:t>ReentrantLock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int </a:t>
            </a:r>
            <a:r>
              <a:rPr lang="en-US" dirty="0" err="1"/>
              <a:t>setBalance</a:t>
            </a:r>
            <a:r>
              <a:rPr lang="en-US" dirty="0"/>
              <a:t>(int x)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</a:t>
            </a:r>
          </a:p>
          <a:p>
            <a:pPr marL="0" indent="0">
              <a:buNone/>
            </a:pPr>
            <a:r>
              <a:rPr lang="en-US" dirty="0"/>
              <a:t>			balance = x; }</a:t>
            </a:r>
          </a:p>
          <a:p>
            <a:pPr marL="0" indent="0">
              <a:buNone/>
            </a:pPr>
            <a:r>
              <a:rPr lang="en-US" dirty="0"/>
              <a:t>		finally{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 } </a:t>
            </a:r>
          </a:p>
          <a:p>
            <a:pPr marL="0" indent="0">
              <a:buNone/>
            </a:pPr>
            <a:r>
              <a:rPr lang="en-US" dirty="0"/>
              <a:t>	void withdraw(int amount) { </a:t>
            </a:r>
          </a:p>
          <a:p>
            <a:pPr marL="0" indent="0">
              <a:buNone/>
            </a:pPr>
            <a:r>
              <a:rPr lang="en-US" dirty="0"/>
              <a:t>		try{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>
                <a:solidFill>
                  <a:srgbClr val="FF0000"/>
                </a:solidFill>
              </a:rPr>
              <a:t>lk.lock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</a:p>
          <a:p>
            <a:pPr marL="0" indent="0">
              <a:buNone/>
            </a:pPr>
            <a:r>
              <a:rPr lang="en-US" dirty="0"/>
              <a:t>			int b = </a:t>
            </a:r>
            <a:r>
              <a:rPr lang="en-US" dirty="0" err="1"/>
              <a:t>getBalance</a:t>
            </a:r>
            <a:r>
              <a:rPr lang="en-US" dirty="0"/>
              <a:t>();</a:t>
            </a:r>
          </a:p>
          <a:p>
            <a:pPr marL="0" indent="0">
              <a:buNone/>
            </a:pPr>
            <a:r>
              <a:rPr lang="en-US" dirty="0"/>
              <a:t>			if (amount &gt; b) </a:t>
            </a:r>
          </a:p>
          <a:p>
            <a:pPr marL="0" indent="0">
              <a:buNone/>
            </a:pPr>
            <a:r>
              <a:rPr lang="en-US" dirty="0"/>
              <a:t>				throw new </a:t>
            </a:r>
            <a:r>
              <a:rPr lang="en-US" dirty="0" err="1"/>
              <a:t>WithdrawTooLargeException</a:t>
            </a:r>
            <a:r>
              <a:rPr lang="en-US" dirty="0"/>
              <a:t>(); </a:t>
            </a:r>
          </a:p>
          <a:p>
            <a:pPr marL="0" indent="0">
              <a:buNone/>
            </a:pPr>
            <a:r>
              <a:rPr lang="en-US" dirty="0"/>
              <a:t>			</a:t>
            </a:r>
            <a:r>
              <a:rPr lang="en-US" dirty="0" err="1"/>
              <a:t>setBalance</a:t>
            </a:r>
            <a:r>
              <a:rPr lang="en-US" dirty="0"/>
              <a:t>(b – amount); }</a:t>
            </a:r>
          </a:p>
          <a:p>
            <a:pPr marL="0" indent="0">
              <a:buNone/>
            </a:pPr>
            <a:r>
              <a:rPr lang="en-US" dirty="0"/>
              <a:t>		finally {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 err="1">
                <a:solidFill>
                  <a:srgbClr val="FF0000"/>
                </a:solidFill>
              </a:rPr>
              <a:t>lk.unlock</a:t>
            </a:r>
            <a:r>
              <a:rPr lang="en-US" dirty="0">
                <a:solidFill>
                  <a:srgbClr val="FF0000"/>
                </a:solidFill>
              </a:rPr>
              <a:t>(); </a:t>
            </a:r>
            <a:r>
              <a:rPr lang="en-US" dirty="0"/>
              <a:t>}</a:t>
            </a:r>
            <a:r>
              <a:rPr lang="en-US" dirty="0">
                <a:solidFill>
                  <a:srgbClr val="FF0000"/>
                </a:solidFill>
              </a:rPr>
              <a:t> </a:t>
            </a:r>
            <a:r>
              <a:rPr lang="en-US" dirty="0"/>
              <a:t>}} </a:t>
            </a:r>
          </a:p>
        </p:txBody>
      </p:sp>
    </p:spTree>
    <p:extLst>
      <p:ext uri="{BB962C8B-B14F-4D97-AF65-F5344CB8AC3E}">
        <p14:creationId xmlns:p14="http://schemas.microsoft.com/office/powerpoint/2010/main" val="205833998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0A26545-F6D7-FF86-2C4F-2973D3D61E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Java Synchronized Keyword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77616-0B51-EF39-FDB9-C13F0827A49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Syntactic sugar for re-entrant locks</a:t>
            </a:r>
          </a:p>
          <a:p>
            <a:r>
              <a:rPr lang="en-US" dirty="0"/>
              <a:t>You can use the synchronized statement as an alternative to declaring a </a:t>
            </a:r>
            <a:r>
              <a:rPr lang="en-US" dirty="0" err="1"/>
              <a:t>ReentrantLock</a:t>
            </a:r>
            <a:endParaRPr lang="en-US" dirty="0"/>
          </a:p>
          <a:p>
            <a:r>
              <a:rPr lang="en-US" dirty="0"/>
              <a:t>Syntax:</a:t>
            </a:r>
          </a:p>
          <a:p>
            <a:r>
              <a:rPr lang="en-US" dirty="0"/>
              <a:t>Any Object can serve as a “lock”</a:t>
            </a:r>
          </a:p>
          <a:p>
            <a:pPr lvl="1"/>
            <a:r>
              <a:rPr lang="en-US" dirty="0"/>
              <a:t>Primitive types (e.g. int) cannot serve as a lock</a:t>
            </a:r>
          </a:p>
          <a:p>
            <a:r>
              <a:rPr lang="en-US" dirty="0"/>
              <a:t>Acquires a lock and blocks if necessary</a:t>
            </a:r>
          </a:p>
          <a:p>
            <a:pPr lvl="1"/>
            <a:r>
              <a:rPr lang="en-US" dirty="0"/>
              <a:t>Once you get past the “{“, you have the lock</a:t>
            </a:r>
          </a:p>
          <a:p>
            <a:r>
              <a:rPr lang="en-US" dirty="0"/>
              <a:t>Released the lock when you pass “}”</a:t>
            </a:r>
          </a:p>
          <a:p>
            <a:pPr lvl="1"/>
            <a:r>
              <a:rPr lang="en-US" dirty="0"/>
              <a:t>Even in the cases of returning, exceptions, anything!</a:t>
            </a:r>
          </a:p>
          <a:p>
            <a:pPr lvl="1"/>
            <a:r>
              <a:rPr lang="en-US" dirty="0"/>
              <a:t>Impossible to forget to release the lock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F5D1961-CD41-26DA-F57A-3D4184303799}"/>
              </a:ext>
            </a:extLst>
          </p:cNvPr>
          <p:cNvSpPr txBox="1"/>
          <p:nvPr/>
        </p:nvSpPr>
        <p:spPr>
          <a:xfrm>
            <a:off x="2296160" y="3012440"/>
            <a:ext cx="6305893" cy="369332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dirty="0"/>
              <a:t>synchronized( /* expression returning an Object */ ) {statements}</a:t>
            </a:r>
          </a:p>
        </p:txBody>
      </p:sp>
    </p:spTree>
    <p:extLst>
      <p:ext uri="{BB962C8B-B14F-4D97-AF65-F5344CB8AC3E}">
        <p14:creationId xmlns:p14="http://schemas.microsoft.com/office/powerpoint/2010/main" val="374504965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31773</TotalTime>
  <Words>3643</Words>
  <Application>Microsoft Office PowerPoint</Application>
  <PresentationFormat>Widescreen</PresentationFormat>
  <Paragraphs>510</Paragraphs>
  <Slides>43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43</vt:i4>
      </vt:variant>
    </vt:vector>
  </HeadingPairs>
  <TitlesOfParts>
    <vt:vector size="47" baseType="lpstr">
      <vt:lpstr>Arial</vt:lpstr>
      <vt:lpstr>Calibri</vt:lpstr>
      <vt:lpstr>Calibri Light</vt:lpstr>
      <vt:lpstr>Office Theme</vt:lpstr>
      <vt:lpstr>CSE 332 Autumn 2024 Lecture 24: Concurrency 2</vt:lpstr>
      <vt:lpstr>Bank Account Example - Parallel</vt:lpstr>
      <vt:lpstr>A “Good” Interleaving</vt:lpstr>
      <vt:lpstr>A “Bad” Interleaving</vt:lpstr>
      <vt:lpstr>What’s wrong here…</vt:lpstr>
      <vt:lpstr>Re-entrant Lock Details</vt:lpstr>
      <vt:lpstr>Java’s Re-entrant Lock Class</vt:lpstr>
      <vt:lpstr>How this looks in Java</vt:lpstr>
      <vt:lpstr>Java Synchronized Keyword</vt:lpstr>
      <vt:lpstr>Back Account Using Synchronize (version 1)</vt:lpstr>
      <vt:lpstr>Back Account Using Synchronize (version 2)</vt:lpstr>
      <vt:lpstr>More Syntactic Sugar!</vt:lpstr>
      <vt:lpstr>Back Account Using Synchronize (Final)</vt:lpstr>
      <vt:lpstr>Race Condition</vt:lpstr>
      <vt:lpstr>Example: Shared Stack (no problems so far)</vt:lpstr>
      <vt:lpstr>Race Condition, but no Data Race</vt:lpstr>
      <vt:lpstr>Race Condition, including a Data Race</vt:lpstr>
      <vt:lpstr>Peek and isEmpty</vt:lpstr>
      <vt:lpstr>Peek and Push</vt:lpstr>
      <vt:lpstr>Peek and Push</vt:lpstr>
      <vt:lpstr>How to fix this?</vt:lpstr>
      <vt:lpstr>Fixed!</vt:lpstr>
      <vt:lpstr>Did this fix it?</vt:lpstr>
      <vt:lpstr>Deadlock</vt:lpstr>
      <vt:lpstr>Bank Account</vt:lpstr>
      <vt:lpstr>The Deadlock</vt:lpstr>
      <vt:lpstr>The Deadlock</vt:lpstr>
      <vt:lpstr>Resolving Deadlocks</vt:lpstr>
      <vt:lpstr>Option 1: Coarser Locking</vt:lpstr>
      <vt:lpstr>Option 2: Finer Critical Section</vt:lpstr>
      <vt:lpstr>Option 3: First Get All Locks In A Fixed Order</vt:lpstr>
      <vt:lpstr>Parallel Code Conventional Wisdom</vt:lpstr>
      <vt:lpstr>Memory Categories</vt:lpstr>
      <vt:lpstr>Thread Local Memory</vt:lpstr>
      <vt:lpstr>Immutable Objects</vt:lpstr>
      <vt:lpstr>Shared and Mutable Objects</vt:lpstr>
      <vt:lpstr>Consistent Locking</vt:lpstr>
      <vt:lpstr>Lock Granularity</vt:lpstr>
      <vt:lpstr>Example: Separate Chaining Hashtable</vt:lpstr>
      <vt:lpstr>Tradeoffs</vt:lpstr>
      <vt:lpstr>Similar But Separate Issue: Critical Section Granularity</vt:lpstr>
      <vt:lpstr>Atomicity</vt:lpstr>
      <vt:lpstr>Use Pre-Tested Code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332 Autumn 2023 Lecture 8: Dictionaries, BSTs</dc:title>
  <dc:creator>Nathan Brunelle</dc:creator>
  <cp:lastModifiedBy>Brunelle, Nathan J (njb2b)</cp:lastModifiedBy>
  <cp:revision>284</cp:revision>
  <dcterms:created xsi:type="dcterms:W3CDTF">2023-10-13T16:06:42Z</dcterms:created>
  <dcterms:modified xsi:type="dcterms:W3CDTF">2024-11-22T18:20:57Z</dcterms:modified>
</cp:coreProperties>
</file>