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6"/>
  </p:notesMasterIdLst>
  <p:sldIdLst>
    <p:sldId id="257" r:id="rId2"/>
    <p:sldId id="395" r:id="rId3"/>
    <p:sldId id="399" r:id="rId4"/>
    <p:sldId id="400" r:id="rId5"/>
    <p:sldId id="401" r:id="rId6"/>
    <p:sldId id="402" r:id="rId7"/>
    <p:sldId id="409" r:id="rId8"/>
    <p:sldId id="403" r:id="rId9"/>
    <p:sldId id="404" r:id="rId10"/>
    <p:sldId id="405" r:id="rId11"/>
    <p:sldId id="406" r:id="rId12"/>
    <p:sldId id="407" r:id="rId13"/>
    <p:sldId id="408" r:id="rId14"/>
    <p:sldId id="262" r:id="rId15"/>
  </p:sldIdLst>
  <p:sldSz cx="12192000" cy="6858000"/>
  <p:notesSz cx="6858000" cy="9144000"/>
  <p:embeddedFontLst>
    <p:embeddedFont>
      <p:font typeface="Cambria Math" panose="02040503050406030204" pitchFamily="18" charset="0"/>
      <p:regular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9900"/>
    <a:srgbClr val="FF9797"/>
    <a:srgbClr val="FF6464"/>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2" d="100"/>
          <a:sy n="72" d="100"/>
        </p:scale>
        <p:origin x="4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C8B7F8-5889-4CF3-9E5C-B555CFAA5742}" type="datetimeFigureOut">
              <a:rPr lang="en-US" smtClean="0"/>
              <a:t>11/18/2024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5D18E6-9E63-4992-9A8D-FDC205913259}" type="slidenum">
              <a:rPr lang="en-US" smtClean="0"/>
              <a:t>‹#›</a:t>
            </a:fld>
            <a:endParaRPr lang="en-US"/>
          </a:p>
        </p:txBody>
      </p:sp>
    </p:spTree>
    <p:extLst>
      <p:ext uri="{BB962C8B-B14F-4D97-AF65-F5344CB8AC3E}">
        <p14:creationId xmlns:p14="http://schemas.microsoft.com/office/powerpoint/2010/main" val="328741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dirty="0"/>
                  <a:t>Suppose 2/3 of your program is parallelizable, but 1/3 is not.</a:t>
                </a:r>
              </a:p>
              <a:p>
                <a:pPr lvl="1"/>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oMath>
                  </m:oMathPara>
                </a14:m>
                <a:endParaRPr lang="en-US" dirty="0"/>
              </a:p>
              <a:p>
                <a:pPr lvl="1"/>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r>
                        <a:rPr lang="en-US" b="0" i="1" smtClean="0">
                          <a:latin typeface="Cambria Math" panose="02040503050406030204" pitchFamily="18" charset="0"/>
                        </a:rPr>
                        <m:t>=1</m:t>
                      </m:r>
                    </m:oMath>
                  </m:oMathPara>
                </a14:m>
                <a:endParaRPr lang="en-US" dirty="0"/>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r>
                        <a:rPr lang="en-US" b="0" i="1" smtClean="0">
                          <a:latin typeface="Cambria Math" panose="02040503050406030204" pitchFamily="18" charset="0"/>
                        </a:rPr>
                        <m:t>=</m:t>
                      </m:r>
                      <m:r>
                        <a:rPr lang="en-US" b="0" i="1" smtClean="0">
                          <a:latin typeface="Cambria Math" panose="02040503050406030204" pitchFamily="18" charset="0"/>
                        </a:rPr>
                        <m:t>𝑆</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r>
                            <a:rPr lang="en-US" b="0" i="1" smtClean="0">
                              <a:latin typeface="Cambria Math" panose="02040503050406030204" pitchFamily="18" charset="0"/>
                            </a:rPr>
                            <m:t>𝑆</m:t>
                          </m:r>
                        </m:num>
                        <m:den>
                          <m:r>
                            <a:rPr lang="en-US" b="0" i="1" smtClean="0">
                              <a:latin typeface="Cambria Math" panose="02040503050406030204" pitchFamily="18" charset="0"/>
                            </a:rPr>
                            <m:t>𝑃</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2/3</m:t>
                          </m:r>
                        </m:num>
                        <m:den>
                          <m:r>
                            <a:rPr lang="en-US" b="0" i="1" smtClean="0">
                              <a:latin typeface="Cambria Math" panose="02040503050406030204" pitchFamily="18" charset="0"/>
                            </a:rPr>
                            <m:t>𝑃</m:t>
                          </m:r>
                        </m:den>
                      </m:f>
                    </m:oMath>
                  </m:oMathPara>
                </a14:m>
                <a:endParaRPr lang="en-US" dirty="0"/>
              </a:p>
              <a:p>
                <a:r>
                  <a:rPr lang="en-US" dirty="0"/>
                  <a:t>If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oMath>
                </a14:m>
                <a:r>
                  <a:rPr lang="en-US" dirty="0"/>
                  <a:t> is 100 seconds:</a:t>
                </a:r>
              </a:p>
              <a:p>
                <a:pPr lvl="1"/>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r>
                        <a:rPr lang="en-US" b="0" i="1" smtClean="0">
                          <a:latin typeface="Cambria Math" panose="02040503050406030204" pitchFamily="18" charset="0"/>
                        </a:rPr>
                        <m:t>=33+</m:t>
                      </m:r>
                      <m:f>
                        <m:fPr>
                          <m:ctrlPr>
                            <a:rPr lang="en-US" b="0" i="1" smtClean="0">
                              <a:latin typeface="Cambria Math" panose="02040503050406030204" pitchFamily="18" charset="0"/>
                            </a:rPr>
                          </m:ctrlPr>
                        </m:fPr>
                        <m:num>
                          <m:r>
                            <a:rPr lang="en-US" b="0" i="1" smtClean="0">
                              <a:latin typeface="Cambria Math" panose="02040503050406030204" pitchFamily="18" charset="0"/>
                            </a:rPr>
                            <m:t>67</m:t>
                          </m:r>
                        </m:num>
                        <m:den>
                          <m:r>
                            <a:rPr lang="en-US" b="0" i="1" smtClean="0">
                              <a:latin typeface="Cambria Math" panose="02040503050406030204" pitchFamily="18" charset="0"/>
                            </a:rPr>
                            <m:t>𝑃</m:t>
                          </m:r>
                        </m:den>
                      </m:f>
                    </m:oMath>
                  </m:oMathPara>
                </a14:m>
                <a:endParaRPr lang="en-US" dirty="0"/>
              </a:p>
              <a:p>
                <a:pPr lvl="1"/>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3</m:t>
                          </m:r>
                        </m:sub>
                      </m:sSub>
                      <m:r>
                        <a:rPr lang="en-US" b="0" i="1" smtClean="0">
                          <a:latin typeface="Cambria Math" panose="02040503050406030204" pitchFamily="18" charset="0"/>
                        </a:rPr>
                        <m:t>=33+</m:t>
                      </m:r>
                      <m:f>
                        <m:fPr>
                          <m:ctrlPr>
                            <a:rPr lang="en-US" b="0" i="1" smtClean="0">
                              <a:latin typeface="Cambria Math" panose="02040503050406030204" pitchFamily="18" charset="0"/>
                            </a:rPr>
                          </m:ctrlPr>
                        </m:fPr>
                        <m:num>
                          <m:r>
                            <a:rPr lang="en-US" b="0" i="1" smtClean="0">
                              <a:latin typeface="Cambria Math" panose="02040503050406030204" pitchFamily="18" charset="0"/>
                            </a:rPr>
                            <m:t>67</m:t>
                          </m:r>
                        </m:num>
                        <m:den>
                          <m:r>
                            <a:rPr lang="en-US" b="0" i="1" smtClean="0">
                              <a:latin typeface="Cambria Math" panose="02040503050406030204" pitchFamily="18" charset="0"/>
                            </a:rPr>
                            <m:t>3</m:t>
                          </m:r>
                        </m:den>
                      </m:f>
                      <m:r>
                        <a:rPr lang="en-US" b="0" i="1" smtClean="0">
                          <a:latin typeface="Cambria Math" panose="02040503050406030204" pitchFamily="18" charset="0"/>
                        </a:rPr>
                        <m:t>=33+22=55</m:t>
                      </m:r>
                    </m:oMath>
                  </m:oMathPara>
                </a14:m>
                <a:endParaRPr lang="en-US" dirty="0"/>
              </a:p>
              <a:p>
                <a:pPr lvl="1"/>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6</m:t>
                          </m:r>
                        </m:sub>
                      </m:sSub>
                      <m:r>
                        <a:rPr lang="en-US" b="0" i="1" smtClean="0">
                          <a:latin typeface="Cambria Math" panose="02040503050406030204" pitchFamily="18" charset="0"/>
                        </a:rPr>
                        <m:t>=33+</m:t>
                      </m:r>
                      <m:f>
                        <m:fPr>
                          <m:ctrlPr>
                            <a:rPr lang="en-US" b="0" i="1" smtClean="0">
                              <a:latin typeface="Cambria Math" panose="02040503050406030204" pitchFamily="18" charset="0"/>
                            </a:rPr>
                          </m:ctrlPr>
                        </m:fPr>
                        <m:num>
                          <m:r>
                            <a:rPr lang="en-US" b="0" i="1" smtClean="0">
                              <a:latin typeface="Cambria Math" panose="02040503050406030204" pitchFamily="18" charset="0"/>
                            </a:rPr>
                            <m:t>67</m:t>
                          </m:r>
                        </m:num>
                        <m:den>
                          <m:r>
                            <a:rPr lang="en-US" b="0" i="1" smtClean="0">
                              <a:latin typeface="Cambria Math" panose="02040503050406030204" pitchFamily="18" charset="0"/>
                            </a:rPr>
                            <m:t>6</m:t>
                          </m:r>
                        </m:den>
                      </m:f>
                      <m:r>
                        <a:rPr lang="en-US" b="0" i="1" smtClean="0">
                          <a:latin typeface="Cambria Math" panose="02040503050406030204" pitchFamily="18" charset="0"/>
                        </a:rPr>
                        <m:t>=33+11=44</m:t>
                      </m:r>
                    </m:oMath>
                  </m:oMathPara>
                </a14:m>
                <a:endParaRPr lang="en-US" dirty="0"/>
              </a:p>
              <a:p>
                <a:pPr lvl="1"/>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12</m:t>
                          </m:r>
                        </m:sub>
                      </m:sSub>
                      <m:r>
                        <a:rPr lang="en-US" b="0" i="1" smtClean="0">
                          <a:latin typeface="Cambria Math" panose="02040503050406030204" pitchFamily="18" charset="0"/>
                        </a:rPr>
                        <m:t>=33+</m:t>
                      </m:r>
                      <m:f>
                        <m:fPr>
                          <m:ctrlPr>
                            <a:rPr lang="en-US" b="0" i="1" smtClean="0">
                              <a:latin typeface="Cambria Math" panose="02040503050406030204" pitchFamily="18" charset="0"/>
                            </a:rPr>
                          </m:ctrlPr>
                        </m:fPr>
                        <m:num>
                          <m:r>
                            <a:rPr lang="en-US" b="0" i="1" smtClean="0">
                              <a:latin typeface="Cambria Math" panose="02040503050406030204" pitchFamily="18" charset="0"/>
                            </a:rPr>
                            <m:t>67</m:t>
                          </m:r>
                        </m:num>
                        <m:den>
                          <m:r>
                            <a:rPr lang="en-US" b="0" i="1" smtClean="0">
                              <a:latin typeface="Cambria Math" panose="02040503050406030204" pitchFamily="18" charset="0"/>
                            </a:rPr>
                            <m:t>12</m:t>
                          </m:r>
                        </m:den>
                      </m:f>
                      <m:r>
                        <a:rPr lang="en-US" b="0" i="1" smtClean="0">
                          <a:latin typeface="Cambria Math" panose="02040503050406030204" pitchFamily="18" charset="0"/>
                        </a:rPr>
                        <m:t>=33+5.5=38.5</m:t>
                      </m:r>
                    </m:oMath>
                  </m:oMathPara>
                </a14:m>
                <a:endParaRPr lang="en-US" dirty="0"/>
              </a:p>
              <a:p>
                <a:pPr marL="457200" lvl="1" indent="0">
                  <a:buNone/>
                </a:pPr>
                <a:endParaRPr lang="en-US" dirty="0"/>
              </a:p>
              <a:p>
                <a:pPr lvl="1"/>
                <a:endParaRPr lang="en-US" dirty="0"/>
              </a:p>
              <a:p>
                <a:endParaRPr lang="en-US" dirty="0"/>
              </a:p>
            </p:txBody>
          </p:sp>
        </mc:Choice>
        <mc:Fallback xmlns="">
          <p:sp>
            <p:nvSpPr>
              <p:cNvPr id="3" name="Notes Placeholder 2"/>
              <p:cNvSpPr>
                <a:spLocks noGrp="1"/>
              </p:cNvSpPr>
              <p:nvPr>
                <p:ph type="body" idx="1"/>
              </p:nvPr>
            </p:nvSpPr>
            <p:spPr/>
            <p:txBody>
              <a:bodyPr/>
              <a:lstStyle/>
              <a:p>
                <a:r>
                  <a:rPr lang="en-US" dirty="0"/>
                  <a:t>Suppose 2/3 of your program is parallelizable, but 1/3 is not.</a:t>
                </a:r>
              </a:p>
              <a:p>
                <a:pPr lvl="1"/>
                <a:r>
                  <a:rPr lang="en-US" b="0" i="0">
                    <a:latin typeface="Cambria Math" panose="02040503050406030204" pitchFamily="18" charset="0"/>
                  </a:rPr>
                  <a:t>𝑆=1/3</a:t>
                </a:r>
                <a:endParaRPr lang="en-US" dirty="0"/>
              </a:p>
              <a:p>
                <a:pPr lvl="1"/>
                <a:r>
                  <a:rPr lang="en-US" b="0" i="0">
                    <a:latin typeface="Cambria Math" panose="02040503050406030204" pitchFamily="18" charset="0"/>
                  </a:rPr>
                  <a:t>𝑇_1=2/3+1/3=1</a:t>
                </a:r>
                <a:endParaRPr lang="en-US" dirty="0"/>
              </a:p>
              <a:p>
                <a:r>
                  <a:rPr lang="en-US" b="0" i="0">
                    <a:latin typeface="Cambria Math" panose="02040503050406030204" pitchFamily="18" charset="0"/>
                  </a:rPr>
                  <a:t>𝑇_𝑃=𝑆+(1−𝑆)/𝑃=1/3+(2/3)/𝑃</a:t>
                </a:r>
                <a:endParaRPr lang="en-US" dirty="0"/>
              </a:p>
              <a:p>
                <a:r>
                  <a:rPr lang="en-US" dirty="0"/>
                  <a:t>If </a:t>
                </a:r>
                <a:r>
                  <a:rPr lang="en-US" b="0" i="0">
                    <a:latin typeface="Cambria Math" panose="02040503050406030204" pitchFamily="18" charset="0"/>
                  </a:rPr>
                  <a:t>𝑇_1</a:t>
                </a:r>
                <a:r>
                  <a:rPr lang="en-US" dirty="0"/>
                  <a:t> is 100 seconds:</a:t>
                </a:r>
              </a:p>
              <a:p>
                <a:pPr lvl="1"/>
                <a:r>
                  <a:rPr lang="en-US" b="0" i="0">
                    <a:latin typeface="Cambria Math" panose="02040503050406030204" pitchFamily="18" charset="0"/>
                  </a:rPr>
                  <a:t>𝑇_𝑃=33+67/𝑃</a:t>
                </a:r>
                <a:endParaRPr lang="en-US" dirty="0"/>
              </a:p>
              <a:p>
                <a:pPr lvl="1"/>
                <a:r>
                  <a:rPr lang="en-US" b="0" i="0">
                    <a:latin typeface="Cambria Math" panose="02040503050406030204" pitchFamily="18" charset="0"/>
                  </a:rPr>
                  <a:t>𝑇_3=33+67/3=33+22=55</a:t>
                </a:r>
                <a:endParaRPr lang="en-US" dirty="0"/>
              </a:p>
              <a:p>
                <a:pPr lvl="1"/>
                <a:r>
                  <a:rPr lang="en-US" b="0" i="0">
                    <a:latin typeface="Cambria Math" panose="02040503050406030204" pitchFamily="18" charset="0"/>
                  </a:rPr>
                  <a:t>𝑇_6=33+67/6=33+11=44</a:t>
                </a:r>
                <a:endParaRPr lang="en-US" dirty="0"/>
              </a:p>
              <a:p>
                <a:pPr lvl="1"/>
                <a:r>
                  <a:rPr lang="en-US" b="0" i="0">
                    <a:latin typeface="Cambria Math" panose="02040503050406030204" pitchFamily="18" charset="0"/>
                  </a:rPr>
                  <a:t>𝑇_12=33+67/12=33+5.5=38.5</a:t>
                </a:r>
                <a:endParaRPr lang="en-US" dirty="0"/>
              </a:p>
              <a:p>
                <a:pPr marL="457200" lvl="1" indent="0">
                  <a:buNone/>
                </a:pPr>
                <a:endParaRPr lang="en-US" dirty="0"/>
              </a:p>
              <a:p>
                <a:pPr lvl="1"/>
                <a:endParaRPr lang="en-US" dirty="0"/>
              </a:p>
              <a:p>
                <a:endParaRPr lang="en-US" dirty="0"/>
              </a:p>
            </p:txBody>
          </p:sp>
        </mc:Fallback>
      </mc:AlternateContent>
      <p:sp>
        <p:nvSpPr>
          <p:cNvPr id="4" name="Slide Number Placeholder 3"/>
          <p:cNvSpPr>
            <a:spLocks noGrp="1"/>
          </p:cNvSpPr>
          <p:nvPr>
            <p:ph type="sldNum" sz="quarter" idx="5"/>
          </p:nvPr>
        </p:nvSpPr>
        <p:spPr/>
        <p:txBody>
          <a:bodyPr/>
          <a:lstStyle/>
          <a:p>
            <a:fld id="{BB5D18E6-9E63-4992-9A8D-FDC205913259}" type="slidenum">
              <a:rPr lang="en-US" smtClean="0"/>
              <a:t>12</a:t>
            </a:fld>
            <a:endParaRPr lang="en-US"/>
          </a:p>
        </p:txBody>
      </p:sp>
    </p:spTree>
    <p:extLst>
      <p:ext uri="{BB962C8B-B14F-4D97-AF65-F5344CB8AC3E}">
        <p14:creationId xmlns:p14="http://schemas.microsoft.com/office/powerpoint/2010/main" val="363278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A8D94-701F-50B7-FF63-2391449835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1BD39A-A942-599F-149A-747401D546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35134E-8798-2A87-98AE-0B134785D2DF}"/>
              </a:ext>
            </a:extLst>
          </p:cNvPr>
          <p:cNvSpPr>
            <a:spLocks noGrp="1"/>
          </p:cNvSpPr>
          <p:nvPr>
            <p:ph type="dt" sz="half" idx="10"/>
          </p:nvPr>
        </p:nvSpPr>
        <p:spPr/>
        <p:txBody>
          <a:bodyPr/>
          <a:lstStyle/>
          <a:p>
            <a:fld id="{28421D02-69CC-42C9-85CE-4F8B68ED22B8}" type="datetimeFigureOut">
              <a:rPr lang="en-US" smtClean="0"/>
              <a:t>11/18/2024</a:t>
            </a:fld>
            <a:endParaRPr lang="en-US"/>
          </a:p>
        </p:txBody>
      </p:sp>
      <p:sp>
        <p:nvSpPr>
          <p:cNvPr id="5" name="Footer Placeholder 4">
            <a:extLst>
              <a:ext uri="{FF2B5EF4-FFF2-40B4-BE49-F238E27FC236}">
                <a16:creationId xmlns:a16="http://schemas.microsoft.com/office/drawing/2014/main" id="{E46803DE-E5A1-A42D-17E0-52D8A15FEE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08009D-BD52-D020-26A4-CCFF2596A0F5}"/>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1675308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C0788-F665-F0AA-D34E-18CDC381E3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2D25BE1-D418-6610-B976-595A42D78D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6C710E-4740-E186-8004-9F098E4B8AA8}"/>
              </a:ext>
            </a:extLst>
          </p:cNvPr>
          <p:cNvSpPr>
            <a:spLocks noGrp="1"/>
          </p:cNvSpPr>
          <p:nvPr>
            <p:ph type="dt" sz="half" idx="10"/>
          </p:nvPr>
        </p:nvSpPr>
        <p:spPr/>
        <p:txBody>
          <a:bodyPr/>
          <a:lstStyle/>
          <a:p>
            <a:fld id="{28421D02-69CC-42C9-85CE-4F8B68ED22B8}" type="datetimeFigureOut">
              <a:rPr lang="en-US" smtClean="0"/>
              <a:t>11/18/2024</a:t>
            </a:fld>
            <a:endParaRPr lang="en-US"/>
          </a:p>
        </p:txBody>
      </p:sp>
      <p:sp>
        <p:nvSpPr>
          <p:cNvPr id="5" name="Footer Placeholder 4">
            <a:extLst>
              <a:ext uri="{FF2B5EF4-FFF2-40B4-BE49-F238E27FC236}">
                <a16:creationId xmlns:a16="http://schemas.microsoft.com/office/drawing/2014/main" id="{63D57D91-6BF0-5F67-0BAA-BA3B5985E8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4EB95B-64CF-ED1B-895D-0C15FB84A947}"/>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1896071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6B0D1A-0325-047A-3C56-DB7DC37D1F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2D4EC8-DF7A-722B-0985-B7E8ED8800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F5D96-5B5D-A0E1-6B7E-F894B33DE4BE}"/>
              </a:ext>
            </a:extLst>
          </p:cNvPr>
          <p:cNvSpPr>
            <a:spLocks noGrp="1"/>
          </p:cNvSpPr>
          <p:nvPr>
            <p:ph type="dt" sz="half" idx="10"/>
          </p:nvPr>
        </p:nvSpPr>
        <p:spPr/>
        <p:txBody>
          <a:bodyPr/>
          <a:lstStyle/>
          <a:p>
            <a:fld id="{28421D02-69CC-42C9-85CE-4F8B68ED22B8}" type="datetimeFigureOut">
              <a:rPr lang="en-US" smtClean="0"/>
              <a:t>11/18/2024</a:t>
            </a:fld>
            <a:endParaRPr lang="en-US"/>
          </a:p>
        </p:txBody>
      </p:sp>
      <p:sp>
        <p:nvSpPr>
          <p:cNvPr id="5" name="Footer Placeholder 4">
            <a:extLst>
              <a:ext uri="{FF2B5EF4-FFF2-40B4-BE49-F238E27FC236}">
                <a16:creationId xmlns:a16="http://schemas.microsoft.com/office/drawing/2014/main" id="{0841E58B-FD1B-5158-9002-DB7909020E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26E6E6-5DB2-B08C-E98E-4CE4CABABD3F}"/>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3380940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D3513-3DBF-F295-0635-A76FAD8F75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3A398C-CAEC-53AA-8A8B-28B4B6EFE8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42AEDF-9628-E07A-C6FB-A23F1B37D36C}"/>
              </a:ext>
            </a:extLst>
          </p:cNvPr>
          <p:cNvSpPr>
            <a:spLocks noGrp="1"/>
          </p:cNvSpPr>
          <p:nvPr>
            <p:ph type="dt" sz="half" idx="10"/>
          </p:nvPr>
        </p:nvSpPr>
        <p:spPr/>
        <p:txBody>
          <a:bodyPr/>
          <a:lstStyle/>
          <a:p>
            <a:fld id="{28421D02-69CC-42C9-85CE-4F8B68ED22B8}" type="datetimeFigureOut">
              <a:rPr lang="en-US" smtClean="0"/>
              <a:t>11/18/2024</a:t>
            </a:fld>
            <a:endParaRPr lang="en-US"/>
          </a:p>
        </p:txBody>
      </p:sp>
      <p:sp>
        <p:nvSpPr>
          <p:cNvPr id="5" name="Footer Placeholder 4">
            <a:extLst>
              <a:ext uri="{FF2B5EF4-FFF2-40B4-BE49-F238E27FC236}">
                <a16:creationId xmlns:a16="http://schemas.microsoft.com/office/drawing/2014/main" id="{59AD4231-DF5D-E75E-40A2-4490E38647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461DB8-8E9A-0329-3CC7-DD8BE3960F1C}"/>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305728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B190C-5088-0FD4-FA3D-07D222B9FA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E2422D-2D16-CCA8-2A1C-E13A1E0646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6C9900-661D-64EA-83FB-0318C266A8D4}"/>
              </a:ext>
            </a:extLst>
          </p:cNvPr>
          <p:cNvSpPr>
            <a:spLocks noGrp="1"/>
          </p:cNvSpPr>
          <p:nvPr>
            <p:ph type="dt" sz="half" idx="10"/>
          </p:nvPr>
        </p:nvSpPr>
        <p:spPr/>
        <p:txBody>
          <a:bodyPr/>
          <a:lstStyle/>
          <a:p>
            <a:fld id="{28421D02-69CC-42C9-85CE-4F8B68ED22B8}" type="datetimeFigureOut">
              <a:rPr lang="en-US" smtClean="0"/>
              <a:t>11/18/2024</a:t>
            </a:fld>
            <a:endParaRPr lang="en-US"/>
          </a:p>
        </p:txBody>
      </p:sp>
      <p:sp>
        <p:nvSpPr>
          <p:cNvPr id="5" name="Footer Placeholder 4">
            <a:extLst>
              <a:ext uri="{FF2B5EF4-FFF2-40B4-BE49-F238E27FC236}">
                <a16:creationId xmlns:a16="http://schemas.microsoft.com/office/drawing/2014/main" id="{6CAF216F-818C-AE83-8D4F-42EC3C9423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1494A3-F80F-EC41-DDC0-726FC63A831E}"/>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1195910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F6897-8ADC-82FB-24C1-148BB152CA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607461-A71F-ECE6-AE85-5EA3DB5E18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D9E8EA-550B-F0DB-2472-AE2D0456E7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BA28DD-EC75-9F30-A7D3-C90A8D02DC59}"/>
              </a:ext>
            </a:extLst>
          </p:cNvPr>
          <p:cNvSpPr>
            <a:spLocks noGrp="1"/>
          </p:cNvSpPr>
          <p:nvPr>
            <p:ph type="dt" sz="half" idx="10"/>
          </p:nvPr>
        </p:nvSpPr>
        <p:spPr/>
        <p:txBody>
          <a:bodyPr/>
          <a:lstStyle/>
          <a:p>
            <a:fld id="{28421D02-69CC-42C9-85CE-4F8B68ED22B8}" type="datetimeFigureOut">
              <a:rPr lang="en-US" smtClean="0"/>
              <a:t>11/18/2024</a:t>
            </a:fld>
            <a:endParaRPr lang="en-US"/>
          </a:p>
        </p:txBody>
      </p:sp>
      <p:sp>
        <p:nvSpPr>
          <p:cNvPr id="6" name="Footer Placeholder 5">
            <a:extLst>
              <a:ext uri="{FF2B5EF4-FFF2-40B4-BE49-F238E27FC236}">
                <a16:creationId xmlns:a16="http://schemas.microsoft.com/office/drawing/2014/main" id="{4B3D4F3C-0167-D8D5-E58E-83645CE37A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96DDF0-EBE9-4CB3-A532-8F8C26FCF3A1}"/>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3621648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EBC21-07E8-90D6-8FD3-4B7809D355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8688B1-01DC-A6B4-1C44-C73416EC04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4004C5-4EEE-C9A3-0FFF-B154F5B9A8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C95CA1-99E7-80CC-FF66-5C2F259046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21CBD4-5851-D78F-5249-59CDD8C9BC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92F86E-5D21-865D-53AE-77B5C57EAC92}"/>
              </a:ext>
            </a:extLst>
          </p:cNvPr>
          <p:cNvSpPr>
            <a:spLocks noGrp="1"/>
          </p:cNvSpPr>
          <p:nvPr>
            <p:ph type="dt" sz="half" idx="10"/>
          </p:nvPr>
        </p:nvSpPr>
        <p:spPr/>
        <p:txBody>
          <a:bodyPr/>
          <a:lstStyle/>
          <a:p>
            <a:fld id="{28421D02-69CC-42C9-85CE-4F8B68ED22B8}" type="datetimeFigureOut">
              <a:rPr lang="en-US" smtClean="0"/>
              <a:t>11/18/2024</a:t>
            </a:fld>
            <a:endParaRPr lang="en-US"/>
          </a:p>
        </p:txBody>
      </p:sp>
      <p:sp>
        <p:nvSpPr>
          <p:cNvPr id="8" name="Footer Placeholder 7">
            <a:extLst>
              <a:ext uri="{FF2B5EF4-FFF2-40B4-BE49-F238E27FC236}">
                <a16:creationId xmlns:a16="http://schemas.microsoft.com/office/drawing/2014/main" id="{D7F5E5A8-7D51-605B-E276-A7A5B93FE6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9E01F4-D4D9-E56F-9035-05E605811E6D}"/>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274187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3237B-2CFD-F0AF-D3E6-2FDD100A8F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614118-0522-CF53-601D-265A3261E4BE}"/>
              </a:ext>
            </a:extLst>
          </p:cNvPr>
          <p:cNvSpPr>
            <a:spLocks noGrp="1"/>
          </p:cNvSpPr>
          <p:nvPr>
            <p:ph type="dt" sz="half" idx="10"/>
          </p:nvPr>
        </p:nvSpPr>
        <p:spPr/>
        <p:txBody>
          <a:bodyPr/>
          <a:lstStyle/>
          <a:p>
            <a:fld id="{28421D02-69CC-42C9-85CE-4F8B68ED22B8}" type="datetimeFigureOut">
              <a:rPr lang="en-US" smtClean="0"/>
              <a:t>11/18/2024</a:t>
            </a:fld>
            <a:endParaRPr lang="en-US"/>
          </a:p>
        </p:txBody>
      </p:sp>
      <p:sp>
        <p:nvSpPr>
          <p:cNvPr id="4" name="Footer Placeholder 3">
            <a:extLst>
              <a:ext uri="{FF2B5EF4-FFF2-40B4-BE49-F238E27FC236}">
                <a16:creationId xmlns:a16="http://schemas.microsoft.com/office/drawing/2014/main" id="{3ACC46D9-B22E-C768-B35E-20DA33956A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5D07EE-0E9C-EC8E-BAC0-7B8C9EFB5AEE}"/>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3769616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BA0918-E285-61F1-EDAF-6B7FD149CC5D}"/>
              </a:ext>
            </a:extLst>
          </p:cNvPr>
          <p:cNvSpPr>
            <a:spLocks noGrp="1"/>
          </p:cNvSpPr>
          <p:nvPr>
            <p:ph type="dt" sz="half" idx="10"/>
          </p:nvPr>
        </p:nvSpPr>
        <p:spPr/>
        <p:txBody>
          <a:bodyPr/>
          <a:lstStyle/>
          <a:p>
            <a:fld id="{28421D02-69CC-42C9-85CE-4F8B68ED22B8}" type="datetimeFigureOut">
              <a:rPr lang="en-US" smtClean="0"/>
              <a:t>11/18/2024</a:t>
            </a:fld>
            <a:endParaRPr lang="en-US"/>
          </a:p>
        </p:txBody>
      </p:sp>
      <p:sp>
        <p:nvSpPr>
          <p:cNvPr id="3" name="Footer Placeholder 2">
            <a:extLst>
              <a:ext uri="{FF2B5EF4-FFF2-40B4-BE49-F238E27FC236}">
                <a16:creationId xmlns:a16="http://schemas.microsoft.com/office/drawing/2014/main" id="{AEAFD855-6290-493F-81E4-A89E8DDEDE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CBAA96-146F-BEF1-15D5-935C1B8E9FE2}"/>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75984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91D78-E109-DF5D-A589-413429D2AE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E91868-FB59-5D14-1BCA-C7C43F068C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A2F535-BC7E-F5E2-864B-461F8404D0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CFCF40-365C-13EE-4DB1-CC7C58586C55}"/>
              </a:ext>
            </a:extLst>
          </p:cNvPr>
          <p:cNvSpPr>
            <a:spLocks noGrp="1"/>
          </p:cNvSpPr>
          <p:nvPr>
            <p:ph type="dt" sz="half" idx="10"/>
          </p:nvPr>
        </p:nvSpPr>
        <p:spPr/>
        <p:txBody>
          <a:bodyPr/>
          <a:lstStyle/>
          <a:p>
            <a:fld id="{28421D02-69CC-42C9-85CE-4F8B68ED22B8}" type="datetimeFigureOut">
              <a:rPr lang="en-US" smtClean="0"/>
              <a:t>11/18/2024</a:t>
            </a:fld>
            <a:endParaRPr lang="en-US"/>
          </a:p>
        </p:txBody>
      </p:sp>
      <p:sp>
        <p:nvSpPr>
          <p:cNvPr id="6" name="Footer Placeholder 5">
            <a:extLst>
              <a:ext uri="{FF2B5EF4-FFF2-40B4-BE49-F238E27FC236}">
                <a16:creationId xmlns:a16="http://schemas.microsoft.com/office/drawing/2014/main" id="{C1858AA7-3077-1807-CEB8-2C0F27B4C6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F74C30-07C1-3F35-E57B-30BFA71ABAC4}"/>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53531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81C30-49BA-398C-2DF8-B0736590C2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C7B813-1595-60AF-F5B3-A0DAE66536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06402F2-AF70-21FD-1449-18CBF4C170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1982EC-DE32-4452-40AB-762F386AF589}"/>
              </a:ext>
            </a:extLst>
          </p:cNvPr>
          <p:cNvSpPr>
            <a:spLocks noGrp="1"/>
          </p:cNvSpPr>
          <p:nvPr>
            <p:ph type="dt" sz="half" idx="10"/>
          </p:nvPr>
        </p:nvSpPr>
        <p:spPr/>
        <p:txBody>
          <a:bodyPr/>
          <a:lstStyle/>
          <a:p>
            <a:fld id="{28421D02-69CC-42C9-85CE-4F8B68ED22B8}" type="datetimeFigureOut">
              <a:rPr lang="en-US" smtClean="0"/>
              <a:t>11/18/2024</a:t>
            </a:fld>
            <a:endParaRPr lang="en-US"/>
          </a:p>
        </p:txBody>
      </p:sp>
      <p:sp>
        <p:nvSpPr>
          <p:cNvPr id="6" name="Footer Placeholder 5">
            <a:extLst>
              <a:ext uri="{FF2B5EF4-FFF2-40B4-BE49-F238E27FC236}">
                <a16:creationId xmlns:a16="http://schemas.microsoft.com/office/drawing/2014/main" id="{0EE76A50-D174-12CE-9CCD-74569685B7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D79484-4128-5F97-59B5-3CF00D561C01}"/>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4011233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FDEBFE-9C54-D45A-111D-948735AB4A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AF582E-F84E-411A-7F7A-D8EF87E1F5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DCE3F9-A152-FD27-1D1D-64A1C313F3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21D02-69CC-42C9-85CE-4F8B68ED22B8}" type="datetimeFigureOut">
              <a:rPr lang="en-US" smtClean="0"/>
              <a:t>11/18/2024</a:t>
            </a:fld>
            <a:endParaRPr lang="en-US"/>
          </a:p>
        </p:txBody>
      </p:sp>
      <p:sp>
        <p:nvSpPr>
          <p:cNvPr id="5" name="Footer Placeholder 4">
            <a:extLst>
              <a:ext uri="{FF2B5EF4-FFF2-40B4-BE49-F238E27FC236}">
                <a16:creationId xmlns:a16="http://schemas.microsoft.com/office/drawing/2014/main" id="{955F318D-9BE5-6E4A-1795-F02EED65F8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404FB82-C81E-722D-F23A-4047C60DBF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A6B0C1-9E0A-4C4A-808A-34C0E77FF2FF}" type="slidenum">
              <a:rPr lang="en-US" smtClean="0"/>
              <a:t>‹#›</a:t>
            </a:fld>
            <a:endParaRPr lang="en-US"/>
          </a:p>
        </p:txBody>
      </p:sp>
    </p:spTree>
    <p:extLst>
      <p:ext uri="{BB962C8B-B14F-4D97-AF65-F5344CB8AC3E}">
        <p14:creationId xmlns:p14="http://schemas.microsoft.com/office/powerpoint/2010/main" val="1671621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s.uw.edu/33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2029F-F4C6-FDAD-6A00-4E30C8EE848F}"/>
              </a:ext>
            </a:extLst>
          </p:cNvPr>
          <p:cNvSpPr>
            <a:spLocks noGrp="1"/>
          </p:cNvSpPr>
          <p:nvPr>
            <p:ph type="ctrTitle"/>
          </p:nvPr>
        </p:nvSpPr>
        <p:spPr/>
        <p:txBody>
          <a:bodyPr>
            <a:normAutofit/>
          </a:bodyPr>
          <a:lstStyle/>
          <a:p>
            <a:r>
              <a:rPr lang="en-US" dirty="0"/>
              <a:t>CSE 332 Autumn 2024</a:t>
            </a:r>
            <a:br>
              <a:rPr lang="en-US" dirty="0"/>
            </a:br>
            <a:r>
              <a:rPr lang="en-US" dirty="0"/>
              <a:t>Lecture 22: Analysis</a:t>
            </a:r>
          </a:p>
        </p:txBody>
      </p:sp>
      <p:sp>
        <p:nvSpPr>
          <p:cNvPr id="3" name="Subtitle 2">
            <a:extLst>
              <a:ext uri="{FF2B5EF4-FFF2-40B4-BE49-F238E27FC236}">
                <a16:creationId xmlns:a16="http://schemas.microsoft.com/office/drawing/2014/main" id="{AB96019E-F067-13A3-DC5B-9F49CCFEF437}"/>
              </a:ext>
            </a:extLst>
          </p:cNvPr>
          <p:cNvSpPr>
            <a:spLocks noGrp="1"/>
          </p:cNvSpPr>
          <p:nvPr>
            <p:ph type="subTitle" idx="1"/>
          </p:nvPr>
        </p:nvSpPr>
        <p:spPr/>
        <p:txBody>
          <a:bodyPr/>
          <a:lstStyle/>
          <a:p>
            <a:r>
              <a:rPr lang="en-US" dirty="0"/>
              <a:t>Nathan Brunelle + Amanda Yuan</a:t>
            </a:r>
          </a:p>
          <a:p>
            <a:r>
              <a:rPr lang="en-US" dirty="0">
                <a:hlinkClick r:id="rId2"/>
              </a:rPr>
              <a:t>http://www.cs.uw.edu/332</a:t>
            </a:r>
            <a:endParaRPr lang="en-US" dirty="0"/>
          </a:p>
          <a:p>
            <a:endParaRPr lang="en-US" dirty="0"/>
          </a:p>
          <a:p>
            <a:endParaRPr lang="en-US" dirty="0"/>
          </a:p>
        </p:txBody>
      </p:sp>
    </p:spTree>
    <p:extLst>
      <p:ext uri="{BB962C8B-B14F-4D97-AF65-F5344CB8AC3E}">
        <p14:creationId xmlns:p14="http://schemas.microsoft.com/office/powerpoint/2010/main" val="397330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6E60E-9FAA-FB1E-2D2A-5801C73C06A4}"/>
              </a:ext>
            </a:extLst>
          </p:cNvPr>
          <p:cNvSpPr>
            <a:spLocks noGrp="1"/>
          </p:cNvSpPr>
          <p:nvPr>
            <p:ph type="title"/>
          </p:nvPr>
        </p:nvSpPr>
        <p:spPr/>
        <p:txBody>
          <a:bodyPr/>
          <a:lstStyle/>
          <a:p>
            <a:r>
              <a:rPr lang="en-US" dirty="0"/>
              <a:t>And now for some bad news…</a:t>
            </a:r>
          </a:p>
        </p:txBody>
      </p:sp>
      <p:sp>
        <p:nvSpPr>
          <p:cNvPr id="3" name="Content Placeholder 2">
            <a:extLst>
              <a:ext uri="{FF2B5EF4-FFF2-40B4-BE49-F238E27FC236}">
                <a16:creationId xmlns:a16="http://schemas.microsoft.com/office/drawing/2014/main" id="{8F1F6383-E677-A6FE-5FC3-44D17C211A36}"/>
              </a:ext>
            </a:extLst>
          </p:cNvPr>
          <p:cNvSpPr>
            <a:spLocks noGrp="1"/>
          </p:cNvSpPr>
          <p:nvPr>
            <p:ph idx="1"/>
          </p:nvPr>
        </p:nvSpPr>
        <p:spPr/>
        <p:txBody>
          <a:bodyPr/>
          <a:lstStyle/>
          <a:p>
            <a:r>
              <a:rPr lang="en-US" dirty="0"/>
              <a:t>In practice it’s common for your program to have:</a:t>
            </a:r>
          </a:p>
          <a:p>
            <a:pPr lvl="1"/>
            <a:r>
              <a:rPr lang="en-US" dirty="0"/>
              <a:t>Parts that parallelize well</a:t>
            </a:r>
          </a:p>
          <a:p>
            <a:pPr lvl="2"/>
            <a:r>
              <a:rPr lang="en-US" dirty="0"/>
              <a:t>Maps/reduces/filters over arrays and other data structures</a:t>
            </a:r>
          </a:p>
          <a:p>
            <a:pPr lvl="1"/>
            <a:r>
              <a:rPr lang="en-US" dirty="0"/>
              <a:t>Parts that don’t parallelize at all</a:t>
            </a:r>
          </a:p>
          <a:p>
            <a:pPr lvl="2"/>
            <a:r>
              <a:rPr lang="en-US" dirty="0"/>
              <a:t>Reading a linked list, getting input, or computations where each step needs the results of previous step </a:t>
            </a:r>
          </a:p>
          <a:p>
            <a:r>
              <a:rPr lang="en-US" dirty="0"/>
              <a:t>These unparallelizable parts can turn out to be a big bottleneck</a:t>
            </a:r>
          </a:p>
          <a:p>
            <a:endParaRPr lang="en-US" dirty="0"/>
          </a:p>
        </p:txBody>
      </p:sp>
    </p:spTree>
    <p:extLst>
      <p:ext uri="{BB962C8B-B14F-4D97-AF65-F5344CB8AC3E}">
        <p14:creationId xmlns:p14="http://schemas.microsoft.com/office/powerpoint/2010/main" val="3617113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778A1-86D0-CD98-7710-27D3533E37AC}"/>
              </a:ext>
            </a:extLst>
          </p:cNvPr>
          <p:cNvSpPr>
            <a:spLocks noGrp="1"/>
          </p:cNvSpPr>
          <p:nvPr>
            <p:ph type="title"/>
          </p:nvPr>
        </p:nvSpPr>
        <p:spPr/>
        <p:txBody>
          <a:bodyPr/>
          <a:lstStyle/>
          <a:p>
            <a:r>
              <a:rPr lang="en-US" dirty="0"/>
              <a:t>Amdahl’s Law (mostly bad news)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EE0D644-C123-0F87-AD6F-034D0CE5E4D6}"/>
                  </a:ext>
                </a:extLst>
              </p:cNvPr>
              <p:cNvSpPr>
                <a:spLocks noGrp="1"/>
              </p:cNvSpPr>
              <p:nvPr>
                <p:ph idx="1"/>
              </p:nvPr>
            </p:nvSpPr>
            <p:spPr/>
            <p:txBody>
              <a:bodyPr>
                <a:normAutofit fontScale="92500" lnSpcReduction="20000"/>
              </a:bodyPr>
              <a:lstStyle/>
              <a:p>
                <a:r>
                  <a:rPr lang="en-US" dirty="0"/>
                  <a:t>Suppose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r>
                      <a:rPr lang="en-US" b="0" i="1" smtClean="0">
                        <a:latin typeface="Cambria Math" panose="02040503050406030204" pitchFamily="18" charset="0"/>
                      </a:rPr>
                      <m:t>=1</m:t>
                    </m:r>
                  </m:oMath>
                </a14:m>
                <a:endParaRPr lang="en-US" dirty="0"/>
              </a:p>
              <a:p>
                <a:pPr lvl="1"/>
                <a:r>
                  <a:rPr lang="en-US" dirty="0"/>
                  <a:t>Work for the entire program is </a:t>
                </a:r>
                <a14:m>
                  <m:oMath xmlns:m="http://schemas.openxmlformats.org/officeDocument/2006/math">
                    <m:r>
                      <a:rPr lang="en-US" b="0" i="1" smtClean="0">
                        <a:latin typeface="Cambria Math" panose="02040503050406030204" pitchFamily="18" charset="0"/>
                      </a:rPr>
                      <m:t>1</m:t>
                    </m:r>
                  </m:oMath>
                </a14:m>
                <a:endParaRPr lang="en-US" dirty="0"/>
              </a:p>
              <a:p>
                <a:r>
                  <a:rPr lang="en-US" dirty="0"/>
                  <a:t>Let </a:t>
                </a:r>
                <a14:m>
                  <m:oMath xmlns:m="http://schemas.openxmlformats.org/officeDocument/2006/math">
                    <m:r>
                      <a:rPr lang="en-US" b="0" i="1" smtClean="0">
                        <a:latin typeface="Cambria Math" panose="02040503050406030204" pitchFamily="18" charset="0"/>
                      </a:rPr>
                      <m:t>𝑆</m:t>
                    </m:r>
                  </m:oMath>
                </a14:m>
                <a:r>
                  <a:rPr lang="en-US" dirty="0"/>
                  <a:t> be the proportion of the program that cannot be parallelized</a:t>
                </a:r>
              </a:p>
              <a:p>
                <a:pPr lvl="1"/>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𝑆</m:t>
                    </m:r>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rPr>
                          <m:t>𝑆</m:t>
                        </m:r>
                      </m:e>
                    </m:d>
                    <m:r>
                      <a:rPr lang="en-US" b="0" i="1" smtClean="0">
                        <a:latin typeface="Cambria Math" panose="02040503050406030204" pitchFamily="18" charset="0"/>
                      </a:rPr>
                      <m:t>=1</m:t>
                    </m:r>
                  </m:oMath>
                </a14:m>
                <a:endParaRPr lang="en-US" dirty="0"/>
              </a:p>
              <a:p>
                <a:r>
                  <a:rPr lang="en-US" dirty="0"/>
                  <a:t>Suppose we get perfect linear speedup on the parallel portion</a:t>
                </a:r>
              </a:p>
              <a:p>
                <a:pPr lvl="1"/>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r>
                      <a:rPr lang="en-US" b="0" i="1" smtClean="0">
                        <a:latin typeface="Cambria Math" panose="02040503050406030204" pitchFamily="18" charset="0"/>
                      </a:rPr>
                      <m:t>=</m:t>
                    </m:r>
                    <m:r>
                      <a:rPr lang="en-US" b="0" i="1" smtClean="0">
                        <a:latin typeface="Cambria Math" panose="02040503050406030204" pitchFamily="18" charset="0"/>
                      </a:rPr>
                      <m:t>𝑆</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r>
                          <a:rPr lang="en-US" b="0" i="1" smtClean="0">
                            <a:latin typeface="Cambria Math" panose="02040503050406030204" pitchFamily="18" charset="0"/>
                          </a:rPr>
                          <m:t>𝑆</m:t>
                        </m:r>
                      </m:num>
                      <m:den>
                        <m:r>
                          <a:rPr lang="en-US" b="0" i="1" smtClean="0">
                            <a:latin typeface="Cambria Math" panose="02040503050406030204" pitchFamily="18" charset="0"/>
                          </a:rPr>
                          <m:t>𝑃</m:t>
                        </m:r>
                      </m:den>
                    </m:f>
                  </m:oMath>
                </a14:m>
                <a:endParaRPr lang="en-US" dirty="0"/>
              </a:p>
              <a:p>
                <a:r>
                  <a:rPr lang="en-US" dirty="0"/>
                  <a:t>For the entire program, the speedup is:</a:t>
                </a:r>
              </a:p>
              <a:p>
                <a:pPr lvl="1"/>
                <a14:m>
                  <m:oMath xmlns:m="http://schemas.openxmlformats.org/officeDocument/2006/math">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𝑆</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r>
                              <a:rPr lang="en-US" b="0" i="1" smtClean="0">
                                <a:latin typeface="Cambria Math" panose="02040503050406030204" pitchFamily="18" charset="0"/>
                              </a:rPr>
                              <m:t>𝑆</m:t>
                            </m:r>
                          </m:num>
                          <m:den>
                            <m:r>
                              <a:rPr lang="en-US" b="0" i="1" smtClean="0">
                                <a:latin typeface="Cambria Math" panose="02040503050406030204" pitchFamily="18" charset="0"/>
                              </a:rPr>
                              <m:t>𝑃</m:t>
                            </m:r>
                          </m:den>
                        </m:f>
                      </m:den>
                    </m:f>
                  </m:oMath>
                </a14:m>
                <a:endParaRPr lang="en-US" dirty="0"/>
              </a:p>
              <a:p>
                <a:r>
                  <a:rPr lang="en-US" dirty="0"/>
                  <a:t>The parallelism (infinite processors) is:</a:t>
                </a:r>
              </a:p>
              <a:p>
                <a:pPr lvl="1"/>
                <a14:m>
                  <m:oMath xmlns:m="http://schemas.openxmlformats.org/officeDocument/2006/math">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m:t>
                            </m:r>
                          </m:sub>
                        </m:sSub>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𝑆</m:t>
                        </m:r>
                      </m:den>
                    </m:f>
                  </m:oMath>
                </a14:m>
                <a:endParaRPr lang="en-US" dirty="0"/>
              </a:p>
            </p:txBody>
          </p:sp>
        </mc:Choice>
        <mc:Fallback xmlns="">
          <p:sp>
            <p:nvSpPr>
              <p:cNvPr id="3" name="Content Placeholder 2">
                <a:extLst>
                  <a:ext uri="{FF2B5EF4-FFF2-40B4-BE49-F238E27FC236}">
                    <a16:creationId xmlns:a16="http://schemas.microsoft.com/office/drawing/2014/main" id="{DEE0D644-C123-0F87-AD6F-034D0CE5E4D6}"/>
                  </a:ext>
                </a:extLst>
              </p:cNvPr>
              <p:cNvSpPr>
                <a:spLocks noGrp="1" noRot="1" noChangeAspect="1" noMove="1" noResize="1" noEditPoints="1" noAdjustHandles="1" noChangeArrowheads="1" noChangeShapeType="1" noTextEdit="1"/>
              </p:cNvSpPr>
              <p:nvPr>
                <p:ph idx="1"/>
              </p:nvPr>
            </p:nvSpPr>
            <p:spPr>
              <a:blipFill>
                <a:blip r:embed="rId2"/>
                <a:stretch>
                  <a:fillRect l="-928" t="-3501"/>
                </a:stretch>
              </a:blipFill>
            </p:spPr>
            <p:txBody>
              <a:bodyPr/>
              <a:lstStyle/>
              <a:p>
                <a:r>
                  <a:rPr lang="en-US">
                    <a:noFill/>
                  </a:rPr>
                  <a:t> </a:t>
                </a:r>
              </a:p>
            </p:txBody>
          </p:sp>
        </mc:Fallback>
      </mc:AlternateContent>
    </p:spTree>
    <p:extLst>
      <p:ext uri="{BB962C8B-B14F-4D97-AF65-F5344CB8AC3E}">
        <p14:creationId xmlns:p14="http://schemas.microsoft.com/office/powerpoint/2010/main" val="2252929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FE77B-D204-29BB-E989-CCCF9A4DDBF3}"/>
              </a:ext>
            </a:extLst>
          </p:cNvPr>
          <p:cNvSpPr>
            <a:spLocks noGrp="1"/>
          </p:cNvSpPr>
          <p:nvPr>
            <p:ph type="title"/>
          </p:nvPr>
        </p:nvSpPr>
        <p:spPr/>
        <p:txBody>
          <a:bodyPr/>
          <a:lstStyle/>
          <a:p>
            <a:r>
              <a:rPr lang="en-US" dirty="0" err="1"/>
              <a:t>Ahmdal’s</a:t>
            </a:r>
            <a:r>
              <a:rPr lang="en-US" dirty="0"/>
              <a:t> Law Example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AB3DF6A-C83E-66D7-CFB1-AC4C9466C3E5}"/>
                  </a:ext>
                </a:extLst>
              </p:cNvPr>
              <p:cNvSpPr>
                <a:spLocks noGrp="1"/>
              </p:cNvSpPr>
              <p:nvPr>
                <p:ph idx="1"/>
              </p:nvPr>
            </p:nvSpPr>
            <p:spPr/>
            <p:txBody>
              <a:bodyPr>
                <a:normAutofit/>
              </a:bodyPr>
              <a:lstStyle/>
              <a:p>
                <a:r>
                  <a:rPr lang="en-US" dirty="0"/>
                  <a:t>Suppose 2/3 of your program is parallelizable, but 1/3 is not.</a:t>
                </a:r>
              </a:p>
              <a:p>
                <a:pPr lvl="1"/>
                <a14:m>
                  <m:oMath xmlns:m="http://schemas.openxmlformats.org/officeDocument/2006/math">
                    <m:r>
                      <a:rPr lang="en-US" b="0" i="1" smtClean="0">
                        <a:latin typeface="Cambria Math" panose="02040503050406030204" pitchFamily="18" charset="0"/>
                      </a:rPr>
                      <m:t>𝑆</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oMath>
                </a14:m>
                <a:endParaRPr lang="en-US" dirty="0"/>
              </a:p>
              <a:p>
                <a:pPr lvl="1"/>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r>
                      <a:rPr lang="en-US" b="0" i="1" smtClean="0">
                        <a:latin typeface="Cambria Math" panose="02040503050406030204" pitchFamily="18" charset="0"/>
                      </a:rPr>
                      <m:t>=1</m:t>
                    </m:r>
                  </m:oMath>
                </a14:m>
                <a:endParaRPr lang="en-US" dirty="0"/>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r>
                      <a:rPr lang="en-US" b="0" i="1" smtClean="0">
                        <a:latin typeface="Cambria Math" panose="02040503050406030204" pitchFamily="18" charset="0"/>
                      </a:rPr>
                      <m:t>=</m:t>
                    </m:r>
                    <m:r>
                      <a:rPr lang="en-US" b="0" i="1" smtClean="0">
                        <a:latin typeface="Cambria Math" panose="02040503050406030204" pitchFamily="18" charset="0"/>
                      </a:rPr>
                      <m:t>𝑆</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r>
                          <a:rPr lang="en-US" b="0" i="1" smtClean="0">
                            <a:latin typeface="Cambria Math" panose="02040503050406030204" pitchFamily="18" charset="0"/>
                          </a:rPr>
                          <m:t>𝑆</m:t>
                        </m:r>
                      </m:num>
                      <m:den>
                        <m:r>
                          <a:rPr lang="en-US" b="0" i="1" smtClean="0">
                            <a:latin typeface="Cambria Math" panose="02040503050406030204" pitchFamily="18" charset="0"/>
                          </a:rPr>
                          <m:t>𝑃</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2/3</m:t>
                        </m:r>
                      </m:num>
                      <m:den>
                        <m:r>
                          <a:rPr lang="en-US" b="0" i="1" smtClean="0">
                            <a:latin typeface="Cambria Math" panose="02040503050406030204" pitchFamily="18" charset="0"/>
                          </a:rPr>
                          <m:t>𝑃</m:t>
                        </m:r>
                      </m:den>
                    </m:f>
                  </m:oMath>
                </a14:m>
                <a:endParaRPr lang="en-US" dirty="0"/>
              </a:p>
              <a:p>
                <a:r>
                  <a:rPr lang="en-US" dirty="0"/>
                  <a:t>If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oMath>
                </a14:m>
                <a:r>
                  <a:rPr lang="en-US" dirty="0"/>
                  <a:t> is 100 seconds:</a:t>
                </a:r>
              </a:p>
              <a:p>
                <a:pPr lvl="1"/>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r>
                      <a:rPr lang="en-US" b="0" i="1" smtClean="0">
                        <a:latin typeface="Cambria Math" panose="02040503050406030204" pitchFamily="18" charset="0"/>
                      </a:rPr>
                      <m:t>=33+</m:t>
                    </m:r>
                    <m:f>
                      <m:fPr>
                        <m:ctrlPr>
                          <a:rPr lang="en-US" b="0" i="1" smtClean="0">
                            <a:latin typeface="Cambria Math" panose="02040503050406030204" pitchFamily="18" charset="0"/>
                          </a:rPr>
                        </m:ctrlPr>
                      </m:fPr>
                      <m:num>
                        <m:r>
                          <a:rPr lang="en-US" b="0" i="1" smtClean="0">
                            <a:latin typeface="Cambria Math" panose="02040503050406030204" pitchFamily="18" charset="0"/>
                          </a:rPr>
                          <m:t>67</m:t>
                        </m:r>
                      </m:num>
                      <m:den>
                        <m:r>
                          <a:rPr lang="en-US" b="0" i="1" smtClean="0">
                            <a:latin typeface="Cambria Math" panose="02040503050406030204" pitchFamily="18" charset="0"/>
                          </a:rPr>
                          <m:t>𝑃</m:t>
                        </m:r>
                      </m:den>
                    </m:f>
                  </m:oMath>
                </a14:m>
                <a:endParaRPr lang="en-US" dirty="0"/>
              </a:p>
              <a:p>
                <a:pPr lvl="1"/>
                <a:endParaRPr lang="en-US" dirty="0"/>
              </a:p>
              <a:p>
                <a:pPr marL="457200" lvl="1" indent="0">
                  <a:buNone/>
                </a:pPr>
                <a:endParaRPr lang="en-US" dirty="0"/>
              </a:p>
              <a:p>
                <a:pPr lvl="1"/>
                <a:endParaRPr lang="en-US" dirty="0"/>
              </a:p>
            </p:txBody>
          </p:sp>
        </mc:Choice>
        <mc:Fallback xmlns="">
          <p:sp>
            <p:nvSpPr>
              <p:cNvPr id="3" name="Content Placeholder 2">
                <a:extLst>
                  <a:ext uri="{FF2B5EF4-FFF2-40B4-BE49-F238E27FC236}">
                    <a16:creationId xmlns:a16="http://schemas.microsoft.com/office/drawing/2014/main" id="{4AB3DF6A-C83E-66D7-CFB1-AC4C9466C3E5}"/>
                  </a:ext>
                </a:extLst>
              </p:cNvPr>
              <p:cNvSpPr>
                <a:spLocks noGrp="1" noRot="1" noChangeAspect="1" noMove="1" noResize="1" noEditPoints="1" noAdjustHandles="1" noChangeArrowheads="1" noChangeShapeType="1" noTextEdit="1"/>
              </p:cNvSpPr>
              <p:nvPr>
                <p:ph idx="1"/>
              </p:nvPr>
            </p:nvSpPr>
            <p:spPr>
              <a:blipFill>
                <a:blip r:embed="rId3"/>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1999437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87974-D505-A2FD-DE8F-A9332C2C1535}"/>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C5B8B481-89BA-BA32-E141-45D4DF79F48A}"/>
              </a:ext>
            </a:extLst>
          </p:cNvPr>
          <p:cNvSpPr>
            <a:spLocks noGrp="1"/>
          </p:cNvSpPr>
          <p:nvPr>
            <p:ph idx="1"/>
          </p:nvPr>
        </p:nvSpPr>
        <p:spPr/>
        <p:txBody>
          <a:bodyPr/>
          <a:lstStyle/>
          <a:p>
            <a:r>
              <a:rPr lang="en-US" dirty="0"/>
              <a:t>Even with many </a:t>
            </a:r>
            <a:r>
              <a:rPr lang="en-US" i="1" dirty="0" err="1"/>
              <a:t>many</a:t>
            </a:r>
            <a:r>
              <a:rPr lang="en-US" dirty="0"/>
              <a:t> processors the sequential part of your program becomes a bottleneck</a:t>
            </a:r>
          </a:p>
          <a:p>
            <a:r>
              <a:rPr lang="en-US" dirty="0"/>
              <a:t>Parallelizable code requires skill and insight from the developer to recognize where parallelism is possible, and how to do it well.</a:t>
            </a:r>
          </a:p>
        </p:txBody>
      </p:sp>
    </p:spTree>
    <p:extLst>
      <p:ext uri="{BB962C8B-B14F-4D97-AF65-F5344CB8AC3E}">
        <p14:creationId xmlns:p14="http://schemas.microsoft.com/office/powerpoint/2010/main" val="1839093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252C1-CD3E-29E8-5215-FE5C0E07CA22}"/>
              </a:ext>
            </a:extLst>
          </p:cNvPr>
          <p:cNvSpPr>
            <a:spLocks noGrp="1"/>
          </p:cNvSpPr>
          <p:nvPr>
            <p:ph type="title"/>
          </p:nvPr>
        </p:nvSpPr>
        <p:spPr/>
        <p:txBody>
          <a:bodyPr/>
          <a:lstStyle/>
          <a:p>
            <a:r>
              <a:rPr lang="en-US" dirty="0"/>
              <a:t>Other Reasons to Use Threads</a:t>
            </a:r>
          </a:p>
        </p:txBody>
      </p:sp>
      <p:sp>
        <p:nvSpPr>
          <p:cNvPr id="3" name="Content Placeholder 2">
            <a:extLst>
              <a:ext uri="{FF2B5EF4-FFF2-40B4-BE49-F238E27FC236}">
                <a16:creationId xmlns:a16="http://schemas.microsoft.com/office/drawing/2014/main" id="{DCE331E2-E08A-5144-2D84-B5041D4C0090}"/>
              </a:ext>
            </a:extLst>
          </p:cNvPr>
          <p:cNvSpPr>
            <a:spLocks noGrp="1"/>
          </p:cNvSpPr>
          <p:nvPr>
            <p:ph idx="1"/>
          </p:nvPr>
        </p:nvSpPr>
        <p:spPr/>
        <p:txBody>
          <a:bodyPr/>
          <a:lstStyle/>
          <a:p>
            <a:r>
              <a:rPr lang="en-US" dirty="0"/>
              <a:t>Code Responsiveness:</a:t>
            </a:r>
          </a:p>
          <a:p>
            <a:pPr lvl="1"/>
            <a:r>
              <a:rPr lang="en-US" dirty="0"/>
              <a:t>While doing an expensive computation, you don’t what your interface to freeze</a:t>
            </a:r>
          </a:p>
          <a:p>
            <a:r>
              <a:rPr lang="en-US" dirty="0"/>
              <a:t>Processor Utilization:</a:t>
            </a:r>
          </a:p>
          <a:p>
            <a:pPr lvl="1"/>
            <a:r>
              <a:rPr lang="en-US" dirty="0"/>
              <a:t>If one thread is waiting on a deep-hierarchy memory access you can still use that processor time</a:t>
            </a:r>
          </a:p>
          <a:p>
            <a:r>
              <a:rPr lang="en-US" dirty="0"/>
              <a:t>Failure Isolation:</a:t>
            </a:r>
          </a:p>
          <a:p>
            <a:pPr lvl="1"/>
            <a:r>
              <a:rPr lang="en-US" dirty="0"/>
              <a:t>If one portion of your code fails, it will only crash that one portion.</a:t>
            </a:r>
          </a:p>
        </p:txBody>
      </p:sp>
    </p:spTree>
    <p:extLst>
      <p:ext uri="{BB962C8B-B14F-4D97-AF65-F5344CB8AC3E}">
        <p14:creationId xmlns:p14="http://schemas.microsoft.com/office/powerpoint/2010/main" val="3104089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CB5A3-7C2A-841F-4D3F-E800E9028FDD}"/>
              </a:ext>
            </a:extLst>
          </p:cNvPr>
          <p:cNvSpPr>
            <a:spLocks noGrp="1"/>
          </p:cNvSpPr>
          <p:nvPr>
            <p:ph type="title"/>
          </p:nvPr>
        </p:nvSpPr>
        <p:spPr/>
        <p:txBody>
          <a:bodyPr/>
          <a:lstStyle/>
          <a:p>
            <a:r>
              <a:rPr lang="en-US" dirty="0"/>
              <a:t>Parallel Algorithm Analysis</a:t>
            </a:r>
          </a:p>
        </p:txBody>
      </p:sp>
      <p:sp>
        <p:nvSpPr>
          <p:cNvPr id="3" name="Content Placeholder 2">
            <a:extLst>
              <a:ext uri="{FF2B5EF4-FFF2-40B4-BE49-F238E27FC236}">
                <a16:creationId xmlns:a16="http://schemas.microsoft.com/office/drawing/2014/main" id="{F3F51E47-3F57-DF2D-62A0-763EDFD329C7}"/>
              </a:ext>
            </a:extLst>
          </p:cNvPr>
          <p:cNvSpPr>
            <a:spLocks noGrp="1"/>
          </p:cNvSpPr>
          <p:nvPr>
            <p:ph idx="1"/>
          </p:nvPr>
        </p:nvSpPr>
        <p:spPr/>
        <p:txBody>
          <a:bodyPr/>
          <a:lstStyle/>
          <a:p>
            <a:r>
              <a:rPr lang="en-US" dirty="0"/>
              <a:t>How to define efficiency</a:t>
            </a:r>
          </a:p>
          <a:p>
            <a:pPr lvl="1"/>
            <a:r>
              <a:rPr lang="en-US" dirty="0"/>
              <a:t>Want asymptotic bounds</a:t>
            </a:r>
          </a:p>
          <a:p>
            <a:pPr lvl="1"/>
            <a:r>
              <a:rPr lang="en-US" dirty="0"/>
              <a:t>Want to analyze the algorithm without regard to a specific number of processors </a:t>
            </a:r>
          </a:p>
          <a:p>
            <a:pPr lvl="1"/>
            <a:endParaRPr lang="en-US" dirty="0"/>
          </a:p>
        </p:txBody>
      </p:sp>
    </p:spTree>
    <p:extLst>
      <p:ext uri="{BB962C8B-B14F-4D97-AF65-F5344CB8AC3E}">
        <p14:creationId xmlns:p14="http://schemas.microsoft.com/office/powerpoint/2010/main" val="2939309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728F4-3931-DD09-E083-866E3C89AC88}"/>
              </a:ext>
            </a:extLst>
          </p:cNvPr>
          <p:cNvSpPr>
            <a:spLocks noGrp="1"/>
          </p:cNvSpPr>
          <p:nvPr>
            <p:ph type="title"/>
          </p:nvPr>
        </p:nvSpPr>
        <p:spPr/>
        <p:txBody>
          <a:bodyPr/>
          <a:lstStyle/>
          <a:p>
            <a:r>
              <a:rPr lang="en-US" dirty="0"/>
              <a:t>Work and Span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D882F1B-2722-4D50-BE90-E016230C7C75}"/>
                  </a:ext>
                </a:extLst>
              </p:cNvPr>
              <p:cNvSpPr>
                <a:spLocks noGrp="1"/>
              </p:cNvSpPr>
              <p:nvPr>
                <p:ph idx="1"/>
              </p:nvPr>
            </p:nvSpPr>
            <p:spPr/>
            <p:txBody>
              <a:bodyPr/>
              <a:lstStyle/>
              <a:p>
                <a:r>
                  <a:rPr lang="en-US" dirty="0"/>
                  <a:t>Let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oMath>
                </a14:m>
                <a:r>
                  <a:rPr lang="en-US" dirty="0"/>
                  <a:t> be the running time if there are </a:t>
                </a:r>
                <a14:m>
                  <m:oMath xmlns:m="http://schemas.openxmlformats.org/officeDocument/2006/math">
                    <m:r>
                      <a:rPr lang="en-US" b="0" i="1" smtClean="0">
                        <a:latin typeface="Cambria Math" panose="02040503050406030204" pitchFamily="18" charset="0"/>
                      </a:rPr>
                      <m:t>𝑃</m:t>
                    </m:r>
                  </m:oMath>
                </a14:m>
                <a:r>
                  <a:rPr lang="en-US" dirty="0"/>
                  <a:t> processors available</a:t>
                </a:r>
              </a:p>
              <a:p>
                <a:r>
                  <a:rPr lang="en-US" dirty="0"/>
                  <a:t>Two key measures of run time:</a:t>
                </a:r>
              </a:p>
              <a:p>
                <a:pPr lvl="1"/>
                <a:r>
                  <a:rPr lang="en-US" dirty="0"/>
                  <a:t>Work: How long it would take 1 processor, so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oMath>
                </a14:m>
                <a:endParaRPr lang="en-US" dirty="0"/>
              </a:p>
              <a:p>
                <a:pPr lvl="2"/>
                <a:r>
                  <a:rPr lang="en-US" dirty="0"/>
                  <a:t>Just suppose all forks are done sequentially </a:t>
                </a:r>
              </a:p>
              <a:p>
                <a:pPr lvl="2"/>
                <a:r>
                  <a:rPr lang="en-US" dirty="0"/>
                  <a:t>Cumulative work all processors must complete</a:t>
                </a:r>
              </a:p>
              <a:p>
                <a:pPr lvl="2"/>
                <a:r>
                  <a:rPr lang="en-US" dirty="0"/>
                  <a:t>For array sum: </a:t>
                </a:r>
                <a14:m>
                  <m:oMath xmlns:m="http://schemas.openxmlformats.org/officeDocument/2006/math">
                    <m:r>
                      <m:rPr>
                        <m:sty m:val="p"/>
                      </m:rPr>
                      <a:rPr lang="en-US" b="0" i="0" smtClean="0">
                        <a:latin typeface="Cambria Math" panose="02040503050406030204" pitchFamily="18" charset="0"/>
                      </a:rPr>
                      <m:t>Θ</m:t>
                    </m:r>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m:t>
                    </m:r>
                  </m:oMath>
                </a14:m>
                <a:endParaRPr lang="en-US" dirty="0"/>
              </a:p>
              <a:p>
                <a:pPr lvl="1"/>
                <a:r>
                  <a:rPr lang="en-US" dirty="0"/>
                  <a:t>Span: How long it would take an infinite number of processors, so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oMath>
                </a14:m>
                <a:endParaRPr lang="en-US" dirty="0"/>
              </a:p>
              <a:p>
                <a:pPr lvl="2"/>
                <a:r>
                  <a:rPr lang="en-US" dirty="0"/>
                  <a:t>Theoretical ideal for parallelization</a:t>
                </a:r>
              </a:p>
              <a:p>
                <a:pPr lvl="2"/>
                <a:r>
                  <a:rPr lang="en-US" dirty="0"/>
                  <a:t>Longest “dependence chain” in the algorithm</a:t>
                </a:r>
              </a:p>
              <a:p>
                <a:pPr lvl="2"/>
                <a:r>
                  <a:rPr lang="en-US" dirty="0"/>
                  <a:t>Also called “critical path length” or “computation depth”</a:t>
                </a:r>
              </a:p>
              <a:p>
                <a:pPr lvl="2"/>
                <a:r>
                  <a:rPr lang="en-US" dirty="0"/>
                  <a:t>For array sum: </a:t>
                </a:r>
                <a14:m>
                  <m:oMath xmlns:m="http://schemas.openxmlformats.org/officeDocument/2006/math">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Θ</m:t>
                        </m:r>
                        <m:r>
                          <a:rPr lang="en-US" b="0" i="1" smtClean="0">
                            <a:latin typeface="Cambria Math" panose="02040503050406030204" pitchFamily="18" charset="0"/>
                          </a:rPr>
                          <m:t>(</m:t>
                        </m:r>
                        <m:r>
                          <m:rPr>
                            <m:sty m:val="p"/>
                          </m:rPr>
                          <a:rPr lang="en-US" b="0" i="0" smtClean="0">
                            <a:latin typeface="Cambria Math" panose="02040503050406030204" pitchFamily="18" charset="0"/>
                          </a:rPr>
                          <m:t>log</m:t>
                        </m:r>
                      </m:fName>
                      <m:e>
                        <m:r>
                          <a:rPr lang="en-US" b="0" i="1" smtClean="0">
                            <a:latin typeface="Cambria Math" panose="02040503050406030204" pitchFamily="18" charset="0"/>
                          </a:rPr>
                          <m:t>𝑛</m:t>
                        </m:r>
                      </m:e>
                    </m:func>
                    <m:r>
                      <a:rPr lang="en-US" b="0" i="1" smtClean="0">
                        <a:latin typeface="Cambria Math" panose="02040503050406030204" pitchFamily="18" charset="0"/>
                      </a:rPr>
                      <m:t>)</m:t>
                    </m:r>
                  </m:oMath>
                </a14:m>
                <a:endParaRPr lang="en-US" dirty="0"/>
              </a:p>
            </p:txBody>
          </p:sp>
        </mc:Choice>
        <mc:Fallback xmlns="">
          <p:sp>
            <p:nvSpPr>
              <p:cNvPr id="3" name="Content Placeholder 2">
                <a:extLst>
                  <a:ext uri="{FF2B5EF4-FFF2-40B4-BE49-F238E27FC236}">
                    <a16:creationId xmlns:a16="http://schemas.microsoft.com/office/drawing/2014/main" id="{BD882F1B-2722-4D50-BE90-E016230C7C75}"/>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2061298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B4677-F1BE-4FC8-5DDF-9A8ECC08D0B4}"/>
              </a:ext>
            </a:extLst>
          </p:cNvPr>
          <p:cNvSpPr>
            <a:spLocks noGrp="1"/>
          </p:cNvSpPr>
          <p:nvPr>
            <p:ph type="title"/>
          </p:nvPr>
        </p:nvSpPr>
        <p:spPr/>
        <p:txBody>
          <a:bodyPr/>
          <a:lstStyle/>
          <a:p>
            <a:r>
              <a:rPr lang="en-US" dirty="0"/>
              <a:t>Directed Acyclic Graph (DAG)</a:t>
            </a:r>
          </a:p>
        </p:txBody>
      </p:sp>
      <p:sp>
        <p:nvSpPr>
          <p:cNvPr id="3" name="Content Placeholder 2">
            <a:extLst>
              <a:ext uri="{FF2B5EF4-FFF2-40B4-BE49-F238E27FC236}">
                <a16:creationId xmlns:a16="http://schemas.microsoft.com/office/drawing/2014/main" id="{62A914A1-550C-5DFC-8158-47AA5277A981}"/>
              </a:ext>
            </a:extLst>
          </p:cNvPr>
          <p:cNvSpPr>
            <a:spLocks noGrp="1"/>
          </p:cNvSpPr>
          <p:nvPr>
            <p:ph idx="1"/>
          </p:nvPr>
        </p:nvSpPr>
        <p:spPr/>
        <p:txBody>
          <a:bodyPr/>
          <a:lstStyle/>
          <a:p>
            <a:r>
              <a:rPr lang="en-US" dirty="0"/>
              <a:t>A directed graph that has no cycles</a:t>
            </a:r>
          </a:p>
          <a:p>
            <a:r>
              <a:rPr lang="en-US" dirty="0"/>
              <a:t>Often used to depict dependencies</a:t>
            </a:r>
          </a:p>
          <a:p>
            <a:pPr lvl="1"/>
            <a:r>
              <a:rPr lang="en-US" dirty="0"/>
              <a:t>E.g. software dependencies, Java inheritance, dependencies among threads!</a:t>
            </a:r>
          </a:p>
        </p:txBody>
      </p:sp>
      <p:grpSp>
        <p:nvGrpSpPr>
          <p:cNvPr id="15" name="Group 14">
            <a:extLst>
              <a:ext uri="{FF2B5EF4-FFF2-40B4-BE49-F238E27FC236}">
                <a16:creationId xmlns:a16="http://schemas.microsoft.com/office/drawing/2014/main" id="{9CC23D28-5A64-2A38-CE2B-3B9CA6C01CB9}"/>
              </a:ext>
            </a:extLst>
          </p:cNvPr>
          <p:cNvGrpSpPr/>
          <p:nvPr/>
        </p:nvGrpSpPr>
        <p:grpSpPr>
          <a:xfrm>
            <a:off x="4758466" y="3916099"/>
            <a:ext cx="1337534" cy="2051575"/>
            <a:chOff x="8923635" y="197539"/>
            <a:chExt cx="1337534" cy="2051575"/>
          </a:xfrm>
        </p:grpSpPr>
        <p:cxnSp>
          <p:nvCxnSpPr>
            <p:cNvPr id="4" name="Straight Connector 3">
              <a:extLst>
                <a:ext uri="{FF2B5EF4-FFF2-40B4-BE49-F238E27FC236}">
                  <a16:creationId xmlns:a16="http://schemas.microsoft.com/office/drawing/2014/main" id="{D35CC012-5B25-E38B-8E5D-86470E07E039}"/>
                </a:ext>
              </a:extLst>
            </p:cNvPr>
            <p:cNvCxnSpPr>
              <a:stCxn id="5" idx="4"/>
              <a:endCxn id="6" idx="0"/>
            </p:cNvCxnSpPr>
            <p:nvPr/>
          </p:nvCxnSpPr>
          <p:spPr>
            <a:xfrm flipH="1">
              <a:off x="9091220" y="532711"/>
              <a:ext cx="582261" cy="1381232"/>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68CE11AF-0C33-816C-1193-FEA6448F61B6}"/>
                </a:ext>
              </a:extLst>
            </p:cNvPr>
            <p:cNvSpPr/>
            <p:nvPr/>
          </p:nvSpPr>
          <p:spPr>
            <a:xfrm>
              <a:off x="9505896" y="197539"/>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6" name="Oval 5">
              <a:extLst>
                <a:ext uri="{FF2B5EF4-FFF2-40B4-BE49-F238E27FC236}">
                  <a16:creationId xmlns:a16="http://schemas.microsoft.com/office/drawing/2014/main" id="{46C79072-07A4-55CE-96B8-42D7DF53C4A0}"/>
                </a:ext>
              </a:extLst>
            </p:cNvPr>
            <p:cNvSpPr/>
            <p:nvPr/>
          </p:nvSpPr>
          <p:spPr>
            <a:xfrm>
              <a:off x="8923635" y="1913943"/>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7" name="Oval 6">
              <a:extLst>
                <a:ext uri="{FF2B5EF4-FFF2-40B4-BE49-F238E27FC236}">
                  <a16:creationId xmlns:a16="http://schemas.microsoft.com/office/drawing/2014/main" id="{F6B34BD3-62D8-4BD4-5070-463FC9B323E0}"/>
                </a:ext>
              </a:extLst>
            </p:cNvPr>
            <p:cNvSpPr/>
            <p:nvPr/>
          </p:nvSpPr>
          <p:spPr>
            <a:xfrm>
              <a:off x="9925998" y="1159052"/>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cxnSp>
          <p:nvCxnSpPr>
            <p:cNvPr id="8" name="Straight Connector 7">
              <a:extLst>
                <a:ext uri="{FF2B5EF4-FFF2-40B4-BE49-F238E27FC236}">
                  <a16:creationId xmlns:a16="http://schemas.microsoft.com/office/drawing/2014/main" id="{CD7EFD7A-622C-A2C6-96BB-CE29B1D11755}"/>
                </a:ext>
              </a:extLst>
            </p:cNvPr>
            <p:cNvCxnSpPr>
              <a:cxnSpLocks/>
              <a:stCxn id="5" idx="5"/>
              <a:endCxn id="7" idx="1"/>
            </p:cNvCxnSpPr>
            <p:nvPr/>
          </p:nvCxnSpPr>
          <p:spPr>
            <a:xfrm>
              <a:off x="9791982" y="483625"/>
              <a:ext cx="183101" cy="724512"/>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6D31457-76EC-2FAD-3247-696378019F82}"/>
                </a:ext>
              </a:extLst>
            </p:cNvPr>
            <p:cNvCxnSpPr>
              <a:cxnSpLocks/>
              <a:stCxn id="7" idx="3"/>
              <a:endCxn id="6" idx="6"/>
            </p:cNvCxnSpPr>
            <p:nvPr/>
          </p:nvCxnSpPr>
          <p:spPr>
            <a:xfrm flipH="1">
              <a:off x="9258806" y="1445138"/>
              <a:ext cx="716277" cy="636391"/>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03849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B7C68-4512-7D88-5137-0C3F054486A8}"/>
              </a:ext>
            </a:extLst>
          </p:cNvPr>
          <p:cNvSpPr>
            <a:spLocks noGrp="1"/>
          </p:cNvSpPr>
          <p:nvPr>
            <p:ph type="title"/>
          </p:nvPr>
        </p:nvSpPr>
        <p:spPr/>
        <p:txBody>
          <a:bodyPr/>
          <a:lstStyle/>
          <a:p>
            <a:r>
              <a:rPr lang="en-US" dirty="0" err="1"/>
              <a:t>ForkJoin</a:t>
            </a:r>
            <a:r>
              <a:rPr lang="en-US" dirty="0"/>
              <a:t> DAG</a:t>
            </a:r>
          </a:p>
        </p:txBody>
      </p:sp>
      <p:sp>
        <p:nvSpPr>
          <p:cNvPr id="3" name="Content Placeholder 2">
            <a:extLst>
              <a:ext uri="{FF2B5EF4-FFF2-40B4-BE49-F238E27FC236}">
                <a16:creationId xmlns:a16="http://schemas.microsoft.com/office/drawing/2014/main" id="{3FF36454-C16F-13FD-BAF0-DD4953CFA24D}"/>
              </a:ext>
            </a:extLst>
          </p:cNvPr>
          <p:cNvSpPr>
            <a:spLocks noGrp="1"/>
          </p:cNvSpPr>
          <p:nvPr>
            <p:ph idx="1"/>
          </p:nvPr>
        </p:nvSpPr>
        <p:spPr>
          <a:xfrm>
            <a:off x="670614" y="1343162"/>
            <a:ext cx="10515600" cy="2454354"/>
          </a:xfrm>
        </p:spPr>
        <p:txBody>
          <a:bodyPr>
            <a:normAutofit fontScale="77500" lnSpcReduction="20000"/>
          </a:bodyPr>
          <a:lstStyle/>
          <a:p>
            <a:r>
              <a:rPr lang="en-US" dirty="0"/>
              <a:t>“Sketches” what parts of the algorithm may be done in parallel vs. must be done in-order</a:t>
            </a:r>
          </a:p>
          <a:p>
            <a:pPr lvl="1"/>
            <a:r>
              <a:rPr lang="en-US" dirty="0"/>
              <a:t>Each node is a “step” of the algorithm that may depend on other steps (draw an edge) or not</a:t>
            </a:r>
          </a:p>
          <a:p>
            <a:r>
              <a:rPr lang="en-US" dirty="0"/>
              <a:t>Fork/Compute each create a new node</a:t>
            </a:r>
          </a:p>
          <a:p>
            <a:pPr lvl="1"/>
            <a:r>
              <a:rPr lang="en-US" dirty="0"/>
              <a:t>When calling fork/compute</a:t>
            </a:r>
          </a:p>
          <a:p>
            <a:pPr lvl="2"/>
            <a:r>
              <a:rPr lang="en-US" dirty="0"/>
              <a:t>Algorithm creates new threads, there is a dependency from the creating code to the code done by these threads</a:t>
            </a:r>
          </a:p>
          <a:p>
            <a:pPr lvl="1"/>
            <a:r>
              <a:rPr lang="en-US" dirty="0"/>
              <a:t>When calling join</a:t>
            </a:r>
          </a:p>
          <a:p>
            <a:pPr lvl="2"/>
            <a:r>
              <a:rPr lang="en-US" dirty="0"/>
              <a:t>There is a dependency from the code done by the other thread to the code after join</a:t>
            </a:r>
          </a:p>
        </p:txBody>
      </p:sp>
      <p:cxnSp>
        <p:nvCxnSpPr>
          <p:cNvPr id="5" name="Straight Connector 4">
            <a:extLst>
              <a:ext uri="{FF2B5EF4-FFF2-40B4-BE49-F238E27FC236}">
                <a16:creationId xmlns:a16="http://schemas.microsoft.com/office/drawing/2014/main" id="{FCC62E5A-130A-EB1D-2164-A65A738C7141}"/>
              </a:ext>
            </a:extLst>
          </p:cNvPr>
          <p:cNvCxnSpPr>
            <a:cxnSpLocks/>
            <a:stCxn id="6" idx="2"/>
            <a:endCxn id="7" idx="0"/>
          </p:cNvCxnSpPr>
          <p:nvPr/>
        </p:nvCxnSpPr>
        <p:spPr>
          <a:xfrm flipH="1">
            <a:off x="3818612" y="3866254"/>
            <a:ext cx="994433" cy="289454"/>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BB6085C7-1BE5-906D-5413-72983ACDB645}"/>
              </a:ext>
            </a:extLst>
          </p:cNvPr>
          <p:cNvSpPr/>
          <p:nvPr/>
        </p:nvSpPr>
        <p:spPr>
          <a:xfrm>
            <a:off x="4813045" y="3698668"/>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Oval 6">
            <a:extLst>
              <a:ext uri="{FF2B5EF4-FFF2-40B4-BE49-F238E27FC236}">
                <a16:creationId xmlns:a16="http://schemas.microsoft.com/office/drawing/2014/main" id="{3849EBFC-631C-50C9-381F-F828E6782C19}"/>
              </a:ext>
            </a:extLst>
          </p:cNvPr>
          <p:cNvSpPr/>
          <p:nvPr/>
        </p:nvSpPr>
        <p:spPr>
          <a:xfrm>
            <a:off x="3651026" y="4155708"/>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Oval 7">
            <a:extLst>
              <a:ext uri="{FF2B5EF4-FFF2-40B4-BE49-F238E27FC236}">
                <a16:creationId xmlns:a16="http://schemas.microsoft.com/office/drawing/2014/main" id="{311D2B4C-562A-A28C-DD4A-E5DD8241A550}"/>
              </a:ext>
            </a:extLst>
          </p:cNvPr>
          <p:cNvSpPr/>
          <p:nvPr/>
        </p:nvSpPr>
        <p:spPr>
          <a:xfrm>
            <a:off x="5928414" y="4189756"/>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9" name="Straight Connector 8">
            <a:extLst>
              <a:ext uri="{FF2B5EF4-FFF2-40B4-BE49-F238E27FC236}">
                <a16:creationId xmlns:a16="http://schemas.microsoft.com/office/drawing/2014/main" id="{7C46E140-DDC3-A125-D697-E0736C73B48F}"/>
              </a:ext>
            </a:extLst>
          </p:cNvPr>
          <p:cNvCxnSpPr>
            <a:cxnSpLocks/>
            <a:stCxn id="6" idx="6"/>
            <a:endCxn id="8" idx="0"/>
          </p:cNvCxnSpPr>
          <p:nvPr/>
        </p:nvCxnSpPr>
        <p:spPr>
          <a:xfrm>
            <a:off x="5148216" y="3866254"/>
            <a:ext cx="947784" cy="323502"/>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1E85A46-2611-E477-8746-12BA5AEBBE6D}"/>
              </a:ext>
            </a:extLst>
          </p:cNvPr>
          <p:cNvSpPr/>
          <p:nvPr/>
        </p:nvSpPr>
        <p:spPr>
          <a:xfrm>
            <a:off x="2933071" y="4711713"/>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6" name="Straight Connector 15">
            <a:extLst>
              <a:ext uri="{FF2B5EF4-FFF2-40B4-BE49-F238E27FC236}">
                <a16:creationId xmlns:a16="http://schemas.microsoft.com/office/drawing/2014/main" id="{80A18060-4E23-1C1B-24C8-CCED4EE684E0}"/>
              </a:ext>
            </a:extLst>
          </p:cNvPr>
          <p:cNvCxnSpPr>
            <a:cxnSpLocks/>
            <a:stCxn id="7" idx="3"/>
            <a:endCxn id="15" idx="7"/>
          </p:cNvCxnSpPr>
          <p:nvPr/>
        </p:nvCxnSpPr>
        <p:spPr>
          <a:xfrm flipH="1">
            <a:off x="3219157" y="4441794"/>
            <a:ext cx="480954" cy="319004"/>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C48964A2-CA64-3D5D-2DAC-014F2C150D45}"/>
              </a:ext>
            </a:extLst>
          </p:cNvPr>
          <p:cNvSpPr/>
          <p:nvPr/>
        </p:nvSpPr>
        <p:spPr>
          <a:xfrm>
            <a:off x="4179310" y="4711078"/>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Oval 19">
            <a:extLst>
              <a:ext uri="{FF2B5EF4-FFF2-40B4-BE49-F238E27FC236}">
                <a16:creationId xmlns:a16="http://schemas.microsoft.com/office/drawing/2014/main" id="{AAB81349-E4EE-45FC-DDC1-42F447818FE7}"/>
              </a:ext>
            </a:extLst>
          </p:cNvPr>
          <p:cNvSpPr/>
          <p:nvPr/>
        </p:nvSpPr>
        <p:spPr>
          <a:xfrm>
            <a:off x="5315911" y="4745127"/>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Oval 20">
            <a:extLst>
              <a:ext uri="{FF2B5EF4-FFF2-40B4-BE49-F238E27FC236}">
                <a16:creationId xmlns:a16="http://schemas.microsoft.com/office/drawing/2014/main" id="{2DEA7D36-A26A-36A7-8764-FD9CB03D6A6C}"/>
              </a:ext>
            </a:extLst>
          </p:cNvPr>
          <p:cNvSpPr/>
          <p:nvPr/>
        </p:nvSpPr>
        <p:spPr>
          <a:xfrm>
            <a:off x="6562150" y="4728128"/>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22" name="Straight Connector 21">
            <a:extLst>
              <a:ext uri="{FF2B5EF4-FFF2-40B4-BE49-F238E27FC236}">
                <a16:creationId xmlns:a16="http://schemas.microsoft.com/office/drawing/2014/main" id="{64E50A3F-AADD-712E-4A2A-567967680D71}"/>
              </a:ext>
            </a:extLst>
          </p:cNvPr>
          <p:cNvCxnSpPr>
            <a:cxnSpLocks/>
            <a:stCxn id="7" idx="5"/>
            <a:endCxn id="19" idx="1"/>
          </p:cNvCxnSpPr>
          <p:nvPr/>
        </p:nvCxnSpPr>
        <p:spPr>
          <a:xfrm>
            <a:off x="3937112" y="4441794"/>
            <a:ext cx="291283" cy="318369"/>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B25AE6D-0DF6-5640-FDDC-6118C5D8DFE2}"/>
              </a:ext>
            </a:extLst>
          </p:cNvPr>
          <p:cNvCxnSpPr>
            <a:cxnSpLocks/>
            <a:stCxn id="8" idx="3"/>
            <a:endCxn id="20" idx="7"/>
          </p:cNvCxnSpPr>
          <p:nvPr/>
        </p:nvCxnSpPr>
        <p:spPr>
          <a:xfrm flipH="1">
            <a:off x="5601997" y="4475842"/>
            <a:ext cx="375502" cy="318370"/>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2843EA-456A-2B0A-8CD7-A9F590F3F673}"/>
              </a:ext>
            </a:extLst>
          </p:cNvPr>
          <p:cNvCxnSpPr>
            <a:cxnSpLocks/>
            <a:stCxn id="8" idx="5"/>
            <a:endCxn id="21" idx="1"/>
          </p:cNvCxnSpPr>
          <p:nvPr/>
        </p:nvCxnSpPr>
        <p:spPr>
          <a:xfrm>
            <a:off x="6214500" y="4475842"/>
            <a:ext cx="396735" cy="301371"/>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Oval 41">
            <a:extLst>
              <a:ext uri="{FF2B5EF4-FFF2-40B4-BE49-F238E27FC236}">
                <a16:creationId xmlns:a16="http://schemas.microsoft.com/office/drawing/2014/main" id="{2C684E17-A866-64DC-7F55-FE47F4FD142E}"/>
              </a:ext>
            </a:extLst>
          </p:cNvPr>
          <p:cNvSpPr/>
          <p:nvPr/>
        </p:nvSpPr>
        <p:spPr>
          <a:xfrm>
            <a:off x="2597900" y="5251784"/>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3" name="Oval 42">
            <a:extLst>
              <a:ext uri="{FF2B5EF4-FFF2-40B4-BE49-F238E27FC236}">
                <a16:creationId xmlns:a16="http://schemas.microsoft.com/office/drawing/2014/main" id="{2FD9FD9B-C519-8690-BE58-BA91C656A03E}"/>
              </a:ext>
            </a:extLst>
          </p:cNvPr>
          <p:cNvSpPr/>
          <p:nvPr/>
        </p:nvSpPr>
        <p:spPr>
          <a:xfrm>
            <a:off x="3251493" y="5251784"/>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4" name="Oval 43">
            <a:extLst>
              <a:ext uri="{FF2B5EF4-FFF2-40B4-BE49-F238E27FC236}">
                <a16:creationId xmlns:a16="http://schemas.microsoft.com/office/drawing/2014/main" id="{DFB159CA-0B01-71B6-B71A-77D3BFB5B6B9}"/>
              </a:ext>
            </a:extLst>
          </p:cNvPr>
          <p:cNvSpPr/>
          <p:nvPr/>
        </p:nvSpPr>
        <p:spPr>
          <a:xfrm>
            <a:off x="3845923" y="5251149"/>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5" name="Oval 44">
            <a:extLst>
              <a:ext uri="{FF2B5EF4-FFF2-40B4-BE49-F238E27FC236}">
                <a16:creationId xmlns:a16="http://schemas.microsoft.com/office/drawing/2014/main" id="{BF0A8495-A5BD-44A9-64D0-8B54633CF442}"/>
              </a:ext>
            </a:extLst>
          </p:cNvPr>
          <p:cNvSpPr/>
          <p:nvPr/>
        </p:nvSpPr>
        <p:spPr>
          <a:xfrm>
            <a:off x="4499516" y="5251149"/>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6" name="Oval 45">
            <a:extLst>
              <a:ext uri="{FF2B5EF4-FFF2-40B4-BE49-F238E27FC236}">
                <a16:creationId xmlns:a16="http://schemas.microsoft.com/office/drawing/2014/main" id="{131D93C8-2036-A7D0-D917-6E0DF4202856}"/>
              </a:ext>
            </a:extLst>
          </p:cNvPr>
          <p:cNvSpPr/>
          <p:nvPr/>
        </p:nvSpPr>
        <p:spPr>
          <a:xfrm>
            <a:off x="4980740" y="5251149"/>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7" name="Oval 46">
            <a:extLst>
              <a:ext uri="{FF2B5EF4-FFF2-40B4-BE49-F238E27FC236}">
                <a16:creationId xmlns:a16="http://schemas.microsoft.com/office/drawing/2014/main" id="{D98E0ECA-8646-7176-C3D8-8D583B920DA8}"/>
              </a:ext>
            </a:extLst>
          </p:cNvPr>
          <p:cNvSpPr/>
          <p:nvPr/>
        </p:nvSpPr>
        <p:spPr>
          <a:xfrm>
            <a:off x="5634333" y="5251149"/>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1" name="Oval 50">
            <a:extLst>
              <a:ext uri="{FF2B5EF4-FFF2-40B4-BE49-F238E27FC236}">
                <a16:creationId xmlns:a16="http://schemas.microsoft.com/office/drawing/2014/main" id="{3587B1B5-CC04-E127-3991-995706CE9F81}"/>
              </a:ext>
            </a:extLst>
          </p:cNvPr>
          <p:cNvSpPr/>
          <p:nvPr/>
        </p:nvSpPr>
        <p:spPr>
          <a:xfrm>
            <a:off x="6287926" y="5251149"/>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2" name="Oval 51">
            <a:extLst>
              <a:ext uri="{FF2B5EF4-FFF2-40B4-BE49-F238E27FC236}">
                <a16:creationId xmlns:a16="http://schemas.microsoft.com/office/drawing/2014/main" id="{B7C88825-792F-0669-E261-3E46D185AF0E}"/>
              </a:ext>
            </a:extLst>
          </p:cNvPr>
          <p:cNvSpPr/>
          <p:nvPr/>
        </p:nvSpPr>
        <p:spPr>
          <a:xfrm>
            <a:off x="6941519" y="5251149"/>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53" name="Straight Connector 52">
            <a:extLst>
              <a:ext uri="{FF2B5EF4-FFF2-40B4-BE49-F238E27FC236}">
                <a16:creationId xmlns:a16="http://schemas.microsoft.com/office/drawing/2014/main" id="{67A113C8-5BFF-7032-F4A5-802A6BA3C2A3}"/>
              </a:ext>
            </a:extLst>
          </p:cNvPr>
          <p:cNvCxnSpPr>
            <a:cxnSpLocks/>
            <a:stCxn id="15" idx="3"/>
            <a:endCxn id="42" idx="7"/>
          </p:cNvCxnSpPr>
          <p:nvPr/>
        </p:nvCxnSpPr>
        <p:spPr>
          <a:xfrm flipH="1">
            <a:off x="2883986" y="4997799"/>
            <a:ext cx="98170" cy="303070"/>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DF0138C7-5B9C-D8FE-2364-39DAEA88B5E9}"/>
              </a:ext>
            </a:extLst>
          </p:cNvPr>
          <p:cNvCxnSpPr>
            <a:cxnSpLocks/>
            <a:stCxn id="15" idx="5"/>
            <a:endCxn id="43" idx="1"/>
          </p:cNvCxnSpPr>
          <p:nvPr/>
        </p:nvCxnSpPr>
        <p:spPr>
          <a:xfrm>
            <a:off x="3219157" y="4997799"/>
            <a:ext cx="81421" cy="303070"/>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45A04A44-10CB-BA71-168E-C57E6ADA0C55}"/>
              </a:ext>
            </a:extLst>
          </p:cNvPr>
          <p:cNvCxnSpPr>
            <a:cxnSpLocks/>
            <a:stCxn id="19" idx="3"/>
            <a:endCxn id="44" idx="7"/>
          </p:cNvCxnSpPr>
          <p:nvPr/>
        </p:nvCxnSpPr>
        <p:spPr>
          <a:xfrm flipH="1">
            <a:off x="4132009" y="4997164"/>
            <a:ext cx="96386" cy="303070"/>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7DF03241-1521-A76C-F333-5B81B4D3A7E0}"/>
              </a:ext>
            </a:extLst>
          </p:cNvPr>
          <p:cNvCxnSpPr>
            <a:cxnSpLocks/>
            <a:stCxn id="19" idx="5"/>
            <a:endCxn id="45" idx="1"/>
          </p:cNvCxnSpPr>
          <p:nvPr/>
        </p:nvCxnSpPr>
        <p:spPr>
          <a:xfrm>
            <a:off x="4465396" y="4997164"/>
            <a:ext cx="83205" cy="303070"/>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39060B4A-E96D-AAB4-429E-A063A00BCF5E}"/>
              </a:ext>
            </a:extLst>
          </p:cNvPr>
          <p:cNvCxnSpPr>
            <a:cxnSpLocks/>
            <a:stCxn id="20" idx="3"/>
            <a:endCxn id="46" idx="7"/>
          </p:cNvCxnSpPr>
          <p:nvPr/>
        </p:nvCxnSpPr>
        <p:spPr>
          <a:xfrm flipH="1">
            <a:off x="5266826" y="5031213"/>
            <a:ext cx="98170" cy="269021"/>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E98D82B6-2D05-74FC-C1AF-8F4E2EDA95E2}"/>
              </a:ext>
            </a:extLst>
          </p:cNvPr>
          <p:cNvCxnSpPr>
            <a:cxnSpLocks/>
            <a:stCxn id="20" idx="5"/>
            <a:endCxn id="47" idx="1"/>
          </p:cNvCxnSpPr>
          <p:nvPr/>
        </p:nvCxnSpPr>
        <p:spPr>
          <a:xfrm>
            <a:off x="5601997" y="5031213"/>
            <a:ext cx="81421" cy="269021"/>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7BDAE8FE-47BB-9FF4-DF99-845F87A81A64}"/>
              </a:ext>
            </a:extLst>
          </p:cNvPr>
          <p:cNvCxnSpPr>
            <a:cxnSpLocks/>
            <a:stCxn id="21" idx="3"/>
            <a:endCxn id="51" idx="7"/>
          </p:cNvCxnSpPr>
          <p:nvPr/>
        </p:nvCxnSpPr>
        <p:spPr>
          <a:xfrm flipH="1">
            <a:off x="6574012" y="5014214"/>
            <a:ext cx="37223" cy="286020"/>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F27CCBDD-3AF8-84B4-7EEB-9D722861F387}"/>
              </a:ext>
            </a:extLst>
          </p:cNvPr>
          <p:cNvCxnSpPr>
            <a:cxnSpLocks/>
            <a:stCxn id="21" idx="5"/>
            <a:endCxn id="52" idx="1"/>
          </p:cNvCxnSpPr>
          <p:nvPr/>
        </p:nvCxnSpPr>
        <p:spPr>
          <a:xfrm>
            <a:off x="6848236" y="5014214"/>
            <a:ext cx="142368" cy="286020"/>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1" name="Oval 80">
            <a:extLst>
              <a:ext uri="{FF2B5EF4-FFF2-40B4-BE49-F238E27FC236}">
                <a16:creationId xmlns:a16="http://schemas.microsoft.com/office/drawing/2014/main" id="{D17FE9A0-23D3-5B51-8C81-6FCBC9E6E2BB}"/>
              </a:ext>
            </a:extLst>
          </p:cNvPr>
          <p:cNvSpPr/>
          <p:nvPr/>
        </p:nvSpPr>
        <p:spPr>
          <a:xfrm>
            <a:off x="2933071" y="5732311"/>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2" name="Oval 81">
            <a:extLst>
              <a:ext uri="{FF2B5EF4-FFF2-40B4-BE49-F238E27FC236}">
                <a16:creationId xmlns:a16="http://schemas.microsoft.com/office/drawing/2014/main" id="{1C5BEE7F-FA9E-DBB3-1074-734A067C7919}"/>
              </a:ext>
            </a:extLst>
          </p:cNvPr>
          <p:cNvSpPr/>
          <p:nvPr/>
        </p:nvSpPr>
        <p:spPr>
          <a:xfrm>
            <a:off x="4179310" y="5731676"/>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3" name="Oval 82">
            <a:extLst>
              <a:ext uri="{FF2B5EF4-FFF2-40B4-BE49-F238E27FC236}">
                <a16:creationId xmlns:a16="http://schemas.microsoft.com/office/drawing/2014/main" id="{D2CE110B-0C28-1B10-DAE5-EF7BD1AA87E3}"/>
              </a:ext>
            </a:extLst>
          </p:cNvPr>
          <p:cNvSpPr/>
          <p:nvPr/>
        </p:nvSpPr>
        <p:spPr>
          <a:xfrm>
            <a:off x="5315911" y="5765725"/>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4" name="Oval 83">
            <a:extLst>
              <a:ext uri="{FF2B5EF4-FFF2-40B4-BE49-F238E27FC236}">
                <a16:creationId xmlns:a16="http://schemas.microsoft.com/office/drawing/2014/main" id="{551DAA59-F53E-88EF-5764-D1A57B6042BC}"/>
              </a:ext>
            </a:extLst>
          </p:cNvPr>
          <p:cNvSpPr/>
          <p:nvPr/>
        </p:nvSpPr>
        <p:spPr>
          <a:xfrm>
            <a:off x="6562150" y="5748726"/>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85" name="Straight Connector 84">
            <a:extLst>
              <a:ext uri="{FF2B5EF4-FFF2-40B4-BE49-F238E27FC236}">
                <a16:creationId xmlns:a16="http://schemas.microsoft.com/office/drawing/2014/main" id="{B440968E-FEBA-D51E-F101-1FFE4D89B5B1}"/>
              </a:ext>
            </a:extLst>
          </p:cNvPr>
          <p:cNvCxnSpPr>
            <a:cxnSpLocks/>
            <a:stCxn id="42" idx="5"/>
            <a:endCxn id="81" idx="1"/>
          </p:cNvCxnSpPr>
          <p:nvPr/>
        </p:nvCxnSpPr>
        <p:spPr>
          <a:xfrm>
            <a:off x="2883986" y="5537870"/>
            <a:ext cx="98170" cy="243526"/>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8FF1C2A9-AA84-EA68-8FAF-135FFC6D6382}"/>
              </a:ext>
            </a:extLst>
          </p:cNvPr>
          <p:cNvCxnSpPr>
            <a:cxnSpLocks/>
            <a:stCxn id="43" idx="3"/>
            <a:endCxn id="81" idx="7"/>
          </p:cNvCxnSpPr>
          <p:nvPr/>
        </p:nvCxnSpPr>
        <p:spPr>
          <a:xfrm flipH="1">
            <a:off x="3219157" y="5537870"/>
            <a:ext cx="81421" cy="243526"/>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791A1F9A-FB83-E943-F49D-8E3CE7905029}"/>
              </a:ext>
            </a:extLst>
          </p:cNvPr>
          <p:cNvCxnSpPr>
            <a:cxnSpLocks/>
            <a:stCxn id="44" idx="5"/>
            <a:endCxn id="82" idx="1"/>
          </p:cNvCxnSpPr>
          <p:nvPr/>
        </p:nvCxnSpPr>
        <p:spPr>
          <a:xfrm>
            <a:off x="4132009" y="5537235"/>
            <a:ext cx="96386" cy="243526"/>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DEADF0B1-B5AE-6C5D-21AE-C35EDE177724}"/>
              </a:ext>
            </a:extLst>
          </p:cNvPr>
          <p:cNvCxnSpPr>
            <a:cxnSpLocks/>
            <a:stCxn id="45" idx="3"/>
            <a:endCxn id="82" idx="7"/>
          </p:cNvCxnSpPr>
          <p:nvPr/>
        </p:nvCxnSpPr>
        <p:spPr>
          <a:xfrm flipH="1">
            <a:off x="4465396" y="5537235"/>
            <a:ext cx="83205" cy="243526"/>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EDF327F0-61B0-543A-6BE7-0A8279A410B8}"/>
              </a:ext>
            </a:extLst>
          </p:cNvPr>
          <p:cNvCxnSpPr>
            <a:cxnSpLocks/>
            <a:stCxn id="46" idx="5"/>
            <a:endCxn id="83" idx="1"/>
          </p:cNvCxnSpPr>
          <p:nvPr/>
        </p:nvCxnSpPr>
        <p:spPr>
          <a:xfrm>
            <a:off x="5266826" y="5537235"/>
            <a:ext cx="98170" cy="277575"/>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8F948C1-04AC-D396-F943-87FFCD3D70AB}"/>
              </a:ext>
            </a:extLst>
          </p:cNvPr>
          <p:cNvCxnSpPr>
            <a:cxnSpLocks/>
            <a:stCxn id="47" idx="3"/>
            <a:endCxn id="83" idx="7"/>
          </p:cNvCxnSpPr>
          <p:nvPr/>
        </p:nvCxnSpPr>
        <p:spPr>
          <a:xfrm flipH="1">
            <a:off x="5601997" y="5537235"/>
            <a:ext cx="81421" cy="277575"/>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3AD67162-11C5-2B35-3B3C-75F5043AF251}"/>
              </a:ext>
            </a:extLst>
          </p:cNvPr>
          <p:cNvCxnSpPr>
            <a:cxnSpLocks/>
            <a:stCxn id="51" idx="5"/>
            <a:endCxn id="84" idx="1"/>
          </p:cNvCxnSpPr>
          <p:nvPr/>
        </p:nvCxnSpPr>
        <p:spPr>
          <a:xfrm>
            <a:off x="6574012" y="5537235"/>
            <a:ext cx="37223" cy="260576"/>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5E3317C4-5839-BDB4-E518-335AAACE50EA}"/>
              </a:ext>
            </a:extLst>
          </p:cNvPr>
          <p:cNvCxnSpPr>
            <a:cxnSpLocks/>
            <a:stCxn id="52" idx="3"/>
            <a:endCxn id="84" idx="7"/>
          </p:cNvCxnSpPr>
          <p:nvPr/>
        </p:nvCxnSpPr>
        <p:spPr>
          <a:xfrm flipH="1">
            <a:off x="6848236" y="5537235"/>
            <a:ext cx="142368" cy="260576"/>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0" name="Oval 109">
            <a:extLst>
              <a:ext uri="{FF2B5EF4-FFF2-40B4-BE49-F238E27FC236}">
                <a16:creationId xmlns:a16="http://schemas.microsoft.com/office/drawing/2014/main" id="{607A0497-8C50-C37C-FC7A-A125D771A065}"/>
              </a:ext>
            </a:extLst>
          </p:cNvPr>
          <p:cNvSpPr/>
          <p:nvPr/>
        </p:nvSpPr>
        <p:spPr>
          <a:xfrm>
            <a:off x="3651026" y="6277852"/>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1" name="Oval 110">
            <a:extLst>
              <a:ext uri="{FF2B5EF4-FFF2-40B4-BE49-F238E27FC236}">
                <a16:creationId xmlns:a16="http://schemas.microsoft.com/office/drawing/2014/main" id="{3A01BB7B-3B8E-2245-391F-1BD1F901FF29}"/>
              </a:ext>
            </a:extLst>
          </p:cNvPr>
          <p:cNvSpPr/>
          <p:nvPr/>
        </p:nvSpPr>
        <p:spPr>
          <a:xfrm>
            <a:off x="5928414" y="6311900"/>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12" name="Straight Connector 111">
            <a:extLst>
              <a:ext uri="{FF2B5EF4-FFF2-40B4-BE49-F238E27FC236}">
                <a16:creationId xmlns:a16="http://schemas.microsoft.com/office/drawing/2014/main" id="{7576AE24-C8A7-AFAC-9CBB-B66ACFC67D00}"/>
              </a:ext>
            </a:extLst>
          </p:cNvPr>
          <p:cNvCxnSpPr>
            <a:cxnSpLocks/>
            <a:stCxn id="81" idx="5"/>
            <a:endCxn id="110" idx="1"/>
          </p:cNvCxnSpPr>
          <p:nvPr/>
        </p:nvCxnSpPr>
        <p:spPr>
          <a:xfrm>
            <a:off x="3219157" y="6018397"/>
            <a:ext cx="480954" cy="308540"/>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63534A6F-77E7-4DF6-FFE9-7FC285192BF3}"/>
              </a:ext>
            </a:extLst>
          </p:cNvPr>
          <p:cNvCxnSpPr>
            <a:cxnSpLocks/>
            <a:stCxn id="82" idx="3"/>
            <a:endCxn id="110" idx="7"/>
          </p:cNvCxnSpPr>
          <p:nvPr/>
        </p:nvCxnSpPr>
        <p:spPr>
          <a:xfrm flipH="1">
            <a:off x="3937112" y="6017762"/>
            <a:ext cx="291283" cy="309175"/>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AB1D525B-211E-5F4B-E1AB-EADDB659C8D5}"/>
              </a:ext>
            </a:extLst>
          </p:cNvPr>
          <p:cNvCxnSpPr>
            <a:cxnSpLocks/>
            <a:stCxn id="83" idx="5"/>
            <a:endCxn id="111" idx="1"/>
          </p:cNvCxnSpPr>
          <p:nvPr/>
        </p:nvCxnSpPr>
        <p:spPr>
          <a:xfrm>
            <a:off x="5601997" y="6051811"/>
            <a:ext cx="375502" cy="309174"/>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E37211CD-059D-C28E-4B4D-18B5670BF085}"/>
              </a:ext>
            </a:extLst>
          </p:cNvPr>
          <p:cNvCxnSpPr>
            <a:cxnSpLocks/>
            <a:stCxn id="84" idx="3"/>
            <a:endCxn id="111" idx="7"/>
          </p:cNvCxnSpPr>
          <p:nvPr/>
        </p:nvCxnSpPr>
        <p:spPr>
          <a:xfrm flipH="1">
            <a:off x="6214500" y="6034812"/>
            <a:ext cx="396735" cy="326173"/>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4" name="Oval 123">
            <a:extLst>
              <a:ext uri="{FF2B5EF4-FFF2-40B4-BE49-F238E27FC236}">
                <a16:creationId xmlns:a16="http://schemas.microsoft.com/office/drawing/2014/main" id="{5FA67B66-D532-EB5B-D225-EFAFB1FCF1F8}"/>
              </a:ext>
            </a:extLst>
          </p:cNvPr>
          <p:cNvSpPr/>
          <p:nvPr/>
        </p:nvSpPr>
        <p:spPr>
          <a:xfrm>
            <a:off x="4694544" y="6514175"/>
            <a:ext cx="335171" cy="33517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25" name="Straight Connector 124">
            <a:extLst>
              <a:ext uri="{FF2B5EF4-FFF2-40B4-BE49-F238E27FC236}">
                <a16:creationId xmlns:a16="http://schemas.microsoft.com/office/drawing/2014/main" id="{8DD6DAAE-2F3B-8AB3-9BB5-6492DD031168}"/>
              </a:ext>
            </a:extLst>
          </p:cNvPr>
          <p:cNvCxnSpPr>
            <a:cxnSpLocks/>
            <a:stCxn id="110" idx="5"/>
            <a:endCxn id="124" idx="2"/>
          </p:cNvCxnSpPr>
          <p:nvPr/>
        </p:nvCxnSpPr>
        <p:spPr>
          <a:xfrm>
            <a:off x="3937112" y="6563938"/>
            <a:ext cx="757432" cy="117823"/>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5AE962B7-6DB8-F3FC-812A-7687051452B1}"/>
              </a:ext>
            </a:extLst>
          </p:cNvPr>
          <p:cNvCxnSpPr>
            <a:cxnSpLocks/>
            <a:stCxn id="111" idx="3"/>
            <a:endCxn id="124" idx="6"/>
          </p:cNvCxnSpPr>
          <p:nvPr/>
        </p:nvCxnSpPr>
        <p:spPr>
          <a:xfrm flipH="1">
            <a:off x="5029715" y="6597986"/>
            <a:ext cx="947784" cy="83775"/>
          </a:xfrm>
          <a:prstGeom prst="line">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3" name="Right Brace 132">
            <a:extLst>
              <a:ext uri="{FF2B5EF4-FFF2-40B4-BE49-F238E27FC236}">
                <a16:creationId xmlns:a16="http://schemas.microsoft.com/office/drawing/2014/main" id="{AEAFD6C4-37BE-1973-4D82-6605EAF9C8BD}"/>
              </a:ext>
            </a:extLst>
          </p:cNvPr>
          <p:cNvSpPr/>
          <p:nvPr/>
        </p:nvSpPr>
        <p:spPr>
          <a:xfrm>
            <a:off x="7276690" y="3698668"/>
            <a:ext cx="684352" cy="138163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4" name="Right Brace 133">
            <a:extLst>
              <a:ext uri="{FF2B5EF4-FFF2-40B4-BE49-F238E27FC236}">
                <a16:creationId xmlns:a16="http://schemas.microsoft.com/office/drawing/2014/main" id="{8FF73769-49F1-BDD3-54CC-638A1DA98BA3}"/>
              </a:ext>
            </a:extLst>
          </p:cNvPr>
          <p:cNvSpPr/>
          <p:nvPr/>
        </p:nvSpPr>
        <p:spPr>
          <a:xfrm>
            <a:off x="7351101" y="5781396"/>
            <a:ext cx="684352" cy="1076604"/>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5" name="TextBox 134">
            <a:extLst>
              <a:ext uri="{FF2B5EF4-FFF2-40B4-BE49-F238E27FC236}">
                <a16:creationId xmlns:a16="http://schemas.microsoft.com/office/drawing/2014/main" id="{C2AC7E0D-5121-ED99-86CF-16F3D1EC95BA}"/>
              </a:ext>
            </a:extLst>
          </p:cNvPr>
          <p:cNvSpPr txBox="1"/>
          <p:nvPr/>
        </p:nvSpPr>
        <p:spPr>
          <a:xfrm>
            <a:off x="8035453" y="4189756"/>
            <a:ext cx="774571" cy="369332"/>
          </a:xfrm>
          <a:prstGeom prst="rect">
            <a:avLst/>
          </a:prstGeom>
          <a:noFill/>
        </p:spPr>
        <p:txBody>
          <a:bodyPr wrap="none" rtlCol="0">
            <a:spAutoFit/>
          </a:bodyPr>
          <a:lstStyle/>
          <a:p>
            <a:r>
              <a:rPr lang="en-US" dirty="0"/>
              <a:t>Divide</a:t>
            </a:r>
          </a:p>
        </p:txBody>
      </p:sp>
      <p:sp>
        <p:nvSpPr>
          <p:cNvPr id="136" name="TextBox 135">
            <a:extLst>
              <a:ext uri="{FF2B5EF4-FFF2-40B4-BE49-F238E27FC236}">
                <a16:creationId xmlns:a16="http://schemas.microsoft.com/office/drawing/2014/main" id="{A220EEF8-906A-F18E-12FE-20ABA24A23A6}"/>
              </a:ext>
            </a:extLst>
          </p:cNvPr>
          <p:cNvSpPr txBox="1"/>
          <p:nvPr/>
        </p:nvSpPr>
        <p:spPr>
          <a:xfrm>
            <a:off x="7984837" y="6184476"/>
            <a:ext cx="1026243" cy="369332"/>
          </a:xfrm>
          <a:prstGeom prst="rect">
            <a:avLst/>
          </a:prstGeom>
          <a:noFill/>
        </p:spPr>
        <p:txBody>
          <a:bodyPr wrap="none" rtlCol="0">
            <a:spAutoFit/>
          </a:bodyPr>
          <a:lstStyle/>
          <a:p>
            <a:r>
              <a:rPr lang="en-US" dirty="0"/>
              <a:t>Combine</a:t>
            </a:r>
          </a:p>
        </p:txBody>
      </p:sp>
      <p:sp>
        <p:nvSpPr>
          <p:cNvPr id="137" name="TextBox 136">
            <a:extLst>
              <a:ext uri="{FF2B5EF4-FFF2-40B4-BE49-F238E27FC236}">
                <a16:creationId xmlns:a16="http://schemas.microsoft.com/office/drawing/2014/main" id="{8369EBAF-CAF7-8667-DF2C-066355BEB3AA}"/>
              </a:ext>
            </a:extLst>
          </p:cNvPr>
          <p:cNvSpPr txBox="1"/>
          <p:nvPr/>
        </p:nvSpPr>
        <p:spPr>
          <a:xfrm>
            <a:off x="7513691" y="5227370"/>
            <a:ext cx="1207382" cy="369332"/>
          </a:xfrm>
          <a:prstGeom prst="rect">
            <a:avLst/>
          </a:prstGeom>
          <a:noFill/>
        </p:spPr>
        <p:txBody>
          <a:bodyPr wrap="none" rtlCol="0">
            <a:spAutoFit/>
          </a:bodyPr>
          <a:lstStyle/>
          <a:p>
            <a:r>
              <a:rPr lang="en-US" dirty="0"/>
              <a:t>Base Cases</a:t>
            </a:r>
          </a:p>
        </p:txBody>
      </p:sp>
      <p:sp>
        <p:nvSpPr>
          <p:cNvPr id="4" name="Right Brace 3">
            <a:extLst>
              <a:ext uri="{FF2B5EF4-FFF2-40B4-BE49-F238E27FC236}">
                <a16:creationId xmlns:a16="http://schemas.microsoft.com/office/drawing/2014/main" id="{24B6EB3D-B632-DBC5-87DE-0FA0718C1D3B}"/>
              </a:ext>
            </a:extLst>
          </p:cNvPr>
          <p:cNvSpPr/>
          <p:nvPr/>
        </p:nvSpPr>
        <p:spPr>
          <a:xfrm>
            <a:off x="9162199" y="3673015"/>
            <a:ext cx="684352" cy="3176331"/>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022A276C-28C9-0B74-2ED8-02F2C72AAD5D}"/>
              </a:ext>
            </a:extLst>
          </p:cNvPr>
          <p:cNvSpPr txBox="1"/>
          <p:nvPr/>
        </p:nvSpPr>
        <p:spPr>
          <a:xfrm>
            <a:off x="9860460" y="5080298"/>
            <a:ext cx="1925040" cy="369332"/>
          </a:xfrm>
          <a:prstGeom prst="rect">
            <a:avLst/>
          </a:prstGeom>
          <a:noFill/>
        </p:spPr>
        <p:txBody>
          <a:bodyPr wrap="square" rtlCol="0">
            <a:spAutoFit/>
          </a:bodyPr>
          <a:lstStyle/>
          <a:p>
            <a:r>
              <a:rPr lang="en-US" dirty="0">
                <a:solidFill>
                  <a:srgbClr val="FF0000"/>
                </a:solidFill>
              </a:rPr>
              <a:t>Span</a:t>
            </a:r>
          </a:p>
        </p:txBody>
      </p:sp>
    </p:spTree>
    <p:extLst>
      <p:ext uri="{BB962C8B-B14F-4D97-AF65-F5344CB8AC3E}">
        <p14:creationId xmlns:p14="http://schemas.microsoft.com/office/powerpoint/2010/main" val="152420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509E6-0309-6C01-71A8-A240F7433F9B}"/>
              </a:ext>
            </a:extLst>
          </p:cNvPr>
          <p:cNvSpPr>
            <a:spLocks noGrp="1"/>
          </p:cNvSpPr>
          <p:nvPr>
            <p:ph type="title"/>
          </p:nvPr>
        </p:nvSpPr>
        <p:spPr/>
        <p:txBody>
          <a:bodyPr/>
          <a:lstStyle/>
          <a:p>
            <a:r>
              <a:rPr lang="en-US" dirty="0"/>
              <a:t>Work Law</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A7CDC2C-62FB-009F-57FA-34B0B4F6040B}"/>
                  </a:ext>
                </a:extLst>
              </p:cNvPr>
              <p:cNvSpPr>
                <a:spLocks noGrp="1"/>
              </p:cNvSpPr>
              <p:nvPr>
                <p:ph idx="1"/>
              </p:nvPr>
            </p:nvSpPr>
            <p:spPr/>
            <p:txBody>
              <a:bodyPr>
                <a:normAutofit/>
              </a:bodyPr>
              <a:lstStyle/>
              <a:p>
                <a:r>
                  <a:rPr lang="en-US" dirty="0"/>
                  <a:t>States that </a:t>
                </a:r>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m:t>
                    </m:r>
                  </m:oMath>
                </a14:m>
                <a:endParaRPr lang="en-US" dirty="0"/>
              </a:p>
              <a:p>
                <a:pPr lvl="1"/>
                <a14:m>
                  <m:oMath xmlns:m="http://schemas.openxmlformats.org/officeDocument/2006/math">
                    <m:r>
                      <a:rPr lang="en-US" b="0" i="1" smtClean="0">
                        <a:latin typeface="Cambria Math" panose="02040503050406030204" pitchFamily="18" charset="0"/>
                      </a:rPr>
                      <m:t>𝑃</m:t>
                    </m:r>
                  </m:oMath>
                </a14:m>
                <a:r>
                  <a:rPr lang="en-US" dirty="0"/>
                  <a:t> processors can do at most </a:t>
                </a:r>
                <a14:m>
                  <m:oMath xmlns:m="http://schemas.openxmlformats.org/officeDocument/2006/math">
                    <m:r>
                      <a:rPr lang="en-US" b="0" i="1" smtClean="0">
                        <a:latin typeface="Cambria Math" panose="02040503050406030204" pitchFamily="18" charset="0"/>
                      </a:rPr>
                      <m:t>𝑃</m:t>
                    </m:r>
                  </m:oMath>
                </a14:m>
                <a:r>
                  <a:rPr lang="en-US" dirty="0"/>
                  <a:t> things in parallel</a:t>
                </a:r>
              </a:p>
              <a:p>
                <a:pPr lvl="2"/>
                <a:r>
                  <a:rPr lang="en-US" dirty="0"/>
                  <a:t>Work must match the sum of the operations done by all processors, so if this does not hold then the parallel algorithm somehow skipped steps that  sequential version would have done.</a:t>
                </a:r>
              </a:p>
              <a:p>
                <a:pPr lvl="1"/>
                <a:r>
                  <a:rPr lang="en-US" dirty="0"/>
                  <a:t>If the “division of labor” across processors is uneven then it can be that </a:t>
                </a:r>
                <a14:m>
                  <m:oMath xmlns:m="http://schemas.openxmlformats.org/officeDocument/2006/math">
                    <m:r>
                      <a:rPr lang="en-US" b="0" i="1" smtClean="0">
                        <a:latin typeface="Cambria Math" panose="02040503050406030204" pitchFamily="18" charset="0"/>
                      </a:rPr>
                      <m:t>𝑝</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rPr>
                      <m:t>&gt;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m:t>
                    </m:r>
                  </m:oMath>
                </a14:m>
                <a:endParaRPr lang="en-US" dirty="0"/>
              </a:p>
            </p:txBody>
          </p:sp>
        </mc:Choice>
        <mc:Fallback xmlns="">
          <p:sp>
            <p:nvSpPr>
              <p:cNvPr id="3" name="Content Placeholder 2">
                <a:extLst>
                  <a:ext uri="{FF2B5EF4-FFF2-40B4-BE49-F238E27FC236}">
                    <a16:creationId xmlns:a16="http://schemas.microsoft.com/office/drawing/2014/main" id="{5A7CDC2C-62FB-009F-57FA-34B0B4F6040B}"/>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3587242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509E6-0309-6C01-71A8-A240F7433F9B}"/>
              </a:ext>
            </a:extLst>
          </p:cNvPr>
          <p:cNvSpPr>
            <a:spLocks noGrp="1"/>
          </p:cNvSpPr>
          <p:nvPr>
            <p:ph type="title"/>
          </p:nvPr>
        </p:nvSpPr>
        <p:spPr/>
        <p:txBody>
          <a:bodyPr/>
          <a:lstStyle/>
          <a:p>
            <a:r>
              <a:rPr lang="en-US" dirty="0"/>
              <a:t>More Vocab</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A7CDC2C-62FB-009F-57FA-34B0B4F6040B}"/>
                  </a:ext>
                </a:extLst>
              </p:cNvPr>
              <p:cNvSpPr>
                <a:spLocks noGrp="1"/>
              </p:cNvSpPr>
              <p:nvPr>
                <p:ph idx="1"/>
              </p:nvPr>
            </p:nvSpPr>
            <p:spPr/>
            <p:txBody>
              <a:bodyPr>
                <a:normAutofit fontScale="77500" lnSpcReduction="20000"/>
              </a:bodyPr>
              <a:lstStyle/>
              <a:p>
                <a:r>
                  <a:rPr lang="en-US" dirty="0"/>
                  <a:t>Speedup:</a:t>
                </a:r>
              </a:p>
              <a:p>
                <a:pPr lvl="1"/>
                <a:r>
                  <a:rPr lang="en-US" dirty="0"/>
                  <a:t>How much faster (than one processor) do we get for more processors</a:t>
                </a:r>
              </a:p>
              <a:p>
                <a:pPr lvl="2"/>
                <a:r>
                  <a:rPr lang="en-US" dirty="0"/>
                  <a:t>Identifies how well the algorithm scales as processors increases</a:t>
                </a:r>
              </a:p>
              <a:p>
                <a:pPr lvl="2"/>
                <a:r>
                  <a:rPr lang="en-US" dirty="0"/>
                  <a:t>May be different for different algorithms</a:t>
                </a:r>
              </a:p>
              <a:p>
                <a:pPr lvl="1"/>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oMath>
                </a14:m>
                <a:endParaRPr lang="en-US" dirty="0"/>
              </a:p>
              <a:p>
                <a:r>
                  <a:rPr lang="en-US" dirty="0"/>
                  <a:t>Perfect linear Speedup</a:t>
                </a:r>
              </a:p>
              <a:p>
                <a:pPr lvl="1"/>
                <a:r>
                  <a:rPr lang="en-US" dirty="0"/>
                  <a:t>The “ideal” speedup</a:t>
                </a:r>
              </a:p>
              <a:p>
                <a:pPr lvl="1"/>
                <a14:m>
                  <m:oMath xmlns:m="http://schemas.openxmlformats.org/officeDocument/2006/math">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den>
                    </m:f>
                    <m:r>
                      <a:rPr lang="en-US" b="0" i="1" smtClean="0">
                        <a:latin typeface="Cambria Math" panose="02040503050406030204" pitchFamily="18" charset="0"/>
                      </a:rPr>
                      <m:t>=</m:t>
                    </m:r>
                    <m:r>
                      <a:rPr lang="en-US" b="0" i="1" smtClean="0">
                        <a:latin typeface="Cambria Math" panose="02040503050406030204" pitchFamily="18" charset="0"/>
                      </a:rPr>
                      <m:t>𝑃</m:t>
                    </m:r>
                  </m:oMath>
                </a14:m>
                <a:endParaRPr lang="en-US" b="0" dirty="0"/>
              </a:p>
              <a:p>
                <a:r>
                  <a:rPr lang="en-US" dirty="0"/>
                  <a:t>Parallelism</a:t>
                </a:r>
              </a:p>
              <a:p>
                <a:pPr lvl="1"/>
                <a:r>
                  <a:rPr lang="en-US" dirty="0"/>
                  <a:t>Maximum possible speedup</a:t>
                </a:r>
              </a:p>
              <a:p>
                <a:pPr lvl="1"/>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m:t>
                        </m:r>
                      </m:sub>
                    </m:sSub>
                  </m:oMath>
                </a14:m>
                <a:endParaRPr lang="en-US" dirty="0"/>
              </a:p>
              <a:p>
                <a:pPr lvl="1"/>
                <a:r>
                  <a:rPr lang="en-US" dirty="0"/>
                  <a:t>At some point more processors won’t be more helpful, when that point is depends on the span</a:t>
                </a:r>
              </a:p>
              <a:p>
                <a:r>
                  <a:rPr lang="en-US" dirty="0"/>
                  <a:t>Writing parallel algorithms is about increasing span without substantially increasing work</a:t>
                </a:r>
              </a:p>
            </p:txBody>
          </p:sp>
        </mc:Choice>
        <mc:Fallback xmlns="">
          <p:sp>
            <p:nvSpPr>
              <p:cNvPr id="3" name="Content Placeholder 2">
                <a:extLst>
                  <a:ext uri="{FF2B5EF4-FFF2-40B4-BE49-F238E27FC236}">
                    <a16:creationId xmlns:a16="http://schemas.microsoft.com/office/drawing/2014/main" id="{5A7CDC2C-62FB-009F-57FA-34B0B4F6040B}"/>
                  </a:ext>
                </a:extLst>
              </p:cNvPr>
              <p:cNvSpPr>
                <a:spLocks noGrp="1" noRot="1" noChangeAspect="1" noMove="1" noResize="1" noEditPoints="1" noAdjustHandles="1" noChangeArrowheads="1" noChangeShapeType="1" noTextEdit="1"/>
              </p:cNvSpPr>
              <p:nvPr>
                <p:ph idx="1"/>
              </p:nvPr>
            </p:nvSpPr>
            <p:spPr>
              <a:blipFill>
                <a:blip r:embed="rId2"/>
                <a:stretch>
                  <a:fillRect l="-696" t="-2801" r="-290"/>
                </a:stretch>
              </a:blipFill>
            </p:spPr>
            <p:txBody>
              <a:bodyPr/>
              <a:lstStyle/>
              <a:p>
                <a:r>
                  <a:rPr lang="en-US">
                    <a:noFill/>
                  </a:rPr>
                  <a:t> </a:t>
                </a:r>
              </a:p>
            </p:txBody>
          </p:sp>
        </mc:Fallback>
      </mc:AlternateContent>
    </p:spTree>
    <p:extLst>
      <p:ext uri="{BB962C8B-B14F-4D97-AF65-F5344CB8AC3E}">
        <p14:creationId xmlns:p14="http://schemas.microsoft.com/office/powerpoint/2010/main" val="4164299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7AF12FEF-90D1-CC81-544B-ADC398CA7F1D}"/>
                  </a:ext>
                </a:extLst>
              </p:cNvPr>
              <p:cNvSpPr>
                <a:spLocks noGrp="1"/>
              </p:cNvSpPr>
              <p:nvPr>
                <p:ph type="title"/>
              </p:nvPr>
            </p:nvSpPr>
            <p:spPr/>
            <p:txBody>
              <a:bodyPr/>
              <a:lstStyle/>
              <a:p>
                <a:r>
                  <a:rPr lang="en-US" dirty="0"/>
                  <a:t>Asymptotically Optimal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oMath>
                </a14:m>
                <a:endParaRPr lang="en-US" dirty="0"/>
              </a:p>
            </p:txBody>
          </p:sp>
        </mc:Choice>
        <mc:Fallback xmlns="">
          <p:sp>
            <p:nvSpPr>
              <p:cNvPr id="2" name="Title 1">
                <a:extLst>
                  <a:ext uri="{FF2B5EF4-FFF2-40B4-BE49-F238E27FC236}">
                    <a16:creationId xmlns:a16="http://schemas.microsoft.com/office/drawing/2014/main" id="{7AF12FEF-90D1-CC81-544B-ADC398CA7F1D}"/>
                  </a:ext>
                </a:extLst>
              </p:cNvPr>
              <p:cNvSpPr>
                <a:spLocks noGrp="1" noRot="1" noChangeAspect="1" noMove="1" noResize="1" noEditPoints="1" noAdjustHandles="1" noChangeArrowheads="1" noChangeShapeType="1" noTextEdit="1"/>
              </p:cNvSpPr>
              <p:nvPr>
                <p:ph type="title"/>
              </p:nvPr>
            </p:nvSpPr>
            <p:spPr>
              <a:blipFill>
                <a:blip r:embed="rId2"/>
                <a:stretch>
                  <a:fillRect l="-237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A38551D-168A-C77C-F6A0-C8E4F8DDC00F}"/>
                  </a:ext>
                </a:extLst>
              </p:cNvPr>
              <p:cNvSpPr>
                <a:spLocks noGrp="1"/>
              </p:cNvSpPr>
              <p:nvPr>
                <p:ph idx="1"/>
              </p:nvPr>
            </p:nvSpPr>
            <p:spPr>
              <a:xfrm>
                <a:off x="838199" y="1825625"/>
                <a:ext cx="10716491" cy="4351338"/>
              </a:xfrm>
            </p:spPr>
            <p:txBody>
              <a:bodyPr>
                <a:normAutofit fontScale="92500"/>
              </a:bodyPr>
              <a:lstStyle/>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oMath>
                </a14:m>
                <a:r>
                  <a:rPr lang="en-US" dirty="0"/>
                  <a:t> cannot be better than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num>
                      <m:den>
                        <m:r>
                          <a:rPr lang="en-US" i="1">
                            <a:latin typeface="Cambria Math" panose="02040503050406030204" pitchFamily="18" charset="0"/>
                          </a:rPr>
                          <m:t>𝑃</m:t>
                        </m:r>
                      </m:den>
                    </m:f>
                  </m:oMath>
                </a14:m>
                <a:endParaRPr lang="en-US" dirty="0"/>
              </a:p>
              <a:p>
                <a:pPr lvl="1"/>
                <a:r>
                  <a:rPr lang="en-US" dirty="0"/>
                  <a:t>Because of the Work Law</a:t>
                </a:r>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oMath>
                </a14:m>
                <a:r>
                  <a:rPr lang="en-US" dirty="0"/>
                  <a:t> cannot be better than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m:t>
                        </m:r>
                      </m:sub>
                    </m:sSub>
                  </m:oMath>
                </a14:m>
                <a:endParaRPr lang="en-US" dirty="0"/>
              </a:p>
              <a:p>
                <a:pPr lvl="1"/>
                <a:r>
                  <a:rPr lang="en-US" dirty="0"/>
                  <a:t>A finite number of processors can’t outperform an infinite number (“Span Law”)</a:t>
                </a:r>
              </a:p>
              <a:p>
                <a:r>
                  <a:rPr lang="en-US" dirty="0"/>
                  <a:t>Considering both of these, we can characterize the best-case scenario for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oMath>
                </a14:m>
                <a:endParaRPr lang="en-US" dirty="0"/>
              </a:p>
              <a:p>
                <a:pPr lvl="1"/>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𝑃</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rPr>
                      <m:t>∈</m:t>
                    </m:r>
                    <m:r>
                      <m:rPr>
                        <m:sty m:val="p"/>
                      </m:rPr>
                      <a:rPr lang="en-US" b="0" i="0" smtClean="0">
                        <a:latin typeface="Cambria Math" panose="02040503050406030204" pitchFamily="18" charset="0"/>
                      </a:rPr>
                      <m:t>Ω</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num>
                          <m:den>
                            <m:r>
                              <a:rPr lang="en-US" b="0" i="1" smtClean="0">
                                <a:latin typeface="Cambria Math" panose="02040503050406030204" pitchFamily="18" charset="0"/>
                              </a:rPr>
                              <m:t>𝑃</m:t>
                            </m:r>
                          </m:den>
                        </m:f>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e>
                    </m:d>
                  </m:oMath>
                </a14:m>
                <a:endParaRPr lang="en-US" dirty="0"/>
              </a:p>
              <a:p>
                <a:pPr lvl="1"/>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m:t>
                    </m:r>
                    <m:r>
                      <a:rPr lang="en-US" b="0" i="1" smtClean="0">
                        <a:latin typeface="Cambria Math" panose="02040503050406030204" pitchFamily="18" charset="0"/>
                      </a:rPr>
                      <m:t>𝑃</m:t>
                    </m:r>
                  </m:oMath>
                </a14:m>
                <a:r>
                  <a:rPr lang="en-US" dirty="0"/>
                  <a:t> dominates for small </a:t>
                </a:r>
                <a14:m>
                  <m:oMath xmlns:m="http://schemas.openxmlformats.org/officeDocument/2006/math">
                    <m:r>
                      <a:rPr lang="en-US" b="0" i="1" smtClean="0">
                        <a:latin typeface="Cambria Math" panose="02040503050406030204" pitchFamily="18" charset="0"/>
                      </a:rPr>
                      <m:t>𝑃</m:t>
                    </m:r>
                  </m:oMath>
                </a14:m>
                <a:r>
                  <a:rPr lang="en-US" dirty="0"/>
                  <a: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oMath>
                </a14:m>
                <a:r>
                  <a:rPr lang="en-US" dirty="0"/>
                  <a:t> dominates for large </a:t>
                </a:r>
                <a14:m>
                  <m:oMath xmlns:m="http://schemas.openxmlformats.org/officeDocument/2006/math">
                    <m:r>
                      <a:rPr lang="en-US" b="0" i="1" smtClean="0">
                        <a:latin typeface="Cambria Math" panose="02040503050406030204" pitchFamily="18" charset="0"/>
                      </a:rPr>
                      <m:t>𝑃</m:t>
                    </m:r>
                  </m:oMath>
                </a14:m>
                <a:endParaRPr lang="en-US" dirty="0"/>
              </a:p>
              <a:p>
                <a:r>
                  <a:rPr lang="en-US" dirty="0" err="1"/>
                  <a:t>ForkJoin</a:t>
                </a:r>
                <a:r>
                  <a:rPr lang="en-US" dirty="0"/>
                  <a:t> Framework gives an expected time guarantee of asymptotically optimal!</a:t>
                </a:r>
              </a:p>
            </p:txBody>
          </p:sp>
        </mc:Choice>
        <mc:Fallback xmlns="">
          <p:sp>
            <p:nvSpPr>
              <p:cNvPr id="3" name="Content Placeholder 2">
                <a:extLst>
                  <a:ext uri="{FF2B5EF4-FFF2-40B4-BE49-F238E27FC236}">
                    <a16:creationId xmlns:a16="http://schemas.microsoft.com/office/drawing/2014/main" id="{4A38551D-168A-C77C-F6A0-C8E4F8DDC00F}"/>
                  </a:ext>
                </a:extLst>
              </p:cNvPr>
              <p:cNvSpPr>
                <a:spLocks noGrp="1" noRot="1" noChangeAspect="1" noMove="1" noResize="1" noEditPoints="1" noAdjustHandles="1" noChangeArrowheads="1" noChangeShapeType="1" noTextEdit="1"/>
              </p:cNvSpPr>
              <p:nvPr>
                <p:ph idx="1"/>
              </p:nvPr>
            </p:nvSpPr>
            <p:spPr>
              <a:xfrm>
                <a:off x="838199" y="1825625"/>
                <a:ext cx="10716491" cy="4351338"/>
              </a:xfrm>
              <a:blipFill>
                <a:blip r:embed="rId3"/>
                <a:stretch>
                  <a:fillRect l="-853" t="-140"/>
                </a:stretch>
              </a:blipFill>
            </p:spPr>
            <p:txBody>
              <a:bodyPr/>
              <a:lstStyle/>
              <a:p>
                <a:r>
                  <a:rPr lang="en-US">
                    <a:noFill/>
                  </a:rPr>
                  <a:t> </a:t>
                </a:r>
              </a:p>
            </p:txBody>
          </p:sp>
        </mc:Fallback>
      </mc:AlternateContent>
    </p:spTree>
    <p:extLst>
      <p:ext uri="{BB962C8B-B14F-4D97-AF65-F5344CB8AC3E}">
        <p14:creationId xmlns:p14="http://schemas.microsoft.com/office/powerpoint/2010/main" val="1757298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F25AF-4B11-4C8B-4DD7-458F157FB058}"/>
              </a:ext>
            </a:extLst>
          </p:cNvPr>
          <p:cNvSpPr>
            <a:spLocks noGrp="1"/>
          </p:cNvSpPr>
          <p:nvPr>
            <p:ph type="title"/>
          </p:nvPr>
        </p:nvSpPr>
        <p:spPr/>
        <p:txBody>
          <a:bodyPr/>
          <a:lstStyle/>
          <a:p>
            <a:r>
              <a:rPr lang="en-US" dirty="0"/>
              <a:t>Division of Responsibility</a:t>
            </a:r>
          </a:p>
        </p:txBody>
      </p:sp>
      <p:sp>
        <p:nvSpPr>
          <p:cNvPr id="3" name="Content Placeholder 2">
            <a:extLst>
              <a:ext uri="{FF2B5EF4-FFF2-40B4-BE49-F238E27FC236}">
                <a16:creationId xmlns:a16="http://schemas.microsoft.com/office/drawing/2014/main" id="{65274312-ECE7-297F-B8C1-588D6DABE15A}"/>
              </a:ext>
            </a:extLst>
          </p:cNvPr>
          <p:cNvSpPr>
            <a:spLocks noGrp="1"/>
          </p:cNvSpPr>
          <p:nvPr>
            <p:ph idx="1"/>
          </p:nvPr>
        </p:nvSpPr>
        <p:spPr/>
        <p:txBody>
          <a:bodyPr/>
          <a:lstStyle/>
          <a:p>
            <a:r>
              <a:rPr lang="en-US" dirty="0"/>
              <a:t>Our job as </a:t>
            </a:r>
            <a:r>
              <a:rPr lang="en-US" dirty="0" err="1"/>
              <a:t>ForkJoin</a:t>
            </a:r>
            <a:r>
              <a:rPr lang="en-US" dirty="0"/>
              <a:t> Users:</a:t>
            </a:r>
          </a:p>
          <a:p>
            <a:pPr lvl="1"/>
            <a:r>
              <a:rPr lang="en-US" dirty="0"/>
              <a:t>Pick a good algorithm, write a program</a:t>
            </a:r>
          </a:p>
          <a:p>
            <a:pPr lvl="1"/>
            <a:r>
              <a:rPr lang="en-US" dirty="0"/>
              <a:t>When run, program creates a DAG of things to do</a:t>
            </a:r>
          </a:p>
          <a:p>
            <a:pPr lvl="1"/>
            <a:r>
              <a:rPr lang="en-US" dirty="0"/>
              <a:t>Make all the nodes a small-</a:t>
            </a:r>
            <a:r>
              <a:rPr lang="en-US" dirty="0" err="1"/>
              <a:t>ish</a:t>
            </a:r>
            <a:r>
              <a:rPr lang="en-US" dirty="0"/>
              <a:t> and approximately equal amount of work</a:t>
            </a:r>
          </a:p>
          <a:p>
            <a:r>
              <a:rPr lang="en-US" dirty="0" err="1"/>
              <a:t>ForkJoin</a:t>
            </a:r>
            <a:r>
              <a:rPr lang="en-US" dirty="0"/>
              <a:t> Framework Developer’s job:</a:t>
            </a:r>
          </a:p>
          <a:p>
            <a:pPr lvl="1"/>
            <a:r>
              <a:rPr lang="en-US" dirty="0"/>
              <a:t>Assign work to available processors to avoid idling</a:t>
            </a:r>
          </a:p>
          <a:p>
            <a:pPr lvl="2"/>
            <a:r>
              <a:rPr lang="en-US" dirty="0"/>
              <a:t>Abstract away scheduling issues for the user</a:t>
            </a:r>
          </a:p>
          <a:p>
            <a:pPr lvl="1"/>
            <a:r>
              <a:rPr lang="en-US" dirty="0"/>
              <a:t>Keep constant factors low </a:t>
            </a:r>
          </a:p>
          <a:p>
            <a:pPr lvl="1"/>
            <a:r>
              <a:rPr lang="en-US" dirty="0"/>
              <a:t>Give the expected-time optimal guarantee</a:t>
            </a:r>
          </a:p>
        </p:txBody>
      </p:sp>
    </p:spTree>
    <p:extLst>
      <p:ext uri="{BB962C8B-B14F-4D97-AF65-F5344CB8AC3E}">
        <p14:creationId xmlns:p14="http://schemas.microsoft.com/office/powerpoint/2010/main" val="2363986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34546</TotalTime>
  <Words>953</Words>
  <Application>Microsoft Office PowerPoint</Application>
  <PresentationFormat>Widescreen</PresentationFormat>
  <Paragraphs>123</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Cambria Math</vt:lpstr>
      <vt:lpstr>Calibri Light</vt:lpstr>
      <vt:lpstr>Arial</vt:lpstr>
      <vt:lpstr>Calibri</vt:lpstr>
      <vt:lpstr>Aptos</vt:lpstr>
      <vt:lpstr>Office Theme</vt:lpstr>
      <vt:lpstr>CSE 332 Autumn 2024 Lecture 22: Analysis</vt:lpstr>
      <vt:lpstr>Parallel Algorithm Analysis</vt:lpstr>
      <vt:lpstr>Work and Span</vt:lpstr>
      <vt:lpstr>Directed Acyclic Graph (DAG)</vt:lpstr>
      <vt:lpstr>ForkJoin DAG</vt:lpstr>
      <vt:lpstr>Work Law</vt:lpstr>
      <vt:lpstr>More Vocab</vt:lpstr>
      <vt:lpstr>Asymptotically Optimal T_P</vt:lpstr>
      <vt:lpstr>Division of Responsibility</vt:lpstr>
      <vt:lpstr>And now for some bad news…</vt:lpstr>
      <vt:lpstr>Amdahl’s Law (mostly bad news)</vt:lpstr>
      <vt:lpstr>Ahmdal’s Law Example</vt:lpstr>
      <vt:lpstr>Conclusion</vt:lpstr>
      <vt:lpstr>Other Reasons to Use Threads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332 Autumn 2023 Lecture 8: Dictionaries, BSTs</dc:title>
  <dc:creator>Nathan Brunelle</dc:creator>
  <cp:lastModifiedBy>Brunelle, Nathan J (njb2b)</cp:lastModifiedBy>
  <cp:revision>291</cp:revision>
  <dcterms:created xsi:type="dcterms:W3CDTF">2023-10-13T16:06:42Z</dcterms:created>
  <dcterms:modified xsi:type="dcterms:W3CDTF">2024-11-20T17:48:10Z</dcterms:modified>
</cp:coreProperties>
</file>