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0" r:id="rId16"/>
    <p:sldId id="275" r:id="rId17"/>
    <p:sldId id="277" r:id="rId18"/>
    <p:sldId id="269" r:id="rId19"/>
    <p:sldId id="278" r:id="rId20"/>
    <p:sldId id="274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1: Intro to ADTs, Stacks, Queues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8940-3425-E859-8A0B-CB78D278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7FC-9976-8945-C5D6-5A52E3D3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it yourself first</a:t>
            </a:r>
          </a:p>
          <a:p>
            <a:r>
              <a:rPr lang="en-US" dirty="0"/>
              <a:t>Collaborate with classmates (no external interactive help on assignments permitted)</a:t>
            </a:r>
          </a:p>
          <a:p>
            <a:pPr lvl="1"/>
            <a:r>
              <a:rPr lang="en-US" dirty="0"/>
              <a:t>Collaboration is “whiteboard only”</a:t>
            </a:r>
          </a:p>
          <a:p>
            <a:pPr lvl="1"/>
            <a:r>
              <a:rPr lang="en-US" dirty="0"/>
              <a:t>Looking for a collaborator?</a:t>
            </a:r>
          </a:p>
          <a:p>
            <a:pPr lvl="2"/>
            <a:r>
              <a:rPr lang="en-US" dirty="0"/>
              <a:t>Post on the Ed Discussion board</a:t>
            </a:r>
          </a:p>
          <a:p>
            <a:pPr lvl="2"/>
            <a:r>
              <a:rPr lang="en-US" dirty="0"/>
              <a:t>Go to the CSE study room (Allen Center 006, there’s a table specifically for 332!)</a:t>
            </a:r>
          </a:p>
          <a:p>
            <a:r>
              <a:rPr lang="en-US" dirty="0"/>
              <a:t>Cite your sources!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B6C5-E9B6-14C9-B6AA-D64E467D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0064-B361-39B2-E4BD-57E65EDF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Data Type (ADT)</a:t>
            </a:r>
          </a:p>
          <a:p>
            <a:pPr lvl="1"/>
            <a:r>
              <a:rPr lang="en-US" dirty="0"/>
              <a:t>Mathematical description of a “thing” with set of operations on that “thing”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A high level, language-independent description of a step-by-step process</a:t>
            </a:r>
          </a:p>
          <a:p>
            <a:r>
              <a:rPr lang="en-US" dirty="0"/>
              <a:t>Data structure</a:t>
            </a:r>
          </a:p>
          <a:p>
            <a:pPr lvl="1"/>
            <a:r>
              <a:rPr lang="en-US" dirty="0"/>
              <a:t>An organization of data and family of algorithms for implementing an ADT</a:t>
            </a:r>
          </a:p>
          <a:p>
            <a:r>
              <a:rPr lang="en-US" dirty="0"/>
              <a:t>Implementation of a data structure</a:t>
            </a:r>
          </a:p>
          <a:p>
            <a:pPr lvl="1"/>
            <a:r>
              <a:rPr lang="en-US" dirty="0"/>
              <a:t>The data organization and algorithms written in a programming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  <a:p>
            <a:pPr lvl="1"/>
            <a:endParaRPr lang="en-US" dirty="0"/>
          </a:p>
          <a:p>
            <a:r>
              <a:rPr lang="en-US" dirty="0"/>
              <a:t>What operations do we need?</a:t>
            </a:r>
          </a:p>
          <a:p>
            <a:endParaRPr lang="en-US" dirty="0"/>
          </a:p>
          <a:p>
            <a:r>
              <a:rPr lang="en-US" dirty="0"/>
              <a:t>Suggested data structures?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9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collection of items that we interact with in a “First In First Out” (FIFO) way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Enqueue</a:t>
            </a:r>
          </a:p>
          <a:p>
            <a:pPr lvl="2"/>
            <a:r>
              <a:rPr lang="en-US" dirty="0"/>
              <a:t>Add a new item to the queue</a:t>
            </a:r>
          </a:p>
          <a:p>
            <a:pPr lvl="1"/>
            <a:r>
              <a:rPr lang="en-US" dirty="0"/>
              <a:t>Dequeue</a:t>
            </a:r>
          </a:p>
          <a:p>
            <a:pPr lvl="2"/>
            <a:r>
              <a:rPr lang="en-US" dirty="0"/>
              <a:t>Remove the “oldest” item from the queue</a:t>
            </a:r>
          </a:p>
          <a:p>
            <a:pPr lvl="1"/>
            <a:r>
              <a:rPr lang="en-US" dirty="0" err="1"/>
              <a:t>IsEmpty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queue</a:t>
            </a:r>
          </a:p>
        </p:txBody>
      </p:sp>
    </p:spTree>
    <p:extLst>
      <p:ext uri="{BB962C8B-B14F-4D97-AF65-F5344CB8AC3E}">
        <p14:creationId xmlns:p14="http://schemas.microsoft.com/office/powerpoint/2010/main" val="43887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313305"/>
            <a:ext cx="707644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Queue represented as a “chain”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reference to the oldest item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reference to the most recent item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Node references the item enqueued after it</a:t>
            </a:r>
          </a:p>
          <a:p>
            <a:r>
              <a:rPr lang="en-US" dirty="0"/>
              <a:t>enqueue Procedure: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7A3E1-F9C8-C154-58A8-A0F832437092}"/>
              </a:ext>
            </a:extLst>
          </p:cNvPr>
          <p:cNvGrpSpPr/>
          <p:nvPr/>
        </p:nvGrpSpPr>
        <p:grpSpPr>
          <a:xfrm>
            <a:off x="2727960" y="1554957"/>
            <a:ext cx="6350000" cy="528320"/>
            <a:chOff x="2727960" y="1554957"/>
            <a:chExt cx="6350000" cy="528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BF987-7851-60B2-CF03-393FC95534F8}"/>
                </a:ext>
              </a:extLst>
            </p:cNvPr>
            <p:cNvGrpSpPr/>
            <p:nvPr/>
          </p:nvGrpSpPr>
          <p:grpSpPr>
            <a:xfrm>
              <a:off x="4053840" y="1554957"/>
              <a:ext cx="1056640" cy="528320"/>
              <a:chOff x="8117840" y="4104640"/>
              <a:chExt cx="1056640" cy="528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240B2B-22D3-91C7-A99D-36F8C313B7FD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5CC621-6E1F-A3F0-5D55-C08016EAD80D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432AB-1E74-F08B-CEC5-A365264C947C}"/>
                </a:ext>
              </a:extLst>
            </p:cNvPr>
            <p:cNvGrpSpPr/>
            <p:nvPr/>
          </p:nvGrpSpPr>
          <p:grpSpPr>
            <a:xfrm>
              <a:off x="5374640" y="1554957"/>
              <a:ext cx="1056640" cy="528320"/>
              <a:chOff x="8117840" y="4104640"/>
              <a:chExt cx="1056640" cy="5283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CA4D0E-42E8-E538-D8FF-DC6E00DFC845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2A5BB-697F-7122-8EBB-493FC932062B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A4301-84E7-41A8-4817-7EF969030D46}"/>
                </a:ext>
              </a:extLst>
            </p:cNvPr>
            <p:cNvGrpSpPr/>
            <p:nvPr/>
          </p:nvGrpSpPr>
          <p:grpSpPr>
            <a:xfrm>
              <a:off x="6700520" y="1554957"/>
              <a:ext cx="1056640" cy="528320"/>
              <a:chOff x="8117840" y="4104640"/>
              <a:chExt cx="1056640" cy="528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88FDA0-F73F-1E24-18F2-F7925E8FC51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96747-E578-B3DB-2470-F7243CD49DD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51176-168B-B07B-7BE1-8239EFA9C9FE}"/>
                </a:ext>
              </a:extLst>
            </p:cNvPr>
            <p:cNvGrpSpPr/>
            <p:nvPr/>
          </p:nvGrpSpPr>
          <p:grpSpPr>
            <a:xfrm>
              <a:off x="8021320" y="1554957"/>
              <a:ext cx="1056640" cy="528320"/>
              <a:chOff x="8117840" y="4104640"/>
              <a:chExt cx="1056640" cy="5283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A7BE02-D13E-4DA9-2B89-8660802D026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E038FD-A9AA-D9E1-A1D5-95725C7BEEA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111CA-6B8C-359A-673A-7D5DE0F70DA5}"/>
                </a:ext>
              </a:extLst>
            </p:cNvPr>
            <p:cNvGrpSpPr/>
            <p:nvPr/>
          </p:nvGrpSpPr>
          <p:grpSpPr>
            <a:xfrm>
              <a:off x="2727960" y="1554957"/>
              <a:ext cx="1056640" cy="528320"/>
              <a:chOff x="8117840" y="4104640"/>
              <a:chExt cx="1056640" cy="528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8C63A-82D6-CC85-3709-0E2E37F557D0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8F20F7-7B97-9FD1-C14A-D4CD9FE6D9C2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AB37D0-E4BC-0B87-3E32-3F87021568C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52044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0BD9A-B13C-50BF-A4D8-47758C79AC3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84632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02CE-9F90-F4A7-20C4-388EBA71AF5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6712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2F20BE-DCF4-D7DF-70AA-D308F3FB3C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49300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97677-82C3-534D-F0DA-F71F927E9535}"/>
              </a:ext>
            </a:extLst>
          </p:cNvPr>
          <p:cNvSpPr/>
          <p:nvPr/>
        </p:nvSpPr>
        <p:spPr>
          <a:xfrm>
            <a:off x="838200" y="1554957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A11222-D8D6-01E9-FB88-B45F69E27FD3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1788160" y="1819117"/>
            <a:ext cx="93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3EED586-69E7-D3F5-2880-C2F533716668}"/>
              </a:ext>
            </a:extLst>
          </p:cNvPr>
          <p:cNvSpPr/>
          <p:nvPr/>
        </p:nvSpPr>
        <p:spPr>
          <a:xfrm>
            <a:off x="7810500" y="2744789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5BFBB-A85A-F4E1-2263-4CC9757E5464}"/>
              </a:ext>
            </a:extLst>
          </p:cNvPr>
          <p:cNvCxnSpPr>
            <a:cxnSpLocks/>
            <a:stCxn id="37" idx="0"/>
            <a:endCxn id="14" idx="2"/>
          </p:cNvCxnSpPr>
          <p:nvPr/>
        </p:nvCxnSpPr>
        <p:spPr>
          <a:xfrm flipV="1">
            <a:off x="8285480" y="2083277"/>
            <a:ext cx="0" cy="661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2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313305"/>
            <a:ext cx="707644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Queue represented as a “chain”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reference to the oldest item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reference to the most recent item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Node references the item enqueued after it</a:t>
            </a:r>
          </a:p>
          <a:p>
            <a:r>
              <a:rPr lang="en-US" dirty="0"/>
              <a:t>enqueue Procedure: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7A3E1-F9C8-C154-58A8-A0F832437092}"/>
              </a:ext>
            </a:extLst>
          </p:cNvPr>
          <p:cNvGrpSpPr/>
          <p:nvPr/>
        </p:nvGrpSpPr>
        <p:grpSpPr>
          <a:xfrm>
            <a:off x="2727960" y="1554957"/>
            <a:ext cx="6350000" cy="528320"/>
            <a:chOff x="2727960" y="1554957"/>
            <a:chExt cx="6350000" cy="528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BF987-7851-60B2-CF03-393FC95534F8}"/>
                </a:ext>
              </a:extLst>
            </p:cNvPr>
            <p:cNvGrpSpPr/>
            <p:nvPr/>
          </p:nvGrpSpPr>
          <p:grpSpPr>
            <a:xfrm>
              <a:off x="4053840" y="1554957"/>
              <a:ext cx="1056640" cy="528320"/>
              <a:chOff x="8117840" y="4104640"/>
              <a:chExt cx="1056640" cy="528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240B2B-22D3-91C7-A99D-36F8C313B7FD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5CC621-6E1F-A3F0-5D55-C08016EAD80D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432AB-1E74-F08B-CEC5-A365264C947C}"/>
                </a:ext>
              </a:extLst>
            </p:cNvPr>
            <p:cNvGrpSpPr/>
            <p:nvPr/>
          </p:nvGrpSpPr>
          <p:grpSpPr>
            <a:xfrm>
              <a:off x="5374640" y="1554957"/>
              <a:ext cx="1056640" cy="528320"/>
              <a:chOff x="8117840" y="4104640"/>
              <a:chExt cx="1056640" cy="5283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CA4D0E-42E8-E538-D8FF-DC6E00DFC845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2A5BB-697F-7122-8EBB-493FC932062B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A4301-84E7-41A8-4817-7EF969030D46}"/>
                </a:ext>
              </a:extLst>
            </p:cNvPr>
            <p:cNvGrpSpPr/>
            <p:nvPr/>
          </p:nvGrpSpPr>
          <p:grpSpPr>
            <a:xfrm>
              <a:off x="6700520" y="1554957"/>
              <a:ext cx="1056640" cy="528320"/>
              <a:chOff x="8117840" y="4104640"/>
              <a:chExt cx="1056640" cy="528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88FDA0-F73F-1E24-18F2-F7925E8FC51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96747-E578-B3DB-2470-F7243CD49DD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51176-168B-B07B-7BE1-8239EFA9C9FE}"/>
                </a:ext>
              </a:extLst>
            </p:cNvPr>
            <p:cNvGrpSpPr/>
            <p:nvPr/>
          </p:nvGrpSpPr>
          <p:grpSpPr>
            <a:xfrm>
              <a:off x="8021320" y="1554957"/>
              <a:ext cx="1056640" cy="528320"/>
              <a:chOff x="8117840" y="4104640"/>
              <a:chExt cx="1056640" cy="5283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A7BE02-D13E-4DA9-2B89-8660802D026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E038FD-A9AA-D9E1-A1D5-95725C7BEEA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111CA-6B8C-359A-673A-7D5DE0F70DA5}"/>
                </a:ext>
              </a:extLst>
            </p:cNvPr>
            <p:cNvGrpSpPr/>
            <p:nvPr/>
          </p:nvGrpSpPr>
          <p:grpSpPr>
            <a:xfrm>
              <a:off x="2727960" y="1554957"/>
              <a:ext cx="1056640" cy="528320"/>
              <a:chOff x="8117840" y="4104640"/>
              <a:chExt cx="1056640" cy="528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8C63A-82D6-CC85-3709-0E2E37F557D0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8F20F7-7B97-9FD1-C14A-D4CD9FE6D9C2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AB37D0-E4BC-0B87-3E32-3F87021568C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52044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0BD9A-B13C-50BF-A4D8-47758C79AC3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84632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02CE-9F90-F4A7-20C4-388EBA71AF5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6712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2F20BE-DCF4-D7DF-70AA-D308F3FB3C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49300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97677-82C3-534D-F0DA-F71F927E9535}"/>
              </a:ext>
            </a:extLst>
          </p:cNvPr>
          <p:cNvSpPr/>
          <p:nvPr/>
        </p:nvSpPr>
        <p:spPr>
          <a:xfrm>
            <a:off x="838200" y="1554957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A11222-D8D6-01E9-FB88-B45F69E27FD3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1788160" y="1819117"/>
            <a:ext cx="93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3EED586-69E7-D3F5-2880-C2F533716668}"/>
              </a:ext>
            </a:extLst>
          </p:cNvPr>
          <p:cNvSpPr/>
          <p:nvPr/>
        </p:nvSpPr>
        <p:spPr>
          <a:xfrm>
            <a:off x="7810500" y="2744789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5BFBB-A85A-F4E1-2263-4CC9757E5464}"/>
              </a:ext>
            </a:extLst>
          </p:cNvPr>
          <p:cNvCxnSpPr>
            <a:cxnSpLocks/>
            <a:stCxn id="37" idx="0"/>
            <a:endCxn id="14" idx="2"/>
          </p:cNvCxnSpPr>
          <p:nvPr/>
        </p:nvCxnSpPr>
        <p:spPr>
          <a:xfrm flipV="1">
            <a:off x="8285480" y="2083277"/>
            <a:ext cx="0" cy="661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9E8F0DA-CE7F-6B36-60B8-62F219E45284}"/>
              </a:ext>
            </a:extLst>
          </p:cNvPr>
          <p:cNvSpPr txBox="1"/>
          <p:nvPr/>
        </p:nvSpPr>
        <p:spPr>
          <a:xfrm>
            <a:off x="3308350" y="3491070"/>
            <a:ext cx="293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enqueue(x){</a:t>
            </a:r>
          </a:p>
          <a:p>
            <a:r>
              <a:rPr lang="en-US" dirty="0"/>
              <a:t>    last = new </a:t>
            </a:r>
            <a:r>
              <a:rPr lang="en-US" dirty="0" err="1"/>
              <a:t>ListNode</a:t>
            </a:r>
            <a:r>
              <a:rPr lang="en-US" dirty="0"/>
              <a:t>(x);</a:t>
            </a:r>
          </a:p>
          <a:p>
            <a:r>
              <a:rPr lang="en-US" dirty="0"/>
              <a:t>    </a:t>
            </a:r>
            <a:r>
              <a:rPr lang="en-US" dirty="0" err="1"/>
              <a:t>back.next</a:t>
            </a:r>
            <a:r>
              <a:rPr lang="en-US" dirty="0"/>
              <a:t> = last;</a:t>
            </a:r>
          </a:p>
          <a:p>
            <a:r>
              <a:rPr lang="en-US" dirty="0"/>
              <a:t>    back = last;</a:t>
            </a:r>
          </a:p>
          <a:p>
            <a:r>
              <a:rPr lang="en-US" dirty="0"/>
              <a:t>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D35A14-A21F-78BA-93A9-BDB21389B45A}"/>
              </a:ext>
            </a:extLst>
          </p:cNvPr>
          <p:cNvSpPr txBox="1"/>
          <p:nvPr/>
        </p:nvSpPr>
        <p:spPr>
          <a:xfrm>
            <a:off x="3530600" y="4723921"/>
            <a:ext cx="293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dequeue(){</a:t>
            </a:r>
          </a:p>
          <a:p>
            <a:r>
              <a:rPr lang="en-US" dirty="0"/>
              <a:t>    first = </a:t>
            </a:r>
            <a:r>
              <a:rPr lang="en-US" dirty="0" err="1"/>
              <a:t>front.value</a:t>
            </a:r>
            <a:r>
              <a:rPr lang="en-US" dirty="0"/>
              <a:t>;</a:t>
            </a:r>
          </a:p>
          <a:p>
            <a:r>
              <a:rPr lang="en-US" dirty="0"/>
              <a:t>    front = </a:t>
            </a:r>
            <a:r>
              <a:rPr lang="en-US" dirty="0" err="1"/>
              <a:t>front.next</a:t>
            </a:r>
            <a:r>
              <a:rPr lang="en-US" dirty="0"/>
              <a:t>;</a:t>
            </a:r>
          </a:p>
          <a:p>
            <a:r>
              <a:rPr lang="en-US" dirty="0"/>
              <a:t>    return first</a:t>
            </a:r>
          </a:p>
          <a:p>
            <a:r>
              <a:rPr lang="en-US" dirty="0"/>
              <a:t>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58E7DC-D758-CF07-0610-54789A2E490C}"/>
              </a:ext>
            </a:extLst>
          </p:cNvPr>
          <p:cNvSpPr txBox="1"/>
          <p:nvPr/>
        </p:nvSpPr>
        <p:spPr>
          <a:xfrm>
            <a:off x="3342640" y="6031210"/>
            <a:ext cx="293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isEmpty</a:t>
            </a:r>
            <a:r>
              <a:rPr lang="en-US" dirty="0"/>
              <a:t>(){</a:t>
            </a:r>
          </a:p>
          <a:p>
            <a:r>
              <a:rPr lang="en-US" dirty="0"/>
              <a:t>    return front == null;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407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pPr lvl="2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Actually, the first “open” slot in the array</a:t>
            </a:r>
          </a:p>
          <a:p>
            <a:r>
              <a:rPr lang="en-US" dirty="0"/>
              <a:t>enqueue Procedure:</a:t>
            </a:r>
          </a:p>
          <a:p>
            <a:r>
              <a:rPr lang="en-US" dirty="0"/>
              <a:t>dequeue Procedure:</a:t>
            </a:r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</p:spTree>
    <p:extLst>
      <p:ext uri="{BB962C8B-B14F-4D97-AF65-F5344CB8AC3E}">
        <p14:creationId xmlns:p14="http://schemas.microsoft.com/office/powerpoint/2010/main" val="271829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AA65-8837-CC21-AE2E-580A4844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52E5-62FD-31C9-0322-6ED83CF8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Intuitively, An array of values arranged in a “circle” rather than a line</a:t>
            </a:r>
          </a:p>
          <a:p>
            <a:pPr lvl="1"/>
            <a:r>
              <a:rPr lang="en-US" dirty="0"/>
              <a:t>If you go beyond the last index, to wrap back around to 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54F8AB-52E5-93DF-2103-296898DD010C}"/>
              </a:ext>
            </a:extLst>
          </p:cNvPr>
          <p:cNvGrpSpPr/>
          <p:nvPr/>
        </p:nvGrpSpPr>
        <p:grpSpPr>
          <a:xfrm>
            <a:off x="352535" y="334939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3367D0-4545-BFE9-DE41-6FD0D237B15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CA98B8-EEB3-FC16-312A-A84E2D7C0E90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6A29C-D4FD-ED3A-C78B-F60246DCDCA3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DBE48-B472-F67A-F0F1-73513F157C8C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4653E1-F6B8-0899-B2C6-9A1C2D1BB1F0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0E5E1B-56D0-545F-7659-77F433476D1E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1D074-66C2-A53E-39AF-9B399A918C72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F455DE-59DE-156B-53C1-7645679B3824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4B481-DD98-5C4B-DFED-1C2DAEA6F4B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E8458D-25E4-1FAC-1DE9-4FC223055B11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C0605A-3135-5138-8687-1A5FDE254AD2}"/>
              </a:ext>
            </a:extLst>
          </p:cNvPr>
          <p:cNvGrpSpPr/>
          <p:nvPr/>
        </p:nvGrpSpPr>
        <p:grpSpPr>
          <a:xfrm>
            <a:off x="352535" y="2969935"/>
            <a:ext cx="5283200" cy="528320"/>
            <a:chOff x="1681480" y="5462905"/>
            <a:chExt cx="5283200" cy="5283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DE85AD-6B09-367A-9A9B-6EE66A7D4D4C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427ABB-1EE9-142A-8C89-1673F8AB26B5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D335C5-16B9-F275-5C4C-A8AADE6D899A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BC20E1-9112-90A2-57D9-49B9311A4F17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2EDD1B-F566-A302-DA0B-ABF30AA988D4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6F291B-9490-2CE2-598E-211994F5C384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071176-BD1F-4CA7-F9F4-BE7C532ACF7C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697226-B6FC-F67A-283F-B25E6E0FD5A5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C55923-9921-7397-7FD6-C82D1AA07A70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59DBC1-DE4C-49E1-9AB1-B003EB94ABF5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128379D1-3254-3DE6-9029-81EAE98A2212}"/>
              </a:ext>
            </a:extLst>
          </p:cNvPr>
          <p:cNvSpPr/>
          <p:nvPr/>
        </p:nvSpPr>
        <p:spPr>
          <a:xfrm>
            <a:off x="6579358" y="2756044"/>
            <a:ext cx="3968952" cy="39689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BE1E1D-F3B4-CB94-C6BC-CD13A88C31A7}"/>
              </a:ext>
            </a:extLst>
          </p:cNvPr>
          <p:cNvGrpSpPr/>
          <p:nvPr/>
        </p:nvGrpSpPr>
        <p:grpSpPr>
          <a:xfrm>
            <a:off x="6579358" y="2756044"/>
            <a:ext cx="3968952" cy="3968952"/>
            <a:chOff x="6579358" y="2756044"/>
            <a:chExt cx="3968952" cy="396895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568609-FC76-05A4-B59F-99E41C1F4E7C}"/>
                </a:ext>
              </a:extLst>
            </p:cNvPr>
            <p:cNvCxnSpPr>
              <a:cxnSpLocks/>
            </p:cNvCxnSpPr>
            <p:nvPr/>
          </p:nvCxnSpPr>
          <p:spPr>
            <a:xfrm rot="216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A8B92DD-4899-C38B-C1E1-4611890E7BB6}"/>
                </a:ext>
              </a:extLst>
            </p:cNvPr>
            <p:cNvCxnSpPr>
              <a:cxnSpLocks/>
            </p:cNvCxnSpPr>
            <p:nvPr/>
          </p:nvCxnSpPr>
          <p:spPr>
            <a:xfrm rot="432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E8566B-6DF9-80C7-DCE7-407659D22353}"/>
                </a:ext>
              </a:extLst>
            </p:cNvPr>
            <p:cNvCxnSpPr>
              <a:cxnSpLocks/>
            </p:cNvCxnSpPr>
            <p:nvPr/>
          </p:nvCxnSpPr>
          <p:spPr>
            <a:xfrm rot="648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30AE-45BC-F385-2C7B-AF92F6FA8509}"/>
                </a:ext>
              </a:extLst>
            </p:cNvPr>
            <p:cNvCxnSpPr>
              <a:cxnSpLocks/>
            </p:cNvCxnSpPr>
            <p:nvPr/>
          </p:nvCxnSpPr>
          <p:spPr>
            <a:xfrm rot="864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E49B5B6-4E48-AFAA-D18F-C5A1E76AE1E8}"/>
                </a:ext>
              </a:extLst>
            </p:cNvPr>
            <p:cNvCxnSpPr>
              <a:cxnSpLocks/>
              <a:stCxn id="26" idx="0"/>
              <a:endCxn id="26" idx="4"/>
            </p:cNvCxnSpPr>
            <p:nvPr/>
          </p:nvCxnSpPr>
          <p:spPr>
            <a:xfrm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715479E-DC73-8589-9D5B-2C58BFF85BDE}"/>
              </a:ext>
            </a:extLst>
          </p:cNvPr>
          <p:cNvSpPr/>
          <p:nvPr/>
        </p:nvSpPr>
        <p:spPr>
          <a:xfrm>
            <a:off x="7297616" y="3474302"/>
            <a:ext cx="2532436" cy="25324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910C60-E5BB-DB4A-7E6B-7541D8115FBF}"/>
              </a:ext>
            </a:extLst>
          </p:cNvPr>
          <p:cNvSpPr/>
          <p:nvPr/>
        </p:nvSpPr>
        <p:spPr>
          <a:xfrm>
            <a:off x="8680334" y="3599559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C412A9-0633-AB06-FD42-DAC64F41108F}"/>
              </a:ext>
            </a:extLst>
          </p:cNvPr>
          <p:cNvSpPr/>
          <p:nvPr/>
        </p:nvSpPr>
        <p:spPr>
          <a:xfrm>
            <a:off x="9162664" y="3977190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A357D5-679D-A32F-FC3E-9CD5EA6A9CF3}"/>
              </a:ext>
            </a:extLst>
          </p:cNvPr>
          <p:cNvSpPr/>
          <p:nvPr/>
        </p:nvSpPr>
        <p:spPr>
          <a:xfrm>
            <a:off x="9357019" y="4583833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ADE4C66-E520-1738-A3C5-57C4225BB607}"/>
              </a:ext>
            </a:extLst>
          </p:cNvPr>
          <p:cNvSpPr/>
          <p:nvPr/>
        </p:nvSpPr>
        <p:spPr>
          <a:xfrm>
            <a:off x="9144376" y="5141881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DA69168-92BF-AA5C-205A-07E2E50C54C6}"/>
              </a:ext>
            </a:extLst>
          </p:cNvPr>
          <p:cNvSpPr/>
          <p:nvPr/>
        </p:nvSpPr>
        <p:spPr>
          <a:xfrm>
            <a:off x="8689817" y="5534488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03F88D-C968-8B7C-A670-760DFFBE04FC}"/>
              </a:ext>
            </a:extLst>
          </p:cNvPr>
          <p:cNvSpPr/>
          <p:nvPr/>
        </p:nvSpPr>
        <p:spPr>
          <a:xfrm>
            <a:off x="8101410" y="5534488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B71349B-0199-1E32-5C57-6D878A0D513F}"/>
              </a:ext>
            </a:extLst>
          </p:cNvPr>
          <p:cNvSpPr/>
          <p:nvPr/>
        </p:nvSpPr>
        <p:spPr>
          <a:xfrm>
            <a:off x="7588049" y="514611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68B71B-1579-3A6B-835A-CB5663E7AAC5}"/>
              </a:ext>
            </a:extLst>
          </p:cNvPr>
          <p:cNvSpPr/>
          <p:nvPr/>
        </p:nvSpPr>
        <p:spPr>
          <a:xfrm>
            <a:off x="7336181" y="459725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ABE6CBB-21F3-B9D4-9D8B-F8BB4F0991FA}"/>
              </a:ext>
            </a:extLst>
          </p:cNvPr>
          <p:cNvSpPr/>
          <p:nvPr/>
        </p:nvSpPr>
        <p:spPr>
          <a:xfrm>
            <a:off x="7561221" y="399264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982B3-E6AA-C666-F3C9-727F7F6B43CC}"/>
              </a:ext>
            </a:extLst>
          </p:cNvPr>
          <p:cNvSpPr/>
          <p:nvPr/>
        </p:nvSpPr>
        <p:spPr>
          <a:xfrm>
            <a:off x="8075240" y="362174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726518-87A2-B490-66D2-93987BF07928}"/>
              </a:ext>
            </a:extLst>
          </p:cNvPr>
          <p:cNvSpPr/>
          <p:nvPr/>
        </p:nvSpPr>
        <p:spPr>
          <a:xfrm>
            <a:off x="8861857" y="304824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A9D7B0-5307-BCFA-9749-62DBA8E066F2}"/>
              </a:ext>
            </a:extLst>
          </p:cNvPr>
          <p:cNvSpPr/>
          <p:nvPr/>
        </p:nvSpPr>
        <p:spPr>
          <a:xfrm>
            <a:off x="9738727" y="367770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35B1ED7-49A2-F574-2E96-912B07E79601}"/>
              </a:ext>
            </a:extLst>
          </p:cNvPr>
          <p:cNvSpPr/>
          <p:nvPr/>
        </p:nvSpPr>
        <p:spPr>
          <a:xfrm>
            <a:off x="9956034" y="4553647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F1CC7B0-7BB3-45E7-4E7A-D1DA146378F8}"/>
              </a:ext>
            </a:extLst>
          </p:cNvPr>
          <p:cNvSpPr/>
          <p:nvPr/>
        </p:nvSpPr>
        <p:spPr>
          <a:xfrm>
            <a:off x="9671679" y="5523386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D04EE0-ED02-D209-EAA9-6D21D426406A}"/>
              </a:ext>
            </a:extLst>
          </p:cNvPr>
          <p:cNvSpPr/>
          <p:nvPr/>
        </p:nvSpPr>
        <p:spPr>
          <a:xfrm>
            <a:off x="8841987" y="608893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EC5388-74F5-AF62-F82A-19394D9E4653}"/>
              </a:ext>
            </a:extLst>
          </p:cNvPr>
          <p:cNvSpPr/>
          <p:nvPr/>
        </p:nvSpPr>
        <p:spPr>
          <a:xfrm>
            <a:off x="2151155" y="4545310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ED4207A-6B0C-187B-C676-087B4C053BD4}"/>
              </a:ext>
            </a:extLst>
          </p:cNvPr>
          <p:cNvSpPr/>
          <p:nvPr/>
        </p:nvSpPr>
        <p:spPr>
          <a:xfrm>
            <a:off x="2151155" y="5238600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8ACB5C-7180-0CBE-17B3-B25D8512CC0F}"/>
              </a:ext>
            </a:extLst>
          </p:cNvPr>
          <p:cNvSpPr/>
          <p:nvPr/>
        </p:nvSpPr>
        <p:spPr>
          <a:xfrm>
            <a:off x="7871784" y="3025841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CD2D71D-48DE-8DC1-5291-299F56C8FEE6}"/>
              </a:ext>
            </a:extLst>
          </p:cNvPr>
          <p:cNvSpPr/>
          <p:nvPr/>
        </p:nvSpPr>
        <p:spPr>
          <a:xfrm>
            <a:off x="7046877" y="361689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BE289B-42E2-0D5F-1293-FD9A24DEFE92}"/>
              </a:ext>
            </a:extLst>
          </p:cNvPr>
          <p:cNvSpPr/>
          <p:nvPr/>
        </p:nvSpPr>
        <p:spPr>
          <a:xfrm>
            <a:off x="6724672" y="459725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9C268AA-F554-70AB-FF42-8F07E56580A7}"/>
              </a:ext>
            </a:extLst>
          </p:cNvPr>
          <p:cNvSpPr/>
          <p:nvPr/>
        </p:nvSpPr>
        <p:spPr>
          <a:xfrm>
            <a:off x="7073203" y="5537827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2B1F33-81FA-459E-DDA2-AB94EC3D8CCD}"/>
              </a:ext>
            </a:extLst>
          </p:cNvPr>
          <p:cNvSpPr/>
          <p:nvPr/>
        </p:nvSpPr>
        <p:spPr>
          <a:xfrm>
            <a:off x="7875678" y="613255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768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B8B987-A0D6-91EB-C7C4-924CA8D44D33}"/>
              </a:ext>
            </a:extLst>
          </p:cNvPr>
          <p:cNvSpPr txBox="1"/>
          <p:nvPr/>
        </p:nvSpPr>
        <p:spPr>
          <a:xfrm>
            <a:off x="3717972" y="3671711"/>
            <a:ext cx="3720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enqueue(x){</a:t>
            </a:r>
          </a:p>
          <a:p>
            <a:r>
              <a:rPr lang="en-US" sz="1600" dirty="0"/>
              <a:t>    queue[back] = x;</a:t>
            </a:r>
          </a:p>
          <a:p>
            <a:r>
              <a:rPr lang="en-US" sz="1600" dirty="0"/>
              <a:t>    back = (back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size++;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3CF233-AF80-4F4B-1F74-1C0FFDBAF814}"/>
              </a:ext>
            </a:extLst>
          </p:cNvPr>
          <p:cNvSpPr txBox="1"/>
          <p:nvPr/>
        </p:nvSpPr>
        <p:spPr>
          <a:xfrm>
            <a:off x="4879046" y="4619018"/>
            <a:ext cx="384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dequeue(){</a:t>
            </a:r>
          </a:p>
          <a:p>
            <a:r>
              <a:rPr lang="en-US" sz="1600" dirty="0"/>
              <a:t>    first = queue[front];</a:t>
            </a:r>
          </a:p>
          <a:p>
            <a:r>
              <a:rPr lang="en-US" sz="1600" dirty="0"/>
              <a:t>    front = (front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size--;</a:t>
            </a:r>
          </a:p>
          <a:p>
            <a:r>
              <a:rPr lang="en-US" sz="1600" dirty="0"/>
              <a:t>    return first;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0A3170-9D65-DAB1-3531-90A153C974D9}"/>
              </a:ext>
            </a:extLst>
          </p:cNvPr>
          <p:cNvSpPr txBox="1"/>
          <p:nvPr/>
        </p:nvSpPr>
        <p:spPr>
          <a:xfrm>
            <a:off x="3413466" y="5976795"/>
            <a:ext cx="2931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isEmpty</a:t>
            </a:r>
            <a:r>
              <a:rPr lang="en-US" sz="1600" dirty="0"/>
              <a:t>(){</a:t>
            </a:r>
          </a:p>
          <a:p>
            <a:r>
              <a:rPr lang="en-US" sz="1600" dirty="0"/>
              <a:t>    return size== 0; 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03939-F397-8FF3-F848-0C741AD0877F}"/>
              </a:ext>
            </a:extLst>
          </p:cNvPr>
          <p:cNvSpPr txBox="1"/>
          <p:nvPr/>
        </p:nvSpPr>
        <p:spPr>
          <a:xfrm>
            <a:off x="8805672" y="4517136"/>
            <a:ext cx="29713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we run out of space?!</a:t>
            </a:r>
          </a:p>
        </p:txBody>
      </p:sp>
    </p:spTree>
    <p:extLst>
      <p:ext uri="{BB962C8B-B14F-4D97-AF65-F5344CB8AC3E}">
        <p14:creationId xmlns:p14="http://schemas.microsoft.com/office/powerpoint/2010/main" val="32779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B77E27-802E-1F52-9A57-028FD4DE4449}"/>
              </a:ext>
            </a:extLst>
          </p:cNvPr>
          <p:cNvSpPr txBox="1"/>
          <p:nvPr/>
        </p:nvSpPr>
        <p:spPr>
          <a:xfrm>
            <a:off x="3717972" y="3671711"/>
            <a:ext cx="3720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enqueue(x){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FF0000"/>
                </a:solidFill>
              </a:rPr>
              <a:t> if (size == </a:t>
            </a:r>
            <a:r>
              <a:rPr lang="en-US" sz="1600" dirty="0" err="1">
                <a:solidFill>
                  <a:srgbClr val="FF0000"/>
                </a:solidFill>
              </a:rPr>
              <a:t>queue</a:t>
            </a:r>
            <a:r>
              <a:rPr lang="en-US" sz="1600" err="1">
                <a:solidFill>
                  <a:srgbClr val="FF0000"/>
                </a:solidFill>
              </a:rPr>
              <a:t>.</a:t>
            </a:r>
            <a:r>
              <a:rPr lang="en-US" sz="1600">
                <a:solidFill>
                  <a:srgbClr val="FF0000"/>
                </a:solidFill>
              </a:rPr>
              <a:t>length-1) </a:t>
            </a:r>
            <a:r>
              <a:rPr lang="en-US" sz="1600" dirty="0">
                <a:solidFill>
                  <a:srgbClr val="FF0000"/>
                </a:solidFill>
              </a:rPr>
              <a:t>{resize();}</a:t>
            </a:r>
          </a:p>
          <a:p>
            <a:r>
              <a:rPr lang="en-US" sz="1600" dirty="0"/>
              <a:t>    queue[back] = x;</a:t>
            </a:r>
          </a:p>
          <a:p>
            <a:r>
              <a:rPr lang="en-US" sz="1600" dirty="0"/>
              <a:t>    back = (back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size++;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41FBE-7B55-F079-E785-ADC053CEC4C6}"/>
              </a:ext>
            </a:extLst>
          </p:cNvPr>
          <p:cNvSpPr txBox="1"/>
          <p:nvPr/>
        </p:nvSpPr>
        <p:spPr>
          <a:xfrm>
            <a:off x="4879046" y="4737890"/>
            <a:ext cx="384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dequeue(){</a:t>
            </a:r>
          </a:p>
          <a:p>
            <a:r>
              <a:rPr lang="en-US" sz="1600" dirty="0"/>
              <a:t>    first = queue[front];</a:t>
            </a:r>
          </a:p>
          <a:p>
            <a:r>
              <a:rPr lang="en-US" sz="1600" dirty="0"/>
              <a:t>    front = (front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size--;</a:t>
            </a:r>
          </a:p>
          <a:p>
            <a:r>
              <a:rPr lang="en-US" sz="1600" dirty="0"/>
              <a:t>    return first;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72C5E-B004-807E-80CB-E17C300C1203}"/>
              </a:ext>
            </a:extLst>
          </p:cNvPr>
          <p:cNvSpPr txBox="1"/>
          <p:nvPr/>
        </p:nvSpPr>
        <p:spPr>
          <a:xfrm>
            <a:off x="3413466" y="5976795"/>
            <a:ext cx="2931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isEmpty</a:t>
            </a:r>
            <a:r>
              <a:rPr lang="en-US" sz="1600" dirty="0"/>
              <a:t>(){</a:t>
            </a:r>
          </a:p>
          <a:p>
            <a:r>
              <a:rPr lang="en-US" sz="1600" dirty="0"/>
              <a:t>    return size== 0; 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998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8AA9-C94F-8609-A901-4BC22630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BEA8-5AF6-9440-1E6A-D3FEC51E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1" y="1793727"/>
            <a:ext cx="10515600" cy="46991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Born: Virginia Beach, VA</a:t>
            </a:r>
          </a:p>
          <a:p>
            <a:r>
              <a:rPr lang="en-US" dirty="0" err="1"/>
              <a:t>Ugrad</a:t>
            </a:r>
            <a:r>
              <a:rPr lang="en-US" dirty="0"/>
              <a:t>: Math and CS at University of Virginia</a:t>
            </a:r>
          </a:p>
          <a:p>
            <a:r>
              <a:rPr lang="en-US" dirty="0"/>
              <a:t>Grad: CS at University of Virginia</a:t>
            </a:r>
          </a:p>
          <a:p>
            <a:r>
              <a:rPr lang="en-US" dirty="0"/>
              <a:t>Taught at UVA for 6 years</a:t>
            </a:r>
          </a:p>
          <a:p>
            <a:pPr lvl="1"/>
            <a:r>
              <a:rPr lang="en-US" dirty="0"/>
              <a:t>Intro to programming (e.g. 121)</a:t>
            </a:r>
          </a:p>
          <a:p>
            <a:pPr lvl="1"/>
            <a:r>
              <a:rPr lang="en-US" dirty="0"/>
              <a:t>Discrete Math (e.g. 311)</a:t>
            </a:r>
          </a:p>
          <a:p>
            <a:pPr lvl="1"/>
            <a:r>
              <a:rPr lang="en-US" dirty="0"/>
              <a:t>Algorithms (e.g. 412)</a:t>
            </a:r>
          </a:p>
          <a:p>
            <a:pPr lvl="1"/>
            <a:r>
              <a:rPr lang="en-US" dirty="0"/>
              <a:t>Theory of Computation (e.g. 431)</a:t>
            </a:r>
          </a:p>
          <a:p>
            <a:r>
              <a:rPr lang="en-US" dirty="0"/>
              <a:t>Year 2 at UW</a:t>
            </a:r>
          </a:p>
          <a:p>
            <a:pPr lvl="1"/>
            <a:r>
              <a:rPr lang="en-US" dirty="0"/>
              <a:t>CSE123</a:t>
            </a:r>
          </a:p>
          <a:p>
            <a:pPr lvl="1"/>
            <a:r>
              <a:rPr lang="en-US" dirty="0"/>
              <a:t>CSE332</a:t>
            </a:r>
          </a:p>
          <a:p>
            <a:pPr lvl="1"/>
            <a:r>
              <a:rPr lang="en-US" dirty="0"/>
              <a:t>CSE373</a:t>
            </a:r>
          </a:p>
          <a:p>
            <a:pPr lvl="1"/>
            <a:endParaRPr lang="en-US" dirty="0"/>
          </a:p>
        </p:txBody>
      </p:sp>
      <p:pic>
        <p:nvPicPr>
          <p:cNvPr id="1026" name="Picture 2" descr="A Question of Priorities at the University of Virginia">
            <a:extLst>
              <a:ext uri="{FF2B5EF4-FFF2-40B4-BE49-F238E27FC236}">
                <a16:creationId xmlns:a16="http://schemas.microsoft.com/office/drawing/2014/main" id="{0C99FA16-DA2F-005C-192A-81ED6A61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7" y="95693"/>
            <a:ext cx="3531765" cy="23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taking a selfie in a car&#10;&#10;Description automatically generated">
            <a:extLst>
              <a:ext uri="{FF2B5EF4-FFF2-40B4-BE49-F238E27FC236}">
                <a16:creationId xmlns:a16="http://schemas.microsoft.com/office/drawing/2014/main" id="{A2C920E7-831E-5E23-C3AD-7DAA5137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45132" y="2999194"/>
            <a:ext cx="3253563" cy="2440172"/>
          </a:xfrm>
          <a:prstGeom prst="rect">
            <a:avLst/>
          </a:prstGeom>
        </p:spPr>
      </p:pic>
      <p:pic>
        <p:nvPicPr>
          <p:cNvPr id="11" name="Picture 10" descr="A roll of cookies with green heart on top&#10;&#10;Description automatically generated">
            <a:extLst>
              <a:ext uri="{FF2B5EF4-FFF2-40B4-BE49-F238E27FC236}">
                <a16:creationId xmlns:a16="http://schemas.microsoft.com/office/drawing/2014/main" id="{484E48A8-C976-1543-2D65-88912CA42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9884" r="16628" b="26667"/>
          <a:stretch/>
        </p:blipFill>
        <p:spPr>
          <a:xfrm>
            <a:off x="4973432" y="95693"/>
            <a:ext cx="3121489" cy="2052692"/>
          </a:xfrm>
          <a:prstGeom prst="rect">
            <a:avLst/>
          </a:prstGeom>
        </p:spPr>
      </p:pic>
      <p:pic>
        <p:nvPicPr>
          <p:cNvPr id="13" name="Picture 12" descr="A person and person standing in front of a house&#10;&#10;Description automatically generated">
            <a:extLst>
              <a:ext uri="{FF2B5EF4-FFF2-40B4-BE49-F238E27FC236}">
                <a16:creationId xmlns:a16="http://schemas.microsoft.com/office/drawing/2014/main" id="{D5C9ECF5-ACF9-5649-EE72-EF47EE3ABB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8760" r="24515"/>
          <a:stretch/>
        </p:blipFill>
        <p:spPr>
          <a:xfrm>
            <a:off x="5394251" y="2794518"/>
            <a:ext cx="3876887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0B6-F0B1-452F-736A-CBAD5DE5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vs. Circular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6DFD-BFD3-6A83-79CC-23335BC2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operations do we need?</a:t>
            </a:r>
          </a:p>
          <a:p>
            <a:r>
              <a:rPr lang="en-US" dirty="0"/>
              <a:t>Suggested data structures?</a:t>
            </a:r>
          </a:p>
        </p:txBody>
      </p:sp>
    </p:spTree>
    <p:extLst>
      <p:ext uri="{BB962C8B-B14F-4D97-AF65-F5344CB8AC3E}">
        <p14:creationId xmlns:p14="http://schemas.microsoft.com/office/powerpoint/2010/main" val="109512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“Last In First Out” (LIFO) collection of items (sometimes called FILO)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push</a:t>
            </a:r>
          </a:p>
          <a:p>
            <a:pPr lvl="2"/>
            <a:r>
              <a:rPr lang="en-US" dirty="0"/>
              <a:t>Add a new item onto the stack</a:t>
            </a:r>
          </a:p>
          <a:p>
            <a:pPr lvl="1"/>
            <a:r>
              <a:rPr lang="en-US" dirty="0"/>
              <a:t>peek</a:t>
            </a:r>
          </a:p>
          <a:p>
            <a:pPr lvl="2"/>
            <a:r>
              <a:rPr lang="en-US" dirty="0"/>
              <a:t>Return the value of the most recently pushed item</a:t>
            </a:r>
          </a:p>
          <a:p>
            <a:pPr lvl="1"/>
            <a:r>
              <a:rPr lang="en-US" dirty="0"/>
              <a:t>pop</a:t>
            </a:r>
          </a:p>
          <a:p>
            <a:pPr lvl="2"/>
            <a:r>
              <a:rPr lang="en-US" dirty="0"/>
              <a:t>Return the value of the most recently pushed item and remove it from the stack</a:t>
            </a:r>
          </a:p>
          <a:p>
            <a:pPr lvl="1"/>
            <a:r>
              <a:rPr lang="en-US" dirty="0" err="1"/>
              <a:t>isEmpty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stack</a:t>
            </a:r>
          </a:p>
        </p:txBody>
      </p:sp>
    </p:spTree>
    <p:extLst>
      <p:ext uri="{BB962C8B-B14F-4D97-AF65-F5344CB8AC3E}">
        <p14:creationId xmlns:p14="http://schemas.microsoft.com/office/powerpoint/2010/main" val="3912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EDE7-6AEA-5FDE-3FBC-0AC6FBD6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AF03-1581-155C-B0F0-D99DE6F3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25625"/>
            <a:ext cx="1140968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Put up one hand (you can switch if it gets tired)!</a:t>
            </a:r>
          </a:p>
          <a:p>
            <a:pPr marL="0" indent="0">
              <a:buNone/>
            </a:pPr>
            <a:r>
              <a:rPr lang="en-US" dirty="0"/>
              <a:t>Set your counter to 1</a:t>
            </a:r>
          </a:p>
          <a:p>
            <a:pPr marL="0" indent="0">
              <a:buNone/>
            </a:pPr>
            <a:r>
              <a:rPr lang="en-US" dirty="0"/>
              <a:t>While (you and at least one other person have a hand up){</a:t>
            </a:r>
          </a:p>
          <a:p>
            <a:pPr marL="0" indent="0">
              <a:buNone/>
            </a:pPr>
            <a:r>
              <a:rPr lang="en-US" dirty="0"/>
              <a:t>    Make a partnership with someone whose hand is still raised</a:t>
            </a:r>
          </a:p>
          <a:p>
            <a:pPr marL="0" indent="0">
              <a:buNone/>
            </a:pPr>
            <a:r>
              <a:rPr lang="en-US" dirty="0"/>
              <a:t>    Share your name with your partner</a:t>
            </a:r>
          </a:p>
          <a:p>
            <a:pPr marL="0" indent="0">
              <a:buNone/>
            </a:pPr>
            <a:r>
              <a:rPr lang="en-US" dirty="0"/>
              <a:t>    Add together your counter and your partner’s counter</a:t>
            </a:r>
          </a:p>
          <a:p>
            <a:pPr marL="0" indent="0">
              <a:buNone/>
            </a:pPr>
            <a:r>
              <a:rPr lang="en-US" dirty="0"/>
              <a:t>    Identify which of you woke up earliest this morning</a:t>
            </a:r>
          </a:p>
          <a:p>
            <a:pPr marL="0" indent="0">
              <a:buNone/>
            </a:pPr>
            <a:r>
              <a:rPr lang="en-US" dirty="0"/>
              <a:t>    Release partnership</a:t>
            </a:r>
          </a:p>
          <a:p>
            <a:pPr marL="0" indent="0">
              <a:buNone/>
            </a:pPr>
            <a:r>
              <a:rPr lang="en-US" dirty="0"/>
              <a:t>    If you woke up earlier, then put your hand down and return to your seat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81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403F-6049-28C1-8A06-B4838DCE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280D-4DB2-A501-42A7-CD23BCB7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/>
              <a:t>Topics covered:</a:t>
            </a:r>
          </a:p>
          <a:p>
            <a:pPr>
              <a:defRPr/>
            </a:pPr>
            <a:r>
              <a:rPr lang="en-US" sz="2800" dirty="0"/>
              <a:t>Data Structures</a:t>
            </a:r>
          </a:p>
          <a:p>
            <a:pPr lvl="1">
              <a:defRPr/>
            </a:pPr>
            <a:r>
              <a:rPr lang="en-US" dirty="0"/>
              <a:t>Specific “classic” data structures</a:t>
            </a:r>
          </a:p>
          <a:p>
            <a:pPr>
              <a:defRPr/>
            </a:pPr>
            <a:r>
              <a:rPr lang="en-US" dirty="0"/>
              <a:t>Introduction to Algorithms and Analysis</a:t>
            </a:r>
          </a:p>
          <a:p>
            <a:pPr>
              <a:defRPr/>
            </a:pPr>
            <a:r>
              <a:rPr lang="en-US" dirty="0"/>
              <a:t>Parallelism and Concurrency</a:t>
            </a:r>
          </a:p>
          <a:p>
            <a:pPr lvl="1">
              <a:defRPr/>
            </a:pPr>
            <a:r>
              <a:rPr lang="en-US" dirty="0"/>
              <a:t>Parallelism: Use multiple processors to finish sooner</a:t>
            </a:r>
          </a:p>
          <a:p>
            <a:pPr lvl="1">
              <a:defRPr/>
            </a:pPr>
            <a:r>
              <a:rPr lang="en-US" dirty="0"/>
              <a:t>Concurrency: Correct access to 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131713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AA73-51CD-5627-74BA-2AC17AD7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DB9F-49FB-0CB6-90E7-CEDA0FC7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45391"/>
          </a:xfrm>
        </p:spPr>
        <p:txBody>
          <a:bodyPr>
            <a:normAutofit/>
          </a:bodyPr>
          <a:lstStyle/>
          <a:p>
            <a:r>
              <a:rPr lang="en-US" dirty="0"/>
              <a:t>Instructor:</a:t>
            </a:r>
          </a:p>
          <a:p>
            <a:pPr lvl="1"/>
            <a:r>
              <a:rPr lang="en-US" dirty="0"/>
              <a:t>Nathan Brunelle</a:t>
            </a:r>
          </a:p>
          <a:p>
            <a:r>
              <a:rPr lang="en-US" dirty="0"/>
              <a:t>TAs:</a:t>
            </a:r>
          </a:p>
          <a:p>
            <a:pPr lvl="1"/>
            <a:r>
              <a:rPr lang="en-US" dirty="0"/>
              <a:t>Charles</a:t>
            </a:r>
          </a:p>
          <a:p>
            <a:pPr lvl="1"/>
            <a:r>
              <a:rPr lang="en-US" dirty="0"/>
              <a:t>Juliette</a:t>
            </a:r>
          </a:p>
          <a:p>
            <a:pPr lvl="1"/>
            <a:r>
              <a:rPr lang="en-US" dirty="0"/>
              <a:t>Mohamed</a:t>
            </a:r>
          </a:p>
          <a:p>
            <a:pPr lvl="1"/>
            <a:r>
              <a:rPr lang="en-US" dirty="0"/>
              <a:t>Chandni</a:t>
            </a:r>
          </a:p>
          <a:p>
            <a:pPr lvl="1"/>
            <a:r>
              <a:rPr lang="en-US" dirty="0"/>
              <a:t>Hana</a:t>
            </a:r>
          </a:p>
          <a:p>
            <a:pPr lvl="1"/>
            <a:r>
              <a:rPr lang="en-US" dirty="0"/>
              <a:t>Sarah</a:t>
            </a:r>
          </a:p>
          <a:p>
            <a:pPr lvl="1"/>
            <a:r>
              <a:rPr lang="en-US" dirty="0" err="1"/>
              <a:t>Yafqa</a:t>
            </a:r>
            <a:endParaRPr lang="en-US" dirty="0"/>
          </a:p>
          <a:p>
            <a:pPr lvl="1"/>
            <a:r>
              <a:rPr lang="en-US" dirty="0"/>
              <a:t>Amanda</a:t>
            </a:r>
          </a:p>
        </p:txBody>
      </p:sp>
    </p:spTree>
    <p:extLst>
      <p:ext uri="{BB962C8B-B14F-4D97-AF65-F5344CB8AC3E}">
        <p14:creationId xmlns:p14="http://schemas.microsoft.com/office/powerpoint/2010/main" val="77914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2EEE-E291-81C3-3729-2452DA1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6981-7DD0-33EB-DDDE-67F6CAEC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(optional):</a:t>
            </a:r>
          </a:p>
          <a:p>
            <a:pPr lvl="1"/>
            <a:r>
              <a:rPr lang="en-US" dirty="0"/>
              <a:t>Data Structures &amp; Algorithm Analysis in Java, (Mark Allen Weiss), 3rd edition, 2012</a:t>
            </a:r>
            <a:br>
              <a:rPr lang="en-US" dirty="0"/>
            </a:br>
            <a:r>
              <a:rPr lang="en-US" dirty="0"/>
              <a:t>(2nd edition also o.k.)</a:t>
            </a:r>
          </a:p>
          <a:p>
            <a:r>
              <a:rPr lang="en-US" dirty="0"/>
              <a:t>Course Page:</a:t>
            </a:r>
          </a:p>
          <a:p>
            <a:pPr lvl="1"/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6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D1C4-32C9-C928-22E1-2D94F8DC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632C-96D3-A3C3-CE76-2CD5B8CF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 STEM Discussion board</a:t>
            </a:r>
          </a:p>
          <a:p>
            <a:pPr lvl="1"/>
            <a:r>
              <a:rPr lang="en-US" dirty="0"/>
              <a:t>Your first stop for questions about course content &amp; assignments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B222-7E82-0C93-E214-18245CB5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15B4-B4FD-42EB-71F0-F8AD56CA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Lecture</a:t>
            </a:r>
          </a:p>
          <a:p>
            <a:pPr lvl="1"/>
            <a:r>
              <a:rPr lang="en-US" altLang="en-US" dirty="0"/>
              <a:t>Materials posted (slides before class, inked slides after)</a:t>
            </a:r>
          </a:p>
          <a:p>
            <a:pPr lvl="1"/>
            <a:r>
              <a:rPr lang="en-US" altLang="en-US" dirty="0"/>
              <a:t>Recorded using Panopto</a:t>
            </a:r>
          </a:p>
          <a:p>
            <a:pPr lvl="1"/>
            <a:r>
              <a:rPr lang="en-US" altLang="en-US" dirty="0"/>
              <a:t>Ask questions, focus on key ideas (rarely coding details)</a:t>
            </a:r>
          </a:p>
          <a:p>
            <a:endParaRPr lang="en-US" altLang="en-US" sz="800" dirty="0"/>
          </a:p>
          <a:p>
            <a:r>
              <a:rPr lang="en-US" altLang="en-US" sz="2400" dirty="0"/>
              <a:t>Section</a:t>
            </a:r>
          </a:p>
          <a:p>
            <a:pPr lvl="1"/>
            <a:r>
              <a:rPr lang="en-US" altLang="en-US" dirty="0"/>
              <a:t>Practice problems!</a:t>
            </a:r>
          </a:p>
          <a:p>
            <a:pPr lvl="1"/>
            <a:r>
              <a:rPr lang="en-US" altLang="en-US" dirty="0"/>
              <a:t>Answer Java/homework questions, etc.</a:t>
            </a:r>
          </a:p>
          <a:p>
            <a:pPr lvl="1"/>
            <a:r>
              <a:rPr lang="en-US" altLang="en-US" dirty="0"/>
              <a:t>Occasionally may introduce new material</a:t>
            </a:r>
          </a:p>
          <a:p>
            <a:pPr lvl="1"/>
            <a:r>
              <a:rPr lang="en-US" altLang="en-US" dirty="0"/>
              <a:t>An important part of the course (not optional)</a:t>
            </a:r>
          </a:p>
          <a:p>
            <a:pPr lvl="1"/>
            <a:endParaRPr lang="en-US" altLang="en-US" sz="800" dirty="0"/>
          </a:p>
          <a:p>
            <a:r>
              <a:rPr lang="en-US" altLang="en-US" sz="2400" dirty="0"/>
              <a:t>Office hours </a:t>
            </a:r>
          </a:p>
          <a:p>
            <a:pPr lvl="1"/>
            <a:r>
              <a:rPr lang="en-US" altLang="en-US" dirty="0"/>
              <a:t>Use them: </a:t>
            </a:r>
            <a:r>
              <a:rPr lang="en-US" altLang="en-US" i="1" dirty="0"/>
              <a:t>please visit us!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8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8D1F-DEAC-A74E-A67E-C6801730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C400-4330-F5F0-6E31-F9CB3914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 Weekly-</a:t>
            </a:r>
            <a:r>
              <a:rPr lang="en-US" dirty="0" err="1"/>
              <a:t>ish</a:t>
            </a:r>
            <a:r>
              <a:rPr lang="en-US" dirty="0"/>
              <a:t> homework exercises (5% each, 60% total)</a:t>
            </a:r>
          </a:p>
          <a:p>
            <a:pPr lvl="1"/>
            <a:r>
              <a:rPr lang="en-US" dirty="0"/>
              <a:t>The lowest 1 will be dropped</a:t>
            </a:r>
          </a:p>
          <a:p>
            <a:pPr lvl="2"/>
            <a:r>
              <a:rPr lang="en-US" dirty="0"/>
              <a:t>Except for EX12, which cannot be dropped</a:t>
            </a:r>
          </a:p>
          <a:p>
            <a:r>
              <a:rPr lang="en-US" dirty="0"/>
              <a:t>Midterm and final exam (40%)</a:t>
            </a:r>
          </a:p>
          <a:p>
            <a:pPr lvl="1"/>
            <a:r>
              <a:rPr lang="en-US" dirty="0"/>
              <a:t>Midterm weighted 15%</a:t>
            </a:r>
          </a:p>
          <a:p>
            <a:pPr lvl="1"/>
            <a:r>
              <a:rPr lang="en-US" dirty="0"/>
              <a:t>Final weighted 25%</a:t>
            </a:r>
          </a:p>
          <a:p>
            <a:pPr lvl="1"/>
            <a:r>
              <a:rPr lang="en-US" dirty="0"/>
              <a:t>In-person</a:t>
            </a:r>
          </a:p>
          <a:p>
            <a:pPr lvl="1"/>
            <a:r>
              <a:rPr lang="en-US" dirty="0"/>
              <a:t>Midterm in class on Friday 11/1</a:t>
            </a:r>
          </a:p>
          <a:p>
            <a:pPr lvl="1"/>
            <a:r>
              <a:rPr lang="en-US" dirty="0"/>
              <a:t>Final at 8:30am on Thursday 12/2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1357</Words>
  <Application>Microsoft Office PowerPoint</Application>
  <PresentationFormat>Widescreen</PresentationFormat>
  <Paragraphs>329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CSE 332 Autumn 2024 Lecture 1: Intro to ADTs, Stacks, Queues</vt:lpstr>
      <vt:lpstr>Nathan Brunelle</vt:lpstr>
      <vt:lpstr>Warm Up!</vt:lpstr>
      <vt:lpstr>About this course</vt:lpstr>
      <vt:lpstr>Course Staff</vt:lpstr>
      <vt:lpstr>Course Info</vt:lpstr>
      <vt:lpstr>Communication</vt:lpstr>
      <vt:lpstr>Course Meetings</vt:lpstr>
      <vt:lpstr>Grading</vt:lpstr>
      <vt:lpstr>Collaboration</vt:lpstr>
      <vt:lpstr>Terminology</vt:lpstr>
      <vt:lpstr>ADT: Queue</vt:lpstr>
      <vt:lpstr>ADT: Queue</vt:lpstr>
      <vt:lpstr>Linked List – Queue Data Structure</vt:lpstr>
      <vt:lpstr>Linked List – Queue Data Structure</vt:lpstr>
      <vt:lpstr>“Circular” Array – Queue Data Structure</vt:lpstr>
      <vt:lpstr>“Circular” Array</vt:lpstr>
      <vt:lpstr>“Circular” Array – Queue Data Structure</vt:lpstr>
      <vt:lpstr>“Circular” Array – Queue Data Structure</vt:lpstr>
      <vt:lpstr>Linked List vs. Circular Array</vt:lpstr>
      <vt:lpstr>ADT: Stack</vt:lpstr>
      <vt:lpstr>ADT: Stack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27</cp:revision>
  <dcterms:created xsi:type="dcterms:W3CDTF">2023-09-26T20:08:20Z</dcterms:created>
  <dcterms:modified xsi:type="dcterms:W3CDTF">2024-09-27T14:56:25Z</dcterms:modified>
</cp:coreProperties>
</file>