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7" r:id="rId2"/>
    <p:sldId id="799" r:id="rId3"/>
    <p:sldId id="853" r:id="rId4"/>
    <p:sldId id="854" r:id="rId5"/>
    <p:sldId id="840" r:id="rId6"/>
    <p:sldId id="857" r:id="rId7"/>
    <p:sldId id="843" r:id="rId8"/>
    <p:sldId id="895" r:id="rId9"/>
    <p:sldId id="844" r:id="rId10"/>
    <p:sldId id="872" r:id="rId11"/>
    <p:sldId id="858" r:id="rId12"/>
    <p:sldId id="896" r:id="rId13"/>
    <p:sldId id="877" r:id="rId14"/>
    <p:sldId id="879" r:id="rId15"/>
    <p:sldId id="880" r:id="rId16"/>
    <p:sldId id="897" r:id="rId17"/>
    <p:sldId id="611" r:id="rId18"/>
    <p:sldId id="859" r:id="rId19"/>
    <p:sldId id="614" r:id="rId20"/>
    <p:sldId id="861" r:id="rId21"/>
    <p:sldId id="862" r:id="rId22"/>
    <p:sldId id="863" r:id="rId23"/>
    <p:sldId id="865" r:id="rId24"/>
    <p:sldId id="898" r:id="rId25"/>
    <p:sldId id="899" r:id="rId26"/>
    <p:sldId id="900" r:id="rId27"/>
    <p:sldId id="866" r:id="rId28"/>
    <p:sldId id="867" r:id="rId29"/>
    <p:sldId id="860" r:id="rId30"/>
    <p:sldId id="868" r:id="rId31"/>
    <p:sldId id="869" r:id="rId32"/>
    <p:sldId id="870" r:id="rId33"/>
    <p:sldId id="871" r:id="rId34"/>
  </p:sldIdLst>
  <p:sldSz cx="12192000" cy="6858000"/>
  <p:notesSz cx="6858000" cy="9144000"/>
  <p:embeddedFontLs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99FF"/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A25B-064F-4940-8CEE-34D7920B25F9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96D1-356A-4D34-AE7A-0DFABF1C9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26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10" Type="http://schemas.openxmlformats.org/officeDocument/2006/relationships/image" Target="../media/image11.png"/><Relationship Id="rId4" Type="http://schemas.openxmlformats.org/officeDocument/2006/relationships/image" Target="../media/image260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8.png"/><Relationship Id="rId10" Type="http://schemas.openxmlformats.org/officeDocument/2006/relationships/image" Target="../media/image12.png"/><Relationship Id="rId4" Type="http://schemas.openxmlformats.org/officeDocument/2006/relationships/image" Target="../media/image260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0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14.png"/><Relationship Id="rId4" Type="http://schemas.openxmlformats.org/officeDocument/2006/relationships/image" Target="../media/image43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4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60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60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60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/>
              <a:t>Lecture 19: Graphs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5E17-3E9F-B9AE-7A20-33EABD73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C3A9-45D7-FF17-BBD2-A14D04F5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 of DFS:</a:t>
            </a:r>
          </a:p>
          <a:p>
            <a:pPr lvl="1"/>
            <a:r>
              <a:rPr lang="en-US" dirty="0"/>
              <a:t>“Visit everything reachable from the current node before going back”</a:t>
            </a:r>
          </a:p>
          <a:p>
            <a:r>
              <a:rPr lang="en-US" dirty="0"/>
              <a:t>Back Edge:</a:t>
            </a:r>
          </a:p>
          <a:p>
            <a:pPr lvl="1"/>
            <a:r>
              <a:rPr lang="en-US" dirty="0"/>
              <a:t>The current node’s neighbor is an “in progress” node</a:t>
            </a:r>
          </a:p>
          <a:p>
            <a:pPr lvl="1"/>
            <a:r>
              <a:rPr lang="en-US" dirty="0"/>
              <a:t>Since that other node is “in progress”, the current node is reachable from it</a:t>
            </a:r>
          </a:p>
          <a:p>
            <a:pPr lvl="1"/>
            <a:r>
              <a:rPr lang="en-US" dirty="0"/>
              <a:t>The back edge is a path to that other node</a:t>
            </a:r>
          </a:p>
          <a:p>
            <a:pPr lvl="1"/>
            <a:r>
              <a:rPr lang="en-US" b="1" dirty="0"/>
              <a:t>Cycle!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CC4DB-F032-4A81-897E-295E7BE1228A}"/>
              </a:ext>
            </a:extLst>
          </p:cNvPr>
          <p:cNvGrpSpPr/>
          <p:nvPr/>
        </p:nvGrpSpPr>
        <p:grpSpPr>
          <a:xfrm>
            <a:off x="7371080" y="4232548"/>
            <a:ext cx="4385159" cy="2420607"/>
            <a:chOff x="6934200" y="4047495"/>
            <a:chExt cx="4385159" cy="24206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05497C-CF95-1114-2C14-12B127FE61D0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C3D7E5C-709B-24DE-E459-C9E48E51A49E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BFAE05B-7497-744C-A5DF-44FF38A1B758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F9592929-9D37-C268-4973-01502CCD95DE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438FA5CC-5DA7-01F1-2FEA-47026A9CE0CD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2D95AEC-5385-F86B-5C0C-1A605EBFA106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A9A9856-2110-929C-2296-629DD2719CB1}"/>
                    </a:ext>
                  </a:extLst>
                </p:cNvPr>
                <p:cNvCxnSpPr>
                  <a:stCxn id="26" idx="2"/>
                  <a:endCxn id="23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64D2DCE-0948-D368-8B07-0373D6B6DB9E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3975036-CC03-E7BB-AF20-2A9B20DCB113}"/>
                    </a:ext>
                  </a:extLst>
                </p:cNvPr>
                <p:cNvCxnSpPr>
                  <a:cxnSpLocks/>
                  <a:stCxn id="22" idx="5"/>
                  <a:endCxn id="2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4A3F958-BEA5-B6DC-2BEA-0F03C1464AB6}"/>
                    </a:ext>
                  </a:extLst>
                </p:cNvPr>
                <p:cNvCxnSpPr>
                  <a:cxnSpLocks/>
                  <a:stCxn id="29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534E752-806D-9EC0-9920-26490F7D20AC}"/>
                    </a:ext>
                  </a:extLst>
                </p:cNvPr>
                <p:cNvCxnSpPr>
                  <a:stCxn id="29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93B54E8-F1AA-8138-92DD-A90F692F291A}"/>
                    </a:ext>
                  </a:extLst>
                </p:cNvPr>
                <p:cNvCxnSpPr>
                  <a:stCxn id="28" idx="1"/>
                  <a:endCxn id="2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3FE647C-B33C-6D0A-EF08-464FB5072C0E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4E8BCCA-3BA1-3DA5-95F5-49AE6F38918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1DFB8EE-BA6D-03DB-6325-067BA39330C6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358D523-10D3-DC0A-A3AC-680CD3B6CBA1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2709509-5AFA-9027-8CE6-DDF1E65BECC7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891A546-AD77-7B39-D8ED-3CEF182E85ED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17795D5-B07D-6BBC-0FD6-93D219AC2221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1E2E627-E987-0637-939F-9D67131CED36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AAC9EDC-C798-1CF1-AB22-2F75208F18C1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9A32FFF-2117-14FC-368E-3578D1750C0B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CC32412-8B24-36D1-2463-8B1FD1F235E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169FFD-3958-E793-7DF4-EC555FBD836B}"/>
                  </a:ext>
                </a:extLst>
              </p:cNvPr>
              <p:cNvCxnSpPr>
                <a:cxnSpLocks/>
                <a:stCxn id="26" idx="3"/>
                <a:endCxn id="23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ED39C8-9FE1-0516-963A-24BEA5C6DC50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31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79035" y="1529498"/>
            <a:ext cx="11568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boolean</a:t>
            </a:r>
            <a:r>
              <a:rPr lang="en-US" sz="2400" dirty="0"/>
              <a:t> </a:t>
            </a:r>
            <a:r>
              <a:rPr lang="en-US" sz="2400" dirty="0" err="1"/>
              <a:t>hasCycle</a:t>
            </a:r>
            <a:r>
              <a:rPr lang="en-US" sz="2400" dirty="0"/>
              <a:t>(graph, </a:t>
            </a:r>
            <a:r>
              <a:rPr lang="en-US" sz="2400" dirty="0" err="1"/>
              <a:t>curr</a:t>
            </a:r>
            <a:r>
              <a:rPr lang="en-US" sz="2400" dirty="0"/>
              <a:t>){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“visited”;</a:t>
            </a:r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false;</a:t>
            </a:r>
          </a:p>
          <a:p>
            <a:r>
              <a:rPr lang="en-US" sz="2400" dirty="0"/>
              <a:t>	for (v : neighbors(current)){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if (v marked “visited” &amp;&amp; ! v marked “done”){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=true;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2400" dirty="0"/>
              <a:t>		if (! v marked “visited”</a:t>
            </a:r>
            <a:r>
              <a:rPr lang="en-US" sz="2400" dirty="0">
                <a:solidFill>
                  <a:srgbClr val="FF0000"/>
                </a:solidFill>
              </a:rPr>
              <a:t> &amp;&amp; !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/>
              <a:t>){</a:t>
            </a:r>
          </a:p>
          <a:p>
            <a:r>
              <a:rPr lang="en-US" sz="2400" dirty="0"/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 err="1"/>
              <a:t>hasCycle</a:t>
            </a:r>
            <a:r>
              <a:rPr lang="en-US" sz="2400" dirty="0"/>
              <a:t>(graph, v);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“done”;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303500" y="2950683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5A923-957B-ED78-9721-01D3F5097FFD}"/>
              </a:ext>
            </a:extLst>
          </p:cNvPr>
          <p:cNvSpPr txBox="1"/>
          <p:nvPr/>
        </p:nvSpPr>
        <p:spPr>
          <a:xfrm>
            <a:off x="7931446" y="424092"/>
            <a:ext cx="41015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Look for a back edge!</a:t>
            </a:r>
          </a:p>
        </p:txBody>
      </p:sp>
    </p:spTree>
    <p:extLst>
      <p:ext uri="{BB962C8B-B14F-4D97-AF65-F5344CB8AC3E}">
        <p14:creationId xmlns:p14="http://schemas.microsoft.com/office/powerpoint/2010/main" val="217603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68C3F-4B9D-C618-991C-2A9D4BC49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FB2E-DA37-6BBE-3E9C-0C48E37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 – Worked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298D4-2365-F9E2-4878-F7568237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0A24A-53B6-BE08-C03A-58D7F5E5BFE9}"/>
              </a:ext>
            </a:extLst>
          </p:cNvPr>
          <p:cNvSpPr txBox="1"/>
          <p:nvPr/>
        </p:nvSpPr>
        <p:spPr>
          <a:xfrm>
            <a:off x="73330" y="3873029"/>
            <a:ext cx="45527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Starting from the current node: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for each non-done neighbor: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if the neighbor is visited: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we found a cycle!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else: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mark the neighbor as visited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do a DFS from the neighbor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mark the current node as done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E1CDB6-9AD2-5C23-41FE-6AFA369B0160}"/>
              </a:ext>
            </a:extLst>
          </p:cNvPr>
          <p:cNvGraphicFramePr>
            <a:graphicFrameLocks noGrp="1"/>
          </p:cNvGraphicFramePr>
          <p:nvPr/>
        </p:nvGraphicFramePr>
        <p:xfrm>
          <a:off x="6492240" y="1399839"/>
          <a:ext cx="52253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29">
                  <a:extLst>
                    <a:ext uri="{9D8B030D-6E8A-4147-A177-3AD203B41FA5}">
                      <a16:colId xmlns:a16="http://schemas.microsoft.com/office/drawing/2014/main" val="2885487592"/>
                    </a:ext>
                  </a:extLst>
                </a:gridCol>
                <a:gridCol w="991884">
                  <a:extLst>
                    <a:ext uri="{9D8B030D-6E8A-4147-A177-3AD203B41FA5}">
                      <a16:colId xmlns:a16="http://schemas.microsoft.com/office/drawing/2014/main" val="391855543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745931878"/>
                    </a:ext>
                  </a:extLst>
                </a:gridCol>
                <a:gridCol w="2390699">
                  <a:extLst>
                    <a:ext uri="{9D8B030D-6E8A-4147-A177-3AD203B41FA5}">
                      <a16:colId xmlns:a16="http://schemas.microsoft.com/office/drawing/2014/main" val="2503185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3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33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C301D81-9C2C-04F9-DD6E-E893BB75F3F4}"/>
              </a:ext>
            </a:extLst>
          </p:cNvPr>
          <p:cNvGrpSpPr/>
          <p:nvPr/>
        </p:nvGrpSpPr>
        <p:grpSpPr>
          <a:xfrm>
            <a:off x="5742926" y="5474915"/>
            <a:ext cx="6036209" cy="658829"/>
            <a:chOff x="5742926" y="5607923"/>
            <a:chExt cx="6036209" cy="6588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DA16A2-0CD3-8A9F-F1BC-894F3EA7D7E9}"/>
                </a:ext>
              </a:extLst>
            </p:cNvPr>
            <p:cNvSpPr/>
            <p:nvPr/>
          </p:nvSpPr>
          <p:spPr>
            <a:xfrm>
              <a:off x="6558742" y="5619404"/>
              <a:ext cx="5220393" cy="64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7D29E0-54AD-227B-D827-A36AFEF2D743}"/>
                </a:ext>
              </a:extLst>
            </p:cNvPr>
            <p:cNvSpPr txBox="1"/>
            <p:nvPr/>
          </p:nvSpPr>
          <p:spPr>
            <a:xfrm>
              <a:off x="5742926" y="5607923"/>
              <a:ext cx="739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(Call)</a:t>
              </a:r>
            </a:p>
            <a:p>
              <a:r>
                <a:rPr lang="en-US" dirty="0"/>
                <a:t>Stack: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110CD-4802-ACCC-CC22-A3803B7FD9BA}"/>
              </a:ext>
            </a:extLst>
          </p:cNvPr>
          <p:cNvGrpSpPr/>
          <p:nvPr/>
        </p:nvGrpSpPr>
        <p:grpSpPr>
          <a:xfrm>
            <a:off x="336666" y="1399839"/>
            <a:ext cx="4385159" cy="2420607"/>
            <a:chOff x="6934200" y="4047495"/>
            <a:chExt cx="4385159" cy="24206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513DBA-D573-ECF7-AF85-B480795D7D4C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48DC151-B6A2-7217-85A3-B194F6DBD4FB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FABAA4C-E9AA-BBC4-EE1C-E5F598D0FAAC}"/>
                    </a:ext>
                  </a:extLst>
                </p:cNvPr>
                <p:cNvCxnSpPr>
                  <a:stCxn id="26" idx="7"/>
                  <a:endCxn id="27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47DED7C-37A2-4185-0085-C799CEB7E887}"/>
                    </a:ext>
                  </a:extLst>
                </p:cNvPr>
                <p:cNvCxnSpPr>
                  <a:stCxn id="27" idx="6"/>
                  <a:endCxn id="30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4406FE0-7880-018C-F059-2F319F0E7202}"/>
                    </a:ext>
                  </a:extLst>
                </p:cNvPr>
                <p:cNvCxnSpPr>
                  <a:stCxn id="26" idx="4"/>
                  <a:endCxn id="28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9DF2E77-C2A9-185C-544C-1D82413EA2C8}"/>
                    </a:ext>
                  </a:extLst>
                </p:cNvPr>
                <p:cNvCxnSpPr>
                  <a:stCxn id="29" idx="3"/>
                  <a:endCxn id="28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A679EB0-00E6-D92F-524C-8C9612C31749}"/>
                    </a:ext>
                  </a:extLst>
                </p:cNvPr>
                <p:cNvCxnSpPr>
                  <a:stCxn id="43" idx="2"/>
                  <a:endCxn id="28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A883C6F-1A4A-0DBA-17F7-243880D2566E}"/>
                    </a:ext>
                  </a:extLst>
                </p:cNvPr>
                <p:cNvCxnSpPr>
                  <a:stCxn id="29" idx="5"/>
                  <a:endCxn id="4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3A30ECC-BDFA-2F09-C1F1-162FF19105D1}"/>
                    </a:ext>
                  </a:extLst>
                </p:cNvPr>
                <p:cNvCxnSpPr>
                  <a:cxnSpLocks/>
                  <a:stCxn id="27" idx="5"/>
                  <a:endCxn id="4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AE315C5-3930-18E5-9BAB-6022ABB33C39}"/>
                    </a:ext>
                  </a:extLst>
                </p:cNvPr>
                <p:cNvCxnSpPr>
                  <a:cxnSpLocks/>
                  <a:stCxn id="49" idx="4"/>
                  <a:endCxn id="4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38391A9-D44C-0282-C0B7-525D7952CE54}"/>
                    </a:ext>
                  </a:extLst>
                </p:cNvPr>
                <p:cNvCxnSpPr>
                  <a:stCxn id="49" idx="2"/>
                  <a:endCxn id="30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A2F1494-B8AD-6CAC-81D7-9102EDA4A3EE}"/>
                    </a:ext>
                  </a:extLst>
                </p:cNvPr>
                <p:cNvCxnSpPr>
                  <a:stCxn id="48" idx="1"/>
                  <a:endCxn id="4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C301D3B-EE9A-2685-F45E-8C4067240F32}"/>
                    </a:ext>
                  </a:extLst>
                </p:cNvPr>
                <p:cNvCxnSpPr>
                  <a:stCxn id="48" idx="3"/>
                  <a:endCxn id="4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FD3D2C-DA91-1B27-4C0E-B92F73E6049A}"/>
                    </a:ext>
                  </a:extLst>
                </p:cNvPr>
                <p:cNvCxnSpPr>
                  <a:stCxn id="27" idx="4"/>
                  <a:endCxn id="28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F87792A-6963-8E7F-9191-315F58BC1D3B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B01CE90-E3B9-6F24-AF62-13D41D6CDEFF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A831B14-9CD1-9A57-721F-B5AFDC15218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1D99591-25BC-8AC7-69A6-0A5B5F0A81B5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33FD9BA-5729-E1E2-E3D7-50C15B23D6F7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6C9327-8D05-8D09-3618-C4D2646A9CE8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44474E1-71F6-462B-0F4D-A5C3A5D1733B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18B2CEE-B7DA-ED4D-C37F-6FFA219844F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CC9C376-9A49-233A-F78E-515398A73AF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F1AC76B-3813-40CA-1628-0611863B842D}"/>
                  </a:ext>
                </a:extLst>
              </p:cNvPr>
              <p:cNvCxnSpPr>
                <a:cxnSpLocks/>
                <a:stCxn id="43" idx="3"/>
                <a:endCxn id="28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3EB4C0-147D-458E-07EA-A6A47DB3DE84}"/>
                </a:ext>
              </a:extLst>
            </p:cNvPr>
            <p:cNvCxnSpPr>
              <a:cxnSpLocks/>
              <a:stCxn id="43" idx="6"/>
              <a:endCxn id="4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175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Topological Sort of a </a:t>
                </a:r>
                <a:r>
                  <a:rPr lang="en-US" b="1" dirty="0"/>
                  <a:t>directed acyclic graph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the permutation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66" idx="3"/>
                  <a:endCxn id="59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2"/>
                <a:endCxn id="60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0B0D44-4503-B113-87EC-AB0E7A1FCD53}"/>
              </a:ext>
            </a:extLst>
          </p:cNvPr>
          <p:cNvCxnSpPr>
            <a:stCxn id="50" idx="6"/>
            <a:endCxn id="53" idx="2"/>
          </p:cNvCxnSpPr>
          <p:nvPr/>
        </p:nvCxnSpPr>
        <p:spPr>
          <a:xfrm>
            <a:off x="3554103" y="5244295"/>
            <a:ext cx="395811" cy="21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C39D31B-7AA3-5A48-D190-1D40BC85C1C6}"/>
              </a:ext>
            </a:extLst>
          </p:cNvPr>
          <p:cNvCxnSpPr>
            <a:cxnSpLocks/>
            <a:stCxn id="49" idx="6"/>
            <a:endCxn id="51" idx="2"/>
          </p:cNvCxnSpPr>
          <p:nvPr/>
        </p:nvCxnSpPr>
        <p:spPr>
          <a:xfrm>
            <a:off x="619356" y="5234984"/>
            <a:ext cx="449770" cy="631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529C94-2160-69CC-F66F-68DB22CA31D4}"/>
              </a:ext>
            </a:extLst>
          </p:cNvPr>
          <p:cNvCxnSpPr>
            <a:cxnSpLocks/>
            <a:stCxn id="52" idx="2"/>
            <a:endCxn id="51" idx="6"/>
          </p:cNvCxnSpPr>
          <p:nvPr/>
        </p:nvCxnSpPr>
        <p:spPr>
          <a:xfrm flipH="1" flipV="1">
            <a:off x="1388639" y="5241299"/>
            <a:ext cx="403878" cy="599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3BF517-36A9-3702-EE69-685E12DA7259}"/>
              </a:ext>
            </a:extLst>
          </p:cNvPr>
          <p:cNvCxnSpPr>
            <a:cxnSpLocks/>
            <a:stCxn id="52" idx="6"/>
            <a:endCxn id="54" idx="2"/>
          </p:cNvCxnSpPr>
          <p:nvPr/>
        </p:nvCxnSpPr>
        <p:spPr>
          <a:xfrm>
            <a:off x="2112030" y="5247292"/>
            <a:ext cx="40152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E0D209-7094-638C-C4AA-27037DB27106}"/>
              </a:ext>
            </a:extLst>
          </p:cNvPr>
          <p:cNvCxnSpPr>
            <a:cxnSpLocks/>
            <a:stCxn id="57" idx="6"/>
            <a:endCxn id="55" idx="2"/>
          </p:cNvCxnSpPr>
          <p:nvPr/>
        </p:nvCxnSpPr>
        <p:spPr>
          <a:xfrm flipV="1">
            <a:off x="5610488" y="5234983"/>
            <a:ext cx="325755" cy="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4C4795-CDC5-0939-14B6-7DF5DAF16019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4895164" y="5222490"/>
            <a:ext cx="395811" cy="1249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A71178C-0CB5-81FD-1C6B-5885A1FB0446}"/>
              </a:ext>
            </a:extLst>
          </p:cNvPr>
          <p:cNvSpPr/>
          <p:nvPr/>
        </p:nvSpPr>
        <p:spPr>
          <a:xfrm>
            <a:off x="299843" y="5075227"/>
            <a:ext cx="319513" cy="3195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13346B-401C-3652-32D9-06DEA4AF7513}"/>
              </a:ext>
            </a:extLst>
          </p:cNvPr>
          <p:cNvSpPr/>
          <p:nvPr/>
        </p:nvSpPr>
        <p:spPr>
          <a:xfrm>
            <a:off x="3234590" y="5084538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513FE45-B8A0-FFEC-0FD0-6DC0DB834F09}"/>
              </a:ext>
            </a:extLst>
          </p:cNvPr>
          <p:cNvSpPr/>
          <p:nvPr/>
        </p:nvSpPr>
        <p:spPr>
          <a:xfrm>
            <a:off x="1069126" y="5081542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A80F62-FF8D-4A09-382B-25FB41FB52BB}"/>
              </a:ext>
            </a:extLst>
          </p:cNvPr>
          <p:cNvSpPr/>
          <p:nvPr/>
        </p:nvSpPr>
        <p:spPr>
          <a:xfrm>
            <a:off x="1792517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293ED18-F8D1-4A1B-3349-17CEE171B546}"/>
              </a:ext>
            </a:extLst>
          </p:cNvPr>
          <p:cNvSpPr/>
          <p:nvPr/>
        </p:nvSpPr>
        <p:spPr>
          <a:xfrm>
            <a:off x="3949914" y="508671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E957851-1997-7A07-C848-B94950E30C25}"/>
              </a:ext>
            </a:extLst>
          </p:cNvPr>
          <p:cNvSpPr/>
          <p:nvPr/>
        </p:nvSpPr>
        <p:spPr>
          <a:xfrm>
            <a:off x="2513553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A22541B-82CB-C642-8CB9-FAA3546D6900}"/>
              </a:ext>
            </a:extLst>
          </p:cNvPr>
          <p:cNvSpPr/>
          <p:nvPr/>
        </p:nvSpPr>
        <p:spPr>
          <a:xfrm>
            <a:off x="5936243" y="507522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AB557A-4E87-F26F-1D7A-BFF85239C859}"/>
              </a:ext>
            </a:extLst>
          </p:cNvPr>
          <p:cNvSpPr/>
          <p:nvPr/>
        </p:nvSpPr>
        <p:spPr>
          <a:xfrm>
            <a:off x="4575651" y="5062733"/>
            <a:ext cx="319513" cy="319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EBB0A32-9C29-4F89-4C8D-81397F03586E}"/>
              </a:ext>
            </a:extLst>
          </p:cNvPr>
          <p:cNvSpPr/>
          <p:nvPr/>
        </p:nvSpPr>
        <p:spPr>
          <a:xfrm>
            <a:off x="5290975" y="5075227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814C6C3D-8A21-06DD-4CAA-098772864918}"/>
              </a:ext>
            </a:extLst>
          </p:cNvPr>
          <p:cNvCxnSpPr>
            <a:cxnSpLocks/>
            <a:stCxn id="49" idx="0"/>
            <a:endCxn id="50" idx="0"/>
          </p:cNvCxnSpPr>
          <p:nvPr/>
        </p:nvCxnSpPr>
        <p:spPr>
          <a:xfrm rot="16200000" flipH="1">
            <a:off x="1922317" y="3612509"/>
            <a:ext cx="9311" cy="2934747"/>
          </a:xfrm>
          <a:prstGeom prst="curvedConnector3">
            <a:avLst>
              <a:gd name="adj1" fmla="val -443912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Curved 157">
            <a:extLst>
              <a:ext uri="{FF2B5EF4-FFF2-40B4-BE49-F238E27FC236}">
                <a16:creationId xmlns:a16="http://schemas.microsoft.com/office/drawing/2014/main" id="{A4729202-4054-EC19-C819-B933598504E1}"/>
              </a:ext>
            </a:extLst>
          </p:cNvPr>
          <p:cNvCxnSpPr>
            <a:cxnSpLocks/>
            <a:stCxn id="51" idx="0"/>
            <a:endCxn id="50" idx="1"/>
          </p:cNvCxnSpPr>
          <p:nvPr/>
        </p:nvCxnSpPr>
        <p:spPr>
          <a:xfrm rot="16200000" flipH="1">
            <a:off x="2230238" y="4080187"/>
            <a:ext cx="49788" cy="2052499"/>
          </a:xfrm>
          <a:prstGeom prst="curvedConnector3">
            <a:avLst>
              <a:gd name="adj1" fmla="val -459147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0559DE45-F33F-F5BF-9F25-091F131C8528}"/>
              </a:ext>
            </a:extLst>
          </p:cNvPr>
          <p:cNvCxnSpPr>
            <a:cxnSpLocks/>
            <a:stCxn id="51" idx="5"/>
            <a:endCxn id="54" idx="3"/>
          </p:cNvCxnSpPr>
          <p:nvPr/>
        </p:nvCxnSpPr>
        <p:spPr>
          <a:xfrm rot="16200000" flipH="1">
            <a:off x="1948100" y="4748010"/>
            <a:ext cx="5993" cy="1218498"/>
          </a:xfrm>
          <a:prstGeom prst="curvedConnector3">
            <a:avLst>
              <a:gd name="adj1" fmla="val 4695228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8C9D547F-8E81-F5F2-EDFF-11DB65A07280}"/>
              </a:ext>
            </a:extLst>
          </p:cNvPr>
          <p:cNvCxnSpPr>
            <a:cxnSpLocks/>
            <a:stCxn id="54" idx="5"/>
            <a:endCxn id="55" idx="4"/>
          </p:cNvCxnSpPr>
          <p:nvPr/>
        </p:nvCxnSpPr>
        <p:spPr>
          <a:xfrm rot="16200000" flipH="1">
            <a:off x="4423896" y="3722634"/>
            <a:ext cx="34483" cy="3309726"/>
          </a:xfrm>
          <a:prstGeom prst="curvedConnector3">
            <a:avLst>
              <a:gd name="adj1" fmla="val 187004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Curved 191">
            <a:extLst>
              <a:ext uri="{FF2B5EF4-FFF2-40B4-BE49-F238E27FC236}">
                <a16:creationId xmlns:a16="http://schemas.microsoft.com/office/drawing/2014/main" id="{B84B2C03-CFCF-CA20-781E-C58089660A45}"/>
              </a:ext>
            </a:extLst>
          </p:cNvPr>
          <p:cNvCxnSpPr>
            <a:cxnSpLocks/>
            <a:stCxn id="50" idx="7"/>
            <a:endCxn id="57" idx="0"/>
          </p:cNvCxnSpPr>
          <p:nvPr/>
        </p:nvCxnSpPr>
        <p:spPr>
          <a:xfrm rot="5400000" flipH="1" flipV="1">
            <a:off x="4450970" y="4131569"/>
            <a:ext cx="56103" cy="1943421"/>
          </a:xfrm>
          <a:prstGeom prst="curvedConnector3">
            <a:avLst>
              <a:gd name="adj1" fmla="val 853193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Curved 210">
            <a:extLst>
              <a:ext uri="{FF2B5EF4-FFF2-40B4-BE49-F238E27FC236}">
                <a16:creationId xmlns:a16="http://schemas.microsoft.com/office/drawing/2014/main" id="{6415C442-473D-7C8D-D16D-EC9EDBE277FA}"/>
              </a:ext>
            </a:extLst>
          </p:cNvPr>
          <p:cNvCxnSpPr>
            <a:cxnSpLocks/>
            <a:stCxn id="53" idx="7"/>
            <a:endCxn id="57" idx="1"/>
          </p:cNvCxnSpPr>
          <p:nvPr/>
        </p:nvCxnSpPr>
        <p:spPr>
          <a:xfrm rot="5400000" flipH="1" flipV="1">
            <a:off x="4774457" y="4570198"/>
            <a:ext cx="11489" cy="1115132"/>
          </a:xfrm>
          <a:prstGeom prst="curvedConnector3">
            <a:avLst>
              <a:gd name="adj1" fmla="val 249700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: Curved 227">
            <a:extLst>
              <a:ext uri="{FF2B5EF4-FFF2-40B4-BE49-F238E27FC236}">
                <a16:creationId xmlns:a16="http://schemas.microsoft.com/office/drawing/2014/main" id="{05560F74-47A6-8A48-52DE-D20A78234D0A}"/>
              </a:ext>
            </a:extLst>
          </p:cNvPr>
          <p:cNvCxnSpPr>
            <a:cxnSpLocks/>
            <a:stCxn id="56" idx="5"/>
            <a:endCxn id="55" idx="3"/>
          </p:cNvCxnSpPr>
          <p:nvPr/>
        </p:nvCxnSpPr>
        <p:spPr>
          <a:xfrm rot="16200000" flipH="1">
            <a:off x="5409457" y="4774368"/>
            <a:ext cx="12493" cy="1134663"/>
          </a:xfrm>
          <a:prstGeom prst="curvedConnector3">
            <a:avLst>
              <a:gd name="adj1" fmla="val 230437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85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D1BA3A-96E8-D2C0-ED4F-1198276AF6C8}"/>
              </a:ext>
            </a:extLst>
          </p:cNvPr>
          <p:cNvSpPr txBox="1"/>
          <p:nvPr/>
        </p:nvSpPr>
        <p:spPr>
          <a:xfrm>
            <a:off x="7456715" y="1337129"/>
            <a:ext cx="351608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“done” time</a:t>
            </a:r>
          </a:p>
        </p:txBody>
      </p:sp>
    </p:spTree>
    <p:extLst>
      <p:ext uri="{BB962C8B-B14F-4D97-AF65-F5344CB8AC3E}">
        <p14:creationId xmlns:p14="http://schemas.microsoft.com/office/powerpoint/2010/main" val="170705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39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DFS: 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9174" y="72711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List </a:t>
            </a:r>
            <a:r>
              <a:rPr lang="en-US" sz="2000" dirty="0" err="1"/>
              <a:t>topSort</a:t>
            </a:r>
            <a:r>
              <a:rPr lang="en-US" sz="2000" dirty="0"/>
              <a:t>(graph){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List&lt;Nodes&gt; done = new List&lt;&gt;();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for (Node v : </a:t>
            </a:r>
            <a:r>
              <a:rPr lang="en-US" sz="2000" b="1" dirty="0" err="1">
                <a:solidFill>
                  <a:srgbClr val="FF0000"/>
                </a:solidFill>
              </a:rPr>
              <a:t>graph.vertices</a:t>
            </a:r>
            <a:r>
              <a:rPr lang="en-US" sz="2000" b="1" dirty="0">
                <a:solidFill>
                  <a:srgbClr val="FF0000"/>
                </a:solidFill>
              </a:rPr>
              <a:t>){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	if (!</a:t>
            </a:r>
            <a:r>
              <a:rPr lang="en-US" sz="2000" b="1" dirty="0" err="1">
                <a:solidFill>
                  <a:srgbClr val="FF0000"/>
                </a:solidFill>
              </a:rPr>
              <a:t>v.visited</a:t>
            </a:r>
            <a:r>
              <a:rPr lang="en-US" sz="2000" b="1" dirty="0">
                <a:solidFill>
                  <a:srgbClr val="FF0000"/>
                </a:solidFill>
              </a:rPr>
              <a:t>){</a:t>
            </a:r>
          </a:p>
          <a:p>
            <a:r>
              <a:rPr lang="en-US" sz="2000" dirty="0"/>
              <a:t>			</a:t>
            </a:r>
            <a:r>
              <a:rPr lang="en-US" sz="2000" dirty="0" err="1"/>
              <a:t>finishTime</a:t>
            </a:r>
            <a:r>
              <a:rPr lang="en-US" sz="2000" dirty="0"/>
              <a:t>(graph, v, finished);</a:t>
            </a:r>
          </a:p>
          <a:p>
            <a:r>
              <a:rPr lang="en-US" sz="2000" dirty="0"/>
              <a:t>		}</a:t>
            </a:r>
          </a:p>
          <a:p>
            <a:r>
              <a:rPr lang="en-US" sz="2000" dirty="0"/>
              <a:t>	}</a:t>
            </a:r>
          </a:p>
          <a:p>
            <a:r>
              <a:rPr lang="en-US" sz="2000" dirty="0"/>
              <a:t>	</a:t>
            </a:r>
            <a:r>
              <a:rPr lang="en-US" sz="2000" b="1" dirty="0" err="1">
                <a:solidFill>
                  <a:srgbClr val="FF0000"/>
                </a:solidFill>
              </a:rPr>
              <a:t>done.reverse</a:t>
            </a:r>
            <a:r>
              <a:rPr lang="en-US" sz="2000" b="1" dirty="0">
                <a:solidFill>
                  <a:srgbClr val="FF0000"/>
                </a:solidFill>
              </a:rPr>
              <a:t>();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return done;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void </a:t>
            </a:r>
            <a:r>
              <a:rPr lang="en-US" sz="2000" dirty="0" err="1"/>
              <a:t>finishTime</a:t>
            </a:r>
            <a:r>
              <a:rPr lang="en-US" sz="2000" dirty="0"/>
              <a:t>(graph, </a:t>
            </a:r>
            <a:r>
              <a:rPr lang="en-US" sz="2000" dirty="0" err="1"/>
              <a:t>curr</a:t>
            </a:r>
            <a:r>
              <a:rPr lang="en-US" sz="2000" dirty="0"/>
              <a:t>, finished){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curr.visited</a:t>
            </a:r>
            <a:r>
              <a:rPr lang="en-US" sz="2000" dirty="0"/>
              <a:t> = true;</a:t>
            </a:r>
          </a:p>
          <a:p>
            <a:r>
              <a:rPr lang="en-US" sz="2000" dirty="0"/>
              <a:t>	for (Node v : </a:t>
            </a:r>
            <a:r>
              <a:rPr lang="en-US" sz="2000" dirty="0" err="1"/>
              <a:t>curr.neighbors</a:t>
            </a:r>
            <a:r>
              <a:rPr lang="en-US" sz="2000" dirty="0"/>
              <a:t>){</a:t>
            </a:r>
          </a:p>
          <a:p>
            <a:r>
              <a:rPr lang="en-US" sz="2000" dirty="0"/>
              <a:t>		if (!</a:t>
            </a:r>
            <a:r>
              <a:rPr lang="en-US" sz="2000" dirty="0" err="1"/>
              <a:t>v.visited</a:t>
            </a:r>
            <a:r>
              <a:rPr lang="en-US" sz="2000" dirty="0"/>
              <a:t>){</a:t>
            </a:r>
          </a:p>
          <a:p>
            <a:r>
              <a:rPr lang="en-US" sz="2000" dirty="0"/>
              <a:t>			</a:t>
            </a:r>
            <a:r>
              <a:rPr lang="en-US" sz="2000" dirty="0" err="1"/>
              <a:t>finishTime</a:t>
            </a:r>
            <a:r>
              <a:rPr lang="en-US" sz="2000" dirty="0"/>
              <a:t>(graph, v, finished);</a:t>
            </a:r>
          </a:p>
          <a:p>
            <a:r>
              <a:rPr lang="en-US" sz="2000" dirty="0"/>
              <a:t>		}</a:t>
            </a:r>
          </a:p>
          <a:p>
            <a:r>
              <a:rPr lang="en-US" sz="2000" dirty="0"/>
              <a:t>	}</a:t>
            </a:r>
          </a:p>
          <a:p>
            <a:r>
              <a:rPr lang="en-US" sz="2000" dirty="0"/>
              <a:t>	</a:t>
            </a:r>
            <a:r>
              <a:rPr lang="en-US" sz="2000" b="1" dirty="0" err="1">
                <a:solidFill>
                  <a:srgbClr val="FF0000"/>
                </a:solidFill>
              </a:rPr>
              <a:t>done.add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curr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/>
              <a:t>}			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8D4C7C-0AE1-7852-CBEE-C620B6E41F0E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AD1A1F-1858-45D6-7E51-1F9AF1CDD4A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677033C-CB5F-46AB-B374-335942CAC42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C65CFAA-FA9A-DDB6-F0F9-3C9FF5C1C650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D421D9D-777D-CB21-D6E6-A17BCE7AFEAD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0A629D0-968A-8695-0E03-5E719B3B3761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94E1493-F810-AAF7-D036-ABDA53E0371E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F0DB74C-4636-EC59-3B12-4158D04693E1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0EE49A2-D7BB-55D2-CDF7-57117EFD6BC0}"/>
                    </a:ext>
                  </a:extLst>
                </p:cNvPr>
                <p:cNvCxnSpPr>
                  <a:cxnSpLocks/>
                  <a:stCxn id="56" idx="3"/>
                  <a:endCxn id="22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1B7356C-0FBF-4014-5B14-9D07550C2011}"/>
                    </a:ext>
                  </a:extLst>
                </p:cNvPr>
                <p:cNvCxnSpPr>
                  <a:cxnSpLocks/>
                  <a:stCxn id="56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73CFE9C-7CA9-76B0-E6C8-A01F0F47567A}"/>
                    </a:ext>
                  </a:extLst>
                </p:cNvPr>
                <p:cNvCxnSpPr>
                  <a:stCxn id="56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61EEFB6-6240-9286-EB6B-87B4E3A42C62}"/>
                    </a:ext>
                  </a:extLst>
                </p:cNvPr>
                <p:cNvCxnSpPr>
                  <a:stCxn id="28" idx="1"/>
                  <a:endCxn id="5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1DD2A99-E823-2C5F-48A9-215EF4B837A0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B45E6E6-E67F-AE66-A2FF-F42504A2C17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0252589-58D9-C066-18D8-930B9F0C654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BAB2B40-EA53-50A6-67B2-4C18A86EFEF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7394C2A-20FB-8408-0C52-8124EB58C80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13D01A1-2099-59FF-8B64-AAF9428E285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E5977DB-14AA-CCA3-797B-283030773577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93C95AB-CD73-19F4-C798-3BAD9970D00F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1BAD119-94DD-8C8A-99D3-A302AE58E595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640C0E4-7E3C-3D79-7380-C6915BFD818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AD5C5D0-2FEE-6D4B-935F-6492A37B941C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EEEE52A-2F02-4140-A7B3-78C20CCC7FED}"/>
                  </a:ext>
                </a:extLst>
              </p:cNvPr>
              <p:cNvCxnSpPr>
                <a:cxnSpLocks/>
                <a:stCxn id="26" idx="2"/>
                <a:endCxn id="23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A96582-F630-B845-F0CF-A10ECF5F36C6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8E7255-187D-527D-D4D0-00AE6ABCE8BB}"/>
              </a:ext>
            </a:extLst>
          </p:cNvPr>
          <p:cNvGrpSpPr/>
          <p:nvPr/>
        </p:nvGrpSpPr>
        <p:grpSpPr>
          <a:xfrm>
            <a:off x="6137495" y="3052992"/>
            <a:ext cx="5682036" cy="538444"/>
            <a:chOff x="7767403" y="2882319"/>
            <a:chExt cx="3971372" cy="3763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790045B-2F32-574B-21DE-2D66631DC027}"/>
                </a:ext>
              </a:extLst>
            </p:cNvPr>
            <p:cNvGrpSpPr/>
            <p:nvPr/>
          </p:nvGrpSpPr>
          <p:grpSpPr>
            <a:xfrm>
              <a:off x="8371362" y="2882319"/>
              <a:ext cx="3367413" cy="376337"/>
              <a:chOff x="6834185" y="3171034"/>
              <a:chExt cx="3367413" cy="3763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CD21DE-873D-0948-01AB-7B6EFA7DD1D9}"/>
                  </a:ext>
                </a:extLst>
              </p:cNvPr>
              <p:cNvSpPr/>
              <p:nvPr/>
            </p:nvSpPr>
            <p:spPr>
              <a:xfrm>
                <a:off x="6834185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2CAD4C-6A2B-BFEB-EF9D-1998F5B2AD06}"/>
                  </a:ext>
                </a:extLst>
              </p:cNvPr>
              <p:cNvSpPr/>
              <p:nvPr/>
            </p:nvSpPr>
            <p:spPr>
              <a:xfrm>
                <a:off x="7208342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868008-327D-8243-B1F3-D11DCE8FF2FE}"/>
                  </a:ext>
                </a:extLst>
              </p:cNvPr>
              <p:cNvSpPr/>
              <p:nvPr/>
            </p:nvSpPr>
            <p:spPr>
              <a:xfrm>
                <a:off x="7582499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FE4A74-528B-DA33-573C-55CB58EF089C}"/>
                  </a:ext>
                </a:extLst>
              </p:cNvPr>
              <p:cNvSpPr/>
              <p:nvPr/>
            </p:nvSpPr>
            <p:spPr>
              <a:xfrm>
                <a:off x="7956656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EB594F-FCAF-7CA7-BDA4-48D848AB46A2}"/>
                  </a:ext>
                </a:extLst>
              </p:cNvPr>
              <p:cNvSpPr/>
              <p:nvPr/>
            </p:nvSpPr>
            <p:spPr>
              <a:xfrm>
                <a:off x="8330813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8763D2-5ED8-F326-A12C-7F9AF72C1521}"/>
                  </a:ext>
                </a:extLst>
              </p:cNvPr>
              <p:cNvSpPr/>
              <p:nvPr/>
            </p:nvSpPr>
            <p:spPr>
              <a:xfrm>
                <a:off x="8704970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E39B383-AA24-4F78-B96A-E2BB6FF2B8FE}"/>
                  </a:ext>
                </a:extLst>
              </p:cNvPr>
              <p:cNvSpPr/>
              <p:nvPr/>
            </p:nvSpPr>
            <p:spPr>
              <a:xfrm>
                <a:off x="9079127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F61B852-1CE3-C752-64EE-C4906CBEEDEF}"/>
                  </a:ext>
                </a:extLst>
              </p:cNvPr>
              <p:cNvSpPr/>
              <p:nvPr/>
            </p:nvSpPr>
            <p:spPr>
              <a:xfrm>
                <a:off x="9453284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6C7AA5A-29AB-650B-5877-CFACC47DFBD7}"/>
                  </a:ext>
                </a:extLst>
              </p:cNvPr>
              <p:cNvSpPr/>
              <p:nvPr/>
            </p:nvSpPr>
            <p:spPr>
              <a:xfrm>
                <a:off x="9827441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12F9E-10C2-F575-75E3-44213FAE7B5A}"/>
                </a:ext>
              </a:extLst>
            </p:cNvPr>
            <p:cNvSpPr txBox="1"/>
            <p:nvPr/>
          </p:nvSpPr>
          <p:spPr>
            <a:xfrm>
              <a:off x="7767403" y="2965901"/>
              <a:ext cx="607501" cy="224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finished: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F63F4C6-0844-B0AA-630A-71E0D77220F9}"/>
              </a:ext>
            </a:extLst>
          </p:cNvPr>
          <p:cNvSpPr txBox="1"/>
          <p:nvPr/>
        </p:nvSpPr>
        <p:spPr>
          <a:xfrm>
            <a:off x="7456715" y="1337129"/>
            <a:ext cx="351608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“done” time</a:t>
            </a:r>
          </a:p>
        </p:txBody>
      </p:sp>
    </p:spTree>
    <p:extLst>
      <p:ext uri="{BB962C8B-B14F-4D97-AF65-F5344CB8AC3E}">
        <p14:creationId xmlns:p14="http://schemas.microsoft.com/office/powerpoint/2010/main" val="280057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3770-8075-BEEB-97CF-77688996C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5DA2-ED25-8CCF-C064-52F05C9D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Topological Sort– Worked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96CDD-22EF-425E-E259-4CF82BB5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5AB94-7831-8946-495C-AA69C48ED982}"/>
              </a:ext>
            </a:extLst>
          </p:cNvPr>
          <p:cNvSpPr txBox="1"/>
          <p:nvPr/>
        </p:nvSpPr>
        <p:spPr>
          <a:xfrm>
            <a:off x="73330" y="3873029"/>
            <a:ext cx="38351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Starting from the current node: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for each non-done neighbor: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if the neighbor is visited: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we found a cycle!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else: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mark the neighbor as visited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do a DFS from the neighbor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mark the current node as done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add current node to finished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AFB9A-CE5B-066F-1B3C-E86DB8531E74}"/>
              </a:ext>
            </a:extLst>
          </p:cNvPr>
          <p:cNvGrpSpPr/>
          <p:nvPr/>
        </p:nvGrpSpPr>
        <p:grpSpPr>
          <a:xfrm>
            <a:off x="5296974" y="5954431"/>
            <a:ext cx="5682036" cy="538444"/>
            <a:chOff x="7767403" y="2882319"/>
            <a:chExt cx="3971372" cy="3763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495760-968A-D7E9-BC64-17E817E065EE}"/>
                </a:ext>
              </a:extLst>
            </p:cNvPr>
            <p:cNvGrpSpPr/>
            <p:nvPr/>
          </p:nvGrpSpPr>
          <p:grpSpPr>
            <a:xfrm>
              <a:off x="8371362" y="2882319"/>
              <a:ext cx="3367413" cy="376337"/>
              <a:chOff x="6834185" y="3171034"/>
              <a:chExt cx="3367413" cy="37633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579014-64CF-A160-E639-BE76957EF4AD}"/>
                  </a:ext>
                </a:extLst>
              </p:cNvPr>
              <p:cNvSpPr/>
              <p:nvPr/>
            </p:nvSpPr>
            <p:spPr>
              <a:xfrm>
                <a:off x="6834185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4D7E06-3505-CFE9-C5AC-5A590E4BCACC}"/>
                  </a:ext>
                </a:extLst>
              </p:cNvPr>
              <p:cNvSpPr/>
              <p:nvPr/>
            </p:nvSpPr>
            <p:spPr>
              <a:xfrm>
                <a:off x="7208342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EB175BF-4A16-22F1-7F64-477030C54B75}"/>
                  </a:ext>
                </a:extLst>
              </p:cNvPr>
              <p:cNvSpPr/>
              <p:nvPr/>
            </p:nvSpPr>
            <p:spPr>
              <a:xfrm>
                <a:off x="7582499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21A463-91E2-9348-D471-4B08EF143E56}"/>
                  </a:ext>
                </a:extLst>
              </p:cNvPr>
              <p:cNvSpPr/>
              <p:nvPr/>
            </p:nvSpPr>
            <p:spPr>
              <a:xfrm>
                <a:off x="7956656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9A0B4D-079D-BFAE-BF37-06FE8C1133B1}"/>
                  </a:ext>
                </a:extLst>
              </p:cNvPr>
              <p:cNvSpPr/>
              <p:nvPr/>
            </p:nvSpPr>
            <p:spPr>
              <a:xfrm>
                <a:off x="8330813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13ED68-FD55-10A7-528C-A583F2D162EA}"/>
                  </a:ext>
                </a:extLst>
              </p:cNvPr>
              <p:cNvSpPr/>
              <p:nvPr/>
            </p:nvSpPr>
            <p:spPr>
              <a:xfrm>
                <a:off x="8704970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643781-0F0A-DC08-5755-227960B70466}"/>
                  </a:ext>
                </a:extLst>
              </p:cNvPr>
              <p:cNvSpPr/>
              <p:nvPr/>
            </p:nvSpPr>
            <p:spPr>
              <a:xfrm>
                <a:off x="9079127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CF60E3-DDC8-06A3-E71C-16E5608460E3}"/>
                  </a:ext>
                </a:extLst>
              </p:cNvPr>
              <p:cNvSpPr/>
              <p:nvPr/>
            </p:nvSpPr>
            <p:spPr>
              <a:xfrm>
                <a:off x="9453284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48E7D7-06B9-7D97-DCE4-B0C13D043D52}"/>
                  </a:ext>
                </a:extLst>
              </p:cNvPr>
              <p:cNvSpPr/>
              <p:nvPr/>
            </p:nvSpPr>
            <p:spPr>
              <a:xfrm>
                <a:off x="9827441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A2E920-C8F9-7CBE-4DCB-2AC0A7DF608B}"/>
                </a:ext>
              </a:extLst>
            </p:cNvPr>
            <p:cNvSpPr txBox="1"/>
            <p:nvPr/>
          </p:nvSpPr>
          <p:spPr>
            <a:xfrm>
              <a:off x="7767403" y="2965901"/>
              <a:ext cx="607501" cy="224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finished: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27B5AD2-6886-E060-E76B-8A65474E2BE8}"/>
              </a:ext>
            </a:extLst>
          </p:cNvPr>
          <p:cNvGraphicFramePr>
            <a:graphicFrameLocks noGrp="1"/>
          </p:cNvGraphicFramePr>
          <p:nvPr/>
        </p:nvGraphicFramePr>
        <p:xfrm>
          <a:off x="6492240" y="1399839"/>
          <a:ext cx="52253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29">
                  <a:extLst>
                    <a:ext uri="{9D8B030D-6E8A-4147-A177-3AD203B41FA5}">
                      <a16:colId xmlns:a16="http://schemas.microsoft.com/office/drawing/2014/main" val="2885487592"/>
                    </a:ext>
                  </a:extLst>
                </a:gridCol>
                <a:gridCol w="991884">
                  <a:extLst>
                    <a:ext uri="{9D8B030D-6E8A-4147-A177-3AD203B41FA5}">
                      <a16:colId xmlns:a16="http://schemas.microsoft.com/office/drawing/2014/main" val="391855543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745931878"/>
                    </a:ext>
                  </a:extLst>
                </a:gridCol>
                <a:gridCol w="2390699">
                  <a:extLst>
                    <a:ext uri="{9D8B030D-6E8A-4147-A177-3AD203B41FA5}">
                      <a16:colId xmlns:a16="http://schemas.microsoft.com/office/drawing/2014/main" val="2503185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3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3369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BD8F7-53A7-3F3C-B299-45DE43D86737}"/>
              </a:ext>
            </a:extLst>
          </p:cNvPr>
          <p:cNvGrpSpPr/>
          <p:nvPr/>
        </p:nvGrpSpPr>
        <p:grpSpPr>
          <a:xfrm>
            <a:off x="5265415" y="5160011"/>
            <a:ext cx="6036209" cy="658829"/>
            <a:chOff x="5742926" y="5607923"/>
            <a:chExt cx="6036209" cy="6588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7829ED-476F-7D76-2AD6-9BCED20AC675}"/>
                </a:ext>
              </a:extLst>
            </p:cNvPr>
            <p:cNvSpPr/>
            <p:nvPr/>
          </p:nvSpPr>
          <p:spPr>
            <a:xfrm>
              <a:off x="6558742" y="5619404"/>
              <a:ext cx="5220393" cy="64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55DBF1-650F-A165-B249-E3A8F1673BA0}"/>
                </a:ext>
              </a:extLst>
            </p:cNvPr>
            <p:cNvSpPr txBox="1"/>
            <p:nvPr/>
          </p:nvSpPr>
          <p:spPr>
            <a:xfrm>
              <a:off x="5742926" y="5607923"/>
              <a:ext cx="739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(Call)</a:t>
              </a:r>
            </a:p>
            <a:p>
              <a:r>
                <a:rPr lang="en-US" dirty="0"/>
                <a:t>Stack: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730AC5-2C81-2384-D129-C7C8E30BD5D5}"/>
              </a:ext>
            </a:extLst>
          </p:cNvPr>
          <p:cNvGrpSpPr/>
          <p:nvPr/>
        </p:nvGrpSpPr>
        <p:grpSpPr>
          <a:xfrm>
            <a:off x="336666" y="1399839"/>
            <a:ext cx="4385159" cy="2420607"/>
            <a:chOff x="6934200" y="4047495"/>
            <a:chExt cx="4385159" cy="24206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315881-1EAB-C94A-17A3-BC67E5E2DAEB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24A960C-D8D6-E3A4-D87F-AC5424CFC6B1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6A3124D-0ADF-EEE1-B903-F1AC1710FBE8}"/>
                    </a:ext>
                  </a:extLst>
                </p:cNvPr>
                <p:cNvCxnSpPr>
                  <a:stCxn id="55" idx="7"/>
                  <a:endCxn id="56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458ED4E-6B13-E836-92B0-80FBD2BB7F34}"/>
                    </a:ext>
                  </a:extLst>
                </p:cNvPr>
                <p:cNvCxnSpPr>
                  <a:stCxn id="56" idx="6"/>
                  <a:endCxn id="59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AE9A6E0-AB41-16B5-DE95-24346CB54981}"/>
                    </a:ext>
                  </a:extLst>
                </p:cNvPr>
                <p:cNvCxnSpPr>
                  <a:stCxn id="55" idx="4"/>
                  <a:endCxn id="57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6D79438B-B053-D08A-49E1-A118C7282DBB}"/>
                    </a:ext>
                  </a:extLst>
                </p:cNvPr>
                <p:cNvCxnSpPr>
                  <a:stCxn id="58" idx="3"/>
                  <a:endCxn id="57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B8ED23D-E958-C2A7-6579-A1B3BFD48EC2}"/>
                    </a:ext>
                  </a:extLst>
                </p:cNvPr>
                <p:cNvCxnSpPr>
                  <a:stCxn id="60" idx="2"/>
                  <a:endCxn id="57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1934735-9F97-3660-8978-797BA62CFC64}"/>
                    </a:ext>
                  </a:extLst>
                </p:cNvPr>
                <p:cNvCxnSpPr>
                  <a:stCxn id="58" idx="5"/>
                  <a:endCxn id="60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E8C63DE-14DD-12B7-354F-C32C74C33230}"/>
                    </a:ext>
                  </a:extLst>
                </p:cNvPr>
                <p:cNvCxnSpPr>
                  <a:cxnSpLocks/>
                  <a:stCxn id="56" idx="5"/>
                  <a:endCxn id="61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6726DFE-77AD-34F8-6AE1-A320923A08C4}"/>
                    </a:ext>
                  </a:extLst>
                </p:cNvPr>
                <p:cNvCxnSpPr>
                  <a:cxnSpLocks/>
                  <a:stCxn id="63" idx="4"/>
                  <a:endCxn id="61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2DCAC1A-19CE-6F82-3246-7808A6C0078E}"/>
                    </a:ext>
                  </a:extLst>
                </p:cNvPr>
                <p:cNvCxnSpPr>
                  <a:stCxn id="63" idx="2"/>
                  <a:endCxn id="59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36C25B44-3FAE-CD2A-48C7-4FCE95BD43C6}"/>
                    </a:ext>
                  </a:extLst>
                </p:cNvPr>
                <p:cNvCxnSpPr>
                  <a:stCxn id="62" idx="1"/>
                  <a:endCxn id="63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558CDA-44C9-8F49-ADD8-CAF26338514D}"/>
                    </a:ext>
                  </a:extLst>
                </p:cNvPr>
                <p:cNvCxnSpPr>
                  <a:stCxn id="62" idx="3"/>
                  <a:endCxn id="61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B52657E-D0EF-5E43-C2E6-DC034C7C609E}"/>
                    </a:ext>
                  </a:extLst>
                </p:cNvPr>
                <p:cNvCxnSpPr>
                  <a:stCxn id="56" idx="4"/>
                  <a:endCxn id="57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06F9AB9-1A70-5E04-F887-85A1E0D4AAE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1DE6039-EC55-4FC8-3E9E-1899D5DE3A19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56831FF-3651-3951-E799-56C28A437603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D85905F-FF00-D53E-4CD1-0764661832F5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BCD0E49C-360F-9F1B-0C3E-7C1E4EBEE4CA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D973F2A-0208-64DD-E67C-4E8AEF405DE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14B835A-022B-0388-1453-C18E70444EAE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CA907C9-3729-5E09-5958-6EC94FFF3657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2F74843-D003-F84B-A519-67550AFF1290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61A2004-72DD-2FF6-5BC9-99AA70F08EB8}"/>
                  </a:ext>
                </a:extLst>
              </p:cNvPr>
              <p:cNvCxnSpPr>
                <a:cxnSpLocks/>
                <a:stCxn id="60" idx="3"/>
                <a:endCxn id="57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FBF290-3233-DCB0-D8FB-7C9FBE042E91}"/>
                </a:ext>
              </a:extLst>
            </p:cNvPr>
            <p:cNvCxnSpPr>
              <a:cxnSpLocks/>
              <a:stCxn id="60" idx="6"/>
              <a:endCxn id="61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049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Shortest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quickest way to get from UVA to each of these other places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 find the least-weight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(call this weight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(assumption: all edge weights are positive)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blipFill>
                <a:blip r:embed="rId2"/>
                <a:stretch>
                  <a:fillRect l="-1140" t="-2198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BCC9019-DF73-D79E-6D28-0E1B9B39BB8C}"/>
              </a:ext>
            </a:extLst>
          </p:cNvPr>
          <p:cNvGrpSpPr/>
          <p:nvPr/>
        </p:nvGrpSpPr>
        <p:grpSpPr>
          <a:xfrm>
            <a:off x="3383668" y="1460060"/>
            <a:ext cx="5424664" cy="2953091"/>
            <a:chOff x="2004930" y="1521214"/>
            <a:chExt cx="7331334" cy="3991049"/>
          </a:xfrm>
        </p:grpSpPr>
        <p:pic>
          <p:nvPicPr>
            <p:cNvPr id="6" name="Picture 2" descr="Image result for UCLA">
              <a:extLst>
                <a:ext uri="{FF2B5EF4-FFF2-40B4-BE49-F238E27FC236}">
                  <a16:creationId xmlns:a16="http://schemas.microsoft.com/office/drawing/2014/main" id="{CAF21C7F-7318-8A70-1A1D-C92360336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4114801"/>
              <a:ext cx="866775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SRI International">
              <a:extLst>
                <a:ext uri="{FF2B5EF4-FFF2-40B4-BE49-F238E27FC236}">
                  <a16:creationId xmlns:a16="http://schemas.microsoft.com/office/drawing/2014/main" id="{9A620BD3-A5ED-002E-DE7B-EECD63AEF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209800"/>
              <a:ext cx="1295400" cy="95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UCSB">
              <a:extLst>
                <a:ext uri="{FF2B5EF4-FFF2-40B4-BE49-F238E27FC236}">
                  <a16:creationId xmlns:a16="http://schemas.microsoft.com/office/drawing/2014/main" id="{24459CED-A487-F74E-DF25-233888EA9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691" y="1694568"/>
              <a:ext cx="957755" cy="50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University of Utah">
              <a:extLst>
                <a:ext uri="{FF2B5EF4-FFF2-40B4-BE49-F238E27FC236}">
                  <a16:creationId xmlns:a16="http://schemas.microsoft.com/office/drawing/2014/main" id="{3A843055-4F68-6FC0-EB1B-55B5C5F82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074" y="4419600"/>
              <a:ext cx="1042326" cy="104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Image result for harvard">
              <a:extLst>
                <a:ext uri="{FF2B5EF4-FFF2-40B4-BE49-F238E27FC236}">
                  <a16:creationId xmlns:a16="http://schemas.microsoft.com/office/drawing/2014/main" id="{0C13C080-22DB-97C3-EF48-94F34B4BC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362" y="4850938"/>
              <a:ext cx="678862" cy="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age result for yale">
              <a:extLst>
                <a:ext uri="{FF2B5EF4-FFF2-40B4-BE49-F238E27FC236}">
                  <a16:creationId xmlns:a16="http://schemas.microsoft.com/office/drawing/2014/main" id="{03F26437-8EB8-77CC-0B58-DD29AC360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930" y="2590800"/>
              <a:ext cx="674276" cy="7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Image result for cmu">
              <a:extLst>
                <a:ext uri="{FF2B5EF4-FFF2-40B4-BE49-F238E27FC236}">
                  <a16:creationId xmlns:a16="http://schemas.microsoft.com/office/drawing/2014/main" id="{EFDA2442-D037-15C4-F6D4-CA6DCF5B2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135" y="3216885"/>
              <a:ext cx="994129" cy="99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Image result for mit">
              <a:extLst>
                <a:ext uri="{FF2B5EF4-FFF2-40B4-BE49-F238E27FC236}">
                  <a16:creationId xmlns:a16="http://schemas.microsoft.com/office/drawing/2014/main" id="{C1410B7C-28E1-AAA6-F7F3-7B78F51DC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399" y="3227427"/>
              <a:ext cx="737119" cy="3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35CD9B-E41B-9366-370E-FFD4CA573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4296" y="1948872"/>
              <a:ext cx="1214280" cy="6733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FEF895-FBFD-977F-DF6E-C8C91610CA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6446" y="1807387"/>
              <a:ext cx="11092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6742CD-E516-AAF4-776B-99CE4A2A92F6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342068" y="3294857"/>
              <a:ext cx="716596" cy="1029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CB19C2-9307-A34D-18DD-8E1FF6B560A8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3824008" y="3415704"/>
              <a:ext cx="882391" cy="9129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EB81FD-62A5-6CAB-35DD-C1CB47FA2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6917" y="4780959"/>
              <a:ext cx="1135672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545F96-A7E1-0906-0558-301D0E9A34C7}"/>
                </a:ext>
              </a:extLst>
            </p:cNvPr>
            <p:cNvCxnSpPr>
              <a:cxnSpLocks/>
              <a:stCxn id="13" idx="2"/>
              <a:endCxn id="10" idx="0"/>
            </p:cNvCxnSpPr>
            <p:nvPr/>
          </p:nvCxnSpPr>
          <p:spPr>
            <a:xfrm>
              <a:off x="5074959" y="3603980"/>
              <a:ext cx="118834" cy="12469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AD7121-915F-BF07-82E9-7F85E3D73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3794" y="2318202"/>
              <a:ext cx="787515" cy="9766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ABD135E-E317-A05D-86FF-FD483AFB2E0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5533224" y="5181601"/>
              <a:ext cx="14009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B56382-445B-9BAB-5C5F-79F7A1C395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9637" y="2412816"/>
              <a:ext cx="836964" cy="231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EA04C2-553C-65BA-BCBB-146D68692B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83" y="2238828"/>
              <a:ext cx="449218" cy="2317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569DF5-384F-7F94-BF36-1B9D567C78CE}"/>
                </a:ext>
              </a:extLst>
            </p:cNvPr>
            <p:cNvCxnSpPr/>
            <p:nvPr/>
          </p:nvCxnSpPr>
          <p:spPr>
            <a:xfrm flipV="1">
              <a:off x="7410450" y="2942829"/>
              <a:ext cx="171450" cy="16053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E7C106-A3DC-C812-74AE-88B0979A8F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242" y="2872266"/>
              <a:ext cx="469440" cy="4563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20EA8D-8BB0-0C2B-9658-1EDA406B19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400" y="4163760"/>
              <a:ext cx="850482" cy="8178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125BEC-AD12-C7EF-72B7-D0DDC59260AF}"/>
                </a:ext>
              </a:extLst>
            </p:cNvPr>
            <p:cNvCxnSpPr>
              <a:stCxn id="8" idx="2"/>
              <a:endCxn id="6" idx="0"/>
            </p:cNvCxnSpPr>
            <p:nvPr/>
          </p:nvCxnSpPr>
          <p:spPr>
            <a:xfrm flipH="1">
              <a:off x="3405188" y="2203174"/>
              <a:ext cx="792380" cy="19116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University of Washington - Wikipedia">
              <a:extLst>
                <a:ext uri="{FF2B5EF4-FFF2-40B4-BE49-F238E27FC236}">
                  <a16:creationId xmlns:a16="http://schemas.microsoft.com/office/drawing/2014/main" id="{43127E7C-821B-8592-71F7-E339B0603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628" y="1521214"/>
              <a:ext cx="994130" cy="99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5CE08F-B128-2042-28BB-D3F10868A95F}"/>
              </a:ext>
            </a:extLst>
          </p:cNvPr>
          <p:cNvSpPr txBox="1"/>
          <p:nvPr/>
        </p:nvSpPr>
        <p:spPr>
          <a:xfrm>
            <a:off x="5505303" y="13149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028215-2803-F071-26F9-1BA458A957CC}"/>
              </a:ext>
            </a:extLst>
          </p:cNvPr>
          <p:cNvSpPr txBox="1"/>
          <p:nvPr/>
        </p:nvSpPr>
        <p:spPr>
          <a:xfrm>
            <a:off x="3855931" y="16662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FB921B-A3C1-413A-B88D-87C36FA74ED7}"/>
              </a:ext>
            </a:extLst>
          </p:cNvPr>
          <p:cNvSpPr txBox="1"/>
          <p:nvPr/>
        </p:nvSpPr>
        <p:spPr>
          <a:xfrm>
            <a:off x="6841174" y="1675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12462B-6799-1300-4E1C-75BDE0DBFBDB}"/>
              </a:ext>
            </a:extLst>
          </p:cNvPr>
          <p:cNvSpPr txBox="1"/>
          <p:nvPr/>
        </p:nvSpPr>
        <p:spPr>
          <a:xfrm>
            <a:off x="4291195" y="2410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EE771-CAC5-43D0-034C-FCF96E495AF6}"/>
              </a:ext>
            </a:extLst>
          </p:cNvPr>
          <p:cNvSpPr txBox="1"/>
          <p:nvPr/>
        </p:nvSpPr>
        <p:spPr>
          <a:xfrm>
            <a:off x="5533846" y="2213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137BDF-D2D7-796C-29AF-045063D8DC7E}"/>
              </a:ext>
            </a:extLst>
          </p:cNvPr>
          <p:cNvSpPr txBox="1"/>
          <p:nvPr/>
        </p:nvSpPr>
        <p:spPr>
          <a:xfrm>
            <a:off x="6455816" y="2774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FFD54F-479B-39DA-5679-7DD293F43E26}"/>
              </a:ext>
            </a:extLst>
          </p:cNvPr>
          <p:cNvSpPr txBox="1"/>
          <p:nvPr/>
        </p:nvSpPr>
        <p:spPr>
          <a:xfrm>
            <a:off x="7909071" y="22583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B476D7-EDBA-7EDD-40CF-B4A69BCB8BCB}"/>
              </a:ext>
            </a:extLst>
          </p:cNvPr>
          <p:cNvSpPr txBox="1"/>
          <p:nvPr/>
        </p:nvSpPr>
        <p:spPr>
          <a:xfrm>
            <a:off x="7085764" y="2884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4028C7-F44D-7BAA-30E4-2E18C755165C}"/>
              </a:ext>
            </a:extLst>
          </p:cNvPr>
          <p:cNvSpPr txBox="1"/>
          <p:nvPr/>
        </p:nvSpPr>
        <p:spPr>
          <a:xfrm>
            <a:off x="7967390" y="3627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59BBC7-4F75-2158-B14F-3F9B95DF08B4}"/>
              </a:ext>
            </a:extLst>
          </p:cNvPr>
          <p:cNvSpPr txBox="1"/>
          <p:nvPr/>
        </p:nvSpPr>
        <p:spPr>
          <a:xfrm>
            <a:off x="6232483" y="38514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3B9867-4E40-AF92-4241-9E0A19243229}"/>
              </a:ext>
            </a:extLst>
          </p:cNvPr>
          <p:cNvSpPr txBox="1"/>
          <p:nvPr/>
        </p:nvSpPr>
        <p:spPr>
          <a:xfrm>
            <a:off x="4780764" y="39544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4DC7C3-5AB8-0026-2DBA-4CDA4375D063}"/>
              </a:ext>
            </a:extLst>
          </p:cNvPr>
          <p:cNvSpPr txBox="1"/>
          <p:nvPr/>
        </p:nvSpPr>
        <p:spPr>
          <a:xfrm>
            <a:off x="3407672" y="30809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5B5286-5FD0-60F6-4A1D-590A4989C62A}"/>
              </a:ext>
            </a:extLst>
          </p:cNvPr>
          <p:cNvSpPr txBox="1"/>
          <p:nvPr/>
        </p:nvSpPr>
        <p:spPr>
          <a:xfrm>
            <a:off x="4985147" y="3168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07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graph with </a:t>
                </a:r>
                <a:r>
                  <a:rPr lang="en-US" b="1" dirty="0"/>
                  <a:t>no negative edge weights</a:t>
                </a:r>
                <a:r>
                  <a:rPr lang="en-US" dirty="0"/>
                  <a:t>, start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end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repeatedly go to the incomplete node “nearest”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stop when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Distance from start to end</a:t>
                </a:r>
              </a:p>
              <a:p>
                <a:pPr lvl="1"/>
                <a:r>
                  <a:rPr lang="en-US" dirty="0"/>
                  <a:t>Distance from start to every node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B0C053-06DE-DC6A-94E3-26A4B7C389DB}"/>
              </a:ext>
            </a:extLst>
          </p:cNvPr>
          <p:cNvGrpSpPr/>
          <p:nvPr/>
        </p:nvGrpSpPr>
        <p:grpSpPr>
          <a:xfrm>
            <a:off x="7103154" y="3461160"/>
            <a:ext cx="4600060" cy="2787240"/>
            <a:chOff x="0" y="2862182"/>
            <a:chExt cx="7044346" cy="4268266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D6E633-2018-6DF0-8676-6A173CB557A1}"/>
                </a:ext>
              </a:extLst>
            </p:cNvPr>
            <p:cNvCxnSpPr>
              <a:stCxn id="163" idx="7"/>
              <a:endCxn id="16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DD6544E-44ED-CF32-47B5-A1B4988A6D49}"/>
                </a:ext>
              </a:extLst>
            </p:cNvPr>
            <p:cNvCxnSpPr>
              <a:stCxn id="164" idx="6"/>
              <a:endCxn id="16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609AA63-0697-DFAB-2F65-DD84B6399C65}"/>
                </a:ext>
              </a:extLst>
            </p:cNvPr>
            <p:cNvCxnSpPr>
              <a:stCxn id="163" idx="4"/>
              <a:endCxn id="16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92A1AD-267A-CC27-B94E-D47715F596FF}"/>
                </a:ext>
              </a:extLst>
            </p:cNvPr>
            <p:cNvCxnSpPr>
              <a:stCxn id="166" idx="3"/>
              <a:endCxn id="16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8CCB42-49BD-0035-AF74-5D2BC6B5718E}"/>
                </a:ext>
              </a:extLst>
            </p:cNvPr>
            <p:cNvCxnSpPr>
              <a:stCxn id="168" idx="2"/>
              <a:endCxn id="16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6E63AAA-79BB-40A4-255C-8A6F4CEF1F70}"/>
                </a:ext>
              </a:extLst>
            </p:cNvPr>
            <p:cNvCxnSpPr>
              <a:stCxn id="166" idx="5"/>
              <a:endCxn id="16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4C8E128-E7FF-0EE2-C929-28DCF5F3B109}"/>
                </a:ext>
              </a:extLst>
            </p:cNvPr>
            <p:cNvCxnSpPr>
              <a:stCxn id="166" idx="7"/>
              <a:endCxn id="16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2466A6F-7C04-3155-ED0B-352D7B6E726F}"/>
                </a:ext>
              </a:extLst>
            </p:cNvPr>
            <p:cNvCxnSpPr>
              <a:stCxn id="168" idx="6"/>
              <a:endCxn id="16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3467D08-B158-F459-76E0-1CC5F3E2A736}"/>
                </a:ext>
              </a:extLst>
            </p:cNvPr>
            <p:cNvCxnSpPr>
              <a:stCxn id="169" idx="1"/>
              <a:endCxn id="16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42938-B1CF-CCAB-82E7-C5D9ED62B47E}"/>
                </a:ext>
              </a:extLst>
            </p:cNvPr>
            <p:cNvCxnSpPr>
              <a:stCxn id="171" idx="2"/>
              <a:endCxn id="167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F49481-D214-4D23-F5DB-22D5C9AC8216}"/>
                </a:ext>
              </a:extLst>
            </p:cNvPr>
            <p:cNvCxnSpPr>
              <a:stCxn id="169" idx="0"/>
              <a:endCxn id="171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DD9656E-2A08-FAF6-0E5A-864DBE4AF542}"/>
                </a:ext>
              </a:extLst>
            </p:cNvPr>
            <p:cNvCxnSpPr>
              <a:stCxn id="170" idx="1"/>
              <a:endCxn id="171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918935C-8432-0740-DBB5-9F8278FF03C2}"/>
                </a:ext>
              </a:extLst>
            </p:cNvPr>
            <p:cNvCxnSpPr>
              <a:stCxn id="170" idx="3"/>
              <a:endCxn id="16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DA70AD2-103F-3808-D08A-C8C7652E78CC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826737A-FAD1-118C-9744-F6C76DF1C237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77F8BFC-E723-6F4D-29CA-E8ED1B6D3D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5965D04-95BE-172D-DE21-720E47C71DB1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0F2268A-3C7A-655E-79FA-25240CF558A3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6D66E34-9CBE-C2C6-5186-6CDDE2660625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F4F19F6-511C-663F-AB69-47F024628721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DFECE1A-1211-86CD-9F2F-1BEA574448D8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48369BE-B017-271D-FAD6-FCA8E179CD0F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A7E08C1-460F-68AC-983A-1E7F28845F34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4DF8D0B-3D67-6BD4-8990-704D5199F310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E1CF5CE-DA1C-A802-F0A8-C56514233D7F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BBF6E78-42E8-3F02-0B9F-2835210B593E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1C31B08-8330-A11B-4F1A-B06FF798EC0B}"/>
                </a:ext>
              </a:extLst>
            </p:cNvPr>
            <p:cNvCxnSpPr>
              <a:stCxn id="164" idx="4"/>
              <a:endCxn id="16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F936A7D-07BE-9BA8-21D5-AE93448D2F14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5D2CB04-20EB-6DF5-8909-971BD47541D3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2050422-D698-F55D-822D-539B17CD05BA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B30E8C8-7D92-1928-E6B2-09A458489B4A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59AE9B-AED2-63F5-FFEF-4AC3BF336A0C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BDE5ABE-0BF2-0B27-7E8C-60DAA4887FE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E2D920A-40D6-F04D-AC14-A74BA229EA51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2DFA89F-EAD1-9C56-7425-0D3283049666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25E4BD8-F1DE-8963-31EA-49C479A959B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53FC4DB-BD17-BF97-F6FE-06F1DF7ADDBA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72B9C0E9-4F4A-28A1-4EF7-71C638927532}"/>
              </a:ext>
            </a:extLst>
          </p:cNvPr>
          <p:cNvSpPr txBox="1"/>
          <p:nvPr/>
        </p:nvSpPr>
        <p:spPr>
          <a:xfrm>
            <a:off x="70866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/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/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/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/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/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/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/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/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9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338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622763E-0FBC-772C-A6F5-ECD410F83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836790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622763E-0FBC-772C-A6F5-ECD410F83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836790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208197" r="-1905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308197" r="-1905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408197" r="-1905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508197" r="-1905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608197" r="-1905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708197" r="-1905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0B7DA-83FC-DB4E-0E3D-F9498D4F5679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72304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all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neighbors of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…</a:t>
                </a:r>
              </a:p>
              <a:p>
                <a:r>
                  <a:rPr lang="en-US" dirty="0"/>
                  <a:t>Visits every node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order of distance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How long is the shortest path?</a:t>
                </a:r>
              </a:p>
              <a:p>
                <a:pPr lvl="1"/>
                <a:r>
                  <a:rPr lang="en-US" dirty="0"/>
                  <a:t>Is the graph connected?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60E83-EF60-B160-6395-F34703A2E2C9}"/>
              </a:ext>
            </a:extLst>
          </p:cNvPr>
          <p:cNvGrpSpPr/>
          <p:nvPr/>
        </p:nvGrpSpPr>
        <p:grpSpPr>
          <a:xfrm>
            <a:off x="6934200" y="4047495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187964-E870-5C20-5011-7EF331D8B442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CFC0412-9146-E934-F4DC-D43CAC4D8DE1}"/>
                  </a:ext>
                </a:extLst>
              </p:cNvPr>
              <p:cNvCxnSpPr>
                <a:stCxn id="49" idx="7"/>
                <a:endCxn id="50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8726BF-EB96-6CE6-3CBC-9B19B9874C5E}"/>
                  </a:ext>
                </a:extLst>
              </p:cNvPr>
              <p:cNvCxnSpPr>
                <a:stCxn id="50" idx="6"/>
                <a:endCxn id="53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D3345FA-E452-9557-2472-ED7C1E1FF6F5}"/>
                  </a:ext>
                </a:extLst>
              </p:cNvPr>
              <p:cNvCxnSpPr>
                <a:stCxn id="49" idx="4"/>
                <a:endCxn id="51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F20CE6-12E8-B8CD-4C6D-6E08BB48B8DD}"/>
                  </a:ext>
                </a:extLst>
              </p:cNvPr>
              <p:cNvCxnSpPr>
                <a:stCxn id="52" idx="3"/>
                <a:endCxn id="51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8E65BF8-0C38-878D-43F0-DCA1382ECE78}"/>
                  </a:ext>
                </a:extLst>
              </p:cNvPr>
              <p:cNvCxnSpPr>
                <a:stCxn id="54" idx="2"/>
                <a:endCxn id="51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E8A7D6-FA04-569D-7C8B-00D1000D5562}"/>
                  </a:ext>
                </a:extLst>
              </p:cNvPr>
              <p:cNvCxnSpPr>
                <a:stCxn id="52" idx="5"/>
                <a:endCxn id="54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F8CFF62-24F6-E065-106D-CA91FC2FD082}"/>
                  </a:ext>
                </a:extLst>
              </p:cNvPr>
              <p:cNvCxnSpPr>
                <a:stCxn id="52" idx="7"/>
                <a:endCxn id="53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244733C-FCCA-2B14-53BE-1D266F25D9A6}"/>
                  </a:ext>
                </a:extLst>
              </p:cNvPr>
              <p:cNvCxnSpPr>
                <a:stCxn id="54" idx="6"/>
                <a:endCxn id="55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AA9FF4-A914-088F-BC91-64DF4D401A0C}"/>
                  </a:ext>
                </a:extLst>
              </p:cNvPr>
              <p:cNvCxnSpPr>
                <a:stCxn id="55" idx="1"/>
                <a:endCxn id="53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C444822-6EFB-DDAD-2CFA-EF917A222B88}"/>
                  </a:ext>
                </a:extLst>
              </p:cNvPr>
              <p:cNvCxnSpPr>
                <a:stCxn id="57" idx="2"/>
                <a:endCxn id="53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959733-B4ED-BA28-9EDF-61445BDDEFA8}"/>
                  </a:ext>
                </a:extLst>
              </p:cNvPr>
              <p:cNvCxnSpPr>
                <a:stCxn id="55" idx="0"/>
                <a:endCxn id="5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8F4AA5D-0263-91BE-E34B-3CCF5E6D33A9}"/>
                  </a:ext>
                </a:extLst>
              </p:cNvPr>
              <p:cNvCxnSpPr>
                <a:stCxn id="56" idx="1"/>
                <a:endCxn id="5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CB732B-4621-C7D4-11BA-682F7277548D}"/>
                  </a:ext>
                </a:extLst>
              </p:cNvPr>
              <p:cNvCxnSpPr>
                <a:stCxn id="56" idx="3"/>
                <a:endCxn id="55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3753FED-EBEF-C50C-C21C-755E93539BEA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5F7B4A-9EC8-F78B-2346-A30082F4B6E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F6D25DC-D0D4-04D2-6803-B09D9B9393B3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85C94E-8822-4B5A-41C5-2476C6E729DD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79FB71B-E579-7B2A-783E-A82ED8BEA55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20B4334-C074-8A41-9DB1-8ED01D36B5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ED46E86-17A7-C404-82BA-A842355628A9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29461C-16BC-CC4C-AFAC-1E5547FEB92D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094438-55C6-D79E-8879-4351A8143ED1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98B4E5-D147-0466-56D0-8ED4B6840997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932EFF-C21A-C8FB-6275-23E9BF2E34BA}"/>
                </a:ext>
              </a:extLst>
            </p:cNvPr>
            <p:cNvCxnSpPr>
              <a:cxnSpLocks/>
              <a:stCxn id="55" idx="7"/>
              <a:endCxn id="5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39BBA3-18B2-BF36-7317-ED47E1F53C5D}"/>
                </a:ext>
              </a:extLst>
            </p:cNvPr>
            <p:cNvCxnSpPr>
              <a:cxnSpLocks/>
              <a:stCxn id="54" idx="3"/>
              <a:endCxn id="51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27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128">
            <a:extLst>
              <a:ext uri="{FF2B5EF4-FFF2-40B4-BE49-F238E27FC236}">
                <a16:creationId xmlns:a16="http://schemas.microsoft.com/office/drawing/2014/main" id="{55A2AC7A-2AFB-5043-31ED-CB388B10C1C8}"/>
              </a:ext>
            </a:extLst>
          </p:cNvPr>
          <p:cNvSpPr/>
          <p:nvPr/>
        </p:nvSpPr>
        <p:spPr>
          <a:xfrm>
            <a:off x="6094057" y="3839848"/>
            <a:ext cx="851338" cy="898634"/>
          </a:xfrm>
          <a:custGeom>
            <a:avLst/>
            <a:gdLst>
              <a:gd name="connsiteX0" fmla="*/ 78828 w 851338"/>
              <a:gd name="connsiteY0" fmla="*/ 31531 h 898634"/>
              <a:gd name="connsiteX1" fmla="*/ 0 w 851338"/>
              <a:gd name="connsiteY1" fmla="*/ 583324 h 898634"/>
              <a:gd name="connsiteX2" fmla="*/ 236483 w 851338"/>
              <a:gd name="connsiteY2" fmla="*/ 898634 h 898634"/>
              <a:gd name="connsiteX3" fmla="*/ 740980 w 851338"/>
              <a:gd name="connsiteY3" fmla="*/ 725214 h 898634"/>
              <a:gd name="connsiteX4" fmla="*/ 851338 w 851338"/>
              <a:gd name="connsiteY4" fmla="*/ 268014 h 898634"/>
              <a:gd name="connsiteX5" fmla="*/ 630621 w 851338"/>
              <a:gd name="connsiteY5" fmla="*/ 0 h 898634"/>
              <a:gd name="connsiteX6" fmla="*/ 78828 w 851338"/>
              <a:gd name="connsiteY6" fmla="*/ 31531 h 8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8" h="898634">
                <a:moveTo>
                  <a:pt x="78828" y="31531"/>
                </a:moveTo>
                <a:lnTo>
                  <a:pt x="0" y="583324"/>
                </a:lnTo>
                <a:lnTo>
                  <a:pt x="236483" y="898634"/>
                </a:lnTo>
                <a:lnTo>
                  <a:pt x="740980" y="725214"/>
                </a:lnTo>
                <a:lnTo>
                  <a:pt x="851338" y="268014"/>
                </a:lnTo>
                <a:lnTo>
                  <a:pt x="630621" y="0"/>
                </a:lnTo>
                <a:lnTo>
                  <a:pt x="78828" y="315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2658049-0A2B-1406-F31C-09CA40BD0C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621764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2658049-0A2B-1406-F31C-09CA40BD0C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621764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408197" r="-1905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508197" r="-1905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608197" r="-1905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708197" r="-1905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A5B5C9-A27D-79D0-2A89-02B238BE9C0B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ED1C9-F98C-38A9-8E69-0139B267C2D2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95063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2">
            <a:extLst>
              <a:ext uri="{FF2B5EF4-FFF2-40B4-BE49-F238E27FC236}">
                <a16:creationId xmlns:a16="http://schemas.microsoft.com/office/drawing/2014/main" id="{6A915CC6-41C2-5EEB-A078-FB9410429D29}"/>
              </a:ext>
            </a:extLst>
          </p:cNvPr>
          <p:cNvSpPr/>
          <p:nvPr/>
        </p:nvSpPr>
        <p:spPr>
          <a:xfrm>
            <a:off x="6020278" y="2990600"/>
            <a:ext cx="2112579" cy="1813034"/>
          </a:xfrm>
          <a:custGeom>
            <a:avLst/>
            <a:gdLst>
              <a:gd name="connsiteX0" fmla="*/ 0 w 2112579"/>
              <a:gd name="connsiteY0" fmla="*/ 1103586 h 1813034"/>
              <a:gd name="connsiteX1" fmla="*/ 47297 w 2112579"/>
              <a:gd name="connsiteY1" fmla="*/ 1592317 h 1813034"/>
              <a:gd name="connsiteX2" fmla="*/ 362607 w 2112579"/>
              <a:gd name="connsiteY2" fmla="*/ 1813034 h 1813034"/>
              <a:gd name="connsiteX3" fmla="*/ 1213945 w 2112579"/>
              <a:gd name="connsiteY3" fmla="*/ 1292772 h 1813034"/>
              <a:gd name="connsiteX4" fmla="*/ 1986455 w 2112579"/>
              <a:gd name="connsiteY4" fmla="*/ 914400 h 1813034"/>
              <a:gd name="connsiteX5" fmla="*/ 2112579 w 2112579"/>
              <a:gd name="connsiteY5" fmla="*/ 488731 h 1813034"/>
              <a:gd name="connsiteX6" fmla="*/ 2017986 w 2112579"/>
              <a:gd name="connsiteY6" fmla="*/ 0 h 1813034"/>
              <a:gd name="connsiteX7" fmla="*/ 1608083 w 2112579"/>
              <a:gd name="connsiteY7" fmla="*/ 173420 h 1813034"/>
              <a:gd name="connsiteX8" fmla="*/ 0 w 2112579"/>
              <a:gd name="connsiteY8" fmla="*/ 1103586 h 18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2579" h="1813034">
                <a:moveTo>
                  <a:pt x="0" y="1103586"/>
                </a:moveTo>
                <a:lnTo>
                  <a:pt x="47297" y="1592317"/>
                </a:lnTo>
                <a:lnTo>
                  <a:pt x="362607" y="1813034"/>
                </a:lnTo>
                <a:lnTo>
                  <a:pt x="1213945" y="1292772"/>
                </a:lnTo>
                <a:lnTo>
                  <a:pt x="1986455" y="914400"/>
                </a:lnTo>
                <a:lnTo>
                  <a:pt x="2112579" y="488731"/>
                </a:lnTo>
                <a:lnTo>
                  <a:pt x="2017986" y="0"/>
                </a:lnTo>
                <a:lnTo>
                  <a:pt x="1608083" y="173420"/>
                </a:lnTo>
                <a:lnTo>
                  <a:pt x="0" y="1103586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F7985F3-88F8-3067-0DC6-B6E45E69AF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93958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F7985F3-88F8-3067-0DC6-B6E45E69AF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93958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408197" r="-1905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608197" r="-1905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708197" r="-1905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602EFD5-44CF-8D2A-1EDE-EDDE2D634DD8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F9E02-5682-4583-05CD-FA20BC388801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243961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5B00DD77-22D2-DAD9-DEC4-DAA06750910C}"/>
              </a:ext>
            </a:extLst>
          </p:cNvPr>
          <p:cNvSpPr/>
          <p:nvPr/>
        </p:nvSpPr>
        <p:spPr>
          <a:xfrm>
            <a:off x="6241676" y="3048735"/>
            <a:ext cx="1828800" cy="2664373"/>
          </a:xfrm>
          <a:custGeom>
            <a:avLst/>
            <a:gdLst>
              <a:gd name="connsiteX0" fmla="*/ 0 w 1828800"/>
              <a:gd name="connsiteY0" fmla="*/ 1119352 h 2664373"/>
              <a:gd name="connsiteX1" fmla="*/ 110359 w 1828800"/>
              <a:gd name="connsiteY1" fmla="*/ 1797269 h 2664373"/>
              <a:gd name="connsiteX2" fmla="*/ 394138 w 1828800"/>
              <a:gd name="connsiteY2" fmla="*/ 2443655 h 2664373"/>
              <a:gd name="connsiteX3" fmla="*/ 961697 w 1828800"/>
              <a:gd name="connsiteY3" fmla="*/ 2664373 h 2664373"/>
              <a:gd name="connsiteX4" fmla="*/ 1371600 w 1828800"/>
              <a:gd name="connsiteY4" fmla="*/ 2333297 h 2664373"/>
              <a:gd name="connsiteX5" fmla="*/ 1403131 w 1828800"/>
              <a:gd name="connsiteY5" fmla="*/ 1608083 h 2664373"/>
              <a:gd name="connsiteX6" fmla="*/ 1828800 w 1828800"/>
              <a:gd name="connsiteY6" fmla="*/ 567559 h 2664373"/>
              <a:gd name="connsiteX7" fmla="*/ 1765738 w 1828800"/>
              <a:gd name="connsiteY7" fmla="*/ 141890 h 2664373"/>
              <a:gd name="connsiteX8" fmla="*/ 1513490 w 1828800"/>
              <a:gd name="connsiteY8" fmla="*/ 0 h 2664373"/>
              <a:gd name="connsiteX9" fmla="*/ 614856 w 1828800"/>
              <a:gd name="connsiteY9" fmla="*/ 488731 h 2664373"/>
              <a:gd name="connsiteX10" fmla="*/ 78828 w 1828800"/>
              <a:gd name="connsiteY10" fmla="*/ 867104 h 2664373"/>
              <a:gd name="connsiteX11" fmla="*/ 0 w 1828800"/>
              <a:gd name="connsiteY11" fmla="*/ 1119352 h 266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2664373">
                <a:moveTo>
                  <a:pt x="0" y="1119352"/>
                </a:moveTo>
                <a:lnTo>
                  <a:pt x="110359" y="1797269"/>
                </a:lnTo>
                <a:lnTo>
                  <a:pt x="394138" y="2443655"/>
                </a:lnTo>
                <a:lnTo>
                  <a:pt x="961697" y="2664373"/>
                </a:lnTo>
                <a:lnTo>
                  <a:pt x="1371600" y="2333297"/>
                </a:lnTo>
                <a:lnTo>
                  <a:pt x="1403131" y="1608083"/>
                </a:lnTo>
                <a:lnTo>
                  <a:pt x="1828800" y="567559"/>
                </a:lnTo>
                <a:lnTo>
                  <a:pt x="1765738" y="141890"/>
                </a:lnTo>
                <a:lnTo>
                  <a:pt x="1513490" y="0"/>
                </a:lnTo>
                <a:lnTo>
                  <a:pt x="614856" y="488731"/>
                </a:lnTo>
                <a:lnTo>
                  <a:pt x="78828" y="867104"/>
                </a:lnTo>
                <a:lnTo>
                  <a:pt x="0" y="1119352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67D8AB3-76D1-4453-E8FB-39319BA779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70959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67D8AB3-76D1-4453-E8FB-39319BA779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70959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708197" r="-1905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C4B4080-E8DA-8856-7748-55E5B8632E46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AD69C-0BC7-02FE-8C66-1B6D8E8E6DE2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206425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7517BE1A-803F-1EFD-BBF2-B7D8BD2FC2D3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00899BC-1658-132E-F691-F852719C80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01288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00899BC-1658-132E-F691-F852719C80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01288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02184F-0273-1F7D-5C77-7904ED610303}"/>
              </a:ext>
            </a:extLst>
          </p:cNvPr>
          <p:cNvSpPr txBox="1"/>
          <p:nvPr/>
        </p:nvSpPr>
        <p:spPr>
          <a:xfrm>
            <a:off x="6553271" y="386968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not-done thing to the start, we have found its shortest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B9563-6280-C6C6-A6A0-6874BD6159A9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293323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6AFC-5873-D3A3-441A-B84FA4CD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E1A-7092-4A01-190A-A318C007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DAE95-C732-E8AC-1BB0-C49B5DDE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976749-9DD2-F593-3602-B0A37AB47DE8}"/>
              </a:ext>
            </a:extLst>
          </p:cNvPr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FB94FE-2F38-28CB-E7F1-2DE5A92C49F6}"/>
              </a:ext>
            </a:extLst>
          </p:cNvPr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4637CA6-9D23-0408-E63F-7A89F59067F7}"/>
                </a:ext>
              </a:extLst>
            </p:cNvPr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B7E08D-9585-3027-42E2-2D42D47FC576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2909710-2188-085A-4F49-1962DC04C4FD}"/>
                </a:ext>
              </a:extLst>
            </p:cNvPr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682C9EB-163A-0337-929F-53F0159D2B30}"/>
                </a:ext>
              </a:extLst>
            </p:cNvPr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E028CD5-0FC8-551A-D4C4-3ADE1A09B0B6}"/>
                </a:ext>
              </a:extLst>
            </p:cNvPr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110AF31-EC2F-79C3-AA43-6028894DA710}"/>
                </a:ext>
              </a:extLst>
            </p:cNvPr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577C2B-70C6-D581-29D9-69E73A967E9C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2323306-A007-327E-E179-AA681ED286ED}"/>
                </a:ext>
              </a:extLst>
            </p:cNvPr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F8EB219-C9F5-2821-6BD9-FA8CEECBDED9}"/>
                </a:ext>
              </a:extLst>
            </p:cNvPr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29EEE4B-DBCD-7DB6-2B4E-96ECD49D01CD}"/>
                </a:ext>
              </a:extLst>
            </p:cNvPr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09821BB-510F-AB47-4D35-A7140F72084C}"/>
                </a:ext>
              </a:extLst>
            </p:cNvPr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BF877F-EEF1-6083-7835-0FB3C50D34B2}"/>
                </a:ext>
              </a:extLst>
            </p:cNvPr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F204007-C0CE-27B8-5AE4-8B3D361AF41B}"/>
                </a:ext>
              </a:extLst>
            </p:cNvPr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B78AA5B-1BF8-672D-4C71-20DC3CBF05ED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2923259-3B79-4F09-37EB-BA17CCAD7FFF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5C59115-6FC5-461F-9101-E50EBFC920AC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F5D377F-A954-7E43-869D-1D8BFA041FBD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7F5E381-B7AC-7D29-0F9D-5906269BFC8B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F4119A0-4CD2-A675-92C3-C718CC5D3FB9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4F02C61-06F2-58C4-5FDA-AD754A217CA9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429E236-3362-E229-CF57-ABD3070D9795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BD398B8-98C0-A542-A0F6-DB098BEC73D2}"/>
                    </a:ext>
                  </a:extLst>
                </p:cNvPr>
                <p:cNvSpPr txBox="1"/>
                <p:nvPr/>
              </p:nvSpPr>
              <p:spPr>
                <a:xfrm>
                  <a:off x="2588208" y="3621678"/>
                  <a:ext cx="1051134" cy="565580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BD398B8-98C0-A542-A0F6-DB098BEC7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208" y="3621678"/>
                  <a:ext cx="1051134" cy="5655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B86F4CA-B471-5347-1FD1-F14EB9A49AB2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66D62DB-977E-6682-C549-2DE3E9F233BB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2378CF-3C66-1701-9FE3-71A99D25DB94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3CF884A-B4A4-787D-7840-BF67B8996FD3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1AC709D-EBF0-D3C0-01CF-0F969224CB5F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E0159F0-2CAC-3368-C343-0F860D748A89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8A0971B-659F-657A-8CE6-30F31C427891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F360A053-ACB4-BB20-4DF5-DE21109106C9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E9A6DF6-E506-573E-423C-A28250665507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47E38C5-DC2E-1A8E-54D5-95E4415F6854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67489D9-9168-4AEC-E48C-008463DAB085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67B5737-64C0-67D5-770E-E6369452B028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CC70510-F166-C865-9371-56B833A1838C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3B699F3-21CC-0820-F3A9-57AF501D82D4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A6F7EB8-06D2-98D6-4782-090CBEED4D18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88F9950D-EE5E-B9F6-7583-A26DC530A4CB}"/>
              </a:ext>
            </a:extLst>
          </p:cNvPr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E07EF5F-57C4-CDCA-1131-963924CF5FF6}"/>
                  </a:ext>
                </a:extLst>
              </p:cNvPr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638A173-F25F-AFEA-DCFB-BD031565058D}"/>
                  </a:ext>
                </a:extLst>
              </p:cNvPr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95C86B2-B652-DD50-F8AB-D343CC766623}"/>
                  </a:ext>
                </a:extLst>
              </p:cNvPr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5EC0C4F-F17A-2734-D6C4-6809B9110F5E}"/>
                  </a:ext>
                </a:extLst>
              </p:cNvPr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D6C21A7-89A1-D414-6E0F-3E81FD3ADC00}"/>
                  </a:ext>
                </a:extLst>
              </p:cNvPr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EADC276-080C-7449-2473-FE534E138D0B}"/>
                  </a:ext>
                </a:extLst>
              </p:cNvPr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F5EF38B-91A4-7E87-E7C8-FDFFD914DCC5}"/>
                  </a:ext>
                </a:extLst>
              </p:cNvPr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C3CFCDF-2C1B-166E-B3D4-DA39BD7644EC}"/>
                  </a:ext>
                </a:extLst>
              </p:cNvPr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10D3B2CC-705F-D70A-4A12-57B0642873DB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46783F2-8325-4DE8-2A48-18F3CFA0C94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46783F2-8325-4DE8-2A48-18F3CFA0C94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9EE158-F545-B223-0A0A-FDA3E5F8A020}"/>
              </a:ext>
            </a:extLst>
          </p:cNvPr>
          <p:cNvSpPr txBox="1"/>
          <p:nvPr/>
        </p:nvSpPr>
        <p:spPr>
          <a:xfrm>
            <a:off x="6553271" y="386968"/>
            <a:ext cx="48972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we had a negative-weight edge?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997C2-12A5-2EBA-F295-60EB355C4155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75287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9BC1-3877-A0B9-2A79-2FBBAB9A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5D8-2042-D5FE-8BAD-13E7660F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47BDB-CC01-209D-0AD9-F4ACF1B0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E64559-B6A4-1C68-6217-A70EE451AD38}"/>
              </a:ext>
            </a:extLst>
          </p:cNvPr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1FBA64-3EB3-0876-F334-4BFBF49B6367}"/>
              </a:ext>
            </a:extLst>
          </p:cNvPr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4672FE4-78AF-DB1C-F7A9-8A5F46DBB931}"/>
                </a:ext>
              </a:extLst>
            </p:cNvPr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6A6613-E657-7438-A38B-C6DF39024A27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0D1EAE-AAE6-67F0-2866-E904DE21274A}"/>
                </a:ext>
              </a:extLst>
            </p:cNvPr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692E36-1E3D-27DE-132C-011EFE2B63F9}"/>
                </a:ext>
              </a:extLst>
            </p:cNvPr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B551F2-78D0-D5A1-5CD3-65AE42E48EE6}"/>
                </a:ext>
              </a:extLst>
            </p:cNvPr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CDE9EC2-24AA-81C8-4E81-BA0B5BFAC344}"/>
                </a:ext>
              </a:extLst>
            </p:cNvPr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7C6C01F-6597-C127-B9E6-AB2E2D20146F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082606-B23E-4EFD-57DD-C6E210C8214B}"/>
                </a:ext>
              </a:extLst>
            </p:cNvPr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5A55D0A-E794-D8F9-2E84-132F9B5BF41B}"/>
                </a:ext>
              </a:extLst>
            </p:cNvPr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F295BB2-5A7E-2105-3ABE-FFCED730BD5E}"/>
                </a:ext>
              </a:extLst>
            </p:cNvPr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306CC77-BE81-28AF-C162-C4F4284A4C00}"/>
                </a:ext>
              </a:extLst>
            </p:cNvPr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CFF37F0-ADCC-59B1-F1E9-739AC3E486CF}"/>
                </a:ext>
              </a:extLst>
            </p:cNvPr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4051FC9-4758-357F-58AF-8EE3CE423E65}"/>
                </a:ext>
              </a:extLst>
            </p:cNvPr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D34BEFB-8C15-C30F-A76E-649DB2D8DC6A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7D31C0F-FD50-C1BB-1E89-8B9B0C2C4322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994771-3B36-8740-FB74-E11D4A408A60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99972D-DB58-A031-8C3F-12C911499255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E5B14B9-64DE-ED83-DB7E-152BED0F5A2F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DB9BE47-9B1F-B7A5-60E2-22FD3C810400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5791E9C-411F-A8D3-B453-E0BE3F981DAD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95B4CB8-F371-0AB7-5E6F-3F34A318B68A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CF207F9-9F30-CF48-C56E-1FD59D44BB02}"/>
                    </a:ext>
                  </a:extLst>
                </p:cNvPr>
                <p:cNvSpPr txBox="1"/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CF207F9-9F30-CF48-C56E-1FD59D44B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8AB05C9-E46C-4BEC-DE8F-8B14522DD1AA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E3F4BD9-B492-B6DF-CEBD-FFEDA3156331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18B3B82-4DFD-5FDC-F1CA-5BD612B2B357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96A5F4-A861-6B1A-F7D0-4E2CC681650E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6282D63-8981-A1BF-23F3-B38723AEFDF4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999FCA3-59F0-979F-F760-895862F0024A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8806EE8-2543-EBC4-3F19-3958E579A014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FEA77836-7E3A-BD3A-F07F-122AB1712472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B259E3B-A45A-0153-F162-F6A7E7F85CCE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A90185B-0DFC-D799-4CFC-724ADDE48AD8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999F7A4-3F5E-626B-64ED-50F6A7D612CF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9B00AEF-091C-C2CD-F705-C0814DC81D94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04F5CDC-46B5-F52D-A93F-1AD7CF451D03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E3F5497-C62C-8D94-E8A5-9D14D75459A3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314616D-7046-798C-DA33-6EA291BBD504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78FD2D8A-A0C4-11D9-979E-ACE0D8B0908B}"/>
              </a:ext>
            </a:extLst>
          </p:cNvPr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C496082-92F1-BFEA-B8E6-7367A215694D}"/>
                  </a:ext>
                </a:extLst>
              </p:cNvPr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2571741-AA7C-6BB9-353E-73FECCD4C0D1}"/>
                  </a:ext>
                </a:extLst>
              </p:cNvPr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0B5C3AB-7412-7483-0E48-1EB24EDE9C6B}"/>
                  </a:ext>
                </a:extLst>
              </p:cNvPr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AEACC80-3E1A-01C0-3EA2-FEC53818A9FC}"/>
                  </a:ext>
                </a:extLst>
              </p:cNvPr>
              <p:cNvSpPr txBox="1"/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AEACC80-3E1A-01C0-3EA2-FEC53818A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751C839-8CBA-C81F-C4A4-64CA10F54AE5}"/>
                  </a:ext>
                </a:extLst>
              </p:cNvPr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2D4AEF7-1358-E518-F02E-B190D32BEA98}"/>
                  </a:ext>
                </a:extLst>
              </p:cNvPr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91D7C20-D5BF-4701-CAF2-67A0A6BFF8FD}"/>
                  </a:ext>
                </a:extLst>
              </p:cNvPr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877C157-BBAB-E0FE-7870-CC2F5E9FA266}"/>
                  </a:ext>
                </a:extLst>
              </p:cNvPr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14B28B9B-81DA-7A57-9030-1A13EFE12F97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2548567 w 2632842"/>
              <a:gd name="connsiteY7" fmla="*/ 1912501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2548567" y="1912501"/>
                </a:lnTo>
                <a:lnTo>
                  <a:pt x="2169050" y="1258375"/>
                </a:lnTo>
                <a:lnTo>
                  <a:pt x="2005948" y="951664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280AFBD-E52E-CEDF-6731-1FD22CD462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446383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280AFBD-E52E-CEDF-6731-1FD22CD462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446383"/>
                  </p:ext>
                </p:extLst>
              </p:nvPr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7B571E0-1815-BBA3-7175-C8E1140C402C}"/>
              </a:ext>
            </a:extLst>
          </p:cNvPr>
          <p:cNvSpPr txBox="1"/>
          <p:nvPr/>
        </p:nvSpPr>
        <p:spPr>
          <a:xfrm>
            <a:off x="6553271" y="386968"/>
            <a:ext cx="48972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we had a negative-weight edge?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4F418-B78C-679A-4B78-E0DF6716305F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</p:spTree>
    <p:extLst>
      <p:ext uri="{BB962C8B-B14F-4D97-AF65-F5344CB8AC3E}">
        <p14:creationId xmlns:p14="http://schemas.microsoft.com/office/powerpoint/2010/main" val="6658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7509B-A7A5-D37F-A6F1-E927CFA7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72C-D798-FF74-E4E8-8A146166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0F0ED-A5BC-ED94-F837-2FAE693B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50A62E-18F5-2131-B9E6-0CD3ECCE7872}"/>
              </a:ext>
            </a:extLst>
          </p:cNvPr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0862DA-97D7-B978-54EF-F2BAC55F241D}"/>
              </a:ext>
            </a:extLst>
          </p:cNvPr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E917015-8D8D-8F91-BF40-A1A65432E2FB}"/>
                </a:ext>
              </a:extLst>
            </p:cNvPr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A3D3F4-81C3-2232-B66F-B8DE46037D11}"/>
                </a:ext>
              </a:extLst>
            </p:cNvPr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BE16A1-B173-D3E8-131E-5F971960929F}"/>
                </a:ext>
              </a:extLst>
            </p:cNvPr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53FD12E-05A7-AF69-90C2-2ED7783E8747}"/>
                </a:ext>
              </a:extLst>
            </p:cNvPr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AC6E316-696F-2C61-7AAB-BA7278884447}"/>
                </a:ext>
              </a:extLst>
            </p:cNvPr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C248A8-1C65-3924-02CE-3BF3B55FD40A}"/>
                </a:ext>
              </a:extLst>
            </p:cNvPr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DEC080D-8FD0-269C-3273-F58E378C6A86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33F71B2-9345-8C91-A471-F6D579A534D5}"/>
                </a:ext>
              </a:extLst>
            </p:cNvPr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8DACDC8-1A8F-506D-CA11-3BB6008C1583}"/>
                </a:ext>
              </a:extLst>
            </p:cNvPr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9A2466-CE09-EA01-7898-8E3256B03912}"/>
                </a:ext>
              </a:extLst>
            </p:cNvPr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5A12195-E72F-0E04-448C-7D99C114D921}"/>
                </a:ext>
              </a:extLst>
            </p:cNvPr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F53516-C9C8-A96B-5DF4-874BB8B6751B}"/>
                </a:ext>
              </a:extLst>
            </p:cNvPr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715EB73-979F-60ED-2424-EF30D99EF4E7}"/>
                </a:ext>
              </a:extLst>
            </p:cNvPr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B35488-A2AC-496F-B95D-BBCEE5E5D718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FB531B8-6B49-2D87-C1E4-95B18E7E6295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8102F0-0143-1DCC-5881-9A85BF18B2A2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3A40414-89DD-FE55-0520-6F0376F0D191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33DE062-BB64-7BF7-A559-3396143E57BE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2A108CE-F05A-BFC1-D35C-37C0D98D8556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ED40FB4-D34D-51D6-0E03-444625536F58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1C4B7ED-8C69-403A-E98E-E2E564087A4B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5293F6D-543D-0FD4-282D-7CD03EBCF6F4}"/>
                    </a:ext>
                  </a:extLst>
                </p:cNvPr>
                <p:cNvSpPr txBox="1"/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solidFill>
                  <a:srgbClr val="CC99FF">
                    <a:alpha val="50196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5293F6D-543D-0FD4-282D-7CD03EBCF6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114" y="3638194"/>
                  <a:ext cx="1051134" cy="5655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02AAE0F-BE54-0EE6-B71D-B96C5AC90568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296F102-081C-4A60-050D-FE2294076E2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7ACEA55-63F5-2631-F830-4DE03F6C9BC4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A171A41-B8DA-3B7E-3654-973469E6A8C6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9B3696B-7BE3-20A3-A1CE-F00E2F93279D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E2D629F-099A-C1ED-F808-33434EFFFFE3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8AA0175-14A8-1F94-CF31-A2A71801F5F4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5922E9A-FED7-77C7-EB13-ED771DFCF9A3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4E08466-A355-4B4C-F235-7E75082440A3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B6CC5A4-1A4C-B7DF-01A6-34B1B9893E92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4B90B39-AE2B-250E-5725-E5E784ABB5B4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F4D7F86-F159-61C3-75E3-8CED518B52DE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6810E05-9FC7-7C1B-11DC-D60F92A4C897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028A64-C5C5-7105-75B0-FF5DC0E7166B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648CC2D-E7C5-66F6-04D1-57F07FDAEAC9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1F869D36-F53F-A383-2ED3-CD4E496F5382}"/>
              </a:ext>
            </a:extLst>
          </p:cNvPr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F01EBBA-7C2D-52CE-B4DA-6F3E7356AF8F}"/>
                  </a:ext>
                </a:extLst>
              </p:cNvPr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9A87128-7A7B-9024-2B6A-A948730D622A}"/>
                  </a:ext>
                </a:extLst>
              </p:cNvPr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8996895-9BC9-8B8B-E940-DA7856A79036}"/>
                  </a:ext>
                </a:extLst>
              </p:cNvPr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D513E71-6F16-7993-4533-C2045B4DAFFF}"/>
                  </a:ext>
                </a:extLst>
              </p:cNvPr>
              <p:cNvSpPr txBox="1"/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D513E71-6F16-7993-4533-C2045B4DA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3C3BA9-66F2-E22F-ACC0-CF7C3F0F0E27}"/>
                  </a:ext>
                </a:extLst>
              </p:cNvPr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E2F4ED6-3FF5-4030-E8C8-F12D5F0A6CAA}"/>
                  </a:ext>
                </a:extLst>
              </p:cNvPr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3285C8C-5797-C641-017F-C0AA59451EE3}"/>
                  </a:ext>
                </a:extLst>
              </p:cNvPr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43AFC96-C2CB-1868-2951-A5A8000759A3}"/>
                  </a:ext>
                </a:extLst>
              </p:cNvPr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">
            <a:extLst>
              <a:ext uri="{FF2B5EF4-FFF2-40B4-BE49-F238E27FC236}">
                <a16:creationId xmlns:a16="http://schemas.microsoft.com/office/drawing/2014/main" id="{58E5DFA0-C879-E971-1AF8-D52463E58797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2548567 w 2632842"/>
              <a:gd name="connsiteY7" fmla="*/ 1912501 h 3026979"/>
              <a:gd name="connsiteX8" fmla="*/ 2169050 w 2632842"/>
              <a:gd name="connsiteY8" fmla="*/ 1258375 h 3026979"/>
              <a:gd name="connsiteX9" fmla="*/ 2005948 w 2632842"/>
              <a:gd name="connsiteY9" fmla="*/ 951664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2548567" y="1912501"/>
                </a:lnTo>
                <a:lnTo>
                  <a:pt x="2169050" y="1258375"/>
                </a:lnTo>
                <a:lnTo>
                  <a:pt x="2005948" y="951664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17A2A46-5884-4FE1-F075-0BD33F7AD7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17A2A46-5884-4FE1-F075-0BD33F7AD7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3130" y="2468563"/>
              <a:ext cx="2879799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473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847898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  <a:gridCol w="1277168">
                      <a:extLst>
                        <a:ext uri="{9D8B030D-6E8A-4147-A177-3AD203B41FA5}">
                          <a16:colId xmlns:a16="http://schemas.microsoft.com/office/drawing/2014/main" val="119229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Done?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CC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rgbClr val="CC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6190" t="-808197" r="-190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26190" t="-908197" r="-190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2DB12FB-7A0D-DA40-4823-7D2ADEAF4538}"/>
              </a:ext>
            </a:extLst>
          </p:cNvPr>
          <p:cNvSpPr txBox="1"/>
          <p:nvPr/>
        </p:nvSpPr>
        <p:spPr>
          <a:xfrm>
            <a:off x="6553271" y="386968"/>
            <a:ext cx="48972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if we had a negative-weight edge?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323FA-7EBF-296C-30B7-6175305EC629}"/>
              </a:ext>
            </a:extLst>
          </p:cNvPr>
          <p:cNvSpPr txBox="1"/>
          <p:nvPr/>
        </p:nvSpPr>
        <p:spPr>
          <a:xfrm>
            <a:off x="6553271" y="1770584"/>
            <a:ext cx="502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 from priority queue</a:t>
            </a:r>
          </a:p>
          <a:p>
            <a:r>
              <a:rPr lang="en-US" dirty="0">
                <a:solidFill>
                  <a:srgbClr val="FF0000"/>
                </a:solidFill>
              </a:rPr>
              <a:t>Mark extracted node as done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each not-done neighbor: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  Update its distance if we found a better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ED5B1-B96A-0C73-F654-EDDB2D51A333}"/>
              </a:ext>
            </a:extLst>
          </p:cNvPr>
          <p:cNvSpPr txBox="1"/>
          <p:nvPr/>
        </p:nvSpPr>
        <p:spPr>
          <a:xfrm>
            <a:off x="3745238" y="3203024"/>
            <a:ext cx="224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r>
              <a:rPr lang="en-US" b="1" dirty="0">
                <a:solidFill>
                  <a:srgbClr val="7030A0"/>
                </a:solidFill>
              </a:rPr>
              <a:t>There’s a better path!</a:t>
            </a:r>
          </a:p>
        </p:txBody>
      </p:sp>
    </p:spTree>
    <p:extLst>
      <p:ext uri="{BB962C8B-B14F-4D97-AF65-F5344CB8AC3E}">
        <p14:creationId xmlns:p14="http://schemas.microsoft.com/office/powerpoint/2010/main" val="3676621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2004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5245" y="422927"/>
                <a:ext cx="11292188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50" dirty="0"/>
                  <a:t>int </a:t>
                </a:r>
                <a:r>
                  <a:rPr lang="en-US" sz="1750" dirty="0" err="1"/>
                  <a:t>dijkstras</a:t>
                </a:r>
                <a:r>
                  <a:rPr lang="en-US" sz="1750" dirty="0"/>
                  <a:t>(graph, start, end){</a:t>
                </a:r>
              </a:p>
              <a:p>
                <a:r>
                  <a:rPr lang="en-US" sz="1750" dirty="0"/>
                  <a:t>	distances = [</a:t>
                </a:r>
                <a14:m>
                  <m:oMath xmlns:m="http://schemas.openxmlformats.org/officeDocument/2006/math">
                    <m:r>
                      <a:rPr lang="en-US" sz="175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750" dirty="0"/>
                  <a:t>, 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750" dirty="0"/>
                  <a:t>, </a:t>
                </a:r>
                <a14:m>
                  <m:oMath xmlns:m="http://schemas.openxmlformats.org/officeDocument/2006/math">
                    <m:r>
                      <a:rPr lang="en-US" sz="175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750" dirty="0"/>
                  <a:t>,…];  // one index per node</a:t>
                </a:r>
              </a:p>
              <a:p>
                <a:r>
                  <a:rPr lang="en-US" sz="1750" dirty="0"/>
                  <a:t>	done = [</a:t>
                </a:r>
                <a:r>
                  <a:rPr lang="en-US" sz="1750" dirty="0" err="1"/>
                  <a:t>False,False,False</a:t>
                </a:r>
                <a:r>
                  <a:rPr lang="en-US" sz="1750" dirty="0"/>
                  <a:t>,…];  // one index per node</a:t>
                </a:r>
              </a:p>
              <a:p>
                <a:r>
                  <a:rPr lang="en-US" sz="1750" dirty="0"/>
                  <a:t>	PQ = new minheap();</a:t>
                </a:r>
              </a:p>
              <a:p>
                <a:r>
                  <a:rPr lang="en-US" sz="1750" dirty="0"/>
                  <a:t>	</a:t>
                </a:r>
                <a:r>
                  <a:rPr lang="en-US" sz="1750" dirty="0" err="1"/>
                  <a:t>PQ.insert</a:t>
                </a:r>
                <a:r>
                  <a:rPr lang="en-US" sz="1750" dirty="0"/>
                  <a:t>(0, start);  // priority=0, value=start</a:t>
                </a:r>
              </a:p>
              <a:p>
                <a:r>
                  <a:rPr lang="en-US" sz="1750" dirty="0"/>
                  <a:t>	distances[start] = 0;</a:t>
                </a:r>
              </a:p>
              <a:p>
                <a:r>
                  <a:rPr lang="en-US" sz="1750" dirty="0"/>
                  <a:t>	while (!</a:t>
                </a:r>
                <a:r>
                  <a:rPr lang="en-US" sz="1750" dirty="0" err="1"/>
                  <a:t>PQ.isEmpty</a:t>
                </a:r>
                <a:r>
                  <a:rPr lang="en-US" sz="1750" dirty="0"/>
                  <a:t>){</a:t>
                </a:r>
              </a:p>
              <a:p>
                <a:r>
                  <a:rPr lang="en-US" sz="1750" dirty="0"/>
                  <a:t>		current = </a:t>
                </a:r>
                <a:r>
                  <a:rPr lang="en-US" sz="1750" dirty="0" err="1"/>
                  <a:t>PQ.deleteMin</a:t>
                </a:r>
                <a:r>
                  <a:rPr lang="en-US" sz="1750" dirty="0"/>
                  <a:t>();</a:t>
                </a:r>
              </a:p>
              <a:p>
                <a:r>
                  <a:rPr lang="en-US" sz="1750" dirty="0"/>
                  <a:t>		done[current] = true;</a:t>
                </a:r>
              </a:p>
              <a:p>
                <a:r>
                  <a:rPr lang="en-US" sz="1750" dirty="0"/>
                  <a:t>		for (neighbor : </a:t>
                </a:r>
                <a:r>
                  <a:rPr lang="en-US" sz="1750" dirty="0" err="1"/>
                  <a:t>current.neighbors</a:t>
                </a:r>
                <a:r>
                  <a:rPr lang="en-US" sz="1750" dirty="0"/>
                  <a:t>){</a:t>
                </a:r>
              </a:p>
              <a:p>
                <a:r>
                  <a:rPr lang="en-US" sz="1750" dirty="0"/>
                  <a:t>			if (!done[neighbor]){</a:t>
                </a:r>
              </a:p>
              <a:p>
                <a:r>
                  <a:rPr lang="en-US" sz="1750" dirty="0"/>
                  <a:t>				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 = distances[current]+weight(</a:t>
                </a:r>
                <a:r>
                  <a:rPr lang="en-US" sz="1750" dirty="0" err="1"/>
                  <a:t>current,neighbor</a:t>
                </a:r>
                <a:r>
                  <a:rPr lang="en-US" sz="1750" dirty="0"/>
                  <a:t>);</a:t>
                </a:r>
              </a:p>
              <a:p>
                <a:r>
                  <a:rPr lang="en-US" sz="1750" dirty="0"/>
                  <a:t>				if(distances[neighbor] == </a:t>
                </a:r>
                <a14:m>
                  <m:oMath xmlns:m="http://schemas.openxmlformats.org/officeDocument/2006/math">
                    <m:r>
                      <a:rPr lang="en-US" sz="175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750" dirty="0"/>
                  <a:t>){</a:t>
                </a:r>
              </a:p>
              <a:p>
                <a:r>
                  <a:rPr lang="en-US" sz="1750" dirty="0"/>
                  <a:t>					distances[neighbor] = 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;</a:t>
                </a:r>
              </a:p>
              <a:p>
                <a:r>
                  <a:rPr lang="en-US" sz="1750" dirty="0"/>
                  <a:t>					</a:t>
                </a:r>
                <a:r>
                  <a:rPr lang="en-US" sz="1750" dirty="0" err="1"/>
                  <a:t>PQ.insert</a:t>
                </a:r>
                <a:r>
                  <a:rPr lang="en-US" sz="1750" dirty="0"/>
                  <a:t>(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, neighbor);</a:t>
                </a:r>
              </a:p>
              <a:p>
                <a:r>
                  <a:rPr lang="en-US" sz="1750" dirty="0"/>
                  <a:t>				}</a:t>
                </a:r>
              </a:p>
              <a:p>
                <a:r>
                  <a:rPr lang="en-US" sz="1750" dirty="0"/>
                  <a:t>				if (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 &lt; distances[neighbor]){</a:t>
                </a:r>
              </a:p>
              <a:p>
                <a:r>
                  <a:rPr lang="en-US" sz="1750" dirty="0"/>
                  <a:t>				</a:t>
                </a:r>
                <a:r>
                  <a:rPr lang="en-US" sz="1750"/>
                  <a:t>	distances</a:t>
                </a:r>
                <a:r>
                  <a:rPr lang="en-US" sz="1750" dirty="0"/>
                  <a:t>[neighbor] = </a:t>
                </a:r>
                <a:r>
                  <a:rPr lang="en-US" sz="1750" dirty="0" err="1"/>
                  <a:t>new_dist</a:t>
                </a:r>
                <a:r>
                  <a:rPr lang="en-US" sz="1750" dirty="0"/>
                  <a:t>;</a:t>
                </a:r>
              </a:p>
              <a:p>
                <a:r>
                  <a:rPr lang="en-US" sz="1750" dirty="0"/>
                  <a:t>					</a:t>
                </a:r>
                <a:r>
                  <a:rPr lang="en-US" sz="1750" dirty="0" err="1"/>
                  <a:t>PQ.decreaseKey</a:t>
                </a:r>
                <a:r>
                  <a:rPr lang="en-US" sz="1750" dirty="0"/>
                  <a:t>(</a:t>
                </a:r>
                <a:r>
                  <a:rPr lang="en-US" sz="1750" dirty="0" err="1"/>
                  <a:t>new_dist,neighbor</a:t>
                </a:r>
                <a:r>
                  <a:rPr lang="en-US" sz="1750" dirty="0"/>
                  <a:t>); }</a:t>
                </a:r>
              </a:p>
              <a:p>
                <a:r>
                  <a:rPr lang="en-US" sz="1750" dirty="0"/>
                  <a:t>			}</a:t>
                </a:r>
              </a:p>
              <a:p>
                <a:r>
                  <a:rPr lang="en-US" sz="1750" dirty="0"/>
                  <a:t>		}</a:t>
                </a:r>
              </a:p>
              <a:p>
                <a:r>
                  <a:rPr lang="en-US" sz="1750" dirty="0"/>
                  <a:t>	}</a:t>
                </a:r>
              </a:p>
              <a:p>
                <a:r>
                  <a:rPr lang="en-US" sz="1750" dirty="0"/>
                  <a:t>	return distances[end]</a:t>
                </a:r>
              </a:p>
              <a:p>
                <a:r>
                  <a:rPr lang="en-US" sz="1750" dirty="0"/>
                  <a:t>}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5" y="422927"/>
                <a:ext cx="11292188" cy="6555641"/>
              </a:xfrm>
              <a:prstGeom prst="rect">
                <a:avLst/>
              </a:prstGeom>
              <a:blipFill>
                <a:blip r:embed="rId2"/>
                <a:stretch>
                  <a:fillRect l="-378" t="-186" b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969769B-4F38-3F42-FDC7-BC69DFD6508C}"/>
              </a:ext>
            </a:extLst>
          </p:cNvPr>
          <p:cNvGrpSpPr/>
          <p:nvPr/>
        </p:nvGrpSpPr>
        <p:grpSpPr>
          <a:xfrm>
            <a:off x="7300033" y="434999"/>
            <a:ext cx="4600060" cy="2787240"/>
            <a:chOff x="0" y="2862182"/>
            <a:chExt cx="7044346" cy="426826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4F036B-CF37-FDB0-7322-BD7BBF1F31C0}"/>
                </a:ext>
              </a:extLst>
            </p:cNvPr>
            <p:cNvCxnSpPr>
              <a:stCxn id="33" idx="7"/>
              <a:endCxn id="3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7D379D-4E9B-5DBB-9719-8EEF3B666BCD}"/>
                </a:ext>
              </a:extLst>
            </p:cNvPr>
            <p:cNvCxnSpPr>
              <a:stCxn id="34" idx="6"/>
              <a:endCxn id="3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373E63-5E4E-3E32-3A0A-EBB1A97A7B07}"/>
                </a:ext>
              </a:extLst>
            </p:cNvPr>
            <p:cNvCxnSpPr>
              <a:stCxn id="33" idx="4"/>
              <a:endCxn id="3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90900E-597E-206B-4ECF-9B16F931A0CF}"/>
                </a:ext>
              </a:extLst>
            </p:cNvPr>
            <p:cNvCxnSpPr>
              <a:stCxn id="36" idx="3"/>
              <a:endCxn id="3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67C501-E2A3-E468-790A-72EC50FBBAA4}"/>
                </a:ext>
              </a:extLst>
            </p:cNvPr>
            <p:cNvCxnSpPr>
              <a:stCxn id="38" idx="2"/>
              <a:endCxn id="3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9B69EC-9981-99C6-073E-007B0222FCF6}"/>
                </a:ext>
              </a:extLst>
            </p:cNvPr>
            <p:cNvCxnSpPr>
              <a:stCxn id="36" idx="5"/>
              <a:endCxn id="3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5209BA-082E-C620-7B90-F3DDFF09DC48}"/>
                </a:ext>
              </a:extLst>
            </p:cNvPr>
            <p:cNvCxnSpPr>
              <a:stCxn id="36" idx="7"/>
              <a:endCxn id="3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89DD2D-42A6-AB05-6BE7-E21E47CAA2CD}"/>
                </a:ext>
              </a:extLst>
            </p:cNvPr>
            <p:cNvCxnSpPr>
              <a:stCxn id="38" idx="6"/>
              <a:endCxn id="3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E2F11A-A6DB-BF8C-FD36-4C5B7743160C}"/>
                </a:ext>
              </a:extLst>
            </p:cNvPr>
            <p:cNvCxnSpPr>
              <a:stCxn id="39" idx="1"/>
              <a:endCxn id="3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7D590E-2047-8120-1AF8-9EBD80897CBF}"/>
                </a:ext>
              </a:extLst>
            </p:cNvPr>
            <p:cNvCxnSpPr>
              <a:stCxn id="41" idx="2"/>
              <a:endCxn id="37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323A87-7E45-E6FB-CDEA-945FB30FA552}"/>
                </a:ext>
              </a:extLst>
            </p:cNvPr>
            <p:cNvCxnSpPr>
              <a:stCxn id="39" idx="0"/>
              <a:endCxn id="41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18C72C-8567-6611-BE43-BE6ED347FD6F}"/>
                </a:ext>
              </a:extLst>
            </p:cNvPr>
            <p:cNvCxnSpPr>
              <a:stCxn id="40" idx="1"/>
              <a:endCxn id="41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D2D754-82E5-DBC7-02CA-58EB3A64F168}"/>
                </a:ext>
              </a:extLst>
            </p:cNvPr>
            <p:cNvCxnSpPr>
              <a:stCxn id="40" idx="3"/>
              <a:endCxn id="3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8D17E8-0172-B10B-BB05-7C39DCA73435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3282A-54DD-B475-6F38-DAC84BF404C2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B76B5E-78E0-04DC-0872-9A03A6C0FC2B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2E1733-C575-4331-0918-34D65F112A7E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0F3B3-9A98-E4F5-32CB-E6249F0F6C0A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A5B1E4-BC95-A89F-73C9-6735E2C7B5AA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E6DC47-F78E-735F-99A0-106B7B116D67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33F5CD-EC77-825E-897A-D951D394CDA0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D795F9-75A8-A84C-A799-B1A5D8D58072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504F5C-EC9E-440B-1102-2FBE3EA6511E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46F67E-E318-BB19-A8D0-03569D555AF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DFAF53-0CDE-0AB8-A942-DF2EB81ECB64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FE2332-11ED-E73E-3D89-F93C6B313190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0712C7-E7CA-6694-E68C-03819C3380B1}"/>
                </a:ext>
              </a:extLst>
            </p:cNvPr>
            <p:cNvCxnSpPr>
              <a:stCxn id="34" idx="4"/>
              <a:endCxn id="3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3A852B-F8AC-39F4-CDBC-C7F28A76C429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7F06F51-167C-FDD3-1344-CE41A5BE14A3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4F2E40-253F-A745-18D2-F8163524C9E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80A4AA-F96B-64FE-1588-ADC3D17E153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12903F-12FB-FCAD-EFA0-0D9A66264CC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4943B8-A6C9-F2FE-4074-43D71BD6ED6D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2AE9F2C-0DDC-ACAA-AA0D-8235B9B20848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2479B1-9111-88C0-BD6A-6AD570FA3512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F47B3E7-2535-B0B6-AAD2-862CF6EE66F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B07E0B-8EAF-A4AC-0CE0-6AD2AD8F08ED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196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total priority queue operations are necessary?</a:t>
                </a:r>
              </a:p>
              <a:p>
                <a:pPr lvl="1"/>
                <a:r>
                  <a:rPr lang="en-US" dirty="0"/>
                  <a:t>How many times is each node added to the priority queue?</a:t>
                </a:r>
              </a:p>
              <a:p>
                <a:pPr lvl="1"/>
                <a:r>
                  <a:rPr lang="en-US" dirty="0"/>
                  <a:t>How many times might a node’s priority be changed?</a:t>
                </a:r>
              </a:p>
              <a:p>
                <a:r>
                  <a:rPr lang="en-US" dirty="0"/>
                  <a:t>What’s the running time of each priority queue operation?</a:t>
                </a:r>
              </a:p>
              <a:p>
                <a:r>
                  <a:rPr lang="en-US" dirty="0"/>
                  <a:t>Overall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06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when a node is removed from the priority queue, we have found its shortest path</a:t>
            </a:r>
          </a:p>
          <a:p>
            <a:r>
              <a:rPr lang="en-US" dirty="0"/>
              <a:t>Induction over number of completed nodes</a:t>
            </a:r>
          </a:p>
          <a:p>
            <a:r>
              <a:rPr lang="en-US" dirty="0"/>
              <a:t>Base Case:</a:t>
            </a:r>
          </a:p>
          <a:p>
            <a:r>
              <a:rPr lang="en-US" dirty="0"/>
              <a:t>Inductive Step: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BE4DB5-D57C-06C8-8315-53B19D740DED}"/>
              </a:ext>
            </a:extLst>
          </p:cNvPr>
          <p:cNvGrpSpPr/>
          <p:nvPr/>
        </p:nvGrpSpPr>
        <p:grpSpPr>
          <a:xfrm>
            <a:off x="7315200" y="3751673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A19218-1121-038A-D0C7-58EE3C1E427D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446580-4204-7DC9-41DB-249FA9BFED2A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E9CBAE-878A-0CED-4EFC-B4C125A2AF30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261B5C-2EBF-3F1B-E3C7-750F9145A088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07D26E-3E77-42B4-20EC-653A5D8796E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4B9BE5-894A-93C4-FD4B-FB2082A0DB88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F1A667-6D50-8C13-9C60-8752261F1B94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7C4A8-4555-2B04-8F4A-B328638DC798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85B94A-A992-843D-E0DF-91BB29F99411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146FAB-5FB9-D8A4-AAB4-3C9F99145B2C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F66514-AE26-AA29-A5BE-717EDD5C7508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84C3C-78C4-06AF-F7BB-88FBED0DEF7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BCFAD-56CE-253A-92E2-499E33C4ABD6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64A70-3299-835B-DA87-1D6151D1D41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83A4-81A9-B6B6-64E0-6B106F485B5A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A38D03-AC0A-894B-B958-3213FE86A09E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F3EB12-5303-779B-C06B-B49D9730EF37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C6FB82-0B5F-CB84-ACB0-A77889ECF773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DF79EF-38D2-ACFD-DB29-0BD2114FCC99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242934-1BD5-16B5-8528-3391C95F99AE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348E5D-DCC1-6154-EDDC-6DC9076185AF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B7F2E3-1256-201B-1002-5CC53E95D319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56131-9D6A-1E86-4A19-0EA52077FF38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636D77-EE1B-4AB8-38EA-62185B665D4A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1F0EC7-BAF8-EDD8-0CC5-F2FF1B1B1411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F44851-F68D-0D93-61C0-7067B5870697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28FAB3-8BD0-3738-DA2D-79E3D16F1C02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BBDF72-2FF5-2183-A9B1-28ADD7420C07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8CEF62-5070-282D-FBC7-78010062099D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CC2B2E-CACC-9F08-B7C8-C7E525968DFB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1E56EDC-EEA2-7218-7C4C-A37F0182DBF1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FF8F7A3-353A-B161-329B-1B008DED5576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AB17B03-D20D-AFE8-7C2F-BFB172415F1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2C3306-4682-4899-39AB-80EEBF8F172C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03EED35-2FA8-0FCD-312F-06842F922A01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43" name="Freeform 4">
            <a:extLst>
              <a:ext uri="{FF2B5EF4-FFF2-40B4-BE49-F238E27FC236}">
                <a16:creationId xmlns:a16="http://schemas.microsoft.com/office/drawing/2014/main" id="{37061D92-55D1-D063-332E-86090D2833C9}"/>
              </a:ext>
            </a:extLst>
          </p:cNvPr>
          <p:cNvSpPr/>
          <p:nvPr/>
        </p:nvSpPr>
        <p:spPr>
          <a:xfrm>
            <a:off x="7176179" y="3495091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bfs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Queue();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found.enqueue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found.dequeue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found.enqueue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 when a node is removed from the priority queue, its distance is that of the shortest path</a:t>
                </a:r>
              </a:p>
              <a:p>
                <a:r>
                  <a:rPr lang="en-US" dirty="0"/>
                  <a:t>Induction over number of completed nodes</a:t>
                </a:r>
              </a:p>
              <a:p>
                <a:r>
                  <a:rPr lang="en-US" dirty="0"/>
                  <a:t>Base Case: Only the start node removed</a:t>
                </a:r>
              </a:p>
              <a:p>
                <a:pPr lvl="1"/>
                <a:r>
                  <a:rPr lang="en-US" dirty="0"/>
                  <a:t>It is indeed 0 away from itself</a:t>
                </a:r>
              </a:p>
              <a:p>
                <a:r>
                  <a:rPr lang="en-US" dirty="0"/>
                  <a:t>Inductive Step:</a:t>
                </a:r>
              </a:p>
              <a:p>
                <a:pPr lvl="1"/>
                <a:r>
                  <a:rPr lang="en-US" dirty="0"/>
                  <a:t>If we have correctly found shortest paths for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nodes, then when we remove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we have found its shortest path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479" t="-2291" r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F51567-0220-C8E3-67DF-59F647C811E1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D717BB-C79F-F287-0BEC-F57D7EE7375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9F9BE9-05B2-3134-EBE0-6D649BBA4CEE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54A58A-DD11-A6C3-5502-F87E9D3C97FE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95B863-A132-F109-C76B-E02F57ED5026}"/>
                </a:ext>
              </a:extLst>
            </p:cNvPr>
            <p:cNvCxnSpPr>
              <a:cxnSpLocks/>
              <a:stCxn id="57" idx="6"/>
              <a:endCxn id="62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12ADCD8-B11C-C98E-8D45-5C544E1E2AEE}"/>
                </a:ext>
              </a:extLst>
            </p:cNvPr>
            <p:cNvCxnSpPr>
              <a:stCxn id="59" idx="3"/>
              <a:endCxn id="58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2">
              <a:extLst>
                <a:ext uri="{FF2B5EF4-FFF2-40B4-BE49-F238E27FC236}">
                  <a16:creationId xmlns:a16="http://schemas.microsoft.com/office/drawing/2014/main" id="{1AA321F2-CA62-96E6-71A4-74099224ED2B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7096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What do we know 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89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FFE37-B68D-8CB3-2DAF-1FA5F7CF6923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F2FDF0-F493-81A8-D886-31219A363244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4AB5B1-E3ED-CE58-88FC-89A15DA67352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5DAC6F-D6AB-8004-1525-261A73856BF3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5CDCB4-B120-199D-83F3-7142A47C7D39}"/>
                </a:ext>
              </a:extLst>
            </p:cNvPr>
            <p:cNvCxnSpPr>
              <a:cxnSpLocks/>
              <a:stCxn id="16" idx="6"/>
              <a:endCxn id="21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3D4B60-94A3-62D7-EE52-4C25ED1DF035}"/>
                </a:ext>
              </a:extLst>
            </p:cNvPr>
            <p:cNvCxnSpPr>
              <a:stCxn id="18" idx="3"/>
              <a:endCxn id="17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FCAA960C-779E-4A36-098D-B35121B174D2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6707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8628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can have negative weight</a:t>
                </a:r>
                <a:endParaRPr lang="en-US" dirty="0"/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095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9" y="117543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Find Distance (unweighted)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06979" y="197326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 </a:t>
            </a:r>
            <a:r>
              <a:rPr lang="en-US" sz="2400" dirty="0" err="1"/>
              <a:t>findDistance</a:t>
            </a:r>
            <a:r>
              <a:rPr lang="en-US" sz="2400" dirty="0"/>
              <a:t>(graph, s, t){</a:t>
            </a:r>
          </a:p>
          <a:p>
            <a:r>
              <a:rPr lang="en-US" sz="2400" dirty="0"/>
              <a:t>	found = new Queue();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layer = 0;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found.enqueue</a:t>
            </a:r>
            <a:r>
              <a:rPr lang="en-US" sz="2400" dirty="0"/>
              <a:t>(s);</a:t>
            </a:r>
          </a:p>
          <a:p>
            <a:r>
              <a:rPr lang="en-US" sz="2400" dirty="0"/>
              <a:t>	mark s as “visited”;</a:t>
            </a:r>
          </a:p>
          <a:p>
            <a:r>
              <a:rPr lang="en-US" sz="2400" dirty="0"/>
              <a:t>	While (!</a:t>
            </a:r>
            <a:r>
              <a:rPr lang="en-US" sz="2400" dirty="0" err="1"/>
              <a:t>found.isEmpty</a:t>
            </a:r>
            <a:r>
              <a:rPr lang="en-US" sz="2400" dirty="0"/>
              <a:t>()){</a:t>
            </a:r>
          </a:p>
          <a:p>
            <a:r>
              <a:rPr lang="en-US" sz="2400" dirty="0"/>
              <a:t>		current = </a:t>
            </a:r>
            <a:r>
              <a:rPr lang="en-US" sz="2400" dirty="0" err="1"/>
              <a:t>found.dequeue</a:t>
            </a:r>
            <a:r>
              <a:rPr lang="en-US" sz="2400" dirty="0"/>
              <a:t>();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layer = depth of current;</a:t>
            </a:r>
          </a:p>
          <a:p>
            <a:r>
              <a:rPr lang="en-US" sz="2400" dirty="0"/>
              <a:t>		for (v : neighbors(current)){</a:t>
            </a:r>
          </a:p>
          <a:p>
            <a:r>
              <a:rPr lang="en-US" sz="2400" dirty="0"/>
              <a:t>			if (! v marked “visited”){</a:t>
            </a:r>
          </a:p>
          <a:p>
            <a:r>
              <a:rPr lang="en-US" sz="2400" dirty="0"/>
              <a:t>				mark v as “visited”;</a:t>
            </a:r>
          </a:p>
          <a:p>
            <a:r>
              <a:rPr lang="en-US" sz="2400" dirty="0"/>
              <a:t>				</a:t>
            </a:r>
            <a:r>
              <a:rPr lang="en-US" sz="2400" dirty="0">
                <a:solidFill>
                  <a:srgbClr val="FF0000"/>
                </a:solidFill>
              </a:rPr>
              <a:t>depth of v = layer + 1;</a:t>
            </a:r>
          </a:p>
          <a:p>
            <a:r>
              <a:rPr lang="en-US" sz="2400" dirty="0"/>
              <a:t>				</a:t>
            </a:r>
            <a:r>
              <a:rPr lang="en-US" sz="2400" dirty="0" err="1"/>
              <a:t>found.enqueue</a:t>
            </a:r>
            <a:r>
              <a:rPr lang="en-US" sz="2400" dirty="0"/>
              <a:t>(v);</a:t>
            </a:r>
          </a:p>
          <a:p>
            <a:r>
              <a:rPr lang="en-US" sz="2400" dirty="0"/>
              <a:t>			}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depth of t;</a:t>
            </a:r>
            <a:r>
              <a:rPr lang="en-US" sz="2400" dirty="0"/>
              <a:t>	</a:t>
            </a:r>
          </a:p>
          <a:p>
            <a:r>
              <a:rPr lang="en-US" sz="2400" dirty="0"/>
              <a:t>}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F236-31C1-EF76-BCC3-71E806C76908}"/>
              </a:ext>
            </a:extLst>
          </p:cNvPr>
          <p:cNvSpPr txBox="1"/>
          <p:nvPr/>
        </p:nvSpPr>
        <p:spPr>
          <a:xfrm>
            <a:off x="197532" y="4632030"/>
            <a:ext cx="50075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it’s seen, remember its “layer” depth!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18904D-A23D-F7E7-77F7-9C5654D8606A}"/>
              </a:ext>
            </a:extLst>
          </p:cNvPr>
          <p:cNvGrpSpPr/>
          <p:nvPr/>
        </p:nvGrpSpPr>
        <p:grpSpPr>
          <a:xfrm>
            <a:off x="508737" y="1745062"/>
            <a:ext cx="4385159" cy="2420607"/>
            <a:chOff x="1524000" y="2625729"/>
            <a:chExt cx="7044346" cy="38884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5207F-5479-5963-8004-40032CDB5E54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7288E00-3423-BF9C-8CF8-84F095D826DE}"/>
                  </a:ext>
                </a:extLst>
              </p:cNvPr>
              <p:cNvCxnSpPr>
                <a:stCxn id="23" idx="7"/>
                <a:endCxn id="2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086EFE9-D906-8A68-FB16-D547CEC30E1E}"/>
                  </a:ext>
                </a:extLst>
              </p:cNvPr>
              <p:cNvCxnSpPr>
                <a:stCxn id="24" idx="6"/>
                <a:endCxn id="27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1C25311-7C68-C36D-4476-CA0FCCD69244}"/>
                  </a:ext>
                </a:extLst>
              </p:cNvPr>
              <p:cNvCxnSpPr>
                <a:stCxn id="23" idx="4"/>
                <a:endCxn id="2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F5BADE-4A56-92F9-58BC-B486B8F7E070}"/>
                  </a:ext>
                </a:extLst>
              </p:cNvPr>
              <p:cNvCxnSpPr>
                <a:stCxn id="26" idx="3"/>
                <a:endCxn id="2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27FA524-C0FB-0934-FA57-17F9C7BAE186}"/>
                  </a:ext>
                </a:extLst>
              </p:cNvPr>
              <p:cNvCxnSpPr>
                <a:stCxn id="28" idx="2"/>
                <a:endCxn id="2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DD6C19D-2D8E-F3D1-9BEE-4E9B9E6A8587}"/>
                  </a:ext>
                </a:extLst>
              </p:cNvPr>
              <p:cNvCxnSpPr>
                <a:stCxn id="26" idx="5"/>
                <a:endCxn id="28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C7CFD8-7844-11BF-72E2-7FAC5E5D51D9}"/>
                  </a:ext>
                </a:extLst>
              </p:cNvPr>
              <p:cNvCxnSpPr>
                <a:stCxn id="26" idx="7"/>
                <a:endCxn id="27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3E77900-A6CF-C297-A6B7-E676DEBA1211}"/>
                  </a:ext>
                </a:extLst>
              </p:cNvPr>
              <p:cNvCxnSpPr>
                <a:stCxn id="28" idx="6"/>
                <a:endCxn id="29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7C4C5DD-3870-F3AC-A444-916129C761B5}"/>
                  </a:ext>
                </a:extLst>
              </p:cNvPr>
              <p:cNvCxnSpPr>
                <a:stCxn id="29" idx="1"/>
                <a:endCxn id="27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4629D72-BBBE-5AB8-F371-E489B421A452}"/>
                  </a:ext>
                </a:extLst>
              </p:cNvPr>
              <p:cNvCxnSpPr>
                <a:stCxn id="47" idx="2"/>
                <a:endCxn id="27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49FB4E7-4DAE-BB0C-3685-407F9B1895F4}"/>
                  </a:ext>
                </a:extLst>
              </p:cNvPr>
              <p:cNvCxnSpPr>
                <a:stCxn id="29" idx="0"/>
                <a:endCxn id="4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BB8579B-0572-EE4C-4590-561529CC3161}"/>
                  </a:ext>
                </a:extLst>
              </p:cNvPr>
              <p:cNvCxnSpPr>
                <a:stCxn id="30" idx="1"/>
                <a:endCxn id="4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6E8E87-D0F7-BDA0-AF78-72DC2CE9C860}"/>
                  </a:ext>
                </a:extLst>
              </p:cNvPr>
              <p:cNvCxnSpPr>
                <a:stCxn id="30" idx="3"/>
                <a:endCxn id="29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EE3F55-268C-5144-5B98-2EACFC0C0CBF}"/>
                  </a:ext>
                </a:extLst>
              </p:cNvPr>
              <p:cNvCxnSpPr>
                <a:stCxn id="24" idx="4"/>
                <a:endCxn id="2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798340-7B35-17BE-0B33-CE06FADA2E92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A65DA6-774E-0FE3-4D06-3E93383C728E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2B91480-4C85-A081-2FE2-963A3BCE0382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7EAA21-792F-41EE-AC55-1B1D748CF362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DC5204-758E-422C-7620-F2CB8AD543FC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DDC74CF-E5BF-4989-DE6D-842F332C8CC3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920CAB-73F8-6071-7659-A84EA68DAF39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F9BCDA8-36C9-7E40-A352-11256FF278A8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EE2D146-DAEA-00BE-7C60-D185B4C0F610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6595CC-A5D9-7851-3D09-0246DF1C7A83}"/>
                </a:ext>
              </a:extLst>
            </p:cNvPr>
            <p:cNvCxnSpPr>
              <a:cxnSpLocks/>
              <a:stCxn id="29" idx="7"/>
              <a:endCxn id="4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675CA-0FA6-3D2C-63D0-79A0D2101294}"/>
                </a:ext>
              </a:extLst>
            </p:cNvPr>
            <p:cNvCxnSpPr>
              <a:cxnSpLocks/>
              <a:stCxn id="28" idx="3"/>
              <a:endCxn id="2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75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one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nodes reachable from that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another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,…</a:t>
                </a:r>
              </a:p>
              <a:p>
                <a:pPr lvl="1"/>
                <a:r>
                  <a:rPr lang="en-US" dirty="0"/>
                  <a:t>Before moving on to the second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visit everything reachable from the first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Does the graph have a cycle?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topological sort </a:t>
                </a:r>
                <a:r>
                  <a:rPr lang="en-US" dirty="0"/>
                  <a:t>of the graph.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6857667" y="4464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044C-10BD-AEE9-D583-6E3F278B41F7}"/>
              </a:ext>
            </a:extLst>
          </p:cNvPr>
          <p:cNvSpPr txBox="1"/>
          <p:nvPr/>
        </p:nvSpPr>
        <p:spPr>
          <a:xfrm>
            <a:off x="8096239" y="374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7F514-BD71-389A-276B-9053B381D8E4}"/>
              </a:ext>
            </a:extLst>
          </p:cNvPr>
          <p:cNvSpPr txBox="1"/>
          <p:nvPr/>
        </p:nvSpPr>
        <p:spPr>
          <a:xfrm>
            <a:off x="9338044" y="37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298B3-A661-E800-FF4D-E8EEBF644EAB}"/>
              </a:ext>
            </a:extLst>
          </p:cNvPr>
          <p:cNvSpPr txBox="1"/>
          <p:nvPr/>
        </p:nvSpPr>
        <p:spPr>
          <a:xfrm>
            <a:off x="10242843" y="4155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8D756-6925-39E6-93AD-CDD831F97A7D}"/>
              </a:ext>
            </a:extLst>
          </p:cNvPr>
          <p:cNvSpPr txBox="1"/>
          <p:nvPr/>
        </p:nvSpPr>
        <p:spPr>
          <a:xfrm>
            <a:off x="10287000" y="624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2CDBA-DA7A-3C1A-5713-45F18AC0DC23}"/>
              </a:ext>
            </a:extLst>
          </p:cNvPr>
          <p:cNvSpPr txBox="1"/>
          <p:nvPr/>
        </p:nvSpPr>
        <p:spPr>
          <a:xfrm>
            <a:off x="7421000" y="58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030A1-83AA-A3BB-CB2D-2CE9A3C9892E}"/>
              </a:ext>
            </a:extLst>
          </p:cNvPr>
          <p:cNvSpPr txBox="1"/>
          <p:nvPr/>
        </p:nvSpPr>
        <p:spPr>
          <a:xfrm>
            <a:off x="8429267" y="4733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CAFCEF6-1E10-BE11-39F3-D367EC560DB9}"/>
                    </a:ext>
                  </a:extLst>
                </p:cNvPr>
                <p:cNvCxnSpPr>
                  <a:stCxn id="63" idx="2"/>
                  <a:endCxn id="60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59" idx="5"/>
                  <a:endCxn id="64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3"/>
                <a:endCxn id="60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D8E6EA-0503-E96D-3170-C01DCD7AB07A}"/>
              </a:ext>
            </a:extLst>
          </p:cNvPr>
          <p:cNvSpPr txBox="1"/>
          <p:nvPr/>
        </p:nvSpPr>
        <p:spPr>
          <a:xfrm>
            <a:off x="89154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2456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928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 (non-recursive)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</a:t>
            </a:r>
            <a:r>
              <a:rPr lang="en-US" sz="2800" dirty="0">
                <a:solidFill>
                  <a:srgbClr val="FF0000"/>
                </a:solidFill>
              </a:rPr>
              <a:t>Stack();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push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167D64F-2B9B-C508-9920-F4C797F21EB0}"/>
              </a:ext>
            </a:extLst>
          </p:cNvPr>
          <p:cNvGrpSpPr/>
          <p:nvPr/>
        </p:nvGrpSpPr>
        <p:grpSpPr>
          <a:xfrm>
            <a:off x="458009" y="1810946"/>
            <a:ext cx="4385159" cy="2420607"/>
            <a:chOff x="6934200" y="4047495"/>
            <a:chExt cx="4385159" cy="24206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B4602C-F8FA-0BEB-8FE7-9313A55D49DE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428ECE3-E802-FBEF-B3D5-CD698D64CB87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AA8EDDA-EF25-A891-2159-ACF5BA3BF792}"/>
                    </a:ext>
                  </a:extLst>
                </p:cNvPr>
                <p:cNvCxnSpPr>
                  <a:stCxn id="22" idx="7"/>
                  <a:endCxn id="23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4C8B1BE-4C56-F3E0-A02B-7C706F314D60}"/>
                    </a:ext>
                  </a:extLst>
                </p:cNvPr>
                <p:cNvCxnSpPr>
                  <a:stCxn id="23" idx="6"/>
                  <a:endCxn id="26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8305019-2BC0-97E3-1F92-EDD4342693C3}"/>
                    </a:ext>
                  </a:extLst>
                </p:cNvPr>
                <p:cNvCxnSpPr>
                  <a:stCxn id="22" idx="4"/>
                  <a:endCxn id="24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A7DDCB0-6B6D-7535-D256-3BB4CE470188}"/>
                    </a:ext>
                  </a:extLst>
                </p:cNvPr>
                <p:cNvCxnSpPr>
                  <a:stCxn id="25" idx="3"/>
                  <a:endCxn id="24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67A901E-9F9B-1300-02B3-BA3CB0B18A0C}"/>
                    </a:ext>
                  </a:extLst>
                </p:cNvPr>
                <p:cNvCxnSpPr>
                  <a:stCxn id="27" idx="2"/>
                  <a:endCxn id="24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7727986-1A72-95EB-D5B4-51667991A7B8}"/>
                    </a:ext>
                  </a:extLst>
                </p:cNvPr>
                <p:cNvCxnSpPr>
                  <a:stCxn id="25" idx="5"/>
                  <a:endCxn id="27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A887DB1-C1C5-09F4-2ED1-9B8B05AD41B1}"/>
                    </a:ext>
                  </a:extLst>
                </p:cNvPr>
                <p:cNvCxnSpPr>
                  <a:cxnSpLocks/>
                  <a:stCxn id="23" idx="5"/>
                  <a:endCxn id="28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37E199F-D81D-D76B-CCC0-07003F5E024F}"/>
                    </a:ext>
                  </a:extLst>
                </p:cNvPr>
                <p:cNvCxnSpPr>
                  <a:cxnSpLocks/>
                  <a:stCxn id="30" idx="4"/>
                  <a:endCxn id="28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736DB52-1F54-B21C-D19D-F5509EF2F743}"/>
                    </a:ext>
                  </a:extLst>
                </p:cNvPr>
                <p:cNvCxnSpPr>
                  <a:stCxn id="30" idx="2"/>
                  <a:endCxn id="26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BEDB5FE-7BA3-2684-2843-66EFAC98BD5C}"/>
                    </a:ext>
                  </a:extLst>
                </p:cNvPr>
                <p:cNvCxnSpPr>
                  <a:stCxn id="29" idx="1"/>
                  <a:endCxn id="30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CE7DB8C-1E3C-4E72-1736-EB8A6F3844D8}"/>
                    </a:ext>
                  </a:extLst>
                </p:cNvPr>
                <p:cNvCxnSpPr>
                  <a:stCxn id="29" idx="3"/>
                  <a:endCxn id="28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234D75C-E956-5C4E-F59B-90A7D7966E96}"/>
                    </a:ext>
                  </a:extLst>
                </p:cNvPr>
                <p:cNvCxnSpPr>
                  <a:stCxn id="23" idx="4"/>
                  <a:endCxn id="24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2E88EB9-44F8-7929-366A-BD1700025216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2EDEA93-293D-6D35-0F17-38A42E580F2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78126EE-A3DE-4903-F082-2959917A4780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2CCBE43-4A94-CAF5-2112-06D7DA8A3617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2AB9AAE-142F-5CD7-778C-85CD6F4C038F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6D220E1-4E87-BB58-171D-22F5D6CD01D0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1482C77-0C02-87E5-D987-5A83F26B19CF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4275FE9-0FC5-9E38-10D2-07FEA56B0A1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DA1B473-9C9E-FF91-68A0-B564476F1B24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A0978BC-CEA4-C6FA-CC82-B4BC042B2039}"/>
                  </a:ext>
                </a:extLst>
              </p:cNvPr>
              <p:cNvCxnSpPr>
                <a:cxnSpLocks/>
                <a:stCxn id="27" idx="3"/>
                <a:endCxn id="24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F3FA87-A4AE-F02B-C825-8C57E5BCCDD5}"/>
                </a:ext>
              </a:extLst>
            </p:cNvPr>
            <p:cNvCxnSpPr>
              <a:cxnSpLocks/>
              <a:stCxn id="27" idx="6"/>
              <a:endCxn id="28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2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 (more common)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90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E589D-DD2B-0072-9A9F-44244F47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EEE7-7808-13FE-18FA-87C4E85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– Worked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1011-4CD0-B11D-A384-AA521449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7599C-F16A-B059-0C92-B0C55CDC160A}"/>
              </a:ext>
            </a:extLst>
          </p:cNvPr>
          <p:cNvSpPr txBox="1"/>
          <p:nvPr/>
        </p:nvSpPr>
        <p:spPr>
          <a:xfrm>
            <a:off x="311300" y="4450870"/>
            <a:ext cx="51106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Starting from the current node: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for each unvisited neighbor: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mark the neighbor as visited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 do a DFS from the neighbor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mark the current node as done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3A3091-C629-A857-AF5C-735442B2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82664"/>
              </p:ext>
            </p:extLst>
          </p:nvPr>
        </p:nvGraphicFramePr>
        <p:xfrm>
          <a:off x="6492240" y="1399839"/>
          <a:ext cx="522533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29">
                  <a:extLst>
                    <a:ext uri="{9D8B030D-6E8A-4147-A177-3AD203B41FA5}">
                      <a16:colId xmlns:a16="http://schemas.microsoft.com/office/drawing/2014/main" val="2885487592"/>
                    </a:ext>
                  </a:extLst>
                </a:gridCol>
                <a:gridCol w="991884">
                  <a:extLst>
                    <a:ext uri="{9D8B030D-6E8A-4147-A177-3AD203B41FA5}">
                      <a16:colId xmlns:a16="http://schemas.microsoft.com/office/drawing/2014/main" val="391855543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745931878"/>
                    </a:ext>
                  </a:extLst>
                </a:gridCol>
                <a:gridCol w="2390699">
                  <a:extLst>
                    <a:ext uri="{9D8B030D-6E8A-4147-A177-3AD203B41FA5}">
                      <a16:colId xmlns:a16="http://schemas.microsoft.com/office/drawing/2014/main" val="2503185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1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9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3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533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AF7FF17-3F04-7C8B-3A0F-4BC05B6F83A8}"/>
              </a:ext>
            </a:extLst>
          </p:cNvPr>
          <p:cNvGrpSpPr/>
          <p:nvPr/>
        </p:nvGrpSpPr>
        <p:grpSpPr>
          <a:xfrm>
            <a:off x="5742926" y="5474915"/>
            <a:ext cx="6036209" cy="658829"/>
            <a:chOff x="5742926" y="5607923"/>
            <a:chExt cx="6036209" cy="6588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488023-8334-C431-2978-04F99C0218F4}"/>
                </a:ext>
              </a:extLst>
            </p:cNvPr>
            <p:cNvSpPr/>
            <p:nvPr/>
          </p:nvSpPr>
          <p:spPr>
            <a:xfrm>
              <a:off x="6558742" y="5619404"/>
              <a:ext cx="5220393" cy="647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17DDD-0345-09D5-F81A-D9C19CD73E09}"/>
                </a:ext>
              </a:extLst>
            </p:cNvPr>
            <p:cNvSpPr txBox="1"/>
            <p:nvPr/>
          </p:nvSpPr>
          <p:spPr>
            <a:xfrm>
              <a:off x="5742926" y="5607923"/>
              <a:ext cx="739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(Call)</a:t>
              </a:r>
            </a:p>
            <a:p>
              <a:r>
                <a:rPr lang="en-US" dirty="0"/>
                <a:t>Stack: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2A3D7-F72D-3988-D0EB-E35D15316BD3}"/>
              </a:ext>
            </a:extLst>
          </p:cNvPr>
          <p:cNvGrpSpPr/>
          <p:nvPr/>
        </p:nvGrpSpPr>
        <p:grpSpPr>
          <a:xfrm>
            <a:off x="752302" y="1569705"/>
            <a:ext cx="4385159" cy="2420607"/>
            <a:chOff x="6934200" y="4047495"/>
            <a:chExt cx="4385159" cy="24206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7FC970-CC36-C096-69E7-DB70031B416D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3C29F8A-5331-C503-0DA4-C0F6FC6752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7829BA5-429D-723C-B30E-5CFE4AA093D9}"/>
                    </a:ext>
                  </a:extLst>
                </p:cNvPr>
                <p:cNvCxnSpPr>
                  <a:stCxn id="26" idx="7"/>
                  <a:endCxn id="27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71F9DE4-4A65-BE7D-F60D-7DDEF5F6B4F3}"/>
                    </a:ext>
                  </a:extLst>
                </p:cNvPr>
                <p:cNvCxnSpPr>
                  <a:stCxn id="27" idx="6"/>
                  <a:endCxn id="30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6944CBFB-F9F7-BA1C-DE6E-591025869C22}"/>
                    </a:ext>
                  </a:extLst>
                </p:cNvPr>
                <p:cNvCxnSpPr>
                  <a:stCxn id="26" idx="4"/>
                  <a:endCxn id="28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DF7E111-08C9-FC1F-C832-7E2FD47C9A2E}"/>
                    </a:ext>
                  </a:extLst>
                </p:cNvPr>
                <p:cNvCxnSpPr>
                  <a:stCxn id="29" idx="3"/>
                  <a:endCxn id="28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1CEE6A5-BCE9-A9E2-902E-A545D900A66D}"/>
                    </a:ext>
                  </a:extLst>
                </p:cNvPr>
                <p:cNvCxnSpPr>
                  <a:stCxn id="43" idx="2"/>
                  <a:endCxn id="28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C5A6CD9-D32E-2503-637C-E5CBF14909A6}"/>
                    </a:ext>
                  </a:extLst>
                </p:cNvPr>
                <p:cNvCxnSpPr>
                  <a:stCxn id="29" idx="5"/>
                  <a:endCxn id="4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E361374-D27D-C505-AE05-95C565CB264C}"/>
                    </a:ext>
                  </a:extLst>
                </p:cNvPr>
                <p:cNvCxnSpPr>
                  <a:cxnSpLocks/>
                  <a:stCxn id="27" idx="5"/>
                  <a:endCxn id="47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CAA2C8E-4FDF-A36D-3C19-402FE4F23D3F}"/>
                    </a:ext>
                  </a:extLst>
                </p:cNvPr>
                <p:cNvCxnSpPr>
                  <a:cxnSpLocks/>
                  <a:stCxn id="49" idx="4"/>
                  <a:endCxn id="4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E9A6F90-FF38-0BCD-420C-A0B3781E2BBA}"/>
                    </a:ext>
                  </a:extLst>
                </p:cNvPr>
                <p:cNvCxnSpPr>
                  <a:stCxn id="49" idx="2"/>
                  <a:endCxn id="30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5C2EA1B-19CC-30E3-C77A-00432CD0F5CD}"/>
                    </a:ext>
                  </a:extLst>
                </p:cNvPr>
                <p:cNvCxnSpPr>
                  <a:stCxn id="48" idx="1"/>
                  <a:endCxn id="49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4041241B-2F78-56F6-0445-70F83A03EF73}"/>
                    </a:ext>
                  </a:extLst>
                </p:cNvPr>
                <p:cNvCxnSpPr>
                  <a:stCxn id="48" idx="3"/>
                  <a:endCxn id="4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6B86E6C-73EA-DF42-8C40-9673F7168192}"/>
                    </a:ext>
                  </a:extLst>
                </p:cNvPr>
                <p:cNvCxnSpPr>
                  <a:stCxn id="27" idx="4"/>
                  <a:endCxn id="28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A5646B1-918D-B9F3-89A2-E464F61493E1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100F48-0C60-9629-4724-4C43B871B8D6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0D0E257-5601-F5B8-96A9-4183038B65C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F6B1D85-6312-FDAE-89AA-70B2A6AC5CD5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28E099B-C606-1AC4-5D81-33E8764C96CE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E2857D-1260-6ECD-4B23-717BFA4CE993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ED91393-043A-4946-6BAF-1A593432A826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2C08A1E-0216-48F9-9F5A-1800C93AC320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A91EE9A-DC76-098F-5E4E-4172D2B5E959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957024D-72C0-0C23-BE41-E087C73A80B5}"/>
                  </a:ext>
                </a:extLst>
              </p:cNvPr>
              <p:cNvCxnSpPr>
                <a:cxnSpLocks/>
                <a:stCxn id="43" idx="3"/>
                <a:endCxn id="28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FBA753-90FC-AA22-E3B7-F37EBA7C56B4}"/>
                </a:ext>
              </a:extLst>
            </p:cNvPr>
            <p:cNvCxnSpPr>
              <a:cxnSpLocks/>
              <a:stCxn id="43" idx="6"/>
              <a:endCxn id="4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63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8A8A14-3CBF-B60B-19E3-50826B767932}"/>
              </a:ext>
            </a:extLst>
          </p:cNvPr>
          <p:cNvSpPr/>
          <p:nvPr/>
        </p:nvSpPr>
        <p:spPr>
          <a:xfrm>
            <a:off x="396240" y="3083319"/>
            <a:ext cx="5939716" cy="1245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/>
          <a:lstStyle/>
          <a:p>
            <a:r>
              <a:rPr lang="en-US" dirty="0"/>
              <a:t>Using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“visited times” and “done times” </a:t>
                </a:r>
              </a:p>
              <a:p>
                <a:r>
                  <a:rPr lang="en-US" dirty="0"/>
                  <a:t>Edges can be categorized: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Tree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followed when pushing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unvisited when we were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Back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an “ancestor”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visited but not done when 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Forward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“descendent”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visited and done between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visited and done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9933"/>
                    </a:solidFill>
                  </a:rPr>
                  <a:t>Cross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node that doesn’t connect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seen and done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ever visited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  <a:blipFill>
                <a:blip r:embed="rId2"/>
                <a:stretch>
                  <a:fillRect l="-1216" t="-2315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7051376" y="2498155"/>
            <a:ext cx="10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Visited: 0</a:t>
            </a:r>
          </a:p>
          <a:p>
            <a:r>
              <a:rPr lang="en-US" dirty="0"/>
              <a:t>Done: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373CC-A627-D9ED-0BCD-FD194BEA0AC1}"/>
              </a:ext>
            </a:extLst>
          </p:cNvPr>
          <p:cNvSpPr txBox="1"/>
          <p:nvPr/>
        </p:nvSpPr>
        <p:spPr>
          <a:xfrm>
            <a:off x="8400192" y="1738815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</a:t>
            </a:r>
          </a:p>
          <a:p>
            <a:r>
              <a:rPr lang="en-US" dirty="0"/>
              <a:t>Done: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F6F6B-53A1-1B5A-5296-E139589D5427}"/>
              </a:ext>
            </a:extLst>
          </p:cNvPr>
          <p:cNvSpPr txBox="1"/>
          <p:nvPr/>
        </p:nvSpPr>
        <p:spPr>
          <a:xfrm>
            <a:off x="9835743" y="176945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2</a:t>
            </a:r>
          </a:p>
          <a:p>
            <a:r>
              <a:rPr lang="en-US" dirty="0"/>
              <a:t>Done: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FE7-756D-9FCD-789C-1C34AF7E9F41}"/>
              </a:ext>
            </a:extLst>
          </p:cNvPr>
          <p:cNvSpPr txBox="1"/>
          <p:nvPr/>
        </p:nvSpPr>
        <p:spPr>
          <a:xfrm>
            <a:off x="10817858" y="218952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3</a:t>
            </a:r>
          </a:p>
          <a:p>
            <a:r>
              <a:rPr lang="en-US" dirty="0"/>
              <a:t>Done: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26F77-4D49-3950-8D22-8923AC36C2A4}"/>
              </a:ext>
            </a:extLst>
          </p:cNvPr>
          <p:cNvSpPr txBox="1"/>
          <p:nvPr/>
        </p:nvSpPr>
        <p:spPr>
          <a:xfrm>
            <a:off x="10958033" y="4504684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4</a:t>
            </a:r>
          </a:p>
          <a:p>
            <a:r>
              <a:rPr lang="en-US" dirty="0"/>
              <a:t>Done: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B7506F-586D-4F12-6E6A-2136E400F4CD}"/>
              </a:ext>
            </a:extLst>
          </p:cNvPr>
          <p:cNvGrpSpPr/>
          <p:nvPr/>
        </p:nvGrpSpPr>
        <p:grpSpPr>
          <a:xfrm>
            <a:off x="7620000" y="2371126"/>
            <a:ext cx="4385159" cy="2420607"/>
            <a:chOff x="6934200" y="4047495"/>
            <a:chExt cx="4385159" cy="24206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E60E83-EF60-B160-6395-F34703A2E2C9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187964-E870-5C20-5011-7EF331D8B44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CFC0412-9146-E934-F4DC-D43CAC4D8DE1}"/>
                    </a:ext>
                  </a:extLst>
                </p:cNvPr>
                <p:cNvCxnSpPr>
                  <a:stCxn id="49" idx="7"/>
                  <a:endCxn id="50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08726BF-EB96-6CE6-3CBC-9B19B9874C5E}"/>
                    </a:ext>
                  </a:extLst>
                </p:cNvPr>
                <p:cNvCxnSpPr>
                  <a:stCxn id="50" idx="6"/>
                  <a:endCxn id="53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D3345FA-E452-9557-2472-ED7C1E1FF6F5}"/>
                    </a:ext>
                  </a:extLst>
                </p:cNvPr>
                <p:cNvCxnSpPr>
                  <a:stCxn id="49" idx="4"/>
                  <a:endCxn id="51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6F20CE6-12E8-B8CD-4C6D-6E08BB48B8DD}"/>
                    </a:ext>
                  </a:extLst>
                </p:cNvPr>
                <p:cNvCxnSpPr>
                  <a:stCxn id="52" idx="3"/>
                  <a:endCxn id="51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E65BF8-0C38-878D-43F0-DCA1382ECE78}"/>
                    </a:ext>
                  </a:extLst>
                </p:cNvPr>
                <p:cNvCxnSpPr>
                  <a:stCxn id="54" idx="2"/>
                  <a:endCxn id="51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E8A7D6-FA04-569D-7C8B-00D1000D5562}"/>
                    </a:ext>
                  </a:extLst>
                </p:cNvPr>
                <p:cNvCxnSpPr>
                  <a:stCxn id="52" idx="5"/>
                  <a:endCxn id="54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244733C-FCCA-2B14-53BE-1D266F25D9A6}"/>
                    </a:ext>
                  </a:extLst>
                </p:cNvPr>
                <p:cNvCxnSpPr>
                  <a:cxnSpLocks/>
                  <a:stCxn id="50" idx="5"/>
                  <a:endCxn id="55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AA9FF4-A914-088F-BC91-64DF4D401A0C}"/>
                    </a:ext>
                  </a:extLst>
                </p:cNvPr>
                <p:cNvCxnSpPr>
                  <a:cxnSpLocks/>
                  <a:stCxn id="57" idx="4"/>
                  <a:endCxn id="55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444822-6EFB-DDAD-2CFA-EF917A222B88}"/>
                    </a:ext>
                  </a:extLst>
                </p:cNvPr>
                <p:cNvCxnSpPr>
                  <a:stCxn id="57" idx="2"/>
                  <a:endCxn id="53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8F4AA5D-0263-91BE-E34B-3CCF5E6D33A9}"/>
                    </a:ext>
                  </a:extLst>
                </p:cNvPr>
                <p:cNvCxnSpPr>
                  <a:stCxn id="56" idx="1"/>
                  <a:endCxn id="57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ACB732B-4621-C7D4-11BA-682F7277548D}"/>
                    </a:ext>
                  </a:extLst>
                </p:cNvPr>
                <p:cNvCxnSpPr>
                  <a:stCxn id="56" idx="3"/>
                  <a:endCxn id="55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753FED-EBEF-C50C-C21C-755E93539BEA}"/>
                    </a:ext>
                  </a:extLst>
                </p:cNvPr>
                <p:cNvCxnSpPr>
                  <a:stCxn id="50" idx="4"/>
                  <a:endCxn id="51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rgbClr val="FF99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5F7B4A-9EC8-F78B-2346-A30082F4B6EE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F6D25DC-D0D4-04D2-6803-B09D9B9393B3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D85C94E-8822-4B5A-41C5-2476C6E729D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79FB71B-E579-7B2A-783E-A82ED8BEA553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0B4334-C074-8A41-9DB1-8ED01D36B502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D46E86-17A7-C404-82BA-A842355628A9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29461C-16BC-CC4C-AFAC-1E5547FEB92D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094438-55C6-D79E-8879-4351A8143ED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C98B4E5-D147-0466-56D0-8ED4B68409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39BBA3-18B2-BF36-7317-ED47E1F53C5D}"/>
                  </a:ext>
                </a:extLst>
              </p:cNvPr>
              <p:cNvCxnSpPr>
                <a:cxnSpLocks/>
                <a:stCxn id="54" idx="3"/>
                <a:endCxn id="51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rgbClr val="FF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58E16-56EF-E87C-97A5-B5B68FBFEDCF}"/>
                </a:ext>
              </a:extLst>
            </p:cNvPr>
            <p:cNvCxnSpPr>
              <a:cxnSpLocks/>
              <a:stCxn id="54" idx="6"/>
              <a:endCxn id="55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2814FC-926C-D602-D14E-28CFA754FC90}"/>
              </a:ext>
            </a:extLst>
          </p:cNvPr>
          <p:cNvSpPr txBox="1"/>
          <p:nvPr/>
        </p:nvSpPr>
        <p:spPr>
          <a:xfrm>
            <a:off x="7248312" y="3989297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9</a:t>
            </a:r>
          </a:p>
          <a:p>
            <a:r>
              <a:rPr lang="en-US" dirty="0"/>
              <a:t>Done: 14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A006-6587-9141-4A2A-B0B5DC4D6D60}"/>
              </a:ext>
            </a:extLst>
          </p:cNvPr>
          <p:cNvSpPr txBox="1"/>
          <p:nvPr/>
        </p:nvSpPr>
        <p:spPr>
          <a:xfrm>
            <a:off x="9488075" y="3034367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10</a:t>
            </a:r>
          </a:p>
          <a:p>
            <a:r>
              <a:rPr lang="en-US" dirty="0"/>
              <a:t>Done: 13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1517-411B-677D-7B95-09FAEBAE632E}"/>
              </a:ext>
            </a:extLst>
          </p:cNvPr>
          <p:cNvSpPr txBox="1"/>
          <p:nvPr/>
        </p:nvSpPr>
        <p:spPr>
          <a:xfrm>
            <a:off x="9611646" y="4595255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11</a:t>
            </a:r>
          </a:p>
          <a:p>
            <a:r>
              <a:rPr lang="en-US" dirty="0"/>
              <a:t>Done: 12</a:t>
            </a:r>
          </a:p>
        </p:txBody>
      </p:sp>
    </p:spTree>
    <p:extLst>
      <p:ext uri="{BB962C8B-B14F-4D97-AF65-F5344CB8AC3E}">
        <p14:creationId xmlns:p14="http://schemas.microsoft.com/office/powerpoint/2010/main" val="374980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24111</TotalTime>
  <Words>3327</Words>
  <Application>Microsoft Office PowerPoint</Application>
  <PresentationFormat>Widescreen</PresentationFormat>
  <Paragraphs>1178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Aptos</vt:lpstr>
      <vt:lpstr>Cambria Math</vt:lpstr>
      <vt:lpstr>Calibri Light</vt:lpstr>
      <vt:lpstr>Office Theme</vt:lpstr>
      <vt:lpstr>CSE 332 Autumn 2024 Lecture 19: Graphs 3</vt:lpstr>
      <vt:lpstr>Breadth-First Search</vt:lpstr>
      <vt:lpstr>BFS</vt:lpstr>
      <vt:lpstr>Find Distance (unweighted)</vt:lpstr>
      <vt:lpstr>Depth-First Search</vt:lpstr>
      <vt:lpstr>DFS (non-recursive)</vt:lpstr>
      <vt:lpstr>DFS Recursively (more common)</vt:lpstr>
      <vt:lpstr>DFS – Worked Example</vt:lpstr>
      <vt:lpstr>Using DFS</vt:lpstr>
      <vt:lpstr>Back Edges</vt:lpstr>
      <vt:lpstr>Cycle Detection</vt:lpstr>
      <vt:lpstr>Cycle Detection – Worked Example</vt:lpstr>
      <vt:lpstr>Topological Sort</vt:lpstr>
      <vt:lpstr>DFS Recursively</vt:lpstr>
      <vt:lpstr>DFS: Topological sort</vt:lpstr>
      <vt:lpstr>Topological Sort– Worked Example</vt:lpstr>
      <vt:lpstr>Single-Source Shortest Path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Algorithm: Running Time</vt:lpstr>
      <vt:lpstr>Dijkstra’s Algorithm: Correctness</vt:lpstr>
      <vt:lpstr>Dijkstra’s Algorithm: Correctness</vt:lpstr>
      <vt:lpstr>Dijkstra’s Algorithm: Correctness</vt:lpstr>
      <vt:lpstr>Dijkstra’s Algorithm: Correctness</vt:lpstr>
      <vt:lpstr>Dijkstra’s Algorithm: Correctness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257</cp:revision>
  <dcterms:created xsi:type="dcterms:W3CDTF">2023-10-13T16:06:42Z</dcterms:created>
  <dcterms:modified xsi:type="dcterms:W3CDTF">2024-11-08T17:29:49Z</dcterms:modified>
</cp:coreProperties>
</file>