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7"/>
  </p:notesMasterIdLst>
  <p:sldIdLst>
    <p:sldId id="257" r:id="rId2"/>
    <p:sldId id="752" r:id="rId3"/>
    <p:sldId id="753" r:id="rId4"/>
    <p:sldId id="830" r:id="rId5"/>
    <p:sldId id="836" r:id="rId6"/>
    <p:sldId id="829" r:id="rId7"/>
    <p:sldId id="837" r:id="rId8"/>
    <p:sldId id="846" r:id="rId9"/>
    <p:sldId id="850" r:id="rId10"/>
    <p:sldId id="756" r:id="rId11"/>
    <p:sldId id="757" r:id="rId12"/>
    <p:sldId id="847" r:id="rId13"/>
    <p:sldId id="848" r:id="rId14"/>
    <p:sldId id="849" r:id="rId15"/>
    <p:sldId id="851" r:id="rId16"/>
  </p:sldIdLst>
  <p:sldSz cx="12192000" cy="6858000"/>
  <p:notesSz cx="6858000" cy="9144000"/>
  <p:embeddedFontLst>
    <p:embeddedFont>
      <p:font typeface="Cambria Math" panose="02040503050406030204" pitchFamily="18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FF9797"/>
    <a:srgbClr val="FF646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9A25B-064F-4940-8CEE-34D7920B25F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A96D1-356A-4D34-AE7A-0DFABF1C9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2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8D94-701F-50B7-FF63-239144983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BD39A-A942-599F-149A-747401D54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134E-8798-2A87-98AE-0B134785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803DE-E5A1-A42D-17E0-52D8A15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8009D-BD52-D020-26A4-CCFF2596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0788-F665-F0AA-D34E-18CDC381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25BE1-D418-6610-B976-595A42D78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C710E-4740-E186-8004-9F098E4B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7D91-6BF0-5F67-0BAA-BA3B5985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EB95B-64CF-ED1B-895D-0C15FB84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0D1A-0325-047A-3C56-DB7DC37D1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D4EC8-DF7A-722B-0985-B7E8ED88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5D96-5B5D-A0E1-6B7E-F894B33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1E58B-FD1B-5158-9002-DB790902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6E6E6-5DB2-B08C-E98E-4CE4CABA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3513-3DBF-F295-0635-A76FAD8F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A398C-CAEC-53AA-8A8B-28B4B6EF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AEDF-9628-E07A-C6FB-A23F1B37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4231-DF5D-E75E-40A2-4490E386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61DB8-8E9A-0329-3CC7-DD8BE396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190C-5088-0FD4-FA3D-07D222B9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2422D-2D16-CCA8-2A1C-E13A1E06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9900-661D-64EA-83FB-0318C266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216F-818C-AE83-8D4F-42EC3C94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494A3-F80F-EC41-DDC0-726FC63A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6897-8ADC-82FB-24C1-148BB152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07461-A71F-ECE6-AE85-5EA3DB5E1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9E8EA-550B-F0DB-2472-AE2D0456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A28DD-EC75-9F30-A7D3-C90A8D02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4F3C-0167-D8D5-E58E-83645CE3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DDF0-EBE9-4CB3-A532-8F8C26FC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BC21-07E8-90D6-8FD3-4B7809D3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688B1-01DC-A6B4-1C44-C73416EC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C5-4EEE-C9A3-0FFF-B154F5B9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95CA1-99E7-80CC-FF66-5C2F2590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1CBD4-5851-D78F-5249-59CDD8C9B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92F86E-5D21-865D-53AE-77B5C57E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5E5A8-7D51-605B-E276-A7A5B93F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E01F4-D4D9-E56F-9035-05E60581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237B-2CFD-F0AF-D3E6-2FDD100A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14118-0522-CF53-601D-265A3261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C46D9-B22E-C768-B35E-20DA3395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D07EE-0E9C-EC8E-BAC0-7B8C9EFB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A0918-E285-61F1-EDAF-6B7FD149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AFD855-6290-493F-81E4-A89E8DDE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BAA96-146F-BEF1-15D5-935C1B8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1D78-E109-DF5D-A589-413429D2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1868-FB59-5D14-1BCA-C7C43F06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2F535-BC7E-F5E2-864B-461F8404D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FCF40-365C-13EE-4DB1-CC7C5858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58AA7-3077-1807-CEB8-2C0F27B4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74C30-07C1-3F35-E57B-30BFA71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1C30-49BA-398C-2DF8-B0736590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7B813-1595-60AF-F5B3-A0DAE6653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02F2-AF70-21FD-1449-18CBF4C1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982EC-DE32-4452-40AB-762F386A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76A50-D174-12CE-9CCD-74569685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9484-4128-5F97-59B5-3CF00D56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DEBFE-9C54-D45A-111D-948735AB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582E-F84E-411A-7F7A-D8EF87E1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CE3F9-A152-FD27-1D1D-64A1C313F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1D02-69CC-42C9-85CE-4F8B68ED22B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F318D-9BE5-6E4A-1795-F02EED65F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FB82-C81E-722D-F23A-4047C60D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9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332 Autumn 2024</a:t>
            </a:r>
            <a:br>
              <a:rPr lang="en-US" dirty="0"/>
            </a:br>
            <a:r>
              <a:rPr lang="en-US" dirty="0"/>
              <a:t>Lecture 17: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524000" y="1687612"/>
            <a:ext cx="4600060" cy="2787240"/>
            <a:chOff x="0" y="2862182"/>
            <a:chExt cx="7044346" cy="4268266"/>
          </a:xfrm>
        </p:grpSpPr>
        <p:cxnSp>
          <p:nvCxnSpPr>
            <p:cNvPr id="6" name="Straight Connector 5"/>
            <p:cNvCxnSpPr>
              <a:stCxn id="34" idx="7"/>
              <a:endCxn id="35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35" idx="6"/>
              <a:endCxn id="38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34" idx="4"/>
              <a:endCxn id="36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37" idx="3"/>
              <a:endCxn id="36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39" idx="2"/>
              <a:endCxn id="36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37" idx="5"/>
              <a:endCxn id="39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37" idx="7"/>
              <a:endCxn id="38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39" idx="6"/>
              <a:endCxn id="40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0" idx="1"/>
              <a:endCxn id="38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42" idx="2"/>
              <a:endCxn id="38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0" idx="0"/>
              <a:endCxn id="42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41" idx="1"/>
              <a:endCxn id="42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41" idx="3"/>
              <a:endCxn id="40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67228" y="3195081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5562" y="4099030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95875" y="6564868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47348" y="5905158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55801" y="4595356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19679" y="4462779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5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82463" y="3299181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58462" y="5546336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64048" y="3778529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7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51034" y="5224258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85966" y="6404395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30979" y="2862182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6634" y="5096526"/>
              <a:ext cx="641186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12</a:t>
              </a:r>
            </a:p>
          </p:txBody>
        </p:sp>
        <p:cxnSp>
          <p:nvCxnSpPr>
            <p:cNvPr id="32" name="Straight Connector 31"/>
            <p:cNvCxnSpPr>
              <a:stCxn id="35" idx="4"/>
              <a:endCxn id="36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14258" y="4262423"/>
              <a:ext cx="461990" cy="565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818101" y="1135560"/>
                <a:ext cx="549246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 </a:t>
                </a:r>
                <a:r>
                  <a:rPr lang="en-US" sz="2800" dirty="0">
                    <a:solidFill>
                      <a:srgbClr val="7030A0"/>
                    </a:solidFill>
                  </a:rPr>
                  <a:t>sequence of nodes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,…, 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7030A0"/>
                    </a:solidFill>
                  </a:rPr>
                  <a:t> </a:t>
                </a:r>
                <a:endParaRPr lang="en-US" sz="2800" dirty="0"/>
              </a:p>
              <a:p>
                <a:r>
                  <a:rPr lang="en-US" sz="2800" dirty="0" err="1"/>
                  <a:t>s.t.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∀1≤</m:t>
                    </m:r>
                    <m:r>
                      <a:rPr lang="en-US" sz="2800" i="1">
                        <a:latin typeface="Cambria Math"/>
                      </a:rPr>
                      <m:t>𝑖</m:t>
                    </m:r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𝑘</m:t>
                    </m:r>
                    <m:r>
                      <a:rPr lang="en-US" sz="2800" i="1">
                        <a:latin typeface="Cambria Math"/>
                      </a:rPr>
                      <m:t>−1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e>
                    </m:d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∈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</m:oMath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101" y="1135560"/>
                <a:ext cx="5492466" cy="954107"/>
              </a:xfrm>
              <a:prstGeom prst="rect">
                <a:avLst/>
              </a:prstGeom>
              <a:blipFill>
                <a:blip r:embed="rId2"/>
                <a:stretch>
                  <a:fillRect l="-2074" t="-5195" b="-15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783389" y="4800601"/>
            <a:ext cx="4108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Simple Path:</a:t>
            </a:r>
          </a:p>
          <a:p>
            <a:r>
              <a:rPr lang="en-US" sz="2800" dirty="0"/>
              <a:t>A path in which each node appears at most once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559680" y="4800600"/>
            <a:ext cx="4108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Cycle:</a:t>
            </a:r>
          </a:p>
          <a:p>
            <a:r>
              <a:rPr lang="en-US" sz="2800" dirty="0"/>
              <a:t>A path which starts and ends in the same place</a:t>
            </a:r>
          </a:p>
        </p:txBody>
      </p:sp>
    </p:spTree>
    <p:extLst>
      <p:ext uri="{BB962C8B-B14F-4D97-AF65-F5344CB8AC3E}">
        <p14:creationId xmlns:p14="http://schemas.microsoft.com/office/powerpoint/2010/main" val="1054982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(Strongly) Connected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Graph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𝐺</m:t>
                    </m:r>
                    <m:r>
                      <a:rPr lang="en-US" sz="2800" i="1">
                        <a:latin typeface="Cambria Math"/>
                      </a:rPr>
                      <m:t>=(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s.t.</a:t>
                </a:r>
                <a:r>
                  <a:rPr lang="en-US" sz="2800" dirty="0"/>
                  <a:t> for any pair of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∈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</m:oMath>
                </a14:m>
                <a:r>
                  <a:rPr lang="en-US" sz="2800" dirty="0"/>
                  <a:t> there is a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blipFill>
                <a:blip r:embed="rId2"/>
                <a:stretch>
                  <a:fillRect l="-1855" t="-6579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81BF1141-E287-AF7C-AFF5-2F8E9B62CA1A}"/>
              </a:ext>
            </a:extLst>
          </p:cNvPr>
          <p:cNvGrpSpPr/>
          <p:nvPr/>
        </p:nvGrpSpPr>
        <p:grpSpPr>
          <a:xfrm>
            <a:off x="7066996" y="2971845"/>
            <a:ext cx="4385159" cy="2420607"/>
            <a:chOff x="1524000" y="2625729"/>
            <a:chExt cx="7044346" cy="388847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EE66EC6-58BA-8B7F-F97E-CEC5873CDDC7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89AFC12B-39C3-99AC-053B-CE2CCA14BA75}"/>
                  </a:ext>
                </a:extLst>
              </p:cNvPr>
              <p:cNvCxnSpPr>
                <a:stCxn id="22" idx="7"/>
                <a:endCxn id="23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90AF04E6-0506-14DD-C1B8-061A0C100FEC}"/>
                  </a:ext>
                </a:extLst>
              </p:cNvPr>
              <p:cNvCxnSpPr>
                <a:stCxn id="23" idx="6"/>
                <a:endCxn id="26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E6AEB8A-3153-8E0D-0156-6F98D5335F49}"/>
                  </a:ext>
                </a:extLst>
              </p:cNvPr>
              <p:cNvCxnSpPr>
                <a:stCxn id="22" idx="4"/>
                <a:endCxn id="24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D5F06FF-1FBB-51C9-D087-2A0EB822B04D}"/>
                  </a:ext>
                </a:extLst>
              </p:cNvPr>
              <p:cNvCxnSpPr>
                <a:stCxn id="25" idx="3"/>
                <a:endCxn id="24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5098F52-2824-8AA8-3922-992FB49EB3E5}"/>
                  </a:ext>
                </a:extLst>
              </p:cNvPr>
              <p:cNvCxnSpPr>
                <a:stCxn id="27" idx="2"/>
                <a:endCxn id="24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A475DF4-532D-38A5-63C3-9BA7C3D6939C}"/>
                  </a:ext>
                </a:extLst>
              </p:cNvPr>
              <p:cNvCxnSpPr>
                <a:stCxn id="25" idx="5"/>
                <a:endCxn id="27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564BD50-F8D5-5D5A-95EF-5568D430D039}"/>
                  </a:ext>
                </a:extLst>
              </p:cNvPr>
              <p:cNvCxnSpPr>
                <a:stCxn id="25" idx="7"/>
                <a:endCxn id="26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047C31DA-8F2A-8F23-C636-D1342B4A7DF4}"/>
                  </a:ext>
                </a:extLst>
              </p:cNvPr>
              <p:cNvCxnSpPr>
                <a:stCxn id="27" idx="6"/>
                <a:endCxn id="28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EEA4FB5-ABAC-FB0F-FE78-8BE2B901BF66}"/>
                  </a:ext>
                </a:extLst>
              </p:cNvPr>
              <p:cNvCxnSpPr>
                <a:stCxn id="28" idx="1"/>
                <a:endCxn id="26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705BF0B6-60ED-3C2A-9FB3-DC753FC6FAA6}"/>
                  </a:ext>
                </a:extLst>
              </p:cNvPr>
              <p:cNvCxnSpPr>
                <a:stCxn id="30" idx="2"/>
                <a:endCxn id="26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9746BAB-BB1E-C2B2-520A-A86FCCB55CE7}"/>
                  </a:ext>
                </a:extLst>
              </p:cNvPr>
              <p:cNvCxnSpPr>
                <a:stCxn id="28" idx="0"/>
                <a:endCxn id="30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4AC7CFD-ECC5-6018-3782-7B088AECD37C}"/>
                  </a:ext>
                </a:extLst>
              </p:cNvPr>
              <p:cNvCxnSpPr>
                <a:stCxn id="29" idx="1"/>
                <a:endCxn id="30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29AEBB05-4F00-801A-D566-A93053A1D101}"/>
                  </a:ext>
                </a:extLst>
              </p:cNvPr>
              <p:cNvCxnSpPr>
                <a:stCxn id="29" idx="3"/>
                <a:endCxn id="28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EFB02D6-9344-FD5B-8B88-9AC79699BFFE}"/>
                  </a:ext>
                </a:extLst>
              </p:cNvPr>
              <p:cNvCxnSpPr>
                <a:stCxn id="23" idx="4"/>
                <a:endCxn id="24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DAE3905-1B05-6124-AB53-61458D9EB977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3C3D966A-9151-52E6-017F-2694581BB748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A45554-D79D-45C9-7301-93F33FFEF2CB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BF1C4A5-87DC-6397-F7B4-E8B6A5363133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BE2669F6-C388-5DB3-8B7C-276BF872A7B8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E4EA7AE-E274-5D22-6F89-0AB74F01887D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ADFF9D3-A17E-83D3-E0AB-24C0F47B6A00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057FAA4-BCDD-0947-760F-FCDFF8FAB60B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9D5AA22-30A7-9811-FE6C-6EDEA48BC1E3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F2B64D-2DF1-BB32-71E0-C22A56E4E2ED}"/>
                </a:ext>
              </a:extLst>
            </p:cNvPr>
            <p:cNvCxnSpPr>
              <a:cxnSpLocks/>
              <a:stCxn id="28" idx="7"/>
              <a:endCxn id="30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CE29F38-5950-0CEC-28BD-9BE87A22D3DB}"/>
                </a:ext>
              </a:extLst>
            </p:cNvPr>
            <p:cNvCxnSpPr>
              <a:cxnSpLocks/>
              <a:stCxn id="27" idx="3"/>
              <a:endCxn id="24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737F504-B85A-1520-E7F4-8989BE84231C}"/>
              </a:ext>
            </a:extLst>
          </p:cNvPr>
          <p:cNvGrpSpPr/>
          <p:nvPr/>
        </p:nvGrpSpPr>
        <p:grpSpPr>
          <a:xfrm>
            <a:off x="1616182" y="3116577"/>
            <a:ext cx="4301146" cy="2374232"/>
            <a:chOff x="0" y="3020093"/>
            <a:chExt cx="7044346" cy="3888478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E1BD8B7-4CC3-76C2-B59D-BB8E9AB4F6AB}"/>
                </a:ext>
              </a:extLst>
            </p:cNvPr>
            <p:cNvCxnSpPr>
              <a:stCxn id="85" idx="7"/>
              <a:endCxn id="86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0A5863F-100D-A240-865D-33C97E04E063}"/>
                </a:ext>
              </a:extLst>
            </p:cNvPr>
            <p:cNvCxnSpPr>
              <a:stCxn id="86" idx="6"/>
              <a:endCxn id="89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CEE1F91-DED4-E4D4-2B84-54D4FDE1057A}"/>
                </a:ext>
              </a:extLst>
            </p:cNvPr>
            <p:cNvCxnSpPr>
              <a:stCxn id="85" idx="4"/>
              <a:endCxn id="87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DFEBBBC-BC80-BAFB-02A9-944572FA7FA8}"/>
                </a:ext>
              </a:extLst>
            </p:cNvPr>
            <p:cNvCxnSpPr>
              <a:stCxn id="88" idx="3"/>
              <a:endCxn id="87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4ECCA56-B715-95D0-83A6-60AF5A7297FF}"/>
                </a:ext>
              </a:extLst>
            </p:cNvPr>
            <p:cNvCxnSpPr>
              <a:stCxn id="90" idx="2"/>
              <a:endCxn id="87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590685-BC32-4A6F-5A37-D6428C971D84}"/>
                </a:ext>
              </a:extLst>
            </p:cNvPr>
            <p:cNvCxnSpPr>
              <a:stCxn id="88" idx="5"/>
              <a:endCxn id="90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22BE66F-CBDB-9CEF-9F06-ADB5F68BD1CB}"/>
                </a:ext>
              </a:extLst>
            </p:cNvPr>
            <p:cNvCxnSpPr>
              <a:stCxn id="88" idx="7"/>
              <a:endCxn id="89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ED1E064-189B-F03C-1A06-B7A4627BCB55}"/>
                </a:ext>
              </a:extLst>
            </p:cNvPr>
            <p:cNvCxnSpPr>
              <a:stCxn id="90" idx="6"/>
              <a:endCxn id="91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8FDEE05-0F64-09AD-162E-CEBA1DE2EEA0}"/>
                </a:ext>
              </a:extLst>
            </p:cNvPr>
            <p:cNvCxnSpPr>
              <a:stCxn id="91" idx="1"/>
              <a:endCxn id="89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0AC6570-6D5A-48F4-4C13-5FEA4B295FA6}"/>
                </a:ext>
              </a:extLst>
            </p:cNvPr>
            <p:cNvCxnSpPr>
              <a:stCxn id="93" idx="2"/>
              <a:endCxn id="89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A429117-4959-566E-2650-71AFD0E1BBAA}"/>
                </a:ext>
              </a:extLst>
            </p:cNvPr>
            <p:cNvCxnSpPr>
              <a:stCxn id="91" idx="0"/>
              <a:endCxn id="93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2EDC6FD-F830-449D-BEA8-3A01CC00C88D}"/>
                </a:ext>
              </a:extLst>
            </p:cNvPr>
            <p:cNvCxnSpPr>
              <a:stCxn id="92" idx="1"/>
              <a:endCxn id="93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4325B0E-E771-8B2A-813B-1C9C414A2711}"/>
                </a:ext>
              </a:extLst>
            </p:cNvPr>
            <p:cNvCxnSpPr>
              <a:stCxn id="92" idx="3"/>
              <a:endCxn id="91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75438BD-A475-6206-0EF0-890B3A937474}"/>
                </a:ext>
              </a:extLst>
            </p:cNvPr>
            <p:cNvCxnSpPr>
              <a:stCxn id="86" idx="4"/>
              <a:endCxn id="87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433C72C6-1468-0C1C-DAFA-E75622DA098E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5C6235E6-E60A-062C-E312-5D5F0758C46F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266721D1-8A4C-2F76-CAA9-FEE941202C62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11DC63D-5D3B-50C2-0184-D0A5C0983F41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A85C5B94-C7C8-EF44-98C4-BE12B03F5982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2B540B4-CB17-9AE6-4BB0-4C37019F579D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33EC8594-8ABF-2A8A-5F6C-A051BCCEB0DB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4BEDAF14-D53E-75A5-E285-6B0F2B4BACC2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3638133-CC72-9171-3757-AEDA085786C7}"/>
                </a:ext>
              </a:extLst>
            </p:cNvPr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799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(Strongly) Connected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Graph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𝐺</m:t>
                    </m:r>
                    <m:r>
                      <a:rPr lang="en-US" sz="2800" i="1">
                        <a:latin typeface="Cambria Math"/>
                      </a:rPr>
                      <m:t>=(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s.t.</a:t>
                </a:r>
                <a:r>
                  <a:rPr lang="en-US" sz="2800" dirty="0"/>
                  <a:t> for any pair of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∈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</m:oMath>
                </a14:m>
                <a:r>
                  <a:rPr lang="en-US" sz="2800" dirty="0"/>
                  <a:t> there is a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blipFill>
                <a:blip r:embed="rId2"/>
                <a:stretch>
                  <a:fillRect l="-1855" t="-6579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81BF1141-E287-AF7C-AFF5-2F8E9B62CA1A}"/>
              </a:ext>
            </a:extLst>
          </p:cNvPr>
          <p:cNvGrpSpPr/>
          <p:nvPr/>
        </p:nvGrpSpPr>
        <p:grpSpPr>
          <a:xfrm>
            <a:off x="7066996" y="2971845"/>
            <a:ext cx="4385159" cy="2420607"/>
            <a:chOff x="1524000" y="2625729"/>
            <a:chExt cx="7044346" cy="388847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EE66EC6-58BA-8B7F-F97E-CEC5873CDDC7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89AFC12B-39C3-99AC-053B-CE2CCA14BA75}"/>
                  </a:ext>
                </a:extLst>
              </p:cNvPr>
              <p:cNvCxnSpPr>
                <a:stCxn id="22" idx="7"/>
                <a:endCxn id="23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90AF04E6-0506-14DD-C1B8-061A0C100FEC}"/>
                  </a:ext>
                </a:extLst>
              </p:cNvPr>
              <p:cNvCxnSpPr>
                <a:stCxn id="23" idx="6"/>
                <a:endCxn id="26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E6AEB8A-3153-8E0D-0156-6F98D5335F49}"/>
                  </a:ext>
                </a:extLst>
              </p:cNvPr>
              <p:cNvCxnSpPr>
                <a:stCxn id="22" idx="4"/>
                <a:endCxn id="24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D5F06FF-1FBB-51C9-D087-2A0EB822B04D}"/>
                  </a:ext>
                </a:extLst>
              </p:cNvPr>
              <p:cNvCxnSpPr>
                <a:stCxn id="25" idx="3"/>
                <a:endCxn id="24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5098F52-2824-8AA8-3922-992FB49EB3E5}"/>
                  </a:ext>
                </a:extLst>
              </p:cNvPr>
              <p:cNvCxnSpPr>
                <a:stCxn id="27" idx="2"/>
                <a:endCxn id="24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A475DF4-532D-38A5-63C3-9BA7C3D6939C}"/>
                  </a:ext>
                </a:extLst>
              </p:cNvPr>
              <p:cNvCxnSpPr>
                <a:stCxn id="25" idx="5"/>
                <a:endCxn id="27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564BD50-F8D5-5D5A-95EF-5568D430D039}"/>
                  </a:ext>
                </a:extLst>
              </p:cNvPr>
              <p:cNvCxnSpPr>
                <a:stCxn id="25" idx="7"/>
                <a:endCxn id="26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047C31DA-8F2A-8F23-C636-D1342B4A7DF4}"/>
                  </a:ext>
                </a:extLst>
              </p:cNvPr>
              <p:cNvCxnSpPr>
                <a:stCxn id="27" idx="6"/>
                <a:endCxn id="28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EEA4FB5-ABAC-FB0F-FE78-8BE2B901BF66}"/>
                  </a:ext>
                </a:extLst>
              </p:cNvPr>
              <p:cNvCxnSpPr>
                <a:stCxn id="28" idx="1"/>
                <a:endCxn id="26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705BF0B6-60ED-3C2A-9FB3-DC753FC6FAA6}"/>
                  </a:ext>
                </a:extLst>
              </p:cNvPr>
              <p:cNvCxnSpPr>
                <a:stCxn id="30" idx="2"/>
                <a:endCxn id="26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9746BAB-BB1E-C2B2-520A-A86FCCB55CE7}"/>
                  </a:ext>
                </a:extLst>
              </p:cNvPr>
              <p:cNvCxnSpPr>
                <a:stCxn id="28" idx="0"/>
                <a:endCxn id="30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4AC7CFD-ECC5-6018-3782-7B088AECD37C}"/>
                  </a:ext>
                </a:extLst>
              </p:cNvPr>
              <p:cNvCxnSpPr>
                <a:stCxn id="29" idx="1"/>
                <a:endCxn id="30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29AEBB05-4F00-801A-D566-A93053A1D101}"/>
                  </a:ext>
                </a:extLst>
              </p:cNvPr>
              <p:cNvCxnSpPr>
                <a:stCxn id="29" idx="3"/>
                <a:endCxn id="28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EFB02D6-9344-FD5B-8B88-9AC79699BFFE}"/>
                  </a:ext>
                </a:extLst>
              </p:cNvPr>
              <p:cNvCxnSpPr>
                <a:stCxn id="23" idx="4"/>
                <a:endCxn id="24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DAE3905-1B05-6124-AB53-61458D9EB977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3C3D966A-9151-52E6-017F-2694581BB748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A45554-D79D-45C9-7301-93F33FFEF2CB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BF1C4A5-87DC-6397-F7B4-E8B6A5363133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BE2669F6-C388-5DB3-8B7C-276BF872A7B8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E4EA7AE-E274-5D22-6F89-0AB74F01887D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ADFF9D3-A17E-83D3-E0AB-24C0F47B6A00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057FAA4-BCDD-0947-760F-FCDFF8FAB60B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9D5AA22-30A7-9811-FE6C-6EDEA48BC1E3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F2B64D-2DF1-BB32-71E0-C22A56E4E2ED}"/>
                </a:ext>
              </a:extLst>
            </p:cNvPr>
            <p:cNvCxnSpPr>
              <a:cxnSpLocks/>
              <a:stCxn id="28" idx="7"/>
              <a:endCxn id="30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CE29F38-5950-0CEC-28BD-9BE87A22D3DB}"/>
                </a:ext>
              </a:extLst>
            </p:cNvPr>
            <p:cNvCxnSpPr>
              <a:cxnSpLocks/>
              <a:stCxn id="27" idx="3"/>
              <a:endCxn id="24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737F504-B85A-1520-E7F4-8989BE84231C}"/>
              </a:ext>
            </a:extLst>
          </p:cNvPr>
          <p:cNvGrpSpPr/>
          <p:nvPr/>
        </p:nvGrpSpPr>
        <p:grpSpPr>
          <a:xfrm>
            <a:off x="1616182" y="3116577"/>
            <a:ext cx="4301146" cy="2374232"/>
            <a:chOff x="0" y="3020093"/>
            <a:chExt cx="7044346" cy="3888478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E1BD8B7-4CC3-76C2-B59D-BB8E9AB4F6AB}"/>
                </a:ext>
              </a:extLst>
            </p:cNvPr>
            <p:cNvCxnSpPr>
              <a:stCxn id="85" idx="7"/>
              <a:endCxn id="86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0A5863F-100D-A240-865D-33C97E04E063}"/>
                </a:ext>
              </a:extLst>
            </p:cNvPr>
            <p:cNvCxnSpPr>
              <a:stCxn id="86" idx="6"/>
              <a:endCxn id="89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CEE1F91-DED4-E4D4-2B84-54D4FDE1057A}"/>
                </a:ext>
              </a:extLst>
            </p:cNvPr>
            <p:cNvCxnSpPr>
              <a:stCxn id="85" idx="4"/>
              <a:endCxn id="87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DFEBBBC-BC80-BAFB-02A9-944572FA7FA8}"/>
                </a:ext>
              </a:extLst>
            </p:cNvPr>
            <p:cNvCxnSpPr>
              <a:stCxn id="88" idx="3"/>
              <a:endCxn id="87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4ECCA56-B715-95D0-83A6-60AF5A7297FF}"/>
                </a:ext>
              </a:extLst>
            </p:cNvPr>
            <p:cNvCxnSpPr>
              <a:stCxn id="90" idx="2"/>
              <a:endCxn id="87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590685-BC32-4A6F-5A37-D6428C971D84}"/>
                </a:ext>
              </a:extLst>
            </p:cNvPr>
            <p:cNvCxnSpPr>
              <a:stCxn id="88" idx="5"/>
              <a:endCxn id="90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22BE66F-CBDB-9CEF-9F06-ADB5F68BD1CB}"/>
                </a:ext>
              </a:extLst>
            </p:cNvPr>
            <p:cNvCxnSpPr>
              <a:stCxn id="88" idx="7"/>
              <a:endCxn id="89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ED1E064-189B-F03C-1A06-B7A4627BCB55}"/>
                </a:ext>
              </a:extLst>
            </p:cNvPr>
            <p:cNvCxnSpPr>
              <a:stCxn id="90" idx="6"/>
              <a:endCxn id="91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8FDEE05-0F64-09AD-162E-CEBA1DE2EEA0}"/>
                </a:ext>
              </a:extLst>
            </p:cNvPr>
            <p:cNvCxnSpPr>
              <a:stCxn id="91" idx="1"/>
              <a:endCxn id="89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0AC6570-6D5A-48F4-4C13-5FEA4B295FA6}"/>
                </a:ext>
              </a:extLst>
            </p:cNvPr>
            <p:cNvCxnSpPr>
              <a:stCxn id="93" idx="2"/>
              <a:endCxn id="89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A429117-4959-566E-2650-71AFD0E1BBAA}"/>
                </a:ext>
              </a:extLst>
            </p:cNvPr>
            <p:cNvCxnSpPr>
              <a:stCxn id="91" idx="0"/>
              <a:endCxn id="93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2EDC6FD-F830-449D-BEA8-3A01CC00C88D}"/>
                </a:ext>
              </a:extLst>
            </p:cNvPr>
            <p:cNvCxnSpPr>
              <a:stCxn id="92" idx="1"/>
              <a:endCxn id="93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4325B0E-E771-8B2A-813B-1C9C414A2711}"/>
                </a:ext>
              </a:extLst>
            </p:cNvPr>
            <p:cNvCxnSpPr>
              <a:stCxn id="92" idx="3"/>
              <a:endCxn id="91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75438BD-A475-6206-0EF0-890B3A937474}"/>
                </a:ext>
              </a:extLst>
            </p:cNvPr>
            <p:cNvCxnSpPr>
              <a:stCxn id="86" idx="4"/>
              <a:endCxn id="87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433C72C6-1468-0C1C-DAFA-E75622DA098E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5C6235E6-E60A-062C-E312-5D5F0758C46F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266721D1-8A4C-2F76-CAA9-FEE941202C62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11DC63D-5D3B-50C2-0184-D0A5C0983F41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A85C5B94-C7C8-EF44-98C4-BE12B03F5982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2B540B4-CB17-9AE6-4BB0-4C37019F579D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33EC8594-8ABF-2A8A-5F6C-A051BCCEB0DB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4BEDAF14-D53E-75A5-E285-6B0F2B4BACC2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3638133-CC72-9171-3757-AEDA085786C7}"/>
                </a:ext>
              </a:extLst>
            </p:cNvPr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E0F26B5-366A-711E-D723-7F1979D24DA8}"/>
              </a:ext>
            </a:extLst>
          </p:cNvPr>
          <p:cNvSpPr txBox="1"/>
          <p:nvPr/>
        </p:nvSpPr>
        <p:spPr>
          <a:xfrm>
            <a:off x="2548407" y="5745189"/>
            <a:ext cx="1756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Connected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DBCCB78-25D1-DA64-D181-C086C657BD95}"/>
              </a:ext>
            </a:extLst>
          </p:cNvPr>
          <p:cNvSpPr txBox="1"/>
          <p:nvPr/>
        </p:nvSpPr>
        <p:spPr>
          <a:xfrm>
            <a:off x="7493777" y="5776040"/>
            <a:ext cx="3846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Not (strongly) Connected</a:t>
            </a:r>
          </a:p>
        </p:txBody>
      </p:sp>
    </p:spTree>
    <p:extLst>
      <p:ext uri="{BB962C8B-B14F-4D97-AF65-F5344CB8AC3E}">
        <p14:creationId xmlns:p14="http://schemas.microsoft.com/office/powerpoint/2010/main" val="216253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Weakly Connected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749217" y="1600201"/>
                <a:ext cx="684144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Graph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𝐺</m:t>
                    </m:r>
                    <m:r>
                      <a:rPr lang="en-US" sz="2800" i="1">
                        <a:latin typeface="Cambria Math"/>
                      </a:rPr>
                      <m:t>=(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s.t.</a:t>
                </a:r>
                <a:r>
                  <a:rPr lang="en-US" sz="2800" dirty="0"/>
                  <a:t> for any pair of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∈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</m:oMath>
                </a14:m>
                <a:r>
                  <a:rPr lang="en-US" sz="2800" dirty="0"/>
                  <a:t> there is a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 ignoring direction of edges</a:t>
                </a: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7" y="1600201"/>
                <a:ext cx="6841446" cy="1384995"/>
              </a:xfrm>
              <a:prstGeom prst="rect">
                <a:avLst/>
              </a:prstGeom>
              <a:blipFill>
                <a:blip r:embed="rId2"/>
                <a:stretch>
                  <a:fillRect l="-1872" t="-4405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81BF1141-E287-AF7C-AFF5-2F8E9B62CA1A}"/>
              </a:ext>
            </a:extLst>
          </p:cNvPr>
          <p:cNvGrpSpPr/>
          <p:nvPr/>
        </p:nvGrpSpPr>
        <p:grpSpPr>
          <a:xfrm>
            <a:off x="1345045" y="3509073"/>
            <a:ext cx="4385159" cy="2420607"/>
            <a:chOff x="1524000" y="2625729"/>
            <a:chExt cx="7044346" cy="388847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EE66EC6-58BA-8B7F-F97E-CEC5873CDDC7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89AFC12B-39C3-99AC-053B-CE2CCA14BA75}"/>
                  </a:ext>
                </a:extLst>
              </p:cNvPr>
              <p:cNvCxnSpPr>
                <a:stCxn id="22" idx="7"/>
                <a:endCxn id="23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90AF04E6-0506-14DD-C1B8-061A0C100FEC}"/>
                  </a:ext>
                </a:extLst>
              </p:cNvPr>
              <p:cNvCxnSpPr>
                <a:stCxn id="23" idx="6"/>
                <a:endCxn id="26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E6AEB8A-3153-8E0D-0156-6F98D5335F49}"/>
                  </a:ext>
                </a:extLst>
              </p:cNvPr>
              <p:cNvCxnSpPr>
                <a:stCxn id="22" idx="4"/>
                <a:endCxn id="24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D5F06FF-1FBB-51C9-D087-2A0EB822B04D}"/>
                  </a:ext>
                </a:extLst>
              </p:cNvPr>
              <p:cNvCxnSpPr>
                <a:stCxn id="25" idx="3"/>
                <a:endCxn id="24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5098F52-2824-8AA8-3922-992FB49EB3E5}"/>
                  </a:ext>
                </a:extLst>
              </p:cNvPr>
              <p:cNvCxnSpPr>
                <a:stCxn id="27" idx="2"/>
                <a:endCxn id="24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A475DF4-532D-38A5-63C3-9BA7C3D6939C}"/>
                  </a:ext>
                </a:extLst>
              </p:cNvPr>
              <p:cNvCxnSpPr>
                <a:stCxn id="25" idx="5"/>
                <a:endCxn id="27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564BD50-F8D5-5D5A-95EF-5568D430D039}"/>
                  </a:ext>
                </a:extLst>
              </p:cNvPr>
              <p:cNvCxnSpPr>
                <a:stCxn id="25" idx="7"/>
                <a:endCxn id="26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047C31DA-8F2A-8F23-C636-D1342B4A7DF4}"/>
                  </a:ext>
                </a:extLst>
              </p:cNvPr>
              <p:cNvCxnSpPr>
                <a:stCxn id="27" idx="6"/>
                <a:endCxn id="28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EEA4FB5-ABAC-FB0F-FE78-8BE2B901BF66}"/>
                  </a:ext>
                </a:extLst>
              </p:cNvPr>
              <p:cNvCxnSpPr>
                <a:stCxn id="28" idx="1"/>
                <a:endCxn id="26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705BF0B6-60ED-3C2A-9FB3-DC753FC6FAA6}"/>
                  </a:ext>
                </a:extLst>
              </p:cNvPr>
              <p:cNvCxnSpPr>
                <a:stCxn id="30" idx="2"/>
                <a:endCxn id="26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9746BAB-BB1E-C2B2-520A-A86FCCB55CE7}"/>
                  </a:ext>
                </a:extLst>
              </p:cNvPr>
              <p:cNvCxnSpPr>
                <a:stCxn id="28" idx="0"/>
                <a:endCxn id="30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04AC7CFD-ECC5-6018-3782-7B088AECD37C}"/>
                  </a:ext>
                </a:extLst>
              </p:cNvPr>
              <p:cNvCxnSpPr>
                <a:stCxn id="29" idx="1"/>
                <a:endCxn id="30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29AEBB05-4F00-801A-D566-A93053A1D101}"/>
                  </a:ext>
                </a:extLst>
              </p:cNvPr>
              <p:cNvCxnSpPr>
                <a:stCxn id="29" idx="3"/>
                <a:endCxn id="28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EFB02D6-9344-FD5B-8B88-9AC79699BFFE}"/>
                  </a:ext>
                </a:extLst>
              </p:cNvPr>
              <p:cNvCxnSpPr>
                <a:stCxn id="23" idx="4"/>
                <a:endCxn id="24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DAE3905-1B05-6124-AB53-61458D9EB977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3C3D966A-9151-52E6-017F-2694581BB748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A45554-D79D-45C9-7301-93F33FFEF2CB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BF1C4A5-87DC-6397-F7B4-E8B6A5363133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BE2669F6-C388-5DB3-8B7C-276BF872A7B8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E4EA7AE-E274-5D22-6F89-0AB74F01887D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ADFF9D3-A17E-83D3-E0AB-24C0F47B6A00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057FAA4-BCDD-0947-760F-FCDFF8FAB60B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9D5AA22-30A7-9811-FE6C-6EDEA48BC1E3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F2B64D-2DF1-BB32-71E0-C22A56E4E2ED}"/>
                </a:ext>
              </a:extLst>
            </p:cNvPr>
            <p:cNvCxnSpPr>
              <a:cxnSpLocks/>
              <a:stCxn id="28" idx="7"/>
              <a:endCxn id="30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CE29F38-5950-0CEC-28BD-9BE87A22D3DB}"/>
                </a:ext>
              </a:extLst>
            </p:cNvPr>
            <p:cNvCxnSpPr>
              <a:cxnSpLocks/>
              <a:stCxn id="27" idx="3"/>
              <a:endCxn id="24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E1BE191-9ADF-A0F9-9404-022D8FA417F2}"/>
              </a:ext>
            </a:extLst>
          </p:cNvPr>
          <p:cNvSpPr txBox="1"/>
          <p:nvPr/>
        </p:nvSpPr>
        <p:spPr>
          <a:xfrm>
            <a:off x="2038851" y="6080427"/>
            <a:ext cx="2900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Weakly Connected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84C5F6F-58DE-3FC1-BB80-93719F85BC73}"/>
              </a:ext>
            </a:extLst>
          </p:cNvPr>
          <p:cNvGrpSpPr/>
          <p:nvPr/>
        </p:nvGrpSpPr>
        <p:grpSpPr>
          <a:xfrm>
            <a:off x="6788205" y="3626901"/>
            <a:ext cx="4385159" cy="2420607"/>
            <a:chOff x="1524000" y="2625729"/>
            <a:chExt cx="7044346" cy="3888478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8CB4F3E-CB23-97A6-EFAF-F9BD45269D39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82DF5C0A-E8F2-69C9-D8DE-36C592DB1F35}"/>
                  </a:ext>
                </a:extLst>
              </p:cNvPr>
              <p:cNvCxnSpPr>
                <a:stCxn id="65" idx="7"/>
                <a:endCxn id="66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636BDB3A-6A37-BF11-EE32-6CDC3F572EC1}"/>
                  </a:ext>
                </a:extLst>
              </p:cNvPr>
              <p:cNvCxnSpPr>
                <a:stCxn id="66" idx="6"/>
                <a:endCxn id="69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D29429-F6EA-7784-1BA6-CCC4A20D5296}"/>
                  </a:ext>
                </a:extLst>
              </p:cNvPr>
              <p:cNvCxnSpPr>
                <a:stCxn id="65" idx="4"/>
                <a:endCxn id="67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9F6D26E9-C424-E5E0-5828-DC247F0AE23F}"/>
                  </a:ext>
                </a:extLst>
              </p:cNvPr>
              <p:cNvCxnSpPr>
                <a:stCxn id="68" idx="5"/>
                <a:endCxn id="70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AE300FF0-365B-494E-20E5-01CB17669309}"/>
                  </a:ext>
                </a:extLst>
              </p:cNvPr>
              <p:cNvCxnSpPr>
                <a:stCxn id="70" idx="6"/>
                <a:endCxn id="71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1B2ACCC7-4379-03F2-199D-6BA7A3ABBDB0}"/>
                  </a:ext>
                </a:extLst>
              </p:cNvPr>
              <p:cNvCxnSpPr>
                <a:stCxn id="71" idx="0"/>
                <a:endCxn id="73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5EFA6315-8521-AC29-8B30-A0CA8E3B459C}"/>
                  </a:ext>
                </a:extLst>
              </p:cNvPr>
              <p:cNvCxnSpPr>
                <a:stCxn id="72" idx="1"/>
                <a:endCxn id="73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95F159AA-0EEA-ADC5-8921-C9C56BA6C0DF}"/>
                  </a:ext>
                </a:extLst>
              </p:cNvPr>
              <p:cNvCxnSpPr>
                <a:stCxn id="72" idx="3"/>
                <a:endCxn id="71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7F9E7C5-BC15-996A-D145-12AEB7E95473}"/>
                  </a:ext>
                </a:extLst>
              </p:cNvPr>
              <p:cNvCxnSpPr>
                <a:stCxn id="66" idx="4"/>
                <a:endCxn id="67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7CF46F7D-3C0A-7812-5BC4-CD5BDEA859BB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941D961C-8CE3-DBC7-EE64-675C6FF1BF1B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64CF45A4-1E9B-24B3-185C-1ADC7D62BEFF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55B9325F-60F2-4882-622D-1D708738D72E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5458B5D4-3984-6FCD-0CF4-D6AD24A19202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C8E179C-59A4-27DB-665D-DC9BAB2B8C9B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00B9E416-A418-F46B-9E32-E1B19FA507AF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90DCD95A-6DC3-DEE9-8A08-6540DC6B46EA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B8AC4A4-A928-9D1A-72E3-E11A496D8848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AEFFE30-A635-FC0A-A611-D53C6175AA53}"/>
                </a:ext>
              </a:extLst>
            </p:cNvPr>
            <p:cNvCxnSpPr>
              <a:cxnSpLocks/>
              <a:stCxn id="71" idx="7"/>
              <a:endCxn id="73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5CD567A0-55DE-E659-0F5F-1C52C0C2E415}"/>
              </a:ext>
            </a:extLst>
          </p:cNvPr>
          <p:cNvSpPr txBox="1"/>
          <p:nvPr/>
        </p:nvSpPr>
        <p:spPr>
          <a:xfrm>
            <a:off x="7482011" y="6198255"/>
            <a:ext cx="3524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Not Weakly Connected</a:t>
            </a:r>
          </a:p>
        </p:txBody>
      </p:sp>
    </p:spTree>
    <p:extLst>
      <p:ext uri="{BB962C8B-B14F-4D97-AF65-F5344CB8AC3E}">
        <p14:creationId xmlns:p14="http://schemas.microsoft.com/office/powerpoint/2010/main" val="2921561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F3AC3-3AA8-E27B-FB78-7759EBA9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Density, Data Structures, Efficiency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155EE9-7CE2-D431-734A-223076BAE2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The maximum number of edges in a graph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Undirected and simple: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|(|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|−1)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Directed and simple: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|(|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|−1)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Direct and non-simple (but no duplicates):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If the graph is connected, the minimum number of edges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we say the graph is </a:t>
                </a:r>
                <a:r>
                  <a:rPr lang="en-US" b="1" dirty="0"/>
                  <a:t>dense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d>
                  </m:oMath>
                </a14:m>
                <a:r>
                  <a:rPr lang="en-US" dirty="0"/>
                  <a:t> we say the graph is </a:t>
                </a:r>
                <a:r>
                  <a:rPr lang="en-US" b="1" dirty="0"/>
                  <a:t>sparse</a:t>
                </a:r>
                <a:endParaRPr lang="en-US" dirty="0"/>
              </a:p>
              <a:p>
                <a:r>
                  <a:rPr lang="en-US" dirty="0"/>
                  <a:t>Because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dirty="0"/>
                  <a:t> is not always near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we do not typically substitute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dirty="0"/>
                  <a:t> in running times, but leave it as a separate variable</a:t>
                </a:r>
              </a:p>
              <a:p>
                <a:pPr lvl="1"/>
                <a:r>
                  <a:rPr lang="en-US" dirty="0"/>
                  <a:t>However,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155EE9-7CE2-D431-734A-223076BAE2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574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749217" y="1600201"/>
                <a:ext cx="684144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Graph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𝐺</m:t>
                    </m:r>
                    <m:r>
                      <a:rPr lang="en-US" sz="2800" i="1">
                        <a:latin typeface="Cambria Math"/>
                      </a:rPr>
                      <m:t>=(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is a tree if it is undirect, connected, and has no cycles (i.e. is acyclic).</a:t>
                </a:r>
              </a:p>
              <a:p>
                <a:r>
                  <a:rPr lang="en-US" sz="2800" dirty="0"/>
                  <a:t>Often one node is identified as the “root”</a:t>
                </a: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7" y="1600201"/>
                <a:ext cx="6841446" cy="1384995"/>
              </a:xfrm>
              <a:prstGeom prst="rect">
                <a:avLst/>
              </a:prstGeom>
              <a:blipFill>
                <a:blip r:embed="rId2"/>
                <a:stretch>
                  <a:fillRect l="-1872" t="-4405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CB26A4FB-1FF3-22E3-008F-C86C19A60FCA}"/>
              </a:ext>
            </a:extLst>
          </p:cNvPr>
          <p:cNvSpPr txBox="1"/>
          <p:nvPr/>
        </p:nvSpPr>
        <p:spPr>
          <a:xfrm>
            <a:off x="1347968" y="5626650"/>
            <a:ext cx="2908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Tree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A5759540-9AC3-0DDB-F03A-ACDE045114E3}"/>
              </a:ext>
            </a:extLst>
          </p:cNvPr>
          <p:cNvGrpSpPr/>
          <p:nvPr/>
        </p:nvGrpSpPr>
        <p:grpSpPr>
          <a:xfrm>
            <a:off x="222637" y="3116577"/>
            <a:ext cx="4301146" cy="2374232"/>
            <a:chOff x="0" y="3020093"/>
            <a:chExt cx="7044346" cy="3888478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579F93B-7403-10DF-E95E-AAEF3BA6A367}"/>
                </a:ext>
              </a:extLst>
            </p:cNvPr>
            <p:cNvCxnSpPr>
              <a:stCxn id="118" idx="7"/>
              <a:endCxn id="119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BD78E9FC-207A-E53D-7517-EEF9FF99AAF2}"/>
                </a:ext>
              </a:extLst>
            </p:cNvPr>
            <p:cNvCxnSpPr>
              <a:stCxn id="118" idx="4"/>
              <a:endCxn id="120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86C4985-38E1-46D6-CB4D-A6A98BD9ED77}"/>
                </a:ext>
              </a:extLst>
            </p:cNvPr>
            <p:cNvCxnSpPr>
              <a:stCxn id="121" idx="3"/>
              <a:endCxn id="120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D22C930-0352-6899-1E98-8A3AA06731A6}"/>
                </a:ext>
              </a:extLst>
            </p:cNvPr>
            <p:cNvCxnSpPr>
              <a:stCxn id="121" idx="5"/>
              <a:endCxn id="123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26F78A95-92D3-3C83-2D08-884970B4C01A}"/>
                </a:ext>
              </a:extLst>
            </p:cNvPr>
            <p:cNvCxnSpPr>
              <a:stCxn id="121" idx="7"/>
              <a:endCxn id="122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29927E5-909C-C044-BEFF-60F1FEE460A4}"/>
                </a:ext>
              </a:extLst>
            </p:cNvPr>
            <p:cNvCxnSpPr>
              <a:stCxn id="126" idx="2"/>
              <a:endCxn id="122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5423522A-4F24-8A79-8AED-C46B27D17E35}"/>
                </a:ext>
              </a:extLst>
            </p:cNvPr>
            <p:cNvCxnSpPr>
              <a:stCxn id="124" idx="0"/>
              <a:endCxn id="126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7937C5B-8522-FE68-C63F-72C9C051B3D7}"/>
                </a:ext>
              </a:extLst>
            </p:cNvPr>
            <p:cNvCxnSpPr>
              <a:stCxn id="125" idx="1"/>
              <a:endCxn id="126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A6C4D89C-3C85-56BA-4BFC-56F1024D1EBA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49B2B4FA-C1C9-855B-2015-97144E4F2FAB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51D38388-C86D-1D9F-3601-C3BD0D65BAAE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4DB4CA7F-D981-B1C6-AD3C-CD1E9E7E4C56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8C583B9-6AFF-9308-7CA5-EB8DD9BA17F8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3057C619-BB2D-5ED4-80D6-6576D285508F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269B7C16-C0D7-3D0C-6AB3-4D7B9EBFF8B7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CC7ABB57-BAD7-A7C2-0130-69898A09FBD7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C278552-0929-7F80-E4A2-BC45124A87DB}"/>
                </a:ext>
              </a:extLst>
            </p:cNvPr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56204DC0-5532-D2DD-0951-4ED40E184A8D}"/>
              </a:ext>
            </a:extLst>
          </p:cNvPr>
          <p:cNvSpPr txBox="1"/>
          <p:nvPr/>
        </p:nvSpPr>
        <p:spPr>
          <a:xfrm>
            <a:off x="7891433" y="6056177"/>
            <a:ext cx="2908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Rooted Tree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8B85FD0C-A578-1C23-26A0-A573C8E06253}"/>
              </a:ext>
            </a:extLst>
          </p:cNvPr>
          <p:cNvGrpSpPr/>
          <p:nvPr/>
        </p:nvGrpSpPr>
        <p:grpSpPr>
          <a:xfrm>
            <a:off x="7972595" y="3069482"/>
            <a:ext cx="1931460" cy="2875894"/>
            <a:chOff x="1975975" y="3234315"/>
            <a:chExt cx="3163313" cy="4710092"/>
          </a:xfrm>
        </p:grpSpPr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50C46145-3AED-D952-D22E-5CD74086CFE4}"/>
                </a:ext>
              </a:extLst>
            </p:cNvPr>
            <p:cNvCxnSpPr>
              <a:cxnSpLocks/>
              <a:stCxn id="137" idx="4"/>
              <a:endCxn id="138" idx="0"/>
            </p:cNvCxnSpPr>
            <p:nvPr/>
          </p:nvCxnSpPr>
          <p:spPr>
            <a:xfrm flipH="1">
              <a:off x="2232609" y="6436506"/>
              <a:ext cx="18769" cy="70534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7FBDAA7A-E23D-7B4C-9341-DEC0ABC0901B}"/>
                </a:ext>
              </a:extLst>
            </p:cNvPr>
            <p:cNvCxnSpPr>
              <a:cxnSpLocks/>
              <a:stCxn id="137" idx="0"/>
              <a:endCxn id="139" idx="4"/>
            </p:cNvCxnSpPr>
            <p:nvPr/>
          </p:nvCxnSpPr>
          <p:spPr>
            <a:xfrm flipH="1" flipV="1">
              <a:off x="2242545" y="5375694"/>
              <a:ext cx="8833" cy="547544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3ABF3FBD-AAF8-E87C-0AE3-3C7987960345}"/>
                </a:ext>
              </a:extLst>
            </p:cNvPr>
            <p:cNvCxnSpPr>
              <a:cxnSpLocks/>
              <a:stCxn id="140" idx="3"/>
              <a:endCxn id="139" idx="7"/>
            </p:cNvCxnSpPr>
            <p:nvPr/>
          </p:nvCxnSpPr>
          <p:spPr>
            <a:xfrm flipH="1">
              <a:off x="2424013" y="3672417"/>
              <a:ext cx="533541" cy="1265175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153F4EC0-D1D9-B03F-5C30-B3D5412FCFB0}"/>
                </a:ext>
              </a:extLst>
            </p:cNvPr>
            <p:cNvCxnSpPr>
              <a:cxnSpLocks/>
              <a:stCxn id="140" idx="4"/>
              <a:endCxn id="142" idx="0"/>
            </p:cNvCxnSpPr>
            <p:nvPr/>
          </p:nvCxnSpPr>
          <p:spPr>
            <a:xfrm flipH="1">
              <a:off x="3113923" y="3747583"/>
              <a:ext cx="25099" cy="1221204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344D2C2C-BFA5-F796-EEBA-B1BE3FD52820}"/>
                </a:ext>
              </a:extLst>
            </p:cNvPr>
            <p:cNvCxnSpPr>
              <a:cxnSpLocks/>
              <a:stCxn id="140" idx="5"/>
              <a:endCxn id="141" idx="1"/>
            </p:cNvCxnSpPr>
            <p:nvPr/>
          </p:nvCxnSpPr>
          <p:spPr>
            <a:xfrm>
              <a:off x="3320490" y="3672417"/>
              <a:ext cx="478336" cy="1281176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C7B95E0A-9DDF-6B65-B8CC-4BA742F228DA}"/>
                </a:ext>
              </a:extLst>
            </p:cNvPr>
            <p:cNvCxnSpPr>
              <a:cxnSpLocks/>
              <a:stCxn id="145" idx="0"/>
              <a:endCxn id="141" idx="4"/>
            </p:cNvCxnSpPr>
            <p:nvPr/>
          </p:nvCxnSpPr>
          <p:spPr>
            <a:xfrm flipH="1" flipV="1">
              <a:off x="3980294" y="5391695"/>
              <a:ext cx="244352" cy="899002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83EB0404-14D3-1B52-3A0F-886A0478956C}"/>
                </a:ext>
              </a:extLst>
            </p:cNvPr>
            <p:cNvCxnSpPr>
              <a:stCxn id="143" idx="0"/>
              <a:endCxn id="145" idx="3"/>
            </p:cNvCxnSpPr>
            <p:nvPr/>
          </p:nvCxnSpPr>
          <p:spPr>
            <a:xfrm flipV="1">
              <a:off x="3816291" y="6728800"/>
              <a:ext cx="226887" cy="702339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C045A29-1865-0404-CBBC-2A9A656F44C8}"/>
                </a:ext>
              </a:extLst>
            </p:cNvPr>
            <p:cNvCxnSpPr>
              <a:cxnSpLocks/>
              <a:stCxn id="144" idx="0"/>
              <a:endCxn id="145" idx="5"/>
            </p:cNvCxnSpPr>
            <p:nvPr/>
          </p:nvCxnSpPr>
          <p:spPr>
            <a:xfrm flipH="1" flipV="1">
              <a:off x="4406115" y="6728800"/>
              <a:ext cx="476539" cy="60277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3DAB289-ACE3-40AF-161A-F60C3F5C8E6D}"/>
                </a:ext>
              </a:extLst>
            </p:cNvPr>
            <p:cNvSpPr/>
            <p:nvPr/>
          </p:nvSpPr>
          <p:spPr>
            <a:xfrm>
              <a:off x="1994744" y="5923238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DF763AAF-F20B-3CCC-54B3-571FE59D285C}"/>
                </a:ext>
              </a:extLst>
            </p:cNvPr>
            <p:cNvSpPr/>
            <p:nvPr/>
          </p:nvSpPr>
          <p:spPr>
            <a:xfrm>
              <a:off x="1975975" y="7141847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3AC2FA7B-BA61-4C22-2789-214F7D17EA4F}"/>
                </a:ext>
              </a:extLst>
            </p:cNvPr>
            <p:cNvSpPr/>
            <p:nvPr/>
          </p:nvSpPr>
          <p:spPr>
            <a:xfrm>
              <a:off x="1985911" y="486242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A38AE445-8301-A81B-8E6A-74DCDE903058}"/>
                </a:ext>
              </a:extLst>
            </p:cNvPr>
            <p:cNvSpPr/>
            <p:nvPr/>
          </p:nvSpPr>
          <p:spPr>
            <a:xfrm>
              <a:off x="2882388" y="32343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E3634F20-61B8-01BA-265B-6D53BFED478F}"/>
                </a:ext>
              </a:extLst>
            </p:cNvPr>
            <p:cNvSpPr/>
            <p:nvPr/>
          </p:nvSpPr>
          <p:spPr>
            <a:xfrm>
              <a:off x="3723660" y="4878427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F0FE370C-E9B0-5F3C-D304-503B3A904DC1}"/>
                </a:ext>
              </a:extLst>
            </p:cNvPr>
            <p:cNvSpPr/>
            <p:nvPr/>
          </p:nvSpPr>
          <p:spPr>
            <a:xfrm>
              <a:off x="2857289" y="4968787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E4375051-9540-4F0A-98CC-A806591EFAC1}"/>
                </a:ext>
              </a:extLst>
            </p:cNvPr>
            <p:cNvSpPr/>
            <p:nvPr/>
          </p:nvSpPr>
          <p:spPr>
            <a:xfrm>
              <a:off x="3559657" y="743113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D85A1BCB-B54D-AFFF-3E9E-3D242BD2890D}"/>
                </a:ext>
              </a:extLst>
            </p:cNvPr>
            <p:cNvSpPr/>
            <p:nvPr/>
          </p:nvSpPr>
          <p:spPr>
            <a:xfrm>
              <a:off x="4626020" y="733157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C99D7300-F782-0F13-A601-B867BFB18170}"/>
                </a:ext>
              </a:extLst>
            </p:cNvPr>
            <p:cNvSpPr/>
            <p:nvPr/>
          </p:nvSpPr>
          <p:spPr>
            <a:xfrm>
              <a:off x="3968012" y="6290698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379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ARPANET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 descr="Image result for UC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4114801"/>
            <a:ext cx="86677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RI Internation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09800"/>
            <a:ext cx="1295400" cy="95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UCS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691" y="1694568"/>
            <a:ext cx="957755" cy="50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University of Uta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074" y="4419600"/>
            <a:ext cx="1042326" cy="104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harvar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362" y="4850938"/>
            <a:ext cx="678862" cy="66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yal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930" y="2590800"/>
            <a:ext cx="674276" cy="70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cmu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135" y="3216885"/>
            <a:ext cx="994129" cy="99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mi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399" y="3227427"/>
            <a:ext cx="737119" cy="37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>
            <a:cxnSpLocks/>
          </p:cNvCxnSpPr>
          <p:nvPr/>
        </p:nvCxnSpPr>
        <p:spPr>
          <a:xfrm flipV="1">
            <a:off x="2624296" y="1948872"/>
            <a:ext cx="1214280" cy="6733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4676446" y="1807387"/>
            <a:ext cx="110924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1036" idx="2"/>
          </p:cNvCxnSpPr>
          <p:nvPr/>
        </p:nvCxnSpPr>
        <p:spPr>
          <a:xfrm>
            <a:off x="2342068" y="3294857"/>
            <a:ext cx="716596" cy="10290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  <a:stCxn id="1040" idx="1"/>
          </p:cNvCxnSpPr>
          <p:nvPr/>
        </p:nvCxnSpPr>
        <p:spPr>
          <a:xfrm flipH="1">
            <a:off x="3824008" y="3415704"/>
            <a:ext cx="882391" cy="9129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 flipH="1" flipV="1">
            <a:off x="3776917" y="4780959"/>
            <a:ext cx="1135672" cy="45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  <a:stCxn id="1040" idx="2"/>
            <a:endCxn id="1034" idx="0"/>
          </p:cNvCxnSpPr>
          <p:nvPr/>
        </p:nvCxnSpPr>
        <p:spPr>
          <a:xfrm>
            <a:off x="5074959" y="3603980"/>
            <a:ext cx="118834" cy="12469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/>
          </p:cNvCxnSpPr>
          <p:nvPr/>
        </p:nvCxnSpPr>
        <p:spPr>
          <a:xfrm flipV="1">
            <a:off x="5193794" y="2318202"/>
            <a:ext cx="787515" cy="97665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  <a:stCxn id="1034" idx="3"/>
          </p:cNvCxnSpPr>
          <p:nvPr/>
        </p:nvCxnSpPr>
        <p:spPr>
          <a:xfrm>
            <a:off x="5533224" y="5181601"/>
            <a:ext cx="140097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 flipH="1" flipV="1">
            <a:off x="6249637" y="2412816"/>
            <a:ext cx="836964" cy="231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/>
          </p:cNvCxnSpPr>
          <p:nvPr/>
        </p:nvCxnSpPr>
        <p:spPr>
          <a:xfrm flipH="1" flipV="1">
            <a:off x="6637383" y="2238828"/>
            <a:ext cx="449218" cy="23177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410450" y="2942829"/>
            <a:ext cx="171450" cy="160535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 flipH="1" flipV="1">
            <a:off x="8013242" y="2872266"/>
            <a:ext cx="469440" cy="4563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 flipH="1">
            <a:off x="7772400" y="4163760"/>
            <a:ext cx="850482" cy="8178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1030" idx="2"/>
            <a:endCxn id="1026" idx="0"/>
          </p:cNvCxnSpPr>
          <p:nvPr/>
        </p:nvCxnSpPr>
        <p:spPr>
          <a:xfrm flipH="1">
            <a:off x="3405188" y="2203174"/>
            <a:ext cx="792380" cy="19116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University of Washington - Wikipedia">
            <a:extLst>
              <a:ext uri="{FF2B5EF4-FFF2-40B4-BE49-F238E27FC236}">
                <a16:creationId xmlns:a16="http://schemas.microsoft.com/office/drawing/2014/main" id="{A9A49F51-0866-954E-BFF9-1DE70B880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628" y="1521214"/>
            <a:ext cx="994130" cy="99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27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Undirected 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  <p:grpSp>
        <p:nvGrpSpPr>
          <p:cNvPr id="2070" name="Group 2069"/>
          <p:cNvGrpSpPr/>
          <p:nvPr/>
        </p:nvGrpSpPr>
        <p:grpSpPr>
          <a:xfrm>
            <a:off x="1524000" y="2625729"/>
            <a:ext cx="7044346" cy="3888478"/>
            <a:chOff x="0" y="3020093"/>
            <a:chExt cx="7044346" cy="3888478"/>
          </a:xfrm>
        </p:grpSpPr>
        <p:cxnSp>
          <p:nvCxnSpPr>
            <p:cNvPr id="17" name="Straight Connector 16"/>
            <p:cNvCxnSpPr>
              <a:stCxn id="5" idx="7"/>
              <a:endCxn id="44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44" idx="6"/>
              <a:endCxn id="48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4"/>
              <a:endCxn id="45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7" idx="3"/>
              <a:endCxn id="45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50" idx="2"/>
              <a:endCxn id="45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7" idx="5"/>
              <a:endCxn id="50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7" idx="7"/>
              <a:endCxn id="48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50" idx="6"/>
              <a:endCxn id="51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51" idx="1"/>
              <a:endCxn id="48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4" idx="2"/>
              <a:endCxn id="48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1" idx="0"/>
              <a:endCxn id="54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1"/>
              <a:endCxn id="54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53" idx="3"/>
              <a:endCxn id="51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44" idx="4"/>
              <a:endCxn id="45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67" name="TextBox 2066"/>
              <p:cNvSpPr txBox="1"/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Definition: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𝐺</m:t>
                    </m:r>
                    <m:r>
                      <a:rPr lang="en-US" sz="4000" i="1">
                        <a:latin typeface="Cambria Math"/>
                      </a:rPr>
                      <m:t>=(</m:t>
                    </m:r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sz="4000" i="1">
                        <a:latin typeface="Cambria Math"/>
                      </a:rPr>
                      <m:t>,</m:t>
                    </m:r>
                    <m:r>
                      <a:rPr lang="en-US" sz="4000" i="1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  <m:r>
                      <a:rPr lang="en-US" sz="4000" i="1">
                        <a:latin typeface="Cambria Math"/>
                      </a:rPr>
                      <m:t>)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067" name="TextBox 20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blipFill>
                <a:blip r:embed="rId2"/>
                <a:stretch>
                  <a:fillRect l="-4222" t="-12281" r="-2111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8" name="TextBox 2067"/>
          <p:cNvSpPr txBox="1"/>
          <p:nvPr/>
        </p:nvSpPr>
        <p:spPr>
          <a:xfrm>
            <a:off x="6639846" y="1058920"/>
            <a:ext cx="209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Vertices/Nodes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990052" y="1847846"/>
            <a:ext cx="908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TextBox 2068"/>
              <p:cNvSpPr txBox="1"/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={1,2,3,4,5,6,7,8,9}</m:t>
                      </m:r>
                    </m:oMath>
                  </m:oMathPara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69" name="TextBox 20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={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2,3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,(1,3)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/>
                        </a:rPr>
                        <m:t>,…}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14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7" name="TextBox 2066"/>
              <p:cNvSpPr txBox="1"/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Definition: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𝐺</m:t>
                    </m:r>
                    <m:r>
                      <a:rPr lang="en-US" sz="4000" i="1">
                        <a:latin typeface="Cambria Math"/>
                      </a:rPr>
                      <m:t>=(</m:t>
                    </m:r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sz="4000" i="1">
                        <a:latin typeface="Cambria Math"/>
                      </a:rPr>
                      <m:t>,</m:t>
                    </m:r>
                    <m:r>
                      <a:rPr lang="en-US" sz="4000" i="1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  <m:r>
                      <a:rPr lang="en-US" sz="4000" i="1">
                        <a:latin typeface="Cambria Math"/>
                      </a:rPr>
                      <m:t>)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067" name="TextBox 20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blipFill>
                <a:blip r:embed="rId2"/>
                <a:stretch>
                  <a:fillRect l="-4222" t="-12281" r="-2111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8" name="TextBox 2067"/>
          <p:cNvSpPr txBox="1"/>
          <p:nvPr/>
        </p:nvSpPr>
        <p:spPr>
          <a:xfrm>
            <a:off x="6639846" y="1058920"/>
            <a:ext cx="209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Vertices/Nodes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990052" y="1847846"/>
            <a:ext cx="908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TextBox 2068"/>
              <p:cNvSpPr txBox="1"/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={1,2,3,4,5,6,7,8,9}</m:t>
                      </m:r>
                    </m:oMath>
                  </m:oMathPara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69" name="TextBox 20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224" y="2514600"/>
                <a:ext cx="2651623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={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2,3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,(1,3)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/>
                        </a:rPr>
                        <m:t>,…}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939326"/>
                <a:ext cx="312047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3D4F64E0-3961-CFDA-3271-06B48D4D0B4D}"/>
              </a:ext>
            </a:extLst>
          </p:cNvPr>
          <p:cNvGrpSpPr/>
          <p:nvPr/>
        </p:nvGrpSpPr>
        <p:grpSpPr>
          <a:xfrm>
            <a:off x="1524000" y="2625729"/>
            <a:ext cx="7044346" cy="3888478"/>
            <a:chOff x="1524000" y="2625729"/>
            <a:chExt cx="7044346" cy="3888478"/>
          </a:xfrm>
        </p:grpSpPr>
        <p:grpSp>
          <p:nvGrpSpPr>
            <p:cNvPr id="2070" name="Group 2069"/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17" name="Straight Connector 16"/>
              <p:cNvCxnSpPr>
                <a:stCxn id="5" idx="7"/>
                <a:endCxn id="44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44" idx="6"/>
                <a:endCxn id="48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5" idx="4"/>
                <a:endCxn id="45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47" idx="3"/>
                <a:endCxn id="45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2"/>
                <a:endCxn id="45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7" idx="5"/>
                <a:endCxn id="50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47" idx="7"/>
                <a:endCxn id="48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50" idx="6"/>
                <a:endCxn id="51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51" idx="1"/>
                <a:endCxn id="48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54" idx="2"/>
                <a:endCxn id="48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51" idx="0"/>
                <a:endCxn id="54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53" idx="1"/>
                <a:endCxn id="54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53" idx="3"/>
                <a:endCxn id="51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44" idx="4"/>
                <a:endCxn id="45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Oval 4"/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5017AB7-164A-F3E8-2283-B6D8043EC3F1}"/>
                </a:ext>
              </a:extLst>
            </p:cNvPr>
            <p:cNvCxnSpPr>
              <a:cxnSpLocks/>
              <a:stCxn id="51" idx="7"/>
              <a:endCxn id="54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F03C30C-4DA2-F5A0-18BB-7C9D45A12607}"/>
                </a:ext>
              </a:extLst>
            </p:cNvPr>
            <p:cNvCxnSpPr>
              <a:cxnSpLocks/>
              <a:stCxn id="50" idx="3"/>
              <a:endCxn id="45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9874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Self-Edges and Duplicate Edges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5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D4F64E0-3961-CFDA-3271-06B48D4D0B4D}"/>
              </a:ext>
            </a:extLst>
          </p:cNvPr>
          <p:cNvGrpSpPr/>
          <p:nvPr/>
        </p:nvGrpSpPr>
        <p:grpSpPr>
          <a:xfrm>
            <a:off x="1524000" y="2625729"/>
            <a:ext cx="7044346" cy="3888478"/>
            <a:chOff x="1524000" y="2625729"/>
            <a:chExt cx="7044346" cy="3888478"/>
          </a:xfrm>
        </p:grpSpPr>
        <p:grpSp>
          <p:nvGrpSpPr>
            <p:cNvPr id="2070" name="Group 2069"/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17" name="Straight Connector 16"/>
              <p:cNvCxnSpPr>
                <a:stCxn id="5" idx="7"/>
                <a:endCxn id="44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44" idx="6"/>
                <a:endCxn id="48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5" idx="4"/>
                <a:endCxn id="45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47" idx="3"/>
                <a:endCxn id="45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2"/>
                <a:endCxn id="45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7" idx="5"/>
                <a:endCxn id="50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47" idx="7"/>
                <a:endCxn id="48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  <a:stCxn id="50" idx="6"/>
                <a:endCxn id="51" idx="2"/>
              </p:cNvCxnSpPr>
              <p:nvPr/>
            </p:nvCxnSpPr>
            <p:spPr>
              <a:xfrm flipV="1">
                <a:off x="3360148" y="6395303"/>
                <a:ext cx="1641019" cy="25663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51" idx="1"/>
                <a:endCxn id="48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54" idx="2"/>
                <a:endCxn id="48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51" idx="0"/>
                <a:endCxn id="54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53" idx="1"/>
                <a:endCxn id="54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53" idx="3"/>
                <a:endCxn id="51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44" idx="4"/>
                <a:endCxn id="45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Oval 4"/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5017AB7-164A-F3E8-2283-B6D8043EC3F1}"/>
                </a:ext>
              </a:extLst>
            </p:cNvPr>
            <p:cNvCxnSpPr>
              <a:cxnSpLocks/>
              <a:stCxn id="51" idx="7"/>
              <a:endCxn id="54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F03C30C-4DA2-F5A0-18BB-7C9D45A12607}"/>
                </a:ext>
              </a:extLst>
            </p:cNvPr>
            <p:cNvCxnSpPr>
              <a:cxnSpLocks/>
              <a:stCxn id="50" idx="3"/>
              <a:endCxn id="45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33CB24-50C7-D2CF-FAED-CF4F258497C8}"/>
              </a:ext>
            </a:extLst>
          </p:cNvPr>
          <p:cNvCxnSpPr>
            <a:cxnSpLocks/>
            <a:stCxn id="5" idx="6"/>
            <a:endCxn id="44" idx="3"/>
          </p:cNvCxnSpPr>
          <p:nvPr/>
        </p:nvCxnSpPr>
        <p:spPr>
          <a:xfrm flipV="1">
            <a:off x="2037268" y="3063831"/>
            <a:ext cx="1492916" cy="962604"/>
          </a:xfrm>
          <a:prstGeom prst="line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36B0E6A-605D-5996-9043-170D7CC5F07A}"/>
              </a:ext>
            </a:extLst>
          </p:cNvPr>
          <p:cNvCxnSpPr>
            <a:cxnSpLocks/>
            <a:stCxn id="51" idx="3"/>
            <a:endCxn id="50" idx="5"/>
          </p:cNvCxnSpPr>
          <p:nvPr/>
        </p:nvCxnSpPr>
        <p:spPr>
          <a:xfrm flipH="1">
            <a:off x="4808982" y="6182407"/>
            <a:ext cx="1791351" cy="256634"/>
          </a:xfrm>
          <a:prstGeom prst="line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49B9F7E4-6D03-3262-1E65-A6910025C7EF}"/>
              </a:ext>
            </a:extLst>
          </p:cNvPr>
          <p:cNvCxnSpPr>
            <a:cxnSpLocks/>
            <a:stCxn id="5" idx="0"/>
            <a:endCxn id="5" idx="2"/>
          </p:cNvCxnSpPr>
          <p:nvPr/>
        </p:nvCxnSpPr>
        <p:spPr>
          <a:xfrm rot="16200000" flipH="1" flipV="1">
            <a:off x="1524000" y="3769801"/>
            <a:ext cx="256634" cy="256634"/>
          </a:xfrm>
          <a:prstGeom prst="curvedConnector4">
            <a:avLst>
              <a:gd name="adj1" fmla="val -135735"/>
              <a:gd name="adj2" fmla="val 235735"/>
            </a:avLst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C3F99A2-D314-6EC0-C057-BC351C4F1666}"/>
              </a:ext>
            </a:extLst>
          </p:cNvPr>
          <p:cNvSpPr txBox="1"/>
          <p:nvPr/>
        </p:nvSpPr>
        <p:spPr>
          <a:xfrm>
            <a:off x="3108113" y="1460924"/>
            <a:ext cx="10407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Some graphs may have duplicate edges (e.g. here we have the edge (1,2) twice).</a:t>
            </a:r>
          </a:p>
          <a:p>
            <a:r>
              <a:rPr lang="en-US" sz="2000" dirty="0"/>
              <a:t>Some may also have self-edges (e.g. here there is an edge from 1 to 1).</a:t>
            </a:r>
          </a:p>
          <a:p>
            <a:r>
              <a:rPr lang="en-US" sz="2000" dirty="0"/>
              <a:t>Graph with  Neither self-edges nor duplicate edges are called </a:t>
            </a:r>
            <a:r>
              <a:rPr lang="en-US" sz="2000" b="1" dirty="0">
                <a:solidFill>
                  <a:srgbClr val="FF00FF"/>
                </a:solidFill>
              </a:rPr>
              <a:t>simple graphs</a:t>
            </a:r>
          </a:p>
        </p:txBody>
      </p:sp>
    </p:spTree>
    <p:extLst>
      <p:ext uri="{BB962C8B-B14F-4D97-AF65-F5344CB8AC3E}">
        <p14:creationId xmlns:p14="http://schemas.microsoft.com/office/powerpoint/2010/main" val="353878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6</a:t>
            </a:fld>
            <a:endParaRPr lang="en-US"/>
          </a:p>
        </p:txBody>
      </p:sp>
      <p:grpSp>
        <p:nvGrpSpPr>
          <p:cNvPr id="2070" name="Group 2069"/>
          <p:cNvGrpSpPr/>
          <p:nvPr/>
        </p:nvGrpSpPr>
        <p:grpSpPr>
          <a:xfrm>
            <a:off x="1524000" y="2743200"/>
            <a:ext cx="7044346" cy="4072018"/>
            <a:chOff x="0" y="2862182"/>
            <a:chExt cx="7044346" cy="4072018"/>
          </a:xfrm>
        </p:grpSpPr>
        <p:cxnSp>
          <p:nvCxnSpPr>
            <p:cNvPr id="17" name="Straight Connector 16"/>
            <p:cNvCxnSpPr>
              <a:stCxn id="5" idx="7"/>
              <a:endCxn id="44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44" idx="6"/>
              <a:endCxn id="48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" idx="4"/>
              <a:endCxn id="45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7" idx="3"/>
              <a:endCxn id="45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50" idx="2"/>
              <a:endCxn id="45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7" idx="5"/>
              <a:endCxn id="50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47" idx="7"/>
              <a:endCxn id="48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50" idx="6"/>
              <a:endCxn id="51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51" idx="1"/>
              <a:endCxn id="48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4" idx="2"/>
              <a:endCxn id="48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1" idx="0"/>
              <a:endCxn id="54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1"/>
              <a:endCxn id="54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53" idx="3"/>
              <a:endCxn id="51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7" name="TextBox 2056"/>
            <p:cNvSpPr txBox="1"/>
            <p:nvPr/>
          </p:nvSpPr>
          <p:spPr>
            <a:xfrm>
              <a:off x="886366" y="333144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95562" y="40990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2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895875" y="6564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6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047348" y="59051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11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004912" y="471724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119679" y="44627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5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582463" y="32991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058462" y="554633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64048" y="38531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7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051034" y="52242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3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885966" y="64043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830979" y="28621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8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6634" y="509652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12</a:t>
              </a:r>
            </a:p>
          </p:txBody>
        </p:sp>
        <p:cxnSp>
          <p:nvCxnSpPr>
            <p:cNvPr id="69" name="Straight Connector 68"/>
            <p:cNvCxnSpPr>
              <a:stCxn id="44" idx="4"/>
              <a:endCxn id="45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1414258" y="426242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9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67" name="TextBox 2066"/>
              <p:cNvSpPr txBox="1"/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Definition: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𝐺</m:t>
                    </m:r>
                    <m:r>
                      <a:rPr lang="en-US" sz="4000" i="1">
                        <a:latin typeface="Cambria Math"/>
                      </a:rPr>
                      <m:t>=(</m:t>
                    </m:r>
                    <m:r>
                      <a:rPr lang="en-US" sz="4000" i="1">
                        <a:solidFill>
                          <a:srgbClr val="0070C0"/>
                        </a:solidFill>
                        <a:latin typeface="Cambria Math"/>
                      </a:rPr>
                      <m:t>𝑉</m:t>
                    </m:r>
                    <m:r>
                      <a:rPr lang="en-US" sz="4000" i="1">
                        <a:latin typeface="Cambria Math"/>
                      </a:rPr>
                      <m:t>,</m:t>
                    </m:r>
                    <m:r>
                      <a:rPr lang="en-US" sz="4000" i="1">
                        <a:solidFill>
                          <a:srgbClr val="FF0000"/>
                        </a:solidFill>
                        <a:latin typeface="Cambria Math"/>
                      </a:rPr>
                      <m:t>𝐸</m:t>
                    </m:r>
                    <m:r>
                      <a:rPr lang="en-US" sz="4000" i="1">
                        <a:latin typeface="Cambria Math"/>
                      </a:rPr>
                      <m:t>)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067" name="TextBox 20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310" y="1295402"/>
                <a:ext cx="4802981" cy="707886"/>
              </a:xfrm>
              <a:prstGeom prst="rect">
                <a:avLst/>
              </a:prstGeom>
              <a:blipFill>
                <a:blip r:embed="rId2"/>
                <a:stretch>
                  <a:fillRect l="-4222" t="-12281" r="-2111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8" name="TextBox 2067"/>
          <p:cNvSpPr txBox="1"/>
          <p:nvPr/>
        </p:nvSpPr>
        <p:spPr>
          <a:xfrm>
            <a:off x="6639846" y="1058920"/>
            <a:ext cx="209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Vertices/Nodes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990052" y="1847846"/>
            <a:ext cx="908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Edges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2496650" y="1981200"/>
                <a:ext cx="504715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B050"/>
                        </a:solidFill>
                        <a:latin typeface="Cambria Math"/>
                      </a:rPr>
                      <m:t>𝑤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</m:d>
                    <m:r>
                      <a:rPr lang="en-US" sz="32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4000" dirty="0"/>
                  <a:t> </a:t>
                </a:r>
                <a:r>
                  <a:rPr lang="en-US" sz="4000" dirty="0">
                    <a:solidFill>
                      <a:srgbClr val="00B050"/>
                    </a:solidFill>
                  </a:rPr>
                  <a:t>weight</a:t>
                </a:r>
                <a:r>
                  <a:rPr lang="en-US" sz="4000" dirty="0"/>
                  <a:t> of </a:t>
                </a:r>
                <a:r>
                  <a:rPr lang="en-US" sz="4000" dirty="0">
                    <a:solidFill>
                      <a:srgbClr val="FF0000"/>
                    </a:solidFill>
                  </a:rPr>
                  <a:t>edge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rgbClr val="FF0000"/>
                        </a:solidFill>
                        <a:latin typeface="Cambria Math"/>
                      </a:rPr>
                      <m:t>𝑒</m:t>
                    </m:r>
                  </m:oMath>
                </a14:m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50" y="1981200"/>
                <a:ext cx="5047151" cy="707886"/>
              </a:xfrm>
              <a:prstGeom prst="rect">
                <a:avLst/>
              </a:prstGeom>
              <a:blipFill>
                <a:blip r:embed="rId3"/>
                <a:stretch>
                  <a:fillRect l="-251" t="-14286" b="-3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TextBox 2068"/>
              <p:cNvSpPr txBox="1"/>
              <p:nvPr/>
            </p:nvSpPr>
            <p:spPr>
              <a:xfrm>
                <a:off x="7322224" y="2789982"/>
                <a:ext cx="26516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={1,2,3,4,5,6,7,8,9}</m:t>
                      </m:r>
                    </m:oMath>
                  </m:oMathPara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69" name="TextBox 20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224" y="2789982"/>
                <a:ext cx="2651623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315200" y="3214708"/>
                <a:ext cx="31204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={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2,3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,(1,3)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/>
                        </a:rPr>
                        <m:t>,…}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214708"/>
                <a:ext cx="3120470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30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1A2D5-C737-A39E-7E2E-D192CB644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B705-15E4-A291-8248-D337DB23F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each application below, consider:</a:t>
            </a:r>
          </a:p>
          <a:p>
            <a:pPr lvl="1"/>
            <a:r>
              <a:rPr lang="en-US" dirty="0"/>
              <a:t>What are the nodes, what are the edges?</a:t>
            </a:r>
          </a:p>
          <a:p>
            <a:pPr lvl="1"/>
            <a:r>
              <a:rPr lang="en-US" dirty="0"/>
              <a:t>Is the graph directed?</a:t>
            </a:r>
          </a:p>
          <a:p>
            <a:pPr lvl="1"/>
            <a:r>
              <a:rPr lang="en-US" dirty="0"/>
              <a:t>Is the graph simple?</a:t>
            </a:r>
          </a:p>
          <a:p>
            <a:pPr lvl="1"/>
            <a:r>
              <a:rPr lang="en-US" dirty="0"/>
              <a:t>Is the graph weighted?</a:t>
            </a:r>
          </a:p>
          <a:p>
            <a:r>
              <a:rPr lang="en-US"/>
              <a:t>LinkedIn </a:t>
            </a:r>
            <a:r>
              <a:rPr lang="en-US" dirty="0"/>
              <a:t>Connections</a:t>
            </a:r>
          </a:p>
          <a:p>
            <a:r>
              <a:rPr lang="en-US" dirty="0"/>
              <a:t>Twitter Followers</a:t>
            </a:r>
          </a:p>
          <a:p>
            <a:r>
              <a:rPr lang="en-US" dirty="0"/>
              <a:t>Java Inheritance</a:t>
            </a:r>
          </a:p>
          <a:p>
            <a:r>
              <a:rPr lang="en-US" dirty="0"/>
              <a:t>Airline Routes</a:t>
            </a:r>
          </a:p>
          <a:p>
            <a:r>
              <a:rPr lang="en-US" dirty="0"/>
              <a:t>Course Prerequisites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65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61270-E0F8-A2B4-DC31-E1498BB47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Graph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15C73-AF4A-DFE5-A3D1-D1EC818DC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7367570" cy="4525963"/>
          </a:xfrm>
        </p:spPr>
        <p:txBody>
          <a:bodyPr>
            <a:normAutofit/>
          </a:bodyPr>
          <a:lstStyle/>
          <a:p>
            <a:r>
              <a:rPr lang="en-US" dirty="0"/>
              <a:t>Adjacent/Neighbors</a:t>
            </a:r>
          </a:p>
          <a:p>
            <a:pPr lvl="1"/>
            <a:r>
              <a:rPr lang="en-US" dirty="0"/>
              <a:t>Nodes are adjacent/neighbors if they share an edge</a:t>
            </a:r>
          </a:p>
          <a:p>
            <a:r>
              <a:rPr lang="en-US" dirty="0"/>
              <a:t>Degree</a:t>
            </a:r>
          </a:p>
          <a:p>
            <a:pPr lvl="1"/>
            <a:r>
              <a:rPr lang="en-US" dirty="0"/>
              <a:t>Number of edges “touching” a vertex</a:t>
            </a:r>
          </a:p>
          <a:p>
            <a:r>
              <a:rPr lang="en-US" dirty="0"/>
              <a:t>Indegree</a:t>
            </a:r>
          </a:p>
          <a:p>
            <a:pPr lvl="1"/>
            <a:r>
              <a:rPr lang="en-US" dirty="0"/>
              <a:t>Number of incoming edges</a:t>
            </a:r>
          </a:p>
          <a:p>
            <a:r>
              <a:rPr lang="en-US" dirty="0"/>
              <a:t>Outdegree</a:t>
            </a:r>
          </a:p>
          <a:p>
            <a:pPr lvl="1"/>
            <a:r>
              <a:rPr lang="en-US" dirty="0"/>
              <a:t>Number of outgoing edges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77077EB-8563-0C5E-9AF2-6FB42457C3F5}"/>
              </a:ext>
            </a:extLst>
          </p:cNvPr>
          <p:cNvGrpSpPr/>
          <p:nvPr/>
        </p:nvGrpSpPr>
        <p:grpSpPr>
          <a:xfrm>
            <a:off x="7848600" y="846138"/>
            <a:ext cx="4301146" cy="2374232"/>
            <a:chOff x="0" y="3020093"/>
            <a:chExt cx="7044346" cy="3888478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1C421F4-A457-DB86-1FD3-32D14A13BE0A}"/>
                </a:ext>
              </a:extLst>
            </p:cNvPr>
            <p:cNvCxnSpPr>
              <a:stCxn id="19" idx="7"/>
              <a:endCxn id="20" idx="2"/>
            </p:cNvCxnSpPr>
            <p:nvPr/>
          </p:nvCxnSpPr>
          <p:spPr>
            <a:xfrm flipV="1">
              <a:off x="438102" y="3276727"/>
              <a:ext cx="1492916" cy="96260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6D50B3-9D94-894A-AEF4-03C92A6437D5}"/>
                </a:ext>
              </a:extLst>
            </p:cNvPr>
            <p:cNvCxnSpPr>
              <a:stCxn id="20" idx="6"/>
              <a:endCxn id="23" idx="2"/>
            </p:cNvCxnSpPr>
            <p:nvPr/>
          </p:nvCxnSpPr>
          <p:spPr>
            <a:xfrm>
              <a:off x="2444286" y="3276727"/>
              <a:ext cx="1510213" cy="5239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6F2AEC7-7C95-AF77-5085-BC18C20FED6C}"/>
                </a:ext>
              </a:extLst>
            </p:cNvPr>
            <p:cNvCxnSpPr>
              <a:stCxn id="19" idx="4"/>
              <a:endCxn id="21" idx="1"/>
            </p:cNvCxnSpPr>
            <p:nvPr/>
          </p:nvCxnSpPr>
          <p:spPr>
            <a:xfrm>
              <a:off x="256634" y="4677433"/>
              <a:ext cx="857899" cy="104625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D91F591-A554-8D39-D9B1-E0EE5E18BBEA}"/>
                </a:ext>
              </a:extLst>
            </p:cNvPr>
            <p:cNvCxnSpPr>
              <a:stCxn id="22" idx="3"/>
              <a:endCxn id="21" idx="7"/>
            </p:cNvCxnSpPr>
            <p:nvPr/>
          </p:nvCxnSpPr>
          <p:spPr>
            <a:xfrm flipH="1">
              <a:off x="1477469" y="4930617"/>
              <a:ext cx="1172042" cy="7930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DDE6CD8-5778-FAA9-5C53-CE46081CD71E}"/>
                </a:ext>
              </a:extLst>
            </p:cNvPr>
            <p:cNvCxnSpPr>
              <a:stCxn id="24" idx="2"/>
              <a:endCxn id="21" idx="5"/>
            </p:cNvCxnSpPr>
            <p:nvPr/>
          </p:nvCxnSpPr>
          <p:spPr>
            <a:xfrm flipH="1" flipV="1">
              <a:off x="1477469" y="6086626"/>
              <a:ext cx="1369411" cy="5653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877BBA0-F365-074C-3764-5C12DEEB2E8F}"/>
                </a:ext>
              </a:extLst>
            </p:cNvPr>
            <p:cNvCxnSpPr>
              <a:stCxn id="22" idx="5"/>
              <a:endCxn id="24" idx="0"/>
            </p:cNvCxnSpPr>
            <p:nvPr/>
          </p:nvCxnSpPr>
          <p:spPr>
            <a:xfrm>
              <a:off x="3012447" y="4930617"/>
              <a:ext cx="91067" cy="14646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0203ADB-430A-D65F-9723-DAA04ACAFB9C}"/>
                </a:ext>
              </a:extLst>
            </p:cNvPr>
            <p:cNvCxnSpPr>
              <a:stCxn id="22" idx="7"/>
              <a:endCxn id="23" idx="3"/>
            </p:cNvCxnSpPr>
            <p:nvPr/>
          </p:nvCxnSpPr>
          <p:spPr>
            <a:xfrm flipV="1">
              <a:off x="3012447" y="3510585"/>
              <a:ext cx="1017218" cy="10570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68AE7B9-7053-F6F9-A0D3-5A043D505A2D}"/>
                </a:ext>
              </a:extLst>
            </p:cNvPr>
            <p:cNvCxnSpPr>
              <a:stCxn id="24" idx="6"/>
              <a:endCxn id="25" idx="3"/>
            </p:cNvCxnSpPr>
            <p:nvPr/>
          </p:nvCxnSpPr>
          <p:spPr>
            <a:xfrm flipV="1">
              <a:off x="3360148" y="6576771"/>
              <a:ext cx="1716185" cy="75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75ACCEC-0E1D-BF87-4D29-C9EFE7A95074}"/>
                </a:ext>
              </a:extLst>
            </p:cNvPr>
            <p:cNvCxnSpPr>
              <a:stCxn id="25" idx="1"/>
              <a:endCxn id="23" idx="4"/>
            </p:cNvCxnSpPr>
            <p:nvPr/>
          </p:nvCxnSpPr>
          <p:spPr>
            <a:xfrm flipH="1" flipV="1">
              <a:off x="4211133" y="3585751"/>
              <a:ext cx="865200" cy="26280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ADBF4-FB3C-D330-300D-00B6AF377E53}"/>
                </a:ext>
              </a:extLst>
            </p:cNvPr>
            <p:cNvCxnSpPr>
              <a:stCxn id="27" idx="2"/>
              <a:endCxn id="23" idx="5"/>
            </p:cNvCxnSpPr>
            <p:nvPr/>
          </p:nvCxnSpPr>
          <p:spPr>
            <a:xfrm flipH="1" flipV="1">
              <a:off x="4392601" y="3510585"/>
              <a:ext cx="913997" cy="4952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FFB4587-1690-02D4-BA3C-A0099E7358D5}"/>
                </a:ext>
              </a:extLst>
            </p:cNvPr>
            <p:cNvCxnSpPr>
              <a:stCxn id="25" idx="0"/>
              <a:endCxn id="27" idx="3"/>
            </p:cNvCxnSpPr>
            <p:nvPr/>
          </p:nvCxnSpPr>
          <p:spPr>
            <a:xfrm flipV="1">
              <a:off x="5257801" y="4187258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C13D604-B112-B9D1-2FB0-D426EB51FDB5}"/>
                </a:ext>
              </a:extLst>
            </p:cNvPr>
            <p:cNvCxnSpPr>
              <a:stCxn id="26" idx="1"/>
              <a:endCxn id="27" idx="5"/>
            </p:cNvCxnSpPr>
            <p:nvPr/>
          </p:nvCxnSpPr>
          <p:spPr>
            <a:xfrm flipH="1" flipV="1">
              <a:off x="5744700" y="4187258"/>
              <a:ext cx="861544" cy="67486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8B21677-B01D-DF4C-8F76-B4A4CCE81DFF}"/>
                </a:ext>
              </a:extLst>
            </p:cNvPr>
            <p:cNvCxnSpPr>
              <a:stCxn id="26" idx="3"/>
              <a:endCxn id="25" idx="6"/>
            </p:cNvCxnSpPr>
            <p:nvPr/>
          </p:nvCxnSpPr>
          <p:spPr>
            <a:xfrm flipH="1">
              <a:off x="5514435" y="5225062"/>
              <a:ext cx="1091809" cy="11702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A2EE3B9-2788-3830-4E73-9DF1652682FE}"/>
                </a:ext>
              </a:extLst>
            </p:cNvPr>
            <p:cNvCxnSpPr>
              <a:stCxn id="20" idx="4"/>
              <a:endCxn id="21" idx="0"/>
            </p:cNvCxnSpPr>
            <p:nvPr/>
          </p:nvCxnSpPr>
          <p:spPr>
            <a:xfrm flipH="1">
              <a:off x="1296001" y="3533361"/>
              <a:ext cx="891651" cy="211516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02ECF91-9510-823B-C909-5F0EB0CA3147}"/>
                </a:ext>
              </a:extLst>
            </p:cNvPr>
            <p:cNvSpPr/>
            <p:nvPr/>
          </p:nvSpPr>
          <p:spPr>
            <a:xfrm>
              <a:off x="0" y="416416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8B09655-F346-B1A3-1410-FB8E825C8643}"/>
                </a:ext>
              </a:extLst>
            </p:cNvPr>
            <p:cNvSpPr/>
            <p:nvPr/>
          </p:nvSpPr>
          <p:spPr>
            <a:xfrm>
              <a:off x="1931018" y="302009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9E88022-25E7-86C7-8B92-34447DB1CB81}"/>
                </a:ext>
              </a:extLst>
            </p:cNvPr>
            <p:cNvSpPr/>
            <p:nvPr/>
          </p:nvSpPr>
          <p:spPr>
            <a:xfrm>
              <a:off x="1039367" y="5648524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EB710F6-6934-006D-D44B-6C316E606C86}"/>
                </a:ext>
              </a:extLst>
            </p:cNvPr>
            <p:cNvSpPr/>
            <p:nvPr/>
          </p:nvSpPr>
          <p:spPr>
            <a:xfrm>
              <a:off x="2574345" y="4492515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2B6EF87-9ED8-0DE9-D60E-95BDFA888588}"/>
                </a:ext>
              </a:extLst>
            </p:cNvPr>
            <p:cNvSpPr/>
            <p:nvPr/>
          </p:nvSpPr>
          <p:spPr>
            <a:xfrm>
              <a:off x="3954499" y="307248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1E8C970-DD24-1453-11B9-B8ACAA2F939D}"/>
                </a:ext>
              </a:extLst>
            </p:cNvPr>
            <p:cNvSpPr/>
            <p:nvPr/>
          </p:nvSpPr>
          <p:spPr>
            <a:xfrm>
              <a:off x="2846880" y="6395303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5E1A8BB-249C-43D9-96A3-202B7BEE668A}"/>
                </a:ext>
              </a:extLst>
            </p:cNvPr>
            <p:cNvSpPr/>
            <p:nvPr/>
          </p:nvSpPr>
          <p:spPr>
            <a:xfrm>
              <a:off x="5001167" y="6138669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A1B0CD1-8132-C3B4-B8C7-CDDC25E0B19D}"/>
                </a:ext>
              </a:extLst>
            </p:cNvPr>
            <p:cNvSpPr/>
            <p:nvPr/>
          </p:nvSpPr>
          <p:spPr>
            <a:xfrm>
              <a:off x="6531078" y="4786960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56E15FE-2AC2-BAA6-9B20-EDB3AA8EE9EF}"/>
                </a:ext>
              </a:extLst>
            </p:cNvPr>
            <p:cNvSpPr/>
            <p:nvPr/>
          </p:nvSpPr>
          <p:spPr>
            <a:xfrm>
              <a:off x="5306598" y="3749156"/>
              <a:ext cx="513268" cy="5132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9BC2B0C-3F8F-E385-9C36-453724DCBB67}"/>
              </a:ext>
            </a:extLst>
          </p:cNvPr>
          <p:cNvGrpSpPr/>
          <p:nvPr/>
        </p:nvGrpSpPr>
        <p:grpSpPr>
          <a:xfrm>
            <a:off x="7752750" y="3494747"/>
            <a:ext cx="4385159" cy="2420607"/>
            <a:chOff x="1524000" y="2625729"/>
            <a:chExt cx="7044346" cy="3888478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D1311A56-0703-B4CB-4DF3-E964A1EBFC91}"/>
                </a:ext>
              </a:extLst>
            </p:cNvPr>
            <p:cNvGrpSpPr/>
            <p:nvPr/>
          </p:nvGrpSpPr>
          <p:grpSpPr>
            <a:xfrm>
              <a:off x="1524000" y="2625729"/>
              <a:ext cx="7044346" cy="3888478"/>
              <a:chOff x="0" y="3020093"/>
              <a:chExt cx="7044346" cy="3888478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F08BE01B-5DBC-5EE1-D933-A8EB34AAAF91}"/>
                  </a:ext>
                </a:extLst>
              </p:cNvPr>
              <p:cNvCxnSpPr>
                <a:stCxn id="94" idx="7"/>
                <a:endCxn id="95" idx="2"/>
              </p:cNvCxnSpPr>
              <p:nvPr/>
            </p:nvCxnSpPr>
            <p:spPr>
              <a:xfrm flipV="1">
                <a:off x="438102" y="3276727"/>
                <a:ext cx="1492916" cy="96260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8838333-99B5-EDB2-E636-E37A3041178D}"/>
                  </a:ext>
                </a:extLst>
              </p:cNvPr>
              <p:cNvCxnSpPr>
                <a:stCxn id="95" idx="6"/>
                <a:endCxn id="98" idx="2"/>
              </p:cNvCxnSpPr>
              <p:nvPr/>
            </p:nvCxnSpPr>
            <p:spPr>
              <a:xfrm>
                <a:off x="2444286" y="3276727"/>
                <a:ext cx="1510213" cy="5239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C90C3336-FD01-DDE1-F0D0-03F55BFFCE28}"/>
                  </a:ext>
                </a:extLst>
              </p:cNvPr>
              <p:cNvCxnSpPr>
                <a:stCxn id="94" idx="4"/>
                <a:endCxn id="96" idx="1"/>
              </p:cNvCxnSpPr>
              <p:nvPr/>
            </p:nvCxnSpPr>
            <p:spPr>
              <a:xfrm>
                <a:off x="256634" y="4677433"/>
                <a:ext cx="857899" cy="1046257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A12F9B32-568D-6074-BFD1-06C1C822970C}"/>
                  </a:ext>
                </a:extLst>
              </p:cNvPr>
              <p:cNvCxnSpPr>
                <a:stCxn id="97" idx="3"/>
                <a:endCxn id="96" idx="7"/>
              </p:cNvCxnSpPr>
              <p:nvPr/>
            </p:nvCxnSpPr>
            <p:spPr>
              <a:xfrm flipH="1">
                <a:off x="1477469" y="4930617"/>
                <a:ext cx="1172042" cy="79307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4927DFB4-FE48-C8DF-70F7-FA2E1E749276}"/>
                  </a:ext>
                </a:extLst>
              </p:cNvPr>
              <p:cNvCxnSpPr>
                <a:stCxn id="99" idx="2"/>
                <a:endCxn id="96" idx="5"/>
              </p:cNvCxnSpPr>
              <p:nvPr/>
            </p:nvCxnSpPr>
            <p:spPr>
              <a:xfrm flipH="1" flipV="1">
                <a:off x="1477469" y="6086626"/>
                <a:ext cx="1369411" cy="5653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5F6211A5-2B55-D230-16B2-2AD51EA7A0D9}"/>
                  </a:ext>
                </a:extLst>
              </p:cNvPr>
              <p:cNvCxnSpPr>
                <a:stCxn id="97" idx="5"/>
                <a:endCxn id="99" idx="0"/>
              </p:cNvCxnSpPr>
              <p:nvPr/>
            </p:nvCxnSpPr>
            <p:spPr>
              <a:xfrm>
                <a:off x="3012447" y="4930617"/>
                <a:ext cx="91067" cy="146468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AC54169-CBFA-C7E2-BC2E-33184A527D9D}"/>
                  </a:ext>
                </a:extLst>
              </p:cNvPr>
              <p:cNvCxnSpPr>
                <a:stCxn id="97" idx="7"/>
                <a:endCxn id="98" idx="3"/>
              </p:cNvCxnSpPr>
              <p:nvPr/>
            </p:nvCxnSpPr>
            <p:spPr>
              <a:xfrm flipV="1">
                <a:off x="3012447" y="3510585"/>
                <a:ext cx="1017218" cy="105709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ECDD1BC-741B-9CAD-1105-09E397EE3B17}"/>
                  </a:ext>
                </a:extLst>
              </p:cNvPr>
              <p:cNvCxnSpPr>
                <a:stCxn id="99" idx="6"/>
                <a:endCxn id="100" idx="3"/>
              </p:cNvCxnSpPr>
              <p:nvPr/>
            </p:nvCxnSpPr>
            <p:spPr>
              <a:xfrm flipV="1">
                <a:off x="3360148" y="6576771"/>
                <a:ext cx="1716185" cy="7516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60CE11B8-8F5D-C7A3-14F8-FBE2BD41B155}"/>
                  </a:ext>
                </a:extLst>
              </p:cNvPr>
              <p:cNvCxnSpPr>
                <a:stCxn id="100" idx="1"/>
                <a:endCxn id="98" idx="4"/>
              </p:cNvCxnSpPr>
              <p:nvPr/>
            </p:nvCxnSpPr>
            <p:spPr>
              <a:xfrm flipH="1" flipV="1">
                <a:off x="4211133" y="3585751"/>
                <a:ext cx="865200" cy="2628084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4D4A98BB-84E0-53EA-CAB6-B34746A23FB1}"/>
                  </a:ext>
                </a:extLst>
              </p:cNvPr>
              <p:cNvCxnSpPr>
                <a:stCxn id="102" idx="2"/>
                <a:endCxn id="98" idx="5"/>
              </p:cNvCxnSpPr>
              <p:nvPr/>
            </p:nvCxnSpPr>
            <p:spPr>
              <a:xfrm flipH="1" flipV="1">
                <a:off x="4392601" y="3510585"/>
                <a:ext cx="913997" cy="495205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DFE9DAC-A92C-CC96-A200-12881D3F5556}"/>
                  </a:ext>
                </a:extLst>
              </p:cNvPr>
              <p:cNvCxnSpPr>
                <a:stCxn id="100" idx="0"/>
                <a:endCxn id="102" idx="3"/>
              </p:cNvCxnSpPr>
              <p:nvPr/>
            </p:nvCxnSpPr>
            <p:spPr>
              <a:xfrm flipV="1">
                <a:off x="5257801" y="4187258"/>
                <a:ext cx="123963" cy="195141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253C9770-FA50-C8A2-029D-50072B26B7AA}"/>
                  </a:ext>
                </a:extLst>
              </p:cNvPr>
              <p:cNvCxnSpPr>
                <a:stCxn id="101" idx="1"/>
                <a:endCxn id="102" idx="5"/>
              </p:cNvCxnSpPr>
              <p:nvPr/>
            </p:nvCxnSpPr>
            <p:spPr>
              <a:xfrm flipH="1" flipV="1">
                <a:off x="5744700" y="4187258"/>
                <a:ext cx="861544" cy="674868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E368074D-3071-983E-D9B7-5D8BED13FAD1}"/>
                  </a:ext>
                </a:extLst>
              </p:cNvPr>
              <p:cNvCxnSpPr>
                <a:stCxn id="101" idx="3"/>
                <a:endCxn id="100" idx="6"/>
              </p:cNvCxnSpPr>
              <p:nvPr/>
            </p:nvCxnSpPr>
            <p:spPr>
              <a:xfrm flipH="1">
                <a:off x="5514435" y="5225062"/>
                <a:ext cx="1091809" cy="117024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DDF72EC-73F5-C92E-7376-748E30BB74C1}"/>
                  </a:ext>
                </a:extLst>
              </p:cNvPr>
              <p:cNvCxnSpPr>
                <a:stCxn id="95" idx="4"/>
                <a:endCxn id="96" idx="0"/>
              </p:cNvCxnSpPr>
              <p:nvPr/>
            </p:nvCxnSpPr>
            <p:spPr>
              <a:xfrm flipH="1">
                <a:off x="1296001" y="3533361"/>
                <a:ext cx="891651" cy="211516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F5FC2285-020A-878E-90CE-2ACC450330AE}"/>
                  </a:ext>
                </a:extLst>
              </p:cNvPr>
              <p:cNvSpPr/>
              <p:nvPr/>
            </p:nvSpPr>
            <p:spPr>
              <a:xfrm>
                <a:off x="0" y="416416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8AA52F75-BA01-66A5-EF54-E52D90EDD432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C0E6879E-1525-AA65-2114-574042CBEEB6}"/>
                  </a:ext>
                </a:extLst>
              </p:cNvPr>
              <p:cNvSpPr/>
              <p:nvPr/>
            </p:nvSpPr>
            <p:spPr>
              <a:xfrm>
                <a:off x="1039367" y="5648524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BDC3F494-6211-1948-0CDB-6CD123A25C3C}"/>
                  </a:ext>
                </a:extLst>
              </p:cNvPr>
              <p:cNvSpPr/>
              <p:nvPr/>
            </p:nvSpPr>
            <p:spPr>
              <a:xfrm>
                <a:off x="2574345" y="4492515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3BE19C25-5170-64E5-46A0-C59958E021A7}"/>
                  </a:ext>
                </a:extLst>
              </p:cNvPr>
              <p:cNvSpPr/>
              <p:nvPr/>
            </p:nvSpPr>
            <p:spPr>
              <a:xfrm>
                <a:off x="3954499" y="307248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AB48AE5A-C4EE-BA50-885A-F30C09797C9D}"/>
                  </a:ext>
                </a:extLst>
              </p:cNvPr>
              <p:cNvSpPr/>
              <p:nvPr/>
            </p:nvSpPr>
            <p:spPr>
              <a:xfrm>
                <a:off x="2846880" y="639530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587E7852-F9BC-8B04-BCFA-082683DAC530}"/>
                  </a:ext>
                </a:extLst>
              </p:cNvPr>
              <p:cNvSpPr/>
              <p:nvPr/>
            </p:nvSpPr>
            <p:spPr>
              <a:xfrm>
                <a:off x="5001167" y="6138669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FE98C314-CBA0-EA5B-6C6F-13F8858E0BBD}"/>
                  </a:ext>
                </a:extLst>
              </p:cNvPr>
              <p:cNvSpPr/>
              <p:nvPr/>
            </p:nvSpPr>
            <p:spPr>
              <a:xfrm>
                <a:off x="6531078" y="478696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C9C4FAAE-5AE5-4514-0BA9-55334F0335B1}"/>
                  </a:ext>
                </a:extLst>
              </p:cNvPr>
              <p:cNvSpPr/>
              <p:nvPr/>
            </p:nvSpPr>
            <p:spPr>
              <a:xfrm>
                <a:off x="5306598" y="3749156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A80272A-3CC3-702F-8EA2-DA7404D25FFB}"/>
                </a:ext>
              </a:extLst>
            </p:cNvPr>
            <p:cNvCxnSpPr>
              <a:cxnSpLocks/>
              <a:stCxn id="100" idx="7"/>
              <a:endCxn id="102" idx="4"/>
            </p:cNvCxnSpPr>
            <p:nvPr/>
          </p:nvCxnSpPr>
          <p:spPr>
            <a:xfrm flipV="1">
              <a:off x="6963269" y="3868060"/>
              <a:ext cx="123963" cy="1951411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9F2BA105-F684-B473-14DF-7C5E0517E06F}"/>
                </a:ext>
              </a:extLst>
            </p:cNvPr>
            <p:cNvCxnSpPr>
              <a:cxnSpLocks/>
              <a:stCxn id="99" idx="3"/>
              <a:endCxn id="96" idx="4"/>
            </p:cNvCxnSpPr>
            <p:nvPr/>
          </p:nvCxnSpPr>
          <p:spPr>
            <a:xfrm flipH="1" flipV="1">
              <a:off x="2820001" y="5767428"/>
              <a:ext cx="1626045" cy="671613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130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Complete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 Graph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𝐺</m:t>
                    </m:r>
                    <m:r>
                      <a:rPr lang="en-US" sz="2800" i="1">
                        <a:latin typeface="Cambria Math"/>
                      </a:rPr>
                      <m:t>=(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𝐸</m:t>
                    </m:r>
                    <m:r>
                      <a:rPr lang="en-U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s.t.</a:t>
                </a:r>
                <a:r>
                  <a:rPr lang="en-US" sz="2800" dirty="0"/>
                  <a:t> for any pair of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∈</m:t>
                    </m:r>
                    <m:r>
                      <a:rPr lang="en-US" sz="2800" i="1">
                        <a:latin typeface="Cambria Math"/>
                      </a:rPr>
                      <m:t>𝑉</m:t>
                    </m:r>
                  </m:oMath>
                </a14:m>
                <a:r>
                  <a:rPr lang="en-US" sz="2800" dirty="0"/>
                  <a:t> there is an edge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217" y="1600201"/>
                <a:ext cx="6841446" cy="954107"/>
              </a:xfrm>
              <a:prstGeom prst="rect">
                <a:avLst/>
              </a:prstGeom>
              <a:blipFill>
                <a:blip r:embed="rId2"/>
                <a:stretch>
                  <a:fillRect l="-1872" t="-6410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1E0F26B5-366A-711E-D723-7F1979D24DA8}"/>
              </a:ext>
            </a:extLst>
          </p:cNvPr>
          <p:cNvSpPr txBox="1"/>
          <p:nvPr/>
        </p:nvSpPr>
        <p:spPr>
          <a:xfrm>
            <a:off x="571923" y="4916821"/>
            <a:ext cx="2908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Complete Undirected Graph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DBCCB78-25D1-DA64-D181-C086C657BD95}"/>
              </a:ext>
            </a:extLst>
          </p:cNvPr>
          <p:cNvSpPr txBox="1"/>
          <p:nvPr/>
        </p:nvSpPr>
        <p:spPr>
          <a:xfrm>
            <a:off x="3899919" y="4920228"/>
            <a:ext cx="3135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Complete </a:t>
            </a:r>
          </a:p>
          <a:p>
            <a:r>
              <a:rPr lang="en-US" sz="2800" dirty="0"/>
              <a:t>Directed Graph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FBE9801-D0B3-6EF8-63EA-B9DCCBFB1CE6}"/>
              </a:ext>
            </a:extLst>
          </p:cNvPr>
          <p:cNvGrpSpPr/>
          <p:nvPr/>
        </p:nvGrpSpPr>
        <p:grpSpPr>
          <a:xfrm>
            <a:off x="718434" y="3206160"/>
            <a:ext cx="1729793" cy="1622043"/>
            <a:chOff x="1378834" y="3116577"/>
            <a:chExt cx="1729793" cy="1622043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737F504-B85A-1520-E7F4-8989BE84231C}"/>
                </a:ext>
              </a:extLst>
            </p:cNvPr>
            <p:cNvGrpSpPr/>
            <p:nvPr/>
          </p:nvGrpSpPr>
          <p:grpSpPr>
            <a:xfrm>
              <a:off x="1378834" y="3116577"/>
              <a:ext cx="1729793" cy="1622043"/>
              <a:chOff x="-388725" y="3020093"/>
              <a:chExt cx="2833027" cy="2656555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5E1BD8B7-4CC3-76C2-B59D-BB8E9AB4F6AB}"/>
                  </a:ext>
                </a:extLst>
              </p:cNvPr>
              <p:cNvCxnSpPr>
                <a:cxnSpLocks/>
                <a:stCxn id="85" idx="6"/>
                <a:endCxn id="86" idx="2"/>
              </p:cNvCxnSpPr>
              <p:nvPr/>
            </p:nvCxnSpPr>
            <p:spPr>
              <a:xfrm>
                <a:off x="166749" y="3276727"/>
                <a:ext cx="1764268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0A5863F-100D-A240-865D-33C97E04E063}"/>
                  </a:ext>
                </a:extLst>
              </p:cNvPr>
              <p:cNvCxnSpPr>
                <a:cxnSpLocks/>
                <a:stCxn id="86" idx="4"/>
                <a:endCxn id="88" idx="0"/>
              </p:cNvCxnSpPr>
              <p:nvPr/>
            </p:nvCxnSpPr>
            <p:spPr>
              <a:xfrm>
                <a:off x="2187651" y="3533361"/>
                <a:ext cx="16" cy="160181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CEE1F91-DED4-E4D4-2B84-54D4FDE1057A}"/>
                  </a:ext>
                </a:extLst>
              </p:cNvPr>
              <p:cNvCxnSpPr>
                <a:cxnSpLocks/>
                <a:stCxn id="85" idx="4"/>
                <a:endCxn id="87" idx="0"/>
              </p:cNvCxnSpPr>
              <p:nvPr/>
            </p:nvCxnSpPr>
            <p:spPr>
              <a:xfrm flipH="1">
                <a:off x="-132091" y="3533361"/>
                <a:ext cx="42206" cy="1630019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9DFEBBBC-BC80-BAFB-02A9-944572FA7FA8}"/>
                  </a:ext>
                </a:extLst>
              </p:cNvPr>
              <p:cNvCxnSpPr>
                <a:cxnSpLocks/>
                <a:stCxn id="88" idx="2"/>
                <a:endCxn id="87" idx="6"/>
              </p:cNvCxnSpPr>
              <p:nvPr/>
            </p:nvCxnSpPr>
            <p:spPr>
              <a:xfrm flipH="1">
                <a:off x="124543" y="5391811"/>
                <a:ext cx="1806490" cy="28203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F75438BD-A475-6206-0EF0-890B3A937474}"/>
                  </a:ext>
                </a:extLst>
              </p:cNvPr>
              <p:cNvCxnSpPr>
                <a:cxnSpLocks/>
                <a:stCxn id="86" idx="3"/>
                <a:endCxn id="87" idx="7"/>
              </p:cNvCxnSpPr>
              <p:nvPr/>
            </p:nvCxnSpPr>
            <p:spPr>
              <a:xfrm flipH="1">
                <a:off x="49377" y="3458195"/>
                <a:ext cx="1956808" cy="1780351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33C72C6-1468-0C1C-DAFA-E75622DA098E}"/>
                  </a:ext>
                </a:extLst>
              </p:cNvPr>
              <p:cNvSpPr/>
              <p:nvPr/>
            </p:nvSpPr>
            <p:spPr>
              <a:xfrm>
                <a:off x="-346519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C6235E6-E60A-062C-E312-5D5F0758C46F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266721D1-8A4C-2F76-CAA9-FEE941202C62}"/>
                  </a:ext>
                </a:extLst>
              </p:cNvPr>
              <p:cNvSpPr/>
              <p:nvPr/>
            </p:nvSpPr>
            <p:spPr>
              <a:xfrm>
                <a:off x="-388725" y="516338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A11DC63D-5D3B-50C2-0184-D0A5C0983F41}"/>
                  </a:ext>
                </a:extLst>
              </p:cNvPr>
              <p:cNvSpPr/>
              <p:nvPr/>
            </p:nvSpPr>
            <p:spPr>
              <a:xfrm>
                <a:off x="1931034" y="5135177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2E320C1-342B-2917-1FF6-23EADE44AF82}"/>
                </a:ext>
              </a:extLst>
            </p:cNvPr>
            <p:cNvCxnSpPr>
              <a:cxnSpLocks/>
              <a:stCxn id="85" idx="5"/>
              <a:endCxn id="88" idx="1"/>
            </p:cNvCxnSpPr>
            <p:nvPr/>
          </p:nvCxnSpPr>
          <p:spPr>
            <a:xfrm>
              <a:off x="1672101" y="3384074"/>
              <a:ext cx="1169029" cy="106982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CA9F77F-1A5A-D413-FF40-26A41279BB85}"/>
              </a:ext>
            </a:extLst>
          </p:cNvPr>
          <p:cNvGrpSpPr/>
          <p:nvPr/>
        </p:nvGrpSpPr>
        <p:grpSpPr>
          <a:xfrm>
            <a:off x="3940430" y="3110592"/>
            <a:ext cx="1729793" cy="1622043"/>
            <a:chOff x="8610600" y="3884345"/>
            <a:chExt cx="1729793" cy="1622043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5E6465E-23D4-7A78-2D90-033B0364F71F}"/>
                </a:ext>
              </a:extLst>
            </p:cNvPr>
            <p:cNvGrpSpPr/>
            <p:nvPr/>
          </p:nvGrpSpPr>
          <p:grpSpPr>
            <a:xfrm>
              <a:off x="8610600" y="3884345"/>
              <a:ext cx="1729793" cy="1622043"/>
              <a:chOff x="-388725" y="3020093"/>
              <a:chExt cx="2833027" cy="2656555"/>
            </a:xfrm>
          </p:grpSpPr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8DD0BA37-2B83-48D8-E26B-B217259C66A7}"/>
                  </a:ext>
                </a:extLst>
              </p:cNvPr>
              <p:cNvCxnSpPr>
                <a:cxnSpLocks/>
                <a:stCxn id="74" idx="6"/>
                <a:endCxn id="75" idx="2"/>
              </p:cNvCxnSpPr>
              <p:nvPr/>
            </p:nvCxnSpPr>
            <p:spPr>
              <a:xfrm>
                <a:off x="166749" y="3276727"/>
                <a:ext cx="1764268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F9CF37D2-E27F-7A71-AA33-5320E9514E61}"/>
                  </a:ext>
                </a:extLst>
              </p:cNvPr>
              <p:cNvCxnSpPr>
                <a:cxnSpLocks/>
                <a:stCxn id="75" idx="4"/>
                <a:endCxn id="77" idx="0"/>
              </p:cNvCxnSpPr>
              <p:nvPr/>
            </p:nvCxnSpPr>
            <p:spPr>
              <a:xfrm>
                <a:off x="2187651" y="3533361"/>
                <a:ext cx="16" cy="1601816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54B9CD13-FF66-A5D2-1F8C-EA4244CE544E}"/>
                  </a:ext>
                </a:extLst>
              </p:cNvPr>
              <p:cNvCxnSpPr>
                <a:cxnSpLocks/>
                <a:stCxn id="74" idx="4"/>
                <a:endCxn id="76" idx="0"/>
              </p:cNvCxnSpPr>
              <p:nvPr/>
            </p:nvCxnSpPr>
            <p:spPr>
              <a:xfrm flipH="1">
                <a:off x="-132091" y="3533361"/>
                <a:ext cx="42206" cy="1630019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AAAAFF1-1B6F-502F-3C12-C0947F002D01}"/>
                  </a:ext>
                </a:extLst>
              </p:cNvPr>
              <p:cNvCxnSpPr>
                <a:cxnSpLocks/>
                <a:stCxn id="77" idx="2"/>
                <a:endCxn id="76" idx="6"/>
              </p:cNvCxnSpPr>
              <p:nvPr/>
            </p:nvCxnSpPr>
            <p:spPr>
              <a:xfrm flipH="1">
                <a:off x="124543" y="5391811"/>
                <a:ext cx="1806490" cy="28203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2F468B2-2AA2-16F2-91D4-FBD14E916986}"/>
                  </a:ext>
                </a:extLst>
              </p:cNvPr>
              <p:cNvCxnSpPr>
                <a:cxnSpLocks/>
                <a:stCxn id="75" idx="3"/>
                <a:endCxn id="76" idx="7"/>
              </p:cNvCxnSpPr>
              <p:nvPr/>
            </p:nvCxnSpPr>
            <p:spPr>
              <a:xfrm flipH="1">
                <a:off x="49377" y="3458195"/>
                <a:ext cx="1956808" cy="1780351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FFBBC902-CBD4-4CB0-72AA-AE5F4733DCCB}"/>
                  </a:ext>
                </a:extLst>
              </p:cNvPr>
              <p:cNvSpPr/>
              <p:nvPr/>
            </p:nvSpPr>
            <p:spPr>
              <a:xfrm>
                <a:off x="-346519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D4FC3465-BB6F-A32D-08ED-ABA63E4E3C5C}"/>
                  </a:ext>
                </a:extLst>
              </p:cNvPr>
              <p:cNvSpPr/>
              <p:nvPr/>
            </p:nvSpPr>
            <p:spPr>
              <a:xfrm>
                <a:off x="1931018" y="3020093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32A27BB-C4B2-C204-190D-230D1EDFACFD}"/>
                  </a:ext>
                </a:extLst>
              </p:cNvPr>
              <p:cNvSpPr/>
              <p:nvPr/>
            </p:nvSpPr>
            <p:spPr>
              <a:xfrm>
                <a:off x="-388725" y="5163380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DC3F8BBE-8F1A-CB36-09BD-AAC71BEE1AFE}"/>
                  </a:ext>
                </a:extLst>
              </p:cNvPr>
              <p:cNvSpPr/>
              <p:nvPr/>
            </p:nvSpPr>
            <p:spPr>
              <a:xfrm>
                <a:off x="1931034" y="5135177"/>
                <a:ext cx="513268" cy="5132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</p:grp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43D3B1D-6E15-D403-70FD-A1D85F4CE5E3}"/>
                </a:ext>
              </a:extLst>
            </p:cNvPr>
            <p:cNvCxnSpPr>
              <a:cxnSpLocks/>
              <a:stCxn id="74" idx="5"/>
              <a:endCxn id="77" idx="1"/>
            </p:cNvCxnSpPr>
            <p:nvPr/>
          </p:nvCxnSpPr>
          <p:spPr>
            <a:xfrm>
              <a:off x="8903867" y="4151842"/>
              <a:ext cx="1169029" cy="1069829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EDEF3C5F-5BD2-C41A-AD2D-7FDA50A70D73}"/>
              </a:ext>
            </a:extLst>
          </p:cNvPr>
          <p:cNvSpPr txBox="1"/>
          <p:nvPr/>
        </p:nvSpPr>
        <p:spPr>
          <a:xfrm>
            <a:off x="7293345" y="5015796"/>
            <a:ext cx="3008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Complete Directed Non-simple Graph</a:t>
            </a: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32359349-EE97-3770-8BAC-38168D0EF38B}"/>
              </a:ext>
            </a:extLst>
          </p:cNvPr>
          <p:cNvGrpSpPr/>
          <p:nvPr/>
        </p:nvGrpSpPr>
        <p:grpSpPr>
          <a:xfrm>
            <a:off x="7932896" y="3188940"/>
            <a:ext cx="1729793" cy="1622043"/>
            <a:chOff x="7333856" y="3206160"/>
            <a:chExt cx="1729793" cy="1622043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A94A04F-CBDC-2DFF-3B03-A6FD1C79CAF6}"/>
                </a:ext>
              </a:extLst>
            </p:cNvPr>
            <p:cNvGrpSpPr/>
            <p:nvPr/>
          </p:nvGrpSpPr>
          <p:grpSpPr>
            <a:xfrm>
              <a:off x="7333856" y="3206160"/>
              <a:ext cx="1729793" cy="1622043"/>
              <a:chOff x="8610600" y="3884345"/>
              <a:chExt cx="1729793" cy="1622043"/>
            </a:xfrm>
          </p:grpSpPr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CE6C9A5B-FF03-AA04-A4AE-24D89402B256}"/>
                  </a:ext>
                </a:extLst>
              </p:cNvPr>
              <p:cNvGrpSpPr/>
              <p:nvPr/>
            </p:nvGrpSpPr>
            <p:grpSpPr>
              <a:xfrm>
                <a:off x="8610600" y="3884345"/>
                <a:ext cx="1729793" cy="1622043"/>
                <a:chOff x="-388725" y="3020093"/>
                <a:chExt cx="2833027" cy="2656555"/>
              </a:xfrm>
            </p:grpSpPr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10B5200E-1448-31F4-AA7A-88645C9AD2BD}"/>
                    </a:ext>
                  </a:extLst>
                </p:cNvPr>
                <p:cNvCxnSpPr>
                  <a:cxnSpLocks/>
                  <a:stCxn id="102" idx="6"/>
                  <a:endCxn id="103" idx="2"/>
                </p:cNvCxnSpPr>
                <p:nvPr/>
              </p:nvCxnSpPr>
              <p:spPr>
                <a:xfrm>
                  <a:off x="166749" y="3276727"/>
                  <a:ext cx="1764268" cy="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>
                  <a:extLst>
                    <a:ext uri="{FF2B5EF4-FFF2-40B4-BE49-F238E27FC236}">
                      <a16:creationId xmlns:a16="http://schemas.microsoft.com/office/drawing/2014/main" id="{D0C0BF86-1F58-EDBC-66CF-FE1283DDCE59}"/>
                    </a:ext>
                  </a:extLst>
                </p:cNvPr>
                <p:cNvCxnSpPr>
                  <a:cxnSpLocks/>
                  <a:stCxn id="103" idx="4"/>
                  <a:endCxn id="105" idx="0"/>
                </p:cNvCxnSpPr>
                <p:nvPr/>
              </p:nvCxnSpPr>
              <p:spPr>
                <a:xfrm>
                  <a:off x="2187651" y="3533361"/>
                  <a:ext cx="16" cy="1601816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8EDC5ECE-C857-8E84-F3DE-369A603DE929}"/>
                    </a:ext>
                  </a:extLst>
                </p:cNvPr>
                <p:cNvCxnSpPr>
                  <a:cxnSpLocks/>
                  <a:stCxn id="102" idx="4"/>
                  <a:endCxn id="104" idx="0"/>
                </p:cNvCxnSpPr>
                <p:nvPr/>
              </p:nvCxnSpPr>
              <p:spPr>
                <a:xfrm flipH="1">
                  <a:off x="-132091" y="3533361"/>
                  <a:ext cx="42206" cy="1630019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>
                  <a:extLst>
                    <a:ext uri="{FF2B5EF4-FFF2-40B4-BE49-F238E27FC236}">
                      <a16:creationId xmlns:a16="http://schemas.microsoft.com/office/drawing/2014/main" id="{CE939F5E-DEAF-A9A8-7B5D-E05002EB01D4}"/>
                    </a:ext>
                  </a:extLst>
                </p:cNvPr>
                <p:cNvCxnSpPr>
                  <a:cxnSpLocks/>
                  <a:stCxn id="105" idx="2"/>
                  <a:endCxn id="104" idx="6"/>
                </p:cNvCxnSpPr>
                <p:nvPr/>
              </p:nvCxnSpPr>
              <p:spPr>
                <a:xfrm flipH="1">
                  <a:off x="124543" y="5391811"/>
                  <a:ext cx="1806490" cy="28203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214D2943-F575-CC14-FDFC-39D72AABD608}"/>
                    </a:ext>
                  </a:extLst>
                </p:cNvPr>
                <p:cNvCxnSpPr>
                  <a:cxnSpLocks/>
                  <a:stCxn id="103" idx="3"/>
                  <a:endCxn id="104" idx="7"/>
                </p:cNvCxnSpPr>
                <p:nvPr/>
              </p:nvCxnSpPr>
              <p:spPr>
                <a:xfrm flipH="1">
                  <a:off x="49377" y="3458195"/>
                  <a:ext cx="1956808" cy="1780351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B21E3DC6-38B7-146E-1A6C-437B5A9E20EA}"/>
                    </a:ext>
                  </a:extLst>
                </p:cNvPr>
                <p:cNvSpPr/>
                <p:nvPr/>
              </p:nvSpPr>
              <p:spPr>
                <a:xfrm>
                  <a:off x="-346519" y="3020093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1</a:t>
                  </a:r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4ED45FA7-5323-F739-FF16-46247FADD7CB}"/>
                    </a:ext>
                  </a:extLst>
                </p:cNvPr>
                <p:cNvSpPr/>
                <p:nvPr/>
              </p:nvSpPr>
              <p:spPr>
                <a:xfrm>
                  <a:off x="1931018" y="3020093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2</a:t>
                  </a:r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57E6E620-E580-606F-5183-439E2E75E879}"/>
                    </a:ext>
                  </a:extLst>
                </p:cNvPr>
                <p:cNvSpPr/>
                <p:nvPr/>
              </p:nvSpPr>
              <p:spPr>
                <a:xfrm>
                  <a:off x="-388725" y="5163380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3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299B76C7-479F-7E2A-8439-49539F65348C}"/>
                    </a:ext>
                  </a:extLst>
                </p:cNvPr>
                <p:cNvSpPr/>
                <p:nvPr/>
              </p:nvSpPr>
              <p:spPr>
                <a:xfrm>
                  <a:off x="1931034" y="5135177"/>
                  <a:ext cx="513268" cy="51326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4</a:t>
                  </a:r>
                </a:p>
              </p:txBody>
            </p:sp>
          </p:grp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849EE9E-1689-9D70-42AC-4990CC1047BC}"/>
                  </a:ext>
                </a:extLst>
              </p:cNvPr>
              <p:cNvCxnSpPr>
                <a:cxnSpLocks/>
                <a:stCxn id="102" idx="5"/>
                <a:endCxn id="105" idx="1"/>
              </p:cNvCxnSpPr>
              <p:nvPr/>
            </p:nvCxnSpPr>
            <p:spPr>
              <a:xfrm>
                <a:off x="8903867" y="4151842"/>
                <a:ext cx="1169029" cy="1069829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Connector: Curved 108">
              <a:extLst>
                <a:ext uri="{FF2B5EF4-FFF2-40B4-BE49-F238E27FC236}">
                  <a16:creationId xmlns:a16="http://schemas.microsoft.com/office/drawing/2014/main" id="{EAB280D5-8B38-1A02-1A1E-6AAFBCBDFF3C}"/>
                </a:ext>
              </a:extLst>
            </p:cNvPr>
            <p:cNvCxnSpPr>
              <a:cxnSpLocks/>
              <a:stCxn id="102" idx="2"/>
              <a:endCxn id="102" idx="0"/>
            </p:cNvCxnSpPr>
            <p:nvPr/>
          </p:nvCxnSpPr>
          <p:spPr>
            <a:xfrm rot="10800000" flipH="1">
              <a:off x="7359626" y="3206160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or: Curved 112">
              <a:extLst>
                <a:ext uri="{FF2B5EF4-FFF2-40B4-BE49-F238E27FC236}">
                  <a16:creationId xmlns:a16="http://schemas.microsoft.com/office/drawing/2014/main" id="{EC8AAE19-B417-E8DA-AF16-7D2A38B228B3}"/>
                </a:ext>
              </a:extLst>
            </p:cNvPr>
            <p:cNvCxnSpPr>
              <a:cxnSpLocks/>
              <a:stCxn id="103" idx="6"/>
              <a:endCxn id="103" idx="0"/>
            </p:cNvCxnSpPr>
            <p:nvPr/>
          </p:nvCxnSpPr>
          <p:spPr>
            <a:xfrm flipH="1" flipV="1">
              <a:off x="8906943" y="3206160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or: Curved 115">
              <a:extLst>
                <a:ext uri="{FF2B5EF4-FFF2-40B4-BE49-F238E27FC236}">
                  <a16:creationId xmlns:a16="http://schemas.microsoft.com/office/drawing/2014/main" id="{DEDD00C3-0088-64FE-A5C8-A608B44F7253}"/>
                </a:ext>
              </a:extLst>
            </p:cNvPr>
            <p:cNvCxnSpPr>
              <a:cxnSpLocks/>
              <a:stCxn id="105" idx="6"/>
              <a:endCxn id="105" idx="4"/>
            </p:cNvCxnSpPr>
            <p:nvPr/>
          </p:nvCxnSpPr>
          <p:spPr>
            <a:xfrm flipH="1">
              <a:off x="8906953" y="4654287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or: Curved 118">
              <a:extLst>
                <a:ext uri="{FF2B5EF4-FFF2-40B4-BE49-F238E27FC236}">
                  <a16:creationId xmlns:a16="http://schemas.microsoft.com/office/drawing/2014/main" id="{81CBC10A-9968-CBFF-40CB-013C222F0918}"/>
                </a:ext>
              </a:extLst>
            </p:cNvPr>
            <p:cNvCxnSpPr>
              <a:cxnSpLocks/>
              <a:stCxn id="104" idx="4"/>
              <a:endCxn id="104" idx="2"/>
            </p:cNvCxnSpPr>
            <p:nvPr/>
          </p:nvCxnSpPr>
          <p:spPr>
            <a:xfrm rot="5400000" flipH="1">
              <a:off x="7333856" y="4671507"/>
              <a:ext cx="156696" cy="156696"/>
            </a:xfrm>
            <a:prstGeom prst="curvedConnector4">
              <a:avLst>
                <a:gd name="adj1" fmla="val -145888"/>
                <a:gd name="adj2" fmla="val 245888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6869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21325</TotalTime>
  <Words>815</Words>
  <Application>Microsoft Office PowerPoint</Application>
  <PresentationFormat>Widescreen</PresentationFormat>
  <Paragraphs>271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Cambria Math</vt:lpstr>
      <vt:lpstr>Calibri Light</vt:lpstr>
      <vt:lpstr>Arial</vt:lpstr>
      <vt:lpstr>Calibri</vt:lpstr>
      <vt:lpstr>Aptos</vt:lpstr>
      <vt:lpstr>Office Theme</vt:lpstr>
      <vt:lpstr>CSE 332 Autumn 2024 Lecture 17: Graphs</vt:lpstr>
      <vt:lpstr>ARPANET</vt:lpstr>
      <vt:lpstr>Undirected Graphs</vt:lpstr>
      <vt:lpstr>Directed Graphs</vt:lpstr>
      <vt:lpstr>Self-Edges and Duplicate Edges</vt:lpstr>
      <vt:lpstr>Weighted Graphs</vt:lpstr>
      <vt:lpstr>Graph Applications</vt:lpstr>
      <vt:lpstr>Some Graph Terms</vt:lpstr>
      <vt:lpstr>Definition: Complete Graph</vt:lpstr>
      <vt:lpstr>Definition: Path</vt:lpstr>
      <vt:lpstr>Definition: (Strongly) Connected Graph</vt:lpstr>
      <vt:lpstr>Definition: (Strongly) Connected Graph</vt:lpstr>
      <vt:lpstr>Definition: Weakly Connected Graph</vt:lpstr>
      <vt:lpstr>Graph Density, Data Structures, Efficiency</vt:lpstr>
      <vt:lpstr>Definition: Tree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8: Dictionaries, BSTs</dc:title>
  <dc:creator>Nathan Brunelle</dc:creator>
  <cp:lastModifiedBy>Brunelle, Nathan J (njb2b)</cp:lastModifiedBy>
  <cp:revision>240</cp:revision>
  <dcterms:created xsi:type="dcterms:W3CDTF">2023-10-13T16:06:42Z</dcterms:created>
  <dcterms:modified xsi:type="dcterms:W3CDTF">2024-11-06T20:25:43Z</dcterms:modified>
</cp:coreProperties>
</file>