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78" r:id="rId3"/>
    <p:sldId id="479" r:id="rId4"/>
    <p:sldId id="480" r:id="rId5"/>
    <p:sldId id="554" r:id="rId6"/>
    <p:sldId id="422" r:id="rId7"/>
    <p:sldId id="423" r:id="rId8"/>
    <p:sldId id="428" r:id="rId9"/>
    <p:sldId id="429" r:id="rId10"/>
    <p:sldId id="430" r:id="rId11"/>
    <p:sldId id="431" r:id="rId12"/>
    <p:sldId id="446" r:id="rId13"/>
    <p:sldId id="541" r:id="rId14"/>
    <p:sldId id="553" r:id="rId15"/>
    <p:sldId id="483" r:id="rId16"/>
    <p:sldId id="557" r:id="rId17"/>
    <p:sldId id="484" r:id="rId18"/>
    <p:sldId id="485" r:id="rId19"/>
    <p:sldId id="486" r:id="rId20"/>
    <p:sldId id="542" r:id="rId21"/>
    <p:sldId id="555" r:id="rId22"/>
    <p:sldId id="556" r:id="rId23"/>
    <p:sldId id="545" r:id="rId24"/>
    <p:sldId id="548" r:id="rId25"/>
    <p:sldId id="546" r:id="rId26"/>
    <p:sldId id="549" r:id="rId27"/>
    <p:sldId id="550" r:id="rId28"/>
    <p:sldId id="551" r:id="rId29"/>
    <p:sldId id="547" r:id="rId30"/>
  </p:sldIdLst>
  <p:sldSz cx="12192000" cy="6858000"/>
  <p:notesSz cx="6858000" cy="9144000"/>
  <p:embeddedFontLst>
    <p:embeddedFont>
      <p:font typeface="Cambria Math" panose="02040503050406030204" pitchFamily="18" charset="0"/>
      <p:regular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CB46A9-AC64-2107-0D04-23C3E6A0A637}" name="Sarah Brunelle" initials="SB" userId="S::sarah.bland@TNC.ORG::0841f992-6401-4fcf-8797-7495e84da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94601" autoAdjust="0"/>
  </p:normalViewPr>
  <p:slideViewPr>
    <p:cSldViewPr snapToGrid="0">
      <p:cViewPr>
        <p:scale>
          <a:sx n="73" d="100"/>
          <a:sy n="73" d="100"/>
        </p:scale>
        <p:origin x="2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EF960D-66C1-ABA0-D3DE-1DEABCB0C2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01823-F715-AF68-6577-EBFD66D892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43542-CF0C-48D3-A91E-34CCD96FC74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5E006-DFCE-D704-C827-FE0B884DE9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989F-B2F9-4E4D-C4FD-A5DF82B446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6CC33-4824-4BB3-8904-E821E71A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95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D1F59-0C63-44D8-BE72-2266A9516CA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C3430-04EA-4E2B-840E-2DAFF95C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DCF-5FA9-3BBE-A6DC-4C4767E77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8AAD4-9F4E-2546-4A20-345BE6926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8BC9-B242-D863-6297-36224D35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D43E7-A090-881E-D908-BB9CC53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FBC9-B9F9-85A6-26A1-9D7E515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4705-3181-4743-BF72-E5B55E62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669D-6765-7CD2-C040-D4C5E44B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E7B0-5065-8FAA-2D02-01DC4905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87F4E-481E-5CA4-5AC0-EF15EBA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C81A-1EC7-F85E-A5DB-0F7CA62E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8F565-D4D2-A972-147D-1A41777B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13695-1D6C-4A4F-7F94-13466638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EB8A-EA17-E1E1-8CD3-B7AF8E3F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F905-A88D-ED4C-DD07-098840D4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03B8-DD10-B6B6-6B59-3EB669F3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011-50E5-247E-0EB3-D47C59C4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1371-A022-A3A5-E49C-D2CCEC4E2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F92F8-B436-FF4B-567C-6CF9F3F6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5B9-83BE-E117-954F-A47925F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716-8D01-8E2F-8276-3A903E60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64CF-1BBA-680C-4F96-017144A1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E9BE-1B28-C587-A2C5-253ECF74E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3E68-CE19-CACB-1EDD-351F4F9C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9855-AB14-5CF9-EE88-AB42D1DF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C96-8A85-4C99-39A1-9B9DB31D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9EEC-003E-DFFB-2D04-A2E70FE1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E0F4-58A0-D6D9-6AAC-CD97965C2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E4C68-9C36-2696-B323-CF0642D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13B3-5A96-0F1A-CFE7-8563FD2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D724B-C264-2548-CAFF-305FE7D3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93A13-EBDF-17F2-DF34-5BA3D79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19F2D-6C68-B3F6-3BC7-2A9EE6B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A2B36-9CB6-0E61-D14F-48AD642FC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51B63-A4A2-BD66-BF76-72528E69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F4911-72D8-7120-897F-434F05D8D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54135-3D54-9447-778A-86081F04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2A4A-AE91-8A3A-8DE2-74205F3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C667D-AA9E-21BF-66F2-755D86E7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E628E-2723-30DA-D22D-BFF79CE0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984-7865-CBC1-7E39-2732505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1811-B828-6912-5458-2BC9266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DF831-0A64-24F5-806E-B3EBA55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FD212-56D6-B7F8-FC27-BC4BF738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03B13-E121-53F2-65F9-41E383C5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14793-9D7D-32F8-795A-31644DBA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6B231-FE15-2561-B700-2506AC71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398-EEBA-42F4-3948-4DF36A15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00E0-12D7-545A-0B4A-64A8B51A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85510-3798-210C-EC55-29C44971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98E8-2EE7-873D-A608-9A260F5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F347-CF7A-10E6-8DC6-FA1E5DB6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452D-F82A-718F-94C2-C889F62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1DDD-DB8D-6429-4235-465780A7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2B9E5-6756-3695-C94E-93A46478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70C60-CA85-5E67-14F6-3176093E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25D70-D5F0-5123-66A9-63D9B82E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7B62A-8600-7CE9-095E-82CDE4E1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8F328-EF42-0E10-9C29-12A53381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2B57-F2EC-C92D-BAFA-C36FE7F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AE8E8-3549-4143-3C3F-38529FA5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DEB0-3161-B686-27DF-345950BF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3FBE-67AC-4C5C-B62E-CFFDEAF9BE53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E12D-E358-B346-0620-4D8545C5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C4BA-D22A-5462-8F71-6F616DC8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16: Sorting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Run Time (Best)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4343400"/>
            <a:ext cx="82296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Then we divide in half each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619228" y="2438400"/>
            <a:ext cx="6403076" cy="533400"/>
            <a:chOff x="1445524" y="2895600"/>
            <a:chExt cx="6403076" cy="533400"/>
          </a:xfrm>
        </p:grpSpPr>
        <p:sp>
          <p:nvSpPr>
            <p:cNvPr id="6" name="Rectangle 5"/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19228" y="3581400"/>
            <a:ext cx="6403076" cy="533400"/>
            <a:chOff x="1445524" y="2895600"/>
            <a:chExt cx="6403076" cy="533400"/>
          </a:xfrm>
        </p:grpSpPr>
        <p:sp>
          <p:nvSpPr>
            <p:cNvPr id="19" name="Rectangle 18"/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/>
              <p:cNvSpPr txBox="1">
                <a:spLocks/>
              </p:cNvSpPr>
              <p:nvPr/>
            </p:nvSpPr>
            <p:spPr>
              <a:xfrm>
                <a:off x="1971531" y="5105400"/>
                <a:ext cx="8229600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dirty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i="1" dirty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531" y="5105400"/>
                <a:ext cx="8229600" cy="685800"/>
              </a:xfrm>
              <a:prstGeom prst="rect">
                <a:avLst/>
              </a:prstGeom>
              <a:blipFill>
                <a:blip r:embed="rId2"/>
                <a:stretch>
                  <a:fillRect b="-3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2133600" y="1752601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the </a:t>
            </a:r>
            <a:r>
              <a:rPr lang="en-US" dirty="0">
                <a:solidFill>
                  <a:srgbClr val="FF33CC"/>
                </a:solidFill>
              </a:rPr>
              <a:t>pivot</a:t>
            </a:r>
            <a:r>
              <a:rPr lang="en-US" dirty="0"/>
              <a:t> is always the median: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1971531" y="5943600"/>
                <a:ext cx="8229600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531" y="5943600"/>
                <a:ext cx="8229600" cy="68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59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Run Time (Worst)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9366" y="4305300"/>
            <a:ext cx="82296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Then we shorten by 1 each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619228" y="2438400"/>
            <a:ext cx="6403076" cy="533400"/>
            <a:chOff x="1445524" y="2895600"/>
            <a:chExt cx="6403076" cy="533400"/>
          </a:xfrm>
        </p:grpSpPr>
        <p:sp>
          <p:nvSpPr>
            <p:cNvPr id="6" name="Rectangle 5"/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19228" y="3581400"/>
            <a:ext cx="6403076" cy="533400"/>
            <a:chOff x="1445524" y="2895600"/>
            <a:chExt cx="6403076" cy="533400"/>
          </a:xfrm>
        </p:grpSpPr>
        <p:sp>
          <p:nvSpPr>
            <p:cNvPr id="19" name="Rectangle 18"/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solidFill>
              <a:srgbClr val="FF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/>
              <p:cNvSpPr txBox="1">
                <a:spLocks/>
              </p:cNvSpPr>
              <p:nvPr/>
            </p:nvSpPr>
            <p:spPr>
              <a:xfrm>
                <a:off x="1971531" y="5105400"/>
                <a:ext cx="8229600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531" y="5105400"/>
                <a:ext cx="8229600" cy="685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2133600" y="1752601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the pivot is always at the extreme: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1971531" y="5943600"/>
                <a:ext cx="8229600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531" y="5943600"/>
                <a:ext cx="8229600" cy="68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14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Pivot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makes a good Pivot?</a:t>
            </a:r>
          </a:p>
          <a:p>
            <a:pPr lvl="1"/>
            <a:r>
              <a:rPr lang="en-US" dirty="0"/>
              <a:t>Roughly even split between left and right</a:t>
            </a:r>
          </a:p>
          <a:p>
            <a:pPr lvl="1"/>
            <a:r>
              <a:rPr lang="en-US" dirty="0"/>
              <a:t>Ideally: median</a:t>
            </a:r>
          </a:p>
          <a:p>
            <a:r>
              <a:rPr lang="en-US" dirty="0"/>
              <a:t>There are ways to find the median in linear time, but it’s complicated and slow and you’re better off using </a:t>
            </a:r>
            <a:r>
              <a:rPr lang="en-US" dirty="0" err="1"/>
              <a:t>mergesort</a:t>
            </a:r>
            <a:endParaRPr lang="en-US" dirty="0"/>
          </a:p>
          <a:p>
            <a:r>
              <a:rPr lang="en-US" dirty="0"/>
              <a:t>In Practice:</a:t>
            </a:r>
          </a:p>
          <a:p>
            <a:pPr lvl="1"/>
            <a:r>
              <a:rPr lang="en-US" dirty="0"/>
              <a:t>Pick a random value as a pivot</a:t>
            </a:r>
          </a:p>
          <a:p>
            <a:pPr lvl="1"/>
            <a:r>
              <a:rPr lang="en-US" dirty="0"/>
              <a:t>Pick the middle of 3 random values as the pivot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6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8172-18DF-BF9D-15EE-737B44C9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Quick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1C77C-A95B-025D-AC30-30085921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Worst Case Running time:</a:t>
            </a:r>
          </a:p>
          <a:p>
            <a:pPr lvl="1"/>
            <a:endParaRPr lang="en-US" dirty="0"/>
          </a:p>
          <a:p>
            <a:r>
              <a:rPr lang="en-US" dirty="0"/>
              <a:t>In-Place?</a:t>
            </a:r>
          </a:p>
          <a:p>
            <a:pPr lvl="1"/>
            <a:endParaRPr lang="en-US" dirty="0"/>
          </a:p>
          <a:p>
            <a:r>
              <a:rPr lang="en-US" dirty="0"/>
              <a:t>Adaptive?</a:t>
            </a:r>
          </a:p>
          <a:p>
            <a:pPr lvl="1"/>
            <a:endParaRPr lang="en-US" dirty="0"/>
          </a:p>
          <a:p>
            <a:r>
              <a:rPr lang="en-US" dirty="0"/>
              <a:t>Stable?</a:t>
            </a:r>
          </a:p>
          <a:p>
            <a:pPr lvl="1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5750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0D1BA-446F-03FE-84A0-EAB519DD0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7FE1-1402-B09C-7CA0-A8F0FF04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Algorithm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9C685C25-733C-39A3-A6D1-24E5806FBFE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8012606"/>
                  </p:ext>
                </p:extLst>
              </p:nvPr>
            </p:nvGraphicFramePr>
            <p:xfrm>
              <a:off x="838200" y="1825625"/>
              <a:ext cx="105156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46">
                      <a:extLst>
                        <a:ext uri="{9D8B030D-6E8A-4147-A177-3AD203B41FA5}">
                          <a16:colId xmlns:a16="http://schemas.microsoft.com/office/drawing/2014/main" val="2159281578"/>
                        </a:ext>
                      </a:extLst>
                    </a:gridCol>
                    <a:gridCol w="2061754">
                      <a:extLst>
                        <a:ext uri="{9D8B030D-6E8A-4147-A177-3AD203B41FA5}">
                          <a16:colId xmlns:a16="http://schemas.microsoft.com/office/drawing/2014/main" val="7157160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653010564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8406865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1749484955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3358721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Running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Adaptive?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Online?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60048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145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67714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Heap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4307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5590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Quick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oMath>
                          </a14:m>
                          <a:r>
                            <a:rPr lang="en-US" dirty="0"/>
                            <a:t> (expected)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No*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794232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9C685C25-733C-39A3-A6D1-24E5806FBFE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8012606"/>
                  </p:ext>
                </p:extLst>
              </p:nvPr>
            </p:nvGraphicFramePr>
            <p:xfrm>
              <a:off x="838200" y="1825625"/>
              <a:ext cx="105156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46">
                      <a:extLst>
                        <a:ext uri="{9D8B030D-6E8A-4147-A177-3AD203B41FA5}">
                          <a16:colId xmlns:a16="http://schemas.microsoft.com/office/drawing/2014/main" val="2159281578"/>
                        </a:ext>
                      </a:extLst>
                    </a:gridCol>
                    <a:gridCol w="2061754">
                      <a:extLst>
                        <a:ext uri="{9D8B030D-6E8A-4147-A177-3AD203B41FA5}">
                          <a16:colId xmlns:a16="http://schemas.microsoft.com/office/drawing/2014/main" val="7157160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653010564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8406865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1749484955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3358721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Running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Adaptive?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Online?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60048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108197" r="-34171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145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208197" r="-341716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67714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Heap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308197" r="-341716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4307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408197" r="-34171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5590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Quick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508197" r="-34171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No*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794232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D798553-EE6A-2918-6D44-E16A1B30084C}"/>
              </a:ext>
            </a:extLst>
          </p:cNvPr>
          <p:cNvSpPr txBox="1"/>
          <p:nvPr/>
        </p:nvSpPr>
        <p:spPr>
          <a:xfrm>
            <a:off x="838200" y="5569545"/>
            <a:ext cx="10578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*Quick Sort can be done in-place within each stack frame. Some textbooks do not include the memory occupied by the stack frame in space analysis, which would mean concluding Quick Sort is in-place. Others will include stack frame space, and therefore conclude Quick Sort is not in-place. If you try to implement it iteratively, you’ll need another array somewhere (e.g. to store locations of sub-lists)</a:t>
            </a:r>
          </a:p>
        </p:txBody>
      </p:sp>
    </p:spTree>
    <p:extLst>
      <p:ext uri="{BB962C8B-B14F-4D97-AF65-F5344CB8AC3E}">
        <p14:creationId xmlns:p14="http://schemas.microsoft.com/office/powerpoint/2010/main" val="404527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 Case Lower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Prove that there is no algorithm which can sort faster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Every algorithm, in the worst case, must have a certain lower bound</a:t>
                </a:r>
              </a:p>
              <a:p>
                <a:r>
                  <a:rPr lang="en-US" dirty="0"/>
                  <a:t>Non-existence proof!</a:t>
                </a:r>
              </a:p>
              <a:p>
                <a:pPr lvl="1"/>
                <a:r>
                  <a:rPr lang="en-US" dirty="0"/>
                  <a:t>Very hard to do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22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F42E-224D-1AF3-25B3-13D3712C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Algorithm “Template”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1D731B-AE20-368E-B68B-B902807DD3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Compare two things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Based on response (true or false), compare two other things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Based on that response, compare two more things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𝑡𝑡</m:t>
                        </m:r>
                      </m:sub>
                    </m:sSub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𝑓𝑓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Repeat until we know the correct order of elements</a:t>
                </a:r>
              </a:p>
              <a:p>
                <a:r>
                  <a:rPr lang="en-US" dirty="0"/>
                  <a:t>Examples: </a:t>
                </a:r>
              </a:p>
              <a:p>
                <a:pPr lvl="1"/>
                <a:r>
                  <a:rPr lang="en-US" dirty="0"/>
                  <a:t>Quick Sort: compare the pivot to </a:t>
                </a:r>
                <a:r>
                  <a:rPr lang="en-US" dirty="0" err="1"/>
                  <a:t>arr</a:t>
                </a:r>
                <a:r>
                  <a:rPr lang="en-US" dirty="0"/>
                  <a:t>[1], then either compare the pivot to </a:t>
                </a:r>
                <a:r>
                  <a:rPr lang="en-US" dirty="0" err="1"/>
                  <a:t>arr</a:t>
                </a:r>
                <a:r>
                  <a:rPr lang="en-US" dirty="0"/>
                  <a:t>[2] or the item that was previously at </a:t>
                </a:r>
                <a:r>
                  <a:rPr lang="en-US" dirty="0" err="1"/>
                  <a:t>arr</a:t>
                </a:r>
                <a:r>
                  <a:rPr lang="en-US" dirty="0"/>
                  <a:t>[n-1].</a:t>
                </a:r>
              </a:p>
              <a:p>
                <a:pPr lvl="1"/>
                <a:r>
                  <a:rPr lang="en-US" dirty="0"/>
                  <a:t>Insertion Sort: compare </a:t>
                </a:r>
                <a:r>
                  <a:rPr lang="en-US" dirty="0" err="1"/>
                  <a:t>arr</a:t>
                </a:r>
                <a:r>
                  <a:rPr lang="en-US" dirty="0"/>
                  <a:t>[0] with </a:t>
                </a:r>
                <a:r>
                  <a:rPr lang="en-US" dirty="0" err="1"/>
                  <a:t>arr</a:t>
                </a:r>
                <a:r>
                  <a:rPr lang="en-US" dirty="0"/>
                  <a:t>[1]. Then compare </a:t>
                </a:r>
                <a:r>
                  <a:rPr lang="en-US" dirty="0" err="1"/>
                  <a:t>arr</a:t>
                </a:r>
                <a:r>
                  <a:rPr lang="en-US" dirty="0"/>
                  <a:t>[1] with </a:t>
                </a:r>
                <a:r>
                  <a:rPr lang="en-US" dirty="0" err="1"/>
                  <a:t>arr</a:t>
                </a:r>
                <a:r>
                  <a:rPr lang="en-US" dirty="0"/>
                  <a:t>[2]. Next either compare </a:t>
                </a:r>
                <a:r>
                  <a:rPr lang="en-US" dirty="0" err="1"/>
                  <a:t>arr</a:t>
                </a:r>
                <a:r>
                  <a:rPr lang="en-US" dirty="0"/>
                  <a:t>[1] with </a:t>
                </a:r>
                <a:r>
                  <a:rPr lang="en-US" dirty="0" err="1"/>
                  <a:t>arr</a:t>
                </a:r>
                <a:r>
                  <a:rPr lang="en-US" dirty="0"/>
                  <a:t>[0] or </a:t>
                </a:r>
                <a:r>
                  <a:rPr lang="en-US" dirty="0" err="1"/>
                  <a:t>arr</a:t>
                </a:r>
                <a:r>
                  <a:rPr lang="en-US" dirty="0"/>
                  <a:t>[3] with </a:t>
                </a:r>
                <a:r>
                  <a:rPr lang="en-US" dirty="0" err="1"/>
                  <a:t>arr</a:t>
                </a:r>
                <a:r>
                  <a:rPr lang="en-US" dirty="0"/>
                  <a:t>[2].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1D731B-AE20-368E-B68B-B902807DD3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28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Strategy: Decision Tree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10439400" cy="1393714"/>
          </a:xfrm>
        </p:spPr>
        <p:txBody>
          <a:bodyPr>
            <a:normAutofit/>
          </a:bodyPr>
          <a:lstStyle/>
          <a:p>
            <a:r>
              <a:rPr lang="en-US" sz="2800" dirty="0"/>
              <a:t>Sorting algorithms use comparisons to figure out the order of input elements</a:t>
            </a:r>
          </a:p>
          <a:p>
            <a:r>
              <a:rPr lang="en-US" sz="2800" dirty="0"/>
              <a:t>Draw tree to illustrate all possible execution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17</a:t>
            </a:fld>
            <a:endParaRPr lang="en-US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2804159" y="3130296"/>
            <a:ext cx="6492240" cy="2813304"/>
            <a:chOff x="0" y="1371600"/>
            <a:chExt cx="9144000" cy="3962400"/>
          </a:xfrm>
        </p:grpSpPr>
        <p:sp>
          <p:nvSpPr>
            <p:cNvPr id="5" name="Rounded Rectangle 4"/>
            <p:cNvSpPr/>
            <p:nvPr/>
          </p:nvSpPr>
          <p:spPr>
            <a:xfrm>
              <a:off x="3877670" y="1371600"/>
              <a:ext cx="99913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76400" y="20574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82034" y="2057400"/>
              <a:ext cx="1009366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09600" y="27432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895600" y="2743200"/>
              <a:ext cx="9906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23" name="Straight Arrow Connector 22"/>
            <p:cNvCxnSpPr>
              <a:stCxn id="5" idx="1"/>
              <a:endCxn id="8" idx="0"/>
            </p:cNvCxnSpPr>
            <p:nvPr/>
          </p:nvCxnSpPr>
          <p:spPr>
            <a:xfrm flipH="1">
              <a:off x="2209800" y="1600200"/>
              <a:ext cx="166787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3"/>
              <a:endCxn id="9" idx="0"/>
            </p:cNvCxnSpPr>
            <p:nvPr/>
          </p:nvCxnSpPr>
          <p:spPr>
            <a:xfrm>
              <a:off x="4876800" y="1600200"/>
              <a:ext cx="2009917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1"/>
              <a:endCxn id="10" idx="0"/>
            </p:cNvCxnSpPr>
            <p:nvPr/>
          </p:nvCxnSpPr>
          <p:spPr>
            <a:xfrm flipH="1">
              <a:off x="1133475" y="2286000"/>
              <a:ext cx="5429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3"/>
              <a:endCxn id="11" idx="0"/>
            </p:cNvCxnSpPr>
            <p:nvPr/>
          </p:nvCxnSpPr>
          <p:spPr>
            <a:xfrm>
              <a:off x="2743200" y="2286000"/>
              <a:ext cx="6477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5181600" y="2743200"/>
              <a:ext cx="1038367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7467600" y="27432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35" name="Straight Arrow Connector 34"/>
            <p:cNvCxnSpPr>
              <a:stCxn id="9" idx="1"/>
              <a:endCxn id="33" idx="0"/>
            </p:cNvCxnSpPr>
            <p:nvPr/>
          </p:nvCxnSpPr>
          <p:spPr>
            <a:xfrm flipH="1">
              <a:off x="5700784" y="2286000"/>
              <a:ext cx="68125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3"/>
              <a:endCxn id="34" idx="0"/>
            </p:cNvCxnSpPr>
            <p:nvPr/>
          </p:nvCxnSpPr>
          <p:spPr>
            <a:xfrm>
              <a:off x="7391400" y="2286000"/>
              <a:ext cx="6096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8096250" y="344719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877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715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572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429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286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162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77" name="Straight Arrow Connector 76"/>
            <p:cNvCxnSpPr>
              <a:stCxn id="10" idx="1"/>
              <a:endCxn id="76" idx="0"/>
            </p:cNvCxnSpPr>
            <p:nvPr/>
          </p:nvCxnSpPr>
          <p:spPr>
            <a:xfrm flipH="1">
              <a:off x="523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0" idx="3"/>
              <a:endCxn id="75" idx="0"/>
            </p:cNvCxnSpPr>
            <p:nvPr/>
          </p:nvCxnSpPr>
          <p:spPr>
            <a:xfrm>
              <a:off x="1657350" y="2971800"/>
              <a:ext cx="285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11" idx="1"/>
              <a:endCxn id="74" idx="0"/>
            </p:cNvCxnSpPr>
            <p:nvPr/>
          </p:nvCxnSpPr>
          <p:spPr>
            <a:xfrm flipH="1">
              <a:off x="2809875" y="2971800"/>
              <a:ext cx="8572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11" idx="3"/>
              <a:endCxn id="73" idx="0"/>
            </p:cNvCxnSpPr>
            <p:nvPr/>
          </p:nvCxnSpPr>
          <p:spPr>
            <a:xfrm>
              <a:off x="3886200" y="2971800"/>
              <a:ext cx="6667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33" idx="1"/>
              <a:endCxn id="72" idx="0"/>
            </p:cNvCxnSpPr>
            <p:nvPr/>
          </p:nvCxnSpPr>
          <p:spPr>
            <a:xfrm flipH="1">
              <a:off x="5095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33" idx="3"/>
              <a:endCxn id="71" idx="0"/>
            </p:cNvCxnSpPr>
            <p:nvPr/>
          </p:nvCxnSpPr>
          <p:spPr>
            <a:xfrm>
              <a:off x="6219967" y="2971800"/>
              <a:ext cx="18908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34" idx="1"/>
              <a:endCxn id="70" idx="0"/>
            </p:cNvCxnSpPr>
            <p:nvPr/>
          </p:nvCxnSpPr>
          <p:spPr>
            <a:xfrm flipH="1">
              <a:off x="7400925" y="2971800"/>
              <a:ext cx="666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34" idx="3"/>
              <a:endCxn id="69" idx="0"/>
            </p:cNvCxnSpPr>
            <p:nvPr/>
          </p:nvCxnSpPr>
          <p:spPr>
            <a:xfrm>
              <a:off x="8534400" y="2971800"/>
              <a:ext cx="85725" cy="47539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ounded Rectangle 100"/>
            <p:cNvSpPr/>
            <p:nvPr/>
          </p:nvSpPr>
          <p:spPr>
            <a:xfrm>
              <a:off x="76200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[1,2,3,4,5]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204967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[2,1,3,4,5]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719566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[5,2,4,1,3]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7274683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[5,4,3,2,1]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114800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653468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692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743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278170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096249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794182" y="3130296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71040" y="3117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53965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28549" y="3658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59615" y="422171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58874" y="42346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04674" y="419971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51598" y="42505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942215" y="4214213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851716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83013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782403" y="421608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61864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219074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251604" y="22860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One comparison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2757" y="25908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 of comparison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296400" y="5449247"/>
            <a:ext cx="13716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33CC"/>
                </a:solidFill>
              </a:rPr>
              <a:t>Permutation of the list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767605" y="2631213"/>
            <a:ext cx="288782" cy="709382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07036" y="3164680"/>
            <a:ext cx="264320" cy="26432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35704" y="3314700"/>
            <a:ext cx="1630753" cy="2419350"/>
          </a:xfrm>
          <a:custGeom>
            <a:avLst/>
            <a:gdLst>
              <a:gd name="connsiteX0" fmla="*/ 1630753 w 1630753"/>
              <a:gd name="connsiteY0" fmla="*/ 0 h 2419350"/>
              <a:gd name="connsiteX1" fmla="*/ 11503 w 1630753"/>
              <a:gd name="connsiteY1" fmla="*/ 457200 h 2419350"/>
              <a:gd name="connsiteX2" fmla="*/ 925903 w 1630753"/>
              <a:gd name="connsiteY2" fmla="*/ 952500 h 2419350"/>
              <a:gd name="connsiteX3" fmla="*/ 1306903 w 1630753"/>
              <a:gd name="connsiteY3" fmla="*/ 1485900 h 2419350"/>
              <a:gd name="connsiteX4" fmla="*/ 773503 w 1630753"/>
              <a:gd name="connsiteY4" fmla="*/ 1819275 h 2419350"/>
              <a:gd name="connsiteX5" fmla="*/ 1516453 w 1630753"/>
              <a:gd name="connsiteY5" fmla="*/ 1885950 h 2419350"/>
              <a:gd name="connsiteX6" fmla="*/ 1249753 w 1630753"/>
              <a:gd name="connsiteY6" fmla="*/ 2066925 h 2419350"/>
              <a:gd name="connsiteX7" fmla="*/ 697303 w 1630753"/>
              <a:gd name="connsiteY7" fmla="*/ 241935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0753" h="2419350">
                <a:moveTo>
                  <a:pt x="1630753" y="0"/>
                </a:moveTo>
                <a:cubicBezTo>
                  <a:pt x="879865" y="149225"/>
                  <a:pt x="128978" y="298450"/>
                  <a:pt x="11503" y="457200"/>
                </a:cubicBezTo>
                <a:cubicBezTo>
                  <a:pt x="-105972" y="615950"/>
                  <a:pt x="710003" y="781050"/>
                  <a:pt x="925903" y="952500"/>
                </a:cubicBezTo>
                <a:cubicBezTo>
                  <a:pt x="1141803" y="1123950"/>
                  <a:pt x="1332303" y="1341437"/>
                  <a:pt x="1306903" y="1485900"/>
                </a:cubicBezTo>
                <a:cubicBezTo>
                  <a:pt x="1281503" y="1630363"/>
                  <a:pt x="738578" y="1752600"/>
                  <a:pt x="773503" y="1819275"/>
                </a:cubicBezTo>
                <a:cubicBezTo>
                  <a:pt x="808428" y="1885950"/>
                  <a:pt x="1437078" y="1844675"/>
                  <a:pt x="1516453" y="1885950"/>
                </a:cubicBezTo>
                <a:cubicBezTo>
                  <a:pt x="1595828" y="1927225"/>
                  <a:pt x="1386278" y="1978025"/>
                  <a:pt x="1249753" y="2066925"/>
                </a:cubicBezTo>
                <a:cubicBezTo>
                  <a:pt x="1113228" y="2155825"/>
                  <a:pt x="228990" y="2316163"/>
                  <a:pt x="697303" y="241935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305222" y="2656236"/>
            <a:ext cx="177336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Possible execution path</a:t>
            </a:r>
          </a:p>
        </p:txBody>
      </p:sp>
    </p:spTree>
    <p:extLst>
      <p:ext uri="{BB962C8B-B14F-4D97-AF65-F5344CB8AC3E}">
        <p14:creationId xmlns:p14="http://schemas.microsoft.com/office/powerpoint/2010/main" val="258541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Strategy: Decision Tree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229600" cy="1393714"/>
          </a:xfrm>
        </p:spPr>
        <p:txBody>
          <a:bodyPr>
            <a:normAutofit/>
          </a:bodyPr>
          <a:lstStyle/>
          <a:p>
            <a:r>
              <a:rPr lang="en-US" sz="2800" dirty="0"/>
              <a:t>Worst case run time is the longest execution path</a:t>
            </a:r>
          </a:p>
          <a:p>
            <a:r>
              <a:rPr lang="en-US" sz="2800" dirty="0"/>
              <a:t>i.e., “height” of the decision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356351"/>
            <a:ext cx="2133600" cy="365125"/>
          </a:xfrm>
        </p:spPr>
        <p:txBody>
          <a:bodyPr/>
          <a:lstStyle/>
          <a:p>
            <a:fld id="{86BADE50-950A-4D58-BFB2-FA2C6A8B385D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2804159" y="3130296"/>
            <a:ext cx="6492240" cy="2813304"/>
            <a:chOff x="0" y="1371600"/>
            <a:chExt cx="9144000" cy="3962400"/>
          </a:xfrm>
        </p:grpSpPr>
        <p:sp>
          <p:nvSpPr>
            <p:cNvPr id="5" name="Rounded Rectangle 4"/>
            <p:cNvSpPr/>
            <p:nvPr/>
          </p:nvSpPr>
          <p:spPr>
            <a:xfrm>
              <a:off x="3877670" y="1371600"/>
              <a:ext cx="99913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76400" y="20574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82034" y="2057400"/>
              <a:ext cx="1009366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09600" y="27432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895600" y="2743200"/>
              <a:ext cx="9906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23" name="Straight Arrow Connector 22"/>
            <p:cNvCxnSpPr>
              <a:stCxn id="5" idx="1"/>
              <a:endCxn id="8" idx="0"/>
            </p:cNvCxnSpPr>
            <p:nvPr/>
          </p:nvCxnSpPr>
          <p:spPr>
            <a:xfrm flipH="1">
              <a:off x="2209800" y="1600200"/>
              <a:ext cx="166787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3"/>
              <a:endCxn id="9" idx="0"/>
            </p:cNvCxnSpPr>
            <p:nvPr/>
          </p:nvCxnSpPr>
          <p:spPr>
            <a:xfrm>
              <a:off x="4876800" y="1600200"/>
              <a:ext cx="2009917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1"/>
              <a:endCxn id="10" idx="0"/>
            </p:cNvCxnSpPr>
            <p:nvPr/>
          </p:nvCxnSpPr>
          <p:spPr>
            <a:xfrm flipH="1">
              <a:off x="1133475" y="2286000"/>
              <a:ext cx="5429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3"/>
              <a:endCxn id="11" idx="0"/>
            </p:cNvCxnSpPr>
            <p:nvPr/>
          </p:nvCxnSpPr>
          <p:spPr>
            <a:xfrm>
              <a:off x="2743200" y="2286000"/>
              <a:ext cx="6477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5181600" y="2743200"/>
              <a:ext cx="1038367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7467600" y="27432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35" name="Straight Arrow Connector 34"/>
            <p:cNvCxnSpPr>
              <a:stCxn id="9" idx="1"/>
              <a:endCxn id="33" idx="0"/>
            </p:cNvCxnSpPr>
            <p:nvPr/>
          </p:nvCxnSpPr>
          <p:spPr>
            <a:xfrm flipH="1">
              <a:off x="5700784" y="2286000"/>
              <a:ext cx="68125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3"/>
              <a:endCxn id="34" idx="0"/>
            </p:cNvCxnSpPr>
            <p:nvPr/>
          </p:nvCxnSpPr>
          <p:spPr>
            <a:xfrm>
              <a:off x="7391400" y="2286000"/>
              <a:ext cx="6096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8096250" y="344719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877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715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572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429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286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162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77" name="Straight Arrow Connector 76"/>
            <p:cNvCxnSpPr>
              <a:stCxn id="10" idx="1"/>
              <a:endCxn id="76" idx="0"/>
            </p:cNvCxnSpPr>
            <p:nvPr/>
          </p:nvCxnSpPr>
          <p:spPr>
            <a:xfrm flipH="1">
              <a:off x="523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0" idx="3"/>
              <a:endCxn id="75" idx="0"/>
            </p:cNvCxnSpPr>
            <p:nvPr/>
          </p:nvCxnSpPr>
          <p:spPr>
            <a:xfrm>
              <a:off x="1657350" y="2971800"/>
              <a:ext cx="285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11" idx="1"/>
              <a:endCxn id="74" idx="0"/>
            </p:cNvCxnSpPr>
            <p:nvPr/>
          </p:nvCxnSpPr>
          <p:spPr>
            <a:xfrm flipH="1">
              <a:off x="2809875" y="2971800"/>
              <a:ext cx="8572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11" idx="3"/>
              <a:endCxn id="73" idx="0"/>
            </p:cNvCxnSpPr>
            <p:nvPr/>
          </p:nvCxnSpPr>
          <p:spPr>
            <a:xfrm>
              <a:off x="3886200" y="2971800"/>
              <a:ext cx="6667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33" idx="1"/>
              <a:endCxn id="72" idx="0"/>
            </p:cNvCxnSpPr>
            <p:nvPr/>
          </p:nvCxnSpPr>
          <p:spPr>
            <a:xfrm flipH="1">
              <a:off x="5095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33" idx="3"/>
              <a:endCxn id="71" idx="0"/>
            </p:cNvCxnSpPr>
            <p:nvPr/>
          </p:nvCxnSpPr>
          <p:spPr>
            <a:xfrm>
              <a:off x="6219967" y="2971800"/>
              <a:ext cx="18908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34" idx="1"/>
              <a:endCxn id="70" idx="0"/>
            </p:cNvCxnSpPr>
            <p:nvPr/>
          </p:nvCxnSpPr>
          <p:spPr>
            <a:xfrm flipH="1">
              <a:off x="7400925" y="2971800"/>
              <a:ext cx="666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34" idx="3"/>
              <a:endCxn id="69" idx="0"/>
            </p:cNvCxnSpPr>
            <p:nvPr/>
          </p:nvCxnSpPr>
          <p:spPr>
            <a:xfrm>
              <a:off x="8534400" y="2971800"/>
              <a:ext cx="85725" cy="47539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ounded Rectangle 100"/>
            <p:cNvSpPr/>
            <p:nvPr/>
          </p:nvSpPr>
          <p:spPr>
            <a:xfrm>
              <a:off x="76200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[1,2,3,4,5]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204967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[2,1,3,4,5]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719566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[5,2,4,1,3]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7274683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[5,4,3,2,1]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114800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653468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692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743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278170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096249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794182" y="3130296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71040" y="3117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53965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28549" y="3658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59615" y="422171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58874" y="42346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04674" y="419971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51598" y="42505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942215" y="4214213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851716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83013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782403" y="421608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61864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219074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266847" y="22860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One comparison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2757" y="25908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 of comparison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296400" y="5449247"/>
            <a:ext cx="13716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33CC"/>
                </a:solidFill>
              </a:rPr>
              <a:t>Permutation of the list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767605" y="2631213"/>
            <a:ext cx="288782" cy="709382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07036" y="3164680"/>
            <a:ext cx="264320" cy="26432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35704" y="3314700"/>
            <a:ext cx="1630753" cy="2419350"/>
          </a:xfrm>
          <a:custGeom>
            <a:avLst/>
            <a:gdLst>
              <a:gd name="connsiteX0" fmla="*/ 1630753 w 1630753"/>
              <a:gd name="connsiteY0" fmla="*/ 0 h 2419350"/>
              <a:gd name="connsiteX1" fmla="*/ 11503 w 1630753"/>
              <a:gd name="connsiteY1" fmla="*/ 457200 h 2419350"/>
              <a:gd name="connsiteX2" fmla="*/ 925903 w 1630753"/>
              <a:gd name="connsiteY2" fmla="*/ 952500 h 2419350"/>
              <a:gd name="connsiteX3" fmla="*/ 1306903 w 1630753"/>
              <a:gd name="connsiteY3" fmla="*/ 1485900 h 2419350"/>
              <a:gd name="connsiteX4" fmla="*/ 773503 w 1630753"/>
              <a:gd name="connsiteY4" fmla="*/ 1819275 h 2419350"/>
              <a:gd name="connsiteX5" fmla="*/ 1516453 w 1630753"/>
              <a:gd name="connsiteY5" fmla="*/ 1885950 h 2419350"/>
              <a:gd name="connsiteX6" fmla="*/ 1249753 w 1630753"/>
              <a:gd name="connsiteY6" fmla="*/ 2066925 h 2419350"/>
              <a:gd name="connsiteX7" fmla="*/ 697303 w 1630753"/>
              <a:gd name="connsiteY7" fmla="*/ 241935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0753" h="2419350">
                <a:moveTo>
                  <a:pt x="1630753" y="0"/>
                </a:moveTo>
                <a:cubicBezTo>
                  <a:pt x="879865" y="149225"/>
                  <a:pt x="128978" y="298450"/>
                  <a:pt x="11503" y="457200"/>
                </a:cubicBezTo>
                <a:cubicBezTo>
                  <a:pt x="-105972" y="615950"/>
                  <a:pt x="710003" y="781050"/>
                  <a:pt x="925903" y="952500"/>
                </a:cubicBezTo>
                <a:cubicBezTo>
                  <a:pt x="1141803" y="1123950"/>
                  <a:pt x="1332303" y="1341437"/>
                  <a:pt x="1306903" y="1485900"/>
                </a:cubicBezTo>
                <a:cubicBezTo>
                  <a:pt x="1281503" y="1630363"/>
                  <a:pt x="738578" y="1752600"/>
                  <a:pt x="773503" y="1819275"/>
                </a:cubicBezTo>
                <a:cubicBezTo>
                  <a:pt x="808428" y="1885950"/>
                  <a:pt x="1437078" y="1844675"/>
                  <a:pt x="1516453" y="1885950"/>
                </a:cubicBezTo>
                <a:cubicBezTo>
                  <a:pt x="1595828" y="1927225"/>
                  <a:pt x="1386278" y="1978025"/>
                  <a:pt x="1249753" y="2066925"/>
                </a:cubicBezTo>
                <a:cubicBezTo>
                  <a:pt x="1113228" y="2155825"/>
                  <a:pt x="228990" y="2316163"/>
                  <a:pt x="697303" y="241935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305222" y="2656236"/>
            <a:ext cx="177336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Possible execution path</a:t>
            </a:r>
          </a:p>
        </p:txBody>
      </p:sp>
      <p:sp>
        <p:nvSpPr>
          <p:cNvPr id="66" name="Right Brace 65"/>
          <p:cNvSpPr/>
          <p:nvPr/>
        </p:nvSpPr>
        <p:spPr>
          <a:xfrm rot="5400000">
            <a:off x="5897880" y="3002281"/>
            <a:ext cx="304799" cy="649224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604488" y="6400800"/>
                <a:ext cx="2924068" cy="369332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33CC"/>
                        </a:solidFill>
                        <a:latin typeface="Cambria Math"/>
                      </a:rPr>
                      <m:t>𝑛</m:t>
                    </m:r>
                    <m:r>
                      <a:rPr lang="en-US" i="1">
                        <a:solidFill>
                          <a:srgbClr val="FF33CC"/>
                        </a:solidFill>
                        <a:latin typeface="Cambria Math"/>
                      </a:rPr>
                      <m:t>! </m:t>
                    </m:r>
                  </m:oMath>
                </a14:m>
                <a:r>
                  <a:rPr lang="en-US" dirty="0">
                    <a:solidFill>
                      <a:srgbClr val="FF33CC"/>
                    </a:solidFill>
                  </a:rPr>
                  <a:t>Possible permutations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488" y="6400800"/>
                <a:ext cx="2924068" cy="369332"/>
              </a:xfrm>
              <a:prstGeom prst="rect">
                <a:avLst/>
              </a:prstGeom>
              <a:blipFill>
                <a:blip r:embed="rId2"/>
                <a:stretch>
                  <a:fillRect t="-6897" b="-2413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ight Brace 67"/>
          <p:cNvSpPr/>
          <p:nvPr/>
        </p:nvSpPr>
        <p:spPr>
          <a:xfrm rot="10800000">
            <a:off x="2575558" y="3096026"/>
            <a:ext cx="304799" cy="286934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676401" y="4355068"/>
                <a:ext cx="986031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1" y="4355068"/>
                <a:ext cx="986031" cy="400110"/>
              </a:xfrm>
              <a:prstGeom prst="rect">
                <a:avLst/>
              </a:prstGeom>
              <a:blipFill>
                <a:blip r:embed="rId3"/>
                <a:stretch>
                  <a:fillRect l="-3846" b="-12500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680970" y="4800600"/>
                <a:ext cx="986031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solidFill>
                            <a:srgbClr val="FF33CC"/>
                          </a:solidFill>
                          <a:latin typeface="Cambria Math"/>
                        </a:rPr>
                        <m:t>Θ</m:t>
                      </m:r>
                      <m:r>
                        <a:rPr lang="en-US" sz="2000" i="1">
                          <a:solidFill>
                            <a:srgbClr val="FF33CC"/>
                          </a:solidFill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i="1">
                          <a:solidFill>
                            <a:srgbClr val="FF33CC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970" y="4800600"/>
                <a:ext cx="986031" cy="400110"/>
              </a:xfrm>
              <a:prstGeom prst="rect">
                <a:avLst/>
              </a:prstGeom>
              <a:blipFill>
                <a:blip r:embed="rId4"/>
                <a:stretch>
                  <a:fillRect l="-17949" r="-14103" b="-15152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85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68" grpId="0" animBg="1"/>
      <p:bldP spid="79" grpId="0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Strategy: Decision Tree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2999" y="1197086"/>
                <a:ext cx="9311735" cy="1393714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2800" dirty="0"/>
                  <a:t>Conclusion: Worst Case Optimal run time of sorting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Θ</m:t>
                    </m:r>
                    <m:r>
                      <a:rPr lang="en-US" sz="2800" i="1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  <a:p>
                <a:pPr lvl="1"/>
                <a:r>
                  <a:rPr lang="en-US" sz="2400" dirty="0"/>
                  <a:t>There is no (comparison-based) sorting algorithm with running time better than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func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2999" y="1197086"/>
                <a:ext cx="9311735" cy="1393714"/>
              </a:xfrm>
              <a:blipFill>
                <a:blip r:embed="rId2"/>
                <a:stretch>
                  <a:fillRect l="-982" t="-6550" r="-1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356351"/>
            <a:ext cx="2133600" cy="365125"/>
          </a:xfrm>
        </p:spPr>
        <p:txBody>
          <a:bodyPr/>
          <a:lstStyle/>
          <a:p>
            <a:fld id="{86BADE50-950A-4D58-BFB2-FA2C6A8B385D}" type="slidenum">
              <a:rPr lang="en-US" smtClean="0"/>
              <a:t>19</a:t>
            </a:fld>
            <a:endParaRPr lang="en-US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2804159" y="3130296"/>
            <a:ext cx="6492240" cy="2813304"/>
            <a:chOff x="0" y="1371600"/>
            <a:chExt cx="9144000" cy="3962400"/>
          </a:xfrm>
        </p:grpSpPr>
        <p:sp>
          <p:nvSpPr>
            <p:cNvPr id="5" name="Rounded Rectangle 4"/>
            <p:cNvSpPr/>
            <p:nvPr/>
          </p:nvSpPr>
          <p:spPr>
            <a:xfrm>
              <a:off x="3877670" y="1371600"/>
              <a:ext cx="99913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76400" y="20574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82034" y="2057400"/>
              <a:ext cx="1009366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09600" y="27432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895600" y="2743200"/>
              <a:ext cx="9906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23" name="Straight Arrow Connector 22"/>
            <p:cNvCxnSpPr>
              <a:stCxn id="5" idx="1"/>
              <a:endCxn id="8" idx="0"/>
            </p:cNvCxnSpPr>
            <p:nvPr/>
          </p:nvCxnSpPr>
          <p:spPr>
            <a:xfrm flipH="1">
              <a:off x="2209800" y="1600200"/>
              <a:ext cx="166787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3"/>
              <a:endCxn id="9" idx="0"/>
            </p:cNvCxnSpPr>
            <p:nvPr/>
          </p:nvCxnSpPr>
          <p:spPr>
            <a:xfrm>
              <a:off x="4876800" y="1600200"/>
              <a:ext cx="2009917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1"/>
              <a:endCxn id="10" idx="0"/>
            </p:cNvCxnSpPr>
            <p:nvPr/>
          </p:nvCxnSpPr>
          <p:spPr>
            <a:xfrm flipH="1">
              <a:off x="1133475" y="2286000"/>
              <a:ext cx="5429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3"/>
              <a:endCxn id="11" idx="0"/>
            </p:cNvCxnSpPr>
            <p:nvPr/>
          </p:nvCxnSpPr>
          <p:spPr>
            <a:xfrm>
              <a:off x="2743200" y="2286000"/>
              <a:ext cx="6477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5181600" y="2743200"/>
              <a:ext cx="1038367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7467600" y="2743200"/>
              <a:ext cx="106680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35" name="Straight Arrow Connector 34"/>
            <p:cNvCxnSpPr>
              <a:stCxn id="9" idx="1"/>
              <a:endCxn id="33" idx="0"/>
            </p:cNvCxnSpPr>
            <p:nvPr/>
          </p:nvCxnSpPr>
          <p:spPr>
            <a:xfrm flipH="1">
              <a:off x="5700784" y="2286000"/>
              <a:ext cx="68125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3"/>
              <a:endCxn id="34" idx="0"/>
            </p:cNvCxnSpPr>
            <p:nvPr/>
          </p:nvCxnSpPr>
          <p:spPr>
            <a:xfrm>
              <a:off x="7391400" y="2286000"/>
              <a:ext cx="609600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8096250" y="344719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877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715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57200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429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286000" y="3434687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16205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0" y="3429000"/>
              <a:ext cx="1047750" cy="457200"/>
            </a:xfrm>
            <a:prstGeom prst="round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&gt;or&lt;?</a:t>
              </a:r>
            </a:p>
          </p:txBody>
        </p:sp>
        <p:cxnSp>
          <p:nvCxnSpPr>
            <p:cNvPr id="77" name="Straight Arrow Connector 76"/>
            <p:cNvCxnSpPr>
              <a:stCxn id="10" idx="1"/>
              <a:endCxn id="76" idx="0"/>
            </p:cNvCxnSpPr>
            <p:nvPr/>
          </p:nvCxnSpPr>
          <p:spPr>
            <a:xfrm flipH="1">
              <a:off x="523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0" idx="3"/>
              <a:endCxn id="75" idx="0"/>
            </p:cNvCxnSpPr>
            <p:nvPr/>
          </p:nvCxnSpPr>
          <p:spPr>
            <a:xfrm>
              <a:off x="1657350" y="2971800"/>
              <a:ext cx="285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11" idx="1"/>
              <a:endCxn id="74" idx="0"/>
            </p:cNvCxnSpPr>
            <p:nvPr/>
          </p:nvCxnSpPr>
          <p:spPr>
            <a:xfrm flipH="1">
              <a:off x="2809875" y="2971800"/>
              <a:ext cx="8572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11" idx="3"/>
              <a:endCxn id="73" idx="0"/>
            </p:cNvCxnSpPr>
            <p:nvPr/>
          </p:nvCxnSpPr>
          <p:spPr>
            <a:xfrm>
              <a:off x="3886200" y="2971800"/>
              <a:ext cx="66675" cy="4628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33" idx="1"/>
              <a:endCxn id="72" idx="0"/>
            </p:cNvCxnSpPr>
            <p:nvPr/>
          </p:nvCxnSpPr>
          <p:spPr>
            <a:xfrm flipH="1">
              <a:off x="5095875" y="2971800"/>
              <a:ext cx="8572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33" idx="3"/>
              <a:endCxn id="71" idx="0"/>
            </p:cNvCxnSpPr>
            <p:nvPr/>
          </p:nvCxnSpPr>
          <p:spPr>
            <a:xfrm>
              <a:off x="6219967" y="2971800"/>
              <a:ext cx="18908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34" idx="1"/>
              <a:endCxn id="70" idx="0"/>
            </p:cNvCxnSpPr>
            <p:nvPr/>
          </p:nvCxnSpPr>
          <p:spPr>
            <a:xfrm flipH="1">
              <a:off x="7400925" y="2971800"/>
              <a:ext cx="66675" cy="457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34" idx="3"/>
              <a:endCxn id="69" idx="0"/>
            </p:cNvCxnSpPr>
            <p:nvPr/>
          </p:nvCxnSpPr>
          <p:spPr>
            <a:xfrm>
              <a:off x="8534400" y="2971800"/>
              <a:ext cx="85725" cy="47539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ounded Rectangle 100"/>
            <p:cNvSpPr/>
            <p:nvPr/>
          </p:nvSpPr>
          <p:spPr>
            <a:xfrm>
              <a:off x="76200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[1,2,3,4,5]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204967" y="487680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[2,1,3,4,5]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719566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[5,2,4,1,3]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7274683" y="4864290"/>
              <a:ext cx="1793117" cy="457200"/>
            </a:xfrm>
            <a:prstGeom prst="round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[5,4,3,2,1]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114800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653468" y="472440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692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74334" y="4201180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278170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096249" y="4121541"/>
              <a:ext cx="483611" cy="5201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794182" y="3130296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71040" y="3117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553965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28549" y="365890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59615" y="422171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58874" y="42346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04674" y="419971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51598" y="4250538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942215" y="4214213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851716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83013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782403" y="4216080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61864" y="4161364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&lt;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219074" y="3639632"/>
            <a:ext cx="300082" cy="36933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266847" y="22860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One comparison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2757" y="2590801"/>
            <a:ext cx="1286353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 of comparison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296400" y="5449247"/>
            <a:ext cx="13716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33CC"/>
                </a:solidFill>
              </a:rPr>
              <a:t>Permutation of the list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767605" y="2631213"/>
            <a:ext cx="288782" cy="709382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07036" y="3164680"/>
            <a:ext cx="264320" cy="26432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35704" y="3314700"/>
            <a:ext cx="1630753" cy="2419350"/>
          </a:xfrm>
          <a:custGeom>
            <a:avLst/>
            <a:gdLst>
              <a:gd name="connsiteX0" fmla="*/ 1630753 w 1630753"/>
              <a:gd name="connsiteY0" fmla="*/ 0 h 2419350"/>
              <a:gd name="connsiteX1" fmla="*/ 11503 w 1630753"/>
              <a:gd name="connsiteY1" fmla="*/ 457200 h 2419350"/>
              <a:gd name="connsiteX2" fmla="*/ 925903 w 1630753"/>
              <a:gd name="connsiteY2" fmla="*/ 952500 h 2419350"/>
              <a:gd name="connsiteX3" fmla="*/ 1306903 w 1630753"/>
              <a:gd name="connsiteY3" fmla="*/ 1485900 h 2419350"/>
              <a:gd name="connsiteX4" fmla="*/ 773503 w 1630753"/>
              <a:gd name="connsiteY4" fmla="*/ 1819275 h 2419350"/>
              <a:gd name="connsiteX5" fmla="*/ 1516453 w 1630753"/>
              <a:gd name="connsiteY5" fmla="*/ 1885950 h 2419350"/>
              <a:gd name="connsiteX6" fmla="*/ 1249753 w 1630753"/>
              <a:gd name="connsiteY6" fmla="*/ 2066925 h 2419350"/>
              <a:gd name="connsiteX7" fmla="*/ 697303 w 1630753"/>
              <a:gd name="connsiteY7" fmla="*/ 241935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0753" h="2419350">
                <a:moveTo>
                  <a:pt x="1630753" y="0"/>
                </a:moveTo>
                <a:cubicBezTo>
                  <a:pt x="879865" y="149225"/>
                  <a:pt x="128978" y="298450"/>
                  <a:pt x="11503" y="457200"/>
                </a:cubicBezTo>
                <a:cubicBezTo>
                  <a:pt x="-105972" y="615950"/>
                  <a:pt x="710003" y="781050"/>
                  <a:pt x="925903" y="952500"/>
                </a:cubicBezTo>
                <a:cubicBezTo>
                  <a:pt x="1141803" y="1123950"/>
                  <a:pt x="1332303" y="1341437"/>
                  <a:pt x="1306903" y="1485900"/>
                </a:cubicBezTo>
                <a:cubicBezTo>
                  <a:pt x="1281503" y="1630363"/>
                  <a:pt x="738578" y="1752600"/>
                  <a:pt x="773503" y="1819275"/>
                </a:cubicBezTo>
                <a:cubicBezTo>
                  <a:pt x="808428" y="1885950"/>
                  <a:pt x="1437078" y="1844675"/>
                  <a:pt x="1516453" y="1885950"/>
                </a:cubicBezTo>
                <a:cubicBezTo>
                  <a:pt x="1595828" y="1927225"/>
                  <a:pt x="1386278" y="1978025"/>
                  <a:pt x="1249753" y="2066925"/>
                </a:cubicBezTo>
                <a:cubicBezTo>
                  <a:pt x="1113228" y="2155825"/>
                  <a:pt x="228990" y="2316163"/>
                  <a:pt x="697303" y="241935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305222" y="2656236"/>
            <a:ext cx="177336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Possible execution path</a:t>
            </a:r>
          </a:p>
        </p:txBody>
      </p:sp>
      <p:sp>
        <p:nvSpPr>
          <p:cNvPr id="66" name="Right Brace 65"/>
          <p:cNvSpPr/>
          <p:nvPr/>
        </p:nvSpPr>
        <p:spPr>
          <a:xfrm rot="5400000">
            <a:off x="5897880" y="3002281"/>
            <a:ext cx="304799" cy="649224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604488" y="6400800"/>
                <a:ext cx="2924068" cy="369332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33CC"/>
                        </a:solidFill>
                        <a:latin typeface="Cambria Math"/>
                      </a:rPr>
                      <m:t>𝑛</m:t>
                    </m:r>
                    <m:r>
                      <a:rPr lang="en-US" i="1">
                        <a:solidFill>
                          <a:srgbClr val="FF33CC"/>
                        </a:solidFill>
                        <a:latin typeface="Cambria Math"/>
                      </a:rPr>
                      <m:t>! </m:t>
                    </m:r>
                  </m:oMath>
                </a14:m>
                <a:r>
                  <a:rPr lang="en-US" dirty="0">
                    <a:solidFill>
                      <a:srgbClr val="FF33CC"/>
                    </a:solidFill>
                  </a:rPr>
                  <a:t>Possible permutations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488" y="6400800"/>
                <a:ext cx="2924068" cy="369332"/>
              </a:xfrm>
              <a:prstGeom prst="rect">
                <a:avLst/>
              </a:prstGeom>
              <a:blipFill>
                <a:blip r:embed="rId3"/>
                <a:stretch>
                  <a:fillRect t="-6897" b="-2413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ight Brace 67"/>
          <p:cNvSpPr/>
          <p:nvPr/>
        </p:nvSpPr>
        <p:spPr>
          <a:xfrm rot="10800000">
            <a:off x="2575558" y="3096026"/>
            <a:ext cx="304799" cy="286934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676401" y="4355068"/>
                <a:ext cx="986031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FF33CC"/>
                                  </a:solidFill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1" y="4355068"/>
                <a:ext cx="986031" cy="400110"/>
              </a:xfrm>
              <a:prstGeom prst="rect">
                <a:avLst/>
              </a:prstGeom>
              <a:blipFill>
                <a:blip r:embed="rId4"/>
                <a:stretch>
                  <a:fillRect l="-3846" b="-12500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680970" y="4800600"/>
                <a:ext cx="986031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solidFill>
                            <a:srgbClr val="FF33CC"/>
                          </a:solidFill>
                          <a:latin typeface="Cambria Math"/>
                        </a:rPr>
                        <m:t>Θ</m:t>
                      </m:r>
                      <m:r>
                        <a:rPr lang="en-US" sz="2000" i="1">
                          <a:solidFill>
                            <a:srgbClr val="FF33CC"/>
                          </a:solidFill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2000" i="1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solidFill>
                                <a:srgbClr val="FF33CC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i="1">
                          <a:solidFill>
                            <a:srgbClr val="FF33CC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970" y="4800600"/>
                <a:ext cx="986031" cy="400110"/>
              </a:xfrm>
              <a:prstGeom prst="rect">
                <a:avLst/>
              </a:prstGeom>
              <a:blipFill>
                <a:blip r:embed="rId5"/>
                <a:stretch>
                  <a:fillRect l="-17949" r="-14103" b="-15152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64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en-US" sz="3600" b="1" u="sng" dirty="0"/>
                  <a:t>Warm up</a:t>
                </a:r>
                <a:r>
                  <a:rPr lang="en-US" sz="3600" dirty="0"/>
                  <a:t> </a:t>
                </a:r>
              </a:p>
              <a:p>
                <a:pPr marL="0" indent="0" algn="ctr">
                  <a:buNone/>
                </a:pPr>
                <a:r>
                  <a:rPr lang="en-US" sz="3600" dirty="0"/>
                  <a:t>Show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!</m:t>
                            </m:r>
                          </m:e>
                        </m:d>
                      </m:e>
                    </m:func>
                    <m:r>
                      <a:rPr lang="en-US" sz="36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3600">
                        <a:latin typeface="Cambria Math"/>
                      </a:rPr>
                      <m:t>Θ</m:t>
                    </m:r>
                    <m:r>
                      <a:rPr lang="en-US" sz="3600" i="1">
                        <a:latin typeface="Cambria Math"/>
                      </a:rPr>
                      <m:t>(</m:t>
                    </m:r>
                    <m:r>
                      <a:rPr lang="en-US" sz="3600" i="1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3600" i="1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sz="3600" i="1">
                        <a:latin typeface="Cambria Math"/>
                      </a:rPr>
                      <m:t>)</m:t>
                    </m:r>
                  </m:oMath>
                </a14:m>
                <a:endParaRPr lang="en-US" sz="3600" dirty="0"/>
              </a:p>
              <a:p>
                <a:pPr marL="0" indent="0" algn="ctr">
                  <a:buNone/>
                </a:pPr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Hint: show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𝑛</m:t>
                    </m:r>
                    <m:r>
                      <a:rPr lang="en-US" sz="3600" i="1">
                        <a:latin typeface="Cambria Math"/>
                      </a:rPr>
                      <m:t>!≤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36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Hint 2: show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𝑛</m:t>
                    </m:r>
                    <m:r>
                      <a:rPr lang="en-US" sz="3600" i="1">
                        <a:latin typeface="Cambria Math"/>
                      </a:rPr>
                      <m:t>!≥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36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3600" dirty="0"/>
              </a:p>
              <a:p>
                <a:pPr marL="0" indent="0" algn="ctr">
                  <a:buNone/>
                </a:pPr>
                <a:endParaRPr lang="en-US" sz="3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336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02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72805-7B6A-7120-068C-6B36E196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581986-260B-F5AF-0B69-24B48EC9DC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Recall our definition of the sorting problem:</a:t>
                </a:r>
              </a:p>
              <a:p>
                <a:pPr lvl="1"/>
                <a:r>
                  <a:rPr lang="en-US" dirty="0"/>
                  <a:t>Input:</a:t>
                </a:r>
              </a:p>
              <a:p>
                <a:pPr lvl="2"/>
                <a:r>
                  <a:rPr lang="en-US" dirty="0"/>
                  <a:t>An array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of items</a:t>
                </a:r>
              </a:p>
              <a:p>
                <a:pPr lvl="2"/>
                <a:r>
                  <a:rPr lang="en-US" dirty="0"/>
                  <a:t>A comparison function for these items</a:t>
                </a:r>
              </a:p>
              <a:p>
                <a:pPr lvl="3"/>
                <a:r>
                  <a:rPr lang="en-US" dirty="0"/>
                  <a:t>Given two items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we can determine whether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Output:</a:t>
                </a:r>
              </a:p>
              <a:p>
                <a:pPr lvl="2"/>
                <a:r>
                  <a:rPr lang="en-US" dirty="0"/>
                  <a:t>A permutation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such that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r>
                  <a:rPr lang="en-US" dirty="0"/>
                  <a:t>Under this definition, it is impossible to write an algorithm faster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/>
                  <a:t> asymptotically.</a:t>
                </a:r>
              </a:p>
              <a:p>
                <a:r>
                  <a:rPr lang="en-US" dirty="0"/>
                  <a:t>Observation:</a:t>
                </a:r>
              </a:p>
              <a:p>
                <a:pPr lvl="1"/>
                <a:r>
                  <a:rPr lang="en-US" dirty="0"/>
                  <a:t>Sometimes there might be ways to determine the position of values without comparisons!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581986-260B-F5AF-0B69-24B48EC9DC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1565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405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0443D-CC80-4223-4973-783A2799D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“Linear Time” Sorting Algorithms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058D8-9EE1-AE68-B68A-9A002CD5EC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Useable when you are able to make additional assumptions about the contents of your list (beyond the ability to compare)</a:t>
                </a:r>
              </a:p>
              <a:p>
                <a:pPr lvl="1"/>
                <a:r>
                  <a:rPr lang="en-US" dirty="0"/>
                  <a:t>Examples:</a:t>
                </a:r>
              </a:p>
              <a:p>
                <a:pPr lvl="2"/>
                <a:r>
                  <a:rPr lang="en-US" dirty="0"/>
                  <a:t>The list contains only positive integers less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The number of distinct values in the list is much smaller than the length of the list</a:t>
                </a:r>
              </a:p>
              <a:p>
                <a:r>
                  <a:rPr lang="en-US" dirty="0"/>
                  <a:t>The running time expression will always have a term other than the list’s length to account for this assumption</a:t>
                </a:r>
              </a:p>
              <a:p>
                <a:pPr lvl="1"/>
                <a:r>
                  <a:rPr lang="en-US" dirty="0"/>
                  <a:t>Examples:</a:t>
                </a:r>
              </a:p>
              <a:p>
                <a:pPr lvl="2"/>
                <a:r>
                  <a:rPr lang="en-US" dirty="0"/>
                  <a:t>Running time might be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the range/count of values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058D8-9EE1-AE68-B68A-9A002CD5EC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117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D522-A643-E0F7-0203-D79E5BF4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BucketSort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E04AAD-4854-7E00-900E-93F7F0ADE0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Assumes the array contains integers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(or some other small range)</a:t>
                </a:r>
              </a:p>
              <a:p>
                <a:r>
                  <a:rPr lang="en-US" dirty="0"/>
                  <a:t>Idea:</a:t>
                </a:r>
              </a:p>
              <a:p>
                <a:pPr lvl="1"/>
                <a:r>
                  <a:rPr lang="en-US" dirty="0"/>
                  <a:t>Use each value as an index into an array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Add the item into the “bucket” at that index (e.g. linked list)</a:t>
                </a:r>
              </a:p>
              <a:p>
                <a:pPr lvl="1"/>
                <a:r>
                  <a:rPr lang="en-US" dirty="0"/>
                  <a:t>Get sorted array by “appending” all the buckets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E04AAD-4854-7E00-900E-93F7F0ADE0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67AF8E09-4807-2868-A48C-6127E71A25DA}"/>
              </a:ext>
            </a:extLst>
          </p:cNvPr>
          <p:cNvGrpSpPr/>
          <p:nvPr/>
        </p:nvGrpSpPr>
        <p:grpSpPr>
          <a:xfrm>
            <a:off x="5029200" y="4971363"/>
            <a:ext cx="2133600" cy="1817195"/>
            <a:chOff x="4876800" y="4493526"/>
            <a:chExt cx="2133600" cy="181719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195B6B-8F20-1E06-FD24-55448A14BC22}"/>
                </a:ext>
              </a:extLst>
            </p:cNvPr>
            <p:cNvSpPr/>
            <p:nvPr/>
          </p:nvSpPr>
          <p:spPr>
            <a:xfrm>
              <a:off x="64770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CDDC84-F1EE-993E-EAE5-3B0A4221D133}"/>
                </a:ext>
              </a:extLst>
            </p:cNvPr>
            <p:cNvSpPr/>
            <p:nvPr/>
          </p:nvSpPr>
          <p:spPr>
            <a:xfrm>
              <a:off x="59436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2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CBDC5BF-A788-9BB0-473D-1600DF77A3F1}"/>
                </a:ext>
              </a:extLst>
            </p:cNvPr>
            <p:cNvSpPr txBox="1"/>
            <p:nvPr/>
          </p:nvSpPr>
          <p:spPr>
            <a:xfrm>
              <a:off x="49926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D68542-BB28-5946-6762-7C4484D3871E}"/>
                </a:ext>
              </a:extLst>
            </p:cNvPr>
            <p:cNvSpPr txBox="1"/>
            <p:nvPr/>
          </p:nvSpPr>
          <p:spPr>
            <a:xfrm>
              <a:off x="55260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DF4183B-2334-683F-82D4-12D377A07121}"/>
                </a:ext>
              </a:extLst>
            </p:cNvPr>
            <p:cNvSpPr txBox="1"/>
            <p:nvPr/>
          </p:nvSpPr>
          <p:spPr>
            <a:xfrm>
              <a:off x="6060026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C120CA-55FF-AB22-BBE5-BF9068E1A493}"/>
                </a:ext>
              </a:extLst>
            </p:cNvPr>
            <p:cNvSpPr txBox="1"/>
            <p:nvPr/>
          </p:nvSpPr>
          <p:spPr>
            <a:xfrm>
              <a:off x="6569800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A4C3E8-9EFE-C9A8-7B7A-F47C950A259C}"/>
                </a:ext>
              </a:extLst>
            </p:cNvPr>
            <p:cNvSpPr/>
            <p:nvPr/>
          </p:nvSpPr>
          <p:spPr>
            <a:xfrm>
              <a:off x="54102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dirty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562214D-E46D-80EC-D18F-6101DF8377CD}"/>
                </a:ext>
              </a:extLst>
            </p:cNvPr>
            <p:cNvSpPr/>
            <p:nvPr/>
          </p:nvSpPr>
          <p:spPr>
            <a:xfrm>
              <a:off x="48768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</a:rPr>
                <a:t>0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</a:rPr>
                <a:t>0</a:t>
              </a:r>
            </a:p>
            <a:p>
              <a:pPr algn="ctr"/>
              <a:r>
                <a:rPr lang="en-US" dirty="0">
                  <a:solidFill>
                    <a:srgbClr val="FF00FF"/>
                  </a:solidFill>
                </a:rPr>
                <a:t>0</a:t>
              </a:r>
            </a:p>
            <a:p>
              <a:pPr algn="ctr"/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8D2429C-A2C3-D78D-86E9-11CE8E41D125}"/>
              </a:ext>
            </a:extLst>
          </p:cNvPr>
          <p:cNvGrpSpPr/>
          <p:nvPr/>
        </p:nvGrpSpPr>
        <p:grpSpPr>
          <a:xfrm>
            <a:off x="11911" y="5514575"/>
            <a:ext cx="4386191" cy="365386"/>
            <a:chOff x="1445524" y="2895600"/>
            <a:chExt cx="6403076" cy="533400"/>
          </a:xfrm>
          <a:solidFill>
            <a:schemeClr val="bg1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8991133-53D2-21F2-29C3-E98E7709EE01}"/>
                </a:ext>
              </a:extLst>
            </p:cNvPr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30D66B8-A5F7-07FF-D312-C7AC75751DF1}"/>
                </a:ext>
              </a:extLst>
            </p:cNvPr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E9E219E-11BF-685D-A6D4-EF356E8C2FA7}"/>
                </a:ext>
              </a:extLst>
            </p:cNvPr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D87A812-EAA0-D443-7950-C573364609A0}"/>
                </a:ext>
              </a:extLst>
            </p:cNvPr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0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1707F78-BE73-72CA-F6DC-1515ECE148EE}"/>
                </a:ext>
              </a:extLst>
            </p:cNvPr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0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61E9614-6CC2-15BD-1F3E-2BE8C9109E3A}"/>
                </a:ext>
              </a:extLst>
            </p:cNvPr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12D61F4-D525-E70B-DDA3-1CA9C95D238A}"/>
                </a:ext>
              </a:extLst>
            </p:cNvPr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9D0A8A3-E471-716C-E1E2-84F388209D08}"/>
                </a:ext>
              </a:extLst>
            </p:cNvPr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9E38520-A7FB-159F-9CCA-D3E7AF2DAAAB}"/>
                </a:ext>
              </a:extLst>
            </p:cNvPr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5A47277-D855-F580-7023-1EC9C825E2D6}"/>
                </a:ext>
              </a:extLst>
            </p:cNvPr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71D4AD6-315C-B84D-7071-065DA90CB2D5}"/>
                </a:ext>
              </a:extLst>
            </p:cNvPr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2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D60F3EF-76FE-B40C-1312-CAA6D43CD06D}"/>
                </a:ext>
              </a:extLst>
            </p:cNvPr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</a:rPr>
                <a:t>0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C37DF3F-683D-C0A4-0917-907B958B84E0}"/>
              </a:ext>
            </a:extLst>
          </p:cNvPr>
          <p:cNvGrpSpPr/>
          <p:nvPr/>
        </p:nvGrpSpPr>
        <p:grpSpPr>
          <a:xfrm>
            <a:off x="7782872" y="5527885"/>
            <a:ext cx="4386191" cy="365386"/>
            <a:chOff x="1445524" y="2895600"/>
            <a:chExt cx="6403076" cy="533400"/>
          </a:xfrm>
          <a:solidFill>
            <a:schemeClr val="bg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68E7DD3-EF08-978F-A4CC-F110D4874DFC}"/>
                </a:ext>
              </a:extLst>
            </p:cNvPr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9B22446-6F01-32A0-2BB0-AEAB907E04D5}"/>
                </a:ext>
              </a:extLst>
            </p:cNvPr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0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02ABD29-384B-723C-6187-14C726F98BDC}"/>
                </a:ext>
              </a:extLst>
            </p:cNvPr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E9E328F-376B-9281-6918-22FBE538C2AE}"/>
                </a:ext>
              </a:extLst>
            </p:cNvPr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29300FB-CEAE-D3F3-1EEE-A6D4FA6E9460}"/>
                </a:ext>
              </a:extLst>
            </p:cNvPr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84D1EB2-7C2B-B887-349D-881E6E9E1109}"/>
                </a:ext>
              </a:extLst>
            </p:cNvPr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41EB973-F099-2F63-CFFA-6B4FE1504307}"/>
                </a:ext>
              </a:extLst>
            </p:cNvPr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6FC5AC-9509-45B7-F650-CED6211C8830}"/>
                </a:ext>
              </a:extLst>
            </p:cNvPr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25304CE-B1AA-C3A7-6873-7110DE44C16E}"/>
                </a:ext>
              </a:extLst>
            </p:cNvPr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07EFFBC-9B46-C790-EF65-9D92153F102F}"/>
                </a:ext>
              </a:extLst>
            </p:cNvPr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FF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624E2DD-4DD7-4825-D30E-BEAB32059351}"/>
                </a:ext>
              </a:extLst>
            </p:cNvPr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FEDECB3-6B8A-6D9C-D63C-0945F37563C3}"/>
                </a:ext>
              </a:extLst>
            </p:cNvPr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1DC3E660-9E6E-B53B-EBBB-B31CCC11C4A0}"/>
              </a:ext>
            </a:extLst>
          </p:cNvPr>
          <p:cNvSpPr/>
          <p:nvPr/>
        </p:nvSpPr>
        <p:spPr>
          <a:xfrm>
            <a:off x="4520023" y="5341155"/>
            <a:ext cx="449486" cy="772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13A20324-3B66-FEF7-4AD8-FE7A0460A6BD}"/>
              </a:ext>
            </a:extLst>
          </p:cNvPr>
          <p:cNvSpPr/>
          <p:nvPr/>
        </p:nvSpPr>
        <p:spPr>
          <a:xfrm>
            <a:off x="7219147" y="5404803"/>
            <a:ext cx="449486" cy="772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38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691A-165A-A4B2-5211-40C5459F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BucketSort</a:t>
            </a:r>
            <a:r>
              <a:rPr lang="en-US" dirty="0"/>
              <a:t> 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9708F3-E299-035E-25B6-51CE18AF3A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Create array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buckets</a:t>
                </a:r>
              </a:p>
              <a:p>
                <a:pPr lvl="1"/>
                <a:r>
                  <a:rPr lang="en-US" dirty="0"/>
                  <a:t>Either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 depending on some things…</a:t>
                </a:r>
              </a:p>
              <a:p>
                <a:r>
                  <a:rPr lang="en-US" dirty="0"/>
                  <a:t>Insert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things into buckets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Empty buckets into an array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Overall: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When is this better than </a:t>
                </a:r>
                <a:r>
                  <a:rPr lang="en-US" dirty="0" err="1"/>
                  <a:t>mergesort</a:t>
                </a:r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9708F3-E299-035E-25B6-51CE18AF3A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997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8172-18DF-BF9D-15EE-737B44C9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</a:t>
            </a:r>
            <a:r>
              <a:rPr lang="en-US" dirty="0" err="1"/>
              <a:t>BucketSort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1C77C-A95B-025D-AC30-30085921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In-Place?</a:t>
            </a:r>
          </a:p>
          <a:p>
            <a:pPr lvl="1"/>
            <a:r>
              <a:rPr lang="en-US" dirty="0"/>
              <a:t>No</a:t>
            </a:r>
          </a:p>
          <a:p>
            <a:r>
              <a:rPr lang="en-US" dirty="0"/>
              <a:t>Adaptive?</a:t>
            </a:r>
          </a:p>
          <a:p>
            <a:pPr lvl="1"/>
            <a:r>
              <a:rPr lang="en-US" dirty="0"/>
              <a:t>No</a:t>
            </a:r>
          </a:p>
          <a:p>
            <a:r>
              <a:rPr lang="en-US" dirty="0"/>
              <a:t>Stable?</a:t>
            </a:r>
          </a:p>
          <a:p>
            <a:pPr lvl="1"/>
            <a:r>
              <a:rPr lang="en-US" dirty="0"/>
              <a:t>Yes! </a:t>
            </a:r>
          </a:p>
        </p:txBody>
      </p:sp>
    </p:spTree>
    <p:extLst>
      <p:ext uri="{BB962C8B-B14F-4D97-AF65-F5344CB8AC3E}">
        <p14:creationId xmlns:p14="http://schemas.microsoft.com/office/powerpoint/2010/main" val="3028115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D522-A643-E0F7-0203-D79E5BF4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4AAD-4854-7E00-900E-93F7F0ADE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42" y="1517901"/>
            <a:ext cx="11668760" cy="4351338"/>
          </a:xfrm>
        </p:spPr>
        <p:txBody>
          <a:bodyPr/>
          <a:lstStyle/>
          <a:p>
            <a:r>
              <a:rPr lang="en-US" dirty="0"/>
              <a:t>Radix: The base of a number system</a:t>
            </a:r>
          </a:p>
          <a:p>
            <a:pPr lvl="1"/>
            <a:r>
              <a:rPr lang="en-US" dirty="0"/>
              <a:t>We’ll use base 10, most implementations will use larger bases</a:t>
            </a:r>
          </a:p>
          <a:p>
            <a:r>
              <a:rPr lang="en-US" dirty="0"/>
              <a:t>Idea: </a:t>
            </a:r>
          </a:p>
          <a:p>
            <a:pPr lvl="1"/>
            <a:r>
              <a:rPr lang="en-US" dirty="0" err="1"/>
              <a:t>BucketSort</a:t>
            </a:r>
            <a:r>
              <a:rPr lang="en-US" dirty="0"/>
              <a:t> by each digit, one at a time, from least significant to most significant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143260-887A-82E5-E7F0-D8C587242AE1}"/>
              </a:ext>
            </a:extLst>
          </p:cNvPr>
          <p:cNvSpPr txBox="1"/>
          <p:nvPr/>
        </p:nvSpPr>
        <p:spPr>
          <a:xfrm>
            <a:off x="1293363" y="5249289"/>
            <a:ext cx="3184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Place each element into a “bucket” according to its 1’s place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30506CD8-5A21-1B48-F376-2B0346B1442F}"/>
              </a:ext>
            </a:extLst>
          </p:cNvPr>
          <p:cNvGrpSpPr/>
          <p:nvPr/>
        </p:nvGrpSpPr>
        <p:grpSpPr>
          <a:xfrm>
            <a:off x="503842" y="3666399"/>
            <a:ext cx="8561464" cy="849868"/>
            <a:chOff x="1752600" y="2743200"/>
            <a:chExt cx="8561464" cy="84986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8EBC18-C202-3D7E-B926-33134979DB44}"/>
                </a:ext>
              </a:extLst>
            </p:cNvPr>
            <p:cNvGrpSpPr/>
            <p:nvPr/>
          </p:nvGrpSpPr>
          <p:grpSpPr>
            <a:xfrm>
              <a:off x="1752600" y="2743200"/>
              <a:ext cx="4268338" cy="849868"/>
              <a:chOff x="2361062" y="2743200"/>
              <a:chExt cx="4268338" cy="84986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07EEFA4-C5F7-5449-AE1D-C9DCD31AEE37}"/>
                  </a:ext>
                </a:extLst>
              </p:cNvPr>
              <p:cNvGrpSpPr/>
              <p:nvPr/>
            </p:nvGrpSpPr>
            <p:grpSpPr>
              <a:xfrm>
                <a:off x="2361062" y="2743200"/>
                <a:ext cx="4268338" cy="533400"/>
                <a:chOff x="1445524" y="2971800"/>
                <a:chExt cx="4268338" cy="533400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B772C34B-AE61-051B-E7C0-BD7A0E92C086}"/>
                    </a:ext>
                  </a:extLst>
                </p:cNvPr>
                <p:cNvSpPr/>
                <p:nvPr/>
              </p:nvSpPr>
              <p:spPr>
                <a:xfrm>
                  <a:off x="14455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103</a:t>
                  </a: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FA76D77E-9B08-5B17-CAB0-434AA7692468}"/>
                    </a:ext>
                  </a:extLst>
                </p:cNvPr>
                <p:cNvSpPr/>
                <p:nvPr/>
              </p:nvSpPr>
              <p:spPr>
                <a:xfrm>
                  <a:off x="19789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801</a:t>
                  </a: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14E195B0-311A-9164-AE6C-6CC2E9E46C94}"/>
                    </a:ext>
                  </a:extLst>
                </p:cNvPr>
                <p:cNvSpPr/>
                <p:nvPr/>
              </p:nvSpPr>
              <p:spPr>
                <a:xfrm>
                  <a:off x="25128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401</a:t>
                  </a: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5E96D355-24F5-F191-E3B1-402061B50FD0}"/>
                    </a:ext>
                  </a:extLst>
                </p:cNvPr>
                <p:cNvSpPr/>
                <p:nvPr/>
              </p:nvSpPr>
              <p:spPr>
                <a:xfrm>
                  <a:off x="3046293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323</a:t>
                  </a: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1B07A61B-7381-B0A9-3D0B-7C9945E1349D}"/>
                    </a:ext>
                  </a:extLst>
                </p:cNvPr>
                <p:cNvSpPr/>
                <p:nvPr/>
              </p:nvSpPr>
              <p:spPr>
                <a:xfrm>
                  <a:off x="35796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255</a:t>
                  </a: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FDB9E96C-7F87-6C59-7CAB-3D0C04C4A4B9}"/>
                    </a:ext>
                  </a:extLst>
                </p:cNvPr>
                <p:cNvSpPr/>
                <p:nvPr/>
              </p:nvSpPr>
              <p:spPr>
                <a:xfrm>
                  <a:off x="41136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823</a:t>
                  </a: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639CFBAD-84A8-D35F-518F-ACA2E84658C4}"/>
                    </a:ext>
                  </a:extLst>
                </p:cNvPr>
                <p:cNvSpPr/>
                <p:nvPr/>
              </p:nvSpPr>
              <p:spPr>
                <a:xfrm>
                  <a:off x="46470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999</a:t>
                  </a: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8D65DD80-C4D2-3900-188B-E4A300D3349C}"/>
                    </a:ext>
                  </a:extLst>
                </p:cNvPr>
                <p:cNvSpPr/>
                <p:nvPr/>
              </p:nvSpPr>
              <p:spPr>
                <a:xfrm>
                  <a:off x="51804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101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35E1F1-0254-0DDD-5734-F8739BDEB8E2}"/>
                  </a:ext>
                </a:extLst>
              </p:cNvPr>
              <p:cNvSpPr txBox="1"/>
              <p:nvPr/>
            </p:nvSpPr>
            <p:spPr>
              <a:xfrm>
                <a:off x="25005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38B4C1-48B3-8D43-57B3-DF798D570F2D}"/>
                  </a:ext>
                </a:extLst>
              </p:cNvPr>
              <p:cNvSpPr txBox="1"/>
              <p:nvPr/>
            </p:nvSpPr>
            <p:spPr>
              <a:xfrm>
                <a:off x="30339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BCE153C-97D2-2FDC-4F4B-FEDFBB49AE98}"/>
                  </a:ext>
                </a:extLst>
              </p:cNvPr>
              <p:cNvSpPr txBox="1"/>
              <p:nvPr/>
            </p:nvSpPr>
            <p:spPr>
              <a:xfrm>
                <a:off x="3567914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2625EF-4B40-86AC-DBF7-AEC4DBAC7920}"/>
                  </a:ext>
                </a:extLst>
              </p:cNvPr>
              <p:cNvSpPr txBox="1"/>
              <p:nvPr/>
            </p:nvSpPr>
            <p:spPr>
              <a:xfrm>
                <a:off x="4077688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3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C37B8A-61E0-DCA9-F6F9-F99C03E50FC5}"/>
                  </a:ext>
                </a:extLst>
              </p:cNvPr>
              <p:cNvSpPr txBox="1"/>
              <p:nvPr/>
            </p:nvSpPr>
            <p:spPr>
              <a:xfrm>
                <a:off x="4611088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4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51485CC-79A7-5233-BFC5-0C022EE87F6C}"/>
                  </a:ext>
                </a:extLst>
              </p:cNvPr>
              <p:cNvSpPr txBox="1"/>
              <p:nvPr/>
            </p:nvSpPr>
            <p:spPr>
              <a:xfrm>
                <a:off x="5110332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5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272925-512C-C00B-7B35-8DB56343F758}"/>
                  </a:ext>
                </a:extLst>
              </p:cNvPr>
              <p:cNvSpPr txBox="1"/>
              <p:nvPr/>
            </p:nvSpPr>
            <p:spPr>
              <a:xfrm>
                <a:off x="5702083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6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C30E54D-BCBB-11D5-CD6E-F0AA8FE92BDD}"/>
                  </a:ext>
                </a:extLst>
              </p:cNvPr>
              <p:cNvSpPr txBox="1"/>
              <p:nvPr/>
            </p:nvSpPr>
            <p:spPr>
              <a:xfrm>
                <a:off x="6235483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7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CAA4EA5-FE3D-8D40-0A90-42A1D5AC8ECF}"/>
                </a:ext>
              </a:extLst>
            </p:cNvPr>
            <p:cNvGrpSpPr/>
            <p:nvPr/>
          </p:nvGrpSpPr>
          <p:grpSpPr>
            <a:xfrm>
              <a:off x="6020939" y="2743200"/>
              <a:ext cx="4293125" cy="849868"/>
              <a:chOff x="2361062" y="2743200"/>
              <a:chExt cx="4293125" cy="849868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028159C-F314-68E3-297B-5DE73893EACE}"/>
                  </a:ext>
                </a:extLst>
              </p:cNvPr>
              <p:cNvGrpSpPr/>
              <p:nvPr/>
            </p:nvGrpSpPr>
            <p:grpSpPr>
              <a:xfrm>
                <a:off x="2361062" y="2743200"/>
                <a:ext cx="4268338" cy="533400"/>
                <a:chOff x="1445524" y="2971800"/>
                <a:chExt cx="4268338" cy="533400"/>
              </a:xfrm>
            </p:grpSpPr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A954409E-4BAF-A95F-544D-B8DF8CE93CEE}"/>
                    </a:ext>
                  </a:extLst>
                </p:cNvPr>
                <p:cNvSpPr/>
                <p:nvPr/>
              </p:nvSpPr>
              <p:spPr>
                <a:xfrm>
                  <a:off x="14455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113</a:t>
                  </a: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245B0D8C-0166-3B37-5CF9-01E6616C1DC7}"/>
                    </a:ext>
                  </a:extLst>
                </p:cNvPr>
                <p:cNvSpPr/>
                <p:nvPr/>
              </p:nvSpPr>
              <p:spPr>
                <a:xfrm>
                  <a:off x="19789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901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D8757A04-74EC-52A0-17F3-20B1DEECB0C4}"/>
                    </a:ext>
                  </a:extLst>
                </p:cNvPr>
                <p:cNvSpPr/>
                <p:nvPr/>
              </p:nvSpPr>
              <p:spPr>
                <a:xfrm>
                  <a:off x="25128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555</a:t>
                  </a:r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9D5D8644-3F22-4B90-4575-591E69E6DD1D}"/>
                    </a:ext>
                  </a:extLst>
                </p:cNvPr>
                <p:cNvSpPr/>
                <p:nvPr/>
              </p:nvSpPr>
              <p:spPr>
                <a:xfrm>
                  <a:off x="3046293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512</a:t>
                  </a:r>
                </a:p>
              </p:txBody>
            </p:sp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D0FB66AC-257C-A3A7-72A2-9BAA64032154}"/>
                    </a:ext>
                  </a:extLst>
                </p:cNvPr>
                <p:cNvSpPr/>
                <p:nvPr/>
              </p:nvSpPr>
              <p:spPr>
                <a:xfrm>
                  <a:off x="35796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245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B64146E2-4504-A8F1-99F9-D44753821034}"/>
                    </a:ext>
                  </a:extLst>
                </p:cNvPr>
                <p:cNvSpPr/>
                <p:nvPr/>
              </p:nvSpPr>
              <p:spPr>
                <a:xfrm>
                  <a:off x="41136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800</a:t>
                  </a:r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4994ADB-06A8-D4BC-7DB5-3CC06E91FA0C}"/>
                    </a:ext>
                  </a:extLst>
                </p:cNvPr>
                <p:cNvSpPr/>
                <p:nvPr/>
              </p:nvSpPr>
              <p:spPr>
                <a:xfrm>
                  <a:off x="46470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018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A8740905-608B-1F49-6E88-49046DEDE13C}"/>
                    </a:ext>
                  </a:extLst>
                </p:cNvPr>
                <p:cNvSpPr/>
                <p:nvPr/>
              </p:nvSpPr>
              <p:spPr>
                <a:xfrm>
                  <a:off x="51804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121</a:t>
                  </a:r>
                </a:p>
              </p:txBody>
            </p:sp>
          </p:grp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A4ED3AF-CE5A-B2A9-1793-8C8C2A1B881B}"/>
                  </a:ext>
                </a:extLst>
              </p:cNvPr>
              <p:cNvSpPr txBox="1"/>
              <p:nvPr/>
            </p:nvSpPr>
            <p:spPr>
              <a:xfrm>
                <a:off x="25005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8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00116F0-E2BC-4A94-3A2F-68B14E3D9D6D}"/>
                  </a:ext>
                </a:extLst>
              </p:cNvPr>
              <p:cNvSpPr txBox="1"/>
              <p:nvPr/>
            </p:nvSpPr>
            <p:spPr>
              <a:xfrm>
                <a:off x="30339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9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8EB4907-B83A-178C-0854-3A1D1D6D8064}"/>
                  </a:ext>
                </a:extLst>
              </p:cNvPr>
              <p:cNvSpPr txBox="1"/>
              <p:nvPr/>
            </p:nvSpPr>
            <p:spPr>
              <a:xfrm>
                <a:off x="3567914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10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F29C78F-1BB3-E0F4-23B0-F89C42A85941}"/>
                  </a:ext>
                </a:extLst>
              </p:cNvPr>
              <p:cNvSpPr txBox="1"/>
              <p:nvPr/>
            </p:nvSpPr>
            <p:spPr>
              <a:xfrm>
                <a:off x="4077688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11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91155CF0-8F3F-B2B6-B4CE-818EC30457F9}"/>
                  </a:ext>
                </a:extLst>
              </p:cNvPr>
              <p:cNvSpPr txBox="1"/>
              <p:nvPr/>
            </p:nvSpPr>
            <p:spPr>
              <a:xfrm>
                <a:off x="4611088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12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ABAEC95-3AA8-1977-949A-53F10027BACC}"/>
                  </a:ext>
                </a:extLst>
              </p:cNvPr>
              <p:cNvSpPr txBox="1"/>
              <p:nvPr/>
            </p:nvSpPr>
            <p:spPr>
              <a:xfrm>
                <a:off x="5110332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13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F7C5BDB-74C7-EEA9-FD7A-108150ED3D0B}"/>
                  </a:ext>
                </a:extLst>
              </p:cNvPr>
              <p:cNvSpPr txBox="1"/>
              <p:nvPr/>
            </p:nvSpPr>
            <p:spPr>
              <a:xfrm>
                <a:off x="5702083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14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C38C609-4A48-7161-25E6-18F44C5174A4}"/>
                  </a:ext>
                </a:extLst>
              </p:cNvPr>
              <p:cNvSpPr txBox="1"/>
              <p:nvPr/>
            </p:nvSpPr>
            <p:spPr>
              <a:xfrm>
                <a:off x="6235483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15</a:t>
                </a:r>
              </a:p>
            </p:txBody>
          </p: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4BEB531-3711-E388-CD9E-744269DCB5F9}"/>
              </a:ext>
            </a:extLst>
          </p:cNvPr>
          <p:cNvGrpSpPr/>
          <p:nvPr/>
        </p:nvGrpSpPr>
        <p:grpSpPr>
          <a:xfrm>
            <a:off x="6639080" y="4886764"/>
            <a:ext cx="5334000" cy="1817195"/>
            <a:chOff x="4876800" y="4493526"/>
            <a:chExt cx="5334000" cy="1817195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54D98CC9-1ECA-8EC1-D4F2-F5356BD5D74D}"/>
                </a:ext>
              </a:extLst>
            </p:cNvPr>
            <p:cNvSpPr/>
            <p:nvPr/>
          </p:nvSpPr>
          <p:spPr>
            <a:xfrm>
              <a:off x="96774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A885E00-B68C-F785-3E08-00904AF4E605}"/>
                </a:ext>
              </a:extLst>
            </p:cNvPr>
            <p:cNvSpPr/>
            <p:nvPr/>
          </p:nvSpPr>
          <p:spPr>
            <a:xfrm>
              <a:off x="91440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8E53BF7D-9B29-0146-38F4-473D33D31363}"/>
                </a:ext>
              </a:extLst>
            </p:cNvPr>
            <p:cNvSpPr/>
            <p:nvPr/>
          </p:nvSpPr>
          <p:spPr>
            <a:xfrm>
              <a:off x="86106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6DF8AFB-0BE2-6403-A1E2-1E8D871B2345}"/>
                </a:ext>
              </a:extLst>
            </p:cNvPr>
            <p:cNvSpPr/>
            <p:nvPr/>
          </p:nvSpPr>
          <p:spPr>
            <a:xfrm>
              <a:off x="80772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989718A-7D33-FB9B-C348-2CC0497D6E02}"/>
                </a:ext>
              </a:extLst>
            </p:cNvPr>
            <p:cNvSpPr/>
            <p:nvPr/>
          </p:nvSpPr>
          <p:spPr>
            <a:xfrm>
              <a:off x="75438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C242C9B-09A4-6117-C57D-D24450AC01BE}"/>
                </a:ext>
              </a:extLst>
            </p:cNvPr>
            <p:cNvSpPr/>
            <p:nvPr/>
          </p:nvSpPr>
          <p:spPr>
            <a:xfrm>
              <a:off x="70104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015C1621-566D-4D9B-4062-CF55647D2ACB}"/>
                </a:ext>
              </a:extLst>
            </p:cNvPr>
            <p:cNvSpPr/>
            <p:nvPr/>
          </p:nvSpPr>
          <p:spPr>
            <a:xfrm>
              <a:off x="64770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7A6F8BB-D41D-CFC2-3B83-378EB0BEE6B6}"/>
                </a:ext>
              </a:extLst>
            </p:cNvPr>
            <p:cNvSpPr/>
            <p:nvPr/>
          </p:nvSpPr>
          <p:spPr>
            <a:xfrm>
              <a:off x="59436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F861BB88-9666-9EB5-3623-B2DCEF4360DA}"/>
                </a:ext>
              </a:extLst>
            </p:cNvPr>
            <p:cNvSpPr txBox="1"/>
            <p:nvPr/>
          </p:nvSpPr>
          <p:spPr>
            <a:xfrm>
              <a:off x="49926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DD2ED4B-3174-CE5F-9623-8FFD23B19965}"/>
                </a:ext>
              </a:extLst>
            </p:cNvPr>
            <p:cNvSpPr txBox="1"/>
            <p:nvPr/>
          </p:nvSpPr>
          <p:spPr>
            <a:xfrm>
              <a:off x="55260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E3A5957B-0255-9C64-F7B4-05DAE01FEE43}"/>
                </a:ext>
              </a:extLst>
            </p:cNvPr>
            <p:cNvSpPr txBox="1"/>
            <p:nvPr/>
          </p:nvSpPr>
          <p:spPr>
            <a:xfrm>
              <a:off x="6060026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281CAD29-B3DF-A849-5CE5-4BF69DD53C73}"/>
                </a:ext>
              </a:extLst>
            </p:cNvPr>
            <p:cNvSpPr txBox="1"/>
            <p:nvPr/>
          </p:nvSpPr>
          <p:spPr>
            <a:xfrm>
              <a:off x="6569800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B99E5E6-92D5-F305-7AAD-325721A03303}"/>
                </a:ext>
              </a:extLst>
            </p:cNvPr>
            <p:cNvSpPr txBox="1"/>
            <p:nvPr/>
          </p:nvSpPr>
          <p:spPr>
            <a:xfrm>
              <a:off x="7103200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94D8D65B-6701-8B3A-6DF6-D98B1ED9EBFF}"/>
                </a:ext>
              </a:extLst>
            </p:cNvPr>
            <p:cNvSpPr txBox="1"/>
            <p:nvPr/>
          </p:nvSpPr>
          <p:spPr>
            <a:xfrm>
              <a:off x="7602444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BC08D99-04C9-E62B-494D-3A181488A7AA}"/>
                </a:ext>
              </a:extLst>
            </p:cNvPr>
            <p:cNvSpPr txBox="1"/>
            <p:nvPr/>
          </p:nvSpPr>
          <p:spPr>
            <a:xfrm>
              <a:off x="819419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F614A99-7467-E672-9DB1-AF5A3A8C5BA4}"/>
                </a:ext>
              </a:extLst>
            </p:cNvPr>
            <p:cNvSpPr txBox="1"/>
            <p:nvPr/>
          </p:nvSpPr>
          <p:spPr>
            <a:xfrm>
              <a:off x="8727595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764E1B5-6D75-87C0-89E3-5D3ABC709EDB}"/>
                </a:ext>
              </a:extLst>
            </p:cNvPr>
            <p:cNvSpPr/>
            <p:nvPr/>
          </p:nvSpPr>
          <p:spPr>
            <a:xfrm>
              <a:off x="54102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69EB4A83-5E3A-A769-DCFB-123F8F10F4A7}"/>
                </a:ext>
              </a:extLst>
            </p:cNvPr>
            <p:cNvSpPr/>
            <p:nvPr/>
          </p:nvSpPr>
          <p:spPr>
            <a:xfrm>
              <a:off x="48768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9C96E0C1-A550-56EC-FD72-2C4BC9F7C7F9}"/>
                </a:ext>
              </a:extLst>
            </p:cNvPr>
            <p:cNvSpPr txBox="1"/>
            <p:nvPr/>
          </p:nvSpPr>
          <p:spPr>
            <a:xfrm>
              <a:off x="926962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6CBA1B4E-2801-0FFF-09AA-4BDE9E2E2705}"/>
                </a:ext>
              </a:extLst>
            </p:cNvPr>
            <p:cNvSpPr txBox="1"/>
            <p:nvPr/>
          </p:nvSpPr>
          <p:spPr>
            <a:xfrm>
              <a:off x="981180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sp>
        <p:nvSpPr>
          <p:cNvPr id="120" name="Arrow: Bent-Up 119">
            <a:extLst>
              <a:ext uri="{FF2B5EF4-FFF2-40B4-BE49-F238E27FC236}">
                <a16:creationId xmlns:a16="http://schemas.microsoft.com/office/drawing/2014/main" id="{F8C1EBBC-2D29-3947-2D55-152820918DA0}"/>
              </a:ext>
            </a:extLst>
          </p:cNvPr>
          <p:cNvSpPr/>
          <p:nvPr/>
        </p:nvSpPr>
        <p:spPr>
          <a:xfrm rot="5400000">
            <a:off x="4443829" y="4592010"/>
            <a:ext cx="1128451" cy="132556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2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D522-A643-E0F7-0203-D79E5BF4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4AAD-4854-7E00-900E-93F7F0ADE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42" y="1517901"/>
            <a:ext cx="11668760" cy="4351338"/>
          </a:xfrm>
        </p:spPr>
        <p:txBody>
          <a:bodyPr/>
          <a:lstStyle/>
          <a:p>
            <a:r>
              <a:rPr lang="en-US" dirty="0"/>
              <a:t>Radix: The base of a number system</a:t>
            </a:r>
          </a:p>
          <a:p>
            <a:pPr lvl="1"/>
            <a:r>
              <a:rPr lang="en-US" dirty="0"/>
              <a:t>We’ll use base 10, most implementations will use larger bases</a:t>
            </a:r>
          </a:p>
          <a:p>
            <a:r>
              <a:rPr lang="en-US" dirty="0"/>
              <a:t>Idea: </a:t>
            </a:r>
          </a:p>
          <a:p>
            <a:pPr lvl="1"/>
            <a:r>
              <a:rPr lang="en-US" dirty="0" err="1"/>
              <a:t>BucketSort</a:t>
            </a:r>
            <a:r>
              <a:rPr lang="en-US" dirty="0"/>
              <a:t> by each digit, one at a time, from least significant to most significant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143260-887A-82E5-E7F0-D8C587242AE1}"/>
              </a:ext>
            </a:extLst>
          </p:cNvPr>
          <p:cNvSpPr txBox="1"/>
          <p:nvPr/>
        </p:nvSpPr>
        <p:spPr>
          <a:xfrm>
            <a:off x="1308984" y="5534047"/>
            <a:ext cx="3184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Place each element into a “bucket” according to its 10’s place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4BEB531-3711-E388-CD9E-744269DCB5F9}"/>
              </a:ext>
            </a:extLst>
          </p:cNvPr>
          <p:cNvGrpSpPr/>
          <p:nvPr/>
        </p:nvGrpSpPr>
        <p:grpSpPr>
          <a:xfrm>
            <a:off x="452562" y="3381872"/>
            <a:ext cx="5334000" cy="1817195"/>
            <a:chOff x="4876800" y="4493526"/>
            <a:chExt cx="5334000" cy="1817195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54D98CC9-1ECA-8EC1-D4F2-F5356BD5D74D}"/>
                </a:ext>
              </a:extLst>
            </p:cNvPr>
            <p:cNvSpPr/>
            <p:nvPr/>
          </p:nvSpPr>
          <p:spPr>
            <a:xfrm>
              <a:off x="96774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A885E00-B68C-F785-3E08-00904AF4E605}"/>
                </a:ext>
              </a:extLst>
            </p:cNvPr>
            <p:cNvSpPr/>
            <p:nvPr/>
          </p:nvSpPr>
          <p:spPr>
            <a:xfrm>
              <a:off x="91440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8E53BF7D-9B29-0146-38F4-473D33D31363}"/>
                </a:ext>
              </a:extLst>
            </p:cNvPr>
            <p:cNvSpPr/>
            <p:nvPr/>
          </p:nvSpPr>
          <p:spPr>
            <a:xfrm>
              <a:off x="86106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6DF8AFB-0BE2-6403-A1E2-1E8D871B2345}"/>
                </a:ext>
              </a:extLst>
            </p:cNvPr>
            <p:cNvSpPr/>
            <p:nvPr/>
          </p:nvSpPr>
          <p:spPr>
            <a:xfrm>
              <a:off x="80772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989718A-7D33-FB9B-C348-2CC0497D6E02}"/>
                </a:ext>
              </a:extLst>
            </p:cNvPr>
            <p:cNvSpPr/>
            <p:nvPr/>
          </p:nvSpPr>
          <p:spPr>
            <a:xfrm>
              <a:off x="75438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C242C9B-09A4-6117-C57D-D24450AC01BE}"/>
                </a:ext>
              </a:extLst>
            </p:cNvPr>
            <p:cNvSpPr/>
            <p:nvPr/>
          </p:nvSpPr>
          <p:spPr>
            <a:xfrm>
              <a:off x="70104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015C1621-566D-4D9B-4062-CF55647D2ACB}"/>
                </a:ext>
              </a:extLst>
            </p:cNvPr>
            <p:cNvSpPr/>
            <p:nvPr/>
          </p:nvSpPr>
          <p:spPr>
            <a:xfrm>
              <a:off x="64770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7A6F8BB-D41D-CFC2-3B83-378EB0BEE6B6}"/>
                </a:ext>
              </a:extLst>
            </p:cNvPr>
            <p:cNvSpPr/>
            <p:nvPr/>
          </p:nvSpPr>
          <p:spPr>
            <a:xfrm>
              <a:off x="59436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F861BB88-9666-9EB5-3623-B2DCEF4360DA}"/>
                </a:ext>
              </a:extLst>
            </p:cNvPr>
            <p:cNvSpPr txBox="1"/>
            <p:nvPr/>
          </p:nvSpPr>
          <p:spPr>
            <a:xfrm>
              <a:off x="49926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DD2ED4B-3174-CE5F-9623-8FFD23B19965}"/>
                </a:ext>
              </a:extLst>
            </p:cNvPr>
            <p:cNvSpPr txBox="1"/>
            <p:nvPr/>
          </p:nvSpPr>
          <p:spPr>
            <a:xfrm>
              <a:off x="5526057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E3A5957B-0255-9C64-F7B4-05DAE01FEE43}"/>
                </a:ext>
              </a:extLst>
            </p:cNvPr>
            <p:cNvSpPr txBox="1"/>
            <p:nvPr/>
          </p:nvSpPr>
          <p:spPr>
            <a:xfrm>
              <a:off x="6060026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281CAD29-B3DF-A849-5CE5-4BF69DD53C73}"/>
                </a:ext>
              </a:extLst>
            </p:cNvPr>
            <p:cNvSpPr txBox="1"/>
            <p:nvPr/>
          </p:nvSpPr>
          <p:spPr>
            <a:xfrm>
              <a:off x="6569800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B99E5E6-92D5-F305-7AAD-325721A03303}"/>
                </a:ext>
              </a:extLst>
            </p:cNvPr>
            <p:cNvSpPr txBox="1"/>
            <p:nvPr/>
          </p:nvSpPr>
          <p:spPr>
            <a:xfrm>
              <a:off x="7103200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94D8D65B-6701-8B3A-6DF6-D98B1ED9EBFF}"/>
                </a:ext>
              </a:extLst>
            </p:cNvPr>
            <p:cNvSpPr txBox="1"/>
            <p:nvPr/>
          </p:nvSpPr>
          <p:spPr>
            <a:xfrm>
              <a:off x="7602444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8BC08D99-04C9-E62B-494D-3A181488A7AA}"/>
                </a:ext>
              </a:extLst>
            </p:cNvPr>
            <p:cNvSpPr txBox="1"/>
            <p:nvPr/>
          </p:nvSpPr>
          <p:spPr>
            <a:xfrm>
              <a:off x="819419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7F614A99-7467-E672-9DB1-AF5A3A8C5BA4}"/>
                </a:ext>
              </a:extLst>
            </p:cNvPr>
            <p:cNvSpPr txBox="1"/>
            <p:nvPr/>
          </p:nvSpPr>
          <p:spPr>
            <a:xfrm>
              <a:off x="8727595" y="59408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764E1B5-6D75-87C0-89E3-5D3ABC709EDB}"/>
                </a:ext>
              </a:extLst>
            </p:cNvPr>
            <p:cNvSpPr/>
            <p:nvPr/>
          </p:nvSpPr>
          <p:spPr>
            <a:xfrm>
              <a:off x="5410200" y="4494663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69EB4A83-5E3A-A769-DCFB-123F8F10F4A7}"/>
                </a:ext>
              </a:extLst>
            </p:cNvPr>
            <p:cNvSpPr/>
            <p:nvPr/>
          </p:nvSpPr>
          <p:spPr>
            <a:xfrm>
              <a:off x="4876800" y="4493526"/>
              <a:ext cx="533400" cy="14434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9C96E0C1-A550-56EC-FD72-2C4BC9F7C7F9}"/>
                </a:ext>
              </a:extLst>
            </p:cNvPr>
            <p:cNvSpPr txBox="1"/>
            <p:nvPr/>
          </p:nvSpPr>
          <p:spPr>
            <a:xfrm>
              <a:off x="926962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6CBA1B4E-2801-0FFF-09AA-4BDE9E2E2705}"/>
                </a:ext>
              </a:extLst>
            </p:cNvPr>
            <p:cNvSpPr txBox="1"/>
            <p:nvPr/>
          </p:nvSpPr>
          <p:spPr>
            <a:xfrm>
              <a:off x="9811805" y="59413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sp>
        <p:nvSpPr>
          <p:cNvPr id="120" name="Arrow: Bent-Up 119">
            <a:extLst>
              <a:ext uri="{FF2B5EF4-FFF2-40B4-BE49-F238E27FC236}">
                <a16:creationId xmlns:a16="http://schemas.microsoft.com/office/drawing/2014/main" id="{F8C1EBBC-2D29-3947-2D55-152820918DA0}"/>
              </a:ext>
            </a:extLst>
          </p:cNvPr>
          <p:cNvSpPr/>
          <p:nvPr/>
        </p:nvSpPr>
        <p:spPr>
          <a:xfrm rot="5400000">
            <a:off x="4551618" y="5289479"/>
            <a:ext cx="1128451" cy="132556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03E7495-E90F-2D2E-2DC8-D7DB5BFCCBEB}"/>
              </a:ext>
            </a:extLst>
          </p:cNvPr>
          <p:cNvGrpSpPr/>
          <p:nvPr/>
        </p:nvGrpSpPr>
        <p:grpSpPr>
          <a:xfrm>
            <a:off x="6401447" y="4683760"/>
            <a:ext cx="5334000" cy="1969595"/>
            <a:chOff x="4876800" y="4572000"/>
            <a:chExt cx="5334000" cy="196959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61D6AA-7881-F709-2A3E-E335A463EA74}"/>
                </a:ext>
              </a:extLst>
            </p:cNvPr>
            <p:cNvSpPr/>
            <p:nvPr/>
          </p:nvSpPr>
          <p:spPr>
            <a:xfrm>
              <a:off x="96774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42CC28F-B99B-5CE7-2FB0-4AAFD47CDE15}"/>
                </a:ext>
              </a:extLst>
            </p:cNvPr>
            <p:cNvSpPr/>
            <p:nvPr/>
          </p:nvSpPr>
          <p:spPr>
            <a:xfrm>
              <a:off x="91440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966A1E3-10C4-8F36-8163-DECE62BFF72C}"/>
                </a:ext>
              </a:extLst>
            </p:cNvPr>
            <p:cNvSpPr/>
            <p:nvPr/>
          </p:nvSpPr>
          <p:spPr>
            <a:xfrm>
              <a:off x="86106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4EFCA7D-7C8B-740A-99B9-440328E85B88}"/>
                </a:ext>
              </a:extLst>
            </p:cNvPr>
            <p:cNvSpPr/>
            <p:nvPr/>
          </p:nvSpPr>
          <p:spPr>
            <a:xfrm>
              <a:off x="80772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95C9FB0-7648-B3B8-1167-E8E5A5704B01}"/>
                </a:ext>
              </a:extLst>
            </p:cNvPr>
            <p:cNvSpPr/>
            <p:nvPr/>
          </p:nvSpPr>
          <p:spPr>
            <a:xfrm>
              <a:off x="75438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8BC752-BDCA-AD13-4233-89889A8DAC63}"/>
                </a:ext>
              </a:extLst>
            </p:cNvPr>
            <p:cNvSpPr/>
            <p:nvPr/>
          </p:nvSpPr>
          <p:spPr>
            <a:xfrm>
              <a:off x="70104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5678187-148C-0105-9D7E-192A22C6E036}"/>
                </a:ext>
              </a:extLst>
            </p:cNvPr>
            <p:cNvSpPr/>
            <p:nvPr/>
          </p:nvSpPr>
          <p:spPr>
            <a:xfrm>
              <a:off x="64770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CEEE52B-4C01-5D72-A987-4A97F4C6D2D2}"/>
                </a:ext>
              </a:extLst>
            </p:cNvPr>
            <p:cNvSpPr/>
            <p:nvPr/>
          </p:nvSpPr>
          <p:spPr>
            <a:xfrm>
              <a:off x="59436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779D00F-9272-7C1E-9D41-A93C338DF723}"/>
                </a:ext>
              </a:extLst>
            </p:cNvPr>
            <p:cNvSpPr txBox="1"/>
            <p:nvPr/>
          </p:nvSpPr>
          <p:spPr>
            <a:xfrm>
              <a:off x="4992657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7767DD9-39BB-8683-09BF-F85099F5390E}"/>
                </a:ext>
              </a:extLst>
            </p:cNvPr>
            <p:cNvSpPr txBox="1"/>
            <p:nvPr/>
          </p:nvSpPr>
          <p:spPr>
            <a:xfrm>
              <a:off x="5526057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561B223-FD8D-5A03-DA6E-247DED224AB8}"/>
                </a:ext>
              </a:extLst>
            </p:cNvPr>
            <p:cNvSpPr txBox="1"/>
            <p:nvPr/>
          </p:nvSpPr>
          <p:spPr>
            <a:xfrm>
              <a:off x="6060026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6FA6309-8B37-CE8D-E7E5-E5E79AF811D3}"/>
                </a:ext>
              </a:extLst>
            </p:cNvPr>
            <p:cNvSpPr txBox="1"/>
            <p:nvPr/>
          </p:nvSpPr>
          <p:spPr>
            <a:xfrm>
              <a:off x="6569800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759F879-D7EC-6511-A722-BA8C1D510326}"/>
                </a:ext>
              </a:extLst>
            </p:cNvPr>
            <p:cNvSpPr txBox="1"/>
            <p:nvPr/>
          </p:nvSpPr>
          <p:spPr>
            <a:xfrm>
              <a:off x="7103200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1D13815-BC06-EB0C-3AC3-4EEE8B2BE084}"/>
                </a:ext>
              </a:extLst>
            </p:cNvPr>
            <p:cNvSpPr txBox="1"/>
            <p:nvPr/>
          </p:nvSpPr>
          <p:spPr>
            <a:xfrm>
              <a:off x="7602444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4813CA8-C813-EE49-18B2-760E4527EEAE}"/>
                </a:ext>
              </a:extLst>
            </p:cNvPr>
            <p:cNvSpPr txBox="1"/>
            <p:nvPr/>
          </p:nvSpPr>
          <p:spPr>
            <a:xfrm>
              <a:off x="819419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FF9DF0-151C-22B5-5D2E-5DF190627837}"/>
                </a:ext>
              </a:extLst>
            </p:cNvPr>
            <p:cNvSpPr txBox="1"/>
            <p:nvPr/>
          </p:nvSpPr>
          <p:spPr>
            <a:xfrm>
              <a:off x="8727595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5609D8-F348-FC00-0758-0607BF897D4D}"/>
                </a:ext>
              </a:extLst>
            </p:cNvPr>
            <p:cNvSpPr/>
            <p:nvPr/>
          </p:nvSpPr>
          <p:spPr>
            <a:xfrm>
              <a:off x="54102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8EA6627-C543-2DA1-2142-39B063E1F82B}"/>
                </a:ext>
              </a:extLst>
            </p:cNvPr>
            <p:cNvSpPr/>
            <p:nvPr/>
          </p:nvSpPr>
          <p:spPr>
            <a:xfrm>
              <a:off x="4876800" y="4574274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8ECA832-35E5-A9A8-F60B-961FEC7432B8}"/>
                </a:ext>
              </a:extLst>
            </p:cNvPr>
            <p:cNvSpPr txBox="1"/>
            <p:nvPr/>
          </p:nvSpPr>
          <p:spPr>
            <a:xfrm>
              <a:off x="926962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FB00CFA-F0FE-1E0A-4521-EB59CC8578C4}"/>
                </a:ext>
              </a:extLst>
            </p:cNvPr>
            <p:cNvSpPr txBox="1"/>
            <p:nvPr/>
          </p:nvSpPr>
          <p:spPr>
            <a:xfrm>
              <a:off x="981180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366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D522-A643-E0F7-0203-D79E5BF4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4AAD-4854-7E00-900E-93F7F0ADE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42" y="1517901"/>
            <a:ext cx="11668760" cy="4351338"/>
          </a:xfrm>
        </p:spPr>
        <p:txBody>
          <a:bodyPr/>
          <a:lstStyle/>
          <a:p>
            <a:r>
              <a:rPr lang="en-US" dirty="0"/>
              <a:t>Radix: The base of a number system</a:t>
            </a:r>
          </a:p>
          <a:p>
            <a:pPr lvl="1"/>
            <a:r>
              <a:rPr lang="en-US" dirty="0"/>
              <a:t>We’ll use base 10, most implementations will use larger bases</a:t>
            </a:r>
          </a:p>
          <a:p>
            <a:r>
              <a:rPr lang="en-US" dirty="0"/>
              <a:t>Idea: </a:t>
            </a:r>
          </a:p>
          <a:p>
            <a:pPr lvl="1"/>
            <a:r>
              <a:rPr lang="en-US" dirty="0" err="1"/>
              <a:t>BucketSort</a:t>
            </a:r>
            <a:r>
              <a:rPr lang="en-US" dirty="0"/>
              <a:t> by each digit, one at a time, from least significant to most significant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143260-887A-82E5-E7F0-D8C587242AE1}"/>
              </a:ext>
            </a:extLst>
          </p:cNvPr>
          <p:cNvSpPr txBox="1"/>
          <p:nvPr/>
        </p:nvSpPr>
        <p:spPr>
          <a:xfrm>
            <a:off x="1308984" y="5534047"/>
            <a:ext cx="3184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Place each element into a “bucket” according to its 100’s place</a:t>
            </a:r>
          </a:p>
        </p:txBody>
      </p:sp>
      <p:sp>
        <p:nvSpPr>
          <p:cNvPr id="120" name="Arrow: Bent-Up 119">
            <a:extLst>
              <a:ext uri="{FF2B5EF4-FFF2-40B4-BE49-F238E27FC236}">
                <a16:creationId xmlns:a16="http://schemas.microsoft.com/office/drawing/2014/main" id="{F8C1EBBC-2D29-3947-2D55-152820918DA0}"/>
              </a:ext>
            </a:extLst>
          </p:cNvPr>
          <p:cNvSpPr/>
          <p:nvPr/>
        </p:nvSpPr>
        <p:spPr>
          <a:xfrm rot="5400000">
            <a:off x="4551618" y="5289479"/>
            <a:ext cx="1128451" cy="132556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03E7495-E90F-2D2E-2DC8-D7DB5BFCCBEB}"/>
              </a:ext>
            </a:extLst>
          </p:cNvPr>
          <p:cNvGrpSpPr/>
          <p:nvPr/>
        </p:nvGrpSpPr>
        <p:grpSpPr>
          <a:xfrm>
            <a:off x="184190" y="3418440"/>
            <a:ext cx="5334000" cy="1969595"/>
            <a:chOff x="4876800" y="4572000"/>
            <a:chExt cx="5334000" cy="196959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61D6AA-7881-F709-2A3E-E335A463EA74}"/>
                </a:ext>
              </a:extLst>
            </p:cNvPr>
            <p:cNvSpPr/>
            <p:nvPr/>
          </p:nvSpPr>
          <p:spPr>
            <a:xfrm>
              <a:off x="96774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42CC28F-B99B-5CE7-2FB0-4AAFD47CDE15}"/>
                </a:ext>
              </a:extLst>
            </p:cNvPr>
            <p:cNvSpPr/>
            <p:nvPr/>
          </p:nvSpPr>
          <p:spPr>
            <a:xfrm>
              <a:off x="91440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966A1E3-10C4-8F36-8163-DECE62BFF72C}"/>
                </a:ext>
              </a:extLst>
            </p:cNvPr>
            <p:cNvSpPr/>
            <p:nvPr/>
          </p:nvSpPr>
          <p:spPr>
            <a:xfrm>
              <a:off x="86106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4EFCA7D-7C8B-740A-99B9-440328E85B88}"/>
                </a:ext>
              </a:extLst>
            </p:cNvPr>
            <p:cNvSpPr/>
            <p:nvPr/>
          </p:nvSpPr>
          <p:spPr>
            <a:xfrm>
              <a:off x="80772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95C9FB0-7648-B3B8-1167-E8E5A5704B01}"/>
                </a:ext>
              </a:extLst>
            </p:cNvPr>
            <p:cNvSpPr/>
            <p:nvPr/>
          </p:nvSpPr>
          <p:spPr>
            <a:xfrm>
              <a:off x="75438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8BC752-BDCA-AD13-4233-89889A8DAC63}"/>
                </a:ext>
              </a:extLst>
            </p:cNvPr>
            <p:cNvSpPr/>
            <p:nvPr/>
          </p:nvSpPr>
          <p:spPr>
            <a:xfrm>
              <a:off x="70104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5678187-148C-0105-9D7E-192A22C6E036}"/>
                </a:ext>
              </a:extLst>
            </p:cNvPr>
            <p:cNvSpPr/>
            <p:nvPr/>
          </p:nvSpPr>
          <p:spPr>
            <a:xfrm>
              <a:off x="6477000" y="4572000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CEEE52B-4C01-5D72-A987-4A97F4C6D2D2}"/>
                </a:ext>
              </a:extLst>
            </p:cNvPr>
            <p:cNvSpPr/>
            <p:nvPr/>
          </p:nvSpPr>
          <p:spPr>
            <a:xfrm>
              <a:off x="59436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779D00F-9272-7C1E-9D41-A93C338DF723}"/>
                </a:ext>
              </a:extLst>
            </p:cNvPr>
            <p:cNvSpPr txBox="1"/>
            <p:nvPr/>
          </p:nvSpPr>
          <p:spPr>
            <a:xfrm>
              <a:off x="4992657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7767DD9-39BB-8683-09BF-F85099F5390E}"/>
                </a:ext>
              </a:extLst>
            </p:cNvPr>
            <p:cNvSpPr txBox="1"/>
            <p:nvPr/>
          </p:nvSpPr>
          <p:spPr>
            <a:xfrm>
              <a:off x="5526057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561B223-FD8D-5A03-DA6E-247DED224AB8}"/>
                </a:ext>
              </a:extLst>
            </p:cNvPr>
            <p:cNvSpPr txBox="1"/>
            <p:nvPr/>
          </p:nvSpPr>
          <p:spPr>
            <a:xfrm>
              <a:off x="6060026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6FA6309-8B37-CE8D-E7E5-E5E79AF811D3}"/>
                </a:ext>
              </a:extLst>
            </p:cNvPr>
            <p:cNvSpPr txBox="1"/>
            <p:nvPr/>
          </p:nvSpPr>
          <p:spPr>
            <a:xfrm>
              <a:off x="6569800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759F879-D7EC-6511-A722-BA8C1D510326}"/>
                </a:ext>
              </a:extLst>
            </p:cNvPr>
            <p:cNvSpPr txBox="1"/>
            <p:nvPr/>
          </p:nvSpPr>
          <p:spPr>
            <a:xfrm>
              <a:off x="7103200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1D13815-BC06-EB0C-3AC3-4EEE8B2BE084}"/>
                </a:ext>
              </a:extLst>
            </p:cNvPr>
            <p:cNvSpPr txBox="1"/>
            <p:nvPr/>
          </p:nvSpPr>
          <p:spPr>
            <a:xfrm>
              <a:off x="7602444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4813CA8-C813-EE49-18B2-760E4527EEAE}"/>
                </a:ext>
              </a:extLst>
            </p:cNvPr>
            <p:cNvSpPr txBox="1"/>
            <p:nvPr/>
          </p:nvSpPr>
          <p:spPr>
            <a:xfrm>
              <a:off x="819419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FF9DF0-151C-22B5-5D2E-5DF190627837}"/>
                </a:ext>
              </a:extLst>
            </p:cNvPr>
            <p:cNvSpPr txBox="1"/>
            <p:nvPr/>
          </p:nvSpPr>
          <p:spPr>
            <a:xfrm>
              <a:off x="8727595" y="61716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5609D8-F348-FC00-0758-0607BF897D4D}"/>
                </a:ext>
              </a:extLst>
            </p:cNvPr>
            <p:cNvSpPr/>
            <p:nvPr/>
          </p:nvSpPr>
          <p:spPr>
            <a:xfrm>
              <a:off x="5410200" y="4573137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8EA6627-C543-2DA1-2142-39B063E1F82B}"/>
                </a:ext>
              </a:extLst>
            </p:cNvPr>
            <p:cNvSpPr/>
            <p:nvPr/>
          </p:nvSpPr>
          <p:spPr>
            <a:xfrm>
              <a:off x="4876800" y="4574274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8ECA832-35E5-A9A8-F60B-961FEC7432B8}"/>
                </a:ext>
              </a:extLst>
            </p:cNvPr>
            <p:cNvSpPr txBox="1"/>
            <p:nvPr/>
          </p:nvSpPr>
          <p:spPr>
            <a:xfrm>
              <a:off x="926962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FB00CFA-F0FE-1E0A-4521-EB59CC8578C4}"/>
                </a:ext>
              </a:extLst>
            </p:cNvPr>
            <p:cNvSpPr txBox="1"/>
            <p:nvPr/>
          </p:nvSpPr>
          <p:spPr>
            <a:xfrm>
              <a:off x="9811805" y="61722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65A8A20-D2B5-DB28-F722-367EBB815E4D}"/>
              </a:ext>
            </a:extLst>
          </p:cNvPr>
          <p:cNvGrpSpPr/>
          <p:nvPr/>
        </p:nvGrpSpPr>
        <p:grpSpPr>
          <a:xfrm>
            <a:off x="6390963" y="4659805"/>
            <a:ext cx="5334000" cy="1969595"/>
            <a:chOff x="5181600" y="4659805"/>
            <a:chExt cx="5334000" cy="196959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F532373-E7B4-2EFC-071E-679598070FDA}"/>
                </a:ext>
              </a:extLst>
            </p:cNvPr>
            <p:cNvSpPr/>
            <p:nvPr/>
          </p:nvSpPr>
          <p:spPr>
            <a:xfrm>
              <a:off x="99822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9409103-ADAF-06A2-3DA9-520F41B67426}"/>
                </a:ext>
              </a:extLst>
            </p:cNvPr>
            <p:cNvSpPr/>
            <p:nvPr/>
          </p:nvSpPr>
          <p:spPr>
            <a:xfrm>
              <a:off x="94488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88D6195-37CE-2DE2-F382-E40AC4FBDE19}"/>
                </a:ext>
              </a:extLst>
            </p:cNvPr>
            <p:cNvSpPr/>
            <p:nvPr/>
          </p:nvSpPr>
          <p:spPr>
            <a:xfrm>
              <a:off x="89154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9B8B052-6C9D-2F21-F4AF-137DC87A16BA}"/>
                </a:ext>
              </a:extLst>
            </p:cNvPr>
            <p:cNvSpPr/>
            <p:nvPr/>
          </p:nvSpPr>
          <p:spPr>
            <a:xfrm>
              <a:off x="83820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543091-F86D-2A7A-62E0-72FB4EED00AE}"/>
                </a:ext>
              </a:extLst>
            </p:cNvPr>
            <p:cNvSpPr/>
            <p:nvPr/>
          </p:nvSpPr>
          <p:spPr>
            <a:xfrm>
              <a:off x="78486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EC54B84-6150-A55B-306C-B25020DE0933}"/>
                </a:ext>
              </a:extLst>
            </p:cNvPr>
            <p:cNvSpPr/>
            <p:nvPr/>
          </p:nvSpPr>
          <p:spPr>
            <a:xfrm>
              <a:off x="73152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7E5AF8-DF4B-8B5D-AB02-D32DC607F5ED}"/>
                </a:ext>
              </a:extLst>
            </p:cNvPr>
            <p:cNvSpPr/>
            <p:nvPr/>
          </p:nvSpPr>
          <p:spPr>
            <a:xfrm>
              <a:off x="67818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CA04DA-BEA9-9BAE-DFD0-5184E85AC645}"/>
                </a:ext>
              </a:extLst>
            </p:cNvPr>
            <p:cNvSpPr/>
            <p:nvPr/>
          </p:nvSpPr>
          <p:spPr>
            <a:xfrm>
              <a:off x="62484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F1202EA-0602-9D72-2829-CA336835836D}"/>
                </a:ext>
              </a:extLst>
            </p:cNvPr>
            <p:cNvSpPr txBox="1"/>
            <p:nvPr/>
          </p:nvSpPr>
          <p:spPr>
            <a:xfrm>
              <a:off x="5297457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14CB3AD-2265-62FA-CBAC-A400A269E0EC}"/>
                </a:ext>
              </a:extLst>
            </p:cNvPr>
            <p:cNvSpPr txBox="1"/>
            <p:nvPr/>
          </p:nvSpPr>
          <p:spPr>
            <a:xfrm>
              <a:off x="5830857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A289862-1676-90BB-B64A-F5E3668714B1}"/>
                </a:ext>
              </a:extLst>
            </p:cNvPr>
            <p:cNvSpPr txBox="1"/>
            <p:nvPr/>
          </p:nvSpPr>
          <p:spPr>
            <a:xfrm>
              <a:off x="6364826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CD5DA25-C681-B9C5-0B11-EE530F27373E}"/>
                </a:ext>
              </a:extLst>
            </p:cNvPr>
            <p:cNvSpPr txBox="1"/>
            <p:nvPr/>
          </p:nvSpPr>
          <p:spPr>
            <a:xfrm>
              <a:off x="6874600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34D126E-A428-30BC-F5BE-FDB235FDBB28}"/>
                </a:ext>
              </a:extLst>
            </p:cNvPr>
            <p:cNvSpPr txBox="1"/>
            <p:nvPr/>
          </p:nvSpPr>
          <p:spPr>
            <a:xfrm>
              <a:off x="7408000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60968AA-7F88-E791-E5F7-88DF4401112E}"/>
                </a:ext>
              </a:extLst>
            </p:cNvPr>
            <p:cNvSpPr txBox="1"/>
            <p:nvPr/>
          </p:nvSpPr>
          <p:spPr>
            <a:xfrm>
              <a:off x="7907244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5929E61-DF41-C186-5CC6-BCCC84AE1B02}"/>
                </a:ext>
              </a:extLst>
            </p:cNvPr>
            <p:cNvSpPr txBox="1"/>
            <p:nvPr/>
          </p:nvSpPr>
          <p:spPr>
            <a:xfrm>
              <a:off x="849899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6E14B2A-1E62-4CA1-FAB8-3A2E770A1080}"/>
                </a:ext>
              </a:extLst>
            </p:cNvPr>
            <p:cNvSpPr txBox="1"/>
            <p:nvPr/>
          </p:nvSpPr>
          <p:spPr>
            <a:xfrm>
              <a:off x="9032395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7F70415-63E3-60D2-602A-0723249F2C7A}"/>
                </a:ext>
              </a:extLst>
            </p:cNvPr>
            <p:cNvSpPr/>
            <p:nvPr/>
          </p:nvSpPr>
          <p:spPr>
            <a:xfrm>
              <a:off x="57150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D808591-0946-6151-BEE9-DCB1F69336F4}"/>
                </a:ext>
              </a:extLst>
            </p:cNvPr>
            <p:cNvSpPr/>
            <p:nvPr/>
          </p:nvSpPr>
          <p:spPr>
            <a:xfrm>
              <a:off x="5181600" y="4662079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55CB3EC-A71F-D8CE-A8B0-81A8F228A734}"/>
                </a:ext>
              </a:extLst>
            </p:cNvPr>
            <p:cNvSpPr txBox="1"/>
            <p:nvPr/>
          </p:nvSpPr>
          <p:spPr>
            <a:xfrm>
              <a:off x="957442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80DEBB-C234-71D7-F3E1-DA086A8B5893}"/>
                </a:ext>
              </a:extLst>
            </p:cNvPr>
            <p:cNvSpPr txBox="1"/>
            <p:nvPr/>
          </p:nvSpPr>
          <p:spPr>
            <a:xfrm>
              <a:off x="1011660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232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D522-A643-E0F7-0203-D79E5BF4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4AAD-4854-7E00-900E-93F7F0ADE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42" y="1517901"/>
            <a:ext cx="11668760" cy="4351338"/>
          </a:xfrm>
        </p:spPr>
        <p:txBody>
          <a:bodyPr/>
          <a:lstStyle/>
          <a:p>
            <a:r>
              <a:rPr lang="en-US" dirty="0"/>
              <a:t>Radix: The base of a number system</a:t>
            </a:r>
          </a:p>
          <a:p>
            <a:pPr lvl="1"/>
            <a:r>
              <a:rPr lang="en-US" dirty="0"/>
              <a:t>We’ll use base 10, most implementations will use larger bases</a:t>
            </a:r>
          </a:p>
          <a:p>
            <a:r>
              <a:rPr lang="en-US" dirty="0"/>
              <a:t>Idea: </a:t>
            </a:r>
          </a:p>
          <a:p>
            <a:pPr lvl="1"/>
            <a:r>
              <a:rPr lang="en-US" dirty="0" err="1"/>
              <a:t>BucketSort</a:t>
            </a:r>
            <a:r>
              <a:rPr lang="en-US" dirty="0"/>
              <a:t> by each digit, one at a time, from least significant to most significant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143260-887A-82E5-E7F0-D8C587242AE1}"/>
              </a:ext>
            </a:extLst>
          </p:cNvPr>
          <p:cNvSpPr txBox="1"/>
          <p:nvPr/>
        </p:nvSpPr>
        <p:spPr>
          <a:xfrm>
            <a:off x="7438723" y="4078344"/>
            <a:ext cx="3507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Convert back into an array</a:t>
            </a:r>
          </a:p>
        </p:txBody>
      </p:sp>
      <p:sp>
        <p:nvSpPr>
          <p:cNvPr id="120" name="Arrow: Bent-Up 119">
            <a:extLst>
              <a:ext uri="{FF2B5EF4-FFF2-40B4-BE49-F238E27FC236}">
                <a16:creationId xmlns:a16="http://schemas.microsoft.com/office/drawing/2014/main" id="{F8C1EBBC-2D29-3947-2D55-152820918DA0}"/>
              </a:ext>
            </a:extLst>
          </p:cNvPr>
          <p:cNvSpPr/>
          <p:nvPr/>
        </p:nvSpPr>
        <p:spPr>
          <a:xfrm flipV="1">
            <a:off x="6027125" y="3877228"/>
            <a:ext cx="1128451" cy="132556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65A8A20-D2B5-DB28-F722-367EBB815E4D}"/>
              </a:ext>
            </a:extLst>
          </p:cNvPr>
          <p:cNvGrpSpPr/>
          <p:nvPr/>
        </p:nvGrpSpPr>
        <p:grpSpPr>
          <a:xfrm>
            <a:off x="34961" y="3418440"/>
            <a:ext cx="5334000" cy="1969595"/>
            <a:chOff x="5181600" y="4659805"/>
            <a:chExt cx="5334000" cy="196959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F532373-E7B4-2EFC-071E-679598070FDA}"/>
                </a:ext>
              </a:extLst>
            </p:cNvPr>
            <p:cNvSpPr/>
            <p:nvPr/>
          </p:nvSpPr>
          <p:spPr>
            <a:xfrm>
              <a:off x="99822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999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9409103-ADAF-06A2-3DA9-520F41B67426}"/>
                </a:ext>
              </a:extLst>
            </p:cNvPr>
            <p:cNvSpPr/>
            <p:nvPr/>
          </p:nvSpPr>
          <p:spPr>
            <a:xfrm>
              <a:off x="94488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800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823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88D6195-37CE-2DE2-F382-E40AC4FBDE19}"/>
                </a:ext>
              </a:extLst>
            </p:cNvPr>
            <p:cNvSpPr/>
            <p:nvPr/>
          </p:nvSpPr>
          <p:spPr>
            <a:xfrm>
              <a:off x="89154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9B8B052-6C9D-2F21-F4AF-137DC87A16BA}"/>
                </a:ext>
              </a:extLst>
            </p:cNvPr>
            <p:cNvSpPr/>
            <p:nvPr/>
          </p:nvSpPr>
          <p:spPr>
            <a:xfrm>
              <a:off x="83820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543091-F86D-2A7A-62E0-72FB4EED00AE}"/>
                </a:ext>
              </a:extLst>
            </p:cNvPr>
            <p:cNvSpPr/>
            <p:nvPr/>
          </p:nvSpPr>
          <p:spPr>
            <a:xfrm>
              <a:off x="78486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512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555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EC54B84-6150-A55B-306C-B25020DE0933}"/>
                </a:ext>
              </a:extLst>
            </p:cNvPr>
            <p:cNvSpPr/>
            <p:nvPr/>
          </p:nvSpPr>
          <p:spPr>
            <a:xfrm>
              <a:off x="73152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401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7E5AF8-DF4B-8B5D-AB02-D32DC607F5ED}"/>
                </a:ext>
              </a:extLst>
            </p:cNvPr>
            <p:cNvSpPr/>
            <p:nvPr/>
          </p:nvSpPr>
          <p:spPr>
            <a:xfrm>
              <a:off x="6781800" y="4659805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323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CA04DA-BEA9-9BAE-DFD0-5184E85AC645}"/>
                </a:ext>
              </a:extLst>
            </p:cNvPr>
            <p:cNvSpPr/>
            <p:nvPr/>
          </p:nvSpPr>
          <p:spPr>
            <a:xfrm>
              <a:off x="62484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245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255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F1202EA-0602-9D72-2829-CA336835836D}"/>
                </a:ext>
              </a:extLst>
            </p:cNvPr>
            <p:cNvSpPr txBox="1"/>
            <p:nvPr/>
          </p:nvSpPr>
          <p:spPr>
            <a:xfrm>
              <a:off x="5297457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14CB3AD-2265-62FA-CBAC-A400A269E0EC}"/>
                </a:ext>
              </a:extLst>
            </p:cNvPr>
            <p:cNvSpPr txBox="1"/>
            <p:nvPr/>
          </p:nvSpPr>
          <p:spPr>
            <a:xfrm>
              <a:off x="5830857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A289862-1676-90BB-B64A-F5E3668714B1}"/>
                </a:ext>
              </a:extLst>
            </p:cNvPr>
            <p:cNvSpPr txBox="1"/>
            <p:nvPr/>
          </p:nvSpPr>
          <p:spPr>
            <a:xfrm>
              <a:off x="6364826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CD5DA25-C681-B9C5-0B11-EE530F27373E}"/>
                </a:ext>
              </a:extLst>
            </p:cNvPr>
            <p:cNvSpPr txBox="1"/>
            <p:nvPr/>
          </p:nvSpPr>
          <p:spPr>
            <a:xfrm>
              <a:off x="6874600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34D126E-A428-30BC-F5BE-FDB235FDBB28}"/>
                </a:ext>
              </a:extLst>
            </p:cNvPr>
            <p:cNvSpPr txBox="1"/>
            <p:nvPr/>
          </p:nvSpPr>
          <p:spPr>
            <a:xfrm>
              <a:off x="7408000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60968AA-7F88-E791-E5F7-88DF4401112E}"/>
                </a:ext>
              </a:extLst>
            </p:cNvPr>
            <p:cNvSpPr txBox="1"/>
            <p:nvPr/>
          </p:nvSpPr>
          <p:spPr>
            <a:xfrm>
              <a:off x="7907244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5929E61-DF41-C186-5CC6-BCCC84AE1B02}"/>
                </a:ext>
              </a:extLst>
            </p:cNvPr>
            <p:cNvSpPr txBox="1"/>
            <p:nvPr/>
          </p:nvSpPr>
          <p:spPr>
            <a:xfrm>
              <a:off x="849899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6E14B2A-1E62-4CA1-FAB8-3A2E770A1080}"/>
                </a:ext>
              </a:extLst>
            </p:cNvPr>
            <p:cNvSpPr txBox="1"/>
            <p:nvPr/>
          </p:nvSpPr>
          <p:spPr>
            <a:xfrm>
              <a:off x="9032395" y="6259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7F70415-63E3-60D2-602A-0723249F2C7A}"/>
                </a:ext>
              </a:extLst>
            </p:cNvPr>
            <p:cNvSpPr/>
            <p:nvPr/>
          </p:nvSpPr>
          <p:spPr>
            <a:xfrm>
              <a:off x="5715000" y="4660942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101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103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113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121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D808591-0946-6151-BEE9-DCB1F69336F4}"/>
                </a:ext>
              </a:extLst>
            </p:cNvPr>
            <p:cNvSpPr/>
            <p:nvPr/>
          </p:nvSpPr>
          <p:spPr>
            <a:xfrm>
              <a:off x="5181600" y="4662079"/>
              <a:ext cx="533400" cy="1595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018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55CB3EC-A71F-D8CE-A8B0-81A8F228A734}"/>
                </a:ext>
              </a:extLst>
            </p:cNvPr>
            <p:cNvSpPr txBox="1"/>
            <p:nvPr/>
          </p:nvSpPr>
          <p:spPr>
            <a:xfrm>
              <a:off x="957442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480DEBB-C234-71D7-F3E1-DA086A8B5893}"/>
                </a:ext>
              </a:extLst>
            </p:cNvPr>
            <p:cNvSpPr txBox="1"/>
            <p:nvPr/>
          </p:nvSpPr>
          <p:spPr>
            <a:xfrm>
              <a:off x="10116605" y="626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8934FF-C8AB-D781-D815-713828A58097}"/>
              </a:ext>
            </a:extLst>
          </p:cNvPr>
          <p:cNvGrpSpPr/>
          <p:nvPr/>
        </p:nvGrpSpPr>
        <p:grpSpPr>
          <a:xfrm>
            <a:off x="503842" y="5962559"/>
            <a:ext cx="8561464" cy="849868"/>
            <a:chOff x="1752600" y="2743200"/>
            <a:chExt cx="8561464" cy="84986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6C8016D-7B0B-A436-E8B1-2B87C5834C4D}"/>
                </a:ext>
              </a:extLst>
            </p:cNvPr>
            <p:cNvGrpSpPr/>
            <p:nvPr/>
          </p:nvGrpSpPr>
          <p:grpSpPr>
            <a:xfrm>
              <a:off x="1752600" y="2743200"/>
              <a:ext cx="4268338" cy="849868"/>
              <a:chOff x="2361062" y="2743200"/>
              <a:chExt cx="4268338" cy="849868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5755D94F-2867-A4B9-F6AC-E9F1886F3771}"/>
                  </a:ext>
                </a:extLst>
              </p:cNvPr>
              <p:cNvGrpSpPr/>
              <p:nvPr/>
            </p:nvGrpSpPr>
            <p:grpSpPr>
              <a:xfrm>
                <a:off x="2361062" y="2743200"/>
                <a:ext cx="4268338" cy="533400"/>
                <a:chOff x="1445524" y="2971800"/>
                <a:chExt cx="4268338" cy="533400"/>
              </a:xfrm>
            </p:grpSpPr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A514DDEF-0799-B04F-5B56-64D468AAAEE6}"/>
                    </a:ext>
                  </a:extLst>
                </p:cNvPr>
                <p:cNvSpPr/>
                <p:nvPr/>
              </p:nvSpPr>
              <p:spPr>
                <a:xfrm>
                  <a:off x="14455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018</a:t>
                  </a: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AAB3906E-2D52-9AD8-0556-772ABCB5C5D9}"/>
                    </a:ext>
                  </a:extLst>
                </p:cNvPr>
                <p:cNvSpPr/>
                <p:nvPr/>
              </p:nvSpPr>
              <p:spPr>
                <a:xfrm>
                  <a:off x="19789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811</a:t>
                  </a:r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DF0407A3-97AC-D294-9073-A3C5C3C52C0D}"/>
                    </a:ext>
                  </a:extLst>
                </p:cNvPr>
                <p:cNvSpPr/>
                <p:nvPr/>
              </p:nvSpPr>
              <p:spPr>
                <a:xfrm>
                  <a:off x="25128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103</a:t>
                  </a: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5B1E89E9-CD9C-EDED-9F75-F613D3AB91A0}"/>
                    </a:ext>
                  </a:extLst>
                </p:cNvPr>
                <p:cNvSpPr/>
                <p:nvPr/>
              </p:nvSpPr>
              <p:spPr>
                <a:xfrm>
                  <a:off x="3046293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113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4CEFA199-8AEF-A65C-B1DF-DB1BD53B7D4B}"/>
                    </a:ext>
                  </a:extLst>
                </p:cNvPr>
                <p:cNvSpPr/>
                <p:nvPr/>
              </p:nvSpPr>
              <p:spPr>
                <a:xfrm>
                  <a:off x="35796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121</a:t>
                  </a:r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72314B16-133A-0F38-E912-090D0B52981D}"/>
                    </a:ext>
                  </a:extLst>
                </p:cNvPr>
                <p:cNvSpPr/>
                <p:nvPr/>
              </p:nvSpPr>
              <p:spPr>
                <a:xfrm>
                  <a:off x="41136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245</a:t>
                  </a:r>
                </a:p>
              </p:txBody>
            </p:sp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1F53B560-510C-CE26-6FD0-9126FC5E6EE5}"/>
                    </a:ext>
                  </a:extLst>
                </p:cNvPr>
                <p:cNvSpPr/>
                <p:nvPr/>
              </p:nvSpPr>
              <p:spPr>
                <a:xfrm>
                  <a:off x="46470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255</a:t>
                  </a:r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96B9D8C3-45D5-97A3-0477-A8C14C88AA95}"/>
                    </a:ext>
                  </a:extLst>
                </p:cNvPr>
                <p:cNvSpPr/>
                <p:nvPr/>
              </p:nvSpPr>
              <p:spPr>
                <a:xfrm>
                  <a:off x="51804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323</a:t>
                  </a:r>
                </a:p>
              </p:txBody>
            </p:sp>
          </p:grp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D59D340-F86D-62B2-AE74-933A408B6C2B}"/>
                  </a:ext>
                </a:extLst>
              </p:cNvPr>
              <p:cNvSpPr txBox="1"/>
              <p:nvPr/>
            </p:nvSpPr>
            <p:spPr>
              <a:xfrm>
                <a:off x="25005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0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14369803-FF3D-71C4-321A-534AEA695271}"/>
                  </a:ext>
                </a:extLst>
              </p:cNvPr>
              <p:cNvSpPr txBox="1"/>
              <p:nvPr/>
            </p:nvSpPr>
            <p:spPr>
              <a:xfrm>
                <a:off x="30339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8CF6890-2735-7463-9DA0-D55F9D0A85CA}"/>
                  </a:ext>
                </a:extLst>
              </p:cNvPr>
              <p:cNvSpPr txBox="1"/>
              <p:nvPr/>
            </p:nvSpPr>
            <p:spPr>
              <a:xfrm>
                <a:off x="3567914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2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DE0E5BC-B5BB-CFC8-BC80-B3CEBD2B4439}"/>
                  </a:ext>
                </a:extLst>
              </p:cNvPr>
              <p:cNvSpPr txBox="1"/>
              <p:nvPr/>
            </p:nvSpPr>
            <p:spPr>
              <a:xfrm>
                <a:off x="4077688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3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A6340E6-115E-DFF8-F7E4-8EBA440A3683}"/>
                  </a:ext>
                </a:extLst>
              </p:cNvPr>
              <p:cNvSpPr txBox="1"/>
              <p:nvPr/>
            </p:nvSpPr>
            <p:spPr>
              <a:xfrm>
                <a:off x="4611088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4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8B0F7F2-8B83-8BD0-81C0-AA08A21A6314}"/>
                  </a:ext>
                </a:extLst>
              </p:cNvPr>
              <p:cNvSpPr txBox="1"/>
              <p:nvPr/>
            </p:nvSpPr>
            <p:spPr>
              <a:xfrm>
                <a:off x="5110332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5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4B3C70A-1F9D-1759-D960-6B5816CDF9D2}"/>
                  </a:ext>
                </a:extLst>
              </p:cNvPr>
              <p:cNvSpPr txBox="1"/>
              <p:nvPr/>
            </p:nvSpPr>
            <p:spPr>
              <a:xfrm>
                <a:off x="5702083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6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0DA49A2D-6D5E-1096-7255-84F4793E32CE}"/>
                  </a:ext>
                </a:extLst>
              </p:cNvPr>
              <p:cNvSpPr txBox="1"/>
              <p:nvPr/>
            </p:nvSpPr>
            <p:spPr>
              <a:xfrm>
                <a:off x="6235483" y="322315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7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D413D70-40DF-D119-7511-B9F9F3C5A188}"/>
                </a:ext>
              </a:extLst>
            </p:cNvPr>
            <p:cNvGrpSpPr/>
            <p:nvPr/>
          </p:nvGrpSpPr>
          <p:grpSpPr>
            <a:xfrm>
              <a:off x="6020939" y="2743200"/>
              <a:ext cx="4293125" cy="849868"/>
              <a:chOff x="2361062" y="2743200"/>
              <a:chExt cx="4293125" cy="849868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04D5F06-57C0-9561-8DFB-97B713327871}"/>
                  </a:ext>
                </a:extLst>
              </p:cNvPr>
              <p:cNvGrpSpPr/>
              <p:nvPr/>
            </p:nvGrpSpPr>
            <p:grpSpPr>
              <a:xfrm>
                <a:off x="2361062" y="2743200"/>
                <a:ext cx="4268338" cy="533400"/>
                <a:chOff x="1445524" y="2971800"/>
                <a:chExt cx="4268338" cy="533400"/>
              </a:xfrm>
            </p:grpSpPr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550AB95D-A4E6-71A1-23FE-1422E35E9DB0}"/>
                    </a:ext>
                  </a:extLst>
                </p:cNvPr>
                <p:cNvSpPr/>
                <p:nvPr/>
              </p:nvSpPr>
              <p:spPr>
                <a:xfrm>
                  <a:off x="14455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401</a:t>
                  </a: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6244BB98-1673-3E2D-1F18-41CA51F31C20}"/>
                    </a:ext>
                  </a:extLst>
                </p:cNvPr>
                <p:cNvSpPr/>
                <p:nvPr/>
              </p:nvSpPr>
              <p:spPr>
                <a:xfrm>
                  <a:off x="1978924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512</a:t>
                  </a: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EF048AD2-88EF-B37F-B639-FCDFE3693E59}"/>
                    </a:ext>
                  </a:extLst>
                </p:cNvPr>
                <p:cNvSpPr/>
                <p:nvPr/>
              </p:nvSpPr>
              <p:spPr>
                <a:xfrm>
                  <a:off x="25128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555</a:t>
                  </a: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999EC23D-1356-7C68-7368-D59878A983F4}"/>
                    </a:ext>
                  </a:extLst>
                </p:cNvPr>
                <p:cNvSpPr/>
                <p:nvPr/>
              </p:nvSpPr>
              <p:spPr>
                <a:xfrm>
                  <a:off x="3046293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800</a:t>
                  </a: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1497E028-C52E-675E-3CD6-CCD3F28302F7}"/>
                    </a:ext>
                  </a:extLst>
                </p:cNvPr>
                <p:cNvSpPr/>
                <p:nvPr/>
              </p:nvSpPr>
              <p:spPr>
                <a:xfrm>
                  <a:off x="3579693" y="2971800"/>
                  <a:ext cx="5334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801</a:t>
                  </a: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13F32CD9-19E1-834C-26B7-A8F3D2CEE006}"/>
                    </a:ext>
                  </a:extLst>
                </p:cNvPr>
                <p:cNvSpPr/>
                <p:nvPr/>
              </p:nvSpPr>
              <p:spPr>
                <a:xfrm>
                  <a:off x="41136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823</a:t>
                  </a: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F675C80F-5B7A-BBA8-130A-B3CF5AD7FC84}"/>
                    </a:ext>
                  </a:extLst>
                </p:cNvPr>
                <p:cNvSpPr/>
                <p:nvPr/>
              </p:nvSpPr>
              <p:spPr>
                <a:xfrm>
                  <a:off x="46470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901</a:t>
                  </a:r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D19F6413-A167-1DFB-2A37-A3D51542BA28}"/>
                    </a:ext>
                  </a:extLst>
                </p:cNvPr>
                <p:cNvSpPr/>
                <p:nvPr/>
              </p:nvSpPr>
              <p:spPr>
                <a:xfrm>
                  <a:off x="5180462" y="2971800"/>
                  <a:ext cx="5334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999</a:t>
                  </a:r>
                </a:p>
              </p:txBody>
            </p:sp>
          </p:grp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13F22D5-36EF-BD52-DD4A-012D7F9C3B19}"/>
                  </a:ext>
                </a:extLst>
              </p:cNvPr>
              <p:cNvSpPr txBox="1"/>
              <p:nvPr/>
            </p:nvSpPr>
            <p:spPr>
              <a:xfrm>
                <a:off x="25005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8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08AE7A7-92D6-4BF5-76F1-0BA807B9981D}"/>
                  </a:ext>
                </a:extLst>
              </p:cNvPr>
              <p:cNvSpPr txBox="1"/>
              <p:nvPr/>
            </p:nvSpPr>
            <p:spPr>
              <a:xfrm>
                <a:off x="3033945" y="322373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9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B441F66-DC45-EE7B-7A4B-9574148133B9}"/>
                  </a:ext>
                </a:extLst>
              </p:cNvPr>
              <p:cNvSpPr txBox="1"/>
              <p:nvPr/>
            </p:nvSpPr>
            <p:spPr>
              <a:xfrm>
                <a:off x="3567914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10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19A5E20-A9BA-2C6A-A149-F0F458A67F9C}"/>
                  </a:ext>
                </a:extLst>
              </p:cNvPr>
              <p:cNvSpPr txBox="1"/>
              <p:nvPr/>
            </p:nvSpPr>
            <p:spPr>
              <a:xfrm>
                <a:off x="4077688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11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419C7F8-2A62-E3D0-DAE0-473ABBD1B157}"/>
                  </a:ext>
                </a:extLst>
              </p:cNvPr>
              <p:cNvSpPr txBox="1"/>
              <p:nvPr/>
            </p:nvSpPr>
            <p:spPr>
              <a:xfrm>
                <a:off x="4611088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12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3815E93-ACC1-5FFF-BD91-42D18964DD18}"/>
                  </a:ext>
                </a:extLst>
              </p:cNvPr>
              <p:cNvSpPr txBox="1"/>
              <p:nvPr/>
            </p:nvSpPr>
            <p:spPr>
              <a:xfrm>
                <a:off x="5110332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13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B69515A-5AB2-AE1D-CB3B-DA3BB84E0EBD}"/>
                  </a:ext>
                </a:extLst>
              </p:cNvPr>
              <p:cNvSpPr txBox="1"/>
              <p:nvPr/>
            </p:nvSpPr>
            <p:spPr>
              <a:xfrm>
                <a:off x="5702083" y="322373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14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1D7BE6C-86B0-F51C-9E53-5ED83D0CFDAD}"/>
                  </a:ext>
                </a:extLst>
              </p:cNvPr>
              <p:cNvSpPr txBox="1"/>
              <p:nvPr/>
            </p:nvSpPr>
            <p:spPr>
              <a:xfrm>
                <a:off x="6235483" y="322315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33CC"/>
                    </a:solidFill>
                  </a:rPr>
                  <a:t>15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051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6691A-165A-A4B2-5211-40C5459F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r>
              <a:rPr lang="en-US" dirty="0"/>
              <a:t> 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9708F3-E299-035E-25B6-51CE18AF3A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Suppose largest value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Choose a radix (base of representation)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r>
                  <a:rPr lang="en-US" dirty="0" err="1"/>
                  <a:t>BucketSort</a:t>
                </a:r>
                <a:r>
                  <a:rPr lang="en-US" dirty="0"/>
                  <a:t>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things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buckets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Repeat once per each digit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</m:oMath>
                </a14:m>
                <a:r>
                  <a:rPr lang="en-US" dirty="0"/>
                  <a:t> iterations</a:t>
                </a:r>
              </a:p>
              <a:p>
                <a:r>
                  <a:rPr lang="en-US" dirty="0"/>
                  <a:t>Overall: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In practice, you can select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to optimize running time</a:t>
                </a:r>
              </a:p>
              <a:p>
                <a:r>
                  <a:rPr lang="en-US" dirty="0"/>
                  <a:t>When is this better than </a:t>
                </a:r>
                <a:r>
                  <a:rPr lang="en-US" dirty="0" err="1"/>
                  <a:t>mergesort</a:t>
                </a:r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9708F3-E299-035E-25B6-51CE18AF3A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97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2359278" y="199735"/>
                <a:ext cx="8229600" cy="11430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!</m:t>
                          </m:r>
                        </m:e>
                      </m:func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𝑂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2359278" y="199735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14600" y="1828800"/>
                <a:ext cx="7086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!=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⋅…⋅2⋅1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28800"/>
                <a:ext cx="70866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38400" y="2753380"/>
                <a:ext cx="7086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⋅      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      ⋅      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     ⋅…⋅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753380"/>
                <a:ext cx="7086600" cy="523220"/>
              </a:xfrm>
              <a:prstGeom prst="rect">
                <a:avLst/>
              </a:prstGeom>
              <a:blipFill>
                <a:blip r:embed="rId4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 rot="5400000">
                <a:off x="3236254" y="2321311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33CC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236254" y="2321311"/>
                <a:ext cx="45151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 rot="5400000">
                <a:off x="4226854" y="2316167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33CC"/>
                          </a:solidFill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226854" y="2316167"/>
                <a:ext cx="45151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 rot="5400000">
                <a:off x="5580826" y="2321312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33CC"/>
                          </a:solidFill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580826" y="2321312"/>
                <a:ext cx="451513" cy="523220"/>
              </a:xfrm>
              <a:prstGeom prst="rect">
                <a:avLst/>
              </a:prstGeom>
              <a:blipFill>
                <a:blip r:embed="rId7"/>
                <a:stretch>
                  <a:fillRect t="-2778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 rot="5400000">
                <a:off x="6970054" y="2316167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33CC"/>
                          </a:solidFill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970054" y="2316167"/>
                <a:ext cx="45151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 rot="5400000">
                <a:off x="7448975" y="2321313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33CC"/>
                          </a:solidFill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448975" y="2321313"/>
                <a:ext cx="451513" cy="523220"/>
              </a:xfrm>
              <a:prstGeom prst="rect">
                <a:avLst/>
              </a:prstGeom>
              <a:blipFill>
                <a:blip r:embed="rId7"/>
                <a:stretch>
                  <a:fillRect t="-2778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469107" y="3581400"/>
                <a:ext cx="70866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!≤</m:t>
                      </m:r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≤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107" y="3581400"/>
                <a:ext cx="7086600" cy="954107"/>
              </a:xfrm>
              <a:prstGeom prst="rect">
                <a:avLst/>
              </a:prstGeom>
              <a:blipFill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752600" y="34290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41EFA4-20EA-4549-A7E1-DE024ED424E6}"/>
                  </a:ext>
                </a:extLst>
              </p:cNvPr>
              <p:cNvSpPr txBox="1"/>
              <p:nvPr/>
            </p:nvSpPr>
            <p:spPr>
              <a:xfrm>
                <a:off x="2476500" y="4495800"/>
                <a:ext cx="70866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≤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8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r>
                        <a:rPr lang="en-US" sz="2800" i="1" dirty="0">
                          <a:latin typeface="Cambria Math"/>
                        </a:rPr>
                        <m:t>𝑂</m:t>
                      </m:r>
                      <m:r>
                        <a:rPr lang="en-US" sz="2800" i="1" dirty="0">
                          <a:latin typeface="Cambria Math"/>
                        </a:rPr>
                        <m:t>(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41EFA4-20EA-4549-A7E1-DE024ED42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0" y="4495800"/>
                <a:ext cx="7086600" cy="1384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25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1981200" y="14733"/>
                <a:ext cx="8229600" cy="114300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!</m:t>
                          </m:r>
                        </m:e>
                      </m:func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/>
                        </a:rPr>
                        <m:t>Ω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1981200" y="14733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33600" y="1143001"/>
                <a:ext cx="8610600" cy="8274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!=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800" i="1" dirty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⋅…⋅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i="1" dirty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</a:rPr>
                        <m:t>⋅…⋅2⋅1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143001"/>
                <a:ext cx="8610600" cy="827471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76400" y="2322006"/>
                <a:ext cx="8686800" cy="1030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⋅     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      ⋅     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        ⋅…⋅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⋅     1        ⋅…⋅1⋅1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322006"/>
                <a:ext cx="8686800" cy="1030795"/>
              </a:xfrm>
              <a:prstGeom prst="rect">
                <a:avLst/>
              </a:prstGeom>
              <a:blipFill>
                <a:blip r:embed="rId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 rot="5400000">
                <a:off x="2855255" y="1869147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855255" y="1869147"/>
                <a:ext cx="451513" cy="523220"/>
              </a:xfrm>
              <a:prstGeom prst="rect">
                <a:avLst/>
              </a:prstGeom>
              <a:blipFill>
                <a:blip r:embed="rId5"/>
                <a:stretch>
                  <a:fillRect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 rot="5400000">
                <a:off x="3693455" y="1869147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693455" y="1869147"/>
                <a:ext cx="451513" cy="523220"/>
              </a:xfrm>
              <a:prstGeom prst="rect">
                <a:avLst/>
              </a:prstGeom>
              <a:blipFill>
                <a:blip r:embed="rId6"/>
                <a:stretch>
                  <a:fillRect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 rot="5400000">
                <a:off x="5065055" y="1869147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065055" y="1869147"/>
                <a:ext cx="451513" cy="523220"/>
              </a:xfrm>
              <a:prstGeom prst="rect">
                <a:avLst/>
              </a:prstGeom>
              <a:blipFill>
                <a:blip r:embed="rId6"/>
                <a:stretch>
                  <a:fillRect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 rot="5400000">
                <a:off x="7503454" y="1934618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503454" y="1934618"/>
                <a:ext cx="45151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 rot="5400000">
                <a:off x="6589054" y="1869148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589054" y="1869148"/>
                <a:ext cx="45151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362200" y="3429000"/>
                <a:ext cx="7086600" cy="3310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latin typeface="Cambria Math"/>
                        </a:rPr>
                        <m:t>!≥</m:t>
                      </m:r>
                      <m:sSup>
                        <m:sSup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≥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8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8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i="1" dirty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en-US" sz="2800" i="1" dirty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8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i="1" dirty="0">
                                          <a:latin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800" i="1" dirty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8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≥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8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dirty="0">
                                  <a:latin typeface="Cambria Math"/>
                                </a:rPr>
                                <m:t>!</m:t>
                              </m:r>
                            </m:e>
                          </m:d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/>
                        </a:rPr>
                        <m:t>Ω</m:t>
                      </m:r>
                      <m:r>
                        <a:rPr lang="en-US" sz="2800" i="1" dirty="0">
                          <a:latin typeface="Cambria Math"/>
                        </a:rPr>
                        <m:t>(</m:t>
                      </m:r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dirty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800" i="1" dirty="0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800" i="1" dirty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429000"/>
                <a:ext cx="7086600" cy="3310458"/>
              </a:xfrm>
              <a:prstGeom prst="rect">
                <a:avLst/>
              </a:prstGeom>
              <a:blipFill>
                <a:blip r:embed="rId9"/>
                <a:stretch>
                  <a:fillRect b="-1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 rot="5400000">
                <a:off x="9052474" y="1934618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052474" y="1934618"/>
                <a:ext cx="451513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 rot="5400000">
                <a:off x="9484655" y="1934619"/>
                <a:ext cx="4515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484655" y="1934619"/>
                <a:ext cx="45151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1752600" y="34290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66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CD734-0E14-9F5B-4041-303327637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DD9C-C5F5-1F5C-BCC9-6411368A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Algorithm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4B6A859D-23DF-3BC1-347E-680755CA297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311351"/>
                  </p:ext>
                </p:extLst>
              </p:nvPr>
            </p:nvGraphicFramePr>
            <p:xfrm>
              <a:off x="838200" y="1825625"/>
              <a:ext cx="105156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46">
                      <a:extLst>
                        <a:ext uri="{9D8B030D-6E8A-4147-A177-3AD203B41FA5}">
                          <a16:colId xmlns:a16="http://schemas.microsoft.com/office/drawing/2014/main" val="2159281578"/>
                        </a:ext>
                      </a:extLst>
                    </a:gridCol>
                    <a:gridCol w="2061754">
                      <a:extLst>
                        <a:ext uri="{9D8B030D-6E8A-4147-A177-3AD203B41FA5}">
                          <a16:colId xmlns:a16="http://schemas.microsoft.com/office/drawing/2014/main" val="7157160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653010564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8406865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1749484955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3358721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Running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Adaptive?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Online?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60048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145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67714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Heap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4307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5590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Quick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794232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4B6A859D-23DF-3BC1-347E-680755CA297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311351"/>
                  </p:ext>
                </p:extLst>
              </p:nvPr>
            </p:nvGraphicFramePr>
            <p:xfrm>
              <a:off x="838200" y="1825625"/>
              <a:ext cx="105156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3446">
                      <a:extLst>
                        <a:ext uri="{9D8B030D-6E8A-4147-A177-3AD203B41FA5}">
                          <a16:colId xmlns:a16="http://schemas.microsoft.com/office/drawing/2014/main" val="2159281578"/>
                        </a:ext>
                      </a:extLst>
                    </a:gridCol>
                    <a:gridCol w="2061754">
                      <a:extLst>
                        <a:ext uri="{9D8B030D-6E8A-4147-A177-3AD203B41FA5}">
                          <a16:colId xmlns:a16="http://schemas.microsoft.com/office/drawing/2014/main" val="7157160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653010564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840686599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1749484955"/>
                        </a:ext>
                      </a:extLst>
                    </a:gridCol>
                    <a:gridCol w="1752600">
                      <a:extLst>
                        <a:ext uri="{9D8B030D-6E8A-4147-A177-3AD203B41FA5}">
                          <a16:colId xmlns:a16="http://schemas.microsoft.com/office/drawing/2014/main" val="3358721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Algorithm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Running Time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Adaptive?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In-Place?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Stable?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Online?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60048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108197" r="-34171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145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Insertion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208197" r="-341716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67714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Heap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308197" r="-341716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4307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Merge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414" t="-408197" r="-34171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5590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Quick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794232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4612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Idea: pick a </a:t>
                </a:r>
                <a:r>
                  <a:rPr lang="en-US" dirty="0">
                    <a:solidFill>
                      <a:srgbClr val="FF33CC"/>
                    </a:solidFill>
                  </a:rPr>
                  <a:t>pivot </a:t>
                </a:r>
                <a:r>
                  <a:rPr lang="en-US" dirty="0"/>
                  <a:t>element, recursively sort two </a:t>
                </a:r>
                <a:r>
                  <a:rPr lang="en-US" dirty="0" err="1"/>
                  <a:t>sublists</a:t>
                </a:r>
                <a:r>
                  <a:rPr lang="en-US" dirty="0"/>
                  <a:t> around that element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Divide: </a:t>
                </a:r>
                <a:r>
                  <a:rPr lang="en-US" dirty="0"/>
                  <a:t>select </a:t>
                </a:r>
                <a:r>
                  <a:rPr lang="en-US" dirty="0">
                    <a:solidFill>
                      <a:srgbClr val="FF33CC"/>
                    </a:solidFill>
                  </a:rPr>
                  <a:t>pivot </a:t>
                </a:r>
                <a:r>
                  <a:rPr lang="en-US" dirty="0"/>
                  <a:t>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>
                    <a:solidFill>
                      <a:srgbClr val="FF33CC"/>
                    </a:solidFill>
                  </a:rPr>
                  <a:t>Partition(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rgbClr val="FF33CC"/>
                    </a:solidFill>
                  </a:rPr>
                  <a:t>)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Conquer: </a:t>
                </a:r>
                <a:r>
                  <a:rPr lang="en-US" dirty="0"/>
                  <a:t>recursively sort left and right </a:t>
                </a:r>
                <a:r>
                  <a:rPr lang="en-US" dirty="0" err="1"/>
                  <a:t>sublists</a:t>
                </a:r>
                <a:endParaRPr lang="en-US" dirty="0"/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Combine: </a:t>
                </a:r>
                <a:r>
                  <a:rPr lang="en-US" dirty="0"/>
                  <a:t>Nothing!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12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(Divide step)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05000" y="1970964"/>
                <a:ext cx="6019800" cy="685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Given: a list, </a:t>
                </a:r>
                <a:r>
                  <a:rPr lang="en-US" dirty="0">
                    <a:solidFill>
                      <a:srgbClr val="FF33CC"/>
                    </a:solidFill>
                  </a:rPr>
                  <a:t>a pivot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endParaRPr lang="en-US" dirty="0">
                  <a:solidFill>
                    <a:srgbClr val="FF33CC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5000" y="1970964"/>
                <a:ext cx="6019800" cy="685800"/>
              </a:xfrm>
              <a:blipFill>
                <a:blip r:embed="rId2"/>
                <a:stretch>
                  <a:fillRect l="-2526" t="-4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9800" y="3048000"/>
            <a:ext cx="533400" cy="533400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7169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569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4343969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77938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11338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44738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78707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12107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45507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79476" y="3048000"/>
            <a:ext cx="533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941394" y="4724400"/>
                <a:ext cx="7659806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Goal: All elements</a:t>
                </a:r>
                <a:r>
                  <a:rPr lang="en-US" dirty="0">
                    <a:solidFill>
                      <a:srgbClr val="FFCC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C000"/>
                        </a:solidFill>
                        <a:latin typeface="Cambria Math"/>
                      </a:rPr>
                      <m:t>&lt;</m:t>
                    </m:r>
                    <m:r>
                      <a:rPr lang="en-US" i="1" dirty="0">
                        <a:solidFill>
                          <a:srgbClr val="FFC00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:r>
                  <a:rPr lang="en-US" dirty="0"/>
                  <a:t>on left, all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i="1" dirty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on right</a:t>
                </a:r>
                <a:endParaRPr lang="en-US" dirty="0">
                  <a:solidFill>
                    <a:srgbClr val="FF33CC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394" y="4724400"/>
                <a:ext cx="7659806" cy="685800"/>
              </a:xfrm>
              <a:prstGeom prst="rect">
                <a:avLst/>
              </a:prstGeom>
              <a:blipFill>
                <a:blip r:embed="rId3"/>
                <a:stretch>
                  <a:fillRect l="-1821" t="-11111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2"/>
          <p:cNvSpPr txBox="1">
            <a:spLocks/>
          </p:cNvSpPr>
          <p:nvPr/>
        </p:nvSpPr>
        <p:spPr>
          <a:xfrm>
            <a:off x="1905000" y="2362200"/>
            <a:ext cx="6019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Start: unordered list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9800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743200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77169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569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43969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77938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11338" y="5410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44738" y="5410200"/>
            <a:ext cx="533400" cy="533400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478707" y="5410200"/>
            <a:ext cx="533400" cy="533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12107" y="5410200"/>
            <a:ext cx="533400" cy="533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545507" y="5410200"/>
            <a:ext cx="533400" cy="533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079476" y="5410200"/>
            <a:ext cx="533400" cy="533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8678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Put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rgbClr val="FF33CC"/>
                    </a:solidFill>
                  </a:rPr>
                  <a:t> </a:t>
                </a:r>
                <a:r>
                  <a:rPr lang="en-US" dirty="0"/>
                  <a:t>at beginning of list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Put a pointer (</a:t>
                </a:r>
                <a:r>
                  <a:rPr lang="en-US" dirty="0">
                    <a:solidFill>
                      <a:srgbClr val="FFC000"/>
                    </a:solidFill>
                  </a:rPr>
                  <a:t>Begin</a:t>
                </a:r>
                <a:r>
                  <a:rPr lang="en-US" dirty="0"/>
                  <a:t>) just after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, and a pointer (</a:t>
                </a:r>
                <a:r>
                  <a:rPr lang="en-US" dirty="0">
                    <a:solidFill>
                      <a:srgbClr val="0070C0"/>
                    </a:solidFill>
                  </a:rPr>
                  <a:t>End</a:t>
                </a:r>
                <a:r>
                  <a:rPr lang="en-US" dirty="0"/>
                  <a:t>) at the end of the list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While </a:t>
                </a:r>
                <a:r>
                  <a:rPr lang="en-US" dirty="0">
                    <a:solidFill>
                      <a:srgbClr val="FFC000"/>
                    </a:solidFill>
                  </a:rPr>
                  <a:t>Begin </a:t>
                </a:r>
                <a:r>
                  <a:rPr lang="en-US" dirty="0"/>
                  <a:t>&lt; </a:t>
                </a:r>
                <a:r>
                  <a:rPr lang="en-US" dirty="0">
                    <a:solidFill>
                      <a:srgbClr val="0070C0"/>
                    </a:solidFill>
                  </a:rPr>
                  <a:t>End: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:r>
                  <a:rPr lang="en-US" dirty="0">
                    <a:solidFill>
                      <a:srgbClr val="FFC000"/>
                    </a:solidFill>
                  </a:rPr>
                  <a:t>Begin</a:t>
                </a:r>
                <a:r>
                  <a:rPr lang="en-US" dirty="0"/>
                  <a:t> value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33CC"/>
                        </a:solidFill>
                        <a:latin typeface="Cambria Math"/>
                      </a:rPr>
                      <m:t>&lt; </m:t>
                    </m:r>
                    <m:r>
                      <a:rPr lang="en-US" i="1" dirty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, move</a:t>
                </a:r>
                <a:r>
                  <a:rPr lang="en-US" dirty="0">
                    <a:solidFill>
                      <a:srgbClr val="FFC000"/>
                    </a:solidFill>
                  </a:rPr>
                  <a:t> Begin</a:t>
                </a:r>
                <a:r>
                  <a:rPr lang="en-US" dirty="0"/>
                  <a:t> right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dirty="0"/>
                  <a:t>Else swap </a:t>
                </a:r>
                <a:r>
                  <a:rPr lang="en-US" dirty="0">
                    <a:solidFill>
                      <a:srgbClr val="FFC000"/>
                    </a:solidFill>
                  </a:rPr>
                  <a:t>Begin</a:t>
                </a:r>
                <a:r>
                  <a:rPr lang="en-US" dirty="0"/>
                  <a:t> value with </a:t>
                </a:r>
                <a:r>
                  <a:rPr lang="en-US" dirty="0">
                    <a:solidFill>
                      <a:srgbClr val="0070C0"/>
                    </a:solidFill>
                  </a:rPr>
                  <a:t>End</a:t>
                </a:r>
                <a:r>
                  <a:rPr lang="en-US" dirty="0"/>
                  <a:t> value, move </a:t>
                </a:r>
                <a:r>
                  <a:rPr lang="en-US" dirty="0">
                    <a:solidFill>
                      <a:srgbClr val="0070C0"/>
                    </a:solidFill>
                  </a:rPr>
                  <a:t>End</a:t>
                </a:r>
                <a:r>
                  <a:rPr lang="en-US" dirty="0"/>
                  <a:t> Left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If pointers meet at element </a:t>
                </a:r>
                <a14:m>
                  <m:oMath xmlns:m="http://schemas.openxmlformats.org/officeDocument/2006/math">
                    <m:r>
                      <a:rPr lang="en-US" dirty="0">
                        <a:solidFill>
                          <a:srgbClr val="FFC000"/>
                        </a:solidFill>
                        <a:latin typeface="Cambria Math"/>
                      </a:rPr>
                      <m:t>&lt;</m:t>
                    </m:r>
                    <m:r>
                      <a:rPr lang="en-US" i="1" dirty="0">
                        <a:solidFill>
                          <a:srgbClr val="FFC00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: Swap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 with </a:t>
                </a:r>
                <a:r>
                  <a:rPr lang="en-US" dirty="0">
                    <a:solidFill>
                      <a:srgbClr val="FFC000"/>
                    </a:solidFill>
                  </a:rPr>
                  <a:t>pointer position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Else If pointers meet at element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i="1" dirty="0">
                        <a:solidFill>
                          <a:srgbClr val="0070C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: </a:t>
                </a:r>
                <a:r>
                  <a:rPr lang="en-US" dirty="0"/>
                  <a:t>Swap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33CC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/>
                  <a:t> with </a:t>
                </a:r>
                <a:r>
                  <a:rPr lang="en-US" dirty="0">
                    <a:solidFill>
                      <a:srgbClr val="FFC000"/>
                    </a:solidFill>
                  </a:rPr>
                  <a:t>value to the left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53400" y="6015693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Run time?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82200" y="6015693"/>
                <a:ext cx="102835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2200" y="6015693"/>
                <a:ext cx="1028358" cy="523220"/>
              </a:xfrm>
              <a:prstGeom prst="rect">
                <a:avLst/>
              </a:prstGeom>
              <a:blipFill>
                <a:blip r:embed="rId3"/>
                <a:stretch>
                  <a:fillRect r="-2439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4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Conquer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2514600" y="522971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Recursively sort </a:t>
            </a:r>
            <a:r>
              <a:rPr lang="en-US" dirty="0">
                <a:solidFill>
                  <a:srgbClr val="FFC000"/>
                </a:solidFill>
              </a:rPr>
              <a:t>Left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Right</a:t>
            </a:r>
            <a:r>
              <a:rPr lang="en-US" dirty="0"/>
              <a:t> </a:t>
            </a:r>
            <a:r>
              <a:rPr lang="en-US" dirty="0" err="1"/>
              <a:t>sublists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604910" y="1447800"/>
            <a:ext cx="6403076" cy="533400"/>
            <a:chOff x="1445524" y="2895600"/>
            <a:chExt cx="6403076" cy="533400"/>
          </a:xfrm>
        </p:grpSpPr>
        <p:sp>
          <p:nvSpPr>
            <p:cNvPr id="6" name="Rectangle 5"/>
            <p:cNvSpPr/>
            <p:nvPr/>
          </p:nvSpPr>
          <p:spPr>
            <a:xfrm>
              <a:off x="14455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78924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28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62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79693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3662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7062" y="2895600"/>
              <a:ext cx="533400" cy="5334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80462" y="2895600"/>
              <a:ext cx="533400" cy="533400"/>
            </a:xfrm>
            <a:prstGeom prst="rect">
              <a:avLst/>
            </a:prstGeom>
            <a:solidFill>
              <a:srgbClr val="FF33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144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78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1231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15200" y="2895600"/>
              <a:ext cx="533400" cy="5334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18" name="Right Brace 17"/>
          <p:cNvSpPr/>
          <p:nvPr/>
        </p:nvSpPr>
        <p:spPr>
          <a:xfrm rot="5400000">
            <a:off x="4246480" y="339634"/>
            <a:ext cx="451798" cy="3734939"/>
          </a:xfrm>
          <a:prstGeom prst="rightBrac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76618" y="2433000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All elements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&lt;</m:t>
                    </m:r>
                    <m:r>
                      <a:rPr lang="en-US" sz="2800" i="1" dirty="0">
                        <a:latin typeface="Cambria Math"/>
                      </a:rPr>
                      <m:t>𝑝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618" y="2433000"/>
                <a:ext cx="2643481" cy="523220"/>
              </a:xfrm>
              <a:prstGeom prst="rect">
                <a:avLst/>
              </a:prstGeom>
              <a:blipFill>
                <a:blip r:embed="rId2"/>
                <a:stretch>
                  <a:fillRect l="-4306" t="-14634" b="-29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Brace 19"/>
          <p:cNvSpPr/>
          <p:nvPr/>
        </p:nvSpPr>
        <p:spPr>
          <a:xfrm rot="5400000">
            <a:off x="7720885" y="1145894"/>
            <a:ext cx="451797" cy="2122410"/>
          </a:xfrm>
          <a:prstGeom prst="righ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85579" y="2354868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All elements </a:t>
                </a:r>
                <a14:m>
                  <m:oMath xmlns:m="http://schemas.openxmlformats.org/officeDocument/2006/math">
                    <m:r>
                      <a:rPr lang="en-US" sz="2800" dirty="0">
                        <a:latin typeface="Cambria Math"/>
                      </a:rPr>
                      <m:t>&gt;</m:t>
                    </m:r>
                    <m:r>
                      <a:rPr lang="en-US" sz="2800" i="1" dirty="0">
                        <a:latin typeface="Cambria Math"/>
                      </a:rPr>
                      <m:t>𝑝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5579" y="2354868"/>
                <a:ext cx="2643481" cy="523220"/>
              </a:xfrm>
              <a:prstGeom prst="rect">
                <a:avLst/>
              </a:prstGeom>
              <a:blipFill>
                <a:blip r:embed="rId3"/>
                <a:stretch>
                  <a:fillRect l="-4306" t="-9302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742915" y="3264090"/>
            <a:ext cx="3818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Exactly where it belongs!</a:t>
            </a:r>
          </a:p>
        </p:txBody>
      </p:sp>
      <p:cxnSp>
        <p:nvCxnSpPr>
          <p:cNvPr id="24" name="Straight Arrow Connector 23"/>
          <p:cNvCxnSpPr>
            <a:stCxn id="22" idx="0"/>
            <a:endCxn id="13" idx="2"/>
          </p:cNvCxnSpPr>
          <p:nvPr/>
        </p:nvCxnSpPr>
        <p:spPr>
          <a:xfrm flipH="1" flipV="1">
            <a:off x="6606548" y="1981200"/>
            <a:ext cx="45704" cy="1282890"/>
          </a:xfrm>
          <a:prstGeom prst="straightConnector1">
            <a:avLst/>
          </a:prstGeom>
          <a:ln w="38100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82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40214</TotalTime>
  <Words>2174</Words>
  <Application>Microsoft Office PowerPoint</Application>
  <PresentationFormat>Widescreen</PresentationFormat>
  <Paragraphs>747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Cambria Math</vt:lpstr>
      <vt:lpstr>Calibri Light</vt:lpstr>
      <vt:lpstr>Arial</vt:lpstr>
      <vt:lpstr>Calibri</vt:lpstr>
      <vt:lpstr>Aptos</vt:lpstr>
      <vt:lpstr>Office Theme</vt:lpstr>
      <vt:lpstr>CSE 332 Autumn 2024 Lecture 16: Sorting 3</vt:lpstr>
      <vt:lpstr>PowerPoint Presentation</vt:lpstr>
      <vt:lpstr>log⁡n!=O(n log⁡n )</vt:lpstr>
      <vt:lpstr>log⁡n!=Ω(n log⁡n )</vt:lpstr>
      <vt:lpstr>Sorting Algorithm Summary</vt:lpstr>
      <vt:lpstr>Quicksort</vt:lpstr>
      <vt:lpstr>Partition (Divide step)</vt:lpstr>
      <vt:lpstr>Partition Summary</vt:lpstr>
      <vt:lpstr>Conquer</vt:lpstr>
      <vt:lpstr>Quicksort Run Time (Best)</vt:lpstr>
      <vt:lpstr>Quicksort Run Time (Worst)</vt:lpstr>
      <vt:lpstr>Good Pivot</vt:lpstr>
      <vt:lpstr>Properties of Quick Sort</vt:lpstr>
      <vt:lpstr>Sorting Algorithm Summary</vt:lpstr>
      <vt:lpstr>Worst Case Lower Bounds</vt:lpstr>
      <vt:lpstr>Sorting Algorithm “Template”</vt:lpstr>
      <vt:lpstr>Strategy: Decision Tree</vt:lpstr>
      <vt:lpstr>Strategy: Decision Tree</vt:lpstr>
      <vt:lpstr>Strategy: Decision Tree</vt:lpstr>
      <vt:lpstr>Improving Running time</vt:lpstr>
      <vt:lpstr>“Linear Time” Sorting Algorithms</vt:lpstr>
      <vt:lpstr>BucketSort</vt:lpstr>
      <vt:lpstr>BucketSort Running Time</vt:lpstr>
      <vt:lpstr>Properties of BucketSort</vt:lpstr>
      <vt:lpstr>RadixSort</vt:lpstr>
      <vt:lpstr>RadixSort</vt:lpstr>
      <vt:lpstr>RadixSort</vt:lpstr>
      <vt:lpstr>RadixSort</vt:lpstr>
      <vt:lpstr>RadixSort Running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1: Intro to ADTs, Stacks, Queues</dc:title>
  <dc:creator>Nathan Brunelle</dc:creator>
  <cp:lastModifiedBy>Brunelle, Nathan J (njb2b)</cp:lastModifiedBy>
  <cp:revision>133</cp:revision>
  <dcterms:created xsi:type="dcterms:W3CDTF">2023-09-26T20:08:20Z</dcterms:created>
  <dcterms:modified xsi:type="dcterms:W3CDTF">2024-10-30T17:11:40Z</dcterms:modified>
</cp:coreProperties>
</file>