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55"/>
  </p:notesMasterIdLst>
  <p:handoutMasterIdLst>
    <p:handoutMasterId r:id="rId56"/>
  </p:handoutMasterIdLst>
  <p:sldIdLst>
    <p:sldId id="256" r:id="rId2"/>
    <p:sldId id="379" r:id="rId3"/>
    <p:sldId id="380" r:id="rId4"/>
    <p:sldId id="381" r:id="rId5"/>
    <p:sldId id="382" r:id="rId6"/>
    <p:sldId id="501" r:id="rId7"/>
    <p:sldId id="502" r:id="rId8"/>
    <p:sldId id="500" r:id="rId9"/>
    <p:sldId id="503" r:id="rId10"/>
    <p:sldId id="504" r:id="rId11"/>
    <p:sldId id="506" r:id="rId12"/>
    <p:sldId id="507" r:id="rId13"/>
    <p:sldId id="518" r:id="rId14"/>
    <p:sldId id="519" r:id="rId15"/>
    <p:sldId id="520" r:id="rId16"/>
    <p:sldId id="521" r:id="rId17"/>
    <p:sldId id="522" r:id="rId18"/>
    <p:sldId id="523" r:id="rId19"/>
    <p:sldId id="524" r:id="rId20"/>
    <p:sldId id="525" r:id="rId21"/>
    <p:sldId id="527" r:id="rId22"/>
    <p:sldId id="528" r:id="rId23"/>
    <p:sldId id="529" r:id="rId24"/>
    <p:sldId id="530" r:id="rId25"/>
    <p:sldId id="526" r:id="rId26"/>
    <p:sldId id="444" r:id="rId27"/>
    <p:sldId id="535" r:id="rId28"/>
    <p:sldId id="368" r:id="rId29"/>
    <p:sldId id="360" r:id="rId30"/>
    <p:sldId id="536" r:id="rId31"/>
    <p:sldId id="537" r:id="rId32"/>
    <p:sldId id="538" r:id="rId33"/>
    <p:sldId id="386" r:id="rId34"/>
    <p:sldId id="539" r:id="rId35"/>
    <p:sldId id="384" r:id="rId36"/>
    <p:sldId id="385" r:id="rId37"/>
    <p:sldId id="540" r:id="rId38"/>
    <p:sldId id="421" r:id="rId39"/>
    <p:sldId id="422" r:id="rId40"/>
    <p:sldId id="423" r:id="rId41"/>
    <p:sldId id="424" r:id="rId42"/>
    <p:sldId id="425" r:id="rId43"/>
    <p:sldId id="426" r:id="rId44"/>
    <p:sldId id="427" r:id="rId45"/>
    <p:sldId id="428" r:id="rId46"/>
    <p:sldId id="429" r:id="rId47"/>
    <p:sldId id="430" r:id="rId48"/>
    <p:sldId id="431" r:id="rId49"/>
    <p:sldId id="432" r:id="rId50"/>
    <p:sldId id="433" r:id="rId51"/>
    <p:sldId id="446" r:id="rId52"/>
    <p:sldId id="541" r:id="rId53"/>
    <p:sldId id="542" r:id="rId54"/>
  </p:sldIdLst>
  <p:sldSz cx="12192000" cy="6858000"/>
  <p:notesSz cx="6858000" cy="9144000"/>
  <p:embeddedFontLst>
    <p:embeddedFont>
      <p:font typeface="Cambria Math" panose="02040503050406030204" pitchFamily="18" charset="0"/>
      <p:regular r:id="rId5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DCB46A9-AC64-2107-0D04-23C3E6A0A637}" name="Sarah Brunelle" initials="SB" userId="S::sarah.bland@TNC.ORG::0841f992-6401-4fcf-8797-7495e84da30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16" autoAdjust="0"/>
    <p:restoredTop sz="94601" autoAdjust="0"/>
  </p:normalViewPr>
  <p:slideViewPr>
    <p:cSldViewPr snapToGrid="0">
      <p:cViewPr varScale="1">
        <p:scale>
          <a:sx n="73" d="100"/>
          <a:sy n="73" d="100"/>
        </p:scale>
        <p:origin x="29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48" d="100"/>
          <a:sy n="48" d="100"/>
        </p:scale>
        <p:origin x="2752" y="3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1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5EF960D-66C1-ABA0-D3DE-1DEABCB0C20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401823-F715-AF68-6577-EBFD66D892A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643542-CF0C-48D3-A91E-34CCD96FC74F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B5E006-DFCE-D704-C827-FE0B884DE91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0F989F-B2F9-4E4D-C4FD-A5DF82B4462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26CC33-4824-4BB3-8904-E821E71A70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9955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0D1F59-0C63-44D8-BE72-2266A9516CA1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9C3430-04EA-4E2B-840E-2DAFF95C6F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231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441DCF-5FA9-3BBE-A6DC-4C4767E77E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D8AAD4-9F4E-2546-4A20-345BE6926F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B68BC9-B242-D863-6297-36224D351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3FBE-67AC-4C5C-B62E-CFFDEAF9BE53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6D43E7-A090-881E-D908-BB9CC53DD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2DFBC9-B9F9-85A6-26A1-9D7E515D0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5A7D-FFFE-410B-BEE5-702232F4B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309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24705-3181-4743-BF72-E5B55E627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D9669D-6765-7CD2-C040-D4C5E44BAB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E5E7B0-5065-8FAA-2D02-01DC4905B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3FBE-67AC-4C5C-B62E-CFFDEAF9BE53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487F4E-481E-5CA4-5AC0-EF15EBAF8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05C81A-1EC7-F85E-A5DB-0F7CA62EC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5A7D-FFFE-410B-BEE5-702232F4B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172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0F8F565-D4D2-A972-147D-1A41777B26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813695-1D6C-4A4F-7F94-1346663811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6AEB8A-EA17-E1E1-8CD3-B7AF8E3F2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3FBE-67AC-4C5C-B62E-CFFDEAF9BE53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6AF905-A88D-ED4C-DD07-098840D4A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1A03B8-DD10-B6B6-6B59-3EB669F37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5A7D-FFFE-410B-BEE5-702232F4B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887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8BB011-50E5-247E-0EB3-D47C59C4F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A71371-A022-A3A5-E49C-D2CCEC4E25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8F92F8-B436-FF4B-567C-6CF9F3F68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3FBE-67AC-4C5C-B62E-CFFDEAF9BE53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C755B9-83BE-E117-954F-A47925F5B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E45716-8D01-8E2F-8276-3A903E607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5A7D-FFFE-410B-BEE5-702232F4B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678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0264CF-1BBA-680C-4F96-017144A15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89E9BE-1B28-C587-A2C5-253ECF74E1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3E3E68-CE19-CACB-1EDD-351F4F9C9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3FBE-67AC-4C5C-B62E-CFFDEAF9BE53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E49855-AB14-5CF9-EE88-AB42D1DF4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DE2C96-8A85-4C99-39A1-9B9DB31D7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5A7D-FFFE-410B-BEE5-702232F4B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264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89EEC-003E-DFFB-2D04-A2E70FE13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BFE0F4-58A0-D6D9-6AAC-CD97965C20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7E4C68-9C36-2696-B323-CF0642D6DB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9713B3-5A96-0F1A-CFE7-8563FD24B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3FBE-67AC-4C5C-B62E-CFFDEAF9BE53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8D724B-C264-2548-CAFF-305FE7D37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193A13-EBDF-17F2-DF34-5BA3D7932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5A7D-FFFE-410B-BEE5-702232F4B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914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519F2D-6C68-B3F6-3BC7-2A9EE6BE2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2A2B36-9CB6-0E61-D14F-48AD642FCA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551B63-A4A2-BD66-BF76-72528E69BA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EF4911-72D8-7120-897F-434F05D8DA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1354135-3D54-9447-778A-86081F0473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7F52A4A-AE91-8A3A-8DE2-74205F39F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3FBE-67AC-4C5C-B62E-CFFDEAF9BE53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8FC667D-AA9E-21BF-66F2-755D86E70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D8E628E-2723-30DA-D22D-BFF79CE05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5A7D-FFFE-410B-BEE5-702232F4B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37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41984-7865-CBC1-7E39-27325050C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341811-B828-6912-5458-2BC9266D2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3FBE-67AC-4C5C-B62E-CFFDEAF9BE53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1DF831-0A64-24F5-806E-B3EBA5591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EFD212-56D6-B7F8-FC27-BC4BF7386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5A7D-FFFE-410B-BEE5-702232F4B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963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5903B13-E121-53F2-65F9-41E383C574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3FBE-67AC-4C5C-B62E-CFFDEAF9BE53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814793-9D7D-32F8-795A-31644DBAB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76B231-FE15-2561-B700-2506AC713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5A7D-FFFE-410B-BEE5-702232F4B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356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CB5398-EEBA-42F4-3948-4DF36A153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E000E0-12D7-545A-0B4A-64A8B51A9F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585510-3798-210C-EC55-29C449719B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E698E8-2EE7-873D-A608-9A260F5DD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3FBE-67AC-4C5C-B62E-CFFDEAF9BE53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D5F347-CF7A-10E6-8DC6-FA1E5DB6D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5E452D-F82A-718F-94C2-C889F622E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5A7D-FFFE-410B-BEE5-702232F4B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156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E1DDD-DB8D-6429-4235-465780A7B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042B9E5-6756-3695-C94E-93A464783E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170C60-CA85-5E67-14F6-3176093E55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325D70-D5F0-5123-66A9-63D9B82E92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3FBE-67AC-4C5C-B62E-CFFDEAF9BE53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77B62A-8600-7CE9-095E-82CDE4E17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58F328-EF42-0E10-9C29-12A53381D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5A7D-FFFE-410B-BEE5-702232F4B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340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BBC2B57-F2EC-C92D-BAFA-C36FE7F31C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0AE8E8-3549-4143-3C3F-38529FA553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62DEB0-3161-B686-27DF-345950BFF0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B93FBE-67AC-4C5C-B62E-CFFDEAF9BE53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B5E12D-E358-B346-0620-4D8545C52B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B1C4BA-D22A-5462-8F71-6F616DC8FA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4D5A7D-FFFE-410B-BEE5-702232F4B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507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s.uw.edu/332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png"/><Relationship Id="rId3" Type="http://schemas.openxmlformats.org/officeDocument/2006/relationships/image" Target="../media/image710.png"/><Relationship Id="rId7" Type="http://schemas.openxmlformats.org/officeDocument/2006/relationships/image" Target="../media/image120.png"/><Relationship Id="rId12" Type="http://schemas.openxmlformats.org/officeDocument/2006/relationships/image" Target="../media/image201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png"/><Relationship Id="rId11" Type="http://schemas.openxmlformats.org/officeDocument/2006/relationships/image" Target="../media/image190.png"/><Relationship Id="rId5" Type="http://schemas.openxmlformats.org/officeDocument/2006/relationships/image" Target="../media/image90.png"/><Relationship Id="rId10" Type="http://schemas.openxmlformats.org/officeDocument/2006/relationships/image" Target="../media/image180.png"/><Relationship Id="rId4" Type="http://schemas.openxmlformats.org/officeDocument/2006/relationships/image" Target="../media/image86.png"/><Relationship Id="rId9" Type="http://schemas.openxmlformats.org/officeDocument/2006/relationships/image" Target="../media/image14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0.png"/><Relationship Id="rId4" Type="http://schemas.openxmlformats.org/officeDocument/2006/relationships/image" Target="../media/image23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0.png"/><Relationship Id="rId13" Type="http://schemas.openxmlformats.org/officeDocument/2006/relationships/image" Target="../media/image360.png"/><Relationship Id="rId18" Type="http://schemas.openxmlformats.org/officeDocument/2006/relationships/image" Target="../media/image41.png"/><Relationship Id="rId3" Type="http://schemas.openxmlformats.org/officeDocument/2006/relationships/image" Target="../media/image261.png"/><Relationship Id="rId21" Type="http://schemas.openxmlformats.org/officeDocument/2006/relationships/image" Target="../media/image44.png"/><Relationship Id="rId7" Type="http://schemas.openxmlformats.org/officeDocument/2006/relationships/image" Target="../media/image300.png"/><Relationship Id="rId12" Type="http://schemas.openxmlformats.org/officeDocument/2006/relationships/image" Target="../media/image35.png"/><Relationship Id="rId17" Type="http://schemas.openxmlformats.org/officeDocument/2006/relationships/image" Target="../media/image400.png"/><Relationship Id="rId2" Type="http://schemas.openxmlformats.org/officeDocument/2006/relationships/image" Target="../media/image200.png"/><Relationship Id="rId16" Type="http://schemas.openxmlformats.org/officeDocument/2006/relationships/image" Target="../media/image39.png"/><Relationship Id="rId20" Type="http://schemas.openxmlformats.org/officeDocument/2006/relationships/image" Target="../media/image4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0.png"/><Relationship Id="rId11" Type="http://schemas.openxmlformats.org/officeDocument/2006/relationships/image" Target="../media/image34.png"/><Relationship Id="rId5" Type="http://schemas.openxmlformats.org/officeDocument/2006/relationships/image" Target="../media/image280.png"/><Relationship Id="rId15" Type="http://schemas.openxmlformats.org/officeDocument/2006/relationships/image" Target="../media/image38.png"/><Relationship Id="rId23" Type="http://schemas.openxmlformats.org/officeDocument/2006/relationships/image" Target="../media/image46.png"/><Relationship Id="rId10" Type="http://schemas.openxmlformats.org/officeDocument/2006/relationships/image" Target="../media/image330.png"/><Relationship Id="rId19" Type="http://schemas.openxmlformats.org/officeDocument/2006/relationships/image" Target="../media/image42.png"/><Relationship Id="rId4" Type="http://schemas.openxmlformats.org/officeDocument/2006/relationships/image" Target="../media/image271.png"/><Relationship Id="rId9" Type="http://schemas.openxmlformats.org/officeDocument/2006/relationships/image" Target="../media/image320.png"/><Relationship Id="rId14" Type="http://schemas.openxmlformats.org/officeDocument/2006/relationships/image" Target="../media/image370.png"/><Relationship Id="rId22" Type="http://schemas.openxmlformats.org/officeDocument/2006/relationships/image" Target="../media/image45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00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13" Type="http://schemas.openxmlformats.org/officeDocument/2006/relationships/image" Target="../media/image84.png"/><Relationship Id="rId3" Type="http://schemas.openxmlformats.org/officeDocument/2006/relationships/image" Target="../media/image74.png"/><Relationship Id="rId7" Type="http://schemas.openxmlformats.org/officeDocument/2006/relationships/image" Target="../media/image78.png"/><Relationship Id="rId12" Type="http://schemas.openxmlformats.org/officeDocument/2006/relationships/image" Target="../media/image83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11" Type="http://schemas.openxmlformats.org/officeDocument/2006/relationships/image" Target="../media/image82.png"/><Relationship Id="rId5" Type="http://schemas.openxmlformats.org/officeDocument/2006/relationships/image" Target="../media/image76.png"/><Relationship Id="rId10" Type="http://schemas.openxmlformats.org/officeDocument/2006/relationships/image" Target="../media/image81.png"/><Relationship Id="rId4" Type="http://schemas.openxmlformats.org/officeDocument/2006/relationships/image" Target="../media/image75.png"/><Relationship Id="rId9" Type="http://schemas.openxmlformats.org/officeDocument/2006/relationships/image" Target="../media/image80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02029F-F4C6-FDAD-6A00-4E30C8EE848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CSE 332 Autumn 2024</a:t>
            </a:r>
            <a:br>
              <a:rPr lang="en-US" dirty="0"/>
            </a:br>
            <a:r>
              <a:rPr lang="en-US" dirty="0"/>
              <a:t>Lecture 14: Sorting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96019E-F067-13A3-DC5B-9F49CCFEF43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Nathan Brunelle</a:t>
            </a:r>
          </a:p>
          <a:p>
            <a:r>
              <a:rPr lang="en-US" dirty="0">
                <a:hlinkClick r:id="rId2"/>
              </a:rPr>
              <a:t>http://www.cs.uw.edu/332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303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412E9-3F02-2CFB-F8A1-0798247A5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Aside: Bubble Sort – we won’t cover it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21552B0C-C8EA-5FE1-FACD-42E9A140A7A4}"/>
              </a:ext>
            </a:extLst>
          </p:cNvPr>
          <p:cNvSpPr/>
          <p:nvPr/>
        </p:nvSpPr>
        <p:spPr>
          <a:xfrm>
            <a:off x="1691640" y="2680236"/>
            <a:ext cx="498955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"the bubble sort seems to have nothing to recommend it, except a catchy name and the fact that it leads to some interesting theoretical problems” –Donald Knuth, The Art of Computer Programming</a:t>
            </a:r>
          </a:p>
        </p:txBody>
      </p:sp>
      <p:pic>
        <p:nvPicPr>
          <p:cNvPr id="44" name="Picture 2" descr="http://www-cs-faculty.stanford.edu/~knuth/dek-14May10-2.jpeg">
            <a:extLst>
              <a:ext uri="{FF2B5EF4-FFF2-40B4-BE49-F238E27FC236}">
                <a16:creationId xmlns:a16="http://schemas.microsoft.com/office/drawing/2014/main" id="{652CD0CD-4B59-39AA-30BC-4349CC7734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7516" y="2733677"/>
            <a:ext cx="3382324" cy="2254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7156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Heap Sort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351280"/>
            <a:ext cx="8229600" cy="1066800"/>
          </a:xfrm>
        </p:spPr>
        <p:txBody>
          <a:bodyPr>
            <a:normAutofit fontScale="925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Idea</a:t>
            </a:r>
            <a:r>
              <a:rPr lang="en-US" dirty="0"/>
              <a:t>: Build a </a:t>
            </a:r>
            <a:r>
              <a:rPr lang="en-US" dirty="0" err="1"/>
              <a:t>maxHeap</a:t>
            </a:r>
            <a:r>
              <a:rPr lang="en-US" dirty="0"/>
              <a:t>, repeatedly delete the max element from the heap to build sorted list Right-to-Left</a:t>
            </a:r>
            <a:endParaRPr lang="en-US" dirty="0">
              <a:solidFill>
                <a:srgbClr val="FF33C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11</a:t>
            </a:fld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996855" y="3347010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99" name="Oval 98"/>
          <p:cNvSpPr/>
          <p:nvPr/>
        </p:nvSpPr>
        <p:spPr>
          <a:xfrm>
            <a:off x="4191001" y="4021949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100" name="Oval 99"/>
          <p:cNvSpPr/>
          <p:nvPr/>
        </p:nvSpPr>
        <p:spPr>
          <a:xfrm>
            <a:off x="7858499" y="3993573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101" name="Oval 100"/>
          <p:cNvSpPr/>
          <p:nvPr/>
        </p:nvSpPr>
        <p:spPr>
          <a:xfrm>
            <a:off x="3200401" y="4723164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102" name="Oval 101"/>
          <p:cNvSpPr/>
          <p:nvPr/>
        </p:nvSpPr>
        <p:spPr>
          <a:xfrm>
            <a:off x="5211206" y="4765028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103" name="Oval 102"/>
          <p:cNvSpPr/>
          <p:nvPr/>
        </p:nvSpPr>
        <p:spPr>
          <a:xfrm>
            <a:off x="6934201" y="4681650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04" name="Oval 103"/>
          <p:cNvSpPr/>
          <p:nvPr/>
        </p:nvSpPr>
        <p:spPr>
          <a:xfrm>
            <a:off x="8836924" y="4681650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05" name="Oval 104"/>
          <p:cNvSpPr/>
          <p:nvPr/>
        </p:nvSpPr>
        <p:spPr>
          <a:xfrm>
            <a:off x="2590801" y="5692404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06" name="Oval 105"/>
          <p:cNvSpPr/>
          <p:nvPr/>
        </p:nvSpPr>
        <p:spPr>
          <a:xfrm>
            <a:off x="3733801" y="5692404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07" name="Oval 106"/>
          <p:cNvSpPr/>
          <p:nvPr/>
        </p:nvSpPr>
        <p:spPr>
          <a:xfrm>
            <a:off x="4648201" y="5674527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cxnSp>
        <p:nvCxnSpPr>
          <p:cNvPr id="7" name="Straight Connector 6"/>
          <p:cNvCxnSpPr>
            <a:stCxn id="5" idx="2"/>
            <a:endCxn id="99" idx="7"/>
          </p:cNvCxnSpPr>
          <p:nvPr/>
        </p:nvCxnSpPr>
        <p:spPr>
          <a:xfrm flipH="1">
            <a:off x="4778310" y="3691049"/>
            <a:ext cx="1218544" cy="43166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>
            <a:stCxn id="5" idx="6"/>
            <a:endCxn id="100" idx="1"/>
          </p:cNvCxnSpPr>
          <p:nvPr/>
        </p:nvCxnSpPr>
        <p:spPr>
          <a:xfrm>
            <a:off x="6684931" y="3691049"/>
            <a:ext cx="1274334" cy="40329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>
            <a:stCxn id="102" idx="1"/>
            <a:endCxn id="99" idx="5"/>
          </p:cNvCxnSpPr>
          <p:nvPr/>
        </p:nvCxnSpPr>
        <p:spPr>
          <a:xfrm flipH="1" flipV="1">
            <a:off x="4778310" y="4609258"/>
            <a:ext cx="533662" cy="25653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>
            <a:stCxn id="101" idx="7"/>
            <a:endCxn id="99" idx="3"/>
          </p:cNvCxnSpPr>
          <p:nvPr/>
        </p:nvCxnSpPr>
        <p:spPr>
          <a:xfrm flipV="1">
            <a:off x="3787711" y="4609258"/>
            <a:ext cx="504057" cy="2146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>
            <a:stCxn id="106" idx="0"/>
            <a:endCxn id="101" idx="5"/>
          </p:cNvCxnSpPr>
          <p:nvPr/>
        </p:nvCxnSpPr>
        <p:spPr>
          <a:xfrm flipH="1" flipV="1">
            <a:off x="3787711" y="5310473"/>
            <a:ext cx="290129" cy="38193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>
            <a:stCxn id="105" idx="0"/>
            <a:endCxn id="101" idx="3"/>
          </p:cNvCxnSpPr>
          <p:nvPr/>
        </p:nvCxnSpPr>
        <p:spPr>
          <a:xfrm flipV="1">
            <a:off x="2934839" y="5310473"/>
            <a:ext cx="366328" cy="38193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>
            <a:stCxn id="107" idx="0"/>
            <a:endCxn id="102" idx="3"/>
          </p:cNvCxnSpPr>
          <p:nvPr/>
        </p:nvCxnSpPr>
        <p:spPr>
          <a:xfrm flipV="1">
            <a:off x="4992240" y="5352338"/>
            <a:ext cx="319733" cy="3221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>
            <a:stCxn id="103" idx="7"/>
            <a:endCxn id="100" idx="3"/>
          </p:cNvCxnSpPr>
          <p:nvPr/>
        </p:nvCxnSpPr>
        <p:spPr>
          <a:xfrm flipV="1">
            <a:off x="7521511" y="4580882"/>
            <a:ext cx="437755" cy="2015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>
            <a:stCxn id="104" idx="1"/>
            <a:endCxn id="100" idx="5"/>
          </p:cNvCxnSpPr>
          <p:nvPr/>
        </p:nvCxnSpPr>
        <p:spPr>
          <a:xfrm flipH="1" flipV="1">
            <a:off x="8445808" y="4580882"/>
            <a:ext cx="491882" cy="2015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2964445" y="2418080"/>
            <a:ext cx="5336453" cy="537341"/>
            <a:chOff x="1978924" y="2722180"/>
            <a:chExt cx="5336453" cy="537341"/>
          </a:xfrm>
        </p:grpSpPr>
        <p:grpSp>
          <p:nvGrpSpPr>
            <p:cNvPr id="86" name="Group 85"/>
            <p:cNvGrpSpPr/>
            <p:nvPr/>
          </p:nvGrpSpPr>
          <p:grpSpPr>
            <a:xfrm>
              <a:off x="1978924" y="2726121"/>
              <a:ext cx="4802307" cy="533400"/>
              <a:chOff x="1978924" y="2971800"/>
              <a:chExt cx="4802307" cy="533400"/>
            </a:xfrm>
          </p:grpSpPr>
          <p:sp>
            <p:nvSpPr>
              <p:cNvPr id="88" name="Rectangle 87"/>
              <p:cNvSpPr/>
              <p:nvPr/>
            </p:nvSpPr>
            <p:spPr>
              <a:xfrm>
                <a:off x="1978924" y="2971800"/>
                <a:ext cx="533400" cy="5334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10</a:t>
                </a:r>
              </a:p>
            </p:txBody>
          </p:sp>
          <p:sp>
            <p:nvSpPr>
              <p:cNvPr id="89" name="Rectangle 88"/>
              <p:cNvSpPr/>
              <p:nvPr/>
            </p:nvSpPr>
            <p:spPr>
              <a:xfrm>
                <a:off x="2512893" y="2971800"/>
                <a:ext cx="533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9</a:t>
                </a:r>
              </a:p>
            </p:txBody>
          </p:sp>
          <p:sp>
            <p:nvSpPr>
              <p:cNvPr id="90" name="Rectangle 89"/>
              <p:cNvSpPr/>
              <p:nvPr/>
            </p:nvSpPr>
            <p:spPr>
              <a:xfrm>
                <a:off x="3046293" y="2971800"/>
                <a:ext cx="533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6</a:t>
                </a:r>
              </a:p>
            </p:txBody>
          </p:sp>
          <p:sp>
            <p:nvSpPr>
              <p:cNvPr id="91" name="Rectangle 90"/>
              <p:cNvSpPr/>
              <p:nvPr/>
            </p:nvSpPr>
            <p:spPr>
              <a:xfrm>
                <a:off x="3579693" y="2971800"/>
                <a:ext cx="533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8</a:t>
                </a:r>
              </a:p>
            </p:txBody>
          </p:sp>
          <p:sp>
            <p:nvSpPr>
              <p:cNvPr id="92" name="Rectangle 91"/>
              <p:cNvSpPr/>
              <p:nvPr/>
            </p:nvSpPr>
            <p:spPr>
              <a:xfrm>
                <a:off x="4113662" y="2971800"/>
                <a:ext cx="533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7</a:t>
                </a:r>
              </a:p>
            </p:txBody>
          </p:sp>
          <p:sp>
            <p:nvSpPr>
              <p:cNvPr id="93" name="Rectangle 92"/>
              <p:cNvSpPr/>
              <p:nvPr/>
            </p:nvSpPr>
            <p:spPr>
              <a:xfrm>
                <a:off x="4647062" y="2971800"/>
                <a:ext cx="533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5</a:t>
                </a:r>
              </a:p>
            </p:txBody>
          </p:sp>
          <p:sp>
            <p:nvSpPr>
              <p:cNvPr id="94" name="Rectangle 93"/>
              <p:cNvSpPr/>
              <p:nvPr/>
            </p:nvSpPr>
            <p:spPr>
              <a:xfrm>
                <a:off x="5180462" y="2971800"/>
                <a:ext cx="533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95" name="Rectangle 94"/>
              <p:cNvSpPr/>
              <p:nvPr/>
            </p:nvSpPr>
            <p:spPr>
              <a:xfrm>
                <a:off x="5714431" y="2971800"/>
                <a:ext cx="533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96" name="Rectangle 95"/>
              <p:cNvSpPr/>
              <p:nvPr/>
            </p:nvSpPr>
            <p:spPr>
              <a:xfrm>
                <a:off x="6247831" y="2971800"/>
                <a:ext cx="533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</p:grpSp>
        <p:sp>
          <p:nvSpPr>
            <p:cNvPr id="116" name="Rectangle 115"/>
            <p:cNvSpPr/>
            <p:nvPr/>
          </p:nvSpPr>
          <p:spPr>
            <a:xfrm>
              <a:off x="6781977" y="272218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1025232" y="3167225"/>
            <a:ext cx="2209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Max Heap Property</a:t>
            </a:r>
            <a:r>
              <a:rPr lang="en-US" sz="2400" dirty="0"/>
              <a:t>: Each node is larger than its children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085381" y="29954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0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3618781" y="29954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1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4152750" y="29954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2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4686150" y="29954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3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5217138" y="29954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4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5695168" y="29954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5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6286919" y="29954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6</a:t>
            </a:r>
          </a:p>
        </p:txBody>
      </p:sp>
      <p:sp>
        <p:nvSpPr>
          <p:cNvPr id="124" name="TextBox 123"/>
          <p:cNvSpPr txBox="1"/>
          <p:nvPr/>
        </p:nvSpPr>
        <p:spPr>
          <a:xfrm>
            <a:off x="6820319" y="29954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7</a:t>
            </a:r>
          </a:p>
        </p:txBody>
      </p:sp>
      <p:sp>
        <p:nvSpPr>
          <p:cNvPr id="125" name="TextBox 124"/>
          <p:cNvSpPr txBox="1"/>
          <p:nvPr/>
        </p:nvSpPr>
        <p:spPr>
          <a:xfrm>
            <a:off x="7354288" y="29954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8</a:t>
            </a:r>
          </a:p>
        </p:txBody>
      </p:sp>
      <p:sp>
        <p:nvSpPr>
          <p:cNvPr id="126" name="TextBox 125"/>
          <p:cNvSpPr txBox="1"/>
          <p:nvPr/>
        </p:nvSpPr>
        <p:spPr>
          <a:xfrm>
            <a:off x="7887688" y="29954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9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6190049" y="405639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0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4384195" y="471675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1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8051693" y="465635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2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3352081" y="541124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3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7122005" y="535233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5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5404400" y="544856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4</a:t>
            </a:r>
          </a:p>
        </p:txBody>
      </p:sp>
      <p:sp>
        <p:nvSpPr>
          <p:cNvPr id="134" name="TextBox 133"/>
          <p:cNvSpPr txBox="1"/>
          <p:nvPr/>
        </p:nvSpPr>
        <p:spPr>
          <a:xfrm>
            <a:off x="9030118" y="536972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6</a:t>
            </a:r>
          </a:p>
        </p:txBody>
      </p:sp>
      <p:sp>
        <p:nvSpPr>
          <p:cNvPr id="135" name="TextBox 134"/>
          <p:cNvSpPr txBox="1"/>
          <p:nvPr/>
        </p:nvSpPr>
        <p:spPr>
          <a:xfrm>
            <a:off x="2783996" y="630428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7</a:t>
            </a:r>
          </a:p>
        </p:txBody>
      </p:sp>
      <p:sp>
        <p:nvSpPr>
          <p:cNvPr id="136" name="TextBox 135"/>
          <p:cNvSpPr txBox="1"/>
          <p:nvPr/>
        </p:nvSpPr>
        <p:spPr>
          <a:xfrm>
            <a:off x="3920467" y="630428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8</a:t>
            </a:r>
          </a:p>
        </p:txBody>
      </p:sp>
      <p:sp>
        <p:nvSpPr>
          <p:cNvPr id="137" name="TextBox 136"/>
          <p:cNvSpPr txBox="1"/>
          <p:nvPr/>
        </p:nvSpPr>
        <p:spPr>
          <a:xfrm>
            <a:off x="4842600" y="630428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1880887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Heap Sort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214121"/>
            <a:ext cx="8458200" cy="121920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Remove the Max element (i.e. the root) from the Heap: </a:t>
            </a:r>
            <a:r>
              <a:rPr lang="en-US" dirty="0"/>
              <a:t>replace with last element, call </a:t>
            </a:r>
            <a:r>
              <a:rPr lang="en-US" dirty="0" err="1"/>
              <a:t>percolateDown</a:t>
            </a:r>
            <a:r>
              <a:rPr lang="en-US" dirty="0"/>
              <a:t>(root)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12</a:t>
            </a:fld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996855" y="3230870"/>
            <a:ext cx="688077" cy="68807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99" name="Oval 98"/>
          <p:cNvSpPr/>
          <p:nvPr/>
        </p:nvSpPr>
        <p:spPr>
          <a:xfrm>
            <a:off x="4191001" y="3905809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100" name="Oval 99"/>
          <p:cNvSpPr/>
          <p:nvPr/>
        </p:nvSpPr>
        <p:spPr>
          <a:xfrm>
            <a:off x="7858499" y="3877433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101" name="Oval 100"/>
          <p:cNvSpPr/>
          <p:nvPr/>
        </p:nvSpPr>
        <p:spPr>
          <a:xfrm>
            <a:off x="3200401" y="4607024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102" name="Oval 101"/>
          <p:cNvSpPr/>
          <p:nvPr/>
        </p:nvSpPr>
        <p:spPr>
          <a:xfrm>
            <a:off x="5211206" y="4648888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103" name="Oval 102"/>
          <p:cNvSpPr/>
          <p:nvPr/>
        </p:nvSpPr>
        <p:spPr>
          <a:xfrm>
            <a:off x="6934201" y="4565510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04" name="Oval 103"/>
          <p:cNvSpPr/>
          <p:nvPr/>
        </p:nvSpPr>
        <p:spPr>
          <a:xfrm>
            <a:off x="8836924" y="4565510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05" name="Oval 104"/>
          <p:cNvSpPr/>
          <p:nvPr/>
        </p:nvSpPr>
        <p:spPr>
          <a:xfrm>
            <a:off x="2590801" y="5576264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06" name="Oval 105"/>
          <p:cNvSpPr/>
          <p:nvPr/>
        </p:nvSpPr>
        <p:spPr>
          <a:xfrm>
            <a:off x="3733801" y="5576264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cxnSp>
        <p:nvCxnSpPr>
          <p:cNvPr id="7" name="Straight Connector 6"/>
          <p:cNvCxnSpPr>
            <a:stCxn id="5" idx="2"/>
            <a:endCxn id="99" idx="7"/>
          </p:cNvCxnSpPr>
          <p:nvPr/>
        </p:nvCxnSpPr>
        <p:spPr>
          <a:xfrm flipH="1">
            <a:off x="4778310" y="3574909"/>
            <a:ext cx="1218544" cy="43166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>
            <a:stCxn id="5" idx="6"/>
            <a:endCxn id="100" idx="1"/>
          </p:cNvCxnSpPr>
          <p:nvPr/>
        </p:nvCxnSpPr>
        <p:spPr>
          <a:xfrm>
            <a:off x="6684931" y="3574909"/>
            <a:ext cx="1274334" cy="40329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>
            <a:stCxn id="102" idx="1"/>
            <a:endCxn id="99" idx="5"/>
          </p:cNvCxnSpPr>
          <p:nvPr/>
        </p:nvCxnSpPr>
        <p:spPr>
          <a:xfrm flipH="1" flipV="1">
            <a:off x="4778310" y="4493118"/>
            <a:ext cx="533662" cy="25653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>
            <a:stCxn id="101" idx="7"/>
            <a:endCxn id="99" idx="3"/>
          </p:cNvCxnSpPr>
          <p:nvPr/>
        </p:nvCxnSpPr>
        <p:spPr>
          <a:xfrm flipV="1">
            <a:off x="3787711" y="4493118"/>
            <a:ext cx="504057" cy="2146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>
            <a:stCxn id="106" idx="0"/>
            <a:endCxn id="101" idx="5"/>
          </p:cNvCxnSpPr>
          <p:nvPr/>
        </p:nvCxnSpPr>
        <p:spPr>
          <a:xfrm flipH="1" flipV="1">
            <a:off x="3787711" y="5194333"/>
            <a:ext cx="290129" cy="38193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>
            <a:stCxn id="105" idx="0"/>
            <a:endCxn id="101" idx="3"/>
          </p:cNvCxnSpPr>
          <p:nvPr/>
        </p:nvCxnSpPr>
        <p:spPr>
          <a:xfrm flipV="1">
            <a:off x="2934839" y="5194333"/>
            <a:ext cx="366328" cy="38193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>
            <a:stCxn id="103" idx="7"/>
            <a:endCxn id="100" idx="3"/>
          </p:cNvCxnSpPr>
          <p:nvPr/>
        </p:nvCxnSpPr>
        <p:spPr>
          <a:xfrm flipV="1">
            <a:off x="7521511" y="4464742"/>
            <a:ext cx="437755" cy="2015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>
            <a:stCxn id="104" idx="1"/>
            <a:endCxn id="100" idx="5"/>
          </p:cNvCxnSpPr>
          <p:nvPr/>
        </p:nvCxnSpPr>
        <p:spPr>
          <a:xfrm flipH="1" flipV="1">
            <a:off x="8445808" y="4464742"/>
            <a:ext cx="491882" cy="2015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2964445" y="2357121"/>
            <a:ext cx="5336453" cy="537341"/>
            <a:chOff x="1978924" y="2722180"/>
            <a:chExt cx="5336453" cy="537341"/>
          </a:xfrm>
        </p:grpSpPr>
        <p:grpSp>
          <p:nvGrpSpPr>
            <p:cNvPr id="86" name="Group 85"/>
            <p:cNvGrpSpPr/>
            <p:nvPr/>
          </p:nvGrpSpPr>
          <p:grpSpPr>
            <a:xfrm>
              <a:off x="1978924" y="2726121"/>
              <a:ext cx="4802307" cy="533400"/>
              <a:chOff x="1978924" y="2971800"/>
              <a:chExt cx="4802307" cy="533400"/>
            </a:xfrm>
          </p:grpSpPr>
          <p:sp>
            <p:nvSpPr>
              <p:cNvPr id="88" name="Rectangle 87"/>
              <p:cNvSpPr/>
              <p:nvPr/>
            </p:nvSpPr>
            <p:spPr>
              <a:xfrm>
                <a:off x="1978924" y="2971800"/>
                <a:ext cx="533400" cy="53340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89" name="Rectangle 88"/>
              <p:cNvSpPr/>
              <p:nvPr/>
            </p:nvSpPr>
            <p:spPr>
              <a:xfrm>
                <a:off x="2512893" y="2971800"/>
                <a:ext cx="533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9</a:t>
                </a:r>
              </a:p>
            </p:txBody>
          </p:sp>
          <p:sp>
            <p:nvSpPr>
              <p:cNvPr id="90" name="Rectangle 89"/>
              <p:cNvSpPr/>
              <p:nvPr/>
            </p:nvSpPr>
            <p:spPr>
              <a:xfrm>
                <a:off x="3046293" y="2971800"/>
                <a:ext cx="533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6</a:t>
                </a:r>
              </a:p>
            </p:txBody>
          </p:sp>
          <p:sp>
            <p:nvSpPr>
              <p:cNvPr id="91" name="Rectangle 90"/>
              <p:cNvSpPr/>
              <p:nvPr/>
            </p:nvSpPr>
            <p:spPr>
              <a:xfrm>
                <a:off x="3579693" y="2971800"/>
                <a:ext cx="533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8</a:t>
                </a:r>
              </a:p>
            </p:txBody>
          </p:sp>
          <p:sp>
            <p:nvSpPr>
              <p:cNvPr id="92" name="Rectangle 91"/>
              <p:cNvSpPr/>
              <p:nvPr/>
            </p:nvSpPr>
            <p:spPr>
              <a:xfrm>
                <a:off x="4113662" y="2971800"/>
                <a:ext cx="533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7</a:t>
                </a:r>
              </a:p>
            </p:txBody>
          </p:sp>
          <p:sp>
            <p:nvSpPr>
              <p:cNvPr id="93" name="Rectangle 92"/>
              <p:cNvSpPr/>
              <p:nvPr/>
            </p:nvSpPr>
            <p:spPr>
              <a:xfrm>
                <a:off x="4647062" y="2971800"/>
                <a:ext cx="533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5</a:t>
                </a:r>
              </a:p>
            </p:txBody>
          </p:sp>
          <p:sp>
            <p:nvSpPr>
              <p:cNvPr id="94" name="Rectangle 93"/>
              <p:cNvSpPr/>
              <p:nvPr/>
            </p:nvSpPr>
            <p:spPr>
              <a:xfrm>
                <a:off x="5180462" y="2971800"/>
                <a:ext cx="533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95" name="Rectangle 94"/>
              <p:cNvSpPr/>
              <p:nvPr/>
            </p:nvSpPr>
            <p:spPr>
              <a:xfrm>
                <a:off x="5714431" y="2971800"/>
                <a:ext cx="533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96" name="Rectangle 95"/>
              <p:cNvSpPr/>
              <p:nvPr/>
            </p:nvSpPr>
            <p:spPr>
              <a:xfrm>
                <a:off x="6247831" y="2971800"/>
                <a:ext cx="533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</p:grpSp>
        <p:sp>
          <p:nvSpPr>
            <p:cNvPr id="116" name="Rectangle 115"/>
            <p:cNvSpPr/>
            <p:nvPr/>
          </p:nvSpPr>
          <p:spPr>
            <a:xfrm>
              <a:off x="6781977" y="272218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3085381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0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3618781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1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4152750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2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4686150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3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5217138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4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5695168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5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6286919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6</a:t>
            </a:r>
          </a:p>
        </p:txBody>
      </p:sp>
      <p:sp>
        <p:nvSpPr>
          <p:cNvPr id="124" name="TextBox 123"/>
          <p:cNvSpPr txBox="1"/>
          <p:nvPr/>
        </p:nvSpPr>
        <p:spPr>
          <a:xfrm>
            <a:off x="6820319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7</a:t>
            </a:r>
          </a:p>
        </p:txBody>
      </p:sp>
      <p:sp>
        <p:nvSpPr>
          <p:cNvPr id="125" name="TextBox 124"/>
          <p:cNvSpPr txBox="1"/>
          <p:nvPr/>
        </p:nvSpPr>
        <p:spPr>
          <a:xfrm>
            <a:off x="7354288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8</a:t>
            </a:r>
          </a:p>
        </p:txBody>
      </p:sp>
      <p:sp>
        <p:nvSpPr>
          <p:cNvPr id="126" name="TextBox 125"/>
          <p:cNvSpPr txBox="1"/>
          <p:nvPr/>
        </p:nvSpPr>
        <p:spPr>
          <a:xfrm>
            <a:off x="7887688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9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6190049" y="394025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0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4384195" y="460061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1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8051693" y="454021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2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3352081" y="52951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3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7122005" y="523619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5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5404400" y="533242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4</a:t>
            </a:r>
          </a:p>
        </p:txBody>
      </p:sp>
      <p:sp>
        <p:nvSpPr>
          <p:cNvPr id="134" name="TextBox 133"/>
          <p:cNvSpPr txBox="1"/>
          <p:nvPr/>
        </p:nvSpPr>
        <p:spPr>
          <a:xfrm>
            <a:off x="9030118" y="525358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6</a:t>
            </a:r>
          </a:p>
        </p:txBody>
      </p:sp>
      <p:sp>
        <p:nvSpPr>
          <p:cNvPr id="135" name="TextBox 134"/>
          <p:cNvSpPr txBox="1"/>
          <p:nvPr/>
        </p:nvSpPr>
        <p:spPr>
          <a:xfrm>
            <a:off x="2783996" y="618814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7</a:t>
            </a:r>
          </a:p>
        </p:txBody>
      </p:sp>
      <p:sp>
        <p:nvSpPr>
          <p:cNvPr id="136" name="TextBox 135"/>
          <p:cNvSpPr txBox="1"/>
          <p:nvPr/>
        </p:nvSpPr>
        <p:spPr>
          <a:xfrm>
            <a:off x="3920467" y="618814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8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7422C48-DC7C-5741-9E37-ED6814CC556B}"/>
              </a:ext>
            </a:extLst>
          </p:cNvPr>
          <p:cNvSpPr txBox="1"/>
          <p:nvPr/>
        </p:nvSpPr>
        <p:spPr>
          <a:xfrm>
            <a:off x="4851087" y="5726340"/>
            <a:ext cx="66601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Percolate Down(</a:t>
            </a:r>
            <a:r>
              <a:rPr lang="en-US" sz="2400" dirty="0">
                <a:solidFill>
                  <a:srgbClr val="FF0000"/>
                </a:solidFill>
              </a:rPr>
              <a:t>node</a:t>
            </a:r>
            <a:r>
              <a:rPr lang="en-US" sz="2400" dirty="0">
                <a:solidFill>
                  <a:srgbClr val="0070C0"/>
                </a:solidFill>
              </a:rPr>
              <a:t>)</a:t>
            </a:r>
            <a:r>
              <a:rPr lang="en-US" sz="2400" dirty="0"/>
              <a:t>: if </a:t>
            </a:r>
            <a:r>
              <a:rPr lang="en-US" sz="2400" dirty="0">
                <a:solidFill>
                  <a:srgbClr val="FF0000"/>
                </a:solidFill>
              </a:rPr>
              <a:t>node</a:t>
            </a:r>
            <a:r>
              <a:rPr lang="en-US" sz="2400" dirty="0"/>
              <a:t> satisfies heap property, done. Else swap with largest child and repeat on that subtree</a:t>
            </a:r>
          </a:p>
        </p:txBody>
      </p:sp>
    </p:spTree>
    <p:extLst>
      <p:ext uri="{BB962C8B-B14F-4D97-AF65-F5344CB8AC3E}">
        <p14:creationId xmlns:p14="http://schemas.microsoft.com/office/powerpoint/2010/main" val="29823818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Heap Sort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214121"/>
            <a:ext cx="8458200" cy="121920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Remove the Max element (i.e. the root) from the Heap: </a:t>
            </a:r>
            <a:r>
              <a:rPr lang="en-US" dirty="0"/>
              <a:t>replace with last element, call </a:t>
            </a:r>
            <a:r>
              <a:rPr lang="en-US" dirty="0" err="1"/>
              <a:t>percolateDown</a:t>
            </a:r>
            <a:r>
              <a:rPr lang="en-US" dirty="0"/>
              <a:t>(root)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13</a:t>
            </a:fld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996855" y="3230870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99" name="Oval 98"/>
          <p:cNvSpPr/>
          <p:nvPr/>
        </p:nvSpPr>
        <p:spPr>
          <a:xfrm>
            <a:off x="4191001" y="3905809"/>
            <a:ext cx="688077" cy="68807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00" name="Oval 99"/>
          <p:cNvSpPr/>
          <p:nvPr/>
        </p:nvSpPr>
        <p:spPr>
          <a:xfrm>
            <a:off x="7858499" y="3877433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101" name="Oval 100"/>
          <p:cNvSpPr/>
          <p:nvPr/>
        </p:nvSpPr>
        <p:spPr>
          <a:xfrm>
            <a:off x="3200401" y="4607024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102" name="Oval 101"/>
          <p:cNvSpPr/>
          <p:nvPr/>
        </p:nvSpPr>
        <p:spPr>
          <a:xfrm>
            <a:off x="5211206" y="4648888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103" name="Oval 102"/>
          <p:cNvSpPr/>
          <p:nvPr/>
        </p:nvSpPr>
        <p:spPr>
          <a:xfrm>
            <a:off x="6934201" y="4565510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04" name="Oval 103"/>
          <p:cNvSpPr/>
          <p:nvPr/>
        </p:nvSpPr>
        <p:spPr>
          <a:xfrm>
            <a:off x="8836924" y="4565510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05" name="Oval 104"/>
          <p:cNvSpPr/>
          <p:nvPr/>
        </p:nvSpPr>
        <p:spPr>
          <a:xfrm>
            <a:off x="2590801" y="5576264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06" name="Oval 105"/>
          <p:cNvSpPr/>
          <p:nvPr/>
        </p:nvSpPr>
        <p:spPr>
          <a:xfrm>
            <a:off x="3733801" y="5576264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cxnSp>
        <p:nvCxnSpPr>
          <p:cNvPr id="7" name="Straight Connector 6"/>
          <p:cNvCxnSpPr>
            <a:stCxn id="5" idx="2"/>
            <a:endCxn id="99" idx="7"/>
          </p:cNvCxnSpPr>
          <p:nvPr/>
        </p:nvCxnSpPr>
        <p:spPr>
          <a:xfrm flipH="1">
            <a:off x="4778310" y="3574909"/>
            <a:ext cx="1218544" cy="43166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>
            <a:stCxn id="5" idx="6"/>
            <a:endCxn id="100" idx="1"/>
          </p:cNvCxnSpPr>
          <p:nvPr/>
        </p:nvCxnSpPr>
        <p:spPr>
          <a:xfrm>
            <a:off x="6684931" y="3574909"/>
            <a:ext cx="1274334" cy="40329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>
            <a:stCxn id="102" idx="1"/>
            <a:endCxn id="99" idx="5"/>
          </p:cNvCxnSpPr>
          <p:nvPr/>
        </p:nvCxnSpPr>
        <p:spPr>
          <a:xfrm flipH="1" flipV="1">
            <a:off x="4778310" y="4493118"/>
            <a:ext cx="533662" cy="25653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>
            <a:stCxn id="101" idx="7"/>
            <a:endCxn id="99" idx="3"/>
          </p:cNvCxnSpPr>
          <p:nvPr/>
        </p:nvCxnSpPr>
        <p:spPr>
          <a:xfrm flipV="1">
            <a:off x="3787711" y="4493118"/>
            <a:ext cx="504057" cy="2146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>
            <a:stCxn id="106" idx="0"/>
            <a:endCxn id="101" idx="5"/>
          </p:cNvCxnSpPr>
          <p:nvPr/>
        </p:nvCxnSpPr>
        <p:spPr>
          <a:xfrm flipH="1" flipV="1">
            <a:off x="3787711" y="5194333"/>
            <a:ext cx="290129" cy="38193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>
            <a:stCxn id="105" idx="0"/>
            <a:endCxn id="101" idx="3"/>
          </p:cNvCxnSpPr>
          <p:nvPr/>
        </p:nvCxnSpPr>
        <p:spPr>
          <a:xfrm flipV="1">
            <a:off x="2934839" y="5194333"/>
            <a:ext cx="366328" cy="38193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>
            <a:stCxn id="103" idx="7"/>
            <a:endCxn id="100" idx="3"/>
          </p:cNvCxnSpPr>
          <p:nvPr/>
        </p:nvCxnSpPr>
        <p:spPr>
          <a:xfrm flipV="1">
            <a:off x="7521511" y="4464742"/>
            <a:ext cx="437755" cy="2015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>
            <a:stCxn id="104" idx="1"/>
            <a:endCxn id="100" idx="5"/>
          </p:cNvCxnSpPr>
          <p:nvPr/>
        </p:nvCxnSpPr>
        <p:spPr>
          <a:xfrm flipH="1" flipV="1">
            <a:off x="8445808" y="4464742"/>
            <a:ext cx="491882" cy="2015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2964445" y="2357121"/>
            <a:ext cx="5336453" cy="537341"/>
            <a:chOff x="1978924" y="2722180"/>
            <a:chExt cx="5336453" cy="537341"/>
          </a:xfrm>
        </p:grpSpPr>
        <p:grpSp>
          <p:nvGrpSpPr>
            <p:cNvPr id="86" name="Group 85"/>
            <p:cNvGrpSpPr/>
            <p:nvPr/>
          </p:nvGrpSpPr>
          <p:grpSpPr>
            <a:xfrm>
              <a:off x="1978924" y="2726121"/>
              <a:ext cx="4802307" cy="533400"/>
              <a:chOff x="1978924" y="2971800"/>
              <a:chExt cx="4802307" cy="533400"/>
            </a:xfrm>
          </p:grpSpPr>
          <p:sp>
            <p:nvSpPr>
              <p:cNvPr id="88" name="Rectangle 87"/>
              <p:cNvSpPr/>
              <p:nvPr/>
            </p:nvSpPr>
            <p:spPr>
              <a:xfrm>
                <a:off x="1978924" y="2971800"/>
                <a:ext cx="533400" cy="5334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9</a:t>
                </a:r>
              </a:p>
            </p:txBody>
          </p:sp>
          <p:sp>
            <p:nvSpPr>
              <p:cNvPr id="89" name="Rectangle 88"/>
              <p:cNvSpPr/>
              <p:nvPr/>
            </p:nvSpPr>
            <p:spPr>
              <a:xfrm>
                <a:off x="2512893" y="2971800"/>
                <a:ext cx="533400" cy="53340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90" name="Rectangle 89"/>
              <p:cNvSpPr/>
              <p:nvPr/>
            </p:nvSpPr>
            <p:spPr>
              <a:xfrm>
                <a:off x="3046293" y="2971800"/>
                <a:ext cx="533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6</a:t>
                </a:r>
              </a:p>
            </p:txBody>
          </p:sp>
          <p:sp>
            <p:nvSpPr>
              <p:cNvPr id="91" name="Rectangle 90"/>
              <p:cNvSpPr/>
              <p:nvPr/>
            </p:nvSpPr>
            <p:spPr>
              <a:xfrm>
                <a:off x="3579693" y="2971800"/>
                <a:ext cx="533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8</a:t>
                </a:r>
              </a:p>
            </p:txBody>
          </p:sp>
          <p:sp>
            <p:nvSpPr>
              <p:cNvPr id="92" name="Rectangle 91"/>
              <p:cNvSpPr/>
              <p:nvPr/>
            </p:nvSpPr>
            <p:spPr>
              <a:xfrm>
                <a:off x="4113662" y="2971800"/>
                <a:ext cx="533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7</a:t>
                </a:r>
              </a:p>
            </p:txBody>
          </p:sp>
          <p:sp>
            <p:nvSpPr>
              <p:cNvPr id="93" name="Rectangle 92"/>
              <p:cNvSpPr/>
              <p:nvPr/>
            </p:nvSpPr>
            <p:spPr>
              <a:xfrm>
                <a:off x="4647062" y="2971800"/>
                <a:ext cx="533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5</a:t>
                </a:r>
              </a:p>
            </p:txBody>
          </p:sp>
          <p:sp>
            <p:nvSpPr>
              <p:cNvPr id="94" name="Rectangle 93"/>
              <p:cNvSpPr/>
              <p:nvPr/>
            </p:nvSpPr>
            <p:spPr>
              <a:xfrm>
                <a:off x="5180462" y="2971800"/>
                <a:ext cx="533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95" name="Rectangle 94"/>
              <p:cNvSpPr/>
              <p:nvPr/>
            </p:nvSpPr>
            <p:spPr>
              <a:xfrm>
                <a:off x="5714431" y="2971800"/>
                <a:ext cx="533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96" name="Rectangle 95"/>
              <p:cNvSpPr/>
              <p:nvPr/>
            </p:nvSpPr>
            <p:spPr>
              <a:xfrm>
                <a:off x="6247831" y="2971800"/>
                <a:ext cx="533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</p:grpSp>
        <p:sp>
          <p:nvSpPr>
            <p:cNvPr id="116" name="Rectangle 115"/>
            <p:cNvSpPr/>
            <p:nvPr/>
          </p:nvSpPr>
          <p:spPr>
            <a:xfrm>
              <a:off x="6781977" y="272218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3085381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0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3618781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1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4152750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2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4686150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3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5217138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4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5695168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5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6286919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6</a:t>
            </a:r>
          </a:p>
        </p:txBody>
      </p:sp>
      <p:sp>
        <p:nvSpPr>
          <p:cNvPr id="124" name="TextBox 123"/>
          <p:cNvSpPr txBox="1"/>
          <p:nvPr/>
        </p:nvSpPr>
        <p:spPr>
          <a:xfrm>
            <a:off x="6820319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7</a:t>
            </a:r>
          </a:p>
        </p:txBody>
      </p:sp>
      <p:sp>
        <p:nvSpPr>
          <p:cNvPr id="125" name="TextBox 124"/>
          <p:cNvSpPr txBox="1"/>
          <p:nvPr/>
        </p:nvSpPr>
        <p:spPr>
          <a:xfrm>
            <a:off x="7354288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8</a:t>
            </a:r>
          </a:p>
        </p:txBody>
      </p:sp>
      <p:sp>
        <p:nvSpPr>
          <p:cNvPr id="126" name="TextBox 125"/>
          <p:cNvSpPr txBox="1"/>
          <p:nvPr/>
        </p:nvSpPr>
        <p:spPr>
          <a:xfrm>
            <a:off x="7887688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9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6190049" y="394025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0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4384195" y="460061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1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8051693" y="454021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2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3352081" y="52951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3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7122005" y="523619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5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5404400" y="533242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4</a:t>
            </a:r>
          </a:p>
        </p:txBody>
      </p:sp>
      <p:sp>
        <p:nvSpPr>
          <p:cNvPr id="134" name="TextBox 133"/>
          <p:cNvSpPr txBox="1"/>
          <p:nvPr/>
        </p:nvSpPr>
        <p:spPr>
          <a:xfrm>
            <a:off x="9030118" y="525358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6</a:t>
            </a:r>
          </a:p>
        </p:txBody>
      </p:sp>
      <p:sp>
        <p:nvSpPr>
          <p:cNvPr id="135" name="TextBox 134"/>
          <p:cNvSpPr txBox="1"/>
          <p:nvPr/>
        </p:nvSpPr>
        <p:spPr>
          <a:xfrm>
            <a:off x="2783996" y="618814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7</a:t>
            </a:r>
          </a:p>
        </p:txBody>
      </p:sp>
      <p:sp>
        <p:nvSpPr>
          <p:cNvPr id="136" name="TextBox 135"/>
          <p:cNvSpPr txBox="1"/>
          <p:nvPr/>
        </p:nvSpPr>
        <p:spPr>
          <a:xfrm>
            <a:off x="3920467" y="618814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8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7422C48-DC7C-5741-9E37-ED6814CC556B}"/>
              </a:ext>
            </a:extLst>
          </p:cNvPr>
          <p:cNvSpPr txBox="1"/>
          <p:nvPr/>
        </p:nvSpPr>
        <p:spPr>
          <a:xfrm>
            <a:off x="4851087" y="5726340"/>
            <a:ext cx="66601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Percolate Down(</a:t>
            </a:r>
            <a:r>
              <a:rPr lang="en-US" sz="2400" dirty="0">
                <a:solidFill>
                  <a:srgbClr val="FF0000"/>
                </a:solidFill>
              </a:rPr>
              <a:t>node</a:t>
            </a:r>
            <a:r>
              <a:rPr lang="en-US" sz="2400" dirty="0">
                <a:solidFill>
                  <a:srgbClr val="0070C0"/>
                </a:solidFill>
              </a:rPr>
              <a:t>)</a:t>
            </a:r>
            <a:r>
              <a:rPr lang="en-US" sz="2400" dirty="0"/>
              <a:t>: if </a:t>
            </a:r>
            <a:r>
              <a:rPr lang="en-US" sz="2400" dirty="0">
                <a:solidFill>
                  <a:srgbClr val="FF0000"/>
                </a:solidFill>
              </a:rPr>
              <a:t>node</a:t>
            </a:r>
            <a:r>
              <a:rPr lang="en-US" sz="2400" dirty="0"/>
              <a:t> satisfies heap property, done. Else swap with largest child and repeat on that subtree</a:t>
            </a:r>
          </a:p>
        </p:txBody>
      </p:sp>
    </p:spTree>
    <p:extLst>
      <p:ext uri="{BB962C8B-B14F-4D97-AF65-F5344CB8AC3E}">
        <p14:creationId xmlns:p14="http://schemas.microsoft.com/office/powerpoint/2010/main" val="17480791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Heap Sort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214121"/>
            <a:ext cx="8458200" cy="121920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Remove the Max element (i.e. the root) from the Heap: </a:t>
            </a:r>
            <a:r>
              <a:rPr lang="en-US" dirty="0"/>
              <a:t>replace with last element, call </a:t>
            </a:r>
            <a:r>
              <a:rPr lang="en-US" dirty="0" err="1"/>
              <a:t>percolateDown</a:t>
            </a:r>
            <a:r>
              <a:rPr lang="en-US" dirty="0"/>
              <a:t>(root)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14</a:t>
            </a:fld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996855" y="3230870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99" name="Oval 98"/>
          <p:cNvSpPr/>
          <p:nvPr/>
        </p:nvSpPr>
        <p:spPr>
          <a:xfrm>
            <a:off x="4191001" y="3905809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100" name="Oval 99"/>
          <p:cNvSpPr/>
          <p:nvPr/>
        </p:nvSpPr>
        <p:spPr>
          <a:xfrm>
            <a:off x="7858499" y="3877433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101" name="Oval 100"/>
          <p:cNvSpPr/>
          <p:nvPr/>
        </p:nvSpPr>
        <p:spPr>
          <a:xfrm>
            <a:off x="3200401" y="4607024"/>
            <a:ext cx="688077" cy="68807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02" name="Oval 101"/>
          <p:cNvSpPr/>
          <p:nvPr/>
        </p:nvSpPr>
        <p:spPr>
          <a:xfrm>
            <a:off x="5211206" y="4648888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103" name="Oval 102"/>
          <p:cNvSpPr/>
          <p:nvPr/>
        </p:nvSpPr>
        <p:spPr>
          <a:xfrm>
            <a:off x="6934201" y="4565510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04" name="Oval 103"/>
          <p:cNvSpPr/>
          <p:nvPr/>
        </p:nvSpPr>
        <p:spPr>
          <a:xfrm>
            <a:off x="8836924" y="4565510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05" name="Oval 104"/>
          <p:cNvSpPr/>
          <p:nvPr/>
        </p:nvSpPr>
        <p:spPr>
          <a:xfrm>
            <a:off x="2590801" y="5576264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06" name="Oval 105"/>
          <p:cNvSpPr/>
          <p:nvPr/>
        </p:nvSpPr>
        <p:spPr>
          <a:xfrm>
            <a:off x="3733801" y="5576264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cxnSp>
        <p:nvCxnSpPr>
          <p:cNvPr id="7" name="Straight Connector 6"/>
          <p:cNvCxnSpPr>
            <a:stCxn id="5" idx="2"/>
            <a:endCxn id="99" idx="7"/>
          </p:cNvCxnSpPr>
          <p:nvPr/>
        </p:nvCxnSpPr>
        <p:spPr>
          <a:xfrm flipH="1">
            <a:off x="4778310" y="3574909"/>
            <a:ext cx="1218544" cy="43166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>
            <a:stCxn id="5" idx="6"/>
            <a:endCxn id="100" idx="1"/>
          </p:cNvCxnSpPr>
          <p:nvPr/>
        </p:nvCxnSpPr>
        <p:spPr>
          <a:xfrm>
            <a:off x="6684931" y="3574909"/>
            <a:ext cx="1274334" cy="40329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>
            <a:stCxn id="102" idx="1"/>
            <a:endCxn id="99" idx="5"/>
          </p:cNvCxnSpPr>
          <p:nvPr/>
        </p:nvCxnSpPr>
        <p:spPr>
          <a:xfrm flipH="1" flipV="1">
            <a:off x="4778310" y="4493118"/>
            <a:ext cx="533662" cy="25653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>
            <a:stCxn id="101" idx="7"/>
            <a:endCxn id="99" idx="3"/>
          </p:cNvCxnSpPr>
          <p:nvPr/>
        </p:nvCxnSpPr>
        <p:spPr>
          <a:xfrm flipV="1">
            <a:off x="3787711" y="4493118"/>
            <a:ext cx="504057" cy="2146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>
            <a:stCxn id="106" idx="0"/>
            <a:endCxn id="101" idx="5"/>
          </p:cNvCxnSpPr>
          <p:nvPr/>
        </p:nvCxnSpPr>
        <p:spPr>
          <a:xfrm flipH="1" flipV="1">
            <a:off x="3787711" y="5194333"/>
            <a:ext cx="290129" cy="38193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>
            <a:stCxn id="105" idx="0"/>
            <a:endCxn id="101" idx="3"/>
          </p:cNvCxnSpPr>
          <p:nvPr/>
        </p:nvCxnSpPr>
        <p:spPr>
          <a:xfrm flipV="1">
            <a:off x="2934839" y="5194333"/>
            <a:ext cx="366328" cy="38193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>
            <a:stCxn id="103" idx="7"/>
            <a:endCxn id="100" idx="3"/>
          </p:cNvCxnSpPr>
          <p:nvPr/>
        </p:nvCxnSpPr>
        <p:spPr>
          <a:xfrm flipV="1">
            <a:off x="7521511" y="4464742"/>
            <a:ext cx="437755" cy="2015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>
            <a:stCxn id="104" idx="1"/>
            <a:endCxn id="100" idx="5"/>
          </p:cNvCxnSpPr>
          <p:nvPr/>
        </p:nvCxnSpPr>
        <p:spPr>
          <a:xfrm flipH="1" flipV="1">
            <a:off x="8445808" y="4464742"/>
            <a:ext cx="491882" cy="2015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2964445" y="2357121"/>
            <a:ext cx="5336453" cy="537341"/>
            <a:chOff x="1978924" y="2722180"/>
            <a:chExt cx="5336453" cy="537341"/>
          </a:xfrm>
        </p:grpSpPr>
        <p:grpSp>
          <p:nvGrpSpPr>
            <p:cNvPr id="86" name="Group 85"/>
            <p:cNvGrpSpPr/>
            <p:nvPr/>
          </p:nvGrpSpPr>
          <p:grpSpPr>
            <a:xfrm>
              <a:off x="1978924" y="2726121"/>
              <a:ext cx="4802307" cy="533400"/>
              <a:chOff x="1978924" y="2971800"/>
              <a:chExt cx="4802307" cy="533400"/>
            </a:xfrm>
          </p:grpSpPr>
          <p:sp>
            <p:nvSpPr>
              <p:cNvPr id="88" name="Rectangle 87"/>
              <p:cNvSpPr/>
              <p:nvPr/>
            </p:nvSpPr>
            <p:spPr>
              <a:xfrm>
                <a:off x="1978924" y="2971800"/>
                <a:ext cx="533400" cy="5334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9</a:t>
                </a:r>
              </a:p>
            </p:txBody>
          </p:sp>
          <p:sp>
            <p:nvSpPr>
              <p:cNvPr id="89" name="Rectangle 88"/>
              <p:cNvSpPr/>
              <p:nvPr/>
            </p:nvSpPr>
            <p:spPr>
              <a:xfrm>
                <a:off x="2512893" y="2971800"/>
                <a:ext cx="533400" cy="5334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8</a:t>
                </a:r>
              </a:p>
            </p:txBody>
          </p:sp>
          <p:sp>
            <p:nvSpPr>
              <p:cNvPr id="90" name="Rectangle 89"/>
              <p:cNvSpPr/>
              <p:nvPr/>
            </p:nvSpPr>
            <p:spPr>
              <a:xfrm>
                <a:off x="3046293" y="2971800"/>
                <a:ext cx="533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6</a:t>
                </a:r>
              </a:p>
            </p:txBody>
          </p:sp>
          <p:sp>
            <p:nvSpPr>
              <p:cNvPr id="91" name="Rectangle 90"/>
              <p:cNvSpPr/>
              <p:nvPr/>
            </p:nvSpPr>
            <p:spPr>
              <a:xfrm>
                <a:off x="3579693" y="2971800"/>
                <a:ext cx="533400" cy="53340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92" name="Rectangle 91"/>
              <p:cNvSpPr/>
              <p:nvPr/>
            </p:nvSpPr>
            <p:spPr>
              <a:xfrm>
                <a:off x="4113662" y="2971800"/>
                <a:ext cx="533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7</a:t>
                </a:r>
              </a:p>
            </p:txBody>
          </p:sp>
          <p:sp>
            <p:nvSpPr>
              <p:cNvPr id="93" name="Rectangle 92"/>
              <p:cNvSpPr/>
              <p:nvPr/>
            </p:nvSpPr>
            <p:spPr>
              <a:xfrm>
                <a:off x="4647062" y="2971800"/>
                <a:ext cx="533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5</a:t>
                </a:r>
              </a:p>
            </p:txBody>
          </p:sp>
          <p:sp>
            <p:nvSpPr>
              <p:cNvPr id="94" name="Rectangle 93"/>
              <p:cNvSpPr/>
              <p:nvPr/>
            </p:nvSpPr>
            <p:spPr>
              <a:xfrm>
                <a:off x="5180462" y="2971800"/>
                <a:ext cx="533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95" name="Rectangle 94"/>
              <p:cNvSpPr/>
              <p:nvPr/>
            </p:nvSpPr>
            <p:spPr>
              <a:xfrm>
                <a:off x="5714431" y="2971800"/>
                <a:ext cx="533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96" name="Rectangle 95"/>
              <p:cNvSpPr/>
              <p:nvPr/>
            </p:nvSpPr>
            <p:spPr>
              <a:xfrm>
                <a:off x="6247831" y="2971800"/>
                <a:ext cx="533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</p:grpSp>
        <p:sp>
          <p:nvSpPr>
            <p:cNvPr id="116" name="Rectangle 115"/>
            <p:cNvSpPr/>
            <p:nvPr/>
          </p:nvSpPr>
          <p:spPr>
            <a:xfrm>
              <a:off x="6781977" y="272218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3085381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0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3618781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1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4152750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2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4686150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3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5217138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4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5695168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5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6286919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6</a:t>
            </a:r>
          </a:p>
        </p:txBody>
      </p:sp>
      <p:sp>
        <p:nvSpPr>
          <p:cNvPr id="124" name="TextBox 123"/>
          <p:cNvSpPr txBox="1"/>
          <p:nvPr/>
        </p:nvSpPr>
        <p:spPr>
          <a:xfrm>
            <a:off x="6820319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7</a:t>
            </a:r>
          </a:p>
        </p:txBody>
      </p:sp>
      <p:sp>
        <p:nvSpPr>
          <p:cNvPr id="125" name="TextBox 124"/>
          <p:cNvSpPr txBox="1"/>
          <p:nvPr/>
        </p:nvSpPr>
        <p:spPr>
          <a:xfrm>
            <a:off x="7354288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8</a:t>
            </a:r>
          </a:p>
        </p:txBody>
      </p:sp>
      <p:sp>
        <p:nvSpPr>
          <p:cNvPr id="126" name="TextBox 125"/>
          <p:cNvSpPr txBox="1"/>
          <p:nvPr/>
        </p:nvSpPr>
        <p:spPr>
          <a:xfrm>
            <a:off x="7887688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9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6190049" y="394025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0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4384195" y="460061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1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8051693" y="454021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2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3352081" y="52951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3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7122005" y="523619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5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5404400" y="533242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4</a:t>
            </a:r>
          </a:p>
        </p:txBody>
      </p:sp>
      <p:sp>
        <p:nvSpPr>
          <p:cNvPr id="134" name="TextBox 133"/>
          <p:cNvSpPr txBox="1"/>
          <p:nvPr/>
        </p:nvSpPr>
        <p:spPr>
          <a:xfrm>
            <a:off x="9030118" y="525358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6</a:t>
            </a:r>
          </a:p>
        </p:txBody>
      </p:sp>
      <p:sp>
        <p:nvSpPr>
          <p:cNvPr id="135" name="TextBox 134"/>
          <p:cNvSpPr txBox="1"/>
          <p:nvPr/>
        </p:nvSpPr>
        <p:spPr>
          <a:xfrm>
            <a:off x="2783996" y="618814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7</a:t>
            </a:r>
          </a:p>
        </p:txBody>
      </p:sp>
      <p:sp>
        <p:nvSpPr>
          <p:cNvPr id="136" name="TextBox 135"/>
          <p:cNvSpPr txBox="1"/>
          <p:nvPr/>
        </p:nvSpPr>
        <p:spPr>
          <a:xfrm>
            <a:off x="3920467" y="618814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8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7422C48-DC7C-5741-9E37-ED6814CC556B}"/>
              </a:ext>
            </a:extLst>
          </p:cNvPr>
          <p:cNvSpPr txBox="1"/>
          <p:nvPr/>
        </p:nvSpPr>
        <p:spPr>
          <a:xfrm>
            <a:off x="4851087" y="5726340"/>
            <a:ext cx="66601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Percolate Down(</a:t>
            </a:r>
            <a:r>
              <a:rPr lang="en-US" sz="2400" dirty="0">
                <a:solidFill>
                  <a:srgbClr val="FF0000"/>
                </a:solidFill>
              </a:rPr>
              <a:t>node</a:t>
            </a:r>
            <a:r>
              <a:rPr lang="en-US" sz="2400" dirty="0">
                <a:solidFill>
                  <a:srgbClr val="0070C0"/>
                </a:solidFill>
              </a:rPr>
              <a:t>)</a:t>
            </a:r>
            <a:r>
              <a:rPr lang="en-US" sz="2400" dirty="0"/>
              <a:t>: if </a:t>
            </a:r>
            <a:r>
              <a:rPr lang="en-US" sz="2400" dirty="0">
                <a:solidFill>
                  <a:srgbClr val="FF0000"/>
                </a:solidFill>
              </a:rPr>
              <a:t>node</a:t>
            </a:r>
            <a:r>
              <a:rPr lang="en-US" sz="2400" dirty="0"/>
              <a:t> satisfies heap property, done. Else swap with largest child and repeat on that subtree</a:t>
            </a:r>
          </a:p>
        </p:txBody>
      </p:sp>
    </p:spTree>
    <p:extLst>
      <p:ext uri="{BB962C8B-B14F-4D97-AF65-F5344CB8AC3E}">
        <p14:creationId xmlns:p14="http://schemas.microsoft.com/office/powerpoint/2010/main" val="1347944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Heap Sort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214121"/>
            <a:ext cx="8458200" cy="121920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Remove the Max element (i.e. the root) from the Heap: </a:t>
            </a:r>
            <a:r>
              <a:rPr lang="en-US" dirty="0"/>
              <a:t>replace with last element, call </a:t>
            </a:r>
            <a:r>
              <a:rPr lang="en-US" dirty="0" err="1"/>
              <a:t>percolateDown</a:t>
            </a:r>
            <a:r>
              <a:rPr lang="en-US" dirty="0"/>
              <a:t>(root)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15</a:t>
            </a:fld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996855" y="3230870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99" name="Oval 98"/>
          <p:cNvSpPr/>
          <p:nvPr/>
        </p:nvSpPr>
        <p:spPr>
          <a:xfrm>
            <a:off x="4191001" y="3905809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100" name="Oval 99"/>
          <p:cNvSpPr/>
          <p:nvPr/>
        </p:nvSpPr>
        <p:spPr>
          <a:xfrm>
            <a:off x="7858499" y="3877433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101" name="Oval 100"/>
          <p:cNvSpPr/>
          <p:nvPr/>
        </p:nvSpPr>
        <p:spPr>
          <a:xfrm>
            <a:off x="3200401" y="4607024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02" name="Oval 101"/>
          <p:cNvSpPr/>
          <p:nvPr/>
        </p:nvSpPr>
        <p:spPr>
          <a:xfrm>
            <a:off x="5211206" y="4648888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103" name="Oval 102"/>
          <p:cNvSpPr/>
          <p:nvPr/>
        </p:nvSpPr>
        <p:spPr>
          <a:xfrm>
            <a:off x="6934201" y="4565510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04" name="Oval 103"/>
          <p:cNvSpPr/>
          <p:nvPr/>
        </p:nvSpPr>
        <p:spPr>
          <a:xfrm>
            <a:off x="8836924" y="4565510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05" name="Oval 104"/>
          <p:cNvSpPr/>
          <p:nvPr/>
        </p:nvSpPr>
        <p:spPr>
          <a:xfrm>
            <a:off x="2590801" y="5576264"/>
            <a:ext cx="688077" cy="68807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06" name="Oval 105"/>
          <p:cNvSpPr/>
          <p:nvPr/>
        </p:nvSpPr>
        <p:spPr>
          <a:xfrm>
            <a:off x="3733801" y="5576264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cxnSp>
        <p:nvCxnSpPr>
          <p:cNvPr id="7" name="Straight Connector 6"/>
          <p:cNvCxnSpPr>
            <a:stCxn id="5" idx="2"/>
            <a:endCxn id="99" idx="7"/>
          </p:cNvCxnSpPr>
          <p:nvPr/>
        </p:nvCxnSpPr>
        <p:spPr>
          <a:xfrm flipH="1">
            <a:off x="4778310" y="3574909"/>
            <a:ext cx="1218544" cy="43166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>
            <a:stCxn id="5" idx="6"/>
            <a:endCxn id="100" idx="1"/>
          </p:cNvCxnSpPr>
          <p:nvPr/>
        </p:nvCxnSpPr>
        <p:spPr>
          <a:xfrm>
            <a:off x="6684931" y="3574909"/>
            <a:ext cx="1274334" cy="40329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>
            <a:stCxn id="102" idx="1"/>
            <a:endCxn id="99" idx="5"/>
          </p:cNvCxnSpPr>
          <p:nvPr/>
        </p:nvCxnSpPr>
        <p:spPr>
          <a:xfrm flipH="1" flipV="1">
            <a:off x="4778310" y="4493118"/>
            <a:ext cx="533662" cy="25653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>
            <a:stCxn id="101" idx="7"/>
            <a:endCxn id="99" idx="3"/>
          </p:cNvCxnSpPr>
          <p:nvPr/>
        </p:nvCxnSpPr>
        <p:spPr>
          <a:xfrm flipV="1">
            <a:off x="3787711" y="4493118"/>
            <a:ext cx="504057" cy="2146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>
            <a:stCxn id="106" idx="0"/>
            <a:endCxn id="101" idx="5"/>
          </p:cNvCxnSpPr>
          <p:nvPr/>
        </p:nvCxnSpPr>
        <p:spPr>
          <a:xfrm flipH="1" flipV="1">
            <a:off x="3787711" y="5194333"/>
            <a:ext cx="290129" cy="38193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>
            <a:stCxn id="105" idx="0"/>
            <a:endCxn id="101" idx="3"/>
          </p:cNvCxnSpPr>
          <p:nvPr/>
        </p:nvCxnSpPr>
        <p:spPr>
          <a:xfrm flipV="1">
            <a:off x="2934839" y="5194333"/>
            <a:ext cx="366328" cy="38193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>
            <a:stCxn id="103" idx="7"/>
            <a:endCxn id="100" idx="3"/>
          </p:cNvCxnSpPr>
          <p:nvPr/>
        </p:nvCxnSpPr>
        <p:spPr>
          <a:xfrm flipV="1">
            <a:off x="7521511" y="4464742"/>
            <a:ext cx="437755" cy="2015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>
            <a:stCxn id="104" idx="1"/>
            <a:endCxn id="100" idx="5"/>
          </p:cNvCxnSpPr>
          <p:nvPr/>
        </p:nvCxnSpPr>
        <p:spPr>
          <a:xfrm flipH="1" flipV="1">
            <a:off x="8445808" y="4464742"/>
            <a:ext cx="491882" cy="2015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2964445" y="2357121"/>
            <a:ext cx="5336453" cy="537341"/>
            <a:chOff x="1978924" y="2722180"/>
            <a:chExt cx="5336453" cy="537341"/>
          </a:xfrm>
        </p:grpSpPr>
        <p:grpSp>
          <p:nvGrpSpPr>
            <p:cNvPr id="86" name="Group 85"/>
            <p:cNvGrpSpPr/>
            <p:nvPr/>
          </p:nvGrpSpPr>
          <p:grpSpPr>
            <a:xfrm>
              <a:off x="1978924" y="2726121"/>
              <a:ext cx="4802307" cy="533400"/>
              <a:chOff x="1978924" y="2971800"/>
              <a:chExt cx="4802307" cy="533400"/>
            </a:xfrm>
          </p:grpSpPr>
          <p:sp>
            <p:nvSpPr>
              <p:cNvPr id="88" name="Rectangle 87"/>
              <p:cNvSpPr/>
              <p:nvPr/>
            </p:nvSpPr>
            <p:spPr>
              <a:xfrm>
                <a:off x="1978924" y="2971800"/>
                <a:ext cx="533400" cy="5334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9</a:t>
                </a:r>
              </a:p>
            </p:txBody>
          </p:sp>
          <p:sp>
            <p:nvSpPr>
              <p:cNvPr id="89" name="Rectangle 88"/>
              <p:cNvSpPr/>
              <p:nvPr/>
            </p:nvSpPr>
            <p:spPr>
              <a:xfrm>
                <a:off x="2512893" y="2971800"/>
                <a:ext cx="533400" cy="5334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8</a:t>
                </a:r>
              </a:p>
            </p:txBody>
          </p:sp>
          <p:sp>
            <p:nvSpPr>
              <p:cNvPr id="90" name="Rectangle 89"/>
              <p:cNvSpPr/>
              <p:nvPr/>
            </p:nvSpPr>
            <p:spPr>
              <a:xfrm>
                <a:off x="3046293" y="2971800"/>
                <a:ext cx="533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6</a:t>
                </a:r>
              </a:p>
            </p:txBody>
          </p:sp>
          <p:sp>
            <p:nvSpPr>
              <p:cNvPr id="91" name="Rectangle 90"/>
              <p:cNvSpPr/>
              <p:nvPr/>
            </p:nvSpPr>
            <p:spPr>
              <a:xfrm>
                <a:off x="3579693" y="2971800"/>
                <a:ext cx="533400" cy="5334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92" name="Rectangle 91"/>
              <p:cNvSpPr/>
              <p:nvPr/>
            </p:nvSpPr>
            <p:spPr>
              <a:xfrm>
                <a:off x="4113662" y="2971800"/>
                <a:ext cx="533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7</a:t>
                </a:r>
              </a:p>
            </p:txBody>
          </p:sp>
          <p:sp>
            <p:nvSpPr>
              <p:cNvPr id="93" name="Rectangle 92"/>
              <p:cNvSpPr/>
              <p:nvPr/>
            </p:nvSpPr>
            <p:spPr>
              <a:xfrm>
                <a:off x="4647062" y="2971800"/>
                <a:ext cx="533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5</a:t>
                </a:r>
              </a:p>
            </p:txBody>
          </p:sp>
          <p:sp>
            <p:nvSpPr>
              <p:cNvPr id="94" name="Rectangle 93"/>
              <p:cNvSpPr/>
              <p:nvPr/>
            </p:nvSpPr>
            <p:spPr>
              <a:xfrm>
                <a:off x="5180462" y="2971800"/>
                <a:ext cx="533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95" name="Rectangle 94"/>
              <p:cNvSpPr/>
              <p:nvPr/>
            </p:nvSpPr>
            <p:spPr>
              <a:xfrm>
                <a:off x="5714431" y="2971800"/>
                <a:ext cx="533400" cy="53340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96" name="Rectangle 95"/>
              <p:cNvSpPr/>
              <p:nvPr/>
            </p:nvSpPr>
            <p:spPr>
              <a:xfrm>
                <a:off x="6247831" y="2971800"/>
                <a:ext cx="533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</p:grpSp>
        <p:sp>
          <p:nvSpPr>
            <p:cNvPr id="116" name="Rectangle 115"/>
            <p:cNvSpPr/>
            <p:nvPr/>
          </p:nvSpPr>
          <p:spPr>
            <a:xfrm>
              <a:off x="6781977" y="272218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3085381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0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3618781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1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4152750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2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4686150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3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5217138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4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5695168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5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6286919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6</a:t>
            </a:r>
          </a:p>
        </p:txBody>
      </p:sp>
      <p:sp>
        <p:nvSpPr>
          <p:cNvPr id="124" name="TextBox 123"/>
          <p:cNvSpPr txBox="1"/>
          <p:nvPr/>
        </p:nvSpPr>
        <p:spPr>
          <a:xfrm>
            <a:off x="6820319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7</a:t>
            </a:r>
          </a:p>
        </p:txBody>
      </p:sp>
      <p:sp>
        <p:nvSpPr>
          <p:cNvPr id="125" name="TextBox 124"/>
          <p:cNvSpPr txBox="1"/>
          <p:nvPr/>
        </p:nvSpPr>
        <p:spPr>
          <a:xfrm>
            <a:off x="7354288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8</a:t>
            </a:r>
          </a:p>
        </p:txBody>
      </p:sp>
      <p:sp>
        <p:nvSpPr>
          <p:cNvPr id="126" name="TextBox 125"/>
          <p:cNvSpPr txBox="1"/>
          <p:nvPr/>
        </p:nvSpPr>
        <p:spPr>
          <a:xfrm>
            <a:off x="7887688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9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6190049" y="394025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0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4384195" y="460061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1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8051693" y="454021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2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3352081" y="52951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3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7122005" y="523619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5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5404400" y="533242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4</a:t>
            </a:r>
          </a:p>
        </p:txBody>
      </p:sp>
      <p:sp>
        <p:nvSpPr>
          <p:cNvPr id="134" name="TextBox 133"/>
          <p:cNvSpPr txBox="1"/>
          <p:nvPr/>
        </p:nvSpPr>
        <p:spPr>
          <a:xfrm>
            <a:off x="9030118" y="525358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6</a:t>
            </a:r>
          </a:p>
        </p:txBody>
      </p:sp>
      <p:sp>
        <p:nvSpPr>
          <p:cNvPr id="135" name="TextBox 134"/>
          <p:cNvSpPr txBox="1"/>
          <p:nvPr/>
        </p:nvSpPr>
        <p:spPr>
          <a:xfrm>
            <a:off x="2783996" y="618814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7</a:t>
            </a:r>
          </a:p>
        </p:txBody>
      </p:sp>
      <p:sp>
        <p:nvSpPr>
          <p:cNvPr id="136" name="TextBox 135"/>
          <p:cNvSpPr txBox="1"/>
          <p:nvPr/>
        </p:nvSpPr>
        <p:spPr>
          <a:xfrm>
            <a:off x="3920467" y="618814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8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7422C48-DC7C-5741-9E37-ED6814CC556B}"/>
              </a:ext>
            </a:extLst>
          </p:cNvPr>
          <p:cNvSpPr txBox="1"/>
          <p:nvPr/>
        </p:nvSpPr>
        <p:spPr>
          <a:xfrm>
            <a:off x="4851087" y="5726340"/>
            <a:ext cx="66601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Percolate Down(</a:t>
            </a:r>
            <a:r>
              <a:rPr lang="en-US" sz="2400" dirty="0">
                <a:solidFill>
                  <a:srgbClr val="FF0000"/>
                </a:solidFill>
              </a:rPr>
              <a:t>node</a:t>
            </a:r>
            <a:r>
              <a:rPr lang="en-US" sz="2400" dirty="0">
                <a:solidFill>
                  <a:srgbClr val="0070C0"/>
                </a:solidFill>
              </a:rPr>
              <a:t>)</a:t>
            </a:r>
            <a:r>
              <a:rPr lang="en-US" sz="2400" dirty="0"/>
              <a:t>: if </a:t>
            </a:r>
            <a:r>
              <a:rPr lang="en-US" sz="2400" dirty="0">
                <a:solidFill>
                  <a:srgbClr val="FF0000"/>
                </a:solidFill>
              </a:rPr>
              <a:t>node</a:t>
            </a:r>
            <a:r>
              <a:rPr lang="en-US" sz="2400" dirty="0"/>
              <a:t> satisfies heap property, done. Else swap with largest child and repeat on that subtree</a:t>
            </a:r>
          </a:p>
        </p:txBody>
      </p:sp>
    </p:spTree>
    <p:extLst>
      <p:ext uri="{BB962C8B-B14F-4D97-AF65-F5344CB8AC3E}">
        <p14:creationId xmlns:p14="http://schemas.microsoft.com/office/powerpoint/2010/main" val="12932793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412E9-3F02-2CFB-F8A1-0798247A5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Heap Sort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5C29A1-5CF0-19FF-2850-9349F3E580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2188"/>
            <a:ext cx="11252200" cy="1678693"/>
          </a:xfrm>
        </p:spPr>
        <p:txBody>
          <a:bodyPr>
            <a:normAutofit/>
          </a:bodyPr>
          <a:lstStyle/>
          <a:p>
            <a:r>
              <a:rPr lang="en-US" dirty="0"/>
              <a:t>Build a heap</a:t>
            </a:r>
          </a:p>
          <a:p>
            <a:r>
              <a:rPr lang="en-US" dirty="0"/>
              <a:t>Call </a:t>
            </a:r>
            <a:r>
              <a:rPr lang="en-US" dirty="0" err="1"/>
              <a:t>deleteMax</a:t>
            </a:r>
            <a:endParaRPr lang="en-US" dirty="0"/>
          </a:p>
          <a:p>
            <a:r>
              <a:rPr lang="en-US" dirty="0"/>
              <a:t>Put that at the end of the array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0B9305-5813-9997-7771-B7BC37A4B988}"/>
              </a:ext>
            </a:extLst>
          </p:cNvPr>
          <p:cNvSpPr txBox="1"/>
          <p:nvPr/>
        </p:nvSpPr>
        <p:spPr>
          <a:xfrm>
            <a:off x="299720" y="3273374"/>
            <a:ext cx="44348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myHeap</a:t>
            </a:r>
            <a:r>
              <a:rPr lang="en-US" dirty="0"/>
              <a:t> = </a:t>
            </a:r>
            <a:r>
              <a:rPr lang="en-US" dirty="0" err="1"/>
              <a:t>buildHeap</a:t>
            </a:r>
            <a:r>
              <a:rPr lang="en-US" dirty="0"/>
              <a:t>(a);</a:t>
            </a:r>
          </a:p>
          <a:p>
            <a:r>
              <a:rPr lang="en-US" dirty="0"/>
              <a:t>for (int </a:t>
            </a:r>
            <a:r>
              <a:rPr lang="en-US" dirty="0" err="1"/>
              <a:t>i</a:t>
            </a:r>
            <a:r>
              <a:rPr lang="en-US" dirty="0"/>
              <a:t> = a.length-1; </a:t>
            </a:r>
            <a:r>
              <a:rPr lang="en-US" dirty="0" err="1"/>
              <a:t>i</a:t>
            </a:r>
            <a:r>
              <a:rPr lang="en-US" dirty="0"/>
              <a:t>&gt;=0; </a:t>
            </a:r>
            <a:r>
              <a:rPr lang="en-US" dirty="0" err="1"/>
              <a:t>i</a:t>
            </a:r>
            <a:r>
              <a:rPr lang="en-US" dirty="0"/>
              <a:t>--){</a:t>
            </a:r>
          </a:p>
          <a:p>
            <a:r>
              <a:rPr lang="en-US" dirty="0"/>
              <a:t>        item = </a:t>
            </a:r>
            <a:r>
              <a:rPr lang="en-US" dirty="0" err="1"/>
              <a:t>myHeap.deleteMax</a:t>
            </a:r>
            <a:r>
              <a:rPr lang="en-US" dirty="0"/>
              <a:t>();</a:t>
            </a:r>
          </a:p>
          <a:p>
            <a:r>
              <a:rPr lang="en-US" dirty="0"/>
              <a:t>        a[</a:t>
            </a:r>
            <a:r>
              <a:rPr lang="en-US" dirty="0" err="1"/>
              <a:t>i</a:t>
            </a:r>
            <a:r>
              <a:rPr lang="en-US" dirty="0"/>
              <a:t>] = item;</a:t>
            </a:r>
          </a:p>
          <a:p>
            <a:r>
              <a:rPr lang="en-US" dirty="0"/>
              <a:t>}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83DF0B3D-6CCD-BDBB-6693-F8DD5945C5AE}"/>
                  </a:ext>
                </a:extLst>
              </p:cNvPr>
              <p:cNvSpPr txBox="1"/>
              <p:nvPr/>
            </p:nvSpPr>
            <p:spPr>
              <a:xfrm>
                <a:off x="5872480" y="3244334"/>
                <a:ext cx="443484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Running Time:</a:t>
                </a:r>
              </a:p>
              <a:p>
                <a:r>
                  <a:rPr lang="en-US" sz="2800" dirty="0"/>
                  <a:t>	Worst Case: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(⋅)</m:t>
                    </m:r>
                  </m:oMath>
                </a14:m>
                <a:endParaRPr lang="en-US" sz="2800" dirty="0"/>
              </a:p>
              <a:p>
                <a:r>
                  <a:rPr lang="en-US" sz="2800" dirty="0"/>
                  <a:t>	Best Case: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(⋅)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83DF0B3D-6CCD-BDBB-6693-F8DD5945C5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2480" y="3244334"/>
                <a:ext cx="4434840" cy="1384995"/>
              </a:xfrm>
              <a:prstGeom prst="rect">
                <a:avLst/>
              </a:prstGeom>
              <a:blipFill>
                <a:blip r:embed="rId2"/>
                <a:stretch>
                  <a:fillRect l="-2747" t="-3965" b="-11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048019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122811-03DA-EEF2-696E-79B19FD826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“In Place” Sorting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4B60587-5F27-0865-429E-8AA3C8FC406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 sorting algorithm which requires no extra data structures</a:t>
                </a:r>
              </a:p>
              <a:p>
                <a:r>
                  <a:rPr lang="en-US" dirty="0"/>
                  <a:t>Idea: It sorts items just by swapping things in the same array given</a:t>
                </a:r>
              </a:p>
              <a:p>
                <a:r>
                  <a:rPr lang="en-US" dirty="0"/>
                  <a:t>Definition: it only uses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dirty="0"/>
                  <a:t> extra space</a:t>
                </a:r>
              </a:p>
              <a:p>
                <a:endParaRPr lang="en-US" dirty="0"/>
              </a:p>
              <a:p>
                <a:r>
                  <a:rPr lang="en-US" dirty="0"/>
                  <a:t>Selection sort: In Place!</a:t>
                </a:r>
              </a:p>
              <a:p>
                <a:r>
                  <a:rPr lang="en-US" dirty="0"/>
                  <a:t>Insertion sort: In Place!</a:t>
                </a:r>
              </a:p>
              <a:p>
                <a:r>
                  <a:rPr lang="en-US" dirty="0"/>
                  <a:t>Heap sort: Not In Place!</a:t>
                </a:r>
              </a:p>
              <a:p>
                <a:pPr lvl="1"/>
                <a:r>
                  <a:rPr lang="en-US" dirty="0"/>
                  <a:t>But we can fix that!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4B60587-5F27-0865-429E-8AA3C8FC406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6562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Place Heap Sort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351280"/>
            <a:ext cx="8229600" cy="1066800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Idea</a:t>
            </a:r>
            <a:r>
              <a:rPr lang="en-US" dirty="0"/>
              <a:t>: When “removing” an element from the heap, swap it with the last item of the heap then “pretend” the heap is one item shorter</a:t>
            </a:r>
            <a:endParaRPr lang="en-US" dirty="0">
              <a:solidFill>
                <a:srgbClr val="FF33C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18</a:t>
            </a:fld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996855" y="3347010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99" name="Oval 98"/>
          <p:cNvSpPr/>
          <p:nvPr/>
        </p:nvSpPr>
        <p:spPr>
          <a:xfrm>
            <a:off x="4191001" y="4021949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100" name="Oval 99"/>
          <p:cNvSpPr/>
          <p:nvPr/>
        </p:nvSpPr>
        <p:spPr>
          <a:xfrm>
            <a:off x="7858499" y="3993573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101" name="Oval 100"/>
          <p:cNvSpPr/>
          <p:nvPr/>
        </p:nvSpPr>
        <p:spPr>
          <a:xfrm>
            <a:off x="3200401" y="4723164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102" name="Oval 101"/>
          <p:cNvSpPr/>
          <p:nvPr/>
        </p:nvSpPr>
        <p:spPr>
          <a:xfrm>
            <a:off x="5211206" y="4765028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103" name="Oval 102"/>
          <p:cNvSpPr/>
          <p:nvPr/>
        </p:nvSpPr>
        <p:spPr>
          <a:xfrm>
            <a:off x="6934201" y="4681650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04" name="Oval 103"/>
          <p:cNvSpPr/>
          <p:nvPr/>
        </p:nvSpPr>
        <p:spPr>
          <a:xfrm>
            <a:off x="8836924" y="4681650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05" name="Oval 104"/>
          <p:cNvSpPr/>
          <p:nvPr/>
        </p:nvSpPr>
        <p:spPr>
          <a:xfrm>
            <a:off x="2590801" y="5692404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06" name="Oval 105"/>
          <p:cNvSpPr/>
          <p:nvPr/>
        </p:nvSpPr>
        <p:spPr>
          <a:xfrm>
            <a:off x="3733801" y="5692404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07" name="Oval 106"/>
          <p:cNvSpPr/>
          <p:nvPr/>
        </p:nvSpPr>
        <p:spPr>
          <a:xfrm>
            <a:off x="4648201" y="5674527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cxnSp>
        <p:nvCxnSpPr>
          <p:cNvPr id="7" name="Straight Connector 6"/>
          <p:cNvCxnSpPr>
            <a:stCxn id="5" idx="2"/>
            <a:endCxn id="99" idx="7"/>
          </p:cNvCxnSpPr>
          <p:nvPr/>
        </p:nvCxnSpPr>
        <p:spPr>
          <a:xfrm flipH="1">
            <a:off x="4778310" y="3691049"/>
            <a:ext cx="1218544" cy="43166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>
            <a:stCxn id="5" idx="6"/>
            <a:endCxn id="100" idx="1"/>
          </p:cNvCxnSpPr>
          <p:nvPr/>
        </p:nvCxnSpPr>
        <p:spPr>
          <a:xfrm>
            <a:off x="6684931" y="3691049"/>
            <a:ext cx="1274334" cy="40329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>
            <a:stCxn id="102" idx="1"/>
            <a:endCxn id="99" idx="5"/>
          </p:cNvCxnSpPr>
          <p:nvPr/>
        </p:nvCxnSpPr>
        <p:spPr>
          <a:xfrm flipH="1" flipV="1">
            <a:off x="4778310" y="4609258"/>
            <a:ext cx="533662" cy="25653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>
            <a:stCxn id="101" idx="7"/>
            <a:endCxn id="99" idx="3"/>
          </p:cNvCxnSpPr>
          <p:nvPr/>
        </p:nvCxnSpPr>
        <p:spPr>
          <a:xfrm flipV="1">
            <a:off x="3787711" y="4609258"/>
            <a:ext cx="504057" cy="2146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>
            <a:stCxn id="106" idx="0"/>
            <a:endCxn id="101" idx="5"/>
          </p:cNvCxnSpPr>
          <p:nvPr/>
        </p:nvCxnSpPr>
        <p:spPr>
          <a:xfrm flipH="1" flipV="1">
            <a:off x="3787711" y="5310473"/>
            <a:ext cx="290129" cy="38193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>
            <a:stCxn id="105" idx="0"/>
            <a:endCxn id="101" idx="3"/>
          </p:cNvCxnSpPr>
          <p:nvPr/>
        </p:nvCxnSpPr>
        <p:spPr>
          <a:xfrm flipV="1">
            <a:off x="2934839" y="5310473"/>
            <a:ext cx="366328" cy="38193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>
            <a:stCxn id="107" idx="0"/>
            <a:endCxn id="102" idx="3"/>
          </p:cNvCxnSpPr>
          <p:nvPr/>
        </p:nvCxnSpPr>
        <p:spPr>
          <a:xfrm flipV="1">
            <a:off x="4992240" y="5352338"/>
            <a:ext cx="319733" cy="3221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>
            <a:stCxn id="103" idx="7"/>
            <a:endCxn id="100" idx="3"/>
          </p:cNvCxnSpPr>
          <p:nvPr/>
        </p:nvCxnSpPr>
        <p:spPr>
          <a:xfrm flipV="1">
            <a:off x="7521511" y="4580882"/>
            <a:ext cx="437755" cy="2015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>
            <a:stCxn id="104" idx="1"/>
            <a:endCxn id="100" idx="5"/>
          </p:cNvCxnSpPr>
          <p:nvPr/>
        </p:nvCxnSpPr>
        <p:spPr>
          <a:xfrm flipH="1" flipV="1">
            <a:off x="8445808" y="4580882"/>
            <a:ext cx="491882" cy="2015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2964445" y="2418080"/>
            <a:ext cx="5336453" cy="537341"/>
            <a:chOff x="1978924" y="2722180"/>
            <a:chExt cx="5336453" cy="537341"/>
          </a:xfrm>
        </p:grpSpPr>
        <p:grpSp>
          <p:nvGrpSpPr>
            <p:cNvPr id="86" name="Group 85"/>
            <p:cNvGrpSpPr/>
            <p:nvPr/>
          </p:nvGrpSpPr>
          <p:grpSpPr>
            <a:xfrm>
              <a:off x="1978924" y="2726121"/>
              <a:ext cx="4802307" cy="533400"/>
              <a:chOff x="1978924" y="2971800"/>
              <a:chExt cx="4802307" cy="533400"/>
            </a:xfrm>
          </p:grpSpPr>
          <p:sp>
            <p:nvSpPr>
              <p:cNvPr id="88" name="Rectangle 87"/>
              <p:cNvSpPr/>
              <p:nvPr/>
            </p:nvSpPr>
            <p:spPr>
              <a:xfrm>
                <a:off x="1978924" y="2971800"/>
                <a:ext cx="533400" cy="5334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10</a:t>
                </a:r>
              </a:p>
            </p:txBody>
          </p:sp>
          <p:sp>
            <p:nvSpPr>
              <p:cNvPr id="89" name="Rectangle 88"/>
              <p:cNvSpPr/>
              <p:nvPr/>
            </p:nvSpPr>
            <p:spPr>
              <a:xfrm>
                <a:off x="2512893" y="2971800"/>
                <a:ext cx="533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9</a:t>
                </a:r>
              </a:p>
            </p:txBody>
          </p:sp>
          <p:sp>
            <p:nvSpPr>
              <p:cNvPr id="90" name="Rectangle 89"/>
              <p:cNvSpPr/>
              <p:nvPr/>
            </p:nvSpPr>
            <p:spPr>
              <a:xfrm>
                <a:off x="3046293" y="2971800"/>
                <a:ext cx="533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6</a:t>
                </a:r>
              </a:p>
            </p:txBody>
          </p:sp>
          <p:sp>
            <p:nvSpPr>
              <p:cNvPr id="91" name="Rectangle 90"/>
              <p:cNvSpPr/>
              <p:nvPr/>
            </p:nvSpPr>
            <p:spPr>
              <a:xfrm>
                <a:off x="3579693" y="2971800"/>
                <a:ext cx="533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8</a:t>
                </a:r>
              </a:p>
            </p:txBody>
          </p:sp>
          <p:sp>
            <p:nvSpPr>
              <p:cNvPr id="92" name="Rectangle 91"/>
              <p:cNvSpPr/>
              <p:nvPr/>
            </p:nvSpPr>
            <p:spPr>
              <a:xfrm>
                <a:off x="4113662" y="2971800"/>
                <a:ext cx="533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7</a:t>
                </a:r>
              </a:p>
            </p:txBody>
          </p:sp>
          <p:sp>
            <p:nvSpPr>
              <p:cNvPr id="93" name="Rectangle 92"/>
              <p:cNvSpPr/>
              <p:nvPr/>
            </p:nvSpPr>
            <p:spPr>
              <a:xfrm>
                <a:off x="4647062" y="2971800"/>
                <a:ext cx="533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5</a:t>
                </a:r>
              </a:p>
            </p:txBody>
          </p:sp>
          <p:sp>
            <p:nvSpPr>
              <p:cNvPr id="94" name="Rectangle 93"/>
              <p:cNvSpPr/>
              <p:nvPr/>
            </p:nvSpPr>
            <p:spPr>
              <a:xfrm>
                <a:off x="5180462" y="2971800"/>
                <a:ext cx="533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95" name="Rectangle 94"/>
              <p:cNvSpPr/>
              <p:nvPr/>
            </p:nvSpPr>
            <p:spPr>
              <a:xfrm>
                <a:off x="5714431" y="2971800"/>
                <a:ext cx="533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96" name="Rectangle 95"/>
              <p:cNvSpPr/>
              <p:nvPr/>
            </p:nvSpPr>
            <p:spPr>
              <a:xfrm>
                <a:off x="6247831" y="2971800"/>
                <a:ext cx="533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</p:grpSp>
        <p:sp>
          <p:nvSpPr>
            <p:cNvPr id="116" name="Rectangle 115"/>
            <p:cNvSpPr/>
            <p:nvPr/>
          </p:nvSpPr>
          <p:spPr>
            <a:xfrm>
              <a:off x="6781977" y="272218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3085381" y="29954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0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3618781" y="29954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1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4152750" y="29954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2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4686150" y="29954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3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5217138" y="29954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4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5695168" y="29954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5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6286919" y="29954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6</a:t>
            </a:r>
          </a:p>
        </p:txBody>
      </p:sp>
      <p:sp>
        <p:nvSpPr>
          <p:cNvPr id="124" name="TextBox 123"/>
          <p:cNvSpPr txBox="1"/>
          <p:nvPr/>
        </p:nvSpPr>
        <p:spPr>
          <a:xfrm>
            <a:off x="6820319" y="29954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7</a:t>
            </a:r>
          </a:p>
        </p:txBody>
      </p:sp>
      <p:sp>
        <p:nvSpPr>
          <p:cNvPr id="125" name="TextBox 124"/>
          <p:cNvSpPr txBox="1"/>
          <p:nvPr/>
        </p:nvSpPr>
        <p:spPr>
          <a:xfrm>
            <a:off x="7354288" y="29954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8</a:t>
            </a:r>
          </a:p>
        </p:txBody>
      </p:sp>
      <p:sp>
        <p:nvSpPr>
          <p:cNvPr id="126" name="TextBox 125"/>
          <p:cNvSpPr txBox="1"/>
          <p:nvPr/>
        </p:nvSpPr>
        <p:spPr>
          <a:xfrm>
            <a:off x="7887688" y="29954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9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6190049" y="405639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0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4384195" y="471675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1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8051693" y="465635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2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3352081" y="541124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3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7122005" y="535233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5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5404400" y="544856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4</a:t>
            </a:r>
          </a:p>
        </p:txBody>
      </p:sp>
      <p:sp>
        <p:nvSpPr>
          <p:cNvPr id="134" name="TextBox 133"/>
          <p:cNvSpPr txBox="1"/>
          <p:nvPr/>
        </p:nvSpPr>
        <p:spPr>
          <a:xfrm>
            <a:off x="9030118" y="536972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6</a:t>
            </a:r>
          </a:p>
        </p:txBody>
      </p:sp>
      <p:sp>
        <p:nvSpPr>
          <p:cNvPr id="135" name="TextBox 134"/>
          <p:cNvSpPr txBox="1"/>
          <p:nvPr/>
        </p:nvSpPr>
        <p:spPr>
          <a:xfrm>
            <a:off x="2783996" y="630428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7</a:t>
            </a:r>
          </a:p>
        </p:txBody>
      </p:sp>
      <p:sp>
        <p:nvSpPr>
          <p:cNvPr id="136" name="TextBox 135"/>
          <p:cNvSpPr txBox="1"/>
          <p:nvPr/>
        </p:nvSpPr>
        <p:spPr>
          <a:xfrm>
            <a:off x="3920467" y="630428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8</a:t>
            </a:r>
          </a:p>
        </p:txBody>
      </p:sp>
      <p:sp>
        <p:nvSpPr>
          <p:cNvPr id="137" name="TextBox 136"/>
          <p:cNvSpPr txBox="1"/>
          <p:nvPr/>
        </p:nvSpPr>
        <p:spPr>
          <a:xfrm>
            <a:off x="4842600" y="630428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431534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Heap Sort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214121"/>
            <a:ext cx="8458200" cy="1219201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Idea</a:t>
            </a:r>
            <a:r>
              <a:rPr lang="en-US" dirty="0"/>
              <a:t>: When “removing” an element from the heap, swap it with the last item of the heap then “pretend” the heap is one item shorter</a:t>
            </a:r>
            <a:endParaRPr lang="en-US" dirty="0">
              <a:solidFill>
                <a:srgbClr val="FF33C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19</a:t>
            </a:fld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996855" y="3230870"/>
            <a:ext cx="688077" cy="68807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99" name="Oval 98"/>
          <p:cNvSpPr/>
          <p:nvPr/>
        </p:nvSpPr>
        <p:spPr>
          <a:xfrm>
            <a:off x="4191001" y="3905809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100" name="Oval 99"/>
          <p:cNvSpPr/>
          <p:nvPr/>
        </p:nvSpPr>
        <p:spPr>
          <a:xfrm>
            <a:off x="7858499" y="3877433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101" name="Oval 100"/>
          <p:cNvSpPr/>
          <p:nvPr/>
        </p:nvSpPr>
        <p:spPr>
          <a:xfrm>
            <a:off x="3200401" y="4607024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102" name="Oval 101"/>
          <p:cNvSpPr/>
          <p:nvPr/>
        </p:nvSpPr>
        <p:spPr>
          <a:xfrm>
            <a:off x="5211206" y="4648888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103" name="Oval 102"/>
          <p:cNvSpPr/>
          <p:nvPr/>
        </p:nvSpPr>
        <p:spPr>
          <a:xfrm>
            <a:off x="6934201" y="4565510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04" name="Oval 103"/>
          <p:cNvSpPr/>
          <p:nvPr/>
        </p:nvSpPr>
        <p:spPr>
          <a:xfrm>
            <a:off x="8836924" y="4565510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05" name="Oval 104"/>
          <p:cNvSpPr/>
          <p:nvPr/>
        </p:nvSpPr>
        <p:spPr>
          <a:xfrm>
            <a:off x="2590801" y="5576264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06" name="Oval 105"/>
          <p:cNvSpPr/>
          <p:nvPr/>
        </p:nvSpPr>
        <p:spPr>
          <a:xfrm>
            <a:off x="3733801" y="5576264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cxnSp>
        <p:nvCxnSpPr>
          <p:cNvPr id="7" name="Straight Connector 6"/>
          <p:cNvCxnSpPr>
            <a:stCxn id="5" idx="2"/>
            <a:endCxn id="99" idx="7"/>
          </p:cNvCxnSpPr>
          <p:nvPr/>
        </p:nvCxnSpPr>
        <p:spPr>
          <a:xfrm flipH="1">
            <a:off x="4778310" y="3574909"/>
            <a:ext cx="1218544" cy="43166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>
            <a:stCxn id="5" idx="6"/>
            <a:endCxn id="100" idx="1"/>
          </p:cNvCxnSpPr>
          <p:nvPr/>
        </p:nvCxnSpPr>
        <p:spPr>
          <a:xfrm>
            <a:off x="6684931" y="3574909"/>
            <a:ext cx="1274334" cy="40329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>
            <a:stCxn id="102" idx="1"/>
            <a:endCxn id="99" idx="5"/>
          </p:cNvCxnSpPr>
          <p:nvPr/>
        </p:nvCxnSpPr>
        <p:spPr>
          <a:xfrm flipH="1" flipV="1">
            <a:off x="4778310" y="4493118"/>
            <a:ext cx="533662" cy="25653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>
            <a:stCxn id="101" idx="7"/>
            <a:endCxn id="99" idx="3"/>
          </p:cNvCxnSpPr>
          <p:nvPr/>
        </p:nvCxnSpPr>
        <p:spPr>
          <a:xfrm flipV="1">
            <a:off x="3787711" y="4493118"/>
            <a:ext cx="504057" cy="2146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>
            <a:stCxn id="106" idx="0"/>
            <a:endCxn id="101" idx="5"/>
          </p:cNvCxnSpPr>
          <p:nvPr/>
        </p:nvCxnSpPr>
        <p:spPr>
          <a:xfrm flipH="1" flipV="1">
            <a:off x="3787711" y="5194333"/>
            <a:ext cx="290129" cy="38193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>
            <a:stCxn id="105" idx="0"/>
            <a:endCxn id="101" idx="3"/>
          </p:cNvCxnSpPr>
          <p:nvPr/>
        </p:nvCxnSpPr>
        <p:spPr>
          <a:xfrm flipV="1">
            <a:off x="2934839" y="5194333"/>
            <a:ext cx="366328" cy="38193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>
            <a:stCxn id="103" idx="7"/>
            <a:endCxn id="100" idx="3"/>
          </p:cNvCxnSpPr>
          <p:nvPr/>
        </p:nvCxnSpPr>
        <p:spPr>
          <a:xfrm flipV="1">
            <a:off x="7521511" y="4464742"/>
            <a:ext cx="437755" cy="2015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>
            <a:stCxn id="104" idx="1"/>
            <a:endCxn id="100" idx="5"/>
          </p:cNvCxnSpPr>
          <p:nvPr/>
        </p:nvCxnSpPr>
        <p:spPr>
          <a:xfrm flipH="1" flipV="1">
            <a:off x="8445808" y="4464742"/>
            <a:ext cx="491882" cy="2015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2964445" y="2357121"/>
            <a:ext cx="5336453" cy="537341"/>
            <a:chOff x="1978924" y="2722180"/>
            <a:chExt cx="5336453" cy="537341"/>
          </a:xfrm>
        </p:grpSpPr>
        <p:grpSp>
          <p:nvGrpSpPr>
            <p:cNvPr id="86" name="Group 85"/>
            <p:cNvGrpSpPr/>
            <p:nvPr/>
          </p:nvGrpSpPr>
          <p:grpSpPr>
            <a:xfrm>
              <a:off x="1978924" y="2726121"/>
              <a:ext cx="4802307" cy="533400"/>
              <a:chOff x="1978924" y="2971800"/>
              <a:chExt cx="4802307" cy="533400"/>
            </a:xfrm>
          </p:grpSpPr>
          <p:sp>
            <p:nvSpPr>
              <p:cNvPr id="88" name="Rectangle 87"/>
              <p:cNvSpPr/>
              <p:nvPr/>
            </p:nvSpPr>
            <p:spPr>
              <a:xfrm>
                <a:off x="1978924" y="2971800"/>
                <a:ext cx="533400" cy="53340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89" name="Rectangle 88"/>
              <p:cNvSpPr/>
              <p:nvPr/>
            </p:nvSpPr>
            <p:spPr>
              <a:xfrm>
                <a:off x="2512893" y="2971800"/>
                <a:ext cx="533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9</a:t>
                </a:r>
              </a:p>
            </p:txBody>
          </p:sp>
          <p:sp>
            <p:nvSpPr>
              <p:cNvPr id="90" name="Rectangle 89"/>
              <p:cNvSpPr/>
              <p:nvPr/>
            </p:nvSpPr>
            <p:spPr>
              <a:xfrm>
                <a:off x="3046293" y="2971800"/>
                <a:ext cx="533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6</a:t>
                </a:r>
              </a:p>
            </p:txBody>
          </p:sp>
          <p:sp>
            <p:nvSpPr>
              <p:cNvPr id="91" name="Rectangle 90"/>
              <p:cNvSpPr/>
              <p:nvPr/>
            </p:nvSpPr>
            <p:spPr>
              <a:xfrm>
                <a:off x="3579693" y="2971800"/>
                <a:ext cx="533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8</a:t>
                </a:r>
              </a:p>
            </p:txBody>
          </p:sp>
          <p:sp>
            <p:nvSpPr>
              <p:cNvPr id="92" name="Rectangle 91"/>
              <p:cNvSpPr/>
              <p:nvPr/>
            </p:nvSpPr>
            <p:spPr>
              <a:xfrm>
                <a:off x="4113662" y="2971800"/>
                <a:ext cx="533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7</a:t>
                </a:r>
              </a:p>
            </p:txBody>
          </p:sp>
          <p:sp>
            <p:nvSpPr>
              <p:cNvPr id="93" name="Rectangle 92"/>
              <p:cNvSpPr/>
              <p:nvPr/>
            </p:nvSpPr>
            <p:spPr>
              <a:xfrm>
                <a:off x="4647062" y="2971800"/>
                <a:ext cx="533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5</a:t>
                </a:r>
              </a:p>
            </p:txBody>
          </p:sp>
          <p:sp>
            <p:nvSpPr>
              <p:cNvPr id="94" name="Rectangle 93"/>
              <p:cNvSpPr/>
              <p:nvPr/>
            </p:nvSpPr>
            <p:spPr>
              <a:xfrm>
                <a:off x="5180462" y="2971800"/>
                <a:ext cx="533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95" name="Rectangle 94"/>
              <p:cNvSpPr/>
              <p:nvPr/>
            </p:nvSpPr>
            <p:spPr>
              <a:xfrm>
                <a:off x="5714431" y="2971800"/>
                <a:ext cx="533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96" name="Rectangle 95"/>
              <p:cNvSpPr/>
              <p:nvPr/>
            </p:nvSpPr>
            <p:spPr>
              <a:xfrm>
                <a:off x="6247831" y="2971800"/>
                <a:ext cx="533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</p:grpSp>
        <p:sp>
          <p:nvSpPr>
            <p:cNvPr id="116" name="Rectangle 115"/>
            <p:cNvSpPr/>
            <p:nvPr/>
          </p:nvSpPr>
          <p:spPr>
            <a:xfrm>
              <a:off x="6781977" y="2722180"/>
              <a:ext cx="533400" cy="5334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10</a:t>
              </a: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3085381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0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3618781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1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4152750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2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4686150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3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5217138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4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5695168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5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6286919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6</a:t>
            </a:r>
          </a:p>
        </p:txBody>
      </p:sp>
      <p:sp>
        <p:nvSpPr>
          <p:cNvPr id="124" name="TextBox 123"/>
          <p:cNvSpPr txBox="1"/>
          <p:nvPr/>
        </p:nvSpPr>
        <p:spPr>
          <a:xfrm>
            <a:off x="6820319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7</a:t>
            </a:r>
          </a:p>
        </p:txBody>
      </p:sp>
      <p:sp>
        <p:nvSpPr>
          <p:cNvPr id="125" name="TextBox 124"/>
          <p:cNvSpPr txBox="1"/>
          <p:nvPr/>
        </p:nvSpPr>
        <p:spPr>
          <a:xfrm>
            <a:off x="7354288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8</a:t>
            </a:r>
          </a:p>
        </p:txBody>
      </p:sp>
      <p:sp>
        <p:nvSpPr>
          <p:cNvPr id="126" name="TextBox 125"/>
          <p:cNvSpPr txBox="1"/>
          <p:nvPr/>
        </p:nvSpPr>
        <p:spPr>
          <a:xfrm>
            <a:off x="7887688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9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6190049" y="394025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0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4384195" y="460061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1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8051693" y="454021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2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3352081" y="52951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3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7122005" y="523619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5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5404400" y="533242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4</a:t>
            </a:r>
          </a:p>
        </p:txBody>
      </p:sp>
      <p:sp>
        <p:nvSpPr>
          <p:cNvPr id="134" name="TextBox 133"/>
          <p:cNvSpPr txBox="1"/>
          <p:nvPr/>
        </p:nvSpPr>
        <p:spPr>
          <a:xfrm>
            <a:off x="9030118" y="525358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6</a:t>
            </a:r>
          </a:p>
        </p:txBody>
      </p:sp>
      <p:sp>
        <p:nvSpPr>
          <p:cNvPr id="135" name="TextBox 134"/>
          <p:cNvSpPr txBox="1"/>
          <p:nvPr/>
        </p:nvSpPr>
        <p:spPr>
          <a:xfrm>
            <a:off x="2783996" y="618814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7</a:t>
            </a:r>
          </a:p>
        </p:txBody>
      </p:sp>
      <p:sp>
        <p:nvSpPr>
          <p:cNvPr id="136" name="TextBox 135"/>
          <p:cNvSpPr txBox="1"/>
          <p:nvPr/>
        </p:nvSpPr>
        <p:spPr>
          <a:xfrm>
            <a:off x="3920467" y="618814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6556763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D709C-781C-D297-9372-53DA0D578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Sorting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38053D-A29E-D195-3C93-CF56E14796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Rearrangement of items into some defined sequence</a:t>
            </a:r>
          </a:p>
          <a:p>
            <a:pPr lvl="1"/>
            <a:r>
              <a:rPr lang="en-US" dirty="0"/>
              <a:t>Usually: reordering a list from smallest to largest according to some metric</a:t>
            </a:r>
          </a:p>
          <a:p>
            <a:r>
              <a:rPr lang="en-US" dirty="0"/>
              <a:t>Why sort things?</a:t>
            </a:r>
          </a:p>
          <a:p>
            <a:pPr lvl="1"/>
            <a:r>
              <a:rPr lang="en-US" dirty="0"/>
              <a:t>Enable things like binary search</a:t>
            </a:r>
          </a:p>
          <a:p>
            <a:pPr lvl="2"/>
            <a:r>
              <a:rPr lang="en-US" dirty="0"/>
              <a:t>It makes some algorithms faster</a:t>
            </a:r>
          </a:p>
          <a:p>
            <a:pPr lvl="1"/>
            <a:r>
              <a:rPr lang="en-US" dirty="0"/>
              <a:t>Nicer for human algorithms too</a:t>
            </a:r>
          </a:p>
          <a:p>
            <a:pPr lvl="1"/>
            <a:r>
              <a:rPr lang="en-US" dirty="0"/>
              <a:t>Data organization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5899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Heap Sort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214121"/>
            <a:ext cx="8458200" cy="1219201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Idea</a:t>
            </a:r>
            <a:r>
              <a:rPr lang="en-US" dirty="0"/>
              <a:t>: When “removing” an element from the heap, swap it with the last item of the heap then “pretend” the heap is one item shorter</a:t>
            </a:r>
            <a:endParaRPr lang="en-US" dirty="0">
              <a:solidFill>
                <a:srgbClr val="FF33C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20</a:t>
            </a:fld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996855" y="3230870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99" name="Oval 98"/>
          <p:cNvSpPr/>
          <p:nvPr/>
        </p:nvSpPr>
        <p:spPr>
          <a:xfrm>
            <a:off x="4191001" y="3905809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100" name="Oval 99"/>
          <p:cNvSpPr/>
          <p:nvPr/>
        </p:nvSpPr>
        <p:spPr>
          <a:xfrm>
            <a:off x="7858499" y="3877433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101" name="Oval 100"/>
          <p:cNvSpPr/>
          <p:nvPr/>
        </p:nvSpPr>
        <p:spPr>
          <a:xfrm>
            <a:off x="3200401" y="4607024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02" name="Oval 101"/>
          <p:cNvSpPr/>
          <p:nvPr/>
        </p:nvSpPr>
        <p:spPr>
          <a:xfrm>
            <a:off x="5211206" y="4648888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103" name="Oval 102"/>
          <p:cNvSpPr/>
          <p:nvPr/>
        </p:nvSpPr>
        <p:spPr>
          <a:xfrm>
            <a:off x="6934201" y="4565510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04" name="Oval 103"/>
          <p:cNvSpPr/>
          <p:nvPr/>
        </p:nvSpPr>
        <p:spPr>
          <a:xfrm>
            <a:off x="8836924" y="4565510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05" name="Oval 104"/>
          <p:cNvSpPr/>
          <p:nvPr/>
        </p:nvSpPr>
        <p:spPr>
          <a:xfrm>
            <a:off x="2590801" y="5576264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06" name="Oval 105"/>
          <p:cNvSpPr/>
          <p:nvPr/>
        </p:nvSpPr>
        <p:spPr>
          <a:xfrm>
            <a:off x="3733801" y="5576264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cxnSp>
        <p:nvCxnSpPr>
          <p:cNvPr id="7" name="Straight Connector 6"/>
          <p:cNvCxnSpPr>
            <a:stCxn id="5" idx="2"/>
            <a:endCxn id="99" idx="7"/>
          </p:cNvCxnSpPr>
          <p:nvPr/>
        </p:nvCxnSpPr>
        <p:spPr>
          <a:xfrm flipH="1">
            <a:off x="4778310" y="3574909"/>
            <a:ext cx="1218544" cy="43166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>
            <a:stCxn id="5" idx="6"/>
            <a:endCxn id="100" idx="1"/>
          </p:cNvCxnSpPr>
          <p:nvPr/>
        </p:nvCxnSpPr>
        <p:spPr>
          <a:xfrm>
            <a:off x="6684931" y="3574909"/>
            <a:ext cx="1274334" cy="40329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>
            <a:stCxn id="102" idx="1"/>
            <a:endCxn id="99" idx="5"/>
          </p:cNvCxnSpPr>
          <p:nvPr/>
        </p:nvCxnSpPr>
        <p:spPr>
          <a:xfrm flipH="1" flipV="1">
            <a:off x="4778310" y="4493118"/>
            <a:ext cx="533662" cy="25653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>
            <a:stCxn id="101" idx="7"/>
            <a:endCxn id="99" idx="3"/>
          </p:cNvCxnSpPr>
          <p:nvPr/>
        </p:nvCxnSpPr>
        <p:spPr>
          <a:xfrm flipV="1">
            <a:off x="3787711" y="4493118"/>
            <a:ext cx="504057" cy="2146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>
            <a:stCxn id="106" idx="0"/>
            <a:endCxn id="101" idx="5"/>
          </p:cNvCxnSpPr>
          <p:nvPr/>
        </p:nvCxnSpPr>
        <p:spPr>
          <a:xfrm flipH="1" flipV="1">
            <a:off x="3787711" y="5194333"/>
            <a:ext cx="290129" cy="38193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>
            <a:stCxn id="105" idx="0"/>
            <a:endCxn id="101" idx="3"/>
          </p:cNvCxnSpPr>
          <p:nvPr/>
        </p:nvCxnSpPr>
        <p:spPr>
          <a:xfrm flipV="1">
            <a:off x="2934839" y="5194333"/>
            <a:ext cx="366328" cy="38193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>
            <a:stCxn id="103" idx="7"/>
            <a:endCxn id="100" idx="3"/>
          </p:cNvCxnSpPr>
          <p:nvPr/>
        </p:nvCxnSpPr>
        <p:spPr>
          <a:xfrm flipV="1">
            <a:off x="7521511" y="4464742"/>
            <a:ext cx="437755" cy="2015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>
            <a:stCxn id="104" idx="1"/>
            <a:endCxn id="100" idx="5"/>
          </p:cNvCxnSpPr>
          <p:nvPr/>
        </p:nvCxnSpPr>
        <p:spPr>
          <a:xfrm flipH="1" flipV="1">
            <a:off x="8445808" y="4464742"/>
            <a:ext cx="491882" cy="2015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2964445" y="2357121"/>
            <a:ext cx="5336453" cy="537354"/>
            <a:chOff x="1978924" y="2722180"/>
            <a:chExt cx="5336453" cy="537354"/>
          </a:xfrm>
        </p:grpSpPr>
        <p:grpSp>
          <p:nvGrpSpPr>
            <p:cNvPr id="86" name="Group 85"/>
            <p:cNvGrpSpPr/>
            <p:nvPr/>
          </p:nvGrpSpPr>
          <p:grpSpPr>
            <a:xfrm>
              <a:off x="1978924" y="2726121"/>
              <a:ext cx="4802307" cy="533413"/>
              <a:chOff x="1978924" y="2971800"/>
              <a:chExt cx="4802307" cy="533413"/>
            </a:xfrm>
          </p:grpSpPr>
          <p:sp>
            <p:nvSpPr>
              <p:cNvPr id="88" name="Rectangle 87"/>
              <p:cNvSpPr/>
              <p:nvPr/>
            </p:nvSpPr>
            <p:spPr>
              <a:xfrm>
                <a:off x="1978924" y="2971800"/>
                <a:ext cx="533400" cy="5334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9</a:t>
                </a:r>
              </a:p>
            </p:txBody>
          </p:sp>
          <p:sp>
            <p:nvSpPr>
              <p:cNvPr id="89" name="Rectangle 88"/>
              <p:cNvSpPr/>
              <p:nvPr/>
            </p:nvSpPr>
            <p:spPr>
              <a:xfrm>
                <a:off x="2512893" y="2971800"/>
                <a:ext cx="533400" cy="5334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8</a:t>
                </a:r>
              </a:p>
            </p:txBody>
          </p:sp>
          <p:sp>
            <p:nvSpPr>
              <p:cNvPr id="90" name="Rectangle 89"/>
              <p:cNvSpPr/>
              <p:nvPr/>
            </p:nvSpPr>
            <p:spPr>
              <a:xfrm>
                <a:off x="3046293" y="2971800"/>
                <a:ext cx="533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6</a:t>
                </a:r>
              </a:p>
            </p:txBody>
          </p:sp>
          <p:sp>
            <p:nvSpPr>
              <p:cNvPr id="91" name="Rectangle 90"/>
              <p:cNvSpPr/>
              <p:nvPr/>
            </p:nvSpPr>
            <p:spPr>
              <a:xfrm>
                <a:off x="3579693" y="2971800"/>
                <a:ext cx="533400" cy="5334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92" name="Rectangle 91"/>
              <p:cNvSpPr/>
              <p:nvPr/>
            </p:nvSpPr>
            <p:spPr>
              <a:xfrm>
                <a:off x="4113662" y="2971800"/>
                <a:ext cx="533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7</a:t>
                </a:r>
              </a:p>
            </p:txBody>
          </p:sp>
          <p:sp>
            <p:nvSpPr>
              <p:cNvPr id="93" name="Rectangle 92"/>
              <p:cNvSpPr/>
              <p:nvPr/>
            </p:nvSpPr>
            <p:spPr>
              <a:xfrm>
                <a:off x="4647062" y="2971800"/>
                <a:ext cx="533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5</a:t>
                </a:r>
              </a:p>
            </p:txBody>
          </p:sp>
          <p:sp>
            <p:nvSpPr>
              <p:cNvPr id="94" name="Rectangle 93"/>
              <p:cNvSpPr/>
              <p:nvPr/>
            </p:nvSpPr>
            <p:spPr>
              <a:xfrm>
                <a:off x="5180462" y="2971800"/>
                <a:ext cx="533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95" name="Rectangle 94"/>
              <p:cNvSpPr/>
              <p:nvPr/>
            </p:nvSpPr>
            <p:spPr>
              <a:xfrm>
                <a:off x="5714520" y="2971813"/>
                <a:ext cx="533400" cy="5334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96" name="Rectangle 95"/>
              <p:cNvSpPr/>
              <p:nvPr/>
            </p:nvSpPr>
            <p:spPr>
              <a:xfrm>
                <a:off x="6247831" y="2971800"/>
                <a:ext cx="533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</p:grpSp>
        <p:sp>
          <p:nvSpPr>
            <p:cNvPr id="116" name="Rectangle 115"/>
            <p:cNvSpPr/>
            <p:nvPr/>
          </p:nvSpPr>
          <p:spPr>
            <a:xfrm>
              <a:off x="6781977" y="2722180"/>
              <a:ext cx="533400" cy="5334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10</a:t>
              </a: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3085381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0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3618781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1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4152750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2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4686150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3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5217138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4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5695168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5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6286919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6</a:t>
            </a:r>
          </a:p>
        </p:txBody>
      </p:sp>
      <p:sp>
        <p:nvSpPr>
          <p:cNvPr id="124" name="TextBox 123"/>
          <p:cNvSpPr txBox="1"/>
          <p:nvPr/>
        </p:nvSpPr>
        <p:spPr>
          <a:xfrm>
            <a:off x="6820319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7</a:t>
            </a:r>
          </a:p>
        </p:txBody>
      </p:sp>
      <p:sp>
        <p:nvSpPr>
          <p:cNvPr id="125" name="TextBox 124"/>
          <p:cNvSpPr txBox="1"/>
          <p:nvPr/>
        </p:nvSpPr>
        <p:spPr>
          <a:xfrm>
            <a:off x="7354288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8</a:t>
            </a:r>
          </a:p>
        </p:txBody>
      </p:sp>
      <p:sp>
        <p:nvSpPr>
          <p:cNvPr id="126" name="TextBox 125"/>
          <p:cNvSpPr txBox="1"/>
          <p:nvPr/>
        </p:nvSpPr>
        <p:spPr>
          <a:xfrm>
            <a:off x="7887688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9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6190049" y="394025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0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4384195" y="460061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1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8051693" y="454021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2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3352081" y="52951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3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7122005" y="523619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5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5404400" y="533242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4</a:t>
            </a:r>
          </a:p>
        </p:txBody>
      </p:sp>
      <p:sp>
        <p:nvSpPr>
          <p:cNvPr id="134" name="TextBox 133"/>
          <p:cNvSpPr txBox="1"/>
          <p:nvPr/>
        </p:nvSpPr>
        <p:spPr>
          <a:xfrm>
            <a:off x="9030118" y="525358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6</a:t>
            </a:r>
          </a:p>
        </p:txBody>
      </p:sp>
      <p:sp>
        <p:nvSpPr>
          <p:cNvPr id="135" name="TextBox 134"/>
          <p:cNvSpPr txBox="1"/>
          <p:nvPr/>
        </p:nvSpPr>
        <p:spPr>
          <a:xfrm>
            <a:off x="2783996" y="618814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7</a:t>
            </a:r>
          </a:p>
        </p:txBody>
      </p:sp>
      <p:sp>
        <p:nvSpPr>
          <p:cNvPr id="136" name="TextBox 135"/>
          <p:cNvSpPr txBox="1"/>
          <p:nvPr/>
        </p:nvSpPr>
        <p:spPr>
          <a:xfrm>
            <a:off x="3920467" y="618814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827120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Heap Sort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214121"/>
            <a:ext cx="8458200" cy="1219201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Idea</a:t>
            </a:r>
            <a:r>
              <a:rPr lang="en-US" dirty="0"/>
              <a:t>: When “removing” an element from the heap, swap it with the last item of the heap then “pretend” the heap is one item shorter</a:t>
            </a:r>
            <a:endParaRPr lang="en-US" dirty="0">
              <a:solidFill>
                <a:srgbClr val="FF33C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21</a:t>
            </a:fld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996855" y="3230870"/>
            <a:ext cx="688077" cy="68807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99" name="Oval 98"/>
          <p:cNvSpPr/>
          <p:nvPr/>
        </p:nvSpPr>
        <p:spPr>
          <a:xfrm>
            <a:off x="4191001" y="3905809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100" name="Oval 99"/>
          <p:cNvSpPr/>
          <p:nvPr/>
        </p:nvSpPr>
        <p:spPr>
          <a:xfrm>
            <a:off x="7858499" y="3877433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101" name="Oval 100"/>
          <p:cNvSpPr/>
          <p:nvPr/>
        </p:nvSpPr>
        <p:spPr>
          <a:xfrm>
            <a:off x="3200401" y="4607024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02" name="Oval 101"/>
          <p:cNvSpPr/>
          <p:nvPr/>
        </p:nvSpPr>
        <p:spPr>
          <a:xfrm>
            <a:off x="5211206" y="4648888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103" name="Oval 102"/>
          <p:cNvSpPr/>
          <p:nvPr/>
        </p:nvSpPr>
        <p:spPr>
          <a:xfrm>
            <a:off x="6934201" y="4565510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04" name="Oval 103"/>
          <p:cNvSpPr/>
          <p:nvPr/>
        </p:nvSpPr>
        <p:spPr>
          <a:xfrm>
            <a:off x="8836924" y="4565510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05" name="Oval 104"/>
          <p:cNvSpPr/>
          <p:nvPr/>
        </p:nvSpPr>
        <p:spPr>
          <a:xfrm>
            <a:off x="2590801" y="5576264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cxnSp>
        <p:nvCxnSpPr>
          <p:cNvPr id="7" name="Straight Connector 6"/>
          <p:cNvCxnSpPr>
            <a:stCxn id="5" idx="2"/>
            <a:endCxn id="99" idx="7"/>
          </p:cNvCxnSpPr>
          <p:nvPr/>
        </p:nvCxnSpPr>
        <p:spPr>
          <a:xfrm flipH="1">
            <a:off x="4778310" y="3574909"/>
            <a:ext cx="1218544" cy="43166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>
            <a:stCxn id="5" idx="6"/>
            <a:endCxn id="100" idx="1"/>
          </p:cNvCxnSpPr>
          <p:nvPr/>
        </p:nvCxnSpPr>
        <p:spPr>
          <a:xfrm>
            <a:off x="6684931" y="3574909"/>
            <a:ext cx="1274334" cy="40329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>
            <a:stCxn id="102" idx="1"/>
            <a:endCxn id="99" idx="5"/>
          </p:cNvCxnSpPr>
          <p:nvPr/>
        </p:nvCxnSpPr>
        <p:spPr>
          <a:xfrm flipH="1" flipV="1">
            <a:off x="4778310" y="4493118"/>
            <a:ext cx="533662" cy="25653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>
            <a:stCxn id="101" idx="7"/>
            <a:endCxn id="99" idx="3"/>
          </p:cNvCxnSpPr>
          <p:nvPr/>
        </p:nvCxnSpPr>
        <p:spPr>
          <a:xfrm flipV="1">
            <a:off x="3787711" y="4493118"/>
            <a:ext cx="504057" cy="2146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>
            <a:stCxn id="105" idx="0"/>
            <a:endCxn id="101" idx="3"/>
          </p:cNvCxnSpPr>
          <p:nvPr/>
        </p:nvCxnSpPr>
        <p:spPr>
          <a:xfrm flipV="1">
            <a:off x="2934839" y="5194333"/>
            <a:ext cx="366328" cy="38193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>
            <a:stCxn id="103" idx="7"/>
            <a:endCxn id="100" idx="3"/>
          </p:cNvCxnSpPr>
          <p:nvPr/>
        </p:nvCxnSpPr>
        <p:spPr>
          <a:xfrm flipV="1">
            <a:off x="7521511" y="4464742"/>
            <a:ext cx="437755" cy="2015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>
            <a:stCxn id="104" idx="1"/>
            <a:endCxn id="100" idx="5"/>
          </p:cNvCxnSpPr>
          <p:nvPr/>
        </p:nvCxnSpPr>
        <p:spPr>
          <a:xfrm flipH="1" flipV="1">
            <a:off x="8445808" y="4464742"/>
            <a:ext cx="491882" cy="2015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2964445" y="2357121"/>
            <a:ext cx="5336453" cy="537354"/>
            <a:chOff x="1978924" y="2722180"/>
            <a:chExt cx="5336453" cy="537354"/>
          </a:xfrm>
        </p:grpSpPr>
        <p:grpSp>
          <p:nvGrpSpPr>
            <p:cNvPr id="86" name="Group 85"/>
            <p:cNvGrpSpPr/>
            <p:nvPr/>
          </p:nvGrpSpPr>
          <p:grpSpPr>
            <a:xfrm>
              <a:off x="1978924" y="2726121"/>
              <a:ext cx="4802307" cy="533413"/>
              <a:chOff x="1978924" y="2971800"/>
              <a:chExt cx="4802307" cy="533413"/>
            </a:xfrm>
          </p:grpSpPr>
          <p:sp>
            <p:nvSpPr>
              <p:cNvPr id="88" name="Rectangle 87"/>
              <p:cNvSpPr/>
              <p:nvPr/>
            </p:nvSpPr>
            <p:spPr>
              <a:xfrm>
                <a:off x="1978924" y="2971800"/>
                <a:ext cx="533400" cy="53340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89" name="Rectangle 88"/>
              <p:cNvSpPr/>
              <p:nvPr/>
            </p:nvSpPr>
            <p:spPr>
              <a:xfrm>
                <a:off x="2512893" y="2971800"/>
                <a:ext cx="533400" cy="5334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8</a:t>
                </a:r>
              </a:p>
            </p:txBody>
          </p:sp>
          <p:sp>
            <p:nvSpPr>
              <p:cNvPr id="90" name="Rectangle 89"/>
              <p:cNvSpPr/>
              <p:nvPr/>
            </p:nvSpPr>
            <p:spPr>
              <a:xfrm>
                <a:off x="3046293" y="2971800"/>
                <a:ext cx="533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6</a:t>
                </a:r>
              </a:p>
            </p:txBody>
          </p:sp>
          <p:sp>
            <p:nvSpPr>
              <p:cNvPr id="91" name="Rectangle 90"/>
              <p:cNvSpPr/>
              <p:nvPr/>
            </p:nvSpPr>
            <p:spPr>
              <a:xfrm>
                <a:off x="3579693" y="2971800"/>
                <a:ext cx="533400" cy="5334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92" name="Rectangle 91"/>
              <p:cNvSpPr/>
              <p:nvPr/>
            </p:nvSpPr>
            <p:spPr>
              <a:xfrm>
                <a:off x="4113662" y="2971800"/>
                <a:ext cx="533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7</a:t>
                </a:r>
              </a:p>
            </p:txBody>
          </p:sp>
          <p:sp>
            <p:nvSpPr>
              <p:cNvPr id="93" name="Rectangle 92"/>
              <p:cNvSpPr/>
              <p:nvPr/>
            </p:nvSpPr>
            <p:spPr>
              <a:xfrm>
                <a:off x="4647062" y="2971800"/>
                <a:ext cx="533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5</a:t>
                </a:r>
              </a:p>
            </p:txBody>
          </p:sp>
          <p:sp>
            <p:nvSpPr>
              <p:cNvPr id="94" name="Rectangle 93"/>
              <p:cNvSpPr/>
              <p:nvPr/>
            </p:nvSpPr>
            <p:spPr>
              <a:xfrm>
                <a:off x="5180462" y="2971800"/>
                <a:ext cx="533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95" name="Rectangle 94"/>
              <p:cNvSpPr/>
              <p:nvPr/>
            </p:nvSpPr>
            <p:spPr>
              <a:xfrm>
                <a:off x="5714520" y="2971813"/>
                <a:ext cx="533400" cy="5334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96" name="Rectangle 95"/>
              <p:cNvSpPr/>
              <p:nvPr/>
            </p:nvSpPr>
            <p:spPr>
              <a:xfrm>
                <a:off x="6247831" y="2971800"/>
                <a:ext cx="533400" cy="533400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9</a:t>
                </a:r>
              </a:p>
            </p:txBody>
          </p:sp>
        </p:grpSp>
        <p:sp>
          <p:nvSpPr>
            <p:cNvPr id="116" name="Rectangle 115"/>
            <p:cNvSpPr/>
            <p:nvPr/>
          </p:nvSpPr>
          <p:spPr>
            <a:xfrm>
              <a:off x="6781977" y="2722180"/>
              <a:ext cx="533400" cy="5334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10</a:t>
              </a: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3085381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0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3618781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1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4152750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2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4686150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3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5217138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4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5695168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5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6286919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6</a:t>
            </a:r>
          </a:p>
        </p:txBody>
      </p:sp>
      <p:sp>
        <p:nvSpPr>
          <p:cNvPr id="124" name="TextBox 123"/>
          <p:cNvSpPr txBox="1"/>
          <p:nvPr/>
        </p:nvSpPr>
        <p:spPr>
          <a:xfrm>
            <a:off x="6820319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7</a:t>
            </a:r>
          </a:p>
        </p:txBody>
      </p:sp>
      <p:sp>
        <p:nvSpPr>
          <p:cNvPr id="125" name="TextBox 124"/>
          <p:cNvSpPr txBox="1"/>
          <p:nvPr/>
        </p:nvSpPr>
        <p:spPr>
          <a:xfrm>
            <a:off x="7354288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8</a:t>
            </a:r>
          </a:p>
        </p:txBody>
      </p:sp>
      <p:sp>
        <p:nvSpPr>
          <p:cNvPr id="126" name="TextBox 125"/>
          <p:cNvSpPr txBox="1"/>
          <p:nvPr/>
        </p:nvSpPr>
        <p:spPr>
          <a:xfrm>
            <a:off x="7887688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9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6190049" y="394025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0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4384195" y="460061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1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8051693" y="454021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2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3352081" y="52951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3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7122005" y="523619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5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5404400" y="533242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4</a:t>
            </a:r>
          </a:p>
        </p:txBody>
      </p:sp>
      <p:sp>
        <p:nvSpPr>
          <p:cNvPr id="134" name="TextBox 133"/>
          <p:cNvSpPr txBox="1"/>
          <p:nvPr/>
        </p:nvSpPr>
        <p:spPr>
          <a:xfrm>
            <a:off x="9030118" y="525358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6</a:t>
            </a:r>
          </a:p>
        </p:txBody>
      </p:sp>
      <p:sp>
        <p:nvSpPr>
          <p:cNvPr id="135" name="TextBox 134"/>
          <p:cNvSpPr txBox="1"/>
          <p:nvPr/>
        </p:nvSpPr>
        <p:spPr>
          <a:xfrm>
            <a:off x="2783996" y="618814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2329516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Heap Sort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214121"/>
            <a:ext cx="8458200" cy="1219201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Idea</a:t>
            </a:r>
            <a:r>
              <a:rPr lang="en-US" dirty="0"/>
              <a:t>: When “removing” an element from the heap, swap it with the last item of the heap then “pretend” the heap is one item shorter</a:t>
            </a:r>
            <a:endParaRPr lang="en-US" dirty="0">
              <a:solidFill>
                <a:srgbClr val="FF33C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22</a:t>
            </a:fld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996855" y="3230870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99" name="Oval 98"/>
          <p:cNvSpPr/>
          <p:nvPr/>
        </p:nvSpPr>
        <p:spPr>
          <a:xfrm>
            <a:off x="4191001" y="3905809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100" name="Oval 99"/>
          <p:cNvSpPr/>
          <p:nvPr/>
        </p:nvSpPr>
        <p:spPr>
          <a:xfrm>
            <a:off x="7858499" y="3877433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101" name="Oval 100"/>
          <p:cNvSpPr/>
          <p:nvPr/>
        </p:nvSpPr>
        <p:spPr>
          <a:xfrm>
            <a:off x="3200401" y="4607024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02" name="Oval 101"/>
          <p:cNvSpPr/>
          <p:nvPr/>
        </p:nvSpPr>
        <p:spPr>
          <a:xfrm>
            <a:off x="5211206" y="4648888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03" name="Oval 102"/>
          <p:cNvSpPr/>
          <p:nvPr/>
        </p:nvSpPr>
        <p:spPr>
          <a:xfrm>
            <a:off x="6934201" y="4565510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04" name="Oval 103"/>
          <p:cNvSpPr/>
          <p:nvPr/>
        </p:nvSpPr>
        <p:spPr>
          <a:xfrm>
            <a:off x="8836924" y="4565510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05" name="Oval 104"/>
          <p:cNvSpPr/>
          <p:nvPr/>
        </p:nvSpPr>
        <p:spPr>
          <a:xfrm>
            <a:off x="2590801" y="5576264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cxnSp>
        <p:nvCxnSpPr>
          <p:cNvPr id="7" name="Straight Connector 6"/>
          <p:cNvCxnSpPr>
            <a:stCxn id="5" idx="2"/>
            <a:endCxn id="99" idx="7"/>
          </p:cNvCxnSpPr>
          <p:nvPr/>
        </p:nvCxnSpPr>
        <p:spPr>
          <a:xfrm flipH="1">
            <a:off x="4778310" y="3574909"/>
            <a:ext cx="1218544" cy="43166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>
            <a:stCxn id="5" idx="6"/>
            <a:endCxn id="100" idx="1"/>
          </p:cNvCxnSpPr>
          <p:nvPr/>
        </p:nvCxnSpPr>
        <p:spPr>
          <a:xfrm>
            <a:off x="6684931" y="3574909"/>
            <a:ext cx="1274334" cy="40329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>
            <a:stCxn id="102" idx="1"/>
            <a:endCxn id="99" idx="5"/>
          </p:cNvCxnSpPr>
          <p:nvPr/>
        </p:nvCxnSpPr>
        <p:spPr>
          <a:xfrm flipH="1" flipV="1">
            <a:off x="4778310" y="4493118"/>
            <a:ext cx="533662" cy="25653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>
            <a:stCxn id="101" idx="7"/>
            <a:endCxn id="99" idx="3"/>
          </p:cNvCxnSpPr>
          <p:nvPr/>
        </p:nvCxnSpPr>
        <p:spPr>
          <a:xfrm flipV="1">
            <a:off x="3787711" y="4493118"/>
            <a:ext cx="504057" cy="2146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>
            <a:stCxn id="105" idx="0"/>
            <a:endCxn id="101" idx="3"/>
          </p:cNvCxnSpPr>
          <p:nvPr/>
        </p:nvCxnSpPr>
        <p:spPr>
          <a:xfrm flipV="1">
            <a:off x="2934839" y="5194333"/>
            <a:ext cx="366328" cy="38193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>
            <a:stCxn id="103" idx="7"/>
            <a:endCxn id="100" idx="3"/>
          </p:cNvCxnSpPr>
          <p:nvPr/>
        </p:nvCxnSpPr>
        <p:spPr>
          <a:xfrm flipV="1">
            <a:off x="7521511" y="4464742"/>
            <a:ext cx="437755" cy="2015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>
            <a:stCxn id="104" idx="1"/>
            <a:endCxn id="100" idx="5"/>
          </p:cNvCxnSpPr>
          <p:nvPr/>
        </p:nvCxnSpPr>
        <p:spPr>
          <a:xfrm flipH="1" flipV="1">
            <a:off x="8445808" y="4464742"/>
            <a:ext cx="491882" cy="2015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2964445" y="2357121"/>
            <a:ext cx="5336453" cy="537354"/>
            <a:chOff x="1978924" y="2722180"/>
            <a:chExt cx="5336453" cy="537354"/>
          </a:xfrm>
        </p:grpSpPr>
        <p:grpSp>
          <p:nvGrpSpPr>
            <p:cNvPr id="86" name="Group 85"/>
            <p:cNvGrpSpPr/>
            <p:nvPr/>
          </p:nvGrpSpPr>
          <p:grpSpPr>
            <a:xfrm>
              <a:off x="1978924" y="2726121"/>
              <a:ext cx="4802307" cy="533413"/>
              <a:chOff x="1978924" y="2971800"/>
              <a:chExt cx="4802307" cy="533413"/>
            </a:xfrm>
          </p:grpSpPr>
          <p:sp>
            <p:nvSpPr>
              <p:cNvPr id="88" name="Rectangle 87"/>
              <p:cNvSpPr/>
              <p:nvPr/>
            </p:nvSpPr>
            <p:spPr>
              <a:xfrm>
                <a:off x="1978924" y="2971800"/>
                <a:ext cx="533400" cy="5334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89" name="Rectangle 88"/>
              <p:cNvSpPr/>
              <p:nvPr/>
            </p:nvSpPr>
            <p:spPr>
              <a:xfrm>
                <a:off x="2512893" y="2971800"/>
                <a:ext cx="533400" cy="5334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8</a:t>
                </a:r>
              </a:p>
            </p:txBody>
          </p:sp>
          <p:sp>
            <p:nvSpPr>
              <p:cNvPr id="90" name="Rectangle 89"/>
              <p:cNvSpPr/>
              <p:nvPr/>
            </p:nvSpPr>
            <p:spPr>
              <a:xfrm>
                <a:off x="3046293" y="2971800"/>
                <a:ext cx="533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6</a:t>
                </a:r>
              </a:p>
            </p:txBody>
          </p:sp>
          <p:sp>
            <p:nvSpPr>
              <p:cNvPr id="91" name="Rectangle 90"/>
              <p:cNvSpPr/>
              <p:nvPr/>
            </p:nvSpPr>
            <p:spPr>
              <a:xfrm>
                <a:off x="3579693" y="2971800"/>
                <a:ext cx="533400" cy="5334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92" name="Rectangle 91"/>
              <p:cNvSpPr/>
              <p:nvPr/>
            </p:nvSpPr>
            <p:spPr>
              <a:xfrm>
                <a:off x="4113662" y="2971800"/>
                <a:ext cx="533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7</a:t>
                </a:r>
              </a:p>
            </p:txBody>
          </p:sp>
          <p:sp>
            <p:nvSpPr>
              <p:cNvPr id="93" name="Rectangle 92"/>
              <p:cNvSpPr/>
              <p:nvPr/>
            </p:nvSpPr>
            <p:spPr>
              <a:xfrm>
                <a:off x="4647062" y="2971800"/>
                <a:ext cx="533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5</a:t>
                </a:r>
              </a:p>
            </p:txBody>
          </p:sp>
          <p:sp>
            <p:nvSpPr>
              <p:cNvPr id="94" name="Rectangle 93"/>
              <p:cNvSpPr/>
              <p:nvPr/>
            </p:nvSpPr>
            <p:spPr>
              <a:xfrm>
                <a:off x="5180462" y="2971800"/>
                <a:ext cx="533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95" name="Rectangle 94"/>
              <p:cNvSpPr/>
              <p:nvPr/>
            </p:nvSpPr>
            <p:spPr>
              <a:xfrm>
                <a:off x="5714520" y="2971813"/>
                <a:ext cx="533400" cy="5334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96" name="Rectangle 95"/>
              <p:cNvSpPr/>
              <p:nvPr/>
            </p:nvSpPr>
            <p:spPr>
              <a:xfrm>
                <a:off x="6247831" y="2971800"/>
                <a:ext cx="533400" cy="533400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9</a:t>
                </a:r>
              </a:p>
            </p:txBody>
          </p:sp>
        </p:grpSp>
        <p:sp>
          <p:nvSpPr>
            <p:cNvPr id="116" name="Rectangle 115"/>
            <p:cNvSpPr/>
            <p:nvPr/>
          </p:nvSpPr>
          <p:spPr>
            <a:xfrm>
              <a:off x="6781977" y="2722180"/>
              <a:ext cx="533400" cy="5334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10</a:t>
              </a: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3085381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0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3618781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1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4152750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2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4686150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3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5217138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4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5695168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5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6286919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6</a:t>
            </a:r>
          </a:p>
        </p:txBody>
      </p:sp>
      <p:sp>
        <p:nvSpPr>
          <p:cNvPr id="124" name="TextBox 123"/>
          <p:cNvSpPr txBox="1"/>
          <p:nvPr/>
        </p:nvSpPr>
        <p:spPr>
          <a:xfrm>
            <a:off x="6820319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7</a:t>
            </a:r>
          </a:p>
        </p:txBody>
      </p:sp>
      <p:sp>
        <p:nvSpPr>
          <p:cNvPr id="125" name="TextBox 124"/>
          <p:cNvSpPr txBox="1"/>
          <p:nvPr/>
        </p:nvSpPr>
        <p:spPr>
          <a:xfrm>
            <a:off x="7354288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8</a:t>
            </a:r>
          </a:p>
        </p:txBody>
      </p:sp>
      <p:sp>
        <p:nvSpPr>
          <p:cNvPr id="126" name="TextBox 125"/>
          <p:cNvSpPr txBox="1"/>
          <p:nvPr/>
        </p:nvSpPr>
        <p:spPr>
          <a:xfrm>
            <a:off x="7887688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9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6190049" y="394025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0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4384195" y="460061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1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8051693" y="454021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2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3352081" y="52951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3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7122005" y="523619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5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5404400" y="533242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4</a:t>
            </a:r>
          </a:p>
        </p:txBody>
      </p:sp>
      <p:sp>
        <p:nvSpPr>
          <p:cNvPr id="134" name="TextBox 133"/>
          <p:cNvSpPr txBox="1"/>
          <p:nvPr/>
        </p:nvSpPr>
        <p:spPr>
          <a:xfrm>
            <a:off x="9030118" y="525358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6</a:t>
            </a:r>
          </a:p>
        </p:txBody>
      </p:sp>
      <p:sp>
        <p:nvSpPr>
          <p:cNvPr id="135" name="TextBox 134"/>
          <p:cNvSpPr txBox="1"/>
          <p:nvPr/>
        </p:nvSpPr>
        <p:spPr>
          <a:xfrm>
            <a:off x="2783996" y="618814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4872297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Heap Sort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214121"/>
            <a:ext cx="8458200" cy="1219201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Idea</a:t>
            </a:r>
            <a:r>
              <a:rPr lang="en-US" dirty="0"/>
              <a:t>: When “removing” an element from the heap, swap it with the last item of the heap then “pretend” the heap is one item shorter</a:t>
            </a:r>
            <a:endParaRPr lang="en-US" dirty="0">
              <a:solidFill>
                <a:srgbClr val="FF33C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23</a:t>
            </a:fld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996855" y="3230870"/>
            <a:ext cx="688077" cy="68807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99" name="Oval 98"/>
          <p:cNvSpPr/>
          <p:nvPr/>
        </p:nvSpPr>
        <p:spPr>
          <a:xfrm>
            <a:off x="4191001" y="3905809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100" name="Oval 99"/>
          <p:cNvSpPr/>
          <p:nvPr/>
        </p:nvSpPr>
        <p:spPr>
          <a:xfrm>
            <a:off x="7858499" y="3877433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101" name="Oval 100"/>
          <p:cNvSpPr/>
          <p:nvPr/>
        </p:nvSpPr>
        <p:spPr>
          <a:xfrm>
            <a:off x="3200401" y="4607024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02" name="Oval 101"/>
          <p:cNvSpPr/>
          <p:nvPr/>
        </p:nvSpPr>
        <p:spPr>
          <a:xfrm>
            <a:off x="5211206" y="4648888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03" name="Oval 102"/>
          <p:cNvSpPr/>
          <p:nvPr/>
        </p:nvSpPr>
        <p:spPr>
          <a:xfrm>
            <a:off x="6934201" y="4565510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04" name="Oval 103"/>
          <p:cNvSpPr/>
          <p:nvPr/>
        </p:nvSpPr>
        <p:spPr>
          <a:xfrm>
            <a:off x="8836924" y="4565510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cxnSp>
        <p:nvCxnSpPr>
          <p:cNvPr id="7" name="Straight Connector 6"/>
          <p:cNvCxnSpPr>
            <a:stCxn id="5" idx="2"/>
            <a:endCxn id="99" idx="7"/>
          </p:cNvCxnSpPr>
          <p:nvPr/>
        </p:nvCxnSpPr>
        <p:spPr>
          <a:xfrm flipH="1">
            <a:off x="4778310" y="3574909"/>
            <a:ext cx="1218544" cy="43166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>
            <a:stCxn id="5" idx="6"/>
            <a:endCxn id="100" idx="1"/>
          </p:cNvCxnSpPr>
          <p:nvPr/>
        </p:nvCxnSpPr>
        <p:spPr>
          <a:xfrm>
            <a:off x="6684931" y="3574909"/>
            <a:ext cx="1274334" cy="40329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>
            <a:stCxn id="102" idx="1"/>
            <a:endCxn id="99" idx="5"/>
          </p:cNvCxnSpPr>
          <p:nvPr/>
        </p:nvCxnSpPr>
        <p:spPr>
          <a:xfrm flipH="1" flipV="1">
            <a:off x="4778310" y="4493118"/>
            <a:ext cx="533662" cy="25653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>
            <a:stCxn id="101" idx="7"/>
            <a:endCxn id="99" idx="3"/>
          </p:cNvCxnSpPr>
          <p:nvPr/>
        </p:nvCxnSpPr>
        <p:spPr>
          <a:xfrm flipV="1">
            <a:off x="3787711" y="4493118"/>
            <a:ext cx="504057" cy="2146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>
            <a:stCxn id="103" idx="7"/>
            <a:endCxn id="100" idx="3"/>
          </p:cNvCxnSpPr>
          <p:nvPr/>
        </p:nvCxnSpPr>
        <p:spPr>
          <a:xfrm flipV="1">
            <a:off x="7521511" y="4464742"/>
            <a:ext cx="437755" cy="2015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>
            <a:stCxn id="104" idx="1"/>
            <a:endCxn id="100" idx="5"/>
          </p:cNvCxnSpPr>
          <p:nvPr/>
        </p:nvCxnSpPr>
        <p:spPr>
          <a:xfrm flipH="1" flipV="1">
            <a:off x="8445808" y="4464742"/>
            <a:ext cx="491882" cy="2015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2964445" y="2357121"/>
            <a:ext cx="5336453" cy="537354"/>
            <a:chOff x="1978924" y="2722180"/>
            <a:chExt cx="5336453" cy="537354"/>
          </a:xfrm>
        </p:grpSpPr>
        <p:grpSp>
          <p:nvGrpSpPr>
            <p:cNvPr id="86" name="Group 85"/>
            <p:cNvGrpSpPr/>
            <p:nvPr/>
          </p:nvGrpSpPr>
          <p:grpSpPr>
            <a:xfrm>
              <a:off x="1978924" y="2726121"/>
              <a:ext cx="4802307" cy="533413"/>
              <a:chOff x="1978924" y="2971800"/>
              <a:chExt cx="4802307" cy="533413"/>
            </a:xfrm>
          </p:grpSpPr>
          <p:sp>
            <p:nvSpPr>
              <p:cNvPr id="88" name="Rectangle 87"/>
              <p:cNvSpPr/>
              <p:nvPr/>
            </p:nvSpPr>
            <p:spPr>
              <a:xfrm>
                <a:off x="1978924" y="2971800"/>
                <a:ext cx="533400" cy="53340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89" name="Rectangle 88"/>
              <p:cNvSpPr/>
              <p:nvPr/>
            </p:nvSpPr>
            <p:spPr>
              <a:xfrm>
                <a:off x="2512893" y="2971800"/>
                <a:ext cx="533400" cy="5334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8</a:t>
                </a:r>
              </a:p>
            </p:txBody>
          </p:sp>
          <p:sp>
            <p:nvSpPr>
              <p:cNvPr id="90" name="Rectangle 89"/>
              <p:cNvSpPr/>
              <p:nvPr/>
            </p:nvSpPr>
            <p:spPr>
              <a:xfrm>
                <a:off x="3046293" y="2971800"/>
                <a:ext cx="533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6</a:t>
                </a:r>
              </a:p>
            </p:txBody>
          </p:sp>
          <p:sp>
            <p:nvSpPr>
              <p:cNvPr id="91" name="Rectangle 90"/>
              <p:cNvSpPr/>
              <p:nvPr/>
            </p:nvSpPr>
            <p:spPr>
              <a:xfrm>
                <a:off x="3579693" y="2971800"/>
                <a:ext cx="533400" cy="5334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92" name="Rectangle 91"/>
              <p:cNvSpPr/>
              <p:nvPr/>
            </p:nvSpPr>
            <p:spPr>
              <a:xfrm>
                <a:off x="4113662" y="2971800"/>
                <a:ext cx="533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7</a:t>
                </a:r>
              </a:p>
            </p:txBody>
          </p:sp>
          <p:sp>
            <p:nvSpPr>
              <p:cNvPr id="93" name="Rectangle 92"/>
              <p:cNvSpPr/>
              <p:nvPr/>
            </p:nvSpPr>
            <p:spPr>
              <a:xfrm>
                <a:off x="4647062" y="2971800"/>
                <a:ext cx="533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5</a:t>
                </a:r>
              </a:p>
            </p:txBody>
          </p:sp>
          <p:sp>
            <p:nvSpPr>
              <p:cNvPr id="94" name="Rectangle 93"/>
              <p:cNvSpPr/>
              <p:nvPr/>
            </p:nvSpPr>
            <p:spPr>
              <a:xfrm>
                <a:off x="5180462" y="2971800"/>
                <a:ext cx="533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95" name="Rectangle 94"/>
              <p:cNvSpPr/>
              <p:nvPr/>
            </p:nvSpPr>
            <p:spPr>
              <a:xfrm>
                <a:off x="5714520" y="2971813"/>
                <a:ext cx="533400" cy="533400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8</a:t>
                </a:r>
              </a:p>
            </p:txBody>
          </p:sp>
          <p:sp>
            <p:nvSpPr>
              <p:cNvPr id="96" name="Rectangle 95"/>
              <p:cNvSpPr/>
              <p:nvPr/>
            </p:nvSpPr>
            <p:spPr>
              <a:xfrm>
                <a:off x="6247831" y="2971800"/>
                <a:ext cx="533400" cy="533400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9</a:t>
                </a:r>
              </a:p>
            </p:txBody>
          </p:sp>
        </p:grpSp>
        <p:sp>
          <p:nvSpPr>
            <p:cNvPr id="116" name="Rectangle 115"/>
            <p:cNvSpPr/>
            <p:nvPr/>
          </p:nvSpPr>
          <p:spPr>
            <a:xfrm>
              <a:off x="6781977" y="2722180"/>
              <a:ext cx="533400" cy="5334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10</a:t>
              </a: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3085381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0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3618781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1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4152750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2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4686150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3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5217138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4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5695168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5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6286919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6</a:t>
            </a:r>
          </a:p>
        </p:txBody>
      </p:sp>
      <p:sp>
        <p:nvSpPr>
          <p:cNvPr id="124" name="TextBox 123"/>
          <p:cNvSpPr txBox="1"/>
          <p:nvPr/>
        </p:nvSpPr>
        <p:spPr>
          <a:xfrm>
            <a:off x="6820319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7</a:t>
            </a:r>
          </a:p>
        </p:txBody>
      </p:sp>
      <p:sp>
        <p:nvSpPr>
          <p:cNvPr id="125" name="TextBox 124"/>
          <p:cNvSpPr txBox="1"/>
          <p:nvPr/>
        </p:nvSpPr>
        <p:spPr>
          <a:xfrm>
            <a:off x="7354288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8</a:t>
            </a:r>
          </a:p>
        </p:txBody>
      </p:sp>
      <p:sp>
        <p:nvSpPr>
          <p:cNvPr id="126" name="TextBox 125"/>
          <p:cNvSpPr txBox="1"/>
          <p:nvPr/>
        </p:nvSpPr>
        <p:spPr>
          <a:xfrm>
            <a:off x="7887688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9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6190049" y="394025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0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4384195" y="460061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1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8051693" y="454021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2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3352081" y="52951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3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7122005" y="523619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5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5404400" y="533242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4</a:t>
            </a:r>
          </a:p>
        </p:txBody>
      </p:sp>
      <p:sp>
        <p:nvSpPr>
          <p:cNvPr id="134" name="TextBox 133"/>
          <p:cNvSpPr txBox="1"/>
          <p:nvPr/>
        </p:nvSpPr>
        <p:spPr>
          <a:xfrm>
            <a:off x="9030118" y="525358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3958198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Heap Sort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214121"/>
            <a:ext cx="8458200" cy="1219201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Idea</a:t>
            </a:r>
            <a:r>
              <a:rPr lang="en-US" dirty="0"/>
              <a:t>: When “removing” an element from the heap, swap it with the last item of the heap then “pretend” the heap is one item shorter</a:t>
            </a:r>
            <a:endParaRPr lang="en-US" dirty="0">
              <a:solidFill>
                <a:srgbClr val="FF33C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24</a:t>
            </a:fld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996855" y="3230870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99" name="Oval 98"/>
          <p:cNvSpPr/>
          <p:nvPr/>
        </p:nvSpPr>
        <p:spPr>
          <a:xfrm>
            <a:off x="4191001" y="3905809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00" name="Oval 99"/>
          <p:cNvSpPr/>
          <p:nvPr/>
        </p:nvSpPr>
        <p:spPr>
          <a:xfrm>
            <a:off x="7858499" y="3877433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101" name="Oval 100"/>
          <p:cNvSpPr/>
          <p:nvPr/>
        </p:nvSpPr>
        <p:spPr>
          <a:xfrm>
            <a:off x="3200401" y="4607024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02" name="Oval 101"/>
          <p:cNvSpPr/>
          <p:nvPr/>
        </p:nvSpPr>
        <p:spPr>
          <a:xfrm>
            <a:off x="5211206" y="4648888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03" name="Oval 102"/>
          <p:cNvSpPr/>
          <p:nvPr/>
        </p:nvSpPr>
        <p:spPr>
          <a:xfrm>
            <a:off x="6934201" y="4565510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04" name="Oval 103"/>
          <p:cNvSpPr/>
          <p:nvPr/>
        </p:nvSpPr>
        <p:spPr>
          <a:xfrm>
            <a:off x="8836924" y="4565510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cxnSp>
        <p:nvCxnSpPr>
          <p:cNvPr id="7" name="Straight Connector 6"/>
          <p:cNvCxnSpPr>
            <a:stCxn id="5" idx="2"/>
            <a:endCxn id="99" idx="7"/>
          </p:cNvCxnSpPr>
          <p:nvPr/>
        </p:nvCxnSpPr>
        <p:spPr>
          <a:xfrm flipH="1">
            <a:off x="4778310" y="3574909"/>
            <a:ext cx="1218544" cy="43166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>
            <a:stCxn id="5" idx="6"/>
            <a:endCxn id="100" idx="1"/>
          </p:cNvCxnSpPr>
          <p:nvPr/>
        </p:nvCxnSpPr>
        <p:spPr>
          <a:xfrm>
            <a:off x="6684931" y="3574909"/>
            <a:ext cx="1274334" cy="40329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>
            <a:stCxn id="102" idx="1"/>
            <a:endCxn id="99" idx="5"/>
          </p:cNvCxnSpPr>
          <p:nvPr/>
        </p:nvCxnSpPr>
        <p:spPr>
          <a:xfrm flipH="1" flipV="1">
            <a:off x="4778310" y="4493118"/>
            <a:ext cx="533662" cy="25653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>
            <a:stCxn id="101" idx="7"/>
            <a:endCxn id="99" idx="3"/>
          </p:cNvCxnSpPr>
          <p:nvPr/>
        </p:nvCxnSpPr>
        <p:spPr>
          <a:xfrm flipV="1">
            <a:off x="3787711" y="4493118"/>
            <a:ext cx="504057" cy="2146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>
            <a:stCxn id="103" idx="7"/>
            <a:endCxn id="100" idx="3"/>
          </p:cNvCxnSpPr>
          <p:nvPr/>
        </p:nvCxnSpPr>
        <p:spPr>
          <a:xfrm flipV="1">
            <a:off x="7521511" y="4464742"/>
            <a:ext cx="437755" cy="2015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>
            <a:stCxn id="104" idx="1"/>
            <a:endCxn id="100" idx="5"/>
          </p:cNvCxnSpPr>
          <p:nvPr/>
        </p:nvCxnSpPr>
        <p:spPr>
          <a:xfrm flipH="1" flipV="1">
            <a:off x="8445808" y="4464742"/>
            <a:ext cx="491882" cy="2015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2964445" y="2357121"/>
            <a:ext cx="5336453" cy="537354"/>
            <a:chOff x="1978924" y="2722180"/>
            <a:chExt cx="5336453" cy="537354"/>
          </a:xfrm>
        </p:grpSpPr>
        <p:grpSp>
          <p:nvGrpSpPr>
            <p:cNvPr id="86" name="Group 85"/>
            <p:cNvGrpSpPr/>
            <p:nvPr/>
          </p:nvGrpSpPr>
          <p:grpSpPr>
            <a:xfrm>
              <a:off x="1978924" y="2726121"/>
              <a:ext cx="4802307" cy="533413"/>
              <a:chOff x="1978924" y="2971800"/>
              <a:chExt cx="4802307" cy="533413"/>
            </a:xfrm>
          </p:grpSpPr>
          <p:sp>
            <p:nvSpPr>
              <p:cNvPr id="88" name="Rectangle 87"/>
              <p:cNvSpPr/>
              <p:nvPr/>
            </p:nvSpPr>
            <p:spPr>
              <a:xfrm>
                <a:off x="1978924" y="2971800"/>
                <a:ext cx="533400" cy="5334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89" name="Rectangle 88"/>
              <p:cNvSpPr/>
              <p:nvPr/>
            </p:nvSpPr>
            <p:spPr>
              <a:xfrm>
                <a:off x="2512893" y="2971800"/>
                <a:ext cx="533400" cy="5334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8</a:t>
                </a:r>
              </a:p>
            </p:txBody>
          </p:sp>
          <p:sp>
            <p:nvSpPr>
              <p:cNvPr id="90" name="Rectangle 89"/>
              <p:cNvSpPr/>
              <p:nvPr/>
            </p:nvSpPr>
            <p:spPr>
              <a:xfrm>
                <a:off x="3046293" y="2971800"/>
                <a:ext cx="533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6</a:t>
                </a:r>
              </a:p>
            </p:txBody>
          </p:sp>
          <p:sp>
            <p:nvSpPr>
              <p:cNvPr id="91" name="Rectangle 90"/>
              <p:cNvSpPr/>
              <p:nvPr/>
            </p:nvSpPr>
            <p:spPr>
              <a:xfrm>
                <a:off x="3579693" y="2971800"/>
                <a:ext cx="533400" cy="5334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92" name="Rectangle 91"/>
              <p:cNvSpPr/>
              <p:nvPr/>
            </p:nvSpPr>
            <p:spPr>
              <a:xfrm>
                <a:off x="4113662" y="2971800"/>
                <a:ext cx="533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7</a:t>
                </a:r>
              </a:p>
            </p:txBody>
          </p:sp>
          <p:sp>
            <p:nvSpPr>
              <p:cNvPr id="93" name="Rectangle 92"/>
              <p:cNvSpPr/>
              <p:nvPr/>
            </p:nvSpPr>
            <p:spPr>
              <a:xfrm>
                <a:off x="4647062" y="2971800"/>
                <a:ext cx="533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5</a:t>
                </a:r>
              </a:p>
            </p:txBody>
          </p:sp>
          <p:sp>
            <p:nvSpPr>
              <p:cNvPr id="94" name="Rectangle 93"/>
              <p:cNvSpPr/>
              <p:nvPr/>
            </p:nvSpPr>
            <p:spPr>
              <a:xfrm>
                <a:off x="5180462" y="2971800"/>
                <a:ext cx="533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95" name="Rectangle 94"/>
              <p:cNvSpPr/>
              <p:nvPr/>
            </p:nvSpPr>
            <p:spPr>
              <a:xfrm>
                <a:off x="5714520" y="2971813"/>
                <a:ext cx="533400" cy="533400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8</a:t>
                </a:r>
              </a:p>
            </p:txBody>
          </p:sp>
          <p:sp>
            <p:nvSpPr>
              <p:cNvPr id="96" name="Rectangle 95"/>
              <p:cNvSpPr/>
              <p:nvPr/>
            </p:nvSpPr>
            <p:spPr>
              <a:xfrm>
                <a:off x="6247831" y="2971800"/>
                <a:ext cx="533400" cy="533400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9</a:t>
                </a:r>
              </a:p>
            </p:txBody>
          </p:sp>
        </p:grpSp>
        <p:sp>
          <p:nvSpPr>
            <p:cNvPr id="116" name="Rectangle 115"/>
            <p:cNvSpPr/>
            <p:nvPr/>
          </p:nvSpPr>
          <p:spPr>
            <a:xfrm>
              <a:off x="6781977" y="2722180"/>
              <a:ext cx="533400" cy="5334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10</a:t>
              </a: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3085381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0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3618781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1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4152750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2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4686150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3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5217138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4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5695168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5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6286919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6</a:t>
            </a:r>
          </a:p>
        </p:txBody>
      </p:sp>
      <p:sp>
        <p:nvSpPr>
          <p:cNvPr id="124" name="TextBox 123"/>
          <p:cNvSpPr txBox="1"/>
          <p:nvPr/>
        </p:nvSpPr>
        <p:spPr>
          <a:xfrm>
            <a:off x="6820319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7</a:t>
            </a:r>
          </a:p>
        </p:txBody>
      </p:sp>
      <p:sp>
        <p:nvSpPr>
          <p:cNvPr id="125" name="TextBox 124"/>
          <p:cNvSpPr txBox="1"/>
          <p:nvPr/>
        </p:nvSpPr>
        <p:spPr>
          <a:xfrm>
            <a:off x="7354288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8</a:t>
            </a:r>
          </a:p>
        </p:txBody>
      </p:sp>
      <p:sp>
        <p:nvSpPr>
          <p:cNvPr id="126" name="TextBox 125"/>
          <p:cNvSpPr txBox="1"/>
          <p:nvPr/>
        </p:nvSpPr>
        <p:spPr>
          <a:xfrm>
            <a:off x="7887688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9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6190049" y="394025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0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4384195" y="460061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1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8051693" y="454021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2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3352081" y="52951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3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7122005" y="523619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5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5404400" y="533242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4</a:t>
            </a:r>
          </a:p>
        </p:txBody>
      </p:sp>
      <p:sp>
        <p:nvSpPr>
          <p:cNvPr id="134" name="TextBox 133"/>
          <p:cNvSpPr txBox="1"/>
          <p:nvPr/>
        </p:nvSpPr>
        <p:spPr>
          <a:xfrm>
            <a:off x="9030118" y="525358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7346822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412E9-3F02-2CFB-F8A1-0798247A5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Place Heap Sort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5C29A1-5CF0-19FF-2850-9349F3E580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2188"/>
            <a:ext cx="11252200" cy="1678693"/>
          </a:xfrm>
        </p:spPr>
        <p:txBody>
          <a:bodyPr>
            <a:normAutofit/>
          </a:bodyPr>
          <a:lstStyle/>
          <a:p>
            <a:r>
              <a:rPr lang="en-US" dirty="0"/>
              <a:t>Build a heap using the same array (Floyd’s build heap algorithm works)</a:t>
            </a:r>
          </a:p>
          <a:p>
            <a:r>
              <a:rPr lang="en-US" dirty="0"/>
              <a:t>Call </a:t>
            </a:r>
            <a:r>
              <a:rPr lang="en-US" dirty="0" err="1"/>
              <a:t>deleteMax</a:t>
            </a:r>
            <a:endParaRPr lang="en-US" dirty="0"/>
          </a:p>
          <a:p>
            <a:r>
              <a:rPr lang="en-US" dirty="0"/>
              <a:t>Put that at the end of the array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0B9305-5813-9997-7771-B7BC37A4B988}"/>
              </a:ext>
            </a:extLst>
          </p:cNvPr>
          <p:cNvSpPr txBox="1"/>
          <p:nvPr/>
        </p:nvSpPr>
        <p:spPr>
          <a:xfrm>
            <a:off x="299720" y="3273374"/>
            <a:ext cx="443484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buildHeap</a:t>
            </a:r>
            <a:r>
              <a:rPr lang="en-US" dirty="0"/>
              <a:t>(a);</a:t>
            </a:r>
          </a:p>
          <a:p>
            <a:r>
              <a:rPr lang="en-US" dirty="0"/>
              <a:t>for (int </a:t>
            </a:r>
            <a:r>
              <a:rPr lang="en-US" dirty="0" err="1"/>
              <a:t>i</a:t>
            </a:r>
            <a:r>
              <a:rPr lang="en-US" dirty="0"/>
              <a:t> = a.length-1; </a:t>
            </a:r>
            <a:r>
              <a:rPr lang="en-US" dirty="0" err="1"/>
              <a:t>i</a:t>
            </a:r>
            <a:r>
              <a:rPr lang="en-US" dirty="0"/>
              <a:t>&gt;=0; </a:t>
            </a:r>
            <a:r>
              <a:rPr lang="en-US" dirty="0" err="1"/>
              <a:t>i</a:t>
            </a:r>
            <a:r>
              <a:rPr lang="en-US" dirty="0"/>
              <a:t>--){</a:t>
            </a:r>
          </a:p>
          <a:p>
            <a:r>
              <a:rPr lang="en-US" dirty="0"/>
              <a:t>        temp=a[</a:t>
            </a:r>
            <a:r>
              <a:rPr lang="en-US" dirty="0" err="1"/>
              <a:t>i</a:t>
            </a:r>
            <a:r>
              <a:rPr lang="en-US" dirty="0"/>
              <a:t>]</a:t>
            </a:r>
          </a:p>
          <a:p>
            <a:r>
              <a:rPr lang="en-US" dirty="0"/>
              <a:t>        a[</a:t>
            </a:r>
            <a:r>
              <a:rPr lang="en-US" dirty="0" err="1"/>
              <a:t>i</a:t>
            </a:r>
            <a:r>
              <a:rPr lang="en-US" dirty="0"/>
              <a:t>] = a[0];</a:t>
            </a:r>
          </a:p>
          <a:p>
            <a:r>
              <a:rPr lang="en-US" dirty="0"/>
              <a:t>        a[0] = temp;</a:t>
            </a:r>
          </a:p>
          <a:p>
            <a:r>
              <a:rPr lang="en-US" dirty="0"/>
              <a:t>        </a:t>
            </a:r>
            <a:r>
              <a:rPr lang="en-US" dirty="0" err="1"/>
              <a:t>percolateDown</a:t>
            </a:r>
            <a:r>
              <a:rPr lang="en-US" dirty="0"/>
              <a:t>(0);</a:t>
            </a:r>
          </a:p>
          <a:p>
            <a:r>
              <a:rPr lang="en-US" dirty="0"/>
              <a:t>}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83DF0B3D-6CCD-BDBB-6693-F8DD5945C5AE}"/>
                  </a:ext>
                </a:extLst>
              </p:cNvPr>
              <p:cNvSpPr txBox="1"/>
              <p:nvPr/>
            </p:nvSpPr>
            <p:spPr>
              <a:xfrm>
                <a:off x="5872480" y="3244334"/>
                <a:ext cx="443484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Running Time:</a:t>
                </a:r>
              </a:p>
              <a:p>
                <a:r>
                  <a:rPr lang="en-US" sz="2800" dirty="0"/>
                  <a:t>	Worst Case: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(⋅)</m:t>
                    </m:r>
                  </m:oMath>
                </a14:m>
                <a:endParaRPr lang="en-US" sz="2800" dirty="0"/>
              </a:p>
              <a:p>
                <a:r>
                  <a:rPr lang="en-US" sz="2800" dirty="0"/>
                  <a:t>	Best Case: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(⋅)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83DF0B3D-6CCD-BDBB-6693-F8DD5945C5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2480" y="3244334"/>
                <a:ext cx="4434840" cy="1384995"/>
              </a:xfrm>
              <a:prstGeom prst="rect">
                <a:avLst/>
              </a:prstGeom>
              <a:blipFill>
                <a:blip r:embed="rId2"/>
                <a:stretch>
                  <a:fillRect l="-2747" t="-3965" b="-11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575155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41EFF-DC2E-DD10-0292-33AAADA21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Floyd’s </a:t>
            </a:r>
            <a:r>
              <a:rPr lang="en-US" dirty="0" err="1"/>
              <a:t>buildHeap</a:t>
            </a:r>
            <a:r>
              <a:rPr lang="en-US" dirty="0"/>
              <a:t> method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CD70E1-83BF-D071-92AA-72F7671FE7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Working towards the root, one row at a time, percolate down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D2E5B4-7285-3ACB-0CCF-7D5C84D8A06C}"/>
              </a:ext>
            </a:extLst>
          </p:cNvPr>
          <p:cNvSpPr txBox="1"/>
          <p:nvPr/>
        </p:nvSpPr>
        <p:spPr>
          <a:xfrm>
            <a:off x="1188720" y="3262630"/>
            <a:ext cx="326377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buildHeap</a:t>
            </a:r>
            <a:r>
              <a:rPr lang="en-US" sz="2400" dirty="0"/>
              <a:t>(){</a:t>
            </a:r>
          </a:p>
          <a:p>
            <a:r>
              <a:rPr lang="en-US" sz="2400" dirty="0"/>
              <a:t>    for(int </a:t>
            </a:r>
            <a:r>
              <a:rPr lang="en-US" sz="2400" dirty="0" err="1"/>
              <a:t>i</a:t>
            </a:r>
            <a:r>
              <a:rPr lang="en-US" sz="2400" dirty="0"/>
              <a:t> = size; </a:t>
            </a:r>
            <a:r>
              <a:rPr lang="en-US" sz="2400" dirty="0" err="1"/>
              <a:t>i</a:t>
            </a:r>
            <a:r>
              <a:rPr lang="en-US" sz="2400" dirty="0"/>
              <a:t>&gt;0; </a:t>
            </a:r>
            <a:r>
              <a:rPr lang="en-US" sz="2400" dirty="0" err="1"/>
              <a:t>i</a:t>
            </a:r>
            <a:r>
              <a:rPr lang="en-US" sz="2400" dirty="0"/>
              <a:t>--){</a:t>
            </a:r>
          </a:p>
          <a:p>
            <a:r>
              <a:rPr lang="en-US" sz="2400" dirty="0"/>
              <a:t>        </a:t>
            </a:r>
            <a:r>
              <a:rPr lang="en-US" sz="2400" dirty="0" err="1"/>
              <a:t>percolateDown</a:t>
            </a:r>
            <a:r>
              <a:rPr lang="en-US" sz="2400" dirty="0"/>
              <a:t>(</a:t>
            </a:r>
            <a:r>
              <a:rPr lang="en-US" sz="2400" dirty="0" err="1"/>
              <a:t>i</a:t>
            </a:r>
            <a:r>
              <a:rPr lang="en-US" sz="2400" dirty="0"/>
              <a:t>);</a:t>
            </a:r>
          </a:p>
          <a:p>
            <a:r>
              <a:rPr lang="en-US" sz="2400" dirty="0"/>
              <a:t>    }</a:t>
            </a:r>
          </a:p>
          <a:p>
            <a:r>
              <a:rPr lang="en-US" sz="2400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17598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A2CBAD-23AB-0CC2-48DA-218DAB0B7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Divide And Conquer Sorting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09AF56-68BF-F3D5-11B8-6D7ECED343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Divide and Conquer:</a:t>
            </a:r>
          </a:p>
          <a:p>
            <a:pPr lvl="1"/>
            <a:r>
              <a:rPr lang="en-US" dirty="0"/>
              <a:t>Recursive algorithm design technique</a:t>
            </a:r>
          </a:p>
          <a:p>
            <a:pPr lvl="1"/>
            <a:r>
              <a:rPr lang="en-US" dirty="0"/>
              <a:t>Solve a large problem by breaking it up into smaller versions of the same problem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90080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Divide and Conquer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038588" y="1410797"/>
            <a:ext cx="9601200" cy="52578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Base Case</a:t>
            </a:r>
            <a:r>
              <a:rPr lang="en-US" b="1" dirty="0"/>
              <a:t>: </a:t>
            </a:r>
          </a:p>
          <a:p>
            <a:pPr lvl="1"/>
            <a:r>
              <a:rPr lang="en-US" dirty="0"/>
              <a:t>If the problem is “small” then solve directly and return</a:t>
            </a:r>
          </a:p>
          <a:p>
            <a:pPr lvl="2"/>
            <a:endParaRPr lang="en-US" sz="2600" b="1" dirty="0">
              <a:solidFill>
                <a:srgbClr val="0070C0"/>
              </a:solidFill>
            </a:endParaRPr>
          </a:p>
          <a:p>
            <a:r>
              <a:rPr lang="en-US" b="1" dirty="0">
                <a:solidFill>
                  <a:srgbClr val="0070C0"/>
                </a:solidFill>
              </a:rPr>
              <a:t>Divide</a:t>
            </a:r>
            <a:r>
              <a:rPr lang="en-US" b="1" dirty="0"/>
              <a:t>: </a:t>
            </a:r>
          </a:p>
          <a:p>
            <a:pPr lvl="1"/>
            <a:r>
              <a:rPr lang="en-US" dirty="0"/>
              <a:t>Break the problem into subproblem(s), each smaller instances</a:t>
            </a:r>
          </a:p>
          <a:p>
            <a:pPr lvl="1"/>
            <a:endParaRPr lang="en-US" sz="2600" b="1" dirty="0"/>
          </a:p>
          <a:p>
            <a:r>
              <a:rPr lang="en-US" b="1" dirty="0">
                <a:solidFill>
                  <a:srgbClr val="0070C0"/>
                </a:solidFill>
              </a:rPr>
              <a:t>Conquer</a:t>
            </a:r>
            <a:r>
              <a:rPr lang="en-US" b="1" dirty="0"/>
              <a:t>:</a:t>
            </a:r>
          </a:p>
          <a:p>
            <a:pPr lvl="1"/>
            <a:r>
              <a:rPr lang="en-US" dirty="0"/>
              <a:t>Solve subproblem(s) recursively</a:t>
            </a:r>
          </a:p>
          <a:p>
            <a:pPr lvl="1"/>
            <a:endParaRPr lang="en-US" sz="2600" dirty="0">
              <a:solidFill>
                <a:srgbClr val="FF33CC"/>
              </a:solidFill>
            </a:endParaRPr>
          </a:p>
          <a:p>
            <a:r>
              <a:rPr lang="en-US" b="1" dirty="0">
                <a:solidFill>
                  <a:srgbClr val="0070C0"/>
                </a:solidFill>
              </a:rPr>
              <a:t>Combine</a:t>
            </a:r>
            <a:r>
              <a:rPr lang="en-US" b="1" dirty="0"/>
              <a:t>:</a:t>
            </a:r>
          </a:p>
          <a:p>
            <a:pPr lvl="1"/>
            <a:r>
              <a:rPr lang="en-US" dirty="0"/>
              <a:t>Use solutions to subproblems to solve original problem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5BD0AC-AF6B-41D9-8112-2153A916A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8603E-186F-4CC7-B8E2-5FD613D3E28C}" type="slidenum">
              <a:rPr lang="en-US" smtClean="0"/>
              <a:t>28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ADF71E6-F9FB-D6A8-1E23-54C6D3C4AD9B}"/>
              </a:ext>
            </a:extLst>
          </p:cNvPr>
          <p:cNvGrpSpPr/>
          <p:nvPr/>
        </p:nvGrpSpPr>
        <p:grpSpPr>
          <a:xfrm>
            <a:off x="6837680" y="257670"/>
            <a:ext cx="2535365" cy="1245566"/>
            <a:chOff x="1828800" y="1295400"/>
            <a:chExt cx="9753600" cy="4791716"/>
          </a:xfrm>
        </p:grpSpPr>
        <p:pic>
          <p:nvPicPr>
            <p:cNvPr id="6" name="Picture 2">
              <a:extLst>
                <a:ext uri="{FF2B5EF4-FFF2-40B4-BE49-F238E27FC236}">
                  <a16:creationId xmlns:a16="http://schemas.microsoft.com/office/drawing/2014/main" id="{DAC2D07C-463A-A5C5-6448-C3934F49A20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000"/>
            <a:stretch/>
          </p:blipFill>
          <p:spPr bwMode="auto">
            <a:xfrm>
              <a:off x="5410200" y="1562741"/>
              <a:ext cx="6172200" cy="4524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32BDA3FC-F142-9C70-E4D6-4E5EE4158D0A}"/>
                </a:ext>
              </a:extLst>
            </p:cNvPr>
            <p:cNvSpPr/>
            <p:nvPr/>
          </p:nvSpPr>
          <p:spPr>
            <a:xfrm>
              <a:off x="1828800" y="1295400"/>
              <a:ext cx="3852820" cy="4022719"/>
            </a:xfrm>
            <a:custGeom>
              <a:avLst/>
              <a:gdLst>
                <a:gd name="connsiteX0" fmla="*/ 3613123 w 3852820"/>
                <a:gd name="connsiteY0" fmla="*/ 763480 h 4022719"/>
                <a:gd name="connsiteX1" fmla="*/ 3178117 w 3852820"/>
                <a:gd name="connsiteY1" fmla="*/ 772357 h 4022719"/>
                <a:gd name="connsiteX2" fmla="*/ 2849643 w 3852820"/>
                <a:gd name="connsiteY2" fmla="*/ 887767 h 4022719"/>
                <a:gd name="connsiteX3" fmla="*/ 2680968 w 3852820"/>
                <a:gd name="connsiteY3" fmla="*/ 967666 h 4022719"/>
                <a:gd name="connsiteX4" fmla="*/ 2601069 w 3852820"/>
                <a:gd name="connsiteY4" fmla="*/ 1145220 h 4022719"/>
                <a:gd name="connsiteX5" fmla="*/ 2583313 w 3852820"/>
                <a:gd name="connsiteY5" fmla="*/ 1384917 h 4022719"/>
                <a:gd name="connsiteX6" fmla="*/ 2609946 w 3852820"/>
                <a:gd name="connsiteY6" fmla="*/ 2130641 h 4022719"/>
                <a:gd name="connsiteX7" fmla="*/ 2751989 w 3852820"/>
                <a:gd name="connsiteY7" fmla="*/ 2547891 h 4022719"/>
                <a:gd name="connsiteX8" fmla="*/ 2672090 w 3852820"/>
                <a:gd name="connsiteY8" fmla="*/ 2849732 h 4022719"/>
                <a:gd name="connsiteX9" fmla="*/ 2316983 w 3852820"/>
                <a:gd name="connsiteY9" fmla="*/ 3053919 h 4022719"/>
                <a:gd name="connsiteX10" fmla="*/ 1846467 w 3852820"/>
                <a:gd name="connsiteY10" fmla="*/ 2982897 h 4022719"/>
                <a:gd name="connsiteX11" fmla="*/ 1526871 w 3852820"/>
                <a:gd name="connsiteY11" fmla="*/ 2769833 h 4022719"/>
                <a:gd name="connsiteX12" fmla="*/ 923189 w 3852820"/>
                <a:gd name="connsiteY12" fmla="*/ 2512381 h 4022719"/>
                <a:gd name="connsiteX13" fmla="*/ 594715 w 3852820"/>
                <a:gd name="connsiteY13" fmla="*/ 2104008 h 4022719"/>
                <a:gd name="connsiteX14" fmla="*/ 585838 w 3852820"/>
                <a:gd name="connsiteY14" fmla="*/ 2015231 h 4022719"/>
                <a:gd name="connsiteX15" fmla="*/ 1216152 w 3852820"/>
                <a:gd name="connsiteY15" fmla="*/ 1509204 h 4022719"/>
                <a:gd name="connsiteX16" fmla="*/ 1677791 w 3852820"/>
                <a:gd name="connsiteY16" fmla="*/ 1447060 h 4022719"/>
                <a:gd name="connsiteX17" fmla="*/ 2849643 w 3852820"/>
                <a:gd name="connsiteY17" fmla="*/ 1784412 h 4022719"/>
                <a:gd name="connsiteX18" fmla="*/ 2956175 w 3852820"/>
                <a:gd name="connsiteY18" fmla="*/ 1882066 h 4022719"/>
                <a:gd name="connsiteX19" fmla="*/ 3009441 w 3852820"/>
                <a:gd name="connsiteY19" fmla="*/ 2032987 h 4022719"/>
                <a:gd name="connsiteX20" fmla="*/ 2956175 w 3852820"/>
                <a:gd name="connsiteY20" fmla="*/ 2379216 h 4022719"/>
                <a:gd name="connsiteX21" fmla="*/ 2654335 w 3852820"/>
                <a:gd name="connsiteY21" fmla="*/ 2645546 h 4022719"/>
                <a:gd name="connsiteX22" fmla="*/ 2103919 w 3852820"/>
                <a:gd name="connsiteY22" fmla="*/ 3258105 h 4022719"/>
                <a:gd name="connsiteX23" fmla="*/ 1864222 w 3852820"/>
                <a:gd name="connsiteY23" fmla="*/ 3382392 h 4022719"/>
                <a:gd name="connsiteX24" fmla="*/ 1296051 w 3852820"/>
                <a:gd name="connsiteY24" fmla="*/ 3311371 h 4022719"/>
                <a:gd name="connsiteX25" fmla="*/ 1145131 w 3852820"/>
                <a:gd name="connsiteY25" fmla="*/ 3222594 h 4022719"/>
                <a:gd name="connsiteX26" fmla="*/ 1065232 w 3852820"/>
                <a:gd name="connsiteY26" fmla="*/ 3080552 h 4022719"/>
                <a:gd name="connsiteX27" fmla="*/ 994210 w 3852820"/>
                <a:gd name="connsiteY27" fmla="*/ 1890944 h 4022719"/>
                <a:gd name="connsiteX28" fmla="*/ 1038599 w 3852820"/>
                <a:gd name="connsiteY28" fmla="*/ 958788 h 4022719"/>
                <a:gd name="connsiteX29" fmla="*/ 1003088 w 3852820"/>
                <a:gd name="connsiteY29" fmla="*/ 727969 h 4022719"/>
                <a:gd name="connsiteX30" fmla="*/ 976455 w 3852820"/>
                <a:gd name="connsiteY30" fmla="*/ 648070 h 4022719"/>
                <a:gd name="connsiteX31" fmla="*/ 878801 w 3852820"/>
                <a:gd name="connsiteY31" fmla="*/ 612559 h 4022719"/>
                <a:gd name="connsiteX32" fmla="*/ 674614 w 3852820"/>
                <a:gd name="connsiteY32" fmla="*/ 701336 h 4022719"/>
                <a:gd name="connsiteX33" fmla="*/ 328385 w 3852820"/>
                <a:gd name="connsiteY33" fmla="*/ 1189608 h 4022719"/>
                <a:gd name="connsiteX34" fmla="*/ 319507 w 3852820"/>
                <a:gd name="connsiteY34" fmla="*/ 1606858 h 4022719"/>
                <a:gd name="connsiteX35" fmla="*/ 470428 w 3852820"/>
                <a:gd name="connsiteY35" fmla="*/ 1988598 h 4022719"/>
                <a:gd name="connsiteX36" fmla="*/ 807779 w 3852820"/>
                <a:gd name="connsiteY36" fmla="*/ 2379216 h 4022719"/>
                <a:gd name="connsiteX37" fmla="*/ 1402583 w 3852820"/>
                <a:gd name="connsiteY37" fmla="*/ 2494625 h 4022719"/>
                <a:gd name="connsiteX38" fmla="*/ 1633403 w 3852820"/>
                <a:gd name="connsiteY38" fmla="*/ 2467992 h 4022719"/>
                <a:gd name="connsiteX39" fmla="*/ 2059531 w 3852820"/>
                <a:gd name="connsiteY39" fmla="*/ 1731146 h 4022719"/>
                <a:gd name="connsiteX40" fmla="*/ 2015142 w 3852820"/>
                <a:gd name="connsiteY40" fmla="*/ 1056443 h 4022719"/>
                <a:gd name="connsiteX41" fmla="*/ 1846467 w 3852820"/>
                <a:gd name="connsiteY41" fmla="*/ 594804 h 4022719"/>
                <a:gd name="connsiteX42" fmla="*/ 1517993 w 3852820"/>
                <a:gd name="connsiteY42" fmla="*/ 958788 h 4022719"/>
                <a:gd name="connsiteX43" fmla="*/ 1535748 w 3852820"/>
                <a:gd name="connsiteY43" fmla="*/ 1420427 h 4022719"/>
                <a:gd name="connsiteX44" fmla="*/ 1748812 w 3852820"/>
                <a:gd name="connsiteY44" fmla="*/ 2059620 h 4022719"/>
                <a:gd name="connsiteX45" fmla="*/ 2902909 w 3852820"/>
                <a:gd name="connsiteY45" fmla="*/ 3045041 h 4022719"/>
                <a:gd name="connsiteX46" fmla="*/ 3169239 w 3852820"/>
                <a:gd name="connsiteY46" fmla="*/ 3160451 h 4022719"/>
                <a:gd name="connsiteX47" fmla="*/ 3382304 w 3852820"/>
                <a:gd name="connsiteY47" fmla="*/ 3400148 h 4022719"/>
                <a:gd name="connsiteX48" fmla="*/ 3444447 w 3852820"/>
                <a:gd name="connsiteY48" fmla="*/ 3604334 h 4022719"/>
                <a:gd name="connsiteX49" fmla="*/ 2592191 w 3852820"/>
                <a:gd name="connsiteY49" fmla="*/ 3817398 h 4022719"/>
                <a:gd name="connsiteX50" fmla="*/ 1722179 w 3852820"/>
                <a:gd name="connsiteY50" fmla="*/ 3355759 h 4022719"/>
                <a:gd name="connsiteX51" fmla="*/ 1677791 w 3852820"/>
                <a:gd name="connsiteY51" fmla="*/ 3089429 h 4022719"/>
                <a:gd name="connsiteX52" fmla="*/ 1810956 w 3852820"/>
                <a:gd name="connsiteY52" fmla="*/ 2707689 h 4022719"/>
                <a:gd name="connsiteX53" fmla="*/ 2263717 w 3852820"/>
                <a:gd name="connsiteY53" fmla="*/ 2423604 h 4022719"/>
                <a:gd name="connsiteX54" fmla="*/ 2707601 w 3852820"/>
                <a:gd name="connsiteY54" fmla="*/ 2059620 h 4022719"/>
                <a:gd name="connsiteX55" fmla="*/ 2760867 w 3852820"/>
                <a:gd name="connsiteY55" fmla="*/ 1864311 h 4022719"/>
                <a:gd name="connsiteX56" fmla="*/ 2148307 w 3852820"/>
                <a:gd name="connsiteY56" fmla="*/ 1526959 h 4022719"/>
                <a:gd name="connsiteX57" fmla="*/ 1926366 w 3852820"/>
                <a:gd name="connsiteY57" fmla="*/ 1615736 h 4022719"/>
                <a:gd name="connsiteX58" fmla="*/ 2245962 w 3852820"/>
                <a:gd name="connsiteY58" fmla="*/ 2334827 h 4022719"/>
                <a:gd name="connsiteX59" fmla="*/ 3258016 w 3852820"/>
                <a:gd name="connsiteY59" fmla="*/ 2991775 h 4022719"/>
                <a:gd name="connsiteX60" fmla="*/ 3426692 w 3852820"/>
                <a:gd name="connsiteY60" fmla="*/ 3089429 h 4022719"/>
                <a:gd name="connsiteX61" fmla="*/ 3524346 w 3852820"/>
                <a:gd name="connsiteY61" fmla="*/ 3124940 h 4022719"/>
                <a:gd name="connsiteX62" fmla="*/ 3559857 w 3852820"/>
                <a:gd name="connsiteY62" fmla="*/ 3178206 h 4022719"/>
                <a:gd name="connsiteX63" fmla="*/ 2965053 w 3852820"/>
                <a:gd name="connsiteY63" fmla="*/ 3648722 h 4022719"/>
                <a:gd name="connsiteX64" fmla="*/ 2459026 w 3852820"/>
                <a:gd name="connsiteY64" fmla="*/ 3391270 h 4022719"/>
                <a:gd name="connsiteX65" fmla="*/ 2388005 w 3852820"/>
                <a:gd name="connsiteY65" fmla="*/ 3160451 h 4022719"/>
                <a:gd name="connsiteX66" fmla="*/ 2680968 w 3852820"/>
                <a:gd name="connsiteY66" fmla="*/ 2370338 h 4022719"/>
                <a:gd name="connsiteX67" fmla="*/ 2716478 w 3852820"/>
                <a:gd name="connsiteY67" fmla="*/ 2059620 h 4022719"/>
                <a:gd name="connsiteX68" fmla="*/ 1739935 w 3852820"/>
                <a:gd name="connsiteY68" fmla="*/ 1438183 h 4022719"/>
                <a:gd name="connsiteX69" fmla="*/ 1136253 w 3852820"/>
                <a:gd name="connsiteY69" fmla="*/ 2015231 h 4022719"/>
                <a:gd name="connsiteX70" fmla="*/ 2103919 w 3852820"/>
                <a:gd name="connsiteY70" fmla="*/ 3169328 h 4022719"/>
                <a:gd name="connsiteX71" fmla="*/ 2441271 w 3852820"/>
                <a:gd name="connsiteY71" fmla="*/ 3195961 h 4022719"/>
                <a:gd name="connsiteX72" fmla="*/ 2601069 w 3852820"/>
                <a:gd name="connsiteY72" fmla="*/ 2965142 h 4022719"/>
                <a:gd name="connsiteX73" fmla="*/ 1766568 w 3852820"/>
                <a:gd name="connsiteY73" fmla="*/ 1775534 h 4022719"/>
                <a:gd name="connsiteX74" fmla="*/ 1340439 w 3852820"/>
                <a:gd name="connsiteY74" fmla="*/ 1802167 h 4022719"/>
                <a:gd name="connsiteX75" fmla="*/ 1633403 w 3852820"/>
                <a:gd name="connsiteY75" fmla="*/ 3888420 h 4022719"/>
                <a:gd name="connsiteX76" fmla="*/ 2015142 w 3852820"/>
                <a:gd name="connsiteY76" fmla="*/ 3994952 h 4022719"/>
                <a:gd name="connsiteX77" fmla="*/ 2095041 w 3852820"/>
                <a:gd name="connsiteY77" fmla="*/ 3630967 h 4022719"/>
                <a:gd name="connsiteX78" fmla="*/ 1864222 w 3852820"/>
                <a:gd name="connsiteY78" fmla="*/ 3204839 h 4022719"/>
                <a:gd name="connsiteX79" fmla="*/ 1828711 w 3852820"/>
                <a:gd name="connsiteY79" fmla="*/ 3178206 h 4022719"/>
                <a:gd name="connsiteX80" fmla="*/ 1899733 w 3852820"/>
                <a:gd name="connsiteY80" fmla="*/ 3204839 h 4022719"/>
                <a:gd name="connsiteX81" fmla="*/ 2503414 w 3852820"/>
                <a:gd name="connsiteY81" fmla="*/ 3586579 h 4022719"/>
                <a:gd name="connsiteX82" fmla="*/ 2840766 w 3852820"/>
                <a:gd name="connsiteY82" fmla="*/ 3613212 h 4022719"/>
                <a:gd name="connsiteX83" fmla="*/ 2609946 w 3852820"/>
                <a:gd name="connsiteY83" fmla="*/ 2743200 h 4022719"/>
                <a:gd name="connsiteX84" fmla="*/ 2494537 w 3852820"/>
                <a:gd name="connsiteY84" fmla="*/ 2707689 h 4022719"/>
                <a:gd name="connsiteX85" fmla="*/ 2627702 w 3852820"/>
                <a:gd name="connsiteY85" fmla="*/ 3542190 h 4022719"/>
                <a:gd name="connsiteX86" fmla="*/ 3222506 w 3852820"/>
                <a:gd name="connsiteY86" fmla="*/ 3178206 h 4022719"/>
                <a:gd name="connsiteX87" fmla="*/ 3186995 w 3852820"/>
                <a:gd name="connsiteY87" fmla="*/ 2512381 h 4022719"/>
                <a:gd name="connsiteX88" fmla="*/ 1952999 w 3852820"/>
                <a:gd name="connsiteY88" fmla="*/ 1722268 h 4022719"/>
                <a:gd name="connsiteX89" fmla="*/ 1731057 w 3852820"/>
                <a:gd name="connsiteY89" fmla="*/ 1899821 h 4022719"/>
                <a:gd name="connsiteX90" fmla="*/ 2343616 w 3852820"/>
                <a:gd name="connsiteY90" fmla="*/ 2547891 h 4022719"/>
                <a:gd name="connsiteX91" fmla="*/ 2414638 w 3852820"/>
                <a:gd name="connsiteY91" fmla="*/ 1331651 h 4022719"/>
                <a:gd name="connsiteX92" fmla="*/ 1802078 w 3852820"/>
                <a:gd name="connsiteY92" fmla="*/ 1029810 h 4022719"/>
                <a:gd name="connsiteX93" fmla="*/ 914311 w 3852820"/>
                <a:gd name="connsiteY93" fmla="*/ 1633491 h 4022719"/>
                <a:gd name="connsiteX94" fmla="*/ 923189 w 3852820"/>
                <a:gd name="connsiteY94" fmla="*/ 1819922 h 4022719"/>
                <a:gd name="connsiteX95" fmla="*/ 1589014 w 3852820"/>
                <a:gd name="connsiteY95" fmla="*/ 1944210 h 4022719"/>
                <a:gd name="connsiteX96" fmla="*/ 2041775 w 3852820"/>
                <a:gd name="connsiteY96" fmla="*/ 1695635 h 4022719"/>
                <a:gd name="connsiteX97" fmla="*/ 1287173 w 3852820"/>
                <a:gd name="connsiteY97" fmla="*/ 319596 h 4022719"/>
                <a:gd name="connsiteX98" fmla="*/ 940944 w 3852820"/>
                <a:gd name="connsiteY98" fmla="*/ 230820 h 4022719"/>
                <a:gd name="connsiteX99" fmla="*/ 603593 w 3852820"/>
                <a:gd name="connsiteY99" fmla="*/ 772357 h 4022719"/>
                <a:gd name="connsiteX100" fmla="*/ 727880 w 3852820"/>
                <a:gd name="connsiteY100" fmla="*/ 2148396 h 4022719"/>
                <a:gd name="connsiteX101" fmla="*/ 967577 w 3852820"/>
                <a:gd name="connsiteY101" fmla="*/ 2405849 h 4022719"/>
                <a:gd name="connsiteX102" fmla="*/ 1509115 w 3852820"/>
                <a:gd name="connsiteY102" fmla="*/ 2299317 h 4022719"/>
                <a:gd name="connsiteX103" fmla="*/ 1855344 w 3852820"/>
                <a:gd name="connsiteY103" fmla="*/ 656948 h 4022719"/>
                <a:gd name="connsiteX104" fmla="*/ 1331562 w 3852820"/>
                <a:gd name="connsiteY104" fmla="*/ 514905 h 4022719"/>
                <a:gd name="connsiteX105" fmla="*/ 940944 w 3852820"/>
                <a:gd name="connsiteY105" fmla="*/ 2725445 h 4022719"/>
                <a:gd name="connsiteX106" fmla="*/ 1739935 w 3852820"/>
                <a:gd name="connsiteY106" fmla="*/ 3338004 h 4022719"/>
                <a:gd name="connsiteX107" fmla="*/ 2396882 w 3852820"/>
                <a:gd name="connsiteY107" fmla="*/ 2991775 h 4022719"/>
                <a:gd name="connsiteX108" fmla="*/ 1793201 w 3852820"/>
                <a:gd name="connsiteY108" fmla="*/ 1864311 h 4022719"/>
                <a:gd name="connsiteX109" fmla="*/ 1313806 w 3852820"/>
                <a:gd name="connsiteY109" fmla="*/ 2192785 h 4022719"/>
                <a:gd name="connsiteX110" fmla="*/ 1384828 w 3852820"/>
                <a:gd name="connsiteY110" fmla="*/ 3941686 h 4022719"/>
                <a:gd name="connsiteX111" fmla="*/ 2503414 w 3852820"/>
                <a:gd name="connsiteY111" fmla="*/ 4012707 h 4022719"/>
                <a:gd name="connsiteX112" fmla="*/ 3089340 w 3852820"/>
                <a:gd name="connsiteY112" fmla="*/ 3639845 h 4022719"/>
                <a:gd name="connsiteX113" fmla="*/ 3027197 w 3852820"/>
                <a:gd name="connsiteY113" fmla="*/ 2068497 h 4022719"/>
                <a:gd name="connsiteX114" fmla="*/ 2689845 w 3852820"/>
                <a:gd name="connsiteY114" fmla="*/ 1686757 h 4022719"/>
                <a:gd name="connsiteX115" fmla="*/ 2201573 w 3852820"/>
                <a:gd name="connsiteY115" fmla="*/ 2636668 h 4022719"/>
                <a:gd name="connsiteX116" fmla="*/ 2840766 w 3852820"/>
                <a:gd name="connsiteY116" fmla="*/ 2752078 h 4022719"/>
                <a:gd name="connsiteX117" fmla="*/ 3684144 w 3852820"/>
                <a:gd name="connsiteY117" fmla="*/ 807868 h 4022719"/>
                <a:gd name="connsiteX118" fmla="*/ 3364548 w 3852820"/>
                <a:gd name="connsiteY118" fmla="*/ 417251 h 4022719"/>
                <a:gd name="connsiteX119" fmla="*/ 3062707 w 3852820"/>
                <a:gd name="connsiteY119" fmla="*/ 435006 h 4022719"/>
                <a:gd name="connsiteX120" fmla="*/ 2245962 w 3852820"/>
                <a:gd name="connsiteY120" fmla="*/ 1296140 h 4022719"/>
                <a:gd name="connsiteX121" fmla="*/ 2778622 w 3852820"/>
                <a:gd name="connsiteY121" fmla="*/ 612559 h 4022719"/>
                <a:gd name="connsiteX122" fmla="*/ 2121674 w 3852820"/>
                <a:gd name="connsiteY122" fmla="*/ 0 h 4022719"/>
                <a:gd name="connsiteX123" fmla="*/ 1509115 w 3852820"/>
                <a:gd name="connsiteY123" fmla="*/ 363985 h 4022719"/>
                <a:gd name="connsiteX124" fmla="*/ 1855344 w 3852820"/>
                <a:gd name="connsiteY124" fmla="*/ 1811045 h 4022719"/>
                <a:gd name="connsiteX125" fmla="*/ 2432393 w 3852820"/>
                <a:gd name="connsiteY125" fmla="*/ 1953088 h 4022719"/>
                <a:gd name="connsiteX126" fmla="*/ 2991686 w 3852820"/>
                <a:gd name="connsiteY126" fmla="*/ 1491449 h 4022719"/>
                <a:gd name="connsiteX127" fmla="*/ 2192696 w 3852820"/>
                <a:gd name="connsiteY127" fmla="*/ 603682 h 4022719"/>
                <a:gd name="connsiteX128" fmla="*/ 1420339 w 3852820"/>
                <a:gd name="connsiteY128" fmla="*/ 1988598 h 4022719"/>
                <a:gd name="connsiteX129" fmla="*/ 2121674 w 3852820"/>
                <a:gd name="connsiteY129" fmla="*/ 2290439 h 4022719"/>
                <a:gd name="connsiteX130" fmla="*/ 2956175 w 3852820"/>
                <a:gd name="connsiteY130" fmla="*/ 1287262 h 4022719"/>
                <a:gd name="connsiteX131" fmla="*/ 2068408 w 3852820"/>
                <a:gd name="connsiteY131" fmla="*/ 807868 h 4022719"/>
                <a:gd name="connsiteX132" fmla="*/ 1668913 w 3852820"/>
                <a:gd name="connsiteY132" fmla="*/ 2334827 h 4022719"/>
                <a:gd name="connsiteX133" fmla="*/ 2192696 w 3852820"/>
                <a:gd name="connsiteY133" fmla="*/ 2601157 h 4022719"/>
                <a:gd name="connsiteX134" fmla="*/ 3036074 w 3852820"/>
                <a:gd name="connsiteY134" fmla="*/ 1242874 h 4022719"/>
                <a:gd name="connsiteX135" fmla="*/ 2538925 w 3852820"/>
                <a:gd name="connsiteY135" fmla="*/ 976544 h 4022719"/>
                <a:gd name="connsiteX136" fmla="*/ 2219329 w 3852820"/>
                <a:gd name="connsiteY136" fmla="*/ 1677880 h 4022719"/>
                <a:gd name="connsiteX137" fmla="*/ 2290350 w 3852820"/>
                <a:gd name="connsiteY137" fmla="*/ 3355759 h 4022719"/>
                <a:gd name="connsiteX138" fmla="*/ 3417814 w 3852820"/>
                <a:gd name="connsiteY138" fmla="*/ 2707689 h 4022719"/>
                <a:gd name="connsiteX139" fmla="*/ 3408937 w 3852820"/>
                <a:gd name="connsiteY139" fmla="*/ 2370338 h 4022719"/>
                <a:gd name="connsiteX140" fmla="*/ 2707601 w 3852820"/>
                <a:gd name="connsiteY140" fmla="*/ 2015231 h 4022719"/>
                <a:gd name="connsiteX141" fmla="*/ 2272595 w 3852820"/>
                <a:gd name="connsiteY141" fmla="*/ 2175029 h 4022719"/>
                <a:gd name="connsiteX142" fmla="*/ 2574436 w 3852820"/>
                <a:gd name="connsiteY142" fmla="*/ 3249227 h 4022719"/>
                <a:gd name="connsiteX143" fmla="*/ 3062707 w 3852820"/>
                <a:gd name="connsiteY143" fmla="*/ 3151573 h 4022719"/>
                <a:gd name="connsiteX144" fmla="*/ 2902909 w 3852820"/>
                <a:gd name="connsiteY144" fmla="*/ 941033 h 4022719"/>
                <a:gd name="connsiteX145" fmla="*/ 2121674 w 3852820"/>
                <a:gd name="connsiteY145" fmla="*/ 301841 h 4022719"/>
                <a:gd name="connsiteX146" fmla="*/ 1455849 w 3852820"/>
                <a:gd name="connsiteY146" fmla="*/ 1535837 h 4022719"/>
                <a:gd name="connsiteX147" fmla="*/ 1509115 w 3852820"/>
                <a:gd name="connsiteY147" fmla="*/ 1908699 h 4022719"/>
                <a:gd name="connsiteX148" fmla="*/ 1775445 w 3852820"/>
                <a:gd name="connsiteY148" fmla="*/ 1997476 h 4022719"/>
                <a:gd name="connsiteX149" fmla="*/ 2112797 w 3852820"/>
                <a:gd name="connsiteY149" fmla="*/ 852256 h 4022719"/>
                <a:gd name="connsiteX150" fmla="*/ 1926366 w 3852820"/>
                <a:gd name="connsiteY150" fmla="*/ 381740 h 4022719"/>
                <a:gd name="connsiteX151" fmla="*/ 1402583 w 3852820"/>
                <a:gd name="connsiteY151" fmla="*/ 541538 h 4022719"/>
                <a:gd name="connsiteX152" fmla="*/ 1145131 w 3852820"/>
                <a:gd name="connsiteY152" fmla="*/ 2565647 h 4022719"/>
                <a:gd name="connsiteX153" fmla="*/ 1775445 w 3852820"/>
                <a:gd name="connsiteY153" fmla="*/ 2787588 h 4022719"/>
                <a:gd name="connsiteX154" fmla="*/ 2157185 w 3852820"/>
                <a:gd name="connsiteY154" fmla="*/ 2432482 h 4022719"/>
                <a:gd name="connsiteX155" fmla="*/ 1464727 w 3852820"/>
                <a:gd name="connsiteY155" fmla="*/ 1873188 h 4022719"/>
                <a:gd name="connsiteX156" fmla="*/ 1269418 w 3852820"/>
                <a:gd name="connsiteY156" fmla="*/ 3462291 h 4022719"/>
                <a:gd name="connsiteX157" fmla="*/ 1908610 w 3852820"/>
                <a:gd name="connsiteY157" fmla="*/ 3728621 h 4022719"/>
                <a:gd name="connsiteX158" fmla="*/ 3089340 w 3852820"/>
                <a:gd name="connsiteY158" fmla="*/ 2601157 h 4022719"/>
                <a:gd name="connsiteX159" fmla="*/ 2716478 w 3852820"/>
                <a:gd name="connsiteY159" fmla="*/ 2024109 h 4022719"/>
                <a:gd name="connsiteX160" fmla="*/ 2574436 w 3852820"/>
                <a:gd name="connsiteY160" fmla="*/ 3355759 h 4022719"/>
                <a:gd name="connsiteX161" fmla="*/ 3000564 w 3852820"/>
                <a:gd name="connsiteY161" fmla="*/ 3204839 h 4022719"/>
                <a:gd name="connsiteX162" fmla="*/ 3293527 w 3852820"/>
                <a:gd name="connsiteY162" fmla="*/ 994299 h 4022719"/>
                <a:gd name="connsiteX163" fmla="*/ 2858521 w 3852820"/>
                <a:gd name="connsiteY163" fmla="*/ 692458 h 4022719"/>
                <a:gd name="connsiteX164" fmla="*/ 2228206 w 3852820"/>
                <a:gd name="connsiteY164" fmla="*/ 2139519 h 4022719"/>
                <a:gd name="connsiteX165" fmla="*/ 2316983 w 3852820"/>
                <a:gd name="connsiteY165" fmla="*/ 2183907 h 4022719"/>
                <a:gd name="connsiteX166" fmla="*/ 2743111 w 3852820"/>
                <a:gd name="connsiteY166" fmla="*/ 1438183 h 4022719"/>
                <a:gd name="connsiteX167" fmla="*/ 1455849 w 3852820"/>
                <a:gd name="connsiteY167" fmla="*/ 648070 h 4022719"/>
                <a:gd name="connsiteX168" fmla="*/ 763391 w 3852820"/>
                <a:gd name="connsiteY168" fmla="*/ 2583402 h 4022719"/>
                <a:gd name="connsiteX169" fmla="*/ 1065232 w 3852820"/>
                <a:gd name="connsiteY169" fmla="*/ 2974020 h 4022719"/>
                <a:gd name="connsiteX170" fmla="*/ 1597892 w 3852820"/>
                <a:gd name="connsiteY170" fmla="*/ 2849732 h 4022719"/>
                <a:gd name="connsiteX171" fmla="*/ 1402583 w 3852820"/>
                <a:gd name="connsiteY171" fmla="*/ 2006354 h 4022719"/>
                <a:gd name="connsiteX172" fmla="*/ 1074109 w 3852820"/>
                <a:gd name="connsiteY172" fmla="*/ 1970843 h 4022719"/>
                <a:gd name="connsiteX173" fmla="*/ 1020843 w 3852820"/>
                <a:gd name="connsiteY173" fmla="*/ 3551068 h 4022719"/>
                <a:gd name="connsiteX174" fmla="*/ 1855344 w 3852820"/>
                <a:gd name="connsiteY174" fmla="*/ 3542190 h 4022719"/>
                <a:gd name="connsiteX175" fmla="*/ 2601069 w 3852820"/>
                <a:gd name="connsiteY175" fmla="*/ 2325950 h 4022719"/>
                <a:gd name="connsiteX176" fmla="*/ 1722179 w 3852820"/>
                <a:gd name="connsiteY176" fmla="*/ 1766656 h 4022719"/>
                <a:gd name="connsiteX177" fmla="*/ 1198397 w 3852820"/>
                <a:gd name="connsiteY177" fmla="*/ 1793289 h 4022719"/>
                <a:gd name="connsiteX178" fmla="*/ 710125 w 3852820"/>
                <a:gd name="connsiteY178" fmla="*/ 3435658 h 4022719"/>
                <a:gd name="connsiteX179" fmla="*/ 1704424 w 3852820"/>
                <a:gd name="connsiteY179" fmla="*/ 3684233 h 4022719"/>
                <a:gd name="connsiteX180" fmla="*/ 2902909 w 3852820"/>
                <a:gd name="connsiteY180" fmla="*/ 3053919 h 4022719"/>
                <a:gd name="connsiteX181" fmla="*/ 3435570 w 3852820"/>
                <a:gd name="connsiteY181" fmla="*/ 2201662 h 4022719"/>
                <a:gd name="connsiteX182" fmla="*/ 3071585 w 3852820"/>
                <a:gd name="connsiteY182" fmla="*/ 1296140 h 4022719"/>
                <a:gd name="connsiteX183" fmla="*/ 1589014 w 3852820"/>
                <a:gd name="connsiteY183" fmla="*/ 257453 h 4022719"/>
                <a:gd name="connsiteX184" fmla="*/ 861045 w 3852820"/>
                <a:gd name="connsiteY184" fmla="*/ 2077375 h 4022719"/>
                <a:gd name="connsiteX185" fmla="*/ 949822 w 3852820"/>
                <a:gd name="connsiteY185" fmla="*/ 2618913 h 4022719"/>
                <a:gd name="connsiteX186" fmla="*/ 1411461 w 3852820"/>
                <a:gd name="connsiteY186" fmla="*/ 2876365 h 4022719"/>
                <a:gd name="connsiteX187" fmla="*/ 2379127 w 3852820"/>
                <a:gd name="connsiteY187" fmla="*/ 2592280 h 4022719"/>
                <a:gd name="connsiteX188" fmla="*/ 2459026 w 3852820"/>
                <a:gd name="connsiteY188" fmla="*/ 958788 h 4022719"/>
                <a:gd name="connsiteX189" fmla="*/ 1260540 w 3852820"/>
                <a:gd name="connsiteY189" fmla="*/ 443884 h 4022719"/>
                <a:gd name="connsiteX190" fmla="*/ 568082 w 3852820"/>
                <a:gd name="connsiteY190" fmla="*/ 861134 h 4022719"/>
                <a:gd name="connsiteX191" fmla="*/ 816657 w 3852820"/>
                <a:gd name="connsiteY191" fmla="*/ 2743200 h 4022719"/>
                <a:gd name="connsiteX192" fmla="*/ 1606770 w 3852820"/>
                <a:gd name="connsiteY192" fmla="*/ 2725445 h 4022719"/>
                <a:gd name="connsiteX193" fmla="*/ 1597892 w 3852820"/>
                <a:gd name="connsiteY193" fmla="*/ 1322773 h 4022719"/>
                <a:gd name="connsiteX194" fmla="*/ 683492 w 3852820"/>
                <a:gd name="connsiteY194" fmla="*/ 1012055 h 4022719"/>
                <a:gd name="connsiteX195" fmla="*/ 35422 w 3852820"/>
                <a:gd name="connsiteY195" fmla="*/ 2601157 h 4022719"/>
                <a:gd name="connsiteX196" fmla="*/ 514816 w 3852820"/>
                <a:gd name="connsiteY196" fmla="*/ 3151573 h 4022719"/>
                <a:gd name="connsiteX197" fmla="*/ 1544626 w 3852820"/>
                <a:gd name="connsiteY197" fmla="*/ 3107185 h 4022719"/>
                <a:gd name="connsiteX198" fmla="*/ 2086164 w 3852820"/>
                <a:gd name="connsiteY198" fmla="*/ 2902998 h 4022719"/>
                <a:gd name="connsiteX199" fmla="*/ 1970754 w 3852820"/>
                <a:gd name="connsiteY199" fmla="*/ 3551068 h 4022719"/>
                <a:gd name="connsiteX200" fmla="*/ 2538925 w 3852820"/>
                <a:gd name="connsiteY200" fmla="*/ 3923930 h 4022719"/>
                <a:gd name="connsiteX201" fmla="*/ 3852820 w 3852820"/>
                <a:gd name="connsiteY201" fmla="*/ 2858610 h 4022719"/>
                <a:gd name="connsiteX202" fmla="*/ 3746288 w 3852820"/>
                <a:gd name="connsiteY202" fmla="*/ 2192785 h 4022719"/>
                <a:gd name="connsiteX203" fmla="*/ 3479958 w 3852820"/>
                <a:gd name="connsiteY203" fmla="*/ 1970843 h 4022719"/>
                <a:gd name="connsiteX204" fmla="*/ 3178117 w 3852820"/>
                <a:gd name="connsiteY204" fmla="*/ 2396971 h 4022719"/>
                <a:gd name="connsiteX205" fmla="*/ 3124851 w 3852820"/>
                <a:gd name="connsiteY205" fmla="*/ 2769833 h 4022719"/>
                <a:gd name="connsiteX206" fmla="*/ 3169239 w 3852820"/>
                <a:gd name="connsiteY206" fmla="*/ 1305018 h 4022719"/>
                <a:gd name="connsiteX207" fmla="*/ 2547803 w 3852820"/>
                <a:gd name="connsiteY207" fmla="*/ 1189608 h 4022719"/>
                <a:gd name="connsiteX208" fmla="*/ 1935243 w 3852820"/>
                <a:gd name="connsiteY208" fmla="*/ 1722268 h 4022719"/>
                <a:gd name="connsiteX209" fmla="*/ 1837589 w 3852820"/>
                <a:gd name="connsiteY209" fmla="*/ 301841 h 4022719"/>
                <a:gd name="connsiteX210" fmla="*/ 1571259 w 3852820"/>
                <a:gd name="connsiteY210" fmla="*/ 124288 h 4022719"/>
                <a:gd name="connsiteX211" fmla="*/ 1091865 w 3852820"/>
                <a:gd name="connsiteY211" fmla="*/ 497150 h 4022719"/>
                <a:gd name="connsiteX212" fmla="*/ 949822 w 3852820"/>
                <a:gd name="connsiteY212" fmla="*/ 1367161 h 4022719"/>
                <a:gd name="connsiteX213" fmla="*/ 1296051 w 3852820"/>
                <a:gd name="connsiteY213" fmla="*/ 1500326 h 4022719"/>
                <a:gd name="connsiteX214" fmla="*/ 1890855 w 3852820"/>
                <a:gd name="connsiteY214" fmla="*/ 1100831 h 4022719"/>
                <a:gd name="connsiteX215" fmla="*/ 2077286 w 3852820"/>
                <a:gd name="connsiteY215" fmla="*/ 710214 h 4022719"/>
                <a:gd name="connsiteX216" fmla="*/ 861045 w 3852820"/>
                <a:gd name="connsiteY216" fmla="*/ 337352 h 4022719"/>
                <a:gd name="connsiteX217" fmla="*/ 1047476 w 3852820"/>
                <a:gd name="connsiteY217" fmla="*/ 2104008 h 4022719"/>
                <a:gd name="connsiteX218" fmla="*/ 1757690 w 3852820"/>
                <a:gd name="connsiteY218" fmla="*/ 2139519 h 4022719"/>
                <a:gd name="connsiteX219" fmla="*/ 2237084 w 3852820"/>
                <a:gd name="connsiteY219" fmla="*/ 976544 h 4022719"/>
                <a:gd name="connsiteX220" fmla="*/ 1695546 w 3852820"/>
                <a:gd name="connsiteY220" fmla="*/ 781235 h 4022719"/>
                <a:gd name="connsiteX221" fmla="*/ 1517993 w 3852820"/>
                <a:gd name="connsiteY221" fmla="*/ 1695635 h 4022719"/>
                <a:gd name="connsiteX222" fmla="*/ 1500238 w 3852820"/>
                <a:gd name="connsiteY222" fmla="*/ 2148396 h 4022719"/>
                <a:gd name="connsiteX223" fmla="*/ 1544626 w 3852820"/>
                <a:gd name="connsiteY223" fmla="*/ 2210540 h 4022719"/>
                <a:gd name="connsiteX224" fmla="*/ 1633403 w 3852820"/>
                <a:gd name="connsiteY224" fmla="*/ 2237173 h 4022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</a:cxnLst>
              <a:rect l="l" t="t" r="r" b="b"/>
              <a:pathLst>
                <a:path w="3852820" h="4022719">
                  <a:moveTo>
                    <a:pt x="3613123" y="763480"/>
                  </a:moveTo>
                  <a:lnTo>
                    <a:pt x="3178117" y="772357"/>
                  </a:lnTo>
                  <a:cubicBezTo>
                    <a:pt x="3013286" y="786485"/>
                    <a:pt x="2988249" y="823414"/>
                    <a:pt x="2849643" y="887767"/>
                  </a:cubicBezTo>
                  <a:cubicBezTo>
                    <a:pt x="2663961" y="973976"/>
                    <a:pt x="2811941" y="892823"/>
                    <a:pt x="2680968" y="967666"/>
                  </a:cubicBezTo>
                  <a:cubicBezTo>
                    <a:pt x="2654335" y="1026851"/>
                    <a:pt x="2615859" y="1082027"/>
                    <a:pt x="2601069" y="1145220"/>
                  </a:cubicBezTo>
                  <a:cubicBezTo>
                    <a:pt x="2582811" y="1223230"/>
                    <a:pt x="2582591" y="1304802"/>
                    <a:pt x="2583313" y="1384917"/>
                  </a:cubicBezTo>
                  <a:cubicBezTo>
                    <a:pt x="2585554" y="1633640"/>
                    <a:pt x="2574244" y="1884483"/>
                    <a:pt x="2609946" y="2130641"/>
                  </a:cubicBezTo>
                  <a:cubicBezTo>
                    <a:pt x="2631035" y="2276041"/>
                    <a:pt x="2751989" y="2547891"/>
                    <a:pt x="2751989" y="2547891"/>
                  </a:cubicBezTo>
                  <a:cubicBezTo>
                    <a:pt x="2725356" y="2648505"/>
                    <a:pt x="2723116" y="2759019"/>
                    <a:pt x="2672090" y="2849732"/>
                  </a:cubicBezTo>
                  <a:cubicBezTo>
                    <a:pt x="2614088" y="2952847"/>
                    <a:pt x="2410764" y="3015554"/>
                    <a:pt x="2316983" y="3053919"/>
                  </a:cubicBezTo>
                  <a:cubicBezTo>
                    <a:pt x="2131551" y="3048124"/>
                    <a:pt x="2009299" y="3071455"/>
                    <a:pt x="1846467" y="2982897"/>
                  </a:cubicBezTo>
                  <a:cubicBezTo>
                    <a:pt x="1733990" y="2921725"/>
                    <a:pt x="1640947" y="2827968"/>
                    <a:pt x="1526871" y="2769833"/>
                  </a:cubicBezTo>
                  <a:cubicBezTo>
                    <a:pt x="1331959" y="2670503"/>
                    <a:pt x="923189" y="2512381"/>
                    <a:pt x="923189" y="2512381"/>
                  </a:cubicBezTo>
                  <a:cubicBezTo>
                    <a:pt x="718357" y="2323305"/>
                    <a:pt x="683953" y="2341976"/>
                    <a:pt x="594715" y="2104008"/>
                  </a:cubicBezTo>
                  <a:cubicBezTo>
                    <a:pt x="584273" y="2076162"/>
                    <a:pt x="588797" y="2044823"/>
                    <a:pt x="585838" y="2015231"/>
                  </a:cubicBezTo>
                  <a:cubicBezTo>
                    <a:pt x="779496" y="1814895"/>
                    <a:pt x="938649" y="1609577"/>
                    <a:pt x="1216152" y="1509204"/>
                  </a:cubicBezTo>
                  <a:cubicBezTo>
                    <a:pt x="1362162" y="1456392"/>
                    <a:pt x="1523911" y="1467775"/>
                    <a:pt x="1677791" y="1447060"/>
                  </a:cubicBezTo>
                  <a:cubicBezTo>
                    <a:pt x="2623806" y="1535749"/>
                    <a:pt x="2328193" y="1349870"/>
                    <a:pt x="2849643" y="1784412"/>
                  </a:cubicBezTo>
                  <a:cubicBezTo>
                    <a:pt x="2886650" y="1815251"/>
                    <a:pt x="2920664" y="1849515"/>
                    <a:pt x="2956175" y="1882066"/>
                  </a:cubicBezTo>
                  <a:cubicBezTo>
                    <a:pt x="2973930" y="1932373"/>
                    <a:pt x="2998451" y="1980783"/>
                    <a:pt x="3009441" y="2032987"/>
                  </a:cubicBezTo>
                  <a:cubicBezTo>
                    <a:pt x="3036049" y="2159376"/>
                    <a:pt x="3049445" y="2272622"/>
                    <a:pt x="2956175" y="2379216"/>
                  </a:cubicBezTo>
                  <a:cubicBezTo>
                    <a:pt x="2867817" y="2480197"/>
                    <a:pt x="2742167" y="2544107"/>
                    <a:pt x="2654335" y="2645546"/>
                  </a:cubicBezTo>
                  <a:cubicBezTo>
                    <a:pt x="2223274" y="3143392"/>
                    <a:pt x="2506059" y="3018368"/>
                    <a:pt x="2103919" y="3258105"/>
                  </a:cubicBezTo>
                  <a:cubicBezTo>
                    <a:pt x="2026613" y="3304191"/>
                    <a:pt x="1944121" y="3340963"/>
                    <a:pt x="1864222" y="3382392"/>
                  </a:cubicBezTo>
                  <a:cubicBezTo>
                    <a:pt x="1721830" y="3372221"/>
                    <a:pt x="1453698" y="3372005"/>
                    <a:pt x="1296051" y="3311371"/>
                  </a:cubicBezTo>
                  <a:cubicBezTo>
                    <a:pt x="1241576" y="3290419"/>
                    <a:pt x="1195438" y="3252186"/>
                    <a:pt x="1145131" y="3222594"/>
                  </a:cubicBezTo>
                  <a:cubicBezTo>
                    <a:pt x="1118498" y="3175247"/>
                    <a:pt x="1077447" y="3133485"/>
                    <a:pt x="1065232" y="3080552"/>
                  </a:cubicBezTo>
                  <a:cubicBezTo>
                    <a:pt x="989807" y="2753712"/>
                    <a:pt x="1000898" y="2175168"/>
                    <a:pt x="994210" y="1890944"/>
                  </a:cubicBezTo>
                  <a:cubicBezTo>
                    <a:pt x="1013380" y="1628949"/>
                    <a:pt x="1068983" y="1256551"/>
                    <a:pt x="1038599" y="958788"/>
                  </a:cubicBezTo>
                  <a:cubicBezTo>
                    <a:pt x="1030697" y="881345"/>
                    <a:pt x="1018355" y="804302"/>
                    <a:pt x="1003088" y="727969"/>
                  </a:cubicBezTo>
                  <a:cubicBezTo>
                    <a:pt x="997582" y="700441"/>
                    <a:pt x="997027" y="667173"/>
                    <a:pt x="976455" y="648070"/>
                  </a:cubicBezTo>
                  <a:cubicBezTo>
                    <a:pt x="951073" y="624501"/>
                    <a:pt x="911352" y="624396"/>
                    <a:pt x="878801" y="612559"/>
                  </a:cubicBezTo>
                  <a:cubicBezTo>
                    <a:pt x="810739" y="642151"/>
                    <a:pt x="732445" y="654820"/>
                    <a:pt x="674614" y="701336"/>
                  </a:cubicBezTo>
                  <a:cubicBezTo>
                    <a:pt x="512526" y="831711"/>
                    <a:pt x="427957" y="1015356"/>
                    <a:pt x="328385" y="1189608"/>
                  </a:cubicBezTo>
                  <a:cubicBezTo>
                    <a:pt x="325426" y="1328691"/>
                    <a:pt x="295157" y="1469891"/>
                    <a:pt x="319507" y="1606858"/>
                  </a:cubicBezTo>
                  <a:cubicBezTo>
                    <a:pt x="343457" y="1741576"/>
                    <a:pt x="415198" y="1863410"/>
                    <a:pt x="470428" y="1988598"/>
                  </a:cubicBezTo>
                  <a:cubicBezTo>
                    <a:pt x="544787" y="2157145"/>
                    <a:pt x="612968" y="2311456"/>
                    <a:pt x="807779" y="2379216"/>
                  </a:cubicBezTo>
                  <a:cubicBezTo>
                    <a:pt x="998535" y="2445566"/>
                    <a:pt x="1204315" y="2456155"/>
                    <a:pt x="1402583" y="2494625"/>
                  </a:cubicBezTo>
                  <a:cubicBezTo>
                    <a:pt x="1479523" y="2485747"/>
                    <a:pt x="1572721" y="2516119"/>
                    <a:pt x="1633403" y="2467992"/>
                  </a:cubicBezTo>
                  <a:cubicBezTo>
                    <a:pt x="1877399" y="2274478"/>
                    <a:pt x="1951976" y="2000034"/>
                    <a:pt x="2059531" y="1731146"/>
                  </a:cubicBezTo>
                  <a:cubicBezTo>
                    <a:pt x="2074728" y="1427184"/>
                    <a:pt x="2080353" y="1499874"/>
                    <a:pt x="2015142" y="1056443"/>
                  </a:cubicBezTo>
                  <a:cubicBezTo>
                    <a:pt x="1952186" y="628344"/>
                    <a:pt x="2048317" y="715915"/>
                    <a:pt x="1846467" y="594804"/>
                  </a:cubicBezTo>
                  <a:cubicBezTo>
                    <a:pt x="1742166" y="678245"/>
                    <a:pt x="1540433" y="794976"/>
                    <a:pt x="1517993" y="958788"/>
                  </a:cubicBezTo>
                  <a:cubicBezTo>
                    <a:pt x="1497093" y="1111357"/>
                    <a:pt x="1522806" y="1266978"/>
                    <a:pt x="1535748" y="1420427"/>
                  </a:cubicBezTo>
                  <a:cubicBezTo>
                    <a:pt x="1553813" y="1634620"/>
                    <a:pt x="1609594" y="1889117"/>
                    <a:pt x="1748812" y="2059620"/>
                  </a:cubicBezTo>
                  <a:cubicBezTo>
                    <a:pt x="2040773" y="2417190"/>
                    <a:pt x="2503242" y="2796359"/>
                    <a:pt x="2902909" y="3045041"/>
                  </a:cubicBezTo>
                  <a:cubicBezTo>
                    <a:pt x="2985058" y="3096156"/>
                    <a:pt x="3080462" y="3121981"/>
                    <a:pt x="3169239" y="3160451"/>
                  </a:cubicBezTo>
                  <a:cubicBezTo>
                    <a:pt x="3240261" y="3240350"/>
                    <a:pt x="3325973" y="3309292"/>
                    <a:pt x="3382304" y="3400148"/>
                  </a:cubicBezTo>
                  <a:cubicBezTo>
                    <a:pt x="3419793" y="3460614"/>
                    <a:pt x="3469590" y="3537780"/>
                    <a:pt x="3444447" y="3604334"/>
                  </a:cubicBezTo>
                  <a:cubicBezTo>
                    <a:pt x="3318819" y="3936878"/>
                    <a:pt x="2786654" y="3811996"/>
                    <a:pt x="2592191" y="3817398"/>
                  </a:cubicBezTo>
                  <a:cubicBezTo>
                    <a:pt x="2126217" y="3724204"/>
                    <a:pt x="2017802" y="3793035"/>
                    <a:pt x="1722179" y="3355759"/>
                  </a:cubicBezTo>
                  <a:cubicBezTo>
                    <a:pt x="1671772" y="3281198"/>
                    <a:pt x="1692587" y="3178206"/>
                    <a:pt x="1677791" y="3089429"/>
                  </a:cubicBezTo>
                  <a:cubicBezTo>
                    <a:pt x="1722179" y="2962182"/>
                    <a:pt x="1721925" y="2808860"/>
                    <a:pt x="1810956" y="2707689"/>
                  </a:cubicBezTo>
                  <a:cubicBezTo>
                    <a:pt x="1928659" y="2573935"/>
                    <a:pt x="2114658" y="2521202"/>
                    <a:pt x="2263717" y="2423604"/>
                  </a:cubicBezTo>
                  <a:cubicBezTo>
                    <a:pt x="2579907" y="2216575"/>
                    <a:pt x="2497650" y="2281920"/>
                    <a:pt x="2707601" y="2059620"/>
                  </a:cubicBezTo>
                  <a:cubicBezTo>
                    <a:pt x="2725356" y="1994517"/>
                    <a:pt x="2780131" y="1928984"/>
                    <a:pt x="2760867" y="1864311"/>
                  </a:cubicBezTo>
                  <a:cubicBezTo>
                    <a:pt x="2674472" y="1574273"/>
                    <a:pt x="2382146" y="1588998"/>
                    <a:pt x="2148307" y="1526959"/>
                  </a:cubicBezTo>
                  <a:cubicBezTo>
                    <a:pt x="2074327" y="1556551"/>
                    <a:pt x="1988417" y="1565751"/>
                    <a:pt x="1926366" y="1615736"/>
                  </a:cubicBezTo>
                  <a:cubicBezTo>
                    <a:pt x="1631421" y="1853331"/>
                    <a:pt x="2079822" y="2194485"/>
                    <a:pt x="2245962" y="2334827"/>
                  </a:cubicBezTo>
                  <a:cubicBezTo>
                    <a:pt x="2553208" y="2594364"/>
                    <a:pt x="2909947" y="2790262"/>
                    <a:pt x="3258016" y="2991775"/>
                  </a:cubicBezTo>
                  <a:cubicBezTo>
                    <a:pt x="3314241" y="3024326"/>
                    <a:pt x="3368583" y="3060374"/>
                    <a:pt x="3426692" y="3089429"/>
                  </a:cubicBezTo>
                  <a:cubicBezTo>
                    <a:pt x="3457672" y="3104919"/>
                    <a:pt x="3491795" y="3113103"/>
                    <a:pt x="3524346" y="3124940"/>
                  </a:cubicBezTo>
                  <a:cubicBezTo>
                    <a:pt x="3536183" y="3142695"/>
                    <a:pt x="3570763" y="3159864"/>
                    <a:pt x="3559857" y="3178206"/>
                  </a:cubicBezTo>
                  <a:cubicBezTo>
                    <a:pt x="3377036" y="3485679"/>
                    <a:pt x="3277585" y="3481023"/>
                    <a:pt x="2965053" y="3648722"/>
                  </a:cubicBezTo>
                  <a:cubicBezTo>
                    <a:pt x="2796377" y="3562905"/>
                    <a:pt x="2603498" y="3513515"/>
                    <a:pt x="2459026" y="3391270"/>
                  </a:cubicBezTo>
                  <a:cubicBezTo>
                    <a:pt x="2397574" y="3339272"/>
                    <a:pt x="2378599" y="3240399"/>
                    <a:pt x="2388005" y="3160451"/>
                  </a:cubicBezTo>
                  <a:cubicBezTo>
                    <a:pt x="2425112" y="2845041"/>
                    <a:pt x="2548631" y="2635012"/>
                    <a:pt x="2680968" y="2370338"/>
                  </a:cubicBezTo>
                  <a:cubicBezTo>
                    <a:pt x="2692805" y="2266765"/>
                    <a:pt x="2765159" y="2151802"/>
                    <a:pt x="2716478" y="2059620"/>
                  </a:cubicBezTo>
                  <a:cubicBezTo>
                    <a:pt x="2436376" y="1529215"/>
                    <a:pt x="2231527" y="1571496"/>
                    <a:pt x="1739935" y="1438183"/>
                  </a:cubicBezTo>
                  <a:cubicBezTo>
                    <a:pt x="1555069" y="1535017"/>
                    <a:pt x="1100824" y="1690916"/>
                    <a:pt x="1136253" y="2015231"/>
                  </a:cubicBezTo>
                  <a:cubicBezTo>
                    <a:pt x="1190539" y="2512155"/>
                    <a:pt x="1708097" y="2960422"/>
                    <a:pt x="2103919" y="3169328"/>
                  </a:cubicBezTo>
                  <a:cubicBezTo>
                    <a:pt x="2203678" y="3221979"/>
                    <a:pt x="2328820" y="3187083"/>
                    <a:pt x="2441271" y="3195961"/>
                  </a:cubicBezTo>
                  <a:cubicBezTo>
                    <a:pt x="2494537" y="3119021"/>
                    <a:pt x="2615664" y="3057576"/>
                    <a:pt x="2601069" y="2965142"/>
                  </a:cubicBezTo>
                  <a:cubicBezTo>
                    <a:pt x="2481086" y="2205253"/>
                    <a:pt x="2281921" y="2184263"/>
                    <a:pt x="1766568" y="1775534"/>
                  </a:cubicBezTo>
                  <a:cubicBezTo>
                    <a:pt x="1624525" y="1784412"/>
                    <a:pt x="1443786" y="1704318"/>
                    <a:pt x="1340439" y="1802167"/>
                  </a:cubicBezTo>
                  <a:cubicBezTo>
                    <a:pt x="555483" y="2545371"/>
                    <a:pt x="1041033" y="3106686"/>
                    <a:pt x="1633403" y="3888420"/>
                  </a:cubicBezTo>
                  <a:cubicBezTo>
                    <a:pt x="1713190" y="3993713"/>
                    <a:pt x="1887896" y="3959441"/>
                    <a:pt x="2015142" y="3994952"/>
                  </a:cubicBezTo>
                  <a:cubicBezTo>
                    <a:pt x="2194011" y="3892741"/>
                    <a:pt x="2211106" y="3934234"/>
                    <a:pt x="2095041" y="3630967"/>
                  </a:cubicBezTo>
                  <a:cubicBezTo>
                    <a:pt x="2037300" y="3480097"/>
                    <a:pt x="1946127" y="3344078"/>
                    <a:pt x="1864222" y="3204839"/>
                  </a:cubicBezTo>
                  <a:cubicBezTo>
                    <a:pt x="1856720" y="3192086"/>
                    <a:pt x="1813915" y="3178206"/>
                    <a:pt x="1828711" y="3178206"/>
                  </a:cubicBezTo>
                  <a:cubicBezTo>
                    <a:pt x="1853995" y="3178206"/>
                    <a:pt x="1878103" y="3191747"/>
                    <a:pt x="1899733" y="3204839"/>
                  </a:cubicBezTo>
                  <a:cubicBezTo>
                    <a:pt x="2103414" y="3328120"/>
                    <a:pt x="2285009" y="3491799"/>
                    <a:pt x="2503414" y="3586579"/>
                  </a:cubicBezTo>
                  <a:cubicBezTo>
                    <a:pt x="2606891" y="3631484"/>
                    <a:pt x="2728315" y="3604334"/>
                    <a:pt x="2840766" y="3613212"/>
                  </a:cubicBezTo>
                  <a:cubicBezTo>
                    <a:pt x="3057267" y="2974533"/>
                    <a:pt x="3176695" y="3156255"/>
                    <a:pt x="2609946" y="2743200"/>
                  </a:cubicBezTo>
                  <a:cubicBezTo>
                    <a:pt x="2577419" y="2719494"/>
                    <a:pt x="2533007" y="2719526"/>
                    <a:pt x="2494537" y="2707689"/>
                  </a:cubicBezTo>
                  <a:cubicBezTo>
                    <a:pt x="2478211" y="2774249"/>
                    <a:pt x="2166064" y="3542190"/>
                    <a:pt x="2627702" y="3542190"/>
                  </a:cubicBezTo>
                  <a:cubicBezTo>
                    <a:pt x="2860147" y="3542190"/>
                    <a:pt x="3024238" y="3299534"/>
                    <a:pt x="3222506" y="3178206"/>
                  </a:cubicBezTo>
                  <a:cubicBezTo>
                    <a:pt x="3210669" y="2956264"/>
                    <a:pt x="3290510" y="2709060"/>
                    <a:pt x="3186995" y="2512381"/>
                  </a:cubicBezTo>
                  <a:cubicBezTo>
                    <a:pt x="2798148" y="1773571"/>
                    <a:pt x="2578318" y="1841376"/>
                    <a:pt x="1952999" y="1722268"/>
                  </a:cubicBezTo>
                  <a:cubicBezTo>
                    <a:pt x="1879018" y="1781452"/>
                    <a:pt x="1759013" y="1809298"/>
                    <a:pt x="1731057" y="1899821"/>
                  </a:cubicBezTo>
                  <a:cubicBezTo>
                    <a:pt x="1562326" y="2446187"/>
                    <a:pt x="1953583" y="2397879"/>
                    <a:pt x="2343616" y="2547891"/>
                  </a:cubicBezTo>
                  <a:cubicBezTo>
                    <a:pt x="2603663" y="2094907"/>
                    <a:pt x="2864522" y="1903786"/>
                    <a:pt x="2414638" y="1331651"/>
                  </a:cubicBezTo>
                  <a:cubicBezTo>
                    <a:pt x="2273936" y="1152715"/>
                    <a:pt x="2006265" y="1130424"/>
                    <a:pt x="1802078" y="1029810"/>
                  </a:cubicBezTo>
                  <a:cubicBezTo>
                    <a:pt x="1253694" y="1148089"/>
                    <a:pt x="1274466" y="1048239"/>
                    <a:pt x="914311" y="1633491"/>
                  </a:cubicBezTo>
                  <a:cubicBezTo>
                    <a:pt x="881705" y="1686476"/>
                    <a:pt x="866679" y="1793898"/>
                    <a:pt x="923189" y="1819922"/>
                  </a:cubicBezTo>
                  <a:cubicBezTo>
                    <a:pt x="1128263" y="1914364"/>
                    <a:pt x="1367072" y="1902781"/>
                    <a:pt x="1589014" y="1944210"/>
                  </a:cubicBezTo>
                  <a:cubicBezTo>
                    <a:pt x="1739934" y="1861352"/>
                    <a:pt x="1973404" y="1853647"/>
                    <a:pt x="2041775" y="1695635"/>
                  </a:cubicBezTo>
                  <a:cubicBezTo>
                    <a:pt x="2302797" y="1092385"/>
                    <a:pt x="1649320" y="592740"/>
                    <a:pt x="1287173" y="319596"/>
                  </a:cubicBezTo>
                  <a:cubicBezTo>
                    <a:pt x="1192052" y="247852"/>
                    <a:pt x="1056354" y="260412"/>
                    <a:pt x="940944" y="230820"/>
                  </a:cubicBezTo>
                  <a:cubicBezTo>
                    <a:pt x="828494" y="411332"/>
                    <a:pt x="665946" y="569030"/>
                    <a:pt x="603593" y="772357"/>
                  </a:cubicBezTo>
                  <a:cubicBezTo>
                    <a:pt x="451971" y="1266777"/>
                    <a:pt x="497353" y="1701456"/>
                    <a:pt x="727880" y="2148396"/>
                  </a:cubicBezTo>
                  <a:cubicBezTo>
                    <a:pt x="781630" y="2252605"/>
                    <a:pt x="887678" y="2320031"/>
                    <a:pt x="967577" y="2405849"/>
                  </a:cubicBezTo>
                  <a:cubicBezTo>
                    <a:pt x="1148090" y="2370338"/>
                    <a:pt x="1381091" y="2431437"/>
                    <a:pt x="1509115" y="2299317"/>
                  </a:cubicBezTo>
                  <a:cubicBezTo>
                    <a:pt x="1885109" y="1911291"/>
                    <a:pt x="2373763" y="1175367"/>
                    <a:pt x="1855344" y="656948"/>
                  </a:cubicBezTo>
                  <a:cubicBezTo>
                    <a:pt x="1727428" y="529032"/>
                    <a:pt x="1506156" y="562253"/>
                    <a:pt x="1331562" y="514905"/>
                  </a:cubicBezTo>
                  <a:cubicBezTo>
                    <a:pt x="1036708" y="1201110"/>
                    <a:pt x="513494" y="1921332"/>
                    <a:pt x="940944" y="2725445"/>
                  </a:cubicBezTo>
                  <a:cubicBezTo>
                    <a:pt x="1098466" y="3021774"/>
                    <a:pt x="1473605" y="3133818"/>
                    <a:pt x="1739935" y="3338004"/>
                  </a:cubicBezTo>
                  <a:cubicBezTo>
                    <a:pt x="1958917" y="3222594"/>
                    <a:pt x="2257494" y="3196332"/>
                    <a:pt x="2396882" y="2991775"/>
                  </a:cubicBezTo>
                  <a:cubicBezTo>
                    <a:pt x="2824490" y="2364246"/>
                    <a:pt x="2132154" y="2117332"/>
                    <a:pt x="1793201" y="1864311"/>
                  </a:cubicBezTo>
                  <a:cubicBezTo>
                    <a:pt x="1633403" y="1973802"/>
                    <a:pt x="1408727" y="2023925"/>
                    <a:pt x="1313806" y="2192785"/>
                  </a:cubicBezTo>
                  <a:cubicBezTo>
                    <a:pt x="1071739" y="2623409"/>
                    <a:pt x="589725" y="3610014"/>
                    <a:pt x="1384828" y="3941686"/>
                  </a:cubicBezTo>
                  <a:cubicBezTo>
                    <a:pt x="1729643" y="4085523"/>
                    <a:pt x="2130552" y="3989033"/>
                    <a:pt x="2503414" y="4012707"/>
                  </a:cubicBezTo>
                  <a:cubicBezTo>
                    <a:pt x="2698723" y="3888420"/>
                    <a:pt x="2967150" y="3836473"/>
                    <a:pt x="3089340" y="3639845"/>
                  </a:cubicBezTo>
                  <a:cubicBezTo>
                    <a:pt x="3472606" y="3023096"/>
                    <a:pt x="3253706" y="2634769"/>
                    <a:pt x="3027197" y="2068497"/>
                  </a:cubicBezTo>
                  <a:cubicBezTo>
                    <a:pt x="2901809" y="1755027"/>
                    <a:pt x="2939386" y="1822870"/>
                    <a:pt x="2689845" y="1686757"/>
                  </a:cubicBezTo>
                  <a:cubicBezTo>
                    <a:pt x="2512684" y="1827830"/>
                    <a:pt x="1795998" y="2196819"/>
                    <a:pt x="2201573" y="2636668"/>
                  </a:cubicBezTo>
                  <a:cubicBezTo>
                    <a:pt x="2348341" y="2795839"/>
                    <a:pt x="2627702" y="2713608"/>
                    <a:pt x="2840766" y="2752078"/>
                  </a:cubicBezTo>
                  <a:cubicBezTo>
                    <a:pt x="3569922" y="1979519"/>
                    <a:pt x="3856117" y="2004798"/>
                    <a:pt x="3684144" y="807868"/>
                  </a:cubicBezTo>
                  <a:cubicBezTo>
                    <a:pt x="3660218" y="641344"/>
                    <a:pt x="3471080" y="547457"/>
                    <a:pt x="3364548" y="417251"/>
                  </a:cubicBezTo>
                  <a:cubicBezTo>
                    <a:pt x="3263934" y="423169"/>
                    <a:pt x="3141958" y="372737"/>
                    <a:pt x="3062707" y="435006"/>
                  </a:cubicBezTo>
                  <a:cubicBezTo>
                    <a:pt x="2751625" y="679427"/>
                    <a:pt x="2245962" y="1296140"/>
                    <a:pt x="2245962" y="1296140"/>
                  </a:cubicBezTo>
                  <a:cubicBezTo>
                    <a:pt x="2441783" y="1557238"/>
                    <a:pt x="2396189" y="1519899"/>
                    <a:pt x="2778622" y="612559"/>
                  </a:cubicBezTo>
                  <a:cubicBezTo>
                    <a:pt x="2969722" y="159165"/>
                    <a:pt x="2329516" y="88639"/>
                    <a:pt x="2121674" y="0"/>
                  </a:cubicBezTo>
                  <a:cubicBezTo>
                    <a:pt x="1917488" y="121328"/>
                    <a:pt x="1639052" y="165166"/>
                    <a:pt x="1509115" y="363985"/>
                  </a:cubicBezTo>
                  <a:cubicBezTo>
                    <a:pt x="1169467" y="883688"/>
                    <a:pt x="1421997" y="1469509"/>
                    <a:pt x="1855344" y="1811045"/>
                  </a:cubicBezTo>
                  <a:cubicBezTo>
                    <a:pt x="2010924" y="1933663"/>
                    <a:pt x="2240043" y="1905740"/>
                    <a:pt x="2432393" y="1953088"/>
                  </a:cubicBezTo>
                  <a:cubicBezTo>
                    <a:pt x="2618824" y="1799208"/>
                    <a:pt x="2855640" y="1691266"/>
                    <a:pt x="2991686" y="1491449"/>
                  </a:cubicBezTo>
                  <a:cubicBezTo>
                    <a:pt x="3325291" y="1001466"/>
                    <a:pt x="2290831" y="666229"/>
                    <a:pt x="2192696" y="603682"/>
                  </a:cubicBezTo>
                  <a:cubicBezTo>
                    <a:pt x="1702693" y="914794"/>
                    <a:pt x="1098413" y="1110617"/>
                    <a:pt x="1420339" y="1988598"/>
                  </a:cubicBezTo>
                  <a:cubicBezTo>
                    <a:pt x="1507955" y="2227552"/>
                    <a:pt x="1887896" y="2189825"/>
                    <a:pt x="2121674" y="2290439"/>
                  </a:cubicBezTo>
                  <a:cubicBezTo>
                    <a:pt x="2315634" y="2190972"/>
                    <a:pt x="3351357" y="1884739"/>
                    <a:pt x="2956175" y="1287262"/>
                  </a:cubicBezTo>
                  <a:cubicBezTo>
                    <a:pt x="2770643" y="1006756"/>
                    <a:pt x="2364330" y="967666"/>
                    <a:pt x="2068408" y="807868"/>
                  </a:cubicBezTo>
                  <a:cubicBezTo>
                    <a:pt x="1601669" y="1347033"/>
                    <a:pt x="1219122" y="1491469"/>
                    <a:pt x="1668913" y="2334827"/>
                  </a:cubicBezTo>
                  <a:cubicBezTo>
                    <a:pt x="1761086" y="2507652"/>
                    <a:pt x="2018102" y="2512380"/>
                    <a:pt x="2192696" y="2601157"/>
                  </a:cubicBezTo>
                  <a:cubicBezTo>
                    <a:pt x="2631312" y="2258137"/>
                    <a:pt x="3277803" y="1999054"/>
                    <a:pt x="3036074" y="1242874"/>
                  </a:cubicBezTo>
                  <a:cubicBezTo>
                    <a:pt x="2978830" y="1063803"/>
                    <a:pt x="2704641" y="1065321"/>
                    <a:pt x="2538925" y="976544"/>
                  </a:cubicBezTo>
                  <a:cubicBezTo>
                    <a:pt x="2432393" y="1210323"/>
                    <a:pt x="2267762" y="1425579"/>
                    <a:pt x="2219329" y="1677880"/>
                  </a:cubicBezTo>
                  <a:cubicBezTo>
                    <a:pt x="2019589" y="2718388"/>
                    <a:pt x="2060506" y="2681550"/>
                    <a:pt x="2290350" y="3355759"/>
                  </a:cubicBezTo>
                  <a:cubicBezTo>
                    <a:pt x="2993818" y="3298721"/>
                    <a:pt x="3047403" y="3455633"/>
                    <a:pt x="3417814" y="2707689"/>
                  </a:cubicBezTo>
                  <a:cubicBezTo>
                    <a:pt x="3467736" y="2606884"/>
                    <a:pt x="3489479" y="2448867"/>
                    <a:pt x="3408937" y="2370338"/>
                  </a:cubicBezTo>
                  <a:cubicBezTo>
                    <a:pt x="3221318" y="2187409"/>
                    <a:pt x="2941380" y="2133600"/>
                    <a:pt x="2707601" y="2015231"/>
                  </a:cubicBezTo>
                  <a:cubicBezTo>
                    <a:pt x="2562599" y="2068497"/>
                    <a:pt x="2350918" y="2041881"/>
                    <a:pt x="2272595" y="2175029"/>
                  </a:cubicBezTo>
                  <a:cubicBezTo>
                    <a:pt x="1870027" y="2859394"/>
                    <a:pt x="2175582" y="2921282"/>
                    <a:pt x="2574436" y="3249227"/>
                  </a:cubicBezTo>
                  <a:cubicBezTo>
                    <a:pt x="2737193" y="3216676"/>
                    <a:pt x="2952570" y="3275747"/>
                    <a:pt x="3062707" y="3151573"/>
                  </a:cubicBezTo>
                  <a:cubicBezTo>
                    <a:pt x="3770113" y="2354007"/>
                    <a:pt x="3483741" y="1764827"/>
                    <a:pt x="2902909" y="941033"/>
                  </a:cubicBezTo>
                  <a:cubicBezTo>
                    <a:pt x="2709023" y="666044"/>
                    <a:pt x="2382086" y="514905"/>
                    <a:pt x="2121674" y="301841"/>
                  </a:cubicBezTo>
                  <a:cubicBezTo>
                    <a:pt x="1507367" y="400131"/>
                    <a:pt x="1764843" y="292841"/>
                    <a:pt x="1455849" y="1535837"/>
                  </a:cubicBezTo>
                  <a:cubicBezTo>
                    <a:pt x="1425561" y="1657678"/>
                    <a:pt x="1437651" y="1805473"/>
                    <a:pt x="1509115" y="1908699"/>
                  </a:cubicBezTo>
                  <a:cubicBezTo>
                    <a:pt x="1562381" y="1985639"/>
                    <a:pt x="1686668" y="1967884"/>
                    <a:pt x="1775445" y="1997476"/>
                  </a:cubicBezTo>
                  <a:cubicBezTo>
                    <a:pt x="1887896" y="1615736"/>
                    <a:pt x="2075786" y="1248489"/>
                    <a:pt x="2112797" y="852256"/>
                  </a:cubicBezTo>
                  <a:cubicBezTo>
                    <a:pt x="2128487" y="684286"/>
                    <a:pt x="2080923" y="449359"/>
                    <a:pt x="1926366" y="381740"/>
                  </a:cubicBezTo>
                  <a:cubicBezTo>
                    <a:pt x="1759132" y="308575"/>
                    <a:pt x="1577177" y="488272"/>
                    <a:pt x="1402583" y="541538"/>
                  </a:cubicBezTo>
                  <a:cubicBezTo>
                    <a:pt x="1361431" y="710987"/>
                    <a:pt x="879407" y="2170558"/>
                    <a:pt x="1145131" y="2565647"/>
                  </a:cubicBezTo>
                  <a:cubicBezTo>
                    <a:pt x="1269444" y="2750480"/>
                    <a:pt x="1565340" y="2713608"/>
                    <a:pt x="1775445" y="2787588"/>
                  </a:cubicBezTo>
                  <a:cubicBezTo>
                    <a:pt x="1902692" y="2669219"/>
                    <a:pt x="2096378" y="2595287"/>
                    <a:pt x="2157185" y="2432482"/>
                  </a:cubicBezTo>
                  <a:cubicBezTo>
                    <a:pt x="2334810" y="1956905"/>
                    <a:pt x="1653382" y="1930357"/>
                    <a:pt x="1464727" y="1873188"/>
                  </a:cubicBezTo>
                  <a:cubicBezTo>
                    <a:pt x="1195552" y="2402255"/>
                    <a:pt x="905504" y="2762102"/>
                    <a:pt x="1269418" y="3462291"/>
                  </a:cubicBezTo>
                  <a:cubicBezTo>
                    <a:pt x="1375865" y="3667100"/>
                    <a:pt x="1695546" y="3639844"/>
                    <a:pt x="1908610" y="3728621"/>
                  </a:cubicBezTo>
                  <a:cubicBezTo>
                    <a:pt x="2521305" y="3483543"/>
                    <a:pt x="3141857" y="3488110"/>
                    <a:pt x="3089340" y="2601157"/>
                  </a:cubicBezTo>
                  <a:cubicBezTo>
                    <a:pt x="3075804" y="2372547"/>
                    <a:pt x="2840765" y="2216458"/>
                    <a:pt x="2716478" y="2024109"/>
                  </a:cubicBezTo>
                  <a:cubicBezTo>
                    <a:pt x="2514061" y="2371656"/>
                    <a:pt x="1834508" y="2990148"/>
                    <a:pt x="2574436" y="3355759"/>
                  </a:cubicBezTo>
                  <a:cubicBezTo>
                    <a:pt x="2709532" y="3422512"/>
                    <a:pt x="2858521" y="3255146"/>
                    <a:pt x="3000564" y="3204839"/>
                  </a:cubicBezTo>
                  <a:cubicBezTo>
                    <a:pt x="3438629" y="2206627"/>
                    <a:pt x="3831218" y="1999851"/>
                    <a:pt x="3293527" y="994299"/>
                  </a:cubicBezTo>
                  <a:cubicBezTo>
                    <a:pt x="3210305" y="838662"/>
                    <a:pt x="3003523" y="793072"/>
                    <a:pt x="2858521" y="692458"/>
                  </a:cubicBezTo>
                  <a:cubicBezTo>
                    <a:pt x="2280101" y="1408598"/>
                    <a:pt x="2208144" y="1236710"/>
                    <a:pt x="2228206" y="2139519"/>
                  </a:cubicBezTo>
                  <a:cubicBezTo>
                    <a:pt x="2228941" y="2172596"/>
                    <a:pt x="2287391" y="2169111"/>
                    <a:pt x="2316983" y="2183907"/>
                  </a:cubicBezTo>
                  <a:cubicBezTo>
                    <a:pt x="2459026" y="1935332"/>
                    <a:pt x="2748798" y="1724423"/>
                    <a:pt x="2743111" y="1438183"/>
                  </a:cubicBezTo>
                  <a:cubicBezTo>
                    <a:pt x="2729625" y="759366"/>
                    <a:pt x="1830937" y="735857"/>
                    <a:pt x="1455849" y="648070"/>
                  </a:cubicBezTo>
                  <a:cubicBezTo>
                    <a:pt x="1165541" y="1213407"/>
                    <a:pt x="703616" y="1889090"/>
                    <a:pt x="763391" y="2583402"/>
                  </a:cubicBezTo>
                  <a:cubicBezTo>
                    <a:pt x="777505" y="2747346"/>
                    <a:pt x="964618" y="2843814"/>
                    <a:pt x="1065232" y="2974020"/>
                  </a:cubicBezTo>
                  <a:cubicBezTo>
                    <a:pt x="1242785" y="2932591"/>
                    <a:pt x="1459013" y="2967859"/>
                    <a:pt x="1597892" y="2849732"/>
                  </a:cubicBezTo>
                  <a:cubicBezTo>
                    <a:pt x="2110070" y="2414086"/>
                    <a:pt x="1813572" y="2192733"/>
                    <a:pt x="1402583" y="2006354"/>
                  </a:cubicBezTo>
                  <a:cubicBezTo>
                    <a:pt x="1302285" y="1960870"/>
                    <a:pt x="1183600" y="1982680"/>
                    <a:pt x="1074109" y="1970843"/>
                  </a:cubicBezTo>
                  <a:cubicBezTo>
                    <a:pt x="850123" y="2428997"/>
                    <a:pt x="287327" y="3067615"/>
                    <a:pt x="1020843" y="3551068"/>
                  </a:cubicBezTo>
                  <a:cubicBezTo>
                    <a:pt x="1253114" y="3704156"/>
                    <a:pt x="1577177" y="3545149"/>
                    <a:pt x="1855344" y="3542190"/>
                  </a:cubicBezTo>
                  <a:cubicBezTo>
                    <a:pt x="2011835" y="3390514"/>
                    <a:pt x="2857750" y="2765516"/>
                    <a:pt x="2601069" y="2325950"/>
                  </a:cubicBezTo>
                  <a:cubicBezTo>
                    <a:pt x="2425963" y="2026080"/>
                    <a:pt x="2015142" y="1953087"/>
                    <a:pt x="1722179" y="1766656"/>
                  </a:cubicBezTo>
                  <a:cubicBezTo>
                    <a:pt x="1547585" y="1775534"/>
                    <a:pt x="1331930" y="1680458"/>
                    <a:pt x="1198397" y="1793289"/>
                  </a:cubicBezTo>
                  <a:cubicBezTo>
                    <a:pt x="989269" y="1969994"/>
                    <a:pt x="162830" y="2974551"/>
                    <a:pt x="710125" y="3435658"/>
                  </a:cubicBezTo>
                  <a:cubicBezTo>
                    <a:pt x="971391" y="3655780"/>
                    <a:pt x="1372991" y="3601375"/>
                    <a:pt x="1704424" y="3684233"/>
                  </a:cubicBezTo>
                  <a:cubicBezTo>
                    <a:pt x="2103919" y="3474128"/>
                    <a:pt x="2560075" y="3347526"/>
                    <a:pt x="2902909" y="3053919"/>
                  </a:cubicBezTo>
                  <a:cubicBezTo>
                    <a:pt x="3157358" y="2836007"/>
                    <a:pt x="3403570" y="2535138"/>
                    <a:pt x="3435570" y="2201662"/>
                  </a:cubicBezTo>
                  <a:cubicBezTo>
                    <a:pt x="3466644" y="1877837"/>
                    <a:pt x="3266773" y="1556390"/>
                    <a:pt x="3071585" y="1296140"/>
                  </a:cubicBezTo>
                  <a:cubicBezTo>
                    <a:pt x="2590871" y="655188"/>
                    <a:pt x="2217497" y="548243"/>
                    <a:pt x="1589014" y="257453"/>
                  </a:cubicBezTo>
                  <a:cubicBezTo>
                    <a:pt x="1002914" y="1011009"/>
                    <a:pt x="999669" y="853868"/>
                    <a:pt x="861045" y="2077375"/>
                  </a:cubicBezTo>
                  <a:cubicBezTo>
                    <a:pt x="840452" y="2259134"/>
                    <a:pt x="846049" y="2468275"/>
                    <a:pt x="949822" y="2618913"/>
                  </a:cubicBezTo>
                  <a:cubicBezTo>
                    <a:pt x="1049777" y="2764008"/>
                    <a:pt x="1257581" y="2790548"/>
                    <a:pt x="1411461" y="2876365"/>
                  </a:cubicBezTo>
                  <a:cubicBezTo>
                    <a:pt x="1734016" y="2781670"/>
                    <a:pt x="2104836" y="2786635"/>
                    <a:pt x="2379127" y="2592280"/>
                  </a:cubicBezTo>
                  <a:cubicBezTo>
                    <a:pt x="3108043" y="2075791"/>
                    <a:pt x="3183287" y="1524616"/>
                    <a:pt x="2459026" y="958788"/>
                  </a:cubicBezTo>
                  <a:cubicBezTo>
                    <a:pt x="2116389" y="691103"/>
                    <a:pt x="1660035" y="615519"/>
                    <a:pt x="1260540" y="443884"/>
                  </a:cubicBezTo>
                  <a:cubicBezTo>
                    <a:pt x="1029721" y="582967"/>
                    <a:pt x="684224" y="617962"/>
                    <a:pt x="568082" y="861134"/>
                  </a:cubicBezTo>
                  <a:cubicBezTo>
                    <a:pt x="26055" y="1996002"/>
                    <a:pt x="293525" y="2083599"/>
                    <a:pt x="816657" y="2743200"/>
                  </a:cubicBezTo>
                  <a:cubicBezTo>
                    <a:pt x="1080028" y="2737282"/>
                    <a:pt x="1378747" y="2857372"/>
                    <a:pt x="1606770" y="2725445"/>
                  </a:cubicBezTo>
                  <a:cubicBezTo>
                    <a:pt x="2293333" y="2328219"/>
                    <a:pt x="2130040" y="1714159"/>
                    <a:pt x="1597892" y="1322773"/>
                  </a:cubicBezTo>
                  <a:cubicBezTo>
                    <a:pt x="1338563" y="1132041"/>
                    <a:pt x="988292" y="1115628"/>
                    <a:pt x="683492" y="1012055"/>
                  </a:cubicBezTo>
                  <a:cubicBezTo>
                    <a:pt x="348662" y="1483086"/>
                    <a:pt x="-135283" y="1926872"/>
                    <a:pt x="35422" y="2601157"/>
                  </a:cubicBezTo>
                  <a:cubicBezTo>
                    <a:pt x="95134" y="2837021"/>
                    <a:pt x="355018" y="2968101"/>
                    <a:pt x="514816" y="3151573"/>
                  </a:cubicBezTo>
                  <a:cubicBezTo>
                    <a:pt x="858086" y="3136777"/>
                    <a:pt x="1205257" y="3160870"/>
                    <a:pt x="1544626" y="3107185"/>
                  </a:cubicBezTo>
                  <a:cubicBezTo>
                    <a:pt x="1735174" y="3077042"/>
                    <a:pt x="1952562" y="2763830"/>
                    <a:pt x="2086164" y="2902998"/>
                  </a:cubicBezTo>
                  <a:cubicBezTo>
                    <a:pt x="2238121" y="3061286"/>
                    <a:pt x="2009224" y="3335045"/>
                    <a:pt x="1970754" y="3551068"/>
                  </a:cubicBezTo>
                  <a:cubicBezTo>
                    <a:pt x="2160144" y="3675355"/>
                    <a:pt x="2313312" y="3903562"/>
                    <a:pt x="2538925" y="3923930"/>
                  </a:cubicBezTo>
                  <a:cubicBezTo>
                    <a:pt x="3239904" y="3987213"/>
                    <a:pt x="3532653" y="3287070"/>
                    <a:pt x="3852820" y="2858610"/>
                  </a:cubicBezTo>
                  <a:cubicBezTo>
                    <a:pt x="3817309" y="2636668"/>
                    <a:pt x="3833324" y="2400014"/>
                    <a:pt x="3746288" y="2192785"/>
                  </a:cubicBezTo>
                  <a:cubicBezTo>
                    <a:pt x="3701539" y="2086239"/>
                    <a:pt x="3588710" y="1931760"/>
                    <a:pt x="3479958" y="1970843"/>
                  </a:cubicBezTo>
                  <a:cubicBezTo>
                    <a:pt x="3316148" y="2029712"/>
                    <a:pt x="3278731" y="2254928"/>
                    <a:pt x="3178117" y="2396971"/>
                  </a:cubicBezTo>
                  <a:cubicBezTo>
                    <a:pt x="3160362" y="2521258"/>
                    <a:pt x="3034958" y="2857479"/>
                    <a:pt x="3124851" y="2769833"/>
                  </a:cubicBezTo>
                  <a:cubicBezTo>
                    <a:pt x="3594381" y="2312041"/>
                    <a:pt x="3729832" y="1794906"/>
                    <a:pt x="3169239" y="1305018"/>
                  </a:cubicBezTo>
                  <a:cubicBezTo>
                    <a:pt x="3010592" y="1166381"/>
                    <a:pt x="2754948" y="1228078"/>
                    <a:pt x="2547803" y="1189608"/>
                  </a:cubicBezTo>
                  <a:cubicBezTo>
                    <a:pt x="1741719" y="2083099"/>
                    <a:pt x="1663989" y="2342281"/>
                    <a:pt x="1935243" y="1722268"/>
                  </a:cubicBezTo>
                  <a:cubicBezTo>
                    <a:pt x="1902692" y="1248792"/>
                    <a:pt x="1942991" y="764582"/>
                    <a:pt x="1837589" y="301841"/>
                  </a:cubicBezTo>
                  <a:cubicBezTo>
                    <a:pt x="1813893" y="197809"/>
                    <a:pt x="1674474" y="97255"/>
                    <a:pt x="1571259" y="124288"/>
                  </a:cubicBezTo>
                  <a:cubicBezTo>
                    <a:pt x="1375422" y="175579"/>
                    <a:pt x="1251663" y="372863"/>
                    <a:pt x="1091865" y="497150"/>
                  </a:cubicBezTo>
                  <a:cubicBezTo>
                    <a:pt x="1044517" y="787154"/>
                    <a:pt x="891215" y="1079222"/>
                    <a:pt x="949822" y="1367161"/>
                  </a:cubicBezTo>
                  <a:cubicBezTo>
                    <a:pt x="974484" y="1488328"/>
                    <a:pt x="1177073" y="1533999"/>
                    <a:pt x="1296051" y="1500326"/>
                  </a:cubicBezTo>
                  <a:cubicBezTo>
                    <a:pt x="1525861" y="1435285"/>
                    <a:pt x="1692587" y="1233996"/>
                    <a:pt x="1890855" y="1100831"/>
                  </a:cubicBezTo>
                  <a:cubicBezTo>
                    <a:pt x="1952999" y="970625"/>
                    <a:pt x="2142373" y="838973"/>
                    <a:pt x="2077286" y="710214"/>
                  </a:cubicBezTo>
                  <a:cubicBezTo>
                    <a:pt x="1788879" y="139670"/>
                    <a:pt x="1315535" y="304888"/>
                    <a:pt x="861045" y="337352"/>
                  </a:cubicBezTo>
                  <a:cubicBezTo>
                    <a:pt x="714385" y="974567"/>
                    <a:pt x="271374" y="1644317"/>
                    <a:pt x="1047476" y="2104008"/>
                  </a:cubicBezTo>
                  <a:cubicBezTo>
                    <a:pt x="1251420" y="2224805"/>
                    <a:pt x="1520952" y="2127682"/>
                    <a:pt x="1757690" y="2139519"/>
                  </a:cubicBezTo>
                  <a:cubicBezTo>
                    <a:pt x="2086670" y="1831100"/>
                    <a:pt x="2684077" y="1562041"/>
                    <a:pt x="2237084" y="976544"/>
                  </a:cubicBezTo>
                  <a:cubicBezTo>
                    <a:pt x="2120640" y="824019"/>
                    <a:pt x="1876059" y="846338"/>
                    <a:pt x="1695546" y="781235"/>
                  </a:cubicBezTo>
                  <a:cubicBezTo>
                    <a:pt x="1636362" y="1086035"/>
                    <a:pt x="1561903" y="1388263"/>
                    <a:pt x="1517993" y="1695635"/>
                  </a:cubicBezTo>
                  <a:cubicBezTo>
                    <a:pt x="1496633" y="1845153"/>
                    <a:pt x="1492436" y="1997561"/>
                    <a:pt x="1500238" y="2148396"/>
                  </a:cubicBezTo>
                  <a:cubicBezTo>
                    <a:pt x="1501553" y="2173818"/>
                    <a:pt x="1523911" y="2195744"/>
                    <a:pt x="1544626" y="2210540"/>
                  </a:cubicBezTo>
                  <a:cubicBezTo>
                    <a:pt x="1583222" y="2238109"/>
                    <a:pt x="1601101" y="2237173"/>
                    <a:pt x="1633403" y="2237173"/>
                  </a:cubicBezTo>
                </a:path>
              </a:pathLst>
            </a:custGeom>
            <a:noFill/>
            <a:ln w="28575">
              <a:solidFill>
                <a:srgbClr val="DC4C6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9" name="Picture 2">
            <a:extLst>
              <a:ext uri="{FF2B5EF4-FFF2-40B4-BE49-F238E27FC236}">
                <a16:creationId xmlns:a16="http://schemas.microsoft.com/office/drawing/2014/main" id="{FDEAF6E4-A614-E805-EA09-1F12061D6A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00"/>
          <a:stretch/>
        </p:blipFill>
        <p:spPr bwMode="auto">
          <a:xfrm>
            <a:off x="1504731" y="1216324"/>
            <a:ext cx="1397841" cy="1024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3CC82D1E-2533-ECC2-B62E-317DC3B93625}"/>
              </a:ext>
            </a:extLst>
          </p:cNvPr>
          <p:cNvGrpSpPr/>
          <p:nvPr/>
        </p:nvGrpSpPr>
        <p:grpSpPr>
          <a:xfrm>
            <a:off x="37568" y="2335914"/>
            <a:ext cx="2844845" cy="1048732"/>
            <a:chOff x="8234658" y="3789922"/>
            <a:chExt cx="3957342" cy="1458846"/>
          </a:xfrm>
        </p:grpSpPr>
        <p:pic>
          <p:nvPicPr>
            <p:cNvPr id="12" name="Picture 2">
              <a:extLst>
                <a:ext uri="{FF2B5EF4-FFF2-40B4-BE49-F238E27FC236}">
                  <a16:creationId xmlns:a16="http://schemas.microsoft.com/office/drawing/2014/main" id="{5E10924C-B1C5-4455-DCE9-5F1998DBDAC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000"/>
            <a:stretch/>
          </p:blipFill>
          <p:spPr bwMode="auto">
            <a:xfrm>
              <a:off x="10201827" y="3789922"/>
              <a:ext cx="1990173" cy="1458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27B0E59-A4F9-1851-A061-37C342E5728B}"/>
                </a:ext>
              </a:extLst>
            </p:cNvPr>
            <p:cNvSpPr/>
            <p:nvPr/>
          </p:nvSpPr>
          <p:spPr>
            <a:xfrm>
              <a:off x="8234658" y="3938416"/>
              <a:ext cx="1976142" cy="1106424"/>
            </a:xfrm>
            <a:custGeom>
              <a:avLst/>
              <a:gdLst>
                <a:gd name="connsiteX0" fmla="*/ 1976142 w 1976142"/>
                <a:gd name="connsiteY0" fmla="*/ 0 h 1106424"/>
                <a:gd name="connsiteX1" fmla="*/ 1793262 w 1976142"/>
                <a:gd name="connsiteY1" fmla="*/ 9144 h 1106424"/>
                <a:gd name="connsiteX2" fmla="*/ 1729254 w 1976142"/>
                <a:gd name="connsiteY2" fmla="*/ 18288 h 1106424"/>
                <a:gd name="connsiteX3" fmla="*/ 1619526 w 1976142"/>
                <a:gd name="connsiteY3" fmla="*/ 91440 h 1106424"/>
                <a:gd name="connsiteX4" fmla="*/ 1546374 w 1976142"/>
                <a:gd name="connsiteY4" fmla="*/ 192024 h 1106424"/>
                <a:gd name="connsiteX5" fmla="*/ 1509798 w 1976142"/>
                <a:gd name="connsiteY5" fmla="*/ 329184 h 1106424"/>
                <a:gd name="connsiteX6" fmla="*/ 1592094 w 1976142"/>
                <a:gd name="connsiteY6" fmla="*/ 384048 h 1106424"/>
                <a:gd name="connsiteX7" fmla="*/ 1756686 w 1976142"/>
                <a:gd name="connsiteY7" fmla="*/ 365760 h 1106424"/>
                <a:gd name="connsiteX8" fmla="*/ 1774974 w 1976142"/>
                <a:gd name="connsiteY8" fmla="*/ 292608 h 1106424"/>
                <a:gd name="connsiteX9" fmla="*/ 1537230 w 1976142"/>
                <a:gd name="connsiteY9" fmla="*/ 201168 h 1106424"/>
                <a:gd name="connsiteX10" fmla="*/ 1409214 w 1976142"/>
                <a:gd name="connsiteY10" fmla="*/ 265176 h 1106424"/>
                <a:gd name="connsiteX11" fmla="*/ 1436646 w 1976142"/>
                <a:gd name="connsiteY11" fmla="*/ 384048 h 1106424"/>
                <a:gd name="connsiteX12" fmla="*/ 1582950 w 1976142"/>
                <a:gd name="connsiteY12" fmla="*/ 411480 h 1106424"/>
                <a:gd name="connsiteX13" fmla="*/ 1610382 w 1976142"/>
                <a:gd name="connsiteY13" fmla="*/ 393192 h 1106424"/>
                <a:gd name="connsiteX14" fmla="*/ 1436646 w 1976142"/>
                <a:gd name="connsiteY14" fmla="*/ 292608 h 1106424"/>
                <a:gd name="connsiteX15" fmla="*/ 1445790 w 1976142"/>
                <a:gd name="connsiteY15" fmla="*/ 694944 h 1106424"/>
                <a:gd name="connsiteX16" fmla="*/ 1729254 w 1976142"/>
                <a:gd name="connsiteY16" fmla="*/ 722376 h 1106424"/>
                <a:gd name="connsiteX17" fmla="*/ 1811550 w 1976142"/>
                <a:gd name="connsiteY17" fmla="*/ 393192 h 1106424"/>
                <a:gd name="connsiteX18" fmla="*/ 1656102 w 1976142"/>
                <a:gd name="connsiteY18" fmla="*/ 347472 h 1106424"/>
                <a:gd name="connsiteX19" fmla="*/ 1683534 w 1976142"/>
                <a:gd name="connsiteY19" fmla="*/ 539496 h 1106424"/>
                <a:gd name="connsiteX20" fmla="*/ 1784118 w 1976142"/>
                <a:gd name="connsiteY20" fmla="*/ 585216 h 1106424"/>
                <a:gd name="connsiteX21" fmla="*/ 1774974 w 1976142"/>
                <a:gd name="connsiteY21" fmla="*/ 448056 h 1106424"/>
                <a:gd name="connsiteX22" fmla="*/ 1464078 w 1976142"/>
                <a:gd name="connsiteY22" fmla="*/ 384048 h 1106424"/>
                <a:gd name="connsiteX23" fmla="*/ 1509798 w 1976142"/>
                <a:gd name="connsiteY23" fmla="*/ 466344 h 1106424"/>
                <a:gd name="connsiteX24" fmla="*/ 1564662 w 1976142"/>
                <a:gd name="connsiteY24" fmla="*/ 475488 h 1106424"/>
                <a:gd name="connsiteX25" fmla="*/ 1473222 w 1976142"/>
                <a:gd name="connsiteY25" fmla="*/ 402336 h 1106424"/>
                <a:gd name="connsiteX26" fmla="*/ 1390926 w 1976142"/>
                <a:gd name="connsiteY26" fmla="*/ 658368 h 1106424"/>
                <a:gd name="connsiteX27" fmla="*/ 1528086 w 1976142"/>
                <a:gd name="connsiteY27" fmla="*/ 676656 h 1106424"/>
                <a:gd name="connsiteX28" fmla="*/ 1573806 w 1976142"/>
                <a:gd name="connsiteY28" fmla="*/ 557784 h 1106424"/>
                <a:gd name="connsiteX29" fmla="*/ 1345206 w 1976142"/>
                <a:gd name="connsiteY29" fmla="*/ 612648 h 1106424"/>
                <a:gd name="connsiteX30" fmla="*/ 1546374 w 1976142"/>
                <a:gd name="connsiteY30" fmla="*/ 841248 h 1106424"/>
                <a:gd name="connsiteX31" fmla="*/ 1665246 w 1976142"/>
                <a:gd name="connsiteY31" fmla="*/ 658368 h 1106424"/>
                <a:gd name="connsiteX32" fmla="*/ 1601238 w 1976142"/>
                <a:gd name="connsiteY32" fmla="*/ 493776 h 1106424"/>
                <a:gd name="connsiteX33" fmla="*/ 1500654 w 1976142"/>
                <a:gd name="connsiteY33" fmla="*/ 448056 h 1106424"/>
                <a:gd name="connsiteX34" fmla="*/ 1464078 w 1976142"/>
                <a:gd name="connsiteY34" fmla="*/ 621792 h 1106424"/>
                <a:gd name="connsiteX35" fmla="*/ 1582950 w 1976142"/>
                <a:gd name="connsiteY35" fmla="*/ 667512 h 1106424"/>
                <a:gd name="connsiteX36" fmla="*/ 1582950 w 1976142"/>
                <a:gd name="connsiteY36" fmla="*/ 411480 h 1106424"/>
                <a:gd name="connsiteX37" fmla="*/ 1445790 w 1976142"/>
                <a:gd name="connsiteY37" fmla="*/ 402336 h 1106424"/>
                <a:gd name="connsiteX38" fmla="*/ 1363494 w 1976142"/>
                <a:gd name="connsiteY38" fmla="*/ 466344 h 1106424"/>
                <a:gd name="connsiteX39" fmla="*/ 1528086 w 1976142"/>
                <a:gd name="connsiteY39" fmla="*/ 813816 h 1106424"/>
                <a:gd name="connsiteX40" fmla="*/ 1765830 w 1976142"/>
                <a:gd name="connsiteY40" fmla="*/ 749808 h 1106424"/>
                <a:gd name="connsiteX41" fmla="*/ 1820694 w 1976142"/>
                <a:gd name="connsiteY41" fmla="*/ 402336 h 1106424"/>
                <a:gd name="connsiteX42" fmla="*/ 1720110 w 1976142"/>
                <a:gd name="connsiteY42" fmla="*/ 384048 h 1106424"/>
                <a:gd name="connsiteX43" fmla="*/ 1692678 w 1976142"/>
                <a:gd name="connsiteY43" fmla="*/ 676656 h 1106424"/>
                <a:gd name="connsiteX44" fmla="*/ 1857270 w 1976142"/>
                <a:gd name="connsiteY44" fmla="*/ 758952 h 1106424"/>
                <a:gd name="connsiteX45" fmla="*/ 1902990 w 1976142"/>
                <a:gd name="connsiteY45" fmla="*/ 640080 h 1106424"/>
                <a:gd name="connsiteX46" fmla="*/ 1592094 w 1976142"/>
                <a:gd name="connsiteY46" fmla="*/ 438912 h 1106424"/>
                <a:gd name="connsiteX47" fmla="*/ 1482366 w 1976142"/>
                <a:gd name="connsiteY47" fmla="*/ 740664 h 1106424"/>
                <a:gd name="connsiteX48" fmla="*/ 1546374 w 1976142"/>
                <a:gd name="connsiteY48" fmla="*/ 786384 h 1106424"/>
                <a:gd name="connsiteX49" fmla="*/ 1619526 w 1976142"/>
                <a:gd name="connsiteY49" fmla="*/ 685800 h 1106424"/>
                <a:gd name="connsiteX50" fmla="*/ 1354350 w 1976142"/>
                <a:gd name="connsiteY50" fmla="*/ 484632 h 1106424"/>
                <a:gd name="connsiteX51" fmla="*/ 1354350 w 1976142"/>
                <a:gd name="connsiteY51" fmla="*/ 832104 h 1106424"/>
                <a:gd name="connsiteX52" fmla="*/ 1482366 w 1976142"/>
                <a:gd name="connsiteY52" fmla="*/ 877824 h 1106424"/>
                <a:gd name="connsiteX53" fmla="*/ 1573806 w 1976142"/>
                <a:gd name="connsiteY53" fmla="*/ 758952 h 1106424"/>
                <a:gd name="connsiteX54" fmla="*/ 1509798 w 1976142"/>
                <a:gd name="connsiteY54" fmla="*/ 530352 h 1106424"/>
                <a:gd name="connsiteX55" fmla="*/ 1445790 w 1976142"/>
                <a:gd name="connsiteY55" fmla="*/ 804672 h 1106424"/>
                <a:gd name="connsiteX56" fmla="*/ 1546374 w 1976142"/>
                <a:gd name="connsiteY56" fmla="*/ 822960 h 1106424"/>
                <a:gd name="connsiteX57" fmla="*/ 1555518 w 1976142"/>
                <a:gd name="connsiteY57" fmla="*/ 640080 h 1106424"/>
                <a:gd name="connsiteX58" fmla="*/ 1189758 w 1976142"/>
                <a:gd name="connsiteY58" fmla="*/ 576072 h 1106424"/>
                <a:gd name="connsiteX59" fmla="*/ 1125750 w 1976142"/>
                <a:gd name="connsiteY59" fmla="*/ 603504 h 1106424"/>
                <a:gd name="connsiteX60" fmla="*/ 1061742 w 1976142"/>
                <a:gd name="connsiteY60" fmla="*/ 612648 h 1106424"/>
                <a:gd name="connsiteX61" fmla="*/ 503958 w 1976142"/>
                <a:gd name="connsiteY61" fmla="*/ 621792 h 1106424"/>
                <a:gd name="connsiteX62" fmla="*/ 339366 w 1976142"/>
                <a:gd name="connsiteY62" fmla="*/ 694944 h 1106424"/>
                <a:gd name="connsiteX63" fmla="*/ 302790 w 1976142"/>
                <a:gd name="connsiteY63" fmla="*/ 722376 h 1106424"/>
                <a:gd name="connsiteX64" fmla="*/ 513102 w 1976142"/>
                <a:gd name="connsiteY64" fmla="*/ 822960 h 1106424"/>
                <a:gd name="connsiteX65" fmla="*/ 394230 w 1976142"/>
                <a:gd name="connsiteY65" fmla="*/ 649224 h 1106424"/>
                <a:gd name="connsiteX66" fmla="*/ 348510 w 1976142"/>
                <a:gd name="connsiteY66" fmla="*/ 694944 h 1106424"/>
                <a:gd name="connsiteX67" fmla="*/ 476526 w 1976142"/>
                <a:gd name="connsiteY67" fmla="*/ 640080 h 1106424"/>
                <a:gd name="connsiteX68" fmla="*/ 366798 w 1976142"/>
                <a:gd name="connsiteY68" fmla="*/ 484632 h 1106424"/>
                <a:gd name="connsiteX69" fmla="*/ 238782 w 1976142"/>
                <a:gd name="connsiteY69" fmla="*/ 475488 h 1106424"/>
                <a:gd name="connsiteX70" fmla="*/ 220494 w 1976142"/>
                <a:gd name="connsiteY70" fmla="*/ 685800 h 1106424"/>
                <a:gd name="connsiteX71" fmla="*/ 321078 w 1976142"/>
                <a:gd name="connsiteY71" fmla="*/ 704088 h 1106424"/>
                <a:gd name="connsiteX72" fmla="*/ 366798 w 1976142"/>
                <a:gd name="connsiteY72" fmla="*/ 530352 h 1106424"/>
                <a:gd name="connsiteX73" fmla="*/ 211350 w 1976142"/>
                <a:gd name="connsiteY73" fmla="*/ 457200 h 1106424"/>
                <a:gd name="connsiteX74" fmla="*/ 129054 w 1976142"/>
                <a:gd name="connsiteY74" fmla="*/ 676656 h 1106424"/>
                <a:gd name="connsiteX75" fmla="*/ 339366 w 1976142"/>
                <a:gd name="connsiteY75" fmla="*/ 813816 h 1106424"/>
                <a:gd name="connsiteX76" fmla="*/ 394230 w 1976142"/>
                <a:gd name="connsiteY76" fmla="*/ 786384 h 1106424"/>
                <a:gd name="connsiteX77" fmla="*/ 348510 w 1976142"/>
                <a:gd name="connsiteY77" fmla="*/ 603504 h 1106424"/>
                <a:gd name="connsiteX78" fmla="*/ 238782 w 1976142"/>
                <a:gd name="connsiteY78" fmla="*/ 585216 h 1106424"/>
                <a:gd name="connsiteX79" fmla="*/ 357654 w 1976142"/>
                <a:gd name="connsiteY79" fmla="*/ 804672 h 1106424"/>
                <a:gd name="connsiteX80" fmla="*/ 467382 w 1976142"/>
                <a:gd name="connsiteY80" fmla="*/ 731520 h 1106424"/>
                <a:gd name="connsiteX81" fmla="*/ 330222 w 1976142"/>
                <a:gd name="connsiteY81" fmla="*/ 530352 h 1106424"/>
                <a:gd name="connsiteX82" fmla="*/ 302790 w 1976142"/>
                <a:gd name="connsiteY82" fmla="*/ 868680 h 1106424"/>
                <a:gd name="connsiteX83" fmla="*/ 394230 w 1976142"/>
                <a:gd name="connsiteY83" fmla="*/ 758952 h 1106424"/>
                <a:gd name="connsiteX84" fmla="*/ 403374 w 1976142"/>
                <a:gd name="connsiteY84" fmla="*/ 795528 h 1106424"/>
                <a:gd name="connsiteX85" fmla="*/ 449094 w 1976142"/>
                <a:gd name="connsiteY85" fmla="*/ 777240 h 1106424"/>
                <a:gd name="connsiteX86" fmla="*/ 412518 w 1976142"/>
                <a:gd name="connsiteY86" fmla="*/ 731520 h 1106424"/>
                <a:gd name="connsiteX87" fmla="*/ 385086 w 1976142"/>
                <a:gd name="connsiteY87" fmla="*/ 804672 h 1106424"/>
                <a:gd name="connsiteX88" fmla="*/ 439950 w 1976142"/>
                <a:gd name="connsiteY88" fmla="*/ 841248 h 1106424"/>
                <a:gd name="connsiteX89" fmla="*/ 449094 w 1976142"/>
                <a:gd name="connsiteY89" fmla="*/ 566928 h 1106424"/>
                <a:gd name="connsiteX90" fmla="*/ 513102 w 1976142"/>
                <a:gd name="connsiteY90" fmla="*/ 466344 h 1106424"/>
                <a:gd name="connsiteX91" fmla="*/ 1016022 w 1976142"/>
                <a:gd name="connsiteY91" fmla="*/ 329184 h 1106424"/>
                <a:gd name="connsiteX92" fmla="*/ 1363494 w 1976142"/>
                <a:gd name="connsiteY92" fmla="*/ 265176 h 1106424"/>
                <a:gd name="connsiteX93" fmla="*/ 1528086 w 1976142"/>
                <a:gd name="connsiteY93" fmla="*/ 274320 h 1106424"/>
                <a:gd name="connsiteX94" fmla="*/ 1518942 w 1976142"/>
                <a:gd name="connsiteY94" fmla="*/ 338328 h 1106424"/>
                <a:gd name="connsiteX95" fmla="*/ 1528086 w 1976142"/>
                <a:gd name="connsiteY95" fmla="*/ 411480 h 1106424"/>
                <a:gd name="connsiteX96" fmla="*/ 1573806 w 1976142"/>
                <a:gd name="connsiteY96" fmla="*/ 576072 h 1106424"/>
                <a:gd name="connsiteX97" fmla="*/ 1592094 w 1976142"/>
                <a:gd name="connsiteY97" fmla="*/ 612648 h 1106424"/>
                <a:gd name="connsiteX98" fmla="*/ 1619526 w 1976142"/>
                <a:gd name="connsiteY98" fmla="*/ 621792 h 1106424"/>
                <a:gd name="connsiteX99" fmla="*/ 1656102 w 1976142"/>
                <a:gd name="connsiteY99" fmla="*/ 685800 h 1106424"/>
                <a:gd name="connsiteX100" fmla="*/ 1710966 w 1976142"/>
                <a:gd name="connsiteY100" fmla="*/ 694944 h 1106424"/>
                <a:gd name="connsiteX101" fmla="*/ 1692678 w 1976142"/>
                <a:gd name="connsiteY101" fmla="*/ 740664 h 1106424"/>
                <a:gd name="connsiteX102" fmla="*/ 1637814 w 1976142"/>
                <a:gd name="connsiteY102" fmla="*/ 758952 h 1106424"/>
                <a:gd name="connsiteX103" fmla="*/ 1564662 w 1976142"/>
                <a:gd name="connsiteY103" fmla="*/ 795528 h 1106424"/>
                <a:gd name="connsiteX104" fmla="*/ 1326918 w 1976142"/>
                <a:gd name="connsiteY104" fmla="*/ 941832 h 1106424"/>
                <a:gd name="connsiteX105" fmla="*/ 1208046 w 1976142"/>
                <a:gd name="connsiteY105" fmla="*/ 969264 h 1106424"/>
                <a:gd name="connsiteX106" fmla="*/ 1052598 w 1976142"/>
                <a:gd name="connsiteY106" fmla="*/ 1033272 h 1106424"/>
                <a:gd name="connsiteX107" fmla="*/ 897150 w 1976142"/>
                <a:gd name="connsiteY107" fmla="*/ 1051560 h 1106424"/>
                <a:gd name="connsiteX108" fmla="*/ 650262 w 1976142"/>
                <a:gd name="connsiteY108" fmla="*/ 1005840 h 1106424"/>
                <a:gd name="connsiteX109" fmla="*/ 522246 w 1976142"/>
                <a:gd name="connsiteY109" fmla="*/ 896112 h 1106424"/>
                <a:gd name="connsiteX110" fmla="*/ 494814 w 1976142"/>
                <a:gd name="connsiteY110" fmla="*/ 859536 h 1106424"/>
                <a:gd name="connsiteX111" fmla="*/ 458238 w 1976142"/>
                <a:gd name="connsiteY111" fmla="*/ 841248 h 1106424"/>
                <a:gd name="connsiteX112" fmla="*/ 275358 w 1976142"/>
                <a:gd name="connsiteY112" fmla="*/ 722376 h 1106424"/>
                <a:gd name="connsiteX113" fmla="*/ 202206 w 1976142"/>
                <a:gd name="connsiteY113" fmla="*/ 694944 h 1106424"/>
                <a:gd name="connsiteX114" fmla="*/ 92478 w 1976142"/>
                <a:gd name="connsiteY114" fmla="*/ 804672 h 1106424"/>
                <a:gd name="connsiteX115" fmla="*/ 174774 w 1976142"/>
                <a:gd name="connsiteY115" fmla="*/ 868680 h 1106424"/>
                <a:gd name="connsiteX116" fmla="*/ 458238 w 1976142"/>
                <a:gd name="connsiteY116" fmla="*/ 795528 h 1106424"/>
                <a:gd name="connsiteX117" fmla="*/ 220494 w 1976142"/>
                <a:gd name="connsiteY117" fmla="*/ 685800 h 1106424"/>
                <a:gd name="connsiteX118" fmla="*/ 247926 w 1976142"/>
                <a:gd name="connsiteY118" fmla="*/ 1014984 h 1106424"/>
                <a:gd name="connsiteX119" fmla="*/ 385086 w 1976142"/>
                <a:gd name="connsiteY119" fmla="*/ 987552 h 1106424"/>
                <a:gd name="connsiteX120" fmla="*/ 412518 w 1976142"/>
                <a:gd name="connsiteY120" fmla="*/ 832104 h 1106424"/>
                <a:gd name="connsiteX121" fmla="*/ 110766 w 1976142"/>
                <a:gd name="connsiteY121" fmla="*/ 658368 h 1106424"/>
                <a:gd name="connsiteX122" fmla="*/ 101622 w 1976142"/>
                <a:gd name="connsiteY122" fmla="*/ 886968 h 1106424"/>
                <a:gd name="connsiteX123" fmla="*/ 211350 w 1976142"/>
                <a:gd name="connsiteY123" fmla="*/ 740664 h 1106424"/>
                <a:gd name="connsiteX124" fmla="*/ 83334 w 1976142"/>
                <a:gd name="connsiteY124" fmla="*/ 923544 h 1106424"/>
                <a:gd name="connsiteX125" fmla="*/ 238782 w 1976142"/>
                <a:gd name="connsiteY125" fmla="*/ 1106424 h 1106424"/>
                <a:gd name="connsiteX126" fmla="*/ 476526 w 1976142"/>
                <a:gd name="connsiteY126" fmla="*/ 960120 h 1106424"/>
                <a:gd name="connsiteX127" fmla="*/ 247926 w 1976142"/>
                <a:gd name="connsiteY127" fmla="*/ 630936 h 1106424"/>
                <a:gd name="connsiteX128" fmla="*/ 202206 w 1976142"/>
                <a:gd name="connsiteY128" fmla="*/ 612648 h 1106424"/>
                <a:gd name="connsiteX129" fmla="*/ 220494 w 1976142"/>
                <a:gd name="connsiteY129" fmla="*/ 941832 h 1106424"/>
                <a:gd name="connsiteX130" fmla="*/ 293646 w 1976142"/>
                <a:gd name="connsiteY130" fmla="*/ 950976 h 1106424"/>
                <a:gd name="connsiteX131" fmla="*/ 330222 w 1976142"/>
                <a:gd name="connsiteY131" fmla="*/ 795528 h 1106424"/>
                <a:gd name="connsiteX132" fmla="*/ 275358 w 1976142"/>
                <a:gd name="connsiteY132" fmla="*/ 795528 h 1106424"/>
                <a:gd name="connsiteX133" fmla="*/ 403374 w 1976142"/>
                <a:gd name="connsiteY133" fmla="*/ 786384 h 1106424"/>
                <a:gd name="connsiteX134" fmla="*/ 485670 w 1976142"/>
                <a:gd name="connsiteY134" fmla="*/ 777240 h 1106424"/>
                <a:gd name="connsiteX135" fmla="*/ 558822 w 1976142"/>
                <a:gd name="connsiteY135" fmla="*/ 768096 h 1106424"/>
                <a:gd name="connsiteX136" fmla="*/ 769134 w 1976142"/>
                <a:gd name="connsiteY136" fmla="*/ 758952 h 1106424"/>
                <a:gd name="connsiteX137" fmla="*/ 906294 w 1976142"/>
                <a:gd name="connsiteY137" fmla="*/ 740664 h 1106424"/>
                <a:gd name="connsiteX138" fmla="*/ 1153182 w 1976142"/>
                <a:gd name="connsiteY138" fmla="*/ 731520 h 1106424"/>
                <a:gd name="connsiteX139" fmla="*/ 1345206 w 1976142"/>
                <a:gd name="connsiteY139" fmla="*/ 713232 h 1106424"/>
                <a:gd name="connsiteX140" fmla="*/ 1436646 w 1976142"/>
                <a:gd name="connsiteY140" fmla="*/ 685800 h 1106424"/>
                <a:gd name="connsiteX141" fmla="*/ 1500654 w 1976142"/>
                <a:gd name="connsiteY141" fmla="*/ 676656 h 1106424"/>
                <a:gd name="connsiteX142" fmla="*/ 1555518 w 1976142"/>
                <a:gd name="connsiteY142" fmla="*/ 658368 h 1106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</a:cxnLst>
              <a:rect l="l" t="t" r="r" b="b"/>
              <a:pathLst>
                <a:path w="1976142" h="1106424">
                  <a:moveTo>
                    <a:pt x="1976142" y="0"/>
                  </a:moveTo>
                  <a:cubicBezTo>
                    <a:pt x="1915182" y="3048"/>
                    <a:pt x="1854131" y="4635"/>
                    <a:pt x="1793262" y="9144"/>
                  </a:cubicBezTo>
                  <a:cubicBezTo>
                    <a:pt x="1771768" y="10736"/>
                    <a:pt x="1749701" y="11472"/>
                    <a:pt x="1729254" y="18288"/>
                  </a:cubicBezTo>
                  <a:cubicBezTo>
                    <a:pt x="1711411" y="24236"/>
                    <a:pt x="1623701" y="86987"/>
                    <a:pt x="1619526" y="91440"/>
                  </a:cubicBezTo>
                  <a:cubicBezTo>
                    <a:pt x="1591172" y="121685"/>
                    <a:pt x="1570758" y="158496"/>
                    <a:pt x="1546374" y="192024"/>
                  </a:cubicBezTo>
                  <a:cubicBezTo>
                    <a:pt x="1516604" y="311103"/>
                    <a:pt x="1530864" y="265985"/>
                    <a:pt x="1509798" y="329184"/>
                  </a:cubicBezTo>
                  <a:cubicBezTo>
                    <a:pt x="1537230" y="347472"/>
                    <a:pt x="1561608" y="371495"/>
                    <a:pt x="1592094" y="384048"/>
                  </a:cubicBezTo>
                  <a:cubicBezTo>
                    <a:pt x="1654628" y="409797"/>
                    <a:pt x="1696349" y="383861"/>
                    <a:pt x="1756686" y="365760"/>
                  </a:cubicBezTo>
                  <a:cubicBezTo>
                    <a:pt x="1762782" y="341376"/>
                    <a:pt x="1787296" y="314515"/>
                    <a:pt x="1774974" y="292608"/>
                  </a:cubicBezTo>
                  <a:cubicBezTo>
                    <a:pt x="1725172" y="204071"/>
                    <a:pt x="1617482" y="211868"/>
                    <a:pt x="1537230" y="201168"/>
                  </a:cubicBezTo>
                  <a:cubicBezTo>
                    <a:pt x="1494558" y="222504"/>
                    <a:pt x="1446468" y="235373"/>
                    <a:pt x="1409214" y="265176"/>
                  </a:cubicBezTo>
                  <a:cubicBezTo>
                    <a:pt x="1376294" y="291512"/>
                    <a:pt x="1425447" y="377889"/>
                    <a:pt x="1436646" y="384048"/>
                  </a:cubicBezTo>
                  <a:cubicBezTo>
                    <a:pt x="1480122" y="407960"/>
                    <a:pt x="1534182" y="402336"/>
                    <a:pt x="1582950" y="411480"/>
                  </a:cubicBezTo>
                  <a:cubicBezTo>
                    <a:pt x="1592094" y="405384"/>
                    <a:pt x="1614138" y="403520"/>
                    <a:pt x="1610382" y="393192"/>
                  </a:cubicBezTo>
                  <a:cubicBezTo>
                    <a:pt x="1572794" y="289824"/>
                    <a:pt x="1528174" y="307863"/>
                    <a:pt x="1436646" y="292608"/>
                  </a:cubicBezTo>
                  <a:cubicBezTo>
                    <a:pt x="1410348" y="392539"/>
                    <a:pt x="1325437" y="603866"/>
                    <a:pt x="1445790" y="694944"/>
                  </a:cubicBezTo>
                  <a:cubicBezTo>
                    <a:pt x="1521487" y="752228"/>
                    <a:pt x="1634766" y="713232"/>
                    <a:pt x="1729254" y="722376"/>
                  </a:cubicBezTo>
                  <a:cubicBezTo>
                    <a:pt x="1788776" y="621933"/>
                    <a:pt x="1972251" y="486934"/>
                    <a:pt x="1811550" y="393192"/>
                  </a:cubicBezTo>
                  <a:cubicBezTo>
                    <a:pt x="1764897" y="365978"/>
                    <a:pt x="1707918" y="362712"/>
                    <a:pt x="1656102" y="347472"/>
                  </a:cubicBezTo>
                  <a:cubicBezTo>
                    <a:pt x="1568750" y="369310"/>
                    <a:pt x="1554311" y="360020"/>
                    <a:pt x="1683534" y="539496"/>
                  </a:cubicBezTo>
                  <a:cubicBezTo>
                    <a:pt x="1705053" y="569384"/>
                    <a:pt x="1750590" y="569976"/>
                    <a:pt x="1784118" y="585216"/>
                  </a:cubicBezTo>
                  <a:cubicBezTo>
                    <a:pt x="1781070" y="539496"/>
                    <a:pt x="1809764" y="477876"/>
                    <a:pt x="1774974" y="448056"/>
                  </a:cubicBezTo>
                  <a:cubicBezTo>
                    <a:pt x="1629840" y="323656"/>
                    <a:pt x="1580083" y="350904"/>
                    <a:pt x="1464078" y="384048"/>
                  </a:cubicBezTo>
                  <a:cubicBezTo>
                    <a:pt x="1479318" y="411480"/>
                    <a:pt x="1486578" y="445235"/>
                    <a:pt x="1509798" y="466344"/>
                  </a:cubicBezTo>
                  <a:cubicBezTo>
                    <a:pt x="1523517" y="478816"/>
                    <a:pt x="1573861" y="491585"/>
                    <a:pt x="1564662" y="475488"/>
                  </a:cubicBezTo>
                  <a:cubicBezTo>
                    <a:pt x="1545296" y="441597"/>
                    <a:pt x="1503702" y="426720"/>
                    <a:pt x="1473222" y="402336"/>
                  </a:cubicBezTo>
                  <a:cubicBezTo>
                    <a:pt x="1372225" y="436002"/>
                    <a:pt x="1298296" y="442231"/>
                    <a:pt x="1390926" y="658368"/>
                  </a:cubicBezTo>
                  <a:cubicBezTo>
                    <a:pt x="1409095" y="700763"/>
                    <a:pt x="1482366" y="670560"/>
                    <a:pt x="1528086" y="676656"/>
                  </a:cubicBezTo>
                  <a:cubicBezTo>
                    <a:pt x="1543326" y="637032"/>
                    <a:pt x="1586590" y="598267"/>
                    <a:pt x="1573806" y="557784"/>
                  </a:cubicBezTo>
                  <a:cubicBezTo>
                    <a:pt x="1521546" y="392295"/>
                    <a:pt x="1358496" y="601256"/>
                    <a:pt x="1345206" y="612648"/>
                  </a:cubicBezTo>
                  <a:cubicBezTo>
                    <a:pt x="1350351" y="705259"/>
                    <a:pt x="1311727" y="930966"/>
                    <a:pt x="1546374" y="841248"/>
                  </a:cubicBezTo>
                  <a:cubicBezTo>
                    <a:pt x="1614285" y="815282"/>
                    <a:pt x="1625622" y="719328"/>
                    <a:pt x="1665246" y="658368"/>
                  </a:cubicBezTo>
                  <a:cubicBezTo>
                    <a:pt x="1643910" y="603504"/>
                    <a:pt x="1637518" y="540134"/>
                    <a:pt x="1601238" y="493776"/>
                  </a:cubicBezTo>
                  <a:cubicBezTo>
                    <a:pt x="1578540" y="464773"/>
                    <a:pt x="1527578" y="422927"/>
                    <a:pt x="1500654" y="448056"/>
                  </a:cubicBezTo>
                  <a:cubicBezTo>
                    <a:pt x="1457389" y="488437"/>
                    <a:pt x="1476270" y="563880"/>
                    <a:pt x="1464078" y="621792"/>
                  </a:cubicBezTo>
                  <a:cubicBezTo>
                    <a:pt x="1503702" y="637032"/>
                    <a:pt x="1541764" y="677809"/>
                    <a:pt x="1582950" y="667512"/>
                  </a:cubicBezTo>
                  <a:cubicBezTo>
                    <a:pt x="1804811" y="612047"/>
                    <a:pt x="1723047" y="490868"/>
                    <a:pt x="1582950" y="411480"/>
                  </a:cubicBezTo>
                  <a:cubicBezTo>
                    <a:pt x="1543084" y="388889"/>
                    <a:pt x="1491510" y="405384"/>
                    <a:pt x="1445790" y="402336"/>
                  </a:cubicBezTo>
                  <a:cubicBezTo>
                    <a:pt x="1418358" y="423672"/>
                    <a:pt x="1369898" y="432187"/>
                    <a:pt x="1363494" y="466344"/>
                  </a:cubicBezTo>
                  <a:cubicBezTo>
                    <a:pt x="1321777" y="688837"/>
                    <a:pt x="1393124" y="696849"/>
                    <a:pt x="1528086" y="813816"/>
                  </a:cubicBezTo>
                  <a:cubicBezTo>
                    <a:pt x="1607334" y="792480"/>
                    <a:pt x="1701133" y="800303"/>
                    <a:pt x="1765830" y="749808"/>
                  </a:cubicBezTo>
                  <a:cubicBezTo>
                    <a:pt x="1910387" y="636983"/>
                    <a:pt x="1963008" y="509071"/>
                    <a:pt x="1820694" y="402336"/>
                  </a:cubicBezTo>
                  <a:cubicBezTo>
                    <a:pt x="1793432" y="381889"/>
                    <a:pt x="1753638" y="390144"/>
                    <a:pt x="1720110" y="384048"/>
                  </a:cubicBezTo>
                  <a:cubicBezTo>
                    <a:pt x="1631412" y="472746"/>
                    <a:pt x="1574924" y="494672"/>
                    <a:pt x="1692678" y="676656"/>
                  </a:cubicBezTo>
                  <a:cubicBezTo>
                    <a:pt x="1726001" y="728155"/>
                    <a:pt x="1802406" y="731520"/>
                    <a:pt x="1857270" y="758952"/>
                  </a:cubicBezTo>
                  <a:cubicBezTo>
                    <a:pt x="1872510" y="719328"/>
                    <a:pt x="1921976" y="678052"/>
                    <a:pt x="1902990" y="640080"/>
                  </a:cubicBezTo>
                  <a:cubicBezTo>
                    <a:pt x="1799482" y="433064"/>
                    <a:pt x="1745025" y="451656"/>
                    <a:pt x="1592094" y="438912"/>
                  </a:cubicBezTo>
                  <a:cubicBezTo>
                    <a:pt x="1556536" y="503563"/>
                    <a:pt x="1448762" y="639851"/>
                    <a:pt x="1482366" y="740664"/>
                  </a:cubicBezTo>
                  <a:cubicBezTo>
                    <a:pt x="1490657" y="765538"/>
                    <a:pt x="1525038" y="771144"/>
                    <a:pt x="1546374" y="786384"/>
                  </a:cubicBezTo>
                  <a:cubicBezTo>
                    <a:pt x="1570758" y="752856"/>
                    <a:pt x="1623792" y="727037"/>
                    <a:pt x="1619526" y="685800"/>
                  </a:cubicBezTo>
                  <a:cubicBezTo>
                    <a:pt x="1600077" y="497794"/>
                    <a:pt x="1485172" y="513703"/>
                    <a:pt x="1354350" y="484632"/>
                  </a:cubicBezTo>
                  <a:cubicBezTo>
                    <a:pt x="1286163" y="629528"/>
                    <a:pt x="1219989" y="673313"/>
                    <a:pt x="1354350" y="832104"/>
                  </a:cubicBezTo>
                  <a:cubicBezTo>
                    <a:pt x="1383619" y="866694"/>
                    <a:pt x="1439694" y="862584"/>
                    <a:pt x="1482366" y="877824"/>
                  </a:cubicBezTo>
                  <a:cubicBezTo>
                    <a:pt x="1512846" y="838200"/>
                    <a:pt x="1561681" y="807450"/>
                    <a:pt x="1573806" y="758952"/>
                  </a:cubicBezTo>
                  <a:cubicBezTo>
                    <a:pt x="1606974" y="626279"/>
                    <a:pt x="1570743" y="603486"/>
                    <a:pt x="1509798" y="530352"/>
                  </a:cubicBezTo>
                  <a:cubicBezTo>
                    <a:pt x="1424848" y="628372"/>
                    <a:pt x="1314599" y="673481"/>
                    <a:pt x="1445790" y="804672"/>
                  </a:cubicBezTo>
                  <a:cubicBezTo>
                    <a:pt x="1469887" y="828769"/>
                    <a:pt x="1512846" y="816864"/>
                    <a:pt x="1546374" y="822960"/>
                  </a:cubicBezTo>
                  <a:cubicBezTo>
                    <a:pt x="1549422" y="762000"/>
                    <a:pt x="1584341" y="693882"/>
                    <a:pt x="1555518" y="640080"/>
                  </a:cubicBezTo>
                  <a:cubicBezTo>
                    <a:pt x="1495403" y="527865"/>
                    <a:pt x="1260021" y="573144"/>
                    <a:pt x="1189758" y="576072"/>
                  </a:cubicBezTo>
                  <a:cubicBezTo>
                    <a:pt x="1168422" y="585216"/>
                    <a:pt x="1148070" y="597127"/>
                    <a:pt x="1125750" y="603504"/>
                  </a:cubicBezTo>
                  <a:cubicBezTo>
                    <a:pt x="1105027" y="609425"/>
                    <a:pt x="1083285" y="612014"/>
                    <a:pt x="1061742" y="612648"/>
                  </a:cubicBezTo>
                  <a:cubicBezTo>
                    <a:pt x="875869" y="618115"/>
                    <a:pt x="689886" y="618744"/>
                    <a:pt x="503958" y="621792"/>
                  </a:cubicBezTo>
                  <a:cubicBezTo>
                    <a:pt x="449094" y="646176"/>
                    <a:pt x="393066" y="668094"/>
                    <a:pt x="339366" y="694944"/>
                  </a:cubicBezTo>
                  <a:cubicBezTo>
                    <a:pt x="325735" y="701760"/>
                    <a:pt x="295974" y="708745"/>
                    <a:pt x="302790" y="722376"/>
                  </a:cubicBezTo>
                  <a:cubicBezTo>
                    <a:pt x="351791" y="820377"/>
                    <a:pt x="424324" y="809302"/>
                    <a:pt x="513102" y="822960"/>
                  </a:cubicBezTo>
                  <a:cubicBezTo>
                    <a:pt x="543887" y="730606"/>
                    <a:pt x="566783" y="718245"/>
                    <a:pt x="394230" y="649224"/>
                  </a:cubicBezTo>
                  <a:cubicBezTo>
                    <a:pt x="374219" y="641220"/>
                    <a:pt x="363750" y="679704"/>
                    <a:pt x="348510" y="694944"/>
                  </a:cubicBezTo>
                  <a:cubicBezTo>
                    <a:pt x="367255" y="710565"/>
                    <a:pt x="507736" y="858553"/>
                    <a:pt x="476526" y="640080"/>
                  </a:cubicBezTo>
                  <a:cubicBezTo>
                    <a:pt x="467556" y="577293"/>
                    <a:pt x="418945" y="520734"/>
                    <a:pt x="366798" y="484632"/>
                  </a:cubicBezTo>
                  <a:cubicBezTo>
                    <a:pt x="331624" y="460281"/>
                    <a:pt x="281454" y="478536"/>
                    <a:pt x="238782" y="475488"/>
                  </a:cubicBezTo>
                  <a:cubicBezTo>
                    <a:pt x="227488" y="512193"/>
                    <a:pt x="168266" y="637589"/>
                    <a:pt x="220494" y="685800"/>
                  </a:cubicBezTo>
                  <a:cubicBezTo>
                    <a:pt x="245534" y="708914"/>
                    <a:pt x="287550" y="697992"/>
                    <a:pt x="321078" y="704088"/>
                  </a:cubicBezTo>
                  <a:cubicBezTo>
                    <a:pt x="336318" y="646176"/>
                    <a:pt x="391119" y="585074"/>
                    <a:pt x="366798" y="530352"/>
                  </a:cubicBezTo>
                  <a:cubicBezTo>
                    <a:pt x="343540" y="478021"/>
                    <a:pt x="260122" y="427187"/>
                    <a:pt x="211350" y="457200"/>
                  </a:cubicBezTo>
                  <a:cubicBezTo>
                    <a:pt x="144813" y="498146"/>
                    <a:pt x="156486" y="603504"/>
                    <a:pt x="129054" y="676656"/>
                  </a:cubicBezTo>
                  <a:cubicBezTo>
                    <a:pt x="199158" y="722376"/>
                    <a:pt x="262030" y="781815"/>
                    <a:pt x="339366" y="813816"/>
                  </a:cubicBezTo>
                  <a:cubicBezTo>
                    <a:pt x="358259" y="821634"/>
                    <a:pt x="393342" y="806811"/>
                    <a:pt x="394230" y="786384"/>
                  </a:cubicBezTo>
                  <a:cubicBezTo>
                    <a:pt x="396959" y="723607"/>
                    <a:pt x="386931" y="653225"/>
                    <a:pt x="348510" y="603504"/>
                  </a:cubicBezTo>
                  <a:cubicBezTo>
                    <a:pt x="325837" y="574163"/>
                    <a:pt x="275358" y="591312"/>
                    <a:pt x="238782" y="585216"/>
                  </a:cubicBezTo>
                  <a:cubicBezTo>
                    <a:pt x="228340" y="679190"/>
                    <a:pt x="198097" y="761714"/>
                    <a:pt x="357654" y="804672"/>
                  </a:cubicBezTo>
                  <a:cubicBezTo>
                    <a:pt x="400101" y="816100"/>
                    <a:pt x="430806" y="755904"/>
                    <a:pt x="467382" y="731520"/>
                  </a:cubicBezTo>
                  <a:cubicBezTo>
                    <a:pt x="421662" y="664464"/>
                    <a:pt x="409529" y="513111"/>
                    <a:pt x="330222" y="530352"/>
                  </a:cubicBezTo>
                  <a:cubicBezTo>
                    <a:pt x="129433" y="574002"/>
                    <a:pt x="265516" y="794132"/>
                    <a:pt x="302790" y="868680"/>
                  </a:cubicBezTo>
                  <a:cubicBezTo>
                    <a:pt x="333270" y="832104"/>
                    <a:pt x="355725" y="786956"/>
                    <a:pt x="394230" y="758952"/>
                  </a:cubicBezTo>
                  <a:cubicBezTo>
                    <a:pt x="404394" y="751560"/>
                    <a:pt x="391452" y="791554"/>
                    <a:pt x="403374" y="795528"/>
                  </a:cubicBezTo>
                  <a:cubicBezTo>
                    <a:pt x="418946" y="800719"/>
                    <a:pt x="433854" y="783336"/>
                    <a:pt x="449094" y="777240"/>
                  </a:cubicBezTo>
                  <a:cubicBezTo>
                    <a:pt x="547245" y="949004"/>
                    <a:pt x="428167" y="737211"/>
                    <a:pt x="412518" y="731520"/>
                  </a:cubicBezTo>
                  <a:cubicBezTo>
                    <a:pt x="388044" y="722620"/>
                    <a:pt x="394230" y="780288"/>
                    <a:pt x="385086" y="804672"/>
                  </a:cubicBezTo>
                  <a:cubicBezTo>
                    <a:pt x="403374" y="816864"/>
                    <a:pt x="431628" y="861591"/>
                    <a:pt x="439950" y="841248"/>
                  </a:cubicBezTo>
                  <a:cubicBezTo>
                    <a:pt x="509537" y="671147"/>
                    <a:pt x="496122" y="660984"/>
                    <a:pt x="449094" y="566928"/>
                  </a:cubicBezTo>
                  <a:cubicBezTo>
                    <a:pt x="470430" y="533400"/>
                    <a:pt x="479528" y="487608"/>
                    <a:pt x="513102" y="466344"/>
                  </a:cubicBezTo>
                  <a:cubicBezTo>
                    <a:pt x="603198" y="409283"/>
                    <a:pt x="939463" y="343287"/>
                    <a:pt x="1016022" y="329184"/>
                  </a:cubicBezTo>
                  <a:lnTo>
                    <a:pt x="1363494" y="265176"/>
                  </a:lnTo>
                  <a:cubicBezTo>
                    <a:pt x="1418358" y="268224"/>
                    <a:pt x="1478367" y="250923"/>
                    <a:pt x="1528086" y="274320"/>
                  </a:cubicBezTo>
                  <a:cubicBezTo>
                    <a:pt x="1547587" y="283497"/>
                    <a:pt x="1518942" y="316775"/>
                    <a:pt x="1518942" y="338328"/>
                  </a:cubicBezTo>
                  <a:cubicBezTo>
                    <a:pt x="1518942" y="362902"/>
                    <a:pt x="1524046" y="387241"/>
                    <a:pt x="1528086" y="411480"/>
                  </a:cubicBezTo>
                  <a:cubicBezTo>
                    <a:pt x="1541592" y="492517"/>
                    <a:pt x="1543745" y="503925"/>
                    <a:pt x="1573806" y="576072"/>
                  </a:cubicBezTo>
                  <a:cubicBezTo>
                    <a:pt x="1579049" y="588655"/>
                    <a:pt x="1582455" y="603009"/>
                    <a:pt x="1592094" y="612648"/>
                  </a:cubicBezTo>
                  <a:cubicBezTo>
                    <a:pt x="1598910" y="619464"/>
                    <a:pt x="1610382" y="618744"/>
                    <a:pt x="1619526" y="621792"/>
                  </a:cubicBezTo>
                  <a:cubicBezTo>
                    <a:pt x="1631718" y="643128"/>
                    <a:pt x="1636913" y="670449"/>
                    <a:pt x="1656102" y="685800"/>
                  </a:cubicBezTo>
                  <a:cubicBezTo>
                    <a:pt x="1670580" y="697382"/>
                    <a:pt x="1700682" y="679518"/>
                    <a:pt x="1710966" y="694944"/>
                  </a:cubicBezTo>
                  <a:cubicBezTo>
                    <a:pt x="1720071" y="708601"/>
                    <a:pt x="1705031" y="729855"/>
                    <a:pt x="1692678" y="740664"/>
                  </a:cubicBezTo>
                  <a:cubicBezTo>
                    <a:pt x="1678170" y="753358"/>
                    <a:pt x="1655533" y="751358"/>
                    <a:pt x="1637814" y="758952"/>
                  </a:cubicBezTo>
                  <a:cubicBezTo>
                    <a:pt x="1612756" y="769691"/>
                    <a:pt x="1586472" y="779171"/>
                    <a:pt x="1564662" y="795528"/>
                  </a:cubicBezTo>
                  <a:cubicBezTo>
                    <a:pt x="1451099" y="880700"/>
                    <a:pt x="1443184" y="906447"/>
                    <a:pt x="1326918" y="941832"/>
                  </a:cubicBezTo>
                  <a:cubicBezTo>
                    <a:pt x="1288014" y="953672"/>
                    <a:pt x="1247670" y="960120"/>
                    <a:pt x="1208046" y="969264"/>
                  </a:cubicBezTo>
                  <a:cubicBezTo>
                    <a:pt x="1155769" y="995403"/>
                    <a:pt x="1111184" y="1022005"/>
                    <a:pt x="1052598" y="1033272"/>
                  </a:cubicBezTo>
                  <a:cubicBezTo>
                    <a:pt x="1001363" y="1043125"/>
                    <a:pt x="948966" y="1045464"/>
                    <a:pt x="897150" y="1051560"/>
                  </a:cubicBezTo>
                  <a:cubicBezTo>
                    <a:pt x="824326" y="1043468"/>
                    <a:pt x="721803" y="1043714"/>
                    <a:pt x="650262" y="1005840"/>
                  </a:cubicBezTo>
                  <a:cubicBezTo>
                    <a:pt x="609208" y="984105"/>
                    <a:pt x="553870" y="931250"/>
                    <a:pt x="522246" y="896112"/>
                  </a:cubicBezTo>
                  <a:cubicBezTo>
                    <a:pt x="512051" y="884784"/>
                    <a:pt x="506385" y="869454"/>
                    <a:pt x="494814" y="859536"/>
                  </a:cubicBezTo>
                  <a:cubicBezTo>
                    <a:pt x="484465" y="850665"/>
                    <a:pt x="469704" y="848619"/>
                    <a:pt x="458238" y="841248"/>
                  </a:cubicBezTo>
                  <a:cubicBezTo>
                    <a:pt x="420406" y="816927"/>
                    <a:pt x="319665" y="738991"/>
                    <a:pt x="275358" y="722376"/>
                  </a:cubicBezTo>
                  <a:lnTo>
                    <a:pt x="202206" y="694944"/>
                  </a:lnTo>
                  <a:cubicBezTo>
                    <a:pt x="156561" y="710159"/>
                    <a:pt x="78082" y="723095"/>
                    <a:pt x="92478" y="804672"/>
                  </a:cubicBezTo>
                  <a:cubicBezTo>
                    <a:pt x="98517" y="838896"/>
                    <a:pt x="147342" y="847344"/>
                    <a:pt x="174774" y="868680"/>
                  </a:cubicBezTo>
                  <a:cubicBezTo>
                    <a:pt x="269262" y="844296"/>
                    <a:pt x="404108" y="876722"/>
                    <a:pt x="458238" y="795528"/>
                  </a:cubicBezTo>
                  <a:cubicBezTo>
                    <a:pt x="570087" y="627754"/>
                    <a:pt x="245242" y="683050"/>
                    <a:pt x="220494" y="685800"/>
                  </a:cubicBezTo>
                  <a:cubicBezTo>
                    <a:pt x="185488" y="790818"/>
                    <a:pt x="81289" y="934998"/>
                    <a:pt x="247926" y="1014984"/>
                  </a:cubicBezTo>
                  <a:cubicBezTo>
                    <a:pt x="289960" y="1035160"/>
                    <a:pt x="339366" y="996696"/>
                    <a:pt x="385086" y="987552"/>
                  </a:cubicBezTo>
                  <a:cubicBezTo>
                    <a:pt x="394230" y="935736"/>
                    <a:pt x="439196" y="877456"/>
                    <a:pt x="412518" y="832104"/>
                  </a:cubicBezTo>
                  <a:cubicBezTo>
                    <a:pt x="327943" y="688327"/>
                    <a:pt x="233941" y="683003"/>
                    <a:pt x="110766" y="658368"/>
                  </a:cubicBezTo>
                  <a:cubicBezTo>
                    <a:pt x="60088" y="696377"/>
                    <a:pt x="-105671" y="804051"/>
                    <a:pt x="101622" y="886968"/>
                  </a:cubicBezTo>
                  <a:cubicBezTo>
                    <a:pt x="158222" y="909608"/>
                    <a:pt x="174774" y="789432"/>
                    <a:pt x="211350" y="740664"/>
                  </a:cubicBezTo>
                  <a:cubicBezTo>
                    <a:pt x="139272" y="678883"/>
                    <a:pt x="-3767" y="522882"/>
                    <a:pt x="83334" y="923544"/>
                  </a:cubicBezTo>
                  <a:cubicBezTo>
                    <a:pt x="100330" y="1001724"/>
                    <a:pt x="186966" y="1045464"/>
                    <a:pt x="238782" y="1106424"/>
                  </a:cubicBezTo>
                  <a:cubicBezTo>
                    <a:pt x="318030" y="1057656"/>
                    <a:pt x="420695" y="1034561"/>
                    <a:pt x="476526" y="960120"/>
                  </a:cubicBezTo>
                  <a:cubicBezTo>
                    <a:pt x="621366" y="767000"/>
                    <a:pt x="337863" y="683158"/>
                    <a:pt x="247926" y="630936"/>
                  </a:cubicBezTo>
                  <a:cubicBezTo>
                    <a:pt x="233731" y="622694"/>
                    <a:pt x="217446" y="618744"/>
                    <a:pt x="202206" y="612648"/>
                  </a:cubicBezTo>
                  <a:cubicBezTo>
                    <a:pt x="169272" y="750971"/>
                    <a:pt x="109896" y="823861"/>
                    <a:pt x="220494" y="941832"/>
                  </a:cubicBezTo>
                  <a:cubicBezTo>
                    <a:pt x="237301" y="959759"/>
                    <a:pt x="269262" y="947928"/>
                    <a:pt x="293646" y="950976"/>
                  </a:cubicBezTo>
                  <a:cubicBezTo>
                    <a:pt x="305838" y="899160"/>
                    <a:pt x="327424" y="848685"/>
                    <a:pt x="330222" y="795528"/>
                  </a:cubicBezTo>
                  <a:cubicBezTo>
                    <a:pt x="332777" y="746992"/>
                    <a:pt x="272803" y="795296"/>
                    <a:pt x="275358" y="795528"/>
                  </a:cubicBezTo>
                  <a:cubicBezTo>
                    <a:pt x="317963" y="799401"/>
                    <a:pt x="360754" y="790090"/>
                    <a:pt x="403374" y="786384"/>
                  </a:cubicBezTo>
                  <a:cubicBezTo>
                    <a:pt x="430871" y="783993"/>
                    <a:pt x="458258" y="780465"/>
                    <a:pt x="485670" y="777240"/>
                  </a:cubicBezTo>
                  <a:cubicBezTo>
                    <a:pt x="510075" y="774369"/>
                    <a:pt x="534299" y="769678"/>
                    <a:pt x="558822" y="768096"/>
                  </a:cubicBezTo>
                  <a:cubicBezTo>
                    <a:pt x="628847" y="763578"/>
                    <a:pt x="699030" y="762000"/>
                    <a:pt x="769134" y="758952"/>
                  </a:cubicBezTo>
                  <a:cubicBezTo>
                    <a:pt x="814854" y="752856"/>
                    <a:pt x="860287" y="743950"/>
                    <a:pt x="906294" y="740664"/>
                  </a:cubicBezTo>
                  <a:cubicBezTo>
                    <a:pt x="988437" y="734797"/>
                    <a:pt x="1070932" y="735632"/>
                    <a:pt x="1153182" y="731520"/>
                  </a:cubicBezTo>
                  <a:cubicBezTo>
                    <a:pt x="1245088" y="726925"/>
                    <a:pt x="1264445" y="723327"/>
                    <a:pt x="1345206" y="713232"/>
                  </a:cubicBezTo>
                  <a:cubicBezTo>
                    <a:pt x="1373836" y="703689"/>
                    <a:pt x="1406243" y="691328"/>
                    <a:pt x="1436646" y="685800"/>
                  </a:cubicBezTo>
                  <a:cubicBezTo>
                    <a:pt x="1457851" y="681945"/>
                    <a:pt x="1479318" y="679704"/>
                    <a:pt x="1500654" y="676656"/>
                  </a:cubicBezTo>
                  <a:lnTo>
                    <a:pt x="1555518" y="658368"/>
                  </a:lnTo>
                </a:path>
              </a:pathLst>
            </a:custGeom>
            <a:noFill/>
            <a:ln w="19050">
              <a:solidFill>
                <a:srgbClr val="DC4C6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051DDBC-58E7-4C71-EBF0-DBD7FB74D394}"/>
              </a:ext>
            </a:extLst>
          </p:cNvPr>
          <p:cNvGrpSpPr/>
          <p:nvPr/>
        </p:nvGrpSpPr>
        <p:grpSpPr>
          <a:xfrm>
            <a:off x="-76292" y="3619954"/>
            <a:ext cx="3334976" cy="1155246"/>
            <a:chOff x="-878932" y="3619954"/>
            <a:chExt cx="4211412" cy="1458846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0EBF0906-4FE4-F100-2C24-281830D90350}"/>
                </a:ext>
              </a:extLst>
            </p:cNvPr>
            <p:cNvGrpSpPr/>
            <p:nvPr/>
          </p:nvGrpSpPr>
          <p:grpSpPr>
            <a:xfrm>
              <a:off x="-624862" y="3619954"/>
              <a:ext cx="3957342" cy="1458846"/>
              <a:chOff x="8234658" y="3789922"/>
              <a:chExt cx="3957342" cy="1458846"/>
            </a:xfrm>
          </p:grpSpPr>
          <p:pic>
            <p:nvPicPr>
              <p:cNvPr id="15" name="Picture 2">
                <a:extLst>
                  <a:ext uri="{FF2B5EF4-FFF2-40B4-BE49-F238E27FC236}">
                    <a16:creationId xmlns:a16="http://schemas.microsoft.com/office/drawing/2014/main" id="{2247E5CC-152D-743A-6124-D5F3B696134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000"/>
              <a:stretch/>
            </p:blipFill>
            <p:spPr bwMode="auto">
              <a:xfrm>
                <a:off x="10201827" y="3789922"/>
                <a:ext cx="1990173" cy="14588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3A4B5CD5-17D3-5951-BFAE-B25192D1575A}"/>
                  </a:ext>
                </a:extLst>
              </p:cNvPr>
              <p:cNvSpPr/>
              <p:nvPr/>
            </p:nvSpPr>
            <p:spPr>
              <a:xfrm>
                <a:off x="8234658" y="3938416"/>
                <a:ext cx="1976142" cy="1106424"/>
              </a:xfrm>
              <a:custGeom>
                <a:avLst/>
                <a:gdLst>
                  <a:gd name="connsiteX0" fmla="*/ 1976142 w 1976142"/>
                  <a:gd name="connsiteY0" fmla="*/ 0 h 1106424"/>
                  <a:gd name="connsiteX1" fmla="*/ 1793262 w 1976142"/>
                  <a:gd name="connsiteY1" fmla="*/ 9144 h 1106424"/>
                  <a:gd name="connsiteX2" fmla="*/ 1729254 w 1976142"/>
                  <a:gd name="connsiteY2" fmla="*/ 18288 h 1106424"/>
                  <a:gd name="connsiteX3" fmla="*/ 1619526 w 1976142"/>
                  <a:gd name="connsiteY3" fmla="*/ 91440 h 1106424"/>
                  <a:gd name="connsiteX4" fmla="*/ 1546374 w 1976142"/>
                  <a:gd name="connsiteY4" fmla="*/ 192024 h 1106424"/>
                  <a:gd name="connsiteX5" fmla="*/ 1509798 w 1976142"/>
                  <a:gd name="connsiteY5" fmla="*/ 329184 h 1106424"/>
                  <a:gd name="connsiteX6" fmla="*/ 1592094 w 1976142"/>
                  <a:gd name="connsiteY6" fmla="*/ 384048 h 1106424"/>
                  <a:gd name="connsiteX7" fmla="*/ 1756686 w 1976142"/>
                  <a:gd name="connsiteY7" fmla="*/ 365760 h 1106424"/>
                  <a:gd name="connsiteX8" fmla="*/ 1774974 w 1976142"/>
                  <a:gd name="connsiteY8" fmla="*/ 292608 h 1106424"/>
                  <a:gd name="connsiteX9" fmla="*/ 1537230 w 1976142"/>
                  <a:gd name="connsiteY9" fmla="*/ 201168 h 1106424"/>
                  <a:gd name="connsiteX10" fmla="*/ 1409214 w 1976142"/>
                  <a:gd name="connsiteY10" fmla="*/ 265176 h 1106424"/>
                  <a:gd name="connsiteX11" fmla="*/ 1436646 w 1976142"/>
                  <a:gd name="connsiteY11" fmla="*/ 384048 h 1106424"/>
                  <a:gd name="connsiteX12" fmla="*/ 1582950 w 1976142"/>
                  <a:gd name="connsiteY12" fmla="*/ 411480 h 1106424"/>
                  <a:gd name="connsiteX13" fmla="*/ 1610382 w 1976142"/>
                  <a:gd name="connsiteY13" fmla="*/ 393192 h 1106424"/>
                  <a:gd name="connsiteX14" fmla="*/ 1436646 w 1976142"/>
                  <a:gd name="connsiteY14" fmla="*/ 292608 h 1106424"/>
                  <a:gd name="connsiteX15" fmla="*/ 1445790 w 1976142"/>
                  <a:gd name="connsiteY15" fmla="*/ 694944 h 1106424"/>
                  <a:gd name="connsiteX16" fmla="*/ 1729254 w 1976142"/>
                  <a:gd name="connsiteY16" fmla="*/ 722376 h 1106424"/>
                  <a:gd name="connsiteX17" fmla="*/ 1811550 w 1976142"/>
                  <a:gd name="connsiteY17" fmla="*/ 393192 h 1106424"/>
                  <a:gd name="connsiteX18" fmla="*/ 1656102 w 1976142"/>
                  <a:gd name="connsiteY18" fmla="*/ 347472 h 1106424"/>
                  <a:gd name="connsiteX19" fmla="*/ 1683534 w 1976142"/>
                  <a:gd name="connsiteY19" fmla="*/ 539496 h 1106424"/>
                  <a:gd name="connsiteX20" fmla="*/ 1784118 w 1976142"/>
                  <a:gd name="connsiteY20" fmla="*/ 585216 h 1106424"/>
                  <a:gd name="connsiteX21" fmla="*/ 1774974 w 1976142"/>
                  <a:gd name="connsiteY21" fmla="*/ 448056 h 1106424"/>
                  <a:gd name="connsiteX22" fmla="*/ 1464078 w 1976142"/>
                  <a:gd name="connsiteY22" fmla="*/ 384048 h 1106424"/>
                  <a:gd name="connsiteX23" fmla="*/ 1509798 w 1976142"/>
                  <a:gd name="connsiteY23" fmla="*/ 466344 h 1106424"/>
                  <a:gd name="connsiteX24" fmla="*/ 1564662 w 1976142"/>
                  <a:gd name="connsiteY24" fmla="*/ 475488 h 1106424"/>
                  <a:gd name="connsiteX25" fmla="*/ 1473222 w 1976142"/>
                  <a:gd name="connsiteY25" fmla="*/ 402336 h 1106424"/>
                  <a:gd name="connsiteX26" fmla="*/ 1390926 w 1976142"/>
                  <a:gd name="connsiteY26" fmla="*/ 658368 h 1106424"/>
                  <a:gd name="connsiteX27" fmla="*/ 1528086 w 1976142"/>
                  <a:gd name="connsiteY27" fmla="*/ 676656 h 1106424"/>
                  <a:gd name="connsiteX28" fmla="*/ 1573806 w 1976142"/>
                  <a:gd name="connsiteY28" fmla="*/ 557784 h 1106424"/>
                  <a:gd name="connsiteX29" fmla="*/ 1345206 w 1976142"/>
                  <a:gd name="connsiteY29" fmla="*/ 612648 h 1106424"/>
                  <a:gd name="connsiteX30" fmla="*/ 1546374 w 1976142"/>
                  <a:gd name="connsiteY30" fmla="*/ 841248 h 1106424"/>
                  <a:gd name="connsiteX31" fmla="*/ 1665246 w 1976142"/>
                  <a:gd name="connsiteY31" fmla="*/ 658368 h 1106424"/>
                  <a:gd name="connsiteX32" fmla="*/ 1601238 w 1976142"/>
                  <a:gd name="connsiteY32" fmla="*/ 493776 h 1106424"/>
                  <a:gd name="connsiteX33" fmla="*/ 1500654 w 1976142"/>
                  <a:gd name="connsiteY33" fmla="*/ 448056 h 1106424"/>
                  <a:gd name="connsiteX34" fmla="*/ 1464078 w 1976142"/>
                  <a:gd name="connsiteY34" fmla="*/ 621792 h 1106424"/>
                  <a:gd name="connsiteX35" fmla="*/ 1582950 w 1976142"/>
                  <a:gd name="connsiteY35" fmla="*/ 667512 h 1106424"/>
                  <a:gd name="connsiteX36" fmla="*/ 1582950 w 1976142"/>
                  <a:gd name="connsiteY36" fmla="*/ 411480 h 1106424"/>
                  <a:gd name="connsiteX37" fmla="*/ 1445790 w 1976142"/>
                  <a:gd name="connsiteY37" fmla="*/ 402336 h 1106424"/>
                  <a:gd name="connsiteX38" fmla="*/ 1363494 w 1976142"/>
                  <a:gd name="connsiteY38" fmla="*/ 466344 h 1106424"/>
                  <a:gd name="connsiteX39" fmla="*/ 1528086 w 1976142"/>
                  <a:gd name="connsiteY39" fmla="*/ 813816 h 1106424"/>
                  <a:gd name="connsiteX40" fmla="*/ 1765830 w 1976142"/>
                  <a:gd name="connsiteY40" fmla="*/ 749808 h 1106424"/>
                  <a:gd name="connsiteX41" fmla="*/ 1820694 w 1976142"/>
                  <a:gd name="connsiteY41" fmla="*/ 402336 h 1106424"/>
                  <a:gd name="connsiteX42" fmla="*/ 1720110 w 1976142"/>
                  <a:gd name="connsiteY42" fmla="*/ 384048 h 1106424"/>
                  <a:gd name="connsiteX43" fmla="*/ 1692678 w 1976142"/>
                  <a:gd name="connsiteY43" fmla="*/ 676656 h 1106424"/>
                  <a:gd name="connsiteX44" fmla="*/ 1857270 w 1976142"/>
                  <a:gd name="connsiteY44" fmla="*/ 758952 h 1106424"/>
                  <a:gd name="connsiteX45" fmla="*/ 1902990 w 1976142"/>
                  <a:gd name="connsiteY45" fmla="*/ 640080 h 1106424"/>
                  <a:gd name="connsiteX46" fmla="*/ 1592094 w 1976142"/>
                  <a:gd name="connsiteY46" fmla="*/ 438912 h 1106424"/>
                  <a:gd name="connsiteX47" fmla="*/ 1482366 w 1976142"/>
                  <a:gd name="connsiteY47" fmla="*/ 740664 h 1106424"/>
                  <a:gd name="connsiteX48" fmla="*/ 1546374 w 1976142"/>
                  <a:gd name="connsiteY48" fmla="*/ 786384 h 1106424"/>
                  <a:gd name="connsiteX49" fmla="*/ 1619526 w 1976142"/>
                  <a:gd name="connsiteY49" fmla="*/ 685800 h 1106424"/>
                  <a:gd name="connsiteX50" fmla="*/ 1354350 w 1976142"/>
                  <a:gd name="connsiteY50" fmla="*/ 484632 h 1106424"/>
                  <a:gd name="connsiteX51" fmla="*/ 1354350 w 1976142"/>
                  <a:gd name="connsiteY51" fmla="*/ 832104 h 1106424"/>
                  <a:gd name="connsiteX52" fmla="*/ 1482366 w 1976142"/>
                  <a:gd name="connsiteY52" fmla="*/ 877824 h 1106424"/>
                  <a:gd name="connsiteX53" fmla="*/ 1573806 w 1976142"/>
                  <a:gd name="connsiteY53" fmla="*/ 758952 h 1106424"/>
                  <a:gd name="connsiteX54" fmla="*/ 1509798 w 1976142"/>
                  <a:gd name="connsiteY54" fmla="*/ 530352 h 1106424"/>
                  <a:gd name="connsiteX55" fmla="*/ 1445790 w 1976142"/>
                  <a:gd name="connsiteY55" fmla="*/ 804672 h 1106424"/>
                  <a:gd name="connsiteX56" fmla="*/ 1546374 w 1976142"/>
                  <a:gd name="connsiteY56" fmla="*/ 822960 h 1106424"/>
                  <a:gd name="connsiteX57" fmla="*/ 1555518 w 1976142"/>
                  <a:gd name="connsiteY57" fmla="*/ 640080 h 1106424"/>
                  <a:gd name="connsiteX58" fmla="*/ 1189758 w 1976142"/>
                  <a:gd name="connsiteY58" fmla="*/ 576072 h 1106424"/>
                  <a:gd name="connsiteX59" fmla="*/ 1125750 w 1976142"/>
                  <a:gd name="connsiteY59" fmla="*/ 603504 h 1106424"/>
                  <a:gd name="connsiteX60" fmla="*/ 1061742 w 1976142"/>
                  <a:gd name="connsiteY60" fmla="*/ 612648 h 1106424"/>
                  <a:gd name="connsiteX61" fmla="*/ 503958 w 1976142"/>
                  <a:gd name="connsiteY61" fmla="*/ 621792 h 1106424"/>
                  <a:gd name="connsiteX62" fmla="*/ 339366 w 1976142"/>
                  <a:gd name="connsiteY62" fmla="*/ 694944 h 1106424"/>
                  <a:gd name="connsiteX63" fmla="*/ 302790 w 1976142"/>
                  <a:gd name="connsiteY63" fmla="*/ 722376 h 1106424"/>
                  <a:gd name="connsiteX64" fmla="*/ 513102 w 1976142"/>
                  <a:gd name="connsiteY64" fmla="*/ 822960 h 1106424"/>
                  <a:gd name="connsiteX65" fmla="*/ 394230 w 1976142"/>
                  <a:gd name="connsiteY65" fmla="*/ 649224 h 1106424"/>
                  <a:gd name="connsiteX66" fmla="*/ 348510 w 1976142"/>
                  <a:gd name="connsiteY66" fmla="*/ 694944 h 1106424"/>
                  <a:gd name="connsiteX67" fmla="*/ 476526 w 1976142"/>
                  <a:gd name="connsiteY67" fmla="*/ 640080 h 1106424"/>
                  <a:gd name="connsiteX68" fmla="*/ 366798 w 1976142"/>
                  <a:gd name="connsiteY68" fmla="*/ 484632 h 1106424"/>
                  <a:gd name="connsiteX69" fmla="*/ 238782 w 1976142"/>
                  <a:gd name="connsiteY69" fmla="*/ 475488 h 1106424"/>
                  <a:gd name="connsiteX70" fmla="*/ 220494 w 1976142"/>
                  <a:gd name="connsiteY70" fmla="*/ 685800 h 1106424"/>
                  <a:gd name="connsiteX71" fmla="*/ 321078 w 1976142"/>
                  <a:gd name="connsiteY71" fmla="*/ 704088 h 1106424"/>
                  <a:gd name="connsiteX72" fmla="*/ 366798 w 1976142"/>
                  <a:gd name="connsiteY72" fmla="*/ 530352 h 1106424"/>
                  <a:gd name="connsiteX73" fmla="*/ 211350 w 1976142"/>
                  <a:gd name="connsiteY73" fmla="*/ 457200 h 1106424"/>
                  <a:gd name="connsiteX74" fmla="*/ 129054 w 1976142"/>
                  <a:gd name="connsiteY74" fmla="*/ 676656 h 1106424"/>
                  <a:gd name="connsiteX75" fmla="*/ 339366 w 1976142"/>
                  <a:gd name="connsiteY75" fmla="*/ 813816 h 1106424"/>
                  <a:gd name="connsiteX76" fmla="*/ 394230 w 1976142"/>
                  <a:gd name="connsiteY76" fmla="*/ 786384 h 1106424"/>
                  <a:gd name="connsiteX77" fmla="*/ 348510 w 1976142"/>
                  <a:gd name="connsiteY77" fmla="*/ 603504 h 1106424"/>
                  <a:gd name="connsiteX78" fmla="*/ 238782 w 1976142"/>
                  <a:gd name="connsiteY78" fmla="*/ 585216 h 1106424"/>
                  <a:gd name="connsiteX79" fmla="*/ 357654 w 1976142"/>
                  <a:gd name="connsiteY79" fmla="*/ 804672 h 1106424"/>
                  <a:gd name="connsiteX80" fmla="*/ 467382 w 1976142"/>
                  <a:gd name="connsiteY80" fmla="*/ 731520 h 1106424"/>
                  <a:gd name="connsiteX81" fmla="*/ 330222 w 1976142"/>
                  <a:gd name="connsiteY81" fmla="*/ 530352 h 1106424"/>
                  <a:gd name="connsiteX82" fmla="*/ 302790 w 1976142"/>
                  <a:gd name="connsiteY82" fmla="*/ 868680 h 1106424"/>
                  <a:gd name="connsiteX83" fmla="*/ 394230 w 1976142"/>
                  <a:gd name="connsiteY83" fmla="*/ 758952 h 1106424"/>
                  <a:gd name="connsiteX84" fmla="*/ 403374 w 1976142"/>
                  <a:gd name="connsiteY84" fmla="*/ 795528 h 1106424"/>
                  <a:gd name="connsiteX85" fmla="*/ 449094 w 1976142"/>
                  <a:gd name="connsiteY85" fmla="*/ 777240 h 1106424"/>
                  <a:gd name="connsiteX86" fmla="*/ 412518 w 1976142"/>
                  <a:gd name="connsiteY86" fmla="*/ 731520 h 1106424"/>
                  <a:gd name="connsiteX87" fmla="*/ 385086 w 1976142"/>
                  <a:gd name="connsiteY87" fmla="*/ 804672 h 1106424"/>
                  <a:gd name="connsiteX88" fmla="*/ 439950 w 1976142"/>
                  <a:gd name="connsiteY88" fmla="*/ 841248 h 1106424"/>
                  <a:gd name="connsiteX89" fmla="*/ 449094 w 1976142"/>
                  <a:gd name="connsiteY89" fmla="*/ 566928 h 1106424"/>
                  <a:gd name="connsiteX90" fmla="*/ 513102 w 1976142"/>
                  <a:gd name="connsiteY90" fmla="*/ 466344 h 1106424"/>
                  <a:gd name="connsiteX91" fmla="*/ 1016022 w 1976142"/>
                  <a:gd name="connsiteY91" fmla="*/ 329184 h 1106424"/>
                  <a:gd name="connsiteX92" fmla="*/ 1363494 w 1976142"/>
                  <a:gd name="connsiteY92" fmla="*/ 265176 h 1106424"/>
                  <a:gd name="connsiteX93" fmla="*/ 1528086 w 1976142"/>
                  <a:gd name="connsiteY93" fmla="*/ 274320 h 1106424"/>
                  <a:gd name="connsiteX94" fmla="*/ 1518942 w 1976142"/>
                  <a:gd name="connsiteY94" fmla="*/ 338328 h 1106424"/>
                  <a:gd name="connsiteX95" fmla="*/ 1528086 w 1976142"/>
                  <a:gd name="connsiteY95" fmla="*/ 411480 h 1106424"/>
                  <a:gd name="connsiteX96" fmla="*/ 1573806 w 1976142"/>
                  <a:gd name="connsiteY96" fmla="*/ 576072 h 1106424"/>
                  <a:gd name="connsiteX97" fmla="*/ 1592094 w 1976142"/>
                  <a:gd name="connsiteY97" fmla="*/ 612648 h 1106424"/>
                  <a:gd name="connsiteX98" fmla="*/ 1619526 w 1976142"/>
                  <a:gd name="connsiteY98" fmla="*/ 621792 h 1106424"/>
                  <a:gd name="connsiteX99" fmla="*/ 1656102 w 1976142"/>
                  <a:gd name="connsiteY99" fmla="*/ 685800 h 1106424"/>
                  <a:gd name="connsiteX100" fmla="*/ 1710966 w 1976142"/>
                  <a:gd name="connsiteY100" fmla="*/ 694944 h 1106424"/>
                  <a:gd name="connsiteX101" fmla="*/ 1692678 w 1976142"/>
                  <a:gd name="connsiteY101" fmla="*/ 740664 h 1106424"/>
                  <a:gd name="connsiteX102" fmla="*/ 1637814 w 1976142"/>
                  <a:gd name="connsiteY102" fmla="*/ 758952 h 1106424"/>
                  <a:gd name="connsiteX103" fmla="*/ 1564662 w 1976142"/>
                  <a:gd name="connsiteY103" fmla="*/ 795528 h 1106424"/>
                  <a:gd name="connsiteX104" fmla="*/ 1326918 w 1976142"/>
                  <a:gd name="connsiteY104" fmla="*/ 941832 h 1106424"/>
                  <a:gd name="connsiteX105" fmla="*/ 1208046 w 1976142"/>
                  <a:gd name="connsiteY105" fmla="*/ 969264 h 1106424"/>
                  <a:gd name="connsiteX106" fmla="*/ 1052598 w 1976142"/>
                  <a:gd name="connsiteY106" fmla="*/ 1033272 h 1106424"/>
                  <a:gd name="connsiteX107" fmla="*/ 897150 w 1976142"/>
                  <a:gd name="connsiteY107" fmla="*/ 1051560 h 1106424"/>
                  <a:gd name="connsiteX108" fmla="*/ 650262 w 1976142"/>
                  <a:gd name="connsiteY108" fmla="*/ 1005840 h 1106424"/>
                  <a:gd name="connsiteX109" fmla="*/ 522246 w 1976142"/>
                  <a:gd name="connsiteY109" fmla="*/ 896112 h 1106424"/>
                  <a:gd name="connsiteX110" fmla="*/ 494814 w 1976142"/>
                  <a:gd name="connsiteY110" fmla="*/ 859536 h 1106424"/>
                  <a:gd name="connsiteX111" fmla="*/ 458238 w 1976142"/>
                  <a:gd name="connsiteY111" fmla="*/ 841248 h 1106424"/>
                  <a:gd name="connsiteX112" fmla="*/ 275358 w 1976142"/>
                  <a:gd name="connsiteY112" fmla="*/ 722376 h 1106424"/>
                  <a:gd name="connsiteX113" fmla="*/ 202206 w 1976142"/>
                  <a:gd name="connsiteY113" fmla="*/ 694944 h 1106424"/>
                  <a:gd name="connsiteX114" fmla="*/ 92478 w 1976142"/>
                  <a:gd name="connsiteY114" fmla="*/ 804672 h 1106424"/>
                  <a:gd name="connsiteX115" fmla="*/ 174774 w 1976142"/>
                  <a:gd name="connsiteY115" fmla="*/ 868680 h 1106424"/>
                  <a:gd name="connsiteX116" fmla="*/ 458238 w 1976142"/>
                  <a:gd name="connsiteY116" fmla="*/ 795528 h 1106424"/>
                  <a:gd name="connsiteX117" fmla="*/ 220494 w 1976142"/>
                  <a:gd name="connsiteY117" fmla="*/ 685800 h 1106424"/>
                  <a:gd name="connsiteX118" fmla="*/ 247926 w 1976142"/>
                  <a:gd name="connsiteY118" fmla="*/ 1014984 h 1106424"/>
                  <a:gd name="connsiteX119" fmla="*/ 385086 w 1976142"/>
                  <a:gd name="connsiteY119" fmla="*/ 987552 h 1106424"/>
                  <a:gd name="connsiteX120" fmla="*/ 412518 w 1976142"/>
                  <a:gd name="connsiteY120" fmla="*/ 832104 h 1106424"/>
                  <a:gd name="connsiteX121" fmla="*/ 110766 w 1976142"/>
                  <a:gd name="connsiteY121" fmla="*/ 658368 h 1106424"/>
                  <a:gd name="connsiteX122" fmla="*/ 101622 w 1976142"/>
                  <a:gd name="connsiteY122" fmla="*/ 886968 h 1106424"/>
                  <a:gd name="connsiteX123" fmla="*/ 211350 w 1976142"/>
                  <a:gd name="connsiteY123" fmla="*/ 740664 h 1106424"/>
                  <a:gd name="connsiteX124" fmla="*/ 83334 w 1976142"/>
                  <a:gd name="connsiteY124" fmla="*/ 923544 h 1106424"/>
                  <a:gd name="connsiteX125" fmla="*/ 238782 w 1976142"/>
                  <a:gd name="connsiteY125" fmla="*/ 1106424 h 1106424"/>
                  <a:gd name="connsiteX126" fmla="*/ 476526 w 1976142"/>
                  <a:gd name="connsiteY126" fmla="*/ 960120 h 1106424"/>
                  <a:gd name="connsiteX127" fmla="*/ 247926 w 1976142"/>
                  <a:gd name="connsiteY127" fmla="*/ 630936 h 1106424"/>
                  <a:gd name="connsiteX128" fmla="*/ 202206 w 1976142"/>
                  <a:gd name="connsiteY128" fmla="*/ 612648 h 1106424"/>
                  <a:gd name="connsiteX129" fmla="*/ 220494 w 1976142"/>
                  <a:gd name="connsiteY129" fmla="*/ 941832 h 1106424"/>
                  <a:gd name="connsiteX130" fmla="*/ 293646 w 1976142"/>
                  <a:gd name="connsiteY130" fmla="*/ 950976 h 1106424"/>
                  <a:gd name="connsiteX131" fmla="*/ 330222 w 1976142"/>
                  <a:gd name="connsiteY131" fmla="*/ 795528 h 1106424"/>
                  <a:gd name="connsiteX132" fmla="*/ 275358 w 1976142"/>
                  <a:gd name="connsiteY132" fmla="*/ 795528 h 1106424"/>
                  <a:gd name="connsiteX133" fmla="*/ 403374 w 1976142"/>
                  <a:gd name="connsiteY133" fmla="*/ 786384 h 1106424"/>
                  <a:gd name="connsiteX134" fmla="*/ 485670 w 1976142"/>
                  <a:gd name="connsiteY134" fmla="*/ 777240 h 1106424"/>
                  <a:gd name="connsiteX135" fmla="*/ 558822 w 1976142"/>
                  <a:gd name="connsiteY135" fmla="*/ 768096 h 1106424"/>
                  <a:gd name="connsiteX136" fmla="*/ 769134 w 1976142"/>
                  <a:gd name="connsiteY136" fmla="*/ 758952 h 1106424"/>
                  <a:gd name="connsiteX137" fmla="*/ 906294 w 1976142"/>
                  <a:gd name="connsiteY137" fmla="*/ 740664 h 1106424"/>
                  <a:gd name="connsiteX138" fmla="*/ 1153182 w 1976142"/>
                  <a:gd name="connsiteY138" fmla="*/ 731520 h 1106424"/>
                  <a:gd name="connsiteX139" fmla="*/ 1345206 w 1976142"/>
                  <a:gd name="connsiteY139" fmla="*/ 713232 h 1106424"/>
                  <a:gd name="connsiteX140" fmla="*/ 1436646 w 1976142"/>
                  <a:gd name="connsiteY140" fmla="*/ 685800 h 1106424"/>
                  <a:gd name="connsiteX141" fmla="*/ 1500654 w 1976142"/>
                  <a:gd name="connsiteY141" fmla="*/ 676656 h 1106424"/>
                  <a:gd name="connsiteX142" fmla="*/ 1555518 w 1976142"/>
                  <a:gd name="connsiteY142" fmla="*/ 658368 h 11064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</a:cxnLst>
                <a:rect l="l" t="t" r="r" b="b"/>
                <a:pathLst>
                  <a:path w="1976142" h="1106424">
                    <a:moveTo>
                      <a:pt x="1976142" y="0"/>
                    </a:moveTo>
                    <a:cubicBezTo>
                      <a:pt x="1915182" y="3048"/>
                      <a:pt x="1854131" y="4635"/>
                      <a:pt x="1793262" y="9144"/>
                    </a:cubicBezTo>
                    <a:cubicBezTo>
                      <a:pt x="1771768" y="10736"/>
                      <a:pt x="1749701" y="11472"/>
                      <a:pt x="1729254" y="18288"/>
                    </a:cubicBezTo>
                    <a:cubicBezTo>
                      <a:pt x="1711411" y="24236"/>
                      <a:pt x="1623701" y="86987"/>
                      <a:pt x="1619526" y="91440"/>
                    </a:cubicBezTo>
                    <a:cubicBezTo>
                      <a:pt x="1591172" y="121685"/>
                      <a:pt x="1570758" y="158496"/>
                      <a:pt x="1546374" y="192024"/>
                    </a:cubicBezTo>
                    <a:cubicBezTo>
                      <a:pt x="1516604" y="311103"/>
                      <a:pt x="1530864" y="265985"/>
                      <a:pt x="1509798" y="329184"/>
                    </a:cubicBezTo>
                    <a:cubicBezTo>
                      <a:pt x="1537230" y="347472"/>
                      <a:pt x="1561608" y="371495"/>
                      <a:pt x="1592094" y="384048"/>
                    </a:cubicBezTo>
                    <a:cubicBezTo>
                      <a:pt x="1654628" y="409797"/>
                      <a:pt x="1696349" y="383861"/>
                      <a:pt x="1756686" y="365760"/>
                    </a:cubicBezTo>
                    <a:cubicBezTo>
                      <a:pt x="1762782" y="341376"/>
                      <a:pt x="1787296" y="314515"/>
                      <a:pt x="1774974" y="292608"/>
                    </a:cubicBezTo>
                    <a:cubicBezTo>
                      <a:pt x="1725172" y="204071"/>
                      <a:pt x="1617482" y="211868"/>
                      <a:pt x="1537230" y="201168"/>
                    </a:cubicBezTo>
                    <a:cubicBezTo>
                      <a:pt x="1494558" y="222504"/>
                      <a:pt x="1446468" y="235373"/>
                      <a:pt x="1409214" y="265176"/>
                    </a:cubicBezTo>
                    <a:cubicBezTo>
                      <a:pt x="1376294" y="291512"/>
                      <a:pt x="1425447" y="377889"/>
                      <a:pt x="1436646" y="384048"/>
                    </a:cubicBezTo>
                    <a:cubicBezTo>
                      <a:pt x="1480122" y="407960"/>
                      <a:pt x="1534182" y="402336"/>
                      <a:pt x="1582950" y="411480"/>
                    </a:cubicBezTo>
                    <a:cubicBezTo>
                      <a:pt x="1592094" y="405384"/>
                      <a:pt x="1614138" y="403520"/>
                      <a:pt x="1610382" y="393192"/>
                    </a:cubicBezTo>
                    <a:cubicBezTo>
                      <a:pt x="1572794" y="289824"/>
                      <a:pt x="1528174" y="307863"/>
                      <a:pt x="1436646" y="292608"/>
                    </a:cubicBezTo>
                    <a:cubicBezTo>
                      <a:pt x="1410348" y="392539"/>
                      <a:pt x="1325437" y="603866"/>
                      <a:pt x="1445790" y="694944"/>
                    </a:cubicBezTo>
                    <a:cubicBezTo>
                      <a:pt x="1521487" y="752228"/>
                      <a:pt x="1634766" y="713232"/>
                      <a:pt x="1729254" y="722376"/>
                    </a:cubicBezTo>
                    <a:cubicBezTo>
                      <a:pt x="1788776" y="621933"/>
                      <a:pt x="1972251" y="486934"/>
                      <a:pt x="1811550" y="393192"/>
                    </a:cubicBezTo>
                    <a:cubicBezTo>
                      <a:pt x="1764897" y="365978"/>
                      <a:pt x="1707918" y="362712"/>
                      <a:pt x="1656102" y="347472"/>
                    </a:cubicBezTo>
                    <a:cubicBezTo>
                      <a:pt x="1568750" y="369310"/>
                      <a:pt x="1554311" y="360020"/>
                      <a:pt x="1683534" y="539496"/>
                    </a:cubicBezTo>
                    <a:cubicBezTo>
                      <a:pt x="1705053" y="569384"/>
                      <a:pt x="1750590" y="569976"/>
                      <a:pt x="1784118" y="585216"/>
                    </a:cubicBezTo>
                    <a:cubicBezTo>
                      <a:pt x="1781070" y="539496"/>
                      <a:pt x="1809764" y="477876"/>
                      <a:pt x="1774974" y="448056"/>
                    </a:cubicBezTo>
                    <a:cubicBezTo>
                      <a:pt x="1629840" y="323656"/>
                      <a:pt x="1580083" y="350904"/>
                      <a:pt x="1464078" y="384048"/>
                    </a:cubicBezTo>
                    <a:cubicBezTo>
                      <a:pt x="1479318" y="411480"/>
                      <a:pt x="1486578" y="445235"/>
                      <a:pt x="1509798" y="466344"/>
                    </a:cubicBezTo>
                    <a:cubicBezTo>
                      <a:pt x="1523517" y="478816"/>
                      <a:pt x="1573861" y="491585"/>
                      <a:pt x="1564662" y="475488"/>
                    </a:cubicBezTo>
                    <a:cubicBezTo>
                      <a:pt x="1545296" y="441597"/>
                      <a:pt x="1503702" y="426720"/>
                      <a:pt x="1473222" y="402336"/>
                    </a:cubicBezTo>
                    <a:cubicBezTo>
                      <a:pt x="1372225" y="436002"/>
                      <a:pt x="1298296" y="442231"/>
                      <a:pt x="1390926" y="658368"/>
                    </a:cubicBezTo>
                    <a:cubicBezTo>
                      <a:pt x="1409095" y="700763"/>
                      <a:pt x="1482366" y="670560"/>
                      <a:pt x="1528086" y="676656"/>
                    </a:cubicBezTo>
                    <a:cubicBezTo>
                      <a:pt x="1543326" y="637032"/>
                      <a:pt x="1586590" y="598267"/>
                      <a:pt x="1573806" y="557784"/>
                    </a:cubicBezTo>
                    <a:cubicBezTo>
                      <a:pt x="1521546" y="392295"/>
                      <a:pt x="1358496" y="601256"/>
                      <a:pt x="1345206" y="612648"/>
                    </a:cubicBezTo>
                    <a:cubicBezTo>
                      <a:pt x="1350351" y="705259"/>
                      <a:pt x="1311727" y="930966"/>
                      <a:pt x="1546374" y="841248"/>
                    </a:cubicBezTo>
                    <a:cubicBezTo>
                      <a:pt x="1614285" y="815282"/>
                      <a:pt x="1625622" y="719328"/>
                      <a:pt x="1665246" y="658368"/>
                    </a:cubicBezTo>
                    <a:cubicBezTo>
                      <a:pt x="1643910" y="603504"/>
                      <a:pt x="1637518" y="540134"/>
                      <a:pt x="1601238" y="493776"/>
                    </a:cubicBezTo>
                    <a:cubicBezTo>
                      <a:pt x="1578540" y="464773"/>
                      <a:pt x="1527578" y="422927"/>
                      <a:pt x="1500654" y="448056"/>
                    </a:cubicBezTo>
                    <a:cubicBezTo>
                      <a:pt x="1457389" y="488437"/>
                      <a:pt x="1476270" y="563880"/>
                      <a:pt x="1464078" y="621792"/>
                    </a:cubicBezTo>
                    <a:cubicBezTo>
                      <a:pt x="1503702" y="637032"/>
                      <a:pt x="1541764" y="677809"/>
                      <a:pt x="1582950" y="667512"/>
                    </a:cubicBezTo>
                    <a:cubicBezTo>
                      <a:pt x="1804811" y="612047"/>
                      <a:pt x="1723047" y="490868"/>
                      <a:pt x="1582950" y="411480"/>
                    </a:cubicBezTo>
                    <a:cubicBezTo>
                      <a:pt x="1543084" y="388889"/>
                      <a:pt x="1491510" y="405384"/>
                      <a:pt x="1445790" y="402336"/>
                    </a:cubicBezTo>
                    <a:cubicBezTo>
                      <a:pt x="1418358" y="423672"/>
                      <a:pt x="1369898" y="432187"/>
                      <a:pt x="1363494" y="466344"/>
                    </a:cubicBezTo>
                    <a:cubicBezTo>
                      <a:pt x="1321777" y="688837"/>
                      <a:pt x="1393124" y="696849"/>
                      <a:pt x="1528086" y="813816"/>
                    </a:cubicBezTo>
                    <a:cubicBezTo>
                      <a:pt x="1607334" y="792480"/>
                      <a:pt x="1701133" y="800303"/>
                      <a:pt x="1765830" y="749808"/>
                    </a:cubicBezTo>
                    <a:cubicBezTo>
                      <a:pt x="1910387" y="636983"/>
                      <a:pt x="1963008" y="509071"/>
                      <a:pt x="1820694" y="402336"/>
                    </a:cubicBezTo>
                    <a:cubicBezTo>
                      <a:pt x="1793432" y="381889"/>
                      <a:pt x="1753638" y="390144"/>
                      <a:pt x="1720110" y="384048"/>
                    </a:cubicBezTo>
                    <a:cubicBezTo>
                      <a:pt x="1631412" y="472746"/>
                      <a:pt x="1574924" y="494672"/>
                      <a:pt x="1692678" y="676656"/>
                    </a:cubicBezTo>
                    <a:cubicBezTo>
                      <a:pt x="1726001" y="728155"/>
                      <a:pt x="1802406" y="731520"/>
                      <a:pt x="1857270" y="758952"/>
                    </a:cubicBezTo>
                    <a:cubicBezTo>
                      <a:pt x="1872510" y="719328"/>
                      <a:pt x="1921976" y="678052"/>
                      <a:pt x="1902990" y="640080"/>
                    </a:cubicBezTo>
                    <a:cubicBezTo>
                      <a:pt x="1799482" y="433064"/>
                      <a:pt x="1745025" y="451656"/>
                      <a:pt x="1592094" y="438912"/>
                    </a:cubicBezTo>
                    <a:cubicBezTo>
                      <a:pt x="1556536" y="503563"/>
                      <a:pt x="1448762" y="639851"/>
                      <a:pt x="1482366" y="740664"/>
                    </a:cubicBezTo>
                    <a:cubicBezTo>
                      <a:pt x="1490657" y="765538"/>
                      <a:pt x="1525038" y="771144"/>
                      <a:pt x="1546374" y="786384"/>
                    </a:cubicBezTo>
                    <a:cubicBezTo>
                      <a:pt x="1570758" y="752856"/>
                      <a:pt x="1623792" y="727037"/>
                      <a:pt x="1619526" y="685800"/>
                    </a:cubicBezTo>
                    <a:cubicBezTo>
                      <a:pt x="1600077" y="497794"/>
                      <a:pt x="1485172" y="513703"/>
                      <a:pt x="1354350" y="484632"/>
                    </a:cubicBezTo>
                    <a:cubicBezTo>
                      <a:pt x="1286163" y="629528"/>
                      <a:pt x="1219989" y="673313"/>
                      <a:pt x="1354350" y="832104"/>
                    </a:cubicBezTo>
                    <a:cubicBezTo>
                      <a:pt x="1383619" y="866694"/>
                      <a:pt x="1439694" y="862584"/>
                      <a:pt x="1482366" y="877824"/>
                    </a:cubicBezTo>
                    <a:cubicBezTo>
                      <a:pt x="1512846" y="838200"/>
                      <a:pt x="1561681" y="807450"/>
                      <a:pt x="1573806" y="758952"/>
                    </a:cubicBezTo>
                    <a:cubicBezTo>
                      <a:pt x="1606974" y="626279"/>
                      <a:pt x="1570743" y="603486"/>
                      <a:pt x="1509798" y="530352"/>
                    </a:cubicBezTo>
                    <a:cubicBezTo>
                      <a:pt x="1424848" y="628372"/>
                      <a:pt x="1314599" y="673481"/>
                      <a:pt x="1445790" y="804672"/>
                    </a:cubicBezTo>
                    <a:cubicBezTo>
                      <a:pt x="1469887" y="828769"/>
                      <a:pt x="1512846" y="816864"/>
                      <a:pt x="1546374" y="822960"/>
                    </a:cubicBezTo>
                    <a:cubicBezTo>
                      <a:pt x="1549422" y="762000"/>
                      <a:pt x="1584341" y="693882"/>
                      <a:pt x="1555518" y="640080"/>
                    </a:cubicBezTo>
                    <a:cubicBezTo>
                      <a:pt x="1495403" y="527865"/>
                      <a:pt x="1260021" y="573144"/>
                      <a:pt x="1189758" y="576072"/>
                    </a:cubicBezTo>
                    <a:cubicBezTo>
                      <a:pt x="1168422" y="585216"/>
                      <a:pt x="1148070" y="597127"/>
                      <a:pt x="1125750" y="603504"/>
                    </a:cubicBezTo>
                    <a:cubicBezTo>
                      <a:pt x="1105027" y="609425"/>
                      <a:pt x="1083285" y="612014"/>
                      <a:pt x="1061742" y="612648"/>
                    </a:cubicBezTo>
                    <a:cubicBezTo>
                      <a:pt x="875869" y="618115"/>
                      <a:pt x="689886" y="618744"/>
                      <a:pt x="503958" y="621792"/>
                    </a:cubicBezTo>
                    <a:cubicBezTo>
                      <a:pt x="449094" y="646176"/>
                      <a:pt x="393066" y="668094"/>
                      <a:pt x="339366" y="694944"/>
                    </a:cubicBezTo>
                    <a:cubicBezTo>
                      <a:pt x="325735" y="701760"/>
                      <a:pt x="295974" y="708745"/>
                      <a:pt x="302790" y="722376"/>
                    </a:cubicBezTo>
                    <a:cubicBezTo>
                      <a:pt x="351791" y="820377"/>
                      <a:pt x="424324" y="809302"/>
                      <a:pt x="513102" y="822960"/>
                    </a:cubicBezTo>
                    <a:cubicBezTo>
                      <a:pt x="543887" y="730606"/>
                      <a:pt x="566783" y="718245"/>
                      <a:pt x="394230" y="649224"/>
                    </a:cubicBezTo>
                    <a:cubicBezTo>
                      <a:pt x="374219" y="641220"/>
                      <a:pt x="363750" y="679704"/>
                      <a:pt x="348510" y="694944"/>
                    </a:cubicBezTo>
                    <a:cubicBezTo>
                      <a:pt x="367255" y="710565"/>
                      <a:pt x="507736" y="858553"/>
                      <a:pt x="476526" y="640080"/>
                    </a:cubicBezTo>
                    <a:cubicBezTo>
                      <a:pt x="467556" y="577293"/>
                      <a:pt x="418945" y="520734"/>
                      <a:pt x="366798" y="484632"/>
                    </a:cubicBezTo>
                    <a:cubicBezTo>
                      <a:pt x="331624" y="460281"/>
                      <a:pt x="281454" y="478536"/>
                      <a:pt x="238782" y="475488"/>
                    </a:cubicBezTo>
                    <a:cubicBezTo>
                      <a:pt x="227488" y="512193"/>
                      <a:pt x="168266" y="637589"/>
                      <a:pt x="220494" y="685800"/>
                    </a:cubicBezTo>
                    <a:cubicBezTo>
                      <a:pt x="245534" y="708914"/>
                      <a:pt x="287550" y="697992"/>
                      <a:pt x="321078" y="704088"/>
                    </a:cubicBezTo>
                    <a:cubicBezTo>
                      <a:pt x="336318" y="646176"/>
                      <a:pt x="391119" y="585074"/>
                      <a:pt x="366798" y="530352"/>
                    </a:cubicBezTo>
                    <a:cubicBezTo>
                      <a:pt x="343540" y="478021"/>
                      <a:pt x="260122" y="427187"/>
                      <a:pt x="211350" y="457200"/>
                    </a:cubicBezTo>
                    <a:cubicBezTo>
                      <a:pt x="144813" y="498146"/>
                      <a:pt x="156486" y="603504"/>
                      <a:pt x="129054" y="676656"/>
                    </a:cubicBezTo>
                    <a:cubicBezTo>
                      <a:pt x="199158" y="722376"/>
                      <a:pt x="262030" y="781815"/>
                      <a:pt x="339366" y="813816"/>
                    </a:cubicBezTo>
                    <a:cubicBezTo>
                      <a:pt x="358259" y="821634"/>
                      <a:pt x="393342" y="806811"/>
                      <a:pt x="394230" y="786384"/>
                    </a:cubicBezTo>
                    <a:cubicBezTo>
                      <a:pt x="396959" y="723607"/>
                      <a:pt x="386931" y="653225"/>
                      <a:pt x="348510" y="603504"/>
                    </a:cubicBezTo>
                    <a:cubicBezTo>
                      <a:pt x="325837" y="574163"/>
                      <a:pt x="275358" y="591312"/>
                      <a:pt x="238782" y="585216"/>
                    </a:cubicBezTo>
                    <a:cubicBezTo>
                      <a:pt x="228340" y="679190"/>
                      <a:pt x="198097" y="761714"/>
                      <a:pt x="357654" y="804672"/>
                    </a:cubicBezTo>
                    <a:cubicBezTo>
                      <a:pt x="400101" y="816100"/>
                      <a:pt x="430806" y="755904"/>
                      <a:pt x="467382" y="731520"/>
                    </a:cubicBezTo>
                    <a:cubicBezTo>
                      <a:pt x="421662" y="664464"/>
                      <a:pt x="409529" y="513111"/>
                      <a:pt x="330222" y="530352"/>
                    </a:cubicBezTo>
                    <a:cubicBezTo>
                      <a:pt x="129433" y="574002"/>
                      <a:pt x="265516" y="794132"/>
                      <a:pt x="302790" y="868680"/>
                    </a:cubicBezTo>
                    <a:cubicBezTo>
                      <a:pt x="333270" y="832104"/>
                      <a:pt x="355725" y="786956"/>
                      <a:pt x="394230" y="758952"/>
                    </a:cubicBezTo>
                    <a:cubicBezTo>
                      <a:pt x="404394" y="751560"/>
                      <a:pt x="391452" y="791554"/>
                      <a:pt x="403374" y="795528"/>
                    </a:cubicBezTo>
                    <a:cubicBezTo>
                      <a:pt x="418946" y="800719"/>
                      <a:pt x="433854" y="783336"/>
                      <a:pt x="449094" y="777240"/>
                    </a:cubicBezTo>
                    <a:cubicBezTo>
                      <a:pt x="547245" y="949004"/>
                      <a:pt x="428167" y="737211"/>
                      <a:pt x="412518" y="731520"/>
                    </a:cubicBezTo>
                    <a:cubicBezTo>
                      <a:pt x="388044" y="722620"/>
                      <a:pt x="394230" y="780288"/>
                      <a:pt x="385086" y="804672"/>
                    </a:cubicBezTo>
                    <a:cubicBezTo>
                      <a:pt x="403374" y="816864"/>
                      <a:pt x="431628" y="861591"/>
                      <a:pt x="439950" y="841248"/>
                    </a:cubicBezTo>
                    <a:cubicBezTo>
                      <a:pt x="509537" y="671147"/>
                      <a:pt x="496122" y="660984"/>
                      <a:pt x="449094" y="566928"/>
                    </a:cubicBezTo>
                    <a:cubicBezTo>
                      <a:pt x="470430" y="533400"/>
                      <a:pt x="479528" y="487608"/>
                      <a:pt x="513102" y="466344"/>
                    </a:cubicBezTo>
                    <a:cubicBezTo>
                      <a:pt x="603198" y="409283"/>
                      <a:pt x="939463" y="343287"/>
                      <a:pt x="1016022" y="329184"/>
                    </a:cubicBezTo>
                    <a:lnTo>
                      <a:pt x="1363494" y="265176"/>
                    </a:lnTo>
                    <a:cubicBezTo>
                      <a:pt x="1418358" y="268224"/>
                      <a:pt x="1478367" y="250923"/>
                      <a:pt x="1528086" y="274320"/>
                    </a:cubicBezTo>
                    <a:cubicBezTo>
                      <a:pt x="1547587" y="283497"/>
                      <a:pt x="1518942" y="316775"/>
                      <a:pt x="1518942" y="338328"/>
                    </a:cubicBezTo>
                    <a:cubicBezTo>
                      <a:pt x="1518942" y="362902"/>
                      <a:pt x="1524046" y="387241"/>
                      <a:pt x="1528086" y="411480"/>
                    </a:cubicBezTo>
                    <a:cubicBezTo>
                      <a:pt x="1541592" y="492517"/>
                      <a:pt x="1543745" y="503925"/>
                      <a:pt x="1573806" y="576072"/>
                    </a:cubicBezTo>
                    <a:cubicBezTo>
                      <a:pt x="1579049" y="588655"/>
                      <a:pt x="1582455" y="603009"/>
                      <a:pt x="1592094" y="612648"/>
                    </a:cubicBezTo>
                    <a:cubicBezTo>
                      <a:pt x="1598910" y="619464"/>
                      <a:pt x="1610382" y="618744"/>
                      <a:pt x="1619526" y="621792"/>
                    </a:cubicBezTo>
                    <a:cubicBezTo>
                      <a:pt x="1631718" y="643128"/>
                      <a:pt x="1636913" y="670449"/>
                      <a:pt x="1656102" y="685800"/>
                    </a:cubicBezTo>
                    <a:cubicBezTo>
                      <a:pt x="1670580" y="697382"/>
                      <a:pt x="1700682" y="679518"/>
                      <a:pt x="1710966" y="694944"/>
                    </a:cubicBezTo>
                    <a:cubicBezTo>
                      <a:pt x="1720071" y="708601"/>
                      <a:pt x="1705031" y="729855"/>
                      <a:pt x="1692678" y="740664"/>
                    </a:cubicBezTo>
                    <a:cubicBezTo>
                      <a:pt x="1678170" y="753358"/>
                      <a:pt x="1655533" y="751358"/>
                      <a:pt x="1637814" y="758952"/>
                    </a:cubicBezTo>
                    <a:cubicBezTo>
                      <a:pt x="1612756" y="769691"/>
                      <a:pt x="1586472" y="779171"/>
                      <a:pt x="1564662" y="795528"/>
                    </a:cubicBezTo>
                    <a:cubicBezTo>
                      <a:pt x="1451099" y="880700"/>
                      <a:pt x="1443184" y="906447"/>
                      <a:pt x="1326918" y="941832"/>
                    </a:cubicBezTo>
                    <a:cubicBezTo>
                      <a:pt x="1288014" y="953672"/>
                      <a:pt x="1247670" y="960120"/>
                      <a:pt x="1208046" y="969264"/>
                    </a:cubicBezTo>
                    <a:cubicBezTo>
                      <a:pt x="1155769" y="995403"/>
                      <a:pt x="1111184" y="1022005"/>
                      <a:pt x="1052598" y="1033272"/>
                    </a:cubicBezTo>
                    <a:cubicBezTo>
                      <a:pt x="1001363" y="1043125"/>
                      <a:pt x="948966" y="1045464"/>
                      <a:pt x="897150" y="1051560"/>
                    </a:cubicBezTo>
                    <a:cubicBezTo>
                      <a:pt x="824326" y="1043468"/>
                      <a:pt x="721803" y="1043714"/>
                      <a:pt x="650262" y="1005840"/>
                    </a:cubicBezTo>
                    <a:cubicBezTo>
                      <a:pt x="609208" y="984105"/>
                      <a:pt x="553870" y="931250"/>
                      <a:pt x="522246" y="896112"/>
                    </a:cubicBezTo>
                    <a:cubicBezTo>
                      <a:pt x="512051" y="884784"/>
                      <a:pt x="506385" y="869454"/>
                      <a:pt x="494814" y="859536"/>
                    </a:cubicBezTo>
                    <a:cubicBezTo>
                      <a:pt x="484465" y="850665"/>
                      <a:pt x="469704" y="848619"/>
                      <a:pt x="458238" y="841248"/>
                    </a:cubicBezTo>
                    <a:cubicBezTo>
                      <a:pt x="420406" y="816927"/>
                      <a:pt x="319665" y="738991"/>
                      <a:pt x="275358" y="722376"/>
                    </a:cubicBezTo>
                    <a:lnTo>
                      <a:pt x="202206" y="694944"/>
                    </a:lnTo>
                    <a:cubicBezTo>
                      <a:pt x="156561" y="710159"/>
                      <a:pt x="78082" y="723095"/>
                      <a:pt x="92478" y="804672"/>
                    </a:cubicBezTo>
                    <a:cubicBezTo>
                      <a:pt x="98517" y="838896"/>
                      <a:pt x="147342" y="847344"/>
                      <a:pt x="174774" y="868680"/>
                    </a:cubicBezTo>
                    <a:cubicBezTo>
                      <a:pt x="269262" y="844296"/>
                      <a:pt x="404108" y="876722"/>
                      <a:pt x="458238" y="795528"/>
                    </a:cubicBezTo>
                    <a:cubicBezTo>
                      <a:pt x="570087" y="627754"/>
                      <a:pt x="245242" y="683050"/>
                      <a:pt x="220494" y="685800"/>
                    </a:cubicBezTo>
                    <a:cubicBezTo>
                      <a:pt x="185488" y="790818"/>
                      <a:pt x="81289" y="934998"/>
                      <a:pt x="247926" y="1014984"/>
                    </a:cubicBezTo>
                    <a:cubicBezTo>
                      <a:pt x="289960" y="1035160"/>
                      <a:pt x="339366" y="996696"/>
                      <a:pt x="385086" y="987552"/>
                    </a:cubicBezTo>
                    <a:cubicBezTo>
                      <a:pt x="394230" y="935736"/>
                      <a:pt x="439196" y="877456"/>
                      <a:pt x="412518" y="832104"/>
                    </a:cubicBezTo>
                    <a:cubicBezTo>
                      <a:pt x="327943" y="688327"/>
                      <a:pt x="233941" y="683003"/>
                      <a:pt x="110766" y="658368"/>
                    </a:cubicBezTo>
                    <a:cubicBezTo>
                      <a:pt x="60088" y="696377"/>
                      <a:pt x="-105671" y="804051"/>
                      <a:pt x="101622" y="886968"/>
                    </a:cubicBezTo>
                    <a:cubicBezTo>
                      <a:pt x="158222" y="909608"/>
                      <a:pt x="174774" y="789432"/>
                      <a:pt x="211350" y="740664"/>
                    </a:cubicBezTo>
                    <a:cubicBezTo>
                      <a:pt x="139272" y="678883"/>
                      <a:pt x="-3767" y="522882"/>
                      <a:pt x="83334" y="923544"/>
                    </a:cubicBezTo>
                    <a:cubicBezTo>
                      <a:pt x="100330" y="1001724"/>
                      <a:pt x="186966" y="1045464"/>
                      <a:pt x="238782" y="1106424"/>
                    </a:cubicBezTo>
                    <a:cubicBezTo>
                      <a:pt x="318030" y="1057656"/>
                      <a:pt x="420695" y="1034561"/>
                      <a:pt x="476526" y="960120"/>
                    </a:cubicBezTo>
                    <a:cubicBezTo>
                      <a:pt x="621366" y="767000"/>
                      <a:pt x="337863" y="683158"/>
                      <a:pt x="247926" y="630936"/>
                    </a:cubicBezTo>
                    <a:cubicBezTo>
                      <a:pt x="233731" y="622694"/>
                      <a:pt x="217446" y="618744"/>
                      <a:pt x="202206" y="612648"/>
                    </a:cubicBezTo>
                    <a:cubicBezTo>
                      <a:pt x="169272" y="750971"/>
                      <a:pt x="109896" y="823861"/>
                      <a:pt x="220494" y="941832"/>
                    </a:cubicBezTo>
                    <a:cubicBezTo>
                      <a:pt x="237301" y="959759"/>
                      <a:pt x="269262" y="947928"/>
                      <a:pt x="293646" y="950976"/>
                    </a:cubicBezTo>
                    <a:cubicBezTo>
                      <a:pt x="305838" y="899160"/>
                      <a:pt x="327424" y="848685"/>
                      <a:pt x="330222" y="795528"/>
                    </a:cubicBezTo>
                    <a:cubicBezTo>
                      <a:pt x="332777" y="746992"/>
                      <a:pt x="272803" y="795296"/>
                      <a:pt x="275358" y="795528"/>
                    </a:cubicBezTo>
                    <a:cubicBezTo>
                      <a:pt x="317963" y="799401"/>
                      <a:pt x="360754" y="790090"/>
                      <a:pt x="403374" y="786384"/>
                    </a:cubicBezTo>
                    <a:cubicBezTo>
                      <a:pt x="430871" y="783993"/>
                      <a:pt x="458258" y="780465"/>
                      <a:pt x="485670" y="777240"/>
                    </a:cubicBezTo>
                    <a:cubicBezTo>
                      <a:pt x="510075" y="774369"/>
                      <a:pt x="534299" y="769678"/>
                      <a:pt x="558822" y="768096"/>
                    </a:cubicBezTo>
                    <a:cubicBezTo>
                      <a:pt x="628847" y="763578"/>
                      <a:pt x="699030" y="762000"/>
                      <a:pt x="769134" y="758952"/>
                    </a:cubicBezTo>
                    <a:cubicBezTo>
                      <a:pt x="814854" y="752856"/>
                      <a:pt x="860287" y="743950"/>
                      <a:pt x="906294" y="740664"/>
                    </a:cubicBezTo>
                    <a:cubicBezTo>
                      <a:pt x="988437" y="734797"/>
                      <a:pt x="1070932" y="735632"/>
                      <a:pt x="1153182" y="731520"/>
                    </a:cubicBezTo>
                    <a:cubicBezTo>
                      <a:pt x="1245088" y="726925"/>
                      <a:pt x="1264445" y="723327"/>
                      <a:pt x="1345206" y="713232"/>
                    </a:cubicBezTo>
                    <a:cubicBezTo>
                      <a:pt x="1373836" y="703689"/>
                      <a:pt x="1406243" y="691328"/>
                      <a:pt x="1436646" y="685800"/>
                    </a:cubicBezTo>
                    <a:cubicBezTo>
                      <a:pt x="1457851" y="681945"/>
                      <a:pt x="1479318" y="679704"/>
                      <a:pt x="1500654" y="676656"/>
                    </a:cubicBezTo>
                    <a:lnTo>
                      <a:pt x="1555518" y="658368"/>
                    </a:lnTo>
                  </a:path>
                </a:pathLst>
              </a:custGeom>
              <a:noFill/>
              <a:ln w="19050">
                <a:solidFill>
                  <a:srgbClr val="DC4C6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40C5F3E-E2EF-A94A-4566-EAD49787C1D6}"/>
                </a:ext>
              </a:extLst>
            </p:cNvPr>
            <p:cNvSpPr/>
            <p:nvPr/>
          </p:nvSpPr>
          <p:spPr>
            <a:xfrm>
              <a:off x="261370" y="3663634"/>
              <a:ext cx="1242309" cy="1327920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A5EEE48-1627-4A86-E86F-372008B163E3}"/>
                </a:ext>
              </a:extLst>
            </p:cNvPr>
            <p:cNvSpPr txBox="1"/>
            <p:nvPr/>
          </p:nvSpPr>
          <p:spPr>
            <a:xfrm>
              <a:off x="1134472" y="3768448"/>
              <a:ext cx="369207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>
                  <a:solidFill>
                    <a:schemeClr val="accent1"/>
                  </a:solidFill>
                </a:rPr>
                <a:t>A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AAC0440-CFB6-04CF-F283-03E190AD1723}"/>
                </a:ext>
              </a:extLst>
            </p:cNvPr>
            <p:cNvSpPr txBox="1"/>
            <p:nvPr/>
          </p:nvSpPr>
          <p:spPr>
            <a:xfrm>
              <a:off x="-878932" y="4103467"/>
              <a:ext cx="369207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>
                  <a:solidFill>
                    <a:schemeClr val="accent1"/>
                  </a:solidFill>
                </a:rPr>
                <a:t>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811385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191F74-162D-4500-A8B7-B49A379D8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Divide and Conquer Template Pseudocode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6A96E2-1227-4225-8791-5FB9A27DA7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12240"/>
            <a:ext cx="10972800" cy="544576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/>
              <a:t>def my_DandC(problem){</a:t>
            </a:r>
            <a:br>
              <a:rPr lang="en-US" dirty="0"/>
            </a:br>
            <a:r>
              <a:rPr lang="en-US" dirty="0"/>
              <a:t>    // Base Case</a:t>
            </a:r>
          </a:p>
          <a:p>
            <a:pPr marL="0" indent="0">
              <a:buNone/>
            </a:pPr>
            <a:r>
              <a:rPr lang="en-US" dirty="0"/>
              <a:t>    if (</a:t>
            </a:r>
            <a:r>
              <a:rPr lang="en-US" dirty="0" err="1"/>
              <a:t>problem.size</a:t>
            </a:r>
            <a:r>
              <a:rPr lang="en-US" dirty="0"/>
              <a:t>() &lt;= </a:t>
            </a:r>
            <a:r>
              <a:rPr lang="en-US" dirty="0" err="1"/>
              <a:t>small_value</a:t>
            </a:r>
            <a:r>
              <a:rPr lang="en-US" dirty="0"/>
              <a:t>){</a:t>
            </a:r>
          </a:p>
          <a:p>
            <a:pPr marL="0" indent="0">
              <a:buNone/>
            </a:pPr>
            <a:r>
              <a:rPr lang="en-US" dirty="0"/>
              <a:t>        return solve(problem);  // directly solve (e.g., brute force)</a:t>
            </a:r>
          </a:p>
          <a:p>
            <a:pPr marL="0" indent="0">
              <a:buNone/>
            </a:pPr>
            <a:r>
              <a:rPr lang="en-US" dirty="0"/>
              <a:t>    }</a:t>
            </a:r>
          </a:p>
          <a:p>
            <a:pPr marL="0" indent="0">
              <a:buNone/>
            </a:pPr>
            <a:r>
              <a:rPr lang="en-US" dirty="0"/>
              <a:t>    // Divide</a:t>
            </a:r>
          </a:p>
          <a:p>
            <a:pPr marL="0" indent="0">
              <a:buNone/>
            </a:pPr>
            <a:r>
              <a:rPr lang="en-US" dirty="0"/>
              <a:t>    List subproblems = divide(problem);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 // Conquer</a:t>
            </a:r>
          </a:p>
          <a:p>
            <a:pPr marL="0" indent="0">
              <a:buNone/>
            </a:pPr>
            <a:r>
              <a:rPr lang="en-US" dirty="0"/>
              <a:t>    solutions = new List();</a:t>
            </a:r>
          </a:p>
          <a:p>
            <a:pPr marL="0" indent="0">
              <a:buNone/>
            </a:pPr>
            <a:r>
              <a:rPr lang="en-US" dirty="0"/>
              <a:t>    for (sub : subproblems){</a:t>
            </a:r>
          </a:p>
          <a:p>
            <a:pPr marL="0" indent="0">
              <a:buNone/>
            </a:pPr>
            <a:r>
              <a:rPr lang="en-US" dirty="0"/>
              <a:t>        subsolution = my_DandC(sub);</a:t>
            </a:r>
          </a:p>
          <a:p>
            <a:pPr marL="0" indent="0">
              <a:buNone/>
            </a:pPr>
            <a:r>
              <a:rPr lang="en-US" dirty="0"/>
              <a:t>        </a:t>
            </a:r>
            <a:r>
              <a:rPr lang="en-US" dirty="0" err="1"/>
              <a:t>solutions.add</a:t>
            </a:r>
            <a:r>
              <a:rPr lang="en-US" dirty="0"/>
              <a:t>(</a:t>
            </a:r>
            <a:r>
              <a:rPr lang="en-US" dirty="0" err="1"/>
              <a:t>subsolution</a:t>
            </a:r>
            <a:r>
              <a:rPr lang="en-US" dirty="0"/>
              <a:t>);</a:t>
            </a:r>
          </a:p>
          <a:p>
            <a:pPr marL="0" indent="0">
              <a:buNone/>
            </a:pPr>
            <a:r>
              <a:rPr lang="en-US" dirty="0"/>
              <a:t>    }</a:t>
            </a:r>
          </a:p>
          <a:p>
            <a:pPr marL="0" indent="0">
              <a:buNone/>
            </a:pPr>
            <a:r>
              <a:rPr lang="en-US" dirty="0"/>
              <a:t>    // Combine</a:t>
            </a:r>
          </a:p>
          <a:p>
            <a:pPr marL="0" indent="0">
              <a:buNone/>
            </a:pPr>
            <a:r>
              <a:rPr lang="en-US" dirty="0"/>
              <a:t>    return combine(solutions);</a:t>
            </a:r>
          </a:p>
          <a:p>
            <a:pPr marL="0" indent="0">
              <a:buNone/>
            </a:pPr>
            <a:r>
              <a:rPr lang="en-US" dirty="0"/>
              <a:t>}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353B9F-2FEB-4029-B061-C90B385A1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8603E-186F-4CC7-B8E2-5FD613D3E28C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42741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64773-CFEA-E666-64D3-5AF21662F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Formal Definition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5397537-824A-CCF1-8509-24B111BE4C9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Input:</a:t>
                </a:r>
              </a:p>
              <a:p>
                <a:pPr lvl="1"/>
                <a:r>
                  <a:rPr lang="en-US" dirty="0"/>
                  <a:t>An array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of items</a:t>
                </a:r>
              </a:p>
              <a:p>
                <a:pPr lvl="1"/>
                <a:r>
                  <a:rPr lang="en-US" dirty="0"/>
                  <a:t>A comparison function for these items</a:t>
                </a:r>
              </a:p>
              <a:p>
                <a:pPr lvl="2"/>
                <a:r>
                  <a:rPr lang="en-US" dirty="0"/>
                  <a:t>Given two items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, we can determine whether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,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dirty="0"/>
              </a:p>
              <a:p>
                <a:r>
                  <a:rPr lang="en-US" dirty="0"/>
                  <a:t>Output:</a:t>
                </a:r>
              </a:p>
              <a:p>
                <a:pPr lvl="1"/>
                <a:r>
                  <a:rPr lang="en-US" dirty="0"/>
                  <a:t>A permutation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such that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Permutation: a sequence of the same items but perhaps in a different order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5397537-824A-CCF1-8509-24B111BE4C9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99341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Merge Sort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519680" y="1298448"/>
            <a:ext cx="9601200" cy="52578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Base Case</a:t>
            </a:r>
            <a:r>
              <a:rPr lang="en-US" b="1" dirty="0"/>
              <a:t>: </a:t>
            </a:r>
          </a:p>
          <a:p>
            <a:pPr lvl="1"/>
            <a:r>
              <a:rPr lang="en-US" dirty="0"/>
              <a:t>If the list is of length 1 or 0, it’s already sorted, so just return it</a:t>
            </a:r>
          </a:p>
          <a:p>
            <a:pPr lvl="2"/>
            <a:endParaRPr lang="en-US" sz="2600" b="1" dirty="0">
              <a:solidFill>
                <a:srgbClr val="0070C0"/>
              </a:solidFill>
            </a:endParaRPr>
          </a:p>
          <a:p>
            <a:r>
              <a:rPr lang="en-US" b="1" dirty="0">
                <a:solidFill>
                  <a:srgbClr val="0070C0"/>
                </a:solidFill>
              </a:rPr>
              <a:t>Divide</a:t>
            </a:r>
            <a:r>
              <a:rPr lang="en-US" b="1" dirty="0"/>
              <a:t>: </a:t>
            </a:r>
          </a:p>
          <a:p>
            <a:pPr lvl="1"/>
            <a:r>
              <a:rPr lang="en-US" dirty="0"/>
              <a:t>Split the list into two “sublists” of (roughly) equal length</a:t>
            </a:r>
          </a:p>
          <a:p>
            <a:pPr lvl="1"/>
            <a:endParaRPr lang="en-US" sz="2600" b="1" dirty="0"/>
          </a:p>
          <a:p>
            <a:r>
              <a:rPr lang="en-US" b="1" dirty="0">
                <a:solidFill>
                  <a:srgbClr val="0070C0"/>
                </a:solidFill>
              </a:rPr>
              <a:t>Conquer</a:t>
            </a:r>
            <a:r>
              <a:rPr lang="en-US" b="1" dirty="0"/>
              <a:t>:</a:t>
            </a:r>
          </a:p>
          <a:p>
            <a:pPr lvl="1"/>
            <a:r>
              <a:rPr lang="en-US" dirty="0"/>
              <a:t>Sort both lists recursively</a:t>
            </a:r>
          </a:p>
          <a:p>
            <a:pPr lvl="1"/>
            <a:endParaRPr lang="en-US" sz="2600" dirty="0">
              <a:solidFill>
                <a:srgbClr val="FF33CC"/>
              </a:solidFill>
            </a:endParaRPr>
          </a:p>
          <a:p>
            <a:r>
              <a:rPr lang="en-US" b="1" dirty="0">
                <a:solidFill>
                  <a:srgbClr val="0070C0"/>
                </a:solidFill>
              </a:rPr>
              <a:t>Combine</a:t>
            </a:r>
            <a:r>
              <a:rPr lang="en-US" b="1" dirty="0"/>
              <a:t>:</a:t>
            </a:r>
          </a:p>
          <a:p>
            <a:pPr lvl="1"/>
            <a:r>
              <a:rPr lang="en-US" b="1" dirty="0"/>
              <a:t>Merge</a:t>
            </a:r>
            <a:r>
              <a:rPr lang="en-US" dirty="0"/>
              <a:t> sorted sublists into one sorted list</a:t>
            </a:r>
          </a:p>
        </p:txBody>
      </p:sp>
      <p:sp>
        <p:nvSpPr>
          <p:cNvPr id="224" name="Slide Number Placeholder 223">
            <a:extLst>
              <a:ext uri="{FF2B5EF4-FFF2-40B4-BE49-F238E27FC236}">
                <a16:creationId xmlns:a16="http://schemas.microsoft.com/office/drawing/2014/main" id="{EFCFBE45-A1F3-4932-85FA-AF898B936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8603E-186F-4CC7-B8E2-5FD613D3E28C}" type="slidenum">
              <a:rPr lang="en-US" smtClean="0"/>
              <a:t>30</a:t>
            </a:fld>
            <a:endParaRPr lang="en-US" dirty="0"/>
          </a:p>
        </p:txBody>
      </p:sp>
      <p:sp>
        <p:nvSpPr>
          <p:cNvPr id="492" name="Rectangle 491">
            <a:extLst>
              <a:ext uri="{FF2B5EF4-FFF2-40B4-BE49-F238E27FC236}">
                <a16:creationId xmlns:a16="http://schemas.microsoft.com/office/drawing/2014/main" id="{FA6038B4-F05D-6F20-8BFC-3AC6EC6FC6E8}"/>
              </a:ext>
            </a:extLst>
          </p:cNvPr>
          <p:cNvSpPr/>
          <p:nvPr/>
        </p:nvSpPr>
        <p:spPr>
          <a:xfrm>
            <a:off x="581660" y="1502728"/>
            <a:ext cx="375920" cy="37592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grpSp>
        <p:nvGrpSpPr>
          <p:cNvPr id="508" name="Group 507">
            <a:extLst>
              <a:ext uri="{FF2B5EF4-FFF2-40B4-BE49-F238E27FC236}">
                <a16:creationId xmlns:a16="http://schemas.microsoft.com/office/drawing/2014/main" id="{435895E0-AEA0-0940-5D39-646A13B54670}"/>
              </a:ext>
            </a:extLst>
          </p:cNvPr>
          <p:cNvGrpSpPr/>
          <p:nvPr/>
        </p:nvGrpSpPr>
        <p:grpSpPr>
          <a:xfrm>
            <a:off x="143510" y="2620011"/>
            <a:ext cx="2359660" cy="375920"/>
            <a:chOff x="7866380" y="4321811"/>
            <a:chExt cx="2359660" cy="375920"/>
          </a:xfrm>
        </p:grpSpPr>
        <p:sp>
          <p:nvSpPr>
            <p:cNvPr id="502" name="Rectangle 501">
              <a:extLst>
                <a:ext uri="{FF2B5EF4-FFF2-40B4-BE49-F238E27FC236}">
                  <a16:creationId xmlns:a16="http://schemas.microsoft.com/office/drawing/2014/main" id="{1AC0146F-1215-033B-474C-1202CBB1382F}"/>
                </a:ext>
              </a:extLst>
            </p:cNvPr>
            <p:cNvSpPr/>
            <p:nvPr/>
          </p:nvSpPr>
          <p:spPr>
            <a:xfrm>
              <a:off x="7866380" y="43218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503" name="Rectangle 502">
              <a:extLst>
                <a:ext uri="{FF2B5EF4-FFF2-40B4-BE49-F238E27FC236}">
                  <a16:creationId xmlns:a16="http://schemas.microsoft.com/office/drawing/2014/main" id="{6161B0BF-F025-0B80-A6D8-62CD5002CD1C}"/>
                </a:ext>
              </a:extLst>
            </p:cNvPr>
            <p:cNvSpPr/>
            <p:nvPr/>
          </p:nvSpPr>
          <p:spPr>
            <a:xfrm>
              <a:off x="8242300" y="43218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504" name="Rectangle 503">
              <a:extLst>
                <a:ext uri="{FF2B5EF4-FFF2-40B4-BE49-F238E27FC236}">
                  <a16:creationId xmlns:a16="http://schemas.microsoft.com/office/drawing/2014/main" id="{7E43537C-9288-ABDA-EB6D-AEE370B64291}"/>
                </a:ext>
              </a:extLst>
            </p:cNvPr>
            <p:cNvSpPr/>
            <p:nvPr/>
          </p:nvSpPr>
          <p:spPr>
            <a:xfrm>
              <a:off x="8620760" y="43218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505" name="Rectangle 504">
              <a:extLst>
                <a:ext uri="{FF2B5EF4-FFF2-40B4-BE49-F238E27FC236}">
                  <a16:creationId xmlns:a16="http://schemas.microsoft.com/office/drawing/2014/main" id="{F761104C-7C02-2944-984D-8E55BD055701}"/>
                </a:ext>
              </a:extLst>
            </p:cNvPr>
            <p:cNvSpPr/>
            <p:nvPr/>
          </p:nvSpPr>
          <p:spPr>
            <a:xfrm>
              <a:off x="9098280" y="43218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506" name="Rectangle 505">
              <a:extLst>
                <a:ext uri="{FF2B5EF4-FFF2-40B4-BE49-F238E27FC236}">
                  <a16:creationId xmlns:a16="http://schemas.microsoft.com/office/drawing/2014/main" id="{C59D95F4-292C-4129-52CD-0D6A35C64D95}"/>
                </a:ext>
              </a:extLst>
            </p:cNvPr>
            <p:cNvSpPr/>
            <p:nvPr/>
          </p:nvSpPr>
          <p:spPr>
            <a:xfrm>
              <a:off x="9474200" y="43218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507" name="Rectangle 506">
              <a:extLst>
                <a:ext uri="{FF2B5EF4-FFF2-40B4-BE49-F238E27FC236}">
                  <a16:creationId xmlns:a16="http://schemas.microsoft.com/office/drawing/2014/main" id="{F84B0681-6C9C-F58D-E1FF-80DFEFD8C581}"/>
                </a:ext>
              </a:extLst>
            </p:cNvPr>
            <p:cNvSpPr/>
            <p:nvPr/>
          </p:nvSpPr>
          <p:spPr>
            <a:xfrm>
              <a:off x="9850120" y="43218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</p:grpSp>
      <p:grpSp>
        <p:nvGrpSpPr>
          <p:cNvPr id="509" name="Group 508">
            <a:extLst>
              <a:ext uri="{FF2B5EF4-FFF2-40B4-BE49-F238E27FC236}">
                <a16:creationId xmlns:a16="http://schemas.microsoft.com/office/drawing/2014/main" id="{A512511D-0BF2-1BD4-61D9-99C53A707F13}"/>
              </a:ext>
            </a:extLst>
          </p:cNvPr>
          <p:cNvGrpSpPr/>
          <p:nvPr/>
        </p:nvGrpSpPr>
        <p:grpSpPr>
          <a:xfrm>
            <a:off x="8068310" y="455867"/>
            <a:ext cx="2258060" cy="375920"/>
            <a:chOff x="7967980" y="4321811"/>
            <a:chExt cx="2258060" cy="375920"/>
          </a:xfrm>
        </p:grpSpPr>
        <p:sp>
          <p:nvSpPr>
            <p:cNvPr id="510" name="Rectangle 509">
              <a:extLst>
                <a:ext uri="{FF2B5EF4-FFF2-40B4-BE49-F238E27FC236}">
                  <a16:creationId xmlns:a16="http://schemas.microsoft.com/office/drawing/2014/main" id="{3DCBBB31-B027-E237-6E8F-A785199E188A}"/>
                </a:ext>
              </a:extLst>
            </p:cNvPr>
            <p:cNvSpPr/>
            <p:nvPr/>
          </p:nvSpPr>
          <p:spPr>
            <a:xfrm>
              <a:off x="7967980" y="43218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511" name="Rectangle 510">
              <a:extLst>
                <a:ext uri="{FF2B5EF4-FFF2-40B4-BE49-F238E27FC236}">
                  <a16:creationId xmlns:a16="http://schemas.microsoft.com/office/drawing/2014/main" id="{E3D01A99-515F-0FD5-8557-F5A51BEBD9F8}"/>
                </a:ext>
              </a:extLst>
            </p:cNvPr>
            <p:cNvSpPr/>
            <p:nvPr/>
          </p:nvSpPr>
          <p:spPr>
            <a:xfrm>
              <a:off x="8343900" y="43218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D712EC17-6C8B-82E7-112A-93F08E4569EA}"/>
                </a:ext>
              </a:extLst>
            </p:cNvPr>
            <p:cNvSpPr/>
            <p:nvPr/>
          </p:nvSpPr>
          <p:spPr>
            <a:xfrm>
              <a:off x="8722360" y="43218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7C62145E-972E-AA98-83BB-11990B5B0A19}"/>
                </a:ext>
              </a:extLst>
            </p:cNvPr>
            <p:cNvSpPr/>
            <p:nvPr/>
          </p:nvSpPr>
          <p:spPr>
            <a:xfrm>
              <a:off x="9098280" y="43218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D5C88493-7B69-E58E-EAEA-116212C7C254}"/>
                </a:ext>
              </a:extLst>
            </p:cNvPr>
            <p:cNvSpPr/>
            <p:nvPr/>
          </p:nvSpPr>
          <p:spPr>
            <a:xfrm>
              <a:off x="9474200" y="43218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7C9C7CE3-7A1C-CF03-CF1E-E5762740CEDA}"/>
                </a:ext>
              </a:extLst>
            </p:cNvPr>
            <p:cNvSpPr/>
            <p:nvPr/>
          </p:nvSpPr>
          <p:spPr>
            <a:xfrm>
              <a:off x="9850120" y="43218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B9E74BD3-16BD-405D-B960-A8F2C73ADA12}"/>
              </a:ext>
            </a:extLst>
          </p:cNvPr>
          <p:cNvGrpSpPr/>
          <p:nvPr/>
        </p:nvGrpSpPr>
        <p:grpSpPr>
          <a:xfrm>
            <a:off x="143510" y="3929254"/>
            <a:ext cx="2359660" cy="375920"/>
            <a:chOff x="7866380" y="4321811"/>
            <a:chExt cx="2359660" cy="375920"/>
          </a:xfrm>
        </p:grpSpPr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0EC224A1-B18F-E6A5-748F-A75B1F455D67}"/>
                </a:ext>
              </a:extLst>
            </p:cNvPr>
            <p:cNvSpPr/>
            <p:nvPr/>
          </p:nvSpPr>
          <p:spPr>
            <a:xfrm>
              <a:off x="7866380" y="43218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78CEEEE7-FC40-57CE-4C6B-E3C2648A6C3D}"/>
                </a:ext>
              </a:extLst>
            </p:cNvPr>
            <p:cNvSpPr/>
            <p:nvPr/>
          </p:nvSpPr>
          <p:spPr>
            <a:xfrm>
              <a:off x="8242300" y="43218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24FE4E47-C824-4651-08D3-308F39FAFA47}"/>
                </a:ext>
              </a:extLst>
            </p:cNvPr>
            <p:cNvSpPr/>
            <p:nvPr/>
          </p:nvSpPr>
          <p:spPr>
            <a:xfrm>
              <a:off x="8620760" y="43218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74962A4A-98DB-B15A-FE92-B6E41220439F}"/>
                </a:ext>
              </a:extLst>
            </p:cNvPr>
            <p:cNvSpPr/>
            <p:nvPr/>
          </p:nvSpPr>
          <p:spPr>
            <a:xfrm>
              <a:off x="9098280" y="43218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326CC13B-3743-C67D-1189-37D1268C0515}"/>
                </a:ext>
              </a:extLst>
            </p:cNvPr>
            <p:cNvSpPr/>
            <p:nvPr/>
          </p:nvSpPr>
          <p:spPr>
            <a:xfrm>
              <a:off x="9474200" y="43218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940576FB-AFD1-4D3B-05F0-A0B70A599B74}"/>
                </a:ext>
              </a:extLst>
            </p:cNvPr>
            <p:cNvSpPr/>
            <p:nvPr/>
          </p:nvSpPr>
          <p:spPr>
            <a:xfrm>
              <a:off x="9850120" y="43218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</a:t>
              </a:r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5405945E-100C-6B39-5FD1-BBBE0566368B}"/>
              </a:ext>
            </a:extLst>
          </p:cNvPr>
          <p:cNvGrpSpPr/>
          <p:nvPr/>
        </p:nvGrpSpPr>
        <p:grpSpPr>
          <a:xfrm>
            <a:off x="143510" y="6074982"/>
            <a:ext cx="2258060" cy="375920"/>
            <a:chOff x="7967980" y="4321811"/>
            <a:chExt cx="2258060" cy="375920"/>
          </a:xfrm>
        </p:grpSpPr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0F3690BB-76CB-BAFE-26B3-260B537AE2DA}"/>
                </a:ext>
              </a:extLst>
            </p:cNvPr>
            <p:cNvSpPr/>
            <p:nvPr/>
          </p:nvSpPr>
          <p:spPr>
            <a:xfrm>
              <a:off x="7967980" y="43218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423CC625-C6EE-939F-59C6-8FDBF827024F}"/>
                </a:ext>
              </a:extLst>
            </p:cNvPr>
            <p:cNvSpPr/>
            <p:nvPr/>
          </p:nvSpPr>
          <p:spPr>
            <a:xfrm>
              <a:off x="8343900" y="43218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0B4D7055-02F7-A906-4A01-24889BAD2921}"/>
                </a:ext>
              </a:extLst>
            </p:cNvPr>
            <p:cNvSpPr/>
            <p:nvPr/>
          </p:nvSpPr>
          <p:spPr>
            <a:xfrm>
              <a:off x="8722360" y="43218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96CC5D9E-F542-E42E-4C24-9E7DC23692CD}"/>
                </a:ext>
              </a:extLst>
            </p:cNvPr>
            <p:cNvSpPr/>
            <p:nvPr/>
          </p:nvSpPr>
          <p:spPr>
            <a:xfrm>
              <a:off x="9098280" y="43218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40B29DFD-1138-7F9E-DB14-8EC859E21220}"/>
                </a:ext>
              </a:extLst>
            </p:cNvPr>
            <p:cNvSpPr/>
            <p:nvPr/>
          </p:nvSpPr>
          <p:spPr>
            <a:xfrm>
              <a:off x="9474200" y="43218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C1A2089A-AFB5-4C8F-9B13-2BCC0A93AEAB}"/>
                </a:ext>
              </a:extLst>
            </p:cNvPr>
            <p:cNvSpPr/>
            <p:nvPr/>
          </p:nvSpPr>
          <p:spPr>
            <a:xfrm>
              <a:off x="9850120" y="43218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</a:t>
              </a:r>
            </a:p>
          </p:txBody>
        </p:sp>
      </p:grp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39760A4B-C884-D45E-2DBC-75690FDA2811}"/>
              </a:ext>
            </a:extLst>
          </p:cNvPr>
          <p:cNvCxnSpPr>
            <a:cxnSpLocks/>
            <a:stCxn id="101" idx="2"/>
            <a:endCxn id="86" idx="0"/>
          </p:cNvCxnSpPr>
          <p:nvPr/>
        </p:nvCxnSpPr>
        <p:spPr>
          <a:xfrm flipH="1">
            <a:off x="331470" y="5628831"/>
            <a:ext cx="1230630" cy="44615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6" name="Group 95">
            <a:extLst>
              <a:ext uri="{FF2B5EF4-FFF2-40B4-BE49-F238E27FC236}">
                <a16:creationId xmlns:a16="http://schemas.microsoft.com/office/drawing/2014/main" id="{DBA8329B-B184-BF44-2E73-57E81568BE4A}"/>
              </a:ext>
            </a:extLst>
          </p:cNvPr>
          <p:cNvGrpSpPr/>
          <p:nvPr/>
        </p:nvGrpSpPr>
        <p:grpSpPr>
          <a:xfrm>
            <a:off x="142240" y="5252911"/>
            <a:ext cx="2359660" cy="375920"/>
            <a:chOff x="7866380" y="4321811"/>
            <a:chExt cx="2359660" cy="375920"/>
          </a:xfrm>
        </p:grpSpPr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F79926A6-DCE4-B48F-A5CB-5F011A4C0C72}"/>
                </a:ext>
              </a:extLst>
            </p:cNvPr>
            <p:cNvSpPr/>
            <p:nvPr/>
          </p:nvSpPr>
          <p:spPr>
            <a:xfrm>
              <a:off x="7866380" y="43218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5D879902-45E2-374E-6352-92BEFC1772DA}"/>
                </a:ext>
              </a:extLst>
            </p:cNvPr>
            <p:cNvSpPr/>
            <p:nvPr/>
          </p:nvSpPr>
          <p:spPr>
            <a:xfrm>
              <a:off x="8242300" y="43218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CAAC80FF-CC9B-8C57-D4EB-B9F52B08CF79}"/>
                </a:ext>
              </a:extLst>
            </p:cNvPr>
            <p:cNvSpPr/>
            <p:nvPr/>
          </p:nvSpPr>
          <p:spPr>
            <a:xfrm>
              <a:off x="8620760" y="43218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9F991359-E10F-1CEE-641D-4D6B0901C70B}"/>
                </a:ext>
              </a:extLst>
            </p:cNvPr>
            <p:cNvSpPr/>
            <p:nvPr/>
          </p:nvSpPr>
          <p:spPr>
            <a:xfrm>
              <a:off x="9098280" y="43218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DC042204-CC9B-292C-960C-FB3A9E83AD73}"/>
                </a:ext>
              </a:extLst>
            </p:cNvPr>
            <p:cNvSpPr/>
            <p:nvPr/>
          </p:nvSpPr>
          <p:spPr>
            <a:xfrm>
              <a:off x="9474200" y="43218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2038750F-0C93-3541-CBB6-23133514AD7D}"/>
                </a:ext>
              </a:extLst>
            </p:cNvPr>
            <p:cNvSpPr/>
            <p:nvPr/>
          </p:nvSpPr>
          <p:spPr>
            <a:xfrm>
              <a:off x="9850120" y="43218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</a:t>
              </a:r>
            </a:p>
          </p:txBody>
        </p:sp>
      </p:grpSp>
      <p:cxnSp>
        <p:nvCxnSpPr>
          <p:cNvPr id="106" name="Straight Arrow Connector 105">
            <a:extLst>
              <a:ext uri="{FF2B5EF4-FFF2-40B4-BE49-F238E27FC236}">
                <a16:creationId xmlns:a16="http://schemas.microsoft.com/office/drawing/2014/main" id="{402132B9-9C9F-E2DC-3604-45581B49A1B6}"/>
              </a:ext>
            </a:extLst>
          </p:cNvPr>
          <p:cNvCxnSpPr>
            <a:cxnSpLocks/>
            <a:stCxn id="97" idx="2"/>
            <a:endCxn id="87" idx="0"/>
          </p:cNvCxnSpPr>
          <p:nvPr/>
        </p:nvCxnSpPr>
        <p:spPr>
          <a:xfrm>
            <a:off x="330200" y="5628831"/>
            <a:ext cx="377190" cy="44615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B8AB2DD9-25E5-A2C3-5B30-1A2098D2A7B5}"/>
              </a:ext>
            </a:extLst>
          </p:cNvPr>
          <p:cNvCxnSpPr>
            <a:cxnSpLocks/>
            <a:stCxn id="102" idx="2"/>
            <a:endCxn id="88" idx="0"/>
          </p:cNvCxnSpPr>
          <p:nvPr/>
        </p:nvCxnSpPr>
        <p:spPr>
          <a:xfrm flipH="1">
            <a:off x="1085850" y="5628831"/>
            <a:ext cx="852170" cy="44615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>
            <a:extLst>
              <a:ext uri="{FF2B5EF4-FFF2-40B4-BE49-F238E27FC236}">
                <a16:creationId xmlns:a16="http://schemas.microsoft.com/office/drawing/2014/main" id="{A64C6B2E-65E1-999F-AE4C-0C9B90029F04}"/>
              </a:ext>
            </a:extLst>
          </p:cNvPr>
          <p:cNvCxnSpPr>
            <a:cxnSpLocks/>
            <a:stCxn id="99" idx="2"/>
            <a:endCxn id="89" idx="0"/>
          </p:cNvCxnSpPr>
          <p:nvPr/>
        </p:nvCxnSpPr>
        <p:spPr>
          <a:xfrm>
            <a:off x="706120" y="5628831"/>
            <a:ext cx="755650" cy="44615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>
            <a:extLst>
              <a:ext uri="{FF2B5EF4-FFF2-40B4-BE49-F238E27FC236}">
                <a16:creationId xmlns:a16="http://schemas.microsoft.com/office/drawing/2014/main" id="{7BF20938-E610-9740-E5E4-C2A73A8D0BB5}"/>
              </a:ext>
            </a:extLst>
          </p:cNvPr>
          <p:cNvCxnSpPr>
            <a:cxnSpLocks/>
            <a:stCxn id="100" idx="2"/>
            <a:endCxn id="90" idx="0"/>
          </p:cNvCxnSpPr>
          <p:nvPr/>
        </p:nvCxnSpPr>
        <p:spPr>
          <a:xfrm>
            <a:off x="1084580" y="5628831"/>
            <a:ext cx="753110" cy="44615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>
            <a:extLst>
              <a:ext uri="{FF2B5EF4-FFF2-40B4-BE49-F238E27FC236}">
                <a16:creationId xmlns:a16="http://schemas.microsoft.com/office/drawing/2014/main" id="{8660D801-269E-358E-2F73-D1FECEE60AAA}"/>
              </a:ext>
            </a:extLst>
          </p:cNvPr>
          <p:cNvCxnSpPr>
            <a:cxnSpLocks/>
            <a:stCxn id="103" idx="2"/>
            <a:endCxn id="91" idx="0"/>
          </p:cNvCxnSpPr>
          <p:nvPr/>
        </p:nvCxnSpPr>
        <p:spPr>
          <a:xfrm flipH="1">
            <a:off x="2213610" y="5628831"/>
            <a:ext cx="100330" cy="44615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53421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A2CBAD-23AB-0CC2-48DA-218DAB0B7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Merge Sort In Action!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14DCCF6-BB83-4EE3-BC80-0BFBFF244782}"/>
              </a:ext>
            </a:extLst>
          </p:cNvPr>
          <p:cNvGrpSpPr/>
          <p:nvPr/>
        </p:nvGrpSpPr>
        <p:grpSpPr>
          <a:xfrm>
            <a:off x="2876550" y="2056448"/>
            <a:ext cx="5862824" cy="732853"/>
            <a:chOff x="641350" y="2386266"/>
            <a:chExt cx="5862824" cy="73285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888C230-FD3C-EA40-210A-BFFCADEDCFB4}"/>
                </a:ext>
              </a:extLst>
            </p:cNvPr>
            <p:cNvSpPr/>
            <p:nvPr/>
          </p:nvSpPr>
          <p:spPr>
            <a:xfrm>
              <a:off x="641350" y="2386266"/>
              <a:ext cx="732853" cy="73285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88F41F6-3204-607E-164A-DCA6BA90C383}"/>
                </a:ext>
              </a:extLst>
            </p:cNvPr>
            <p:cNvSpPr/>
            <p:nvPr/>
          </p:nvSpPr>
          <p:spPr>
            <a:xfrm>
              <a:off x="1374203" y="2386266"/>
              <a:ext cx="732853" cy="73285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7076EE9-0D45-1598-39E4-88A91E3187FC}"/>
                </a:ext>
              </a:extLst>
            </p:cNvPr>
            <p:cNvSpPr/>
            <p:nvPr/>
          </p:nvSpPr>
          <p:spPr>
            <a:xfrm>
              <a:off x="2107056" y="2386266"/>
              <a:ext cx="732853" cy="73285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2F75015-E664-CC9C-4594-D28BA01E463F}"/>
                </a:ext>
              </a:extLst>
            </p:cNvPr>
            <p:cNvSpPr/>
            <p:nvPr/>
          </p:nvSpPr>
          <p:spPr>
            <a:xfrm>
              <a:off x="2839909" y="2386266"/>
              <a:ext cx="732853" cy="73285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E7EF827-6599-548F-5C3D-8292DB144B00}"/>
                </a:ext>
              </a:extLst>
            </p:cNvPr>
            <p:cNvSpPr/>
            <p:nvPr/>
          </p:nvSpPr>
          <p:spPr>
            <a:xfrm>
              <a:off x="3572762" y="2386266"/>
              <a:ext cx="732853" cy="73285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B9FB8D4-ECC1-E1AB-E075-8F7CCE064CB4}"/>
                </a:ext>
              </a:extLst>
            </p:cNvPr>
            <p:cNvSpPr/>
            <p:nvPr/>
          </p:nvSpPr>
          <p:spPr>
            <a:xfrm>
              <a:off x="4305615" y="2386266"/>
              <a:ext cx="732853" cy="73285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1BB24EE8-88B6-5BE1-2240-D58005BAE911}"/>
                </a:ext>
              </a:extLst>
            </p:cNvPr>
            <p:cNvSpPr/>
            <p:nvPr/>
          </p:nvSpPr>
          <p:spPr>
            <a:xfrm>
              <a:off x="5038468" y="2386266"/>
              <a:ext cx="732853" cy="73285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F096B498-5386-7132-97CB-04CACDCC3646}"/>
                </a:ext>
              </a:extLst>
            </p:cNvPr>
            <p:cNvSpPr/>
            <p:nvPr/>
          </p:nvSpPr>
          <p:spPr>
            <a:xfrm>
              <a:off x="5771321" y="2386266"/>
              <a:ext cx="732853" cy="73285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DDF2872-D1C3-4B08-E3E4-EF8CAF741EAB}"/>
                  </a:ext>
                </a:extLst>
              </p:cNvPr>
              <p:cNvSpPr txBox="1"/>
              <p:nvPr/>
            </p:nvSpPr>
            <p:spPr>
              <a:xfrm>
                <a:off x="362391" y="1533228"/>
                <a:ext cx="543052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Sort between indices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FF00FF"/>
                        </a:solidFill>
                        <a:latin typeface="Cambria Math" panose="02040503050406030204" pitchFamily="18" charset="0"/>
                      </a:rPr>
                      <m:t>𝑙𝑜𝑤</m:t>
                    </m:r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FF00FF"/>
                        </a:solidFill>
                        <a:latin typeface="Cambria Math" panose="02040503050406030204" pitchFamily="18" charset="0"/>
                      </a:rPr>
                      <m:t>h𝑖𝑔h</m:t>
                    </m:r>
                  </m:oMath>
                </a14:m>
                <a:r>
                  <a:rPr lang="en-US" sz="2000" dirty="0"/>
                  <a:t> </a:t>
                </a: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DDF2872-D1C3-4B08-E3E4-EF8CAF741E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391" y="1533228"/>
                <a:ext cx="5430520" cy="400110"/>
              </a:xfrm>
              <a:prstGeom prst="rect">
                <a:avLst/>
              </a:prstGeom>
              <a:blipFill>
                <a:blip r:embed="rId2"/>
                <a:stretch>
                  <a:fillRect l="-1122" t="-9231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7DCC280-7CB1-97D9-0F00-51561B65C832}"/>
                  </a:ext>
                </a:extLst>
              </p:cNvPr>
              <p:cNvSpPr txBox="1"/>
              <p:nvPr/>
            </p:nvSpPr>
            <p:spPr>
              <a:xfrm>
                <a:off x="2804160" y="2813071"/>
                <a:ext cx="73285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dirty="0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𝑙𝑜𝑤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7DCC280-7CB1-97D9-0F00-51561B65C8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4160" y="2813071"/>
                <a:ext cx="732853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47521F1-C529-BCFD-8388-55369777A507}"/>
                  </a:ext>
                </a:extLst>
              </p:cNvPr>
              <p:cNvSpPr txBox="1"/>
              <p:nvPr/>
            </p:nvSpPr>
            <p:spPr>
              <a:xfrm>
                <a:off x="8006520" y="2789301"/>
                <a:ext cx="73285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dirty="0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h𝑖𝑔h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47521F1-C529-BCFD-8388-55369777A5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6520" y="2789301"/>
                <a:ext cx="732853" cy="369332"/>
              </a:xfrm>
              <a:prstGeom prst="rect">
                <a:avLst/>
              </a:prstGeom>
              <a:blipFill>
                <a:blip r:embed="rId4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5388C347-A8D8-2303-74DB-E7D69034D8A2}"/>
                  </a:ext>
                </a:extLst>
              </p:cNvPr>
              <p:cNvSpPr txBox="1"/>
              <p:nvPr/>
            </p:nvSpPr>
            <p:spPr>
              <a:xfrm>
                <a:off x="312257" y="3142831"/>
                <a:ext cx="885272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Base Case: if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FF00FF"/>
                        </a:solidFill>
                        <a:latin typeface="Cambria Math" panose="02040503050406030204" pitchFamily="18" charset="0"/>
                      </a:rPr>
                      <m:t>𝑙𝑜𝑤</m:t>
                    </m:r>
                  </m:oMath>
                </a14:m>
                <a:r>
                  <a:rPr lang="en-US" sz="2000" dirty="0"/>
                  <a:t> ==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solidFill>
                          <a:srgbClr val="FF00FF"/>
                        </a:solidFill>
                        <a:latin typeface="Cambria Math" panose="02040503050406030204" pitchFamily="18" charset="0"/>
                      </a:rPr>
                      <m:t>h𝑖𝑔h</m:t>
                    </m:r>
                  </m:oMath>
                </a14:m>
                <a:r>
                  <a:rPr lang="en-US" sz="2000" dirty="0"/>
                  <a:t> then that range is already sorted!</a:t>
                </a: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5388C347-A8D8-2303-74DB-E7D69034D8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257" y="3142831"/>
                <a:ext cx="8852729" cy="400110"/>
              </a:xfrm>
              <a:prstGeom prst="rect">
                <a:avLst/>
              </a:prstGeom>
              <a:blipFill>
                <a:blip r:embed="rId5"/>
                <a:stretch>
                  <a:fillRect l="-689" t="-9231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03BBCFA-D348-D5DC-E24C-572F4975723A}"/>
                  </a:ext>
                </a:extLst>
              </p:cNvPr>
              <p:cNvSpPr txBox="1"/>
              <p:nvPr/>
            </p:nvSpPr>
            <p:spPr>
              <a:xfrm>
                <a:off x="312257" y="3539659"/>
                <a:ext cx="10991410" cy="5529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Divide and Conquer: Otherwise call </a:t>
                </a:r>
                <a:r>
                  <a:rPr lang="en-US" sz="2000" dirty="0" err="1"/>
                  <a:t>mergesort</a:t>
                </a:r>
                <a:r>
                  <a:rPr lang="en-US" sz="2000" dirty="0"/>
                  <a:t> on ranges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b="0" i="1" smtClean="0">
                            <a:solidFill>
                              <a:srgbClr val="FF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rgbClr val="FF00FF"/>
                            </a:solidFill>
                            <a:latin typeface="Cambria Math" panose="02040503050406030204" pitchFamily="18" charset="0"/>
                          </a:rPr>
                          <m:t>𝑙𝑜𝑤</m:t>
                        </m:r>
                        <m:r>
                          <a:rPr lang="en-US" sz="2000" b="0" i="1" smtClean="0">
                            <a:solidFill>
                              <a:srgbClr val="FF00FF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n-US" sz="2000" b="0" i="1" smtClean="0">
                                <a:solidFill>
                                  <a:srgbClr val="FF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solidFill>
                                  <a:srgbClr val="FF00FF"/>
                                </a:solidFill>
                                <a:latin typeface="Cambria Math" panose="02040503050406030204" pitchFamily="18" charset="0"/>
                              </a:rPr>
                              <m:t>𝑙𝑜𝑤</m:t>
                            </m:r>
                            <m:r>
                              <a:rPr lang="en-US" sz="2000" b="0" i="1" smtClean="0">
                                <a:solidFill>
                                  <a:srgbClr val="FF00FF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000" b="0" i="1" smtClean="0">
                                <a:solidFill>
                                  <a:srgbClr val="FF00FF"/>
                                </a:solidFill>
                                <a:latin typeface="Cambria Math" panose="02040503050406030204" pitchFamily="18" charset="0"/>
                              </a:rPr>
                              <m:t>h𝑖𝑔h</m:t>
                            </m:r>
                          </m:num>
                          <m:den>
                            <m:r>
                              <a:rPr lang="en-US" sz="2000" b="0" i="1" smtClean="0">
                                <a:solidFill>
                                  <a:srgbClr val="FF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solidFill>
                              <a:srgbClr val="FF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i="1">
                                <a:solidFill>
                                  <a:srgbClr val="FF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solidFill>
                                  <a:srgbClr val="FF00FF"/>
                                </a:solidFill>
                                <a:latin typeface="Cambria Math" panose="02040503050406030204" pitchFamily="18" charset="0"/>
                              </a:rPr>
                              <m:t>𝑙𝑜𝑤</m:t>
                            </m:r>
                            <m:r>
                              <a:rPr lang="en-US" sz="2000" i="1">
                                <a:solidFill>
                                  <a:srgbClr val="FF00FF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000" i="1">
                                <a:solidFill>
                                  <a:srgbClr val="FF00FF"/>
                                </a:solidFill>
                                <a:latin typeface="Cambria Math" panose="02040503050406030204" pitchFamily="18" charset="0"/>
                              </a:rPr>
                              <m:t>h𝑖𝑔h</m:t>
                            </m:r>
                          </m:num>
                          <m:den>
                            <m:r>
                              <a:rPr lang="en-US" sz="2000" i="1">
                                <a:solidFill>
                                  <a:srgbClr val="FF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2000" b="0" i="1" smtClean="0">
                            <a:solidFill>
                              <a:srgbClr val="FF00FF"/>
                            </a:solidFill>
                            <a:latin typeface="Cambria Math" panose="02040503050406030204" pitchFamily="18" charset="0"/>
                          </a:rPr>
                          <m:t>+1, </m:t>
                        </m:r>
                        <m:r>
                          <a:rPr lang="en-US" sz="2000" b="0" i="1" smtClean="0">
                            <a:solidFill>
                              <a:srgbClr val="FF00FF"/>
                            </a:solidFill>
                            <a:latin typeface="Cambria Math" panose="02040503050406030204" pitchFamily="18" charset="0"/>
                          </a:rPr>
                          <m:t>h𝑖𝑔h</m:t>
                        </m:r>
                      </m:e>
                    </m:d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03BBCFA-D348-D5DC-E24C-572F497572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257" y="3539659"/>
                <a:ext cx="10991410" cy="552972"/>
              </a:xfrm>
              <a:prstGeom prst="rect">
                <a:avLst/>
              </a:prstGeom>
              <a:blipFill>
                <a:blip r:embed="rId6"/>
                <a:stretch>
                  <a:fillRect l="-555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9" name="Group 28">
            <a:extLst>
              <a:ext uri="{FF2B5EF4-FFF2-40B4-BE49-F238E27FC236}">
                <a16:creationId xmlns:a16="http://schemas.microsoft.com/office/drawing/2014/main" id="{3D3C4954-18C7-146E-6B7E-0D9D212CA13A}"/>
              </a:ext>
            </a:extLst>
          </p:cNvPr>
          <p:cNvGrpSpPr/>
          <p:nvPr/>
        </p:nvGrpSpPr>
        <p:grpSpPr>
          <a:xfrm>
            <a:off x="2653030" y="4199677"/>
            <a:ext cx="5862824" cy="732853"/>
            <a:chOff x="641350" y="2386266"/>
            <a:chExt cx="5862824" cy="732853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263E3FFF-3C3A-E76C-6E22-3C2489A65651}"/>
                </a:ext>
              </a:extLst>
            </p:cNvPr>
            <p:cNvSpPr/>
            <p:nvPr/>
          </p:nvSpPr>
          <p:spPr>
            <a:xfrm>
              <a:off x="641350" y="2386266"/>
              <a:ext cx="732853" cy="73285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B4AB53C9-518C-D320-CF21-4B4CD17CFE26}"/>
                </a:ext>
              </a:extLst>
            </p:cNvPr>
            <p:cNvSpPr/>
            <p:nvPr/>
          </p:nvSpPr>
          <p:spPr>
            <a:xfrm>
              <a:off x="1374203" y="2386266"/>
              <a:ext cx="732853" cy="73285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ED232457-E7F3-9FA4-E6AF-0C289F508761}"/>
                </a:ext>
              </a:extLst>
            </p:cNvPr>
            <p:cNvSpPr/>
            <p:nvPr/>
          </p:nvSpPr>
          <p:spPr>
            <a:xfrm>
              <a:off x="2107056" y="2386266"/>
              <a:ext cx="732853" cy="73285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83C181DA-77E2-6D0D-BF2D-D935A61F7614}"/>
                </a:ext>
              </a:extLst>
            </p:cNvPr>
            <p:cNvSpPr/>
            <p:nvPr/>
          </p:nvSpPr>
          <p:spPr>
            <a:xfrm>
              <a:off x="2839909" y="2386266"/>
              <a:ext cx="732853" cy="73285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531CBE20-1325-540C-60C6-0FE22059A639}"/>
                </a:ext>
              </a:extLst>
            </p:cNvPr>
            <p:cNvSpPr/>
            <p:nvPr/>
          </p:nvSpPr>
          <p:spPr>
            <a:xfrm>
              <a:off x="3572762" y="2386266"/>
              <a:ext cx="732853" cy="73285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7A68CC84-471E-C966-DB8A-1C5F1B77A5AB}"/>
                </a:ext>
              </a:extLst>
            </p:cNvPr>
            <p:cNvSpPr/>
            <p:nvPr/>
          </p:nvSpPr>
          <p:spPr>
            <a:xfrm>
              <a:off x="4305615" y="2386266"/>
              <a:ext cx="732853" cy="73285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FB6BC1D1-46F1-7544-E4DA-77766CBBE52A}"/>
                </a:ext>
              </a:extLst>
            </p:cNvPr>
            <p:cNvSpPr/>
            <p:nvPr/>
          </p:nvSpPr>
          <p:spPr>
            <a:xfrm>
              <a:off x="5038468" y="2386266"/>
              <a:ext cx="732853" cy="73285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E03EE08D-8601-013B-E0A7-546F75941260}"/>
                </a:ext>
              </a:extLst>
            </p:cNvPr>
            <p:cNvSpPr/>
            <p:nvPr/>
          </p:nvSpPr>
          <p:spPr>
            <a:xfrm>
              <a:off x="5771321" y="2386266"/>
              <a:ext cx="732853" cy="73285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E18A966C-DFAE-60B7-7FC7-6C2EF91E948A}"/>
                  </a:ext>
                </a:extLst>
              </p:cNvPr>
              <p:cNvSpPr txBox="1"/>
              <p:nvPr/>
            </p:nvSpPr>
            <p:spPr>
              <a:xfrm>
                <a:off x="2580640" y="4956300"/>
                <a:ext cx="73285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dirty="0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𝑙𝑜𝑤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E18A966C-DFAE-60B7-7FC7-6C2EF91E94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0640" y="4956300"/>
                <a:ext cx="732853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DA7609C9-9931-85A8-6C36-CFBE3621FB43}"/>
                  </a:ext>
                </a:extLst>
              </p:cNvPr>
              <p:cNvSpPr txBox="1"/>
              <p:nvPr/>
            </p:nvSpPr>
            <p:spPr>
              <a:xfrm>
                <a:off x="7783000" y="4932530"/>
                <a:ext cx="73285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dirty="0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h𝑖𝑔h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DA7609C9-9931-85A8-6C36-CFBE3621FB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3000" y="4932530"/>
                <a:ext cx="732853" cy="369332"/>
              </a:xfrm>
              <a:prstGeom prst="rect">
                <a:avLst/>
              </a:prstGeom>
              <a:blipFill>
                <a:blip r:embed="rId8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E13CD170-F635-085C-F3DC-D237BF24ED6B}"/>
                  </a:ext>
                </a:extLst>
              </p:cNvPr>
              <p:cNvSpPr txBox="1"/>
              <p:nvPr/>
            </p:nvSpPr>
            <p:spPr>
              <a:xfrm>
                <a:off x="4288632" y="4969652"/>
                <a:ext cx="1497305" cy="4999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𝑙𝑜𝑤</m:t>
                          </m:r>
                          <m:r>
                            <a:rPr lang="en-US" sz="1400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h𝑖𝑔h</m:t>
                          </m:r>
                        </m:num>
                        <m:den>
                          <m:r>
                            <a:rPr lang="en-US" sz="1400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E13CD170-F635-085C-F3DC-D237BF24ED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8632" y="4969652"/>
                <a:ext cx="1497305" cy="499945"/>
              </a:xfrm>
              <a:prstGeom prst="rect">
                <a:avLst/>
              </a:prstGeom>
              <a:blipFill>
                <a:blip r:embed="rId9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A62BA5EF-5185-5588-EB46-795E3436CCC9}"/>
                  </a:ext>
                </a:extLst>
              </p:cNvPr>
              <p:cNvSpPr txBox="1"/>
              <p:nvPr/>
            </p:nvSpPr>
            <p:spPr>
              <a:xfrm>
                <a:off x="5525770" y="5006774"/>
                <a:ext cx="1497305" cy="4999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𝑙𝑜𝑤</m:t>
                          </m:r>
                          <m:r>
                            <a:rPr lang="en-US" sz="1400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h𝑖𝑔h</m:t>
                          </m:r>
                        </m:num>
                        <m:den>
                          <m:r>
                            <a:rPr lang="en-US" sz="1400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400" b="0" i="1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A62BA5EF-5185-5588-EB46-795E3436CC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5770" y="5006774"/>
                <a:ext cx="1497305" cy="499945"/>
              </a:xfrm>
              <a:prstGeom prst="rect">
                <a:avLst/>
              </a:prstGeom>
              <a:blipFill>
                <a:blip r:embed="rId10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6FF4245F-E847-1743-85A7-9C67FC224BB0}"/>
              </a:ext>
            </a:extLst>
          </p:cNvPr>
          <p:cNvCxnSpPr>
            <a:cxnSpLocks/>
          </p:cNvCxnSpPr>
          <p:nvPr/>
        </p:nvCxnSpPr>
        <p:spPr>
          <a:xfrm>
            <a:off x="5584442" y="4002150"/>
            <a:ext cx="0" cy="1504570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Group 46">
            <a:extLst>
              <a:ext uri="{FF2B5EF4-FFF2-40B4-BE49-F238E27FC236}">
                <a16:creationId xmlns:a16="http://schemas.microsoft.com/office/drawing/2014/main" id="{8A963E52-A4AF-852A-B21B-7A42B4E5386D}"/>
              </a:ext>
            </a:extLst>
          </p:cNvPr>
          <p:cNvGrpSpPr/>
          <p:nvPr/>
        </p:nvGrpSpPr>
        <p:grpSpPr>
          <a:xfrm>
            <a:off x="2653030" y="5672099"/>
            <a:ext cx="5862824" cy="732853"/>
            <a:chOff x="641350" y="2386266"/>
            <a:chExt cx="5862824" cy="732853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13B02481-CF61-EF96-5453-7FB12E7F13A4}"/>
                </a:ext>
              </a:extLst>
            </p:cNvPr>
            <p:cNvSpPr/>
            <p:nvPr/>
          </p:nvSpPr>
          <p:spPr>
            <a:xfrm>
              <a:off x="641350" y="2386266"/>
              <a:ext cx="732853" cy="73285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DBFBB41E-AADC-E1A6-BE95-E0C85FDAB6B1}"/>
                </a:ext>
              </a:extLst>
            </p:cNvPr>
            <p:cNvSpPr/>
            <p:nvPr/>
          </p:nvSpPr>
          <p:spPr>
            <a:xfrm>
              <a:off x="1374203" y="2386266"/>
              <a:ext cx="732853" cy="73285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AB7869A1-7679-DE17-3E60-8B50A6C4B0A2}"/>
                </a:ext>
              </a:extLst>
            </p:cNvPr>
            <p:cNvSpPr/>
            <p:nvPr/>
          </p:nvSpPr>
          <p:spPr>
            <a:xfrm>
              <a:off x="2107056" y="2386266"/>
              <a:ext cx="732853" cy="73285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DE04867C-4660-98C8-256D-C98F0EC9A427}"/>
                </a:ext>
              </a:extLst>
            </p:cNvPr>
            <p:cNvSpPr/>
            <p:nvPr/>
          </p:nvSpPr>
          <p:spPr>
            <a:xfrm>
              <a:off x="2839909" y="2386266"/>
              <a:ext cx="732853" cy="73285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5952717D-A7A0-6046-1A59-D0F84BB09A6B}"/>
                </a:ext>
              </a:extLst>
            </p:cNvPr>
            <p:cNvSpPr/>
            <p:nvPr/>
          </p:nvSpPr>
          <p:spPr>
            <a:xfrm>
              <a:off x="3572762" y="2386266"/>
              <a:ext cx="732853" cy="73285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62E4CCB4-9A64-FBB8-098E-EB736A9DC5E9}"/>
                </a:ext>
              </a:extLst>
            </p:cNvPr>
            <p:cNvSpPr/>
            <p:nvPr/>
          </p:nvSpPr>
          <p:spPr>
            <a:xfrm>
              <a:off x="4305615" y="2386266"/>
              <a:ext cx="732853" cy="73285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8C588CFB-6886-B3E4-F149-27A460466F7A}"/>
                </a:ext>
              </a:extLst>
            </p:cNvPr>
            <p:cNvSpPr/>
            <p:nvPr/>
          </p:nvSpPr>
          <p:spPr>
            <a:xfrm>
              <a:off x="5038468" y="2386266"/>
              <a:ext cx="732853" cy="73285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23A6B9B3-683B-B245-2120-B6C97C6C0119}"/>
                </a:ext>
              </a:extLst>
            </p:cNvPr>
            <p:cNvSpPr/>
            <p:nvPr/>
          </p:nvSpPr>
          <p:spPr>
            <a:xfrm>
              <a:off x="5771321" y="2386266"/>
              <a:ext cx="732853" cy="73285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60EC4A69-2D89-1F59-AFFB-70237FE3AA78}"/>
                  </a:ext>
                </a:extLst>
              </p:cNvPr>
              <p:cNvSpPr txBox="1"/>
              <p:nvPr/>
            </p:nvSpPr>
            <p:spPr>
              <a:xfrm>
                <a:off x="2580640" y="6428722"/>
                <a:ext cx="73285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dirty="0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𝑙𝑜𝑤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60EC4A69-2D89-1F59-AFFB-70237FE3AA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0640" y="6428722"/>
                <a:ext cx="732853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FC0B620E-FD13-DE0C-5024-743EEDDADFCD}"/>
                  </a:ext>
                </a:extLst>
              </p:cNvPr>
              <p:cNvSpPr txBox="1"/>
              <p:nvPr/>
            </p:nvSpPr>
            <p:spPr>
              <a:xfrm>
                <a:off x="7783000" y="6404952"/>
                <a:ext cx="73285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dirty="0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h𝑖𝑔h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FC0B620E-FD13-DE0C-5024-743EEDDADF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3000" y="6404952"/>
                <a:ext cx="732853" cy="369332"/>
              </a:xfrm>
              <a:prstGeom prst="rect">
                <a:avLst/>
              </a:prstGeom>
              <a:blipFill>
                <a:blip r:embed="rId12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TextBox 60">
            <a:extLst>
              <a:ext uri="{FF2B5EF4-FFF2-40B4-BE49-F238E27FC236}">
                <a16:creationId xmlns:a16="http://schemas.microsoft.com/office/drawing/2014/main" id="{014B858A-911D-26ED-6F2B-0FF5014A4F19}"/>
              </a:ext>
            </a:extLst>
          </p:cNvPr>
          <p:cNvSpPr txBox="1"/>
          <p:nvPr/>
        </p:nvSpPr>
        <p:spPr>
          <a:xfrm>
            <a:off x="312257" y="5763351"/>
            <a:ext cx="109914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After Recursion:</a:t>
            </a:r>
          </a:p>
        </p:txBody>
      </p:sp>
    </p:spTree>
    <p:extLst>
      <p:ext uri="{BB962C8B-B14F-4D97-AF65-F5344CB8AC3E}">
        <p14:creationId xmlns:p14="http://schemas.microsoft.com/office/powerpoint/2010/main" val="26321363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62F328-04B6-E91F-1000-0492DC56A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Merge (the combine part)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8FF776E-9504-C0D2-67B4-434D98EAE99C}"/>
              </a:ext>
            </a:extLst>
          </p:cNvPr>
          <p:cNvGrpSpPr/>
          <p:nvPr/>
        </p:nvGrpSpPr>
        <p:grpSpPr>
          <a:xfrm>
            <a:off x="2957830" y="1516659"/>
            <a:ext cx="5862824" cy="732853"/>
            <a:chOff x="641350" y="2386266"/>
            <a:chExt cx="5862824" cy="732853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16EB25A-86A2-872F-96C0-79FF2C7F32DE}"/>
                </a:ext>
              </a:extLst>
            </p:cNvPr>
            <p:cNvSpPr/>
            <p:nvPr/>
          </p:nvSpPr>
          <p:spPr>
            <a:xfrm>
              <a:off x="641350" y="2386266"/>
              <a:ext cx="732853" cy="73285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0142F12-2080-CB61-8D64-C197A6CB325F}"/>
                </a:ext>
              </a:extLst>
            </p:cNvPr>
            <p:cNvSpPr/>
            <p:nvPr/>
          </p:nvSpPr>
          <p:spPr>
            <a:xfrm>
              <a:off x="1374203" y="2386266"/>
              <a:ext cx="732853" cy="73285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92AFA11-63FF-C162-E977-EAE405F3B96B}"/>
                </a:ext>
              </a:extLst>
            </p:cNvPr>
            <p:cNvSpPr/>
            <p:nvPr/>
          </p:nvSpPr>
          <p:spPr>
            <a:xfrm>
              <a:off x="2107056" y="2386266"/>
              <a:ext cx="732853" cy="73285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87859EA-E4DB-A2C3-44F9-06E320A84017}"/>
                </a:ext>
              </a:extLst>
            </p:cNvPr>
            <p:cNvSpPr/>
            <p:nvPr/>
          </p:nvSpPr>
          <p:spPr>
            <a:xfrm>
              <a:off x="2839909" y="2386266"/>
              <a:ext cx="732853" cy="73285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92363DB-D76A-72A7-ABE8-0D90E1ACB543}"/>
                </a:ext>
              </a:extLst>
            </p:cNvPr>
            <p:cNvSpPr/>
            <p:nvPr/>
          </p:nvSpPr>
          <p:spPr>
            <a:xfrm>
              <a:off x="3572762" y="2386266"/>
              <a:ext cx="732853" cy="73285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CCD79CE-539B-7DD5-551C-9E0EE3379200}"/>
                </a:ext>
              </a:extLst>
            </p:cNvPr>
            <p:cNvSpPr/>
            <p:nvPr/>
          </p:nvSpPr>
          <p:spPr>
            <a:xfrm>
              <a:off x="4305615" y="2386266"/>
              <a:ext cx="732853" cy="73285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8963F99-4075-ED57-903C-7E402901C503}"/>
                </a:ext>
              </a:extLst>
            </p:cNvPr>
            <p:cNvSpPr/>
            <p:nvPr/>
          </p:nvSpPr>
          <p:spPr>
            <a:xfrm>
              <a:off x="5038468" y="2386266"/>
              <a:ext cx="732853" cy="73285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EB90353-0F02-1988-D3A5-C06BC70A33DC}"/>
                </a:ext>
              </a:extLst>
            </p:cNvPr>
            <p:cNvSpPr/>
            <p:nvPr/>
          </p:nvSpPr>
          <p:spPr>
            <a:xfrm>
              <a:off x="5771321" y="2386266"/>
              <a:ext cx="732853" cy="73285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FBBA4A9-E429-B6AF-1D45-8B0C2ECC9465}"/>
                  </a:ext>
                </a:extLst>
              </p:cNvPr>
              <p:cNvSpPr txBox="1"/>
              <p:nvPr/>
            </p:nvSpPr>
            <p:spPr>
              <a:xfrm>
                <a:off x="2885440" y="2273282"/>
                <a:ext cx="73285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dirty="0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𝑙𝑜𝑤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FBBA4A9-E429-B6AF-1D45-8B0C2ECC94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5440" y="2273282"/>
                <a:ext cx="732853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B3BBD60-3406-5A08-6A23-DC9783E22C44}"/>
                  </a:ext>
                </a:extLst>
              </p:cNvPr>
              <p:cNvSpPr txBox="1"/>
              <p:nvPr/>
            </p:nvSpPr>
            <p:spPr>
              <a:xfrm>
                <a:off x="8087800" y="2249512"/>
                <a:ext cx="73285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dirty="0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h𝑖𝑔h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B3BBD60-3406-5A08-6A23-DC9783E22C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7800" y="2249512"/>
                <a:ext cx="732853" cy="369332"/>
              </a:xfrm>
              <a:prstGeom prst="rect">
                <a:avLst/>
              </a:prstGeom>
              <a:blipFill>
                <a:blip r:embed="rId3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E7CA0072-DA42-358D-2313-C589B2C2A62B}"/>
              </a:ext>
            </a:extLst>
          </p:cNvPr>
          <p:cNvGrpSpPr/>
          <p:nvPr/>
        </p:nvGrpSpPr>
        <p:grpSpPr>
          <a:xfrm>
            <a:off x="2957830" y="3015897"/>
            <a:ext cx="5862824" cy="732853"/>
            <a:chOff x="641350" y="2386266"/>
            <a:chExt cx="5862824" cy="732853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C85D454-719B-702F-2281-4A10415E7000}"/>
                </a:ext>
              </a:extLst>
            </p:cNvPr>
            <p:cNvSpPr/>
            <p:nvPr/>
          </p:nvSpPr>
          <p:spPr>
            <a:xfrm>
              <a:off x="641350" y="2386266"/>
              <a:ext cx="732853" cy="732853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1EEF5804-408E-6879-D613-7044DEA0BF49}"/>
                </a:ext>
              </a:extLst>
            </p:cNvPr>
            <p:cNvSpPr/>
            <p:nvPr/>
          </p:nvSpPr>
          <p:spPr>
            <a:xfrm>
              <a:off x="1374203" y="2386266"/>
              <a:ext cx="732853" cy="732853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3D21588-F912-24DA-B6A5-5E6B9C42EEE5}"/>
                </a:ext>
              </a:extLst>
            </p:cNvPr>
            <p:cNvSpPr/>
            <p:nvPr/>
          </p:nvSpPr>
          <p:spPr>
            <a:xfrm>
              <a:off x="2107056" y="2386266"/>
              <a:ext cx="732853" cy="732853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08C151A5-A2A2-1312-39BF-4FADA5F73B47}"/>
                </a:ext>
              </a:extLst>
            </p:cNvPr>
            <p:cNvSpPr/>
            <p:nvPr/>
          </p:nvSpPr>
          <p:spPr>
            <a:xfrm>
              <a:off x="2839909" y="2386266"/>
              <a:ext cx="732853" cy="732853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C7B5ADAB-0AAF-740B-A52A-771577FB164D}"/>
                </a:ext>
              </a:extLst>
            </p:cNvPr>
            <p:cNvSpPr/>
            <p:nvPr/>
          </p:nvSpPr>
          <p:spPr>
            <a:xfrm>
              <a:off x="3572762" y="2386266"/>
              <a:ext cx="732853" cy="732853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243AD86E-0BE4-0ED4-ABD9-55F9BA416BC8}"/>
                </a:ext>
              </a:extLst>
            </p:cNvPr>
            <p:cNvSpPr/>
            <p:nvPr/>
          </p:nvSpPr>
          <p:spPr>
            <a:xfrm>
              <a:off x="4305615" y="2386266"/>
              <a:ext cx="732853" cy="732853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B93FE899-1FCC-9493-9EA2-45ABB23DF07B}"/>
                </a:ext>
              </a:extLst>
            </p:cNvPr>
            <p:cNvSpPr/>
            <p:nvPr/>
          </p:nvSpPr>
          <p:spPr>
            <a:xfrm>
              <a:off x="5038468" y="2386266"/>
              <a:ext cx="732853" cy="732853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7B47FEB0-46B7-71E2-6A76-89C06FCA5695}"/>
                </a:ext>
              </a:extLst>
            </p:cNvPr>
            <p:cNvSpPr/>
            <p:nvPr/>
          </p:nvSpPr>
          <p:spPr>
            <a:xfrm>
              <a:off x="5771321" y="2386266"/>
              <a:ext cx="732853" cy="732853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ABE936E-3286-77C7-957F-5423C8F6B9EE}"/>
                  </a:ext>
                </a:extLst>
              </p:cNvPr>
              <p:cNvSpPr txBox="1"/>
              <p:nvPr/>
            </p:nvSpPr>
            <p:spPr>
              <a:xfrm>
                <a:off x="4726924" y="2249512"/>
                <a:ext cx="1497305" cy="4999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𝑙𝑜𝑤</m:t>
                          </m:r>
                          <m:r>
                            <a:rPr lang="en-US" sz="1400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h𝑖𝑔h</m:t>
                          </m:r>
                        </m:num>
                        <m:den>
                          <m:r>
                            <a:rPr lang="en-US" sz="1400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ABE936E-3286-77C7-957F-5423C8F6B9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6924" y="2249512"/>
                <a:ext cx="1497305" cy="499945"/>
              </a:xfrm>
              <a:prstGeom prst="rect">
                <a:avLst/>
              </a:prstGeom>
              <a:blipFill>
                <a:blip r:embed="rId4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FF992678-C5BD-5105-91BC-B0DCB98849B8}"/>
                  </a:ext>
                </a:extLst>
              </p:cNvPr>
              <p:cNvSpPr txBox="1"/>
              <p:nvPr/>
            </p:nvSpPr>
            <p:spPr>
              <a:xfrm>
                <a:off x="5842003" y="2249511"/>
                <a:ext cx="1497305" cy="4999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𝑙𝑜𝑤</m:t>
                          </m:r>
                          <m:r>
                            <a:rPr lang="en-US" sz="1400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h𝑖𝑔h</m:t>
                          </m:r>
                        </m:num>
                        <m:den>
                          <m:r>
                            <a:rPr lang="en-US" sz="1400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400" b="0" i="1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FF992678-C5BD-5105-91BC-B0DCB98849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2003" y="2249511"/>
                <a:ext cx="1497305" cy="499945"/>
              </a:xfrm>
              <a:prstGeom prst="rect">
                <a:avLst/>
              </a:prstGeom>
              <a:blipFill>
                <a:blip r:embed="rId5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Arrow: Right 26">
            <a:extLst>
              <a:ext uri="{FF2B5EF4-FFF2-40B4-BE49-F238E27FC236}">
                <a16:creationId xmlns:a16="http://schemas.microsoft.com/office/drawing/2014/main" id="{C4B62DBB-53B8-EA2D-12CE-AAFE2075A980}"/>
              </a:ext>
            </a:extLst>
          </p:cNvPr>
          <p:cNvSpPr/>
          <p:nvPr/>
        </p:nvSpPr>
        <p:spPr>
          <a:xfrm rot="18941864">
            <a:off x="2246687" y="2188107"/>
            <a:ext cx="1055420" cy="447040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L next</a:t>
            </a:r>
          </a:p>
        </p:txBody>
      </p:sp>
      <p:sp>
        <p:nvSpPr>
          <p:cNvPr id="28" name="Arrow: Right 27">
            <a:extLst>
              <a:ext uri="{FF2B5EF4-FFF2-40B4-BE49-F238E27FC236}">
                <a16:creationId xmlns:a16="http://schemas.microsoft.com/office/drawing/2014/main" id="{F1982206-BF5B-A2CF-DE7D-8C5F945BC8DA}"/>
              </a:ext>
            </a:extLst>
          </p:cNvPr>
          <p:cNvSpPr/>
          <p:nvPr/>
        </p:nvSpPr>
        <p:spPr>
          <a:xfrm rot="18941864">
            <a:off x="5257217" y="2188107"/>
            <a:ext cx="1055420" cy="447040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 next</a:t>
            </a:r>
          </a:p>
        </p:txBody>
      </p:sp>
      <p:sp>
        <p:nvSpPr>
          <p:cNvPr id="29" name="Arrow: Right 28">
            <a:extLst>
              <a:ext uri="{FF2B5EF4-FFF2-40B4-BE49-F238E27FC236}">
                <a16:creationId xmlns:a16="http://schemas.microsoft.com/office/drawing/2014/main" id="{866399B5-9CA7-FF10-921D-A115ADA6102E}"/>
              </a:ext>
            </a:extLst>
          </p:cNvPr>
          <p:cNvSpPr/>
          <p:nvPr/>
        </p:nvSpPr>
        <p:spPr>
          <a:xfrm rot="18941864">
            <a:off x="2218888" y="3763798"/>
            <a:ext cx="1055420" cy="447040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 next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C40C5B3-F308-4ACC-3D1F-6D7C299211BC}"/>
              </a:ext>
            </a:extLst>
          </p:cNvPr>
          <p:cNvSpPr txBox="1"/>
          <p:nvPr/>
        </p:nvSpPr>
        <p:spPr>
          <a:xfrm>
            <a:off x="49304" y="4568149"/>
            <a:ext cx="76720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Create a 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new array to merge into</a:t>
            </a:r>
            <a:r>
              <a:rPr lang="en-US" sz="2000" dirty="0"/>
              <a:t>, and 3 pointers/indices: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L_next</a:t>
            </a:r>
            <a:r>
              <a:rPr lang="en-US" sz="2000" dirty="0"/>
              <a:t>: the smallest “unmerged” thing on the left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R_next</a:t>
            </a:r>
            <a:r>
              <a:rPr lang="en-US" sz="2000" dirty="0"/>
              <a:t>: the smallest “unmerged” thing on the right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M_next</a:t>
            </a:r>
            <a:r>
              <a:rPr lang="en-US" sz="2000" dirty="0"/>
              <a:t>: where the next smallest thing goes in the merged array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5073BD5-9BD6-6F1A-701B-4FB3D2049E9F}"/>
              </a:ext>
            </a:extLst>
          </p:cNvPr>
          <p:cNvSpPr txBox="1"/>
          <p:nvPr/>
        </p:nvSpPr>
        <p:spPr>
          <a:xfrm>
            <a:off x="1" y="6046003"/>
            <a:ext cx="695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One-by-one: put the smallest of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L_next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/>
              <a:t>and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R_next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/>
              <a:t>into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M_next</a:t>
            </a:r>
            <a:r>
              <a:rPr lang="en-US" sz="2000" dirty="0"/>
              <a:t>, then advance both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M_next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/>
              <a:t>and whichever of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L/R </a:t>
            </a:r>
            <a:r>
              <a:rPr lang="en-US" sz="2000" dirty="0"/>
              <a:t>was used.</a:t>
            </a:r>
          </a:p>
        </p:txBody>
      </p:sp>
    </p:spTree>
    <p:extLst>
      <p:ext uri="{BB962C8B-B14F-4D97-AF65-F5344CB8AC3E}">
        <p14:creationId xmlns:p14="http://schemas.microsoft.com/office/powerpoint/2010/main" val="35191881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191F74-162D-4500-A8B7-B49A379D8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Merge Sort Pseudocode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6A96E2-1227-4225-8791-5FB9A27DA7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41120"/>
            <a:ext cx="10972800" cy="55168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void mergesort(</a:t>
            </a:r>
            <a:r>
              <a:rPr lang="en-US" dirty="0" err="1"/>
              <a:t>myArray</a:t>
            </a:r>
            <a:r>
              <a:rPr lang="en-US" dirty="0"/>
              <a:t>){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/>
              <a:t>ms_helper</a:t>
            </a:r>
            <a:r>
              <a:rPr lang="en-US" dirty="0"/>
              <a:t>(</a:t>
            </a:r>
            <a:r>
              <a:rPr lang="en-US" dirty="0" err="1"/>
              <a:t>myArray</a:t>
            </a:r>
            <a:r>
              <a:rPr lang="en-US" dirty="0"/>
              <a:t>, 0, </a:t>
            </a:r>
            <a:r>
              <a:rPr lang="en-US" dirty="0" err="1"/>
              <a:t>myArray.length</a:t>
            </a:r>
            <a:r>
              <a:rPr lang="en-US" dirty="0"/>
              <a:t>());</a:t>
            </a:r>
            <a:br>
              <a:rPr lang="en-US" dirty="0"/>
            </a:br>
            <a:r>
              <a:rPr lang="en-US" dirty="0"/>
              <a:t>}</a:t>
            </a:r>
          </a:p>
          <a:p>
            <a:pPr marL="0" indent="0">
              <a:buNone/>
            </a:pPr>
            <a:r>
              <a:rPr lang="en-US" dirty="0"/>
              <a:t>void </a:t>
            </a:r>
            <a:r>
              <a:rPr lang="en-US" dirty="0" err="1"/>
              <a:t>mshelper</a:t>
            </a:r>
            <a:r>
              <a:rPr lang="en-US" dirty="0"/>
              <a:t>(</a:t>
            </a:r>
            <a:r>
              <a:rPr lang="en-US" dirty="0" err="1"/>
              <a:t>myArray</a:t>
            </a:r>
            <a:r>
              <a:rPr lang="en-US" dirty="0"/>
              <a:t>, low, high){</a:t>
            </a:r>
          </a:p>
          <a:p>
            <a:pPr marL="0" indent="0">
              <a:buNone/>
            </a:pPr>
            <a:r>
              <a:rPr lang="en-US" dirty="0"/>
              <a:t>	if (low == high){return;}  // Base Case</a:t>
            </a:r>
          </a:p>
          <a:p>
            <a:pPr marL="0" indent="0">
              <a:buNone/>
            </a:pPr>
            <a:r>
              <a:rPr lang="en-US" dirty="0"/>
              <a:t>	mid = (</a:t>
            </a:r>
            <a:r>
              <a:rPr lang="en-US" dirty="0" err="1"/>
              <a:t>low+high</a:t>
            </a:r>
            <a:r>
              <a:rPr lang="en-US" dirty="0"/>
              <a:t>)/2;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/>
              <a:t>ms_helper</a:t>
            </a:r>
            <a:r>
              <a:rPr lang="en-US" dirty="0"/>
              <a:t>(low, mid);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/>
              <a:t>ms_helper</a:t>
            </a:r>
            <a:r>
              <a:rPr lang="en-US" dirty="0"/>
              <a:t>(mid+1, high);</a:t>
            </a:r>
          </a:p>
          <a:p>
            <a:pPr marL="0" indent="0">
              <a:buNone/>
            </a:pPr>
            <a:r>
              <a:rPr lang="en-US" dirty="0"/>
              <a:t>	merge(</a:t>
            </a:r>
            <a:r>
              <a:rPr lang="en-US" dirty="0" err="1"/>
              <a:t>myArray</a:t>
            </a:r>
            <a:r>
              <a:rPr lang="en-US" dirty="0"/>
              <a:t>, low, mid, high);	</a:t>
            </a:r>
          </a:p>
          <a:p>
            <a:pPr marL="0" indent="0">
              <a:buNone/>
            </a:pPr>
            <a:r>
              <a:rPr lang="en-US" dirty="0"/>
              <a:t>}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A27835-8A41-4D7F-A2BA-C58F37B18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8603E-186F-4CC7-B8E2-5FD613D3E28C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72141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B055B0-6D93-98AC-8022-6107AB6DD5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356235"/>
            <a:ext cx="10515600" cy="1325563"/>
          </a:xfrm>
        </p:spPr>
        <p:txBody>
          <a:bodyPr/>
          <a:lstStyle/>
          <a:p>
            <a:r>
              <a:rPr lang="en-US" dirty="0"/>
              <a:t>Merge Pseudocode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FFCFEC-8CB0-8275-D534-1D938B3AD1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89280"/>
            <a:ext cx="10515600" cy="626872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void merge(</a:t>
            </a:r>
            <a:r>
              <a:rPr lang="en-US" dirty="0" err="1"/>
              <a:t>myArray</a:t>
            </a:r>
            <a:r>
              <a:rPr lang="en-US" dirty="0"/>
              <a:t>, low, mid, high){</a:t>
            </a:r>
          </a:p>
          <a:p>
            <a:pPr marL="0" indent="0">
              <a:buNone/>
            </a:pPr>
            <a:r>
              <a:rPr lang="en-US" dirty="0"/>
              <a:t>	merged = new int[high-low+1]; // or whatever type is in </a:t>
            </a:r>
            <a:r>
              <a:rPr lang="en-US" dirty="0" err="1"/>
              <a:t>myArray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/>
              <a:t>l_next</a:t>
            </a:r>
            <a:r>
              <a:rPr lang="en-US" dirty="0"/>
              <a:t> = low;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/>
              <a:t>r_next</a:t>
            </a:r>
            <a:r>
              <a:rPr lang="en-US" dirty="0"/>
              <a:t> = high;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/>
              <a:t>m_next</a:t>
            </a:r>
            <a:r>
              <a:rPr lang="en-US" dirty="0"/>
              <a:t> = 0;</a:t>
            </a:r>
          </a:p>
          <a:p>
            <a:pPr marL="0" indent="0">
              <a:buNone/>
            </a:pPr>
            <a:r>
              <a:rPr lang="en-US" dirty="0"/>
              <a:t>	while (</a:t>
            </a:r>
            <a:r>
              <a:rPr lang="en-US" dirty="0" err="1"/>
              <a:t>l_next</a:t>
            </a:r>
            <a:r>
              <a:rPr lang="en-US" dirty="0"/>
              <a:t> &lt;= mid &amp;&amp; </a:t>
            </a:r>
            <a:r>
              <a:rPr lang="en-US" dirty="0" err="1"/>
              <a:t>r_next</a:t>
            </a:r>
            <a:r>
              <a:rPr lang="en-US" dirty="0"/>
              <a:t> &lt;= high){</a:t>
            </a:r>
          </a:p>
          <a:p>
            <a:pPr marL="0" indent="0">
              <a:buNone/>
            </a:pPr>
            <a:r>
              <a:rPr lang="en-US" dirty="0"/>
              <a:t>		if (</a:t>
            </a:r>
            <a:r>
              <a:rPr lang="en-US" dirty="0" err="1"/>
              <a:t>myArray</a:t>
            </a:r>
            <a:r>
              <a:rPr lang="en-US" dirty="0"/>
              <a:t>[</a:t>
            </a:r>
            <a:r>
              <a:rPr lang="en-US" dirty="0" err="1"/>
              <a:t>l_next</a:t>
            </a:r>
            <a:r>
              <a:rPr lang="en-US" dirty="0"/>
              <a:t>] &lt;= </a:t>
            </a:r>
            <a:r>
              <a:rPr lang="en-US" dirty="0" err="1"/>
              <a:t>myArray</a:t>
            </a:r>
            <a:r>
              <a:rPr lang="en-US" dirty="0"/>
              <a:t>[</a:t>
            </a:r>
            <a:r>
              <a:rPr lang="en-US" dirty="0" err="1"/>
              <a:t>r_next</a:t>
            </a:r>
            <a:r>
              <a:rPr lang="en-US" dirty="0"/>
              <a:t>]){</a:t>
            </a:r>
          </a:p>
          <a:p>
            <a:pPr marL="0" indent="0">
              <a:buNone/>
            </a:pPr>
            <a:r>
              <a:rPr lang="en-US" dirty="0"/>
              <a:t>			merged[</a:t>
            </a:r>
            <a:r>
              <a:rPr lang="en-US" dirty="0" err="1"/>
              <a:t>m_next</a:t>
            </a:r>
            <a:r>
              <a:rPr lang="en-US" dirty="0"/>
              <a:t>++] = </a:t>
            </a:r>
            <a:r>
              <a:rPr lang="en-US" dirty="0" err="1"/>
              <a:t>myArray</a:t>
            </a:r>
            <a:r>
              <a:rPr lang="en-US" dirty="0"/>
              <a:t>[</a:t>
            </a:r>
            <a:r>
              <a:rPr lang="en-US" dirty="0" err="1"/>
              <a:t>l_next</a:t>
            </a:r>
            <a:r>
              <a:rPr lang="en-US" dirty="0"/>
              <a:t>++];</a:t>
            </a:r>
          </a:p>
          <a:p>
            <a:pPr marL="0" indent="0">
              <a:buNone/>
            </a:pPr>
            <a:r>
              <a:rPr lang="en-US" dirty="0"/>
              <a:t>		}</a:t>
            </a:r>
          </a:p>
          <a:p>
            <a:pPr marL="0" indent="0">
              <a:buNone/>
            </a:pPr>
            <a:r>
              <a:rPr lang="en-US" dirty="0"/>
              <a:t>		else{</a:t>
            </a:r>
          </a:p>
          <a:p>
            <a:pPr marL="0" indent="0">
              <a:buNone/>
            </a:pPr>
            <a:r>
              <a:rPr lang="en-US" dirty="0"/>
              <a:t>			merged[</a:t>
            </a:r>
            <a:r>
              <a:rPr lang="en-US" dirty="0" err="1"/>
              <a:t>m_next</a:t>
            </a:r>
            <a:r>
              <a:rPr lang="en-US" dirty="0"/>
              <a:t>++] = </a:t>
            </a:r>
            <a:r>
              <a:rPr lang="en-US" dirty="0" err="1"/>
              <a:t>myArray</a:t>
            </a:r>
            <a:r>
              <a:rPr lang="en-US" dirty="0"/>
              <a:t>[</a:t>
            </a:r>
            <a:r>
              <a:rPr lang="en-US" dirty="0" err="1"/>
              <a:t>r_next</a:t>
            </a:r>
            <a:r>
              <a:rPr lang="en-US" dirty="0"/>
              <a:t>++];</a:t>
            </a:r>
          </a:p>
          <a:p>
            <a:pPr marL="0" indent="0">
              <a:buNone/>
            </a:pPr>
            <a:r>
              <a:rPr lang="en-US" dirty="0"/>
              <a:t>		} </a:t>
            </a:r>
          </a:p>
          <a:p>
            <a:pPr marL="0" indent="0">
              <a:buNone/>
            </a:pPr>
            <a:r>
              <a:rPr lang="en-US" dirty="0"/>
              <a:t>	}</a:t>
            </a:r>
          </a:p>
          <a:p>
            <a:pPr marL="0" indent="0">
              <a:buNone/>
            </a:pPr>
            <a:r>
              <a:rPr lang="en-US" dirty="0"/>
              <a:t>	while (</a:t>
            </a:r>
            <a:r>
              <a:rPr lang="en-US" dirty="0" err="1"/>
              <a:t>l_next</a:t>
            </a:r>
            <a:r>
              <a:rPr lang="en-US" dirty="0"/>
              <a:t> &lt;= mid){ merged[</a:t>
            </a:r>
            <a:r>
              <a:rPr lang="en-US" dirty="0" err="1"/>
              <a:t>m_next</a:t>
            </a:r>
            <a:r>
              <a:rPr lang="en-US" dirty="0"/>
              <a:t>++] = </a:t>
            </a:r>
            <a:r>
              <a:rPr lang="en-US" dirty="0" err="1"/>
              <a:t>myArray</a:t>
            </a:r>
            <a:r>
              <a:rPr lang="en-US" dirty="0"/>
              <a:t>[</a:t>
            </a:r>
            <a:r>
              <a:rPr lang="en-US" dirty="0" err="1"/>
              <a:t>l_next</a:t>
            </a:r>
            <a:r>
              <a:rPr lang="en-US" dirty="0"/>
              <a:t>++]; }</a:t>
            </a:r>
          </a:p>
          <a:p>
            <a:pPr marL="0" indent="0">
              <a:buNone/>
            </a:pPr>
            <a:r>
              <a:rPr lang="en-US" dirty="0"/>
              <a:t>	while (</a:t>
            </a:r>
            <a:r>
              <a:rPr lang="en-US" dirty="0" err="1"/>
              <a:t>r_next</a:t>
            </a:r>
            <a:r>
              <a:rPr lang="en-US" dirty="0"/>
              <a:t> &lt;= high){  merged[</a:t>
            </a:r>
            <a:r>
              <a:rPr lang="en-US" dirty="0" err="1"/>
              <a:t>m_next</a:t>
            </a:r>
            <a:r>
              <a:rPr lang="en-US" dirty="0"/>
              <a:t>++] = </a:t>
            </a:r>
            <a:r>
              <a:rPr lang="en-US" dirty="0" err="1"/>
              <a:t>myArray</a:t>
            </a:r>
            <a:r>
              <a:rPr lang="en-US" dirty="0"/>
              <a:t>[</a:t>
            </a:r>
            <a:r>
              <a:rPr lang="en-US" dirty="0" err="1"/>
              <a:t>r_next</a:t>
            </a:r>
            <a:r>
              <a:rPr lang="en-US" dirty="0"/>
              <a:t>++]; } </a:t>
            </a:r>
          </a:p>
          <a:p>
            <a:pPr marL="0" indent="0">
              <a:buNone/>
            </a:pPr>
            <a:r>
              <a:rPr lang="en-US" dirty="0"/>
              <a:t>	for(</a:t>
            </a:r>
            <a:r>
              <a:rPr lang="en-US" dirty="0" err="1"/>
              <a:t>i</a:t>
            </a:r>
            <a:r>
              <a:rPr lang="en-US" dirty="0"/>
              <a:t>=0; </a:t>
            </a:r>
            <a:r>
              <a:rPr lang="en-US" dirty="0" err="1"/>
              <a:t>i</a:t>
            </a:r>
            <a:r>
              <a:rPr lang="en-US" dirty="0"/>
              <a:t>&lt;=</a:t>
            </a:r>
            <a:r>
              <a:rPr lang="en-US" dirty="0" err="1"/>
              <a:t>merged.length</a:t>
            </a:r>
            <a:r>
              <a:rPr lang="en-US" dirty="0"/>
              <a:t>; </a:t>
            </a:r>
            <a:r>
              <a:rPr lang="en-US" dirty="0" err="1"/>
              <a:t>i</a:t>
            </a:r>
            <a:r>
              <a:rPr lang="en-US" dirty="0"/>
              <a:t>++){ </a:t>
            </a:r>
            <a:r>
              <a:rPr lang="en-US" dirty="0" err="1"/>
              <a:t>myArray</a:t>
            </a:r>
            <a:r>
              <a:rPr lang="en-US" dirty="0"/>
              <a:t>[</a:t>
            </a:r>
            <a:r>
              <a:rPr lang="en-US" dirty="0" err="1"/>
              <a:t>i+low</a:t>
            </a:r>
            <a:r>
              <a:rPr lang="en-US" dirty="0"/>
              <a:t>] = merged[</a:t>
            </a:r>
            <a:r>
              <a:rPr lang="en-US" dirty="0" err="1"/>
              <a:t>i</a:t>
            </a:r>
            <a:r>
              <a:rPr lang="en-US" dirty="0"/>
              <a:t>];}</a:t>
            </a:r>
          </a:p>
          <a:p>
            <a:pPr marL="0" indent="0">
              <a:buNone/>
            </a:pPr>
            <a:r>
              <a:rPr lang="en-US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08014873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Analyzing Merge Sort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524000"/>
                <a:ext cx="10972800" cy="5105399"/>
              </a:xfrm>
            </p:spPr>
            <p:txBody>
              <a:bodyPr>
                <a:normAutofit fontScale="92500" lnSpcReduction="10000"/>
              </a:bodyPr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Identify time required to Divide and Combine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Identify all subproblems and their sizes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Use recurrence relation to express recursive running time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Solve and express running time asymptotically</a:t>
                </a:r>
              </a:p>
              <a:p>
                <a:pPr marL="514350" indent="-514350">
                  <a:buFont typeface="+mj-lt"/>
                  <a:buAutoNum type="arabicPeriod"/>
                </a:pPr>
                <a:endParaRPr lang="en-US" dirty="0"/>
              </a:p>
              <a:p>
                <a:pPr>
                  <a:spcBef>
                    <a:spcPts val="648"/>
                  </a:spcBef>
                </a:pPr>
                <a:r>
                  <a:rPr lang="en-US" b="1" dirty="0">
                    <a:solidFill>
                      <a:srgbClr val="0070C0"/>
                    </a:solidFill>
                  </a:rPr>
                  <a:t>Divide</a:t>
                </a:r>
                <a:r>
                  <a:rPr lang="en-US" b="1" dirty="0"/>
                  <a:t>: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comparisons </a:t>
                </a:r>
              </a:p>
              <a:p>
                <a:pPr>
                  <a:spcBef>
                    <a:spcPts val="648"/>
                  </a:spcBef>
                </a:pPr>
                <a:r>
                  <a:rPr lang="en-US" b="1" dirty="0">
                    <a:solidFill>
                      <a:srgbClr val="0070C0"/>
                    </a:solidFill>
                  </a:rPr>
                  <a:t>Conquer</a:t>
                </a:r>
                <a:r>
                  <a:rPr lang="en-US" b="1" dirty="0"/>
                  <a:t>: </a:t>
                </a:r>
                <a:r>
                  <a:rPr lang="en-US" dirty="0"/>
                  <a:t>recursively sort two lists of size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b="1" dirty="0"/>
              </a:p>
              <a:p>
                <a:pPr>
                  <a:spcBef>
                    <a:spcPts val="648"/>
                  </a:spcBef>
                </a:pPr>
                <a:r>
                  <a:rPr lang="en-US" b="1" dirty="0">
                    <a:solidFill>
                      <a:srgbClr val="0070C0"/>
                    </a:solidFill>
                  </a:rPr>
                  <a:t>Combine</a:t>
                </a:r>
                <a:r>
                  <a:rPr lang="en-US" b="1" dirty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comparisons</a:t>
                </a:r>
              </a:p>
              <a:p>
                <a:pPr>
                  <a:spcBef>
                    <a:spcPts val="648"/>
                  </a:spcBef>
                </a:pPr>
                <a:r>
                  <a:rPr lang="en-US" b="1" dirty="0"/>
                  <a:t>Recurrence: </a:t>
                </a:r>
                <a:endParaRPr lang="en-US" b="0" i="1" dirty="0">
                  <a:latin typeface="Cambria Math"/>
                </a:endParaRPr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𝑇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	</a:t>
                </a:r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)=2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524000"/>
                <a:ext cx="10972800" cy="5105399"/>
              </a:xfrm>
              <a:blipFill>
                <a:blip r:embed="rId2"/>
                <a:stretch>
                  <a:fillRect l="-1000" t="-25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51EEF7-A61B-43A8-8DFB-C2332B28D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8603E-186F-4CC7-B8E2-5FD613D3E28C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69659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36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 Box 2"/>
              <p:cNvSpPr txBox="1">
                <a:spLocks noChangeArrowheads="1"/>
              </p:cNvSpPr>
              <p:nvPr/>
            </p:nvSpPr>
            <p:spPr bwMode="auto">
              <a:xfrm>
                <a:off x="8267700" y="2051914"/>
                <a:ext cx="3733827" cy="4924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600" dirty="0">
                    <a:latin typeface="Symbol" pitchFamily="18" charset="2"/>
                  </a:rPr>
                  <a:t>Þ </a:t>
                </a:r>
                <a14:m>
                  <m:oMath xmlns:m="http://schemas.openxmlformats.org/officeDocument/2006/math">
                    <m:r>
                      <a:rPr lang="en-US" sz="2600" i="1" dirty="0">
                        <a:solidFill>
                          <a:schemeClr val="accent1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sz="2600" dirty="0">
                    <a:solidFill>
                      <a:srgbClr val="FF0000"/>
                    </a:solidFill>
                  </a:rPr>
                  <a:t> </a:t>
                </a:r>
                <a:r>
                  <a:rPr lang="en-US" sz="2600" dirty="0"/>
                  <a:t>comparisons / level</a:t>
                </a:r>
              </a:p>
            </p:txBody>
          </p:sp>
        </mc:Choice>
        <mc:Fallback xmlns="">
          <p:sp>
            <p:nvSpPr>
              <p:cNvPr id="41" name="Text 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267700" y="2051914"/>
                <a:ext cx="3733827" cy="492443"/>
              </a:xfrm>
              <a:prstGeom prst="rect">
                <a:avLst/>
              </a:prstGeom>
              <a:blipFill>
                <a:blip r:embed="rId2"/>
                <a:stretch>
                  <a:fillRect t="-15000" b="-3250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Left Brace 41"/>
          <p:cNvSpPr/>
          <p:nvPr/>
        </p:nvSpPr>
        <p:spPr>
          <a:xfrm flipH="1" flipV="1">
            <a:off x="8229600" y="2133600"/>
            <a:ext cx="250372" cy="3553177"/>
          </a:xfrm>
          <a:prstGeom prst="leftBrace">
            <a:avLst>
              <a:gd name="adj1" fmla="val 83199"/>
              <a:gd name="adj2" fmla="val 49631"/>
            </a:avLst>
          </a:prstGeom>
          <a:ln w="1905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 Box 2"/>
              <p:cNvSpPr txBox="1">
                <a:spLocks noChangeArrowheads="1"/>
              </p:cNvSpPr>
              <p:nvPr/>
            </p:nvSpPr>
            <p:spPr bwMode="auto">
              <a:xfrm>
                <a:off x="8267700" y="3676688"/>
                <a:ext cx="2312388" cy="954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solidFill>
                              <a:srgbClr val="FF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dirty="0">
                            <a:solidFill>
                              <a:srgbClr val="FF00FF"/>
                            </a:solidFill>
                            <a:latin typeface="Cambria Math"/>
                          </a:rPr>
                          <m:t>log</m:t>
                        </m:r>
                      </m:e>
                      <m:sub>
                        <m:r>
                          <a:rPr lang="en-US" sz="2800" i="1" dirty="0">
                            <a:solidFill>
                              <a:srgbClr val="FF00FF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800" i="1" dirty="0">
                        <a:solidFill>
                          <a:srgbClr val="FF00FF"/>
                        </a:solidFill>
                        <a:latin typeface="Cambria Math"/>
                      </a:rPr>
                      <m:t>⁡</m:t>
                    </m:r>
                    <m:r>
                      <a:rPr lang="en-US" sz="2800" i="1" dirty="0">
                        <a:solidFill>
                          <a:srgbClr val="FF00FF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sz="2800" dirty="0">
                    <a:solidFill>
                      <a:srgbClr val="FF00FF"/>
                    </a:solidFill>
                  </a:rPr>
                  <a:t> </a:t>
                </a:r>
                <a:r>
                  <a:rPr lang="en-US" sz="2800" dirty="0"/>
                  <a:t>levels</a:t>
                </a:r>
              </a:p>
              <a:p>
                <a:pPr algn="ctr"/>
                <a:r>
                  <a:rPr lang="en-US" sz="2800" dirty="0"/>
                  <a:t>of recursion</a:t>
                </a:r>
              </a:p>
            </p:txBody>
          </p:sp>
        </mc:Choice>
        <mc:Fallback xmlns="">
          <p:sp>
            <p:nvSpPr>
              <p:cNvPr id="43" name="Text 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267700" y="3676688"/>
                <a:ext cx="2312388" cy="954107"/>
              </a:xfrm>
              <a:prstGeom prst="rect">
                <a:avLst/>
              </a:prstGeom>
              <a:blipFill>
                <a:blip r:embed="rId3"/>
                <a:stretch>
                  <a:fillRect t="-6579" b="-15789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 Box 41"/>
              <p:cNvSpPr txBox="1">
                <a:spLocks noChangeArrowheads="1"/>
              </p:cNvSpPr>
              <p:nvPr/>
            </p:nvSpPr>
            <p:spPr bwMode="auto">
              <a:xfrm>
                <a:off x="4381500" y="2133600"/>
                <a:ext cx="1333500" cy="45720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4" name="Text 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81500" y="2133600"/>
                <a:ext cx="1333500" cy="4572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4465610" y="1182558"/>
                <a:ext cx="3154390" cy="7224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𝑇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=2</m:t>
                      </m:r>
                      <m:r>
                        <a:rPr lang="en-US" sz="2400" i="1">
                          <a:latin typeface="Cambria Math"/>
                        </a:rPr>
                        <m:t>𝑇</m:t>
                      </m:r>
                      <m:r>
                        <a:rPr lang="en-US" sz="2400" i="1">
                          <a:latin typeface="Cambria Math"/>
                        </a:rPr>
                        <m:t>(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/>
                            </a:rPr>
                            <m:t>𝑛</m:t>
                          </m:r>
                        </m:num>
                        <m:den>
                          <m:r>
                            <a:rPr lang="en-US" sz="2400" i="1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2400" i="1">
                          <a:latin typeface="Cambria Math"/>
                        </a:rPr>
                        <m:t> )+</m:t>
                      </m:r>
                      <m:r>
                        <a:rPr lang="en-US" sz="2400" i="1"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5610" y="1182558"/>
                <a:ext cx="3154390" cy="722442"/>
              </a:xfrm>
              <a:prstGeom prst="rect">
                <a:avLst/>
              </a:prstGeom>
              <a:blipFill>
                <a:blip r:embed="rId5"/>
                <a:stretch>
                  <a:fillRect b="-6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/>
              <p:cNvSpPr/>
              <p:nvPr/>
            </p:nvSpPr>
            <p:spPr>
              <a:xfrm>
                <a:off x="7143432" y="5686778"/>
                <a:ext cx="3563091" cy="9723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/>
                        </a:rPr>
                        <m:t>𝑇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sz="2000" i="1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i="1">
                              <a:latin typeface="Cambria Math"/>
                            </a:rPr>
                            <m:t>𝑖</m:t>
                          </m:r>
                          <m:r>
                            <a:rPr lang="en-US" sz="2000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func>
                            <m:func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latin typeface="Cambria Math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sz="200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𝑛</m:t>
                              </m:r>
                            </m:e>
                          </m:func>
                        </m:sup>
                        <m:e>
                          <m:r>
                            <a:rPr lang="en-US" sz="2000" i="1">
                              <a:latin typeface="Cambria Math"/>
                            </a:rPr>
                            <m:t>𝑛</m:t>
                          </m:r>
                        </m:e>
                      </m:nary>
                      <m:r>
                        <a:rPr lang="en-US" sz="2000" i="1">
                          <a:latin typeface="Cambria Math"/>
                        </a:rPr>
                        <m:t>=</m:t>
                      </m:r>
                      <m:r>
                        <a:rPr lang="en-US" sz="2000" i="1">
                          <a:latin typeface="Cambria Math"/>
                        </a:rPr>
                        <m:t>𝑛</m:t>
                      </m:r>
                      <m:func>
                        <m:func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sz="200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r>
                            <a:rPr lang="en-US" sz="2000" i="1">
                              <a:latin typeface="Cambria Math"/>
                            </a:rPr>
                            <m:t>𝑛</m:t>
                          </m:r>
                        </m:e>
                      </m:func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3432" y="5686778"/>
                <a:ext cx="3563091" cy="972317"/>
              </a:xfrm>
              <a:prstGeom prst="rect">
                <a:avLst/>
              </a:prstGeom>
              <a:blipFill>
                <a:blip r:embed="rId6"/>
                <a:stretch>
                  <a:fillRect t="-96104" b="-1506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 Box 41"/>
              <p:cNvSpPr txBox="1">
                <a:spLocks noChangeArrowheads="1"/>
              </p:cNvSpPr>
              <p:nvPr/>
            </p:nvSpPr>
            <p:spPr bwMode="auto">
              <a:xfrm>
                <a:off x="2690604" y="3028252"/>
                <a:ext cx="1333500" cy="45720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/>
                            </a:rPr>
                            <m:t>𝑛</m:t>
                          </m:r>
                        </m:num>
                        <m:den>
                          <m:r>
                            <a:rPr lang="en-US" sz="2800" i="1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7" name="Text 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90604" y="3028252"/>
                <a:ext cx="1333500" cy="457200"/>
              </a:xfrm>
              <a:prstGeom prst="rect">
                <a:avLst/>
              </a:prstGeom>
              <a:blipFill>
                <a:blip r:embed="rId7"/>
                <a:stretch>
                  <a:fillRect l="-7477" t="-144737" b="-215789"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 Box 41"/>
              <p:cNvSpPr txBox="1">
                <a:spLocks noChangeArrowheads="1"/>
              </p:cNvSpPr>
              <p:nvPr/>
            </p:nvSpPr>
            <p:spPr bwMode="auto">
              <a:xfrm>
                <a:off x="5981700" y="3028252"/>
                <a:ext cx="1333500" cy="45720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/>
                            </a:rPr>
                            <m:t>𝑛</m:t>
                          </m:r>
                        </m:num>
                        <m:den>
                          <m:r>
                            <a:rPr lang="en-US" sz="2800" i="1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8" name="Text 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81700" y="3028252"/>
                <a:ext cx="1333500" cy="457200"/>
              </a:xfrm>
              <a:prstGeom prst="rect">
                <a:avLst/>
              </a:prstGeom>
              <a:blipFill>
                <a:blip r:embed="rId8"/>
                <a:stretch>
                  <a:fillRect l="-7477" t="-144737" b="-215789"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 Box 41"/>
              <p:cNvSpPr txBox="1">
                <a:spLocks noChangeArrowheads="1"/>
              </p:cNvSpPr>
              <p:nvPr/>
            </p:nvSpPr>
            <p:spPr bwMode="auto">
              <a:xfrm>
                <a:off x="1573880" y="3834326"/>
                <a:ext cx="1333500" cy="45720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/>
                            </a:rPr>
                            <m:t>𝑛</m:t>
                          </m:r>
                        </m:num>
                        <m:den>
                          <m:r>
                            <a:rPr lang="en-US" sz="2800" i="1"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9" name="Text 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73880" y="3834326"/>
                <a:ext cx="1333500" cy="457200"/>
              </a:xfrm>
              <a:prstGeom prst="rect">
                <a:avLst/>
              </a:prstGeom>
              <a:blipFill>
                <a:blip r:embed="rId9"/>
                <a:stretch>
                  <a:fillRect l="-7477" t="-147368" b="-213158"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 Box 41"/>
              <p:cNvSpPr txBox="1">
                <a:spLocks noChangeArrowheads="1"/>
              </p:cNvSpPr>
              <p:nvPr/>
            </p:nvSpPr>
            <p:spPr bwMode="auto">
              <a:xfrm>
                <a:off x="3314700" y="3834326"/>
                <a:ext cx="1333500" cy="45720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/>
                            </a:rPr>
                            <m:t>𝑛</m:t>
                          </m:r>
                        </m:num>
                        <m:den>
                          <m:r>
                            <a:rPr lang="en-US" sz="2800" i="1"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0" name="Text 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14700" y="3834326"/>
                <a:ext cx="1333500" cy="457200"/>
              </a:xfrm>
              <a:prstGeom prst="rect">
                <a:avLst/>
              </a:prstGeom>
              <a:blipFill>
                <a:blip r:embed="rId10"/>
                <a:stretch>
                  <a:fillRect l="-7477" t="-147368" b="-213158"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 Box 41"/>
              <p:cNvSpPr txBox="1">
                <a:spLocks noChangeArrowheads="1"/>
              </p:cNvSpPr>
              <p:nvPr/>
            </p:nvSpPr>
            <p:spPr bwMode="auto">
              <a:xfrm>
                <a:off x="5181600" y="3832376"/>
                <a:ext cx="1333500" cy="45720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/>
                            </a:rPr>
                            <m:t>𝑛</m:t>
                          </m:r>
                        </m:num>
                        <m:den>
                          <m:r>
                            <a:rPr lang="en-US" sz="2800" i="1"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1" name="Text 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81600" y="3832376"/>
                <a:ext cx="1333500" cy="457200"/>
              </a:xfrm>
              <a:prstGeom prst="rect">
                <a:avLst/>
              </a:prstGeom>
              <a:blipFill>
                <a:blip r:embed="rId10"/>
                <a:stretch>
                  <a:fillRect l="-8491" t="-147368" b="-213158"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 Box 41"/>
              <p:cNvSpPr txBox="1">
                <a:spLocks noChangeArrowheads="1"/>
              </p:cNvSpPr>
              <p:nvPr/>
            </p:nvSpPr>
            <p:spPr bwMode="auto">
              <a:xfrm>
                <a:off x="6743700" y="3834326"/>
                <a:ext cx="1333500" cy="45720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/>
                            </a:rPr>
                            <m:t>𝑛</m:t>
                          </m:r>
                        </m:num>
                        <m:den>
                          <m:r>
                            <a:rPr lang="en-US" sz="2800" i="1"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2" name="Text 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743700" y="3834326"/>
                <a:ext cx="1333500" cy="457200"/>
              </a:xfrm>
              <a:prstGeom prst="rect">
                <a:avLst/>
              </a:prstGeom>
              <a:blipFill>
                <a:blip r:embed="rId11"/>
                <a:stretch>
                  <a:fillRect l="-7477" t="-147368" b="-213158"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Rectangle 52"/>
          <p:cNvSpPr/>
          <p:nvPr/>
        </p:nvSpPr>
        <p:spPr>
          <a:xfrm rot="16200000">
            <a:off x="2018785" y="4281268"/>
            <a:ext cx="57419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/>
              <a:t>…</a:t>
            </a:r>
          </a:p>
        </p:txBody>
      </p:sp>
      <p:sp>
        <p:nvSpPr>
          <p:cNvPr id="54" name="Rectangle 53"/>
          <p:cNvSpPr/>
          <p:nvPr/>
        </p:nvSpPr>
        <p:spPr>
          <a:xfrm rot="16200000">
            <a:off x="3694351" y="4308283"/>
            <a:ext cx="57419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/>
              <a:t>…</a:t>
            </a:r>
          </a:p>
        </p:txBody>
      </p:sp>
      <p:sp>
        <p:nvSpPr>
          <p:cNvPr id="55" name="Rectangle 54"/>
          <p:cNvSpPr/>
          <p:nvPr/>
        </p:nvSpPr>
        <p:spPr>
          <a:xfrm rot="16200000">
            <a:off x="5637451" y="4308283"/>
            <a:ext cx="57419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/>
              <a:t>…</a:t>
            </a:r>
          </a:p>
        </p:txBody>
      </p:sp>
      <p:sp>
        <p:nvSpPr>
          <p:cNvPr id="56" name="Rectangle 55"/>
          <p:cNvSpPr/>
          <p:nvPr/>
        </p:nvSpPr>
        <p:spPr>
          <a:xfrm rot="16200000">
            <a:off x="7123351" y="4335298"/>
            <a:ext cx="57419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/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 Box 41"/>
              <p:cNvSpPr txBox="1">
                <a:spLocks noChangeArrowheads="1"/>
              </p:cNvSpPr>
              <p:nvPr/>
            </p:nvSpPr>
            <p:spPr bwMode="auto">
              <a:xfrm>
                <a:off x="1295400" y="5226656"/>
                <a:ext cx="716630" cy="45720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7" name="Text 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95400" y="5226656"/>
                <a:ext cx="716630" cy="45720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 Box 41"/>
              <p:cNvSpPr txBox="1">
                <a:spLocks noChangeArrowheads="1"/>
              </p:cNvSpPr>
              <p:nvPr/>
            </p:nvSpPr>
            <p:spPr bwMode="auto">
              <a:xfrm>
                <a:off x="2286000" y="5229577"/>
                <a:ext cx="716630" cy="45720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8" name="Text 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0" y="5229577"/>
                <a:ext cx="716630" cy="45720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 Box 41"/>
              <p:cNvSpPr txBox="1">
                <a:spLocks noChangeArrowheads="1"/>
              </p:cNvSpPr>
              <p:nvPr/>
            </p:nvSpPr>
            <p:spPr bwMode="auto">
              <a:xfrm>
                <a:off x="3201319" y="5229577"/>
                <a:ext cx="716630" cy="45720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9" name="Text 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01319" y="5229577"/>
                <a:ext cx="716630" cy="45720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Rectangle 59"/>
          <p:cNvSpPr/>
          <p:nvPr/>
        </p:nvSpPr>
        <p:spPr>
          <a:xfrm>
            <a:off x="4133849" y="4917337"/>
            <a:ext cx="57419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/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 Box 41"/>
              <p:cNvSpPr txBox="1">
                <a:spLocks noChangeArrowheads="1"/>
              </p:cNvSpPr>
              <p:nvPr/>
            </p:nvSpPr>
            <p:spPr bwMode="auto">
              <a:xfrm>
                <a:off x="5348411" y="5226656"/>
                <a:ext cx="716630" cy="45720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1" name="Text 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48411" y="5226656"/>
                <a:ext cx="716630" cy="45720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 Box 41"/>
              <p:cNvSpPr txBox="1">
                <a:spLocks noChangeArrowheads="1"/>
              </p:cNvSpPr>
              <p:nvPr/>
            </p:nvSpPr>
            <p:spPr bwMode="auto">
              <a:xfrm>
                <a:off x="6324600" y="5229577"/>
                <a:ext cx="716630" cy="45720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2" name="Text 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24600" y="5229577"/>
                <a:ext cx="716630" cy="45720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 Box 41"/>
              <p:cNvSpPr txBox="1">
                <a:spLocks noChangeArrowheads="1"/>
              </p:cNvSpPr>
              <p:nvPr/>
            </p:nvSpPr>
            <p:spPr bwMode="auto">
              <a:xfrm>
                <a:off x="7201056" y="5229577"/>
                <a:ext cx="716630" cy="45720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3" name="Text 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201056" y="5229577"/>
                <a:ext cx="716630" cy="45720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5" name="Straight Connector 64"/>
          <p:cNvCxnSpPr>
            <a:stCxn id="44" idx="2"/>
            <a:endCxn id="47" idx="0"/>
          </p:cNvCxnSpPr>
          <p:nvPr/>
        </p:nvCxnSpPr>
        <p:spPr>
          <a:xfrm flipH="1">
            <a:off x="3357354" y="2590800"/>
            <a:ext cx="1690896" cy="437452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stCxn id="44" idx="2"/>
            <a:endCxn id="48" idx="0"/>
          </p:cNvCxnSpPr>
          <p:nvPr/>
        </p:nvCxnSpPr>
        <p:spPr>
          <a:xfrm>
            <a:off x="5048250" y="2590800"/>
            <a:ext cx="1600200" cy="437452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>
            <a:stCxn id="47" idx="2"/>
            <a:endCxn id="49" idx="0"/>
          </p:cNvCxnSpPr>
          <p:nvPr/>
        </p:nvCxnSpPr>
        <p:spPr>
          <a:xfrm flipH="1">
            <a:off x="2240630" y="3485452"/>
            <a:ext cx="1116724" cy="348874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>
            <a:stCxn id="47" idx="2"/>
            <a:endCxn id="50" idx="0"/>
          </p:cNvCxnSpPr>
          <p:nvPr/>
        </p:nvCxnSpPr>
        <p:spPr>
          <a:xfrm>
            <a:off x="3357354" y="3485452"/>
            <a:ext cx="624096" cy="348874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>
            <a:stCxn id="48" idx="2"/>
            <a:endCxn id="51" idx="0"/>
          </p:cNvCxnSpPr>
          <p:nvPr/>
        </p:nvCxnSpPr>
        <p:spPr>
          <a:xfrm flipH="1">
            <a:off x="5848350" y="3485452"/>
            <a:ext cx="800100" cy="346924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>
            <a:stCxn id="48" idx="2"/>
            <a:endCxn id="52" idx="0"/>
          </p:cNvCxnSpPr>
          <p:nvPr/>
        </p:nvCxnSpPr>
        <p:spPr>
          <a:xfrm>
            <a:off x="6648450" y="3485452"/>
            <a:ext cx="762000" cy="348874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>
            <a:off x="7486650" y="4291526"/>
            <a:ext cx="499546" cy="339268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>
            <a:stCxn id="52" idx="2"/>
          </p:cNvCxnSpPr>
          <p:nvPr/>
        </p:nvCxnSpPr>
        <p:spPr>
          <a:xfrm flipH="1">
            <a:off x="7143432" y="4291526"/>
            <a:ext cx="267019" cy="339268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>
            <a:stCxn id="51" idx="2"/>
          </p:cNvCxnSpPr>
          <p:nvPr/>
        </p:nvCxnSpPr>
        <p:spPr>
          <a:xfrm>
            <a:off x="5848351" y="4289576"/>
            <a:ext cx="499545" cy="320454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>
            <a:stCxn id="51" idx="2"/>
          </p:cNvCxnSpPr>
          <p:nvPr/>
        </p:nvCxnSpPr>
        <p:spPr>
          <a:xfrm flipH="1">
            <a:off x="5581332" y="4289576"/>
            <a:ext cx="267019" cy="320454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>
            <a:stCxn id="50" idx="2"/>
          </p:cNvCxnSpPr>
          <p:nvPr/>
        </p:nvCxnSpPr>
        <p:spPr>
          <a:xfrm>
            <a:off x="3981450" y="4291526"/>
            <a:ext cx="526860" cy="313382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>
            <a:stCxn id="50" idx="2"/>
          </p:cNvCxnSpPr>
          <p:nvPr/>
        </p:nvCxnSpPr>
        <p:spPr>
          <a:xfrm flipH="1">
            <a:off x="3741748" y="4291526"/>
            <a:ext cx="239703" cy="313382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>
            <a:stCxn id="49" idx="2"/>
          </p:cNvCxnSpPr>
          <p:nvPr/>
        </p:nvCxnSpPr>
        <p:spPr>
          <a:xfrm>
            <a:off x="2240631" y="4291527"/>
            <a:ext cx="474963" cy="308485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>
            <a:stCxn id="49" idx="2"/>
          </p:cNvCxnSpPr>
          <p:nvPr/>
        </p:nvCxnSpPr>
        <p:spPr>
          <a:xfrm flipH="1">
            <a:off x="1949032" y="4291527"/>
            <a:ext cx="291599" cy="308485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5668215" y="1992868"/>
                <a:ext cx="37459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8215" y="1992868"/>
                <a:ext cx="374590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3962400" y="2940302"/>
                <a:ext cx="374590" cy="5648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𝑛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0" y="2940302"/>
                <a:ext cx="374590" cy="564898"/>
              </a:xfrm>
              <a:prstGeom prst="rect">
                <a:avLst/>
              </a:prstGeom>
              <a:blipFill>
                <a:blip r:embed="rId17"/>
                <a:stretch>
                  <a:fillRect b="-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7246374" y="2974403"/>
                <a:ext cx="374590" cy="5648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𝑛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6374" y="2974403"/>
                <a:ext cx="374590" cy="564898"/>
              </a:xfrm>
              <a:prstGeom prst="rect">
                <a:avLst/>
              </a:prstGeom>
              <a:blipFill>
                <a:blip r:embed="rId18"/>
                <a:stretch>
                  <a:fillRect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2819400" y="3778527"/>
                <a:ext cx="374590" cy="5648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𝑛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400" y="3778527"/>
                <a:ext cx="374590" cy="564898"/>
              </a:xfrm>
              <a:prstGeom prst="rect">
                <a:avLst/>
              </a:prstGeom>
              <a:blipFill>
                <a:blip r:embed="rId19"/>
                <a:stretch>
                  <a:fillRect b="-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4639597" y="3774093"/>
                <a:ext cx="374590" cy="5648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𝑛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9597" y="3774093"/>
                <a:ext cx="374590" cy="564898"/>
              </a:xfrm>
              <a:prstGeom prst="rect">
                <a:avLst/>
              </a:prstGeom>
              <a:blipFill>
                <a:blip r:embed="rId20"/>
                <a:stretch>
                  <a:fillRect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6432433" y="3783622"/>
                <a:ext cx="374590" cy="5648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𝑛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2433" y="3783622"/>
                <a:ext cx="374590" cy="564898"/>
              </a:xfrm>
              <a:prstGeom prst="rect">
                <a:avLst/>
              </a:prstGeom>
              <a:blipFill>
                <a:blip r:embed="rId21"/>
                <a:stretch>
                  <a:fillRect b="-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8001000" y="3779188"/>
                <a:ext cx="374590" cy="5648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𝑛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1000" y="3779188"/>
                <a:ext cx="374590" cy="564898"/>
              </a:xfrm>
              <a:prstGeom prst="rect">
                <a:avLst/>
              </a:prstGeom>
              <a:blipFill>
                <a:blip r:embed="rId19"/>
                <a:stretch>
                  <a:fillRect b="-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1905000" y="5105400"/>
                <a:ext cx="3658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5105400"/>
                <a:ext cx="365806" cy="369332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2907380" y="5105400"/>
                <a:ext cx="3658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7380" y="5105400"/>
                <a:ext cx="365806" cy="369332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3821292" y="5105400"/>
                <a:ext cx="3658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1292" y="5105400"/>
                <a:ext cx="365806" cy="369332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5958794" y="5117390"/>
                <a:ext cx="3658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8794" y="5117390"/>
                <a:ext cx="365806" cy="369332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6949394" y="5117390"/>
                <a:ext cx="3658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9394" y="5117390"/>
                <a:ext cx="365806" cy="369332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7863794" y="5117390"/>
                <a:ext cx="3658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3794" y="5117390"/>
                <a:ext cx="365806" cy="369332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9012C2DE-48D7-4255-8090-ED57B66C05A8}"/>
              </a:ext>
            </a:extLst>
          </p:cNvPr>
          <p:cNvSpPr/>
          <p:nvPr/>
        </p:nvSpPr>
        <p:spPr>
          <a:xfrm>
            <a:off x="304801" y="274639"/>
            <a:ext cx="2602580" cy="63976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Red box represents a problem instance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77C56E80-DC90-4EC4-92E0-C4399C5085E9}"/>
              </a:ext>
            </a:extLst>
          </p:cNvPr>
          <p:cNvSpPr/>
          <p:nvPr/>
        </p:nvSpPr>
        <p:spPr>
          <a:xfrm>
            <a:off x="304801" y="941019"/>
            <a:ext cx="2602580" cy="8115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Blue value represents time spent at that level of recursion</a:t>
            </a:r>
          </a:p>
        </p:txBody>
      </p:sp>
    </p:spTree>
    <p:extLst>
      <p:ext uri="{BB962C8B-B14F-4D97-AF65-F5344CB8AC3E}">
        <p14:creationId xmlns:p14="http://schemas.microsoft.com/office/powerpoint/2010/main" val="993702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 animBg="1"/>
      <p:bldP spid="43" grpId="0"/>
      <p:bldP spid="44" grpId="0" animBg="1"/>
      <p:bldP spid="46" grpId="0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/>
      <p:bldP spid="54" grpId="0"/>
      <p:bldP spid="55" grpId="0"/>
      <p:bldP spid="56" grpId="0"/>
      <p:bldP spid="57" grpId="0" animBg="1"/>
      <p:bldP spid="58" grpId="0" animBg="1"/>
      <p:bldP spid="59" grpId="0" animBg="1"/>
      <p:bldP spid="60" grpId="0"/>
      <p:bldP spid="61" grpId="0" animBg="1"/>
      <p:bldP spid="62" grpId="0" animBg="1"/>
      <p:bldP spid="63" grpId="0" animBg="1"/>
      <p:bldP spid="64" grpId="0"/>
      <p:bldP spid="66" grpId="0"/>
      <p:bldP spid="67" grpId="0"/>
      <p:bldP spid="68" grpId="0"/>
      <p:bldP spid="70" grpId="0"/>
      <p:bldP spid="71" grpId="0"/>
      <p:bldP spid="72" grpId="0"/>
      <p:bldP spid="74" grpId="0"/>
      <p:bldP spid="75" grpId="0"/>
      <p:bldP spid="77" grpId="0"/>
      <p:bldP spid="78" grpId="0"/>
      <p:bldP spid="80" grpId="0"/>
      <p:bldP spid="81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1B8172-18DF-BF9D-15EE-737B44C98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 of Merge Sort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5F1C77C-A95B-025D-AC30-3008592132B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Worst Case Running time: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In-Place?</a:t>
                </a:r>
              </a:p>
              <a:p>
                <a:pPr lvl="1"/>
                <a:r>
                  <a:rPr lang="en-US" dirty="0"/>
                  <a:t>No!</a:t>
                </a:r>
              </a:p>
              <a:p>
                <a:r>
                  <a:rPr lang="en-US" dirty="0"/>
                  <a:t>Adaptive?</a:t>
                </a:r>
              </a:p>
              <a:p>
                <a:pPr lvl="1"/>
                <a:r>
                  <a:rPr lang="en-US" dirty="0"/>
                  <a:t>No!</a:t>
                </a:r>
              </a:p>
              <a:p>
                <a:r>
                  <a:rPr lang="en-US" dirty="0"/>
                  <a:t>Stable?</a:t>
                </a:r>
              </a:p>
              <a:p>
                <a:pPr lvl="1"/>
                <a:r>
                  <a:rPr lang="en-US" dirty="0"/>
                  <a:t>Yes! </a:t>
                </a:r>
              </a:p>
              <a:p>
                <a:pPr lvl="1"/>
                <a:r>
                  <a:rPr lang="en-US" dirty="0"/>
                  <a:t>As long as in a tie you always pick </a:t>
                </a:r>
                <a:r>
                  <a:rPr lang="en-US" dirty="0" err="1"/>
                  <a:t>l_next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5F1C77C-A95B-025D-AC30-3008592132B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4590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Quicksort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0" dirty="0"/>
                  <a:t>Like </a:t>
                </a:r>
                <a:r>
                  <a:rPr lang="en-US" b="0" dirty="0" err="1"/>
                  <a:t>Mergesort</a:t>
                </a:r>
                <a:r>
                  <a:rPr lang="en-US" b="0" dirty="0"/>
                  <a:t>:</a:t>
                </a:r>
              </a:p>
              <a:p>
                <a:pPr lvl="1"/>
                <a:r>
                  <a:rPr lang="en-US" dirty="0"/>
                  <a:t>Divide and conquer</a:t>
                </a:r>
                <a:endParaRPr lang="en-US" b="0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</m:func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run time (kind of…)</a:t>
                </a:r>
              </a:p>
              <a:p>
                <a:r>
                  <a:rPr lang="en-US" dirty="0"/>
                  <a:t>Unlike </a:t>
                </a:r>
                <a:r>
                  <a:rPr lang="en-US" dirty="0" err="1"/>
                  <a:t>Mergesort</a:t>
                </a:r>
                <a:r>
                  <a:rPr lang="en-US" dirty="0"/>
                  <a:t>:</a:t>
                </a:r>
              </a:p>
              <a:p>
                <a:pPr lvl="1"/>
                <a:r>
                  <a:rPr lang="en-US" dirty="0"/>
                  <a:t>Divide step is the “hard” part</a:t>
                </a:r>
              </a:p>
              <a:p>
                <a:pPr lvl="1"/>
                <a:r>
                  <a:rPr lang="en-US" i="1" dirty="0"/>
                  <a:t>Typically</a:t>
                </a:r>
                <a:r>
                  <a:rPr lang="en-US" dirty="0"/>
                  <a:t> faster than </a:t>
                </a:r>
                <a:r>
                  <a:rPr lang="en-US" dirty="0" err="1"/>
                  <a:t>Mergesort</a:t>
                </a:r>
                <a:endParaRPr lang="en-US" i="1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911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Quicksort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Idea: pick a </a:t>
                </a:r>
                <a:r>
                  <a:rPr lang="en-US" dirty="0">
                    <a:solidFill>
                      <a:srgbClr val="FF33CC"/>
                    </a:solidFill>
                  </a:rPr>
                  <a:t>pivot </a:t>
                </a:r>
                <a:r>
                  <a:rPr lang="en-US" dirty="0"/>
                  <a:t>element, recursively sort two </a:t>
                </a:r>
                <a:r>
                  <a:rPr lang="en-US" dirty="0" err="1"/>
                  <a:t>sublists</a:t>
                </a:r>
                <a:r>
                  <a:rPr lang="en-US" dirty="0"/>
                  <a:t> around that element</a:t>
                </a:r>
              </a:p>
              <a:p>
                <a:r>
                  <a:rPr lang="en-US" dirty="0">
                    <a:solidFill>
                      <a:srgbClr val="0070C0"/>
                    </a:solidFill>
                  </a:rPr>
                  <a:t>Divide: </a:t>
                </a:r>
                <a:r>
                  <a:rPr lang="en-US" dirty="0"/>
                  <a:t>select </a:t>
                </a:r>
                <a:r>
                  <a:rPr lang="en-US" dirty="0">
                    <a:solidFill>
                      <a:srgbClr val="FF33CC"/>
                    </a:solidFill>
                  </a:rPr>
                  <a:t>pivot </a:t>
                </a:r>
                <a:r>
                  <a:rPr lang="en-US" dirty="0"/>
                  <a:t>element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33CC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dirty="0"/>
                  <a:t>, </a:t>
                </a:r>
                <a:r>
                  <a:rPr lang="en-US" dirty="0">
                    <a:solidFill>
                      <a:srgbClr val="FF33CC"/>
                    </a:solidFill>
                  </a:rPr>
                  <a:t>Partition(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33CC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dirty="0">
                    <a:solidFill>
                      <a:srgbClr val="FF33CC"/>
                    </a:solidFill>
                  </a:rPr>
                  <a:t>)</a:t>
                </a:r>
              </a:p>
              <a:p>
                <a:r>
                  <a:rPr lang="en-US" dirty="0">
                    <a:solidFill>
                      <a:srgbClr val="0070C0"/>
                    </a:solidFill>
                  </a:rPr>
                  <a:t>Conquer: </a:t>
                </a:r>
                <a:r>
                  <a:rPr lang="en-US" dirty="0"/>
                  <a:t>recursively sort left and right </a:t>
                </a:r>
                <a:r>
                  <a:rPr lang="en-US" dirty="0" err="1"/>
                  <a:t>sublists</a:t>
                </a:r>
                <a:endParaRPr lang="en-US" dirty="0"/>
              </a:p>
              <a:p>
                <a:r>
                  <a:rPr lang="en-US" dirty="0">
                    <a:solidFill>
                      <a:srgbClr val="0070C0"/>
                    </a:solidFill>
                  </a:rPr>
                  <a:t>Combine: </a:t>
                </a:r>
                <a:r>
                  <a:rPr lang="en-US" dirty="0"/>
                  <a:t>Nothing!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6121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50236-5662-84E4-1E2C-8131ADED1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Sorting “Landscape”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887EE2-0B7B-E6D3-DAF0-140E12D6FB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is no singular best algorithm for sorting</a:t>
            </a:r>
          </a:p>
          <a:p>
            <a:r>
              <a:rPr lang="en-US" dirty="0"/>
              <a:t>Some are faster, some are slower</a:t>
            </a:r>
          </a:p>
          <a:p>
            <a:r>
              <a:rPr lang="en-US" dirty="0"/>
              <a:t>Some use more memory, some use less</a:t>
            </a:r>
          </a:p>
          <a:p>
            <a:r>
              <a:rPr lang="en-US" dirty="0"/>
              <a:t>Some are super extra fast if your data matches particular assumptions</a:t>
            </a:r>
          </a:p>
          <a:p>
            <a:r>
              <a:rPr lang="en-US" dirty="0"/>
              <a:t>Some have other special properties that make them valuable</a:t>
            </a:r>
          </a:p>
          <a:p>
            <a:r>
              <a:rPr lang="en-US" dirty="0"/>
              <a:t>No sorting algorithm can have only all the “best” attributes</a:t>
            </a:r>
          </a:p>
        </p:txBody>
      </p:sp>
    </p:spTree>
    <p:extLst>
      <p:ext uri="{BB962C8B-B14F-4D97-AF65-F5344CB8AC3E}">
        <p14:creationId xmlns:p14="http://schemas.microsoft.com/office/powerpoint/2010/main" val="346925324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Partition (Divide step)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905000" y="1970964"/>
                <a:ext cx="6019800" cy="6858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Given: a list, </a:t>
                </a:r>
                <a:r>
                  <a:rPr lang="en-US" dirty="0">
                    <a:solidFill>
                      <a:srgbClr val="FF33CC"/>
                    </a:solidFill>
                  </a:rPr>
                  <a:t>a pivot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33CC"/>
                        </a:solidFill>
                        <a:latin typeface="Cambria Math"/>
                      </a:rPr>
                      <m:t>𝑝</m:t>
                    </m:r>
                  </m:oMath>
                </a14:m>
                <a:endParaRPr lang="en-US" dirty="0">
                  <a:solidFill>
                    <a:srgbClr val="FF33CC"/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rgbClr val="FF33CC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05000" y="1970964"/>
                <a:ext cx="6019800" cy="685800"/>
              </a:xfrm>
              <a:blipFill>
                <a:blip r:embed="rId2"/>
                <a:stretch>
                  <a:fillRect l="-2526" t="-4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40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209800" y="3048000"/>
            <a:ext cx="533400" cy="533400"/>
          </a:xfrm>
          <a:prstGeom prst="rect">
            <a:avLst/>
          </a:prstGeom>
          <a:solidFill>
            <a:srgbClr val="FF33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6" name="Rectangle 5"/>
          <p:cNvSpPr/>
          <p:nvPr/>
        </p:nvSpPr>
        <p:spPr>
          <a:xfrm>
            <a:off x="2743200" y="3048000"/>
            <a:ext cx="5334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7" name="Rectangle 6"/>
          <p:cNvSpPr/>
          <p:nvPr/>
        </p:nvSpPr>
        <p:spPr>
          <a:xfrm>
            <a:off x="3277169" y="3048000"/>
            <a:ext cx="5334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8" name="Rectangle 7"/>
          <p:cNvSpPr/>
          <p:nvPr/>
        </p:nvSpPr>
        <p:spPr>
          <a:xfrm>
            <a:off x="3810569" y="3048000"/>
            <a:ext cx="5334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9" name="Rectangle 8"/>
          <p:cNvSpPr/>
          <p:nvPr/>
        </p:nvSpPr>
        <p:spPr>
          <a:xfrm>
            <a:off x="4343969" y="3048000"/>
            <a:ext cx="5334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12</a:t>
            </a:r>
          </a:p>
        </p:txBody>
      </p:sp>
      <p:sp>
        <p:nvSpPr>
          <p:cNvPr id="10" name="Rectangle 9"/>
          <p:cNvSpPr/>
          <p:nvPr/>
        </p:nvSpPr>
        <p:spPr>
          <a:xfrm>
            <a:off x="4877938" y="3048000"/>
            <a:ext cx="5334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411338" y="3048000"/>
            <a:ext cx="5334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944738" y="3048000"/>
            <a:ext cx="5334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478707" y="3048000"/>
            <a:ext cx="5334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012107" y="3048000"/>
            <a:ext cx="5334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545507" y="3048000"/>
            <a:ext cx="5334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079476" y="3048000"/>
            <a:ext cx="5334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2"/>
              <p:cNvSpPr txBox="1">
                <a:spLocks/>
              </p:cNvSpPr>
              <p:nvPr/>
            </p:nvSpPr>
            <p:spPr>
              <a:xfrm>
                <a:off x="1941394" y="4724400"/>
                <a:ext cx="7659806" cy="6858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/>
                  <a:t>Goal: All elements</a:t>
                </a:r>
                <a:r>
                  <a:rPr lang="en-US" dirty="0">
                    <a:solidFill>
                      <a:srgbClr val="FFCC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FFC000"/>
                        </a:solidFill>
                        <a:latin typeface="Cambria Math"/>
                      </a:rPr>
                      <m:t>&lt;</m:t>
                    </m:r>
                    <m:r>
                      <a:rPr lang="en-US" i="1" dirty="0">
                        <a:solidFill>
                          <a:srgbClr val="FFC000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dirty="0">
                    <a:solidFill>
                      <a:srgbClr val="00B050"/>
                    </a:solidFill>
                  </a:rPr>
                  <a:t> </a:t>
                </a:r>
                <a:r>
                  <a:rPr lang="en-US" dirty="0"/>
                  <a:t>on left, all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70C0"/>
                        </a:solidFill>
                        <a:latin typeface="Cambria Math"/>
                      </a:rPr>
                      <m:t>&gt;</m:t>
                    </m:r>
                    <m:r>
                      <a:rPr lang="en-US" i="1" dirty="0">
                        <a:solidFill>
                          <a:srgbClr val="0070C0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/>
                  <a:t>on right</a:t>
                </a:r>
                <a:endParaRPr lang="en-US" dirty="0">
                  <a:solidFill>
                    <a:srgbClr val="FF33CC"/>
                  </a:solidFill>
                </a:endParaRPr>
              </a:p>
            </p:txBody>
          </p:sp>
        </mc:Choice>
        <mc:Fallback xmlns="">
          <p:sp>
            <p:nvSpPr>
              <p:cNvPr id="1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1394" y="4724400"/>
                <a:ext cx="7659806" cy="685800"/>
              </a:xfrm>
              <a:prstGeom prst="rect">
                <a:avLst/>
              </a:prstGeom>
              <a:blipFill>
                <a:blip r:embed="rId3"/>
                <a:stretch>
                  <a:fillRect l="-1821" t="-11111"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Content Placeholder 2"/>
          <p:cNvSpPr txBox="1">
            <a:spLocks/>
          </p:cNvSpPr>
          <p:nvPr/>
        </p:nvSpPr>
        <p:spPr>
          <a:xfrm>
            <a:off x="1905000" y="2362200"/>
            <a:ext cx="60198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Start: unordered list</a:t>
            </a:r>
            <a:endParaRPr lang="en-US" dirty="0">
              <a:solidFill>
                <a:srgbClr val="FF33CC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209800" y="5410200"/>
            <a:ext cx="533400" cy="5334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743200" y="5410200"/>
            <a:ext cx="533400" cy="5334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277169" y="5410200"/>
            <a:ext cx="533400" cy="5334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810569" y="5410200"/>
            <a:ext cx="533400" cy="5334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343969" y="5410200"/>
            <a:ext cx="533400" cy="5334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5" name="Rectangle 24"/>
          <p:cNvSpPr/>
          <p:nvPr/>
        </p:nvSpPr>
        <p:spPr>
          <a:xfrm>
            <a:off x="4877938" y="5410200"/>
            <a:ext cx="533400" cy="5334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411338" y="5410200"/>
            <a:ext cx="533400" cy="5334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27" name="Rectangle 26"/>
          <p:cNvSpPr/>
          <p:nvPr/>
        </p:nvSpPr>
        <p:spPr>
          <a:xfrm>
            <a:off x="5944738" y="5410200"/>
            <a:ext cx="533400" cy="533400"/>
          </a:xfrm>
          <a:prstGeom prst="rect">
            <a:avLst/>
          </a:prstGeom>
          <a:solidFill>
            <a:srgbClr val="FF33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478707" y="5410200"/>
            <a:ext cx="533400" cy="5334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12</a:t>
            </a:r>
          </a:p>
        </p:txBody>
      </p:sp>
      <p:sp>
        <p:nvSpPr>
          <p:cNvPr id="29" name="Rectangle 28"/>
          <p:cNvSpPr/>
          <p:nvPr/>
        </p:nvSpPr>
        <p:spPr>
          <a:xfrm>
            <a:off x="7012107" y="5410200"/>
            <a:ext cx="533400" cy="5334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30" name="Rectangle 29"/>
          <p:cNvSpPr/>
          <p:nvPr/>
        </p:nvSpPr>
        <p:spPr>
          <a:xfrm>
            <a:off x="7545507" y="5410200"/>
            <a:ext cx="533400" cy="5334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31" name="Rectangle 30"/>
          <p:cNvSpPr/>
          <p:nvPr/>
        </p:nvSpPr>
        <p:spPr>
          <a:xfrm>
            <a:off x="8079476" y="5410200"/>
            <a:ext cx="533400" cy="5334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208678028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293" y="0"/>
            <a:ext cx="10515600" cy="1325563"/>
          </a:xfrm>
        </p:spPr>
        <p:txBody>
          <a:bodyPr/>
          <a:lstStyle/>
          <a:p>
            <a:r>
              <a:rPr lang="en-US" dirty="0"/>
              <a:t>Partition, Procedure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41</a:t>
            </a:fld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2969524" y="2743200"/>
            <a:ext cx="6403076" cy="533400"/>
            <a:chOff x="1445524" y="2895600"/>
            <a:chExt cx="6403076" cy="533400"/>
          </a:xfrm>
        </p:grpSpPr>
        <p:sp>
          <p:nvSpPr>
            <p:cNvPr id="5" name="Rectangle 4"/>
            <p:cNvSpPr/>
            <p:nvPr/>
          </p:nvSpPr>
          <p:spPr>
            <a:xfrm>
              <a:off x="1445524" y="2895600"/>
              <a:ext cx="533400" cy="533400"/>
            </a:xfrm>
            <a:prstGeom prst="rect">
              <a:avLst/>
            </a:prstGeom>
            <a:solidFill>
              <a:srgbClr val="FF33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1978924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2512893" y="28956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3046293" y="28956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3579693" y="28956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12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113662" y="28956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10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47062" y="28956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180462" y="28956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714431" y="28956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247831" y="28956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781231" y="28956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7315200" y="28956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11</a:t>
              </a:r>
            </a:p>
          </p:txBody>
        </p:sp>
      </p:grpSp>
      <p:sp>
        <p:nvSpPr>
          <p:cNvPr id="17" name="Down Arrow 16"/>
          <p:cNvSpPr/>
          <p:nvPr/>
        </p:nvSpPr>
        <p:spPr>
          <a:xfrm>
            <a:off x="3636274" y="2324100"/>
            <a:ext cx="266700" cy="381000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wn Arrow 17"/>
          <p:cNvSpPr/>
          <p:nvPr/>
        </p:nvSpPr>
        <p:spPr>
          <a:xfrm>
            <a:off x="8972550" y="2328649"/>
            <a:ext cx="266700" cy="381000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ontent Placeholder 2"/>
              <p:cNvSpPr txBox="1">
                <a:spLocks/>
              </p:cNvSpPr>
              <p:nvPr/>
            </p:nvSpPr>
            <p:spPr>
              <a:xfrm>
                <a:off x="1827093" y="990600"/>
                <a:ext cx="7774109" cy="157290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85000" lnSpcReduction="1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/>
                  <a:t>If </a:t>
                </a:r>
                <a:r>
                  <a:rPr lang="en-US" dirty="0">
                    <a:solidFill>
                      <a:srgbClr val="FFC000"/>
                    </a:solidFill>
                  </a:rPr>
                  <a:t>Begin</a:t>
                </a:r>
                <a:r>
                  <a:rPr lang="en-US" dirty="0"/>
                  <a:t> value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&lt;</m:t>
                    </m:r>
                    <m:r>
                      <a:rPr lang="en-US" i="1" dirty="0">
                        <a:solidFill>
                          <a:srgbClr val="FF33CC"/>
                        </a:solidFill>
                        <a:latin typeface="Cambria Math"/>
                      </a:rPr>
                      <m:t> </m:t>
                    </m:r>
                    <m:r>
                      <a:rPr lang="en-US" i="1" dirty="0">
                        <a:solidFill>
                          <a:srgbClr val="FF33CC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dirty="0"/>
                  <a:t>, move</a:t>
                </a:r>
                <a:r>
                  <a:rPr lang="en-US" dirty="0">
                    <a:solidFill>
                      <a:srgbClr val="FFC000"/>
                    </a:solidFill>
                  </a:rPr>
                  <a:t> Begin</a:t>
                </a:r>
                <a:r>
                  <a:rPr lang="en-US" dirty="0"/>
                  <a:t> right</a:t>
                </a:r>
              </a:p>
              <a:p>
                <a:pPr marL="0" indent="0">
                  <a:buNone/>
                </a:pPr>
                <a:r>
                  <a:rPr lang="en-US" dirty="0"/>
                  <a:t>Else swap </a:t>
                </a:r>
                <a:r>
                  <a:rPr lang="en-US" dirty="0">
                    <a:solidFill>
                      <a:srgbClr val="FFC000"/>
                    </a:solidFill>
                  </a:rPr>
                  <a:t>Begin</a:t>
                </a:r>
                <a:r>
                  <a:rPr lang="en-US" dirty="0"/>
                  <a:t> value with </a:t>
                </a:r>
                <a:r>
                  <a:rPr lang="en-US" dirty="0">
                    <a:solidFill>
                      <a:srgbClr val="0070C0"/>
                    </a:solidFill>
                  </a:rPr>
                  <a:t>End</a:t>
                </a:r>
                <a:r>
                  <a:rPr lang="en-US" dirty="0"/>
                  <a:t> value, move </a:t>
                </a:r>
                <a:r>
                  <a:rPr lang="en-US" dirty="0">
                    <a:solidFill>
                      <a:srgbClr val="0070C0"/>
                    </a:solidFill>
                  </a:rPr>
                  <a:t>End</a:t>
                </a:r>
                <a:r>
                  <a:rPr lang="en-US" dirty="0"/>
                  <a:t> Left</a:t>
                </a:r>
              </a:p>
              <a:p>
                <a:pPr marL="0" indent="0">
                  <a:buNone/>
                </a:pPr>
                <a:r>
                  <a:rPr lang="en-US" dirty="0"/>
                  <a:t>Done when </a:t>
                </a:r>
                <a:r>
                  <a:rPr lang="en-US" dirty="0">
                    <a:solidFill>
                      <a:srgbClr val="FFC000"/>
                    </a:solidFill>
                  </a:rPr>
                  <a:t>Begin</a:t>
                </a:r>
                <a:r>
                  <a:rPr lang="en-US" dirty="0"/>
                  <a:t> = </a:t>
                </a:r>
                <a:r>
                  <a:rPr lang="en-US" dirty="0">
                    <a:solidFill>
                      <a:srgbClr val="0070C0"/>
                    </a:solidFill>
                  </a:rPr>
                  <a:t>End</a:t>
                </a:r>
              </a:p>
            </p:txBody>
          </p:sp>
        </mc:Choice>
        <mc:Fallback xmlns="">
          <p:sp>
            <p:nvSpPr>
              <p:cNvPr id="19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7093" y="990600"/>
                <a:ext cx="7774109" cy="1572904"/>
              </a:xfrm>
              <a:prstGeom prst="rect">
                <a:avLst/>
              </a:prstGeom>
              <a:blipFill>
                <a:blip r:embed="rId2"/>
                <a:stretch>
                  <a:fillRect l="-1634" t="-56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oup 20"/>
          <p:cNvGrpSpPr/>
          <p:nvPr/>
        </p:nvGrpSpPr>
        <p:grpSpPr>
          <a:xfrm>
            <a:off x="2971513" y="3843551"/>
            <a:ext cx="6403076" cy="533400"/>
            <a:chOff x="1445524" y="2895600"/>
            <a:chExt cx="6403076" cy="533400"/>
          </a:xfrm>
        </p:grpSpPr>
        <p:sp>
          <p:nvSpPr>
            <p:cNvPr id="22" name="Rectangle 21"/>
            <p:cNvSpPr/>
            <p:nvPr/>
          </p:nvSpPr>
          <p:spPr>
            <a:xfrm>
              <a:off x="1445524" y="2895600"/>
              <a:ext cx="533400" cy="533400"/>
            </a:xfrm>
            <a:prstGeom prst="rect">
              <a:avLst/>
            </a:prstGeom>
            <a:solidFill>
              <a:srgbClr val="FF33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978924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512893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046293" y="28956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3579693" y="28956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12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4113662" y="28956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10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4647062" y="28956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5180462" y="28956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5714431" y="28956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6247831" y="28956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6781231" y="28956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7315200" y="28956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11</a:t>
              </a:r>
            </a:p>
          </p:txBody>
        </p:sp>
      </p:grpSp>
      <p:sp>
        <p:nvSpPr>
          <p:cNvPr id="34" name="Down Arrow 33"/>
          <p:cNvSpPr/>
          <p:nvPr/>
        </p:nvSpPr>
        <p:spPr>
          <a:xfrm>
            <a:off x="4170243" y="3462551"/>
            <a:ext cx="266700" cy="381000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Down Arrow 34"/>
          <p:cNvSpPr/>
          <p:nvPr/>
        </p:nvSpPr>
        <p:spPr>
          <a:xfrm>
            <a:off x="8974539" y="3429000"/>
            <a:ext cx="266700" cy="381000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" name="Group 35"/>
          <p:cNvGrpSpPr/>
          <p:nvPr/>
        </p:nvGrpSpPr>
        <p:grpSpPr>
          <a:xfrm>
            <a:off x="2990563" y="4910351"/>
            <a:ext cx="6403076" cy="533400"/>
            <a:chOff x="1445524" y="2895600"/>
            <a:chExt cx="6403076" cy="533400"/>
          </a:xfrm>
        </p:grpSpPr>
        <p:sp>
          <p:nvSpPr>
            <p:cNvPr id="37" name="Rectangle 36"/>
            <p:cNvSpPr/>
            <p:nvPr/>
          </p:nvSpPr>
          <p:spPr>
            <a:xfrm>
              <a:off x="1445524" y="2895600"/>
              <a:ext cx="533400" cy="533400"/>
            </a:xfrm>
            <a:prstGeom prst="rect">
              <a:avLst/>
            </a:prstGeom>
            <a:solidFill>
              <a:srgbClr val="FF33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1978924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2512893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3046293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3579693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12</a:t>
              </a: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4113662" y="28956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10</a:t>
              </a: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4647062" y="28956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5180462" y="28956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5714431" y="28956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6247831" y="28956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6781231" y="28956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7315200" y="28956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11</a:t>
              </a:r>
            </a:p>
          </p:txBody>
        </p:sp>
      </p:grpSp>
      <p:sp>
        <p:nvSpPr>
          <p:cNvPr id="49" name="Down Arrow 48"/>
          <p:cNvSpPr/>
          <p:nvPr/>
        </p:nvSpPr>
        <p:spPr>
          <a:xfrm>
            <a:off x="5237043" y="4544706"/>
            <a:ext cx="266700" cy="381000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Down Arrow 49"/>
          <p:cNvSpPr/>
          <p:nvPr/>
        </p:nvSpPr>
        <p:spPr>
          <a:xfrm>
            <a:off x="8993589" y="4495800"/>
            <a:ext cx="266700" cy="381000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1" name="Group 50"/>
          <p:cNvGrpSpPr/>
          <p:nvPr/>
        </p:nvGrpSpPr>
        <p:grpSpPr>
          <a:xfrm>
            <a:off x="2969524" y="6073824"/>
            <a:ext cx="6403076" cy="533400"/>
            <a:chOff x="1445524" y="2895600"/>
            <a:chExt cx="6403076" cy="533400"/>
          </a:xfrm>
        </p:grpSpPr>
        <p:sp>
          <p:nvSpPr>
            <p:cNvPr id="52" name="Rectangle 51"/>
            <p:cNvSpPr/>
            <p:nvPr/>
          </p:nvSpPr>
          <p:spPr>
            <a:xfrm>
              <a:off x="1445524" y="2895600"/>
              <a:ext cx="533400" cy="533400"/>
            </a:xfrm>
            <a:prstGeom prst="rect">
              <a:avLst/>
            </a:prstGeom>
            <a:solidFill>
              <a:srgbClr val="FF33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1978924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2512893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3046293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3579693" y="28956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11</a:t>
              </a: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4113662" y="28956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10</a:t>
              </a: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4647062" y="28956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5180462" y="28956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5714431" y="28956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6247831" y="28956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6781231" y="28956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7315200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12</a:t>
              </a:r>
            </a:p>
          </p:txBody>
        </p:sp>
      </p:grpSp>
      <p:sp>
        <p:nvSpPr>
          <p:cNvPr id="64" name="Down Arrow 63"/>
          <p:cNvSpPr/>
          <p:nvPr/>
        </p:nvSpPr>
        <p:spPr>
          <a:xfrm>
            <a:off x="5216004" y="5708179"/>
            <a:ext cx="266700" cy="381000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Down Arrow 64"/>
          <p:cNvSpPr/>
          <p:nvPr/>
        </p:nvSpPr>
        <p:spPr>
          <a:xfrm>
            <a:off x="8459620" y="5692824"/>
            <a:ext cx="266700" cy="381000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875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49" grpId="0" animBg="1"/>
      <p:bldP spid="50" grpId="0" animBg="1"/>
      <p:bldP spid="64" grpId="0" animBg="1"/>
      <p:bldP spid="65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42</a:t>
            </a:fld>
            <a:endParaRPr lang="en-US"/>
          </a:p>
        </p:txBody>
      </p:sp>
      <p:grpSp>
        <p:nvGrpSpPr>
          <p:cNvPr id="51" name="Group 50"/>
          <p:cNvGrpSpPr/>
          <p:nvPr/>
        </p:nvGrpSpPr>
        <p:grpSpPr>
          <a:xfrm>
            <a:off x="2649938" y="2667000"/>
            <a:ext cx="6403076" cy="533400"/>
            <a:chOff x="1445524" y="2895600"/>
            <a:chExt cx="6403076" cy="533400"/>
          </a:xfrm>
        </p:grpSpPr>
        <p:sp>
          <p:nvSpPr>
            <p:cNvPr id="52" name="Rectangle 51"/>
            <p:cNvSpPr/>
            <p:nvPr/>
          </p:nvSpPr>
          <p:spPr>
            <a:xfrm>
              <a:off x="1445524" y="2895600"/>
              <a:ext cx="533400" cy="533400"/>
            </a:xfrm>
            <a:prstGeom prst="rect">
              <a:avLst/>
            </a:prstGeom>
            <a:solidFill>
              <a:srgbClr val="FF33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1978924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2512893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3046293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3579693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11</a:t>
              </a: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4113662" y="28956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10</a:t>
              </a: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4647062" y="28956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5180462" y="28956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5714431" y="28956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6247831" y="28956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6781231" y="28956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7315200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12</a:t>
              </a:r>
            </a:p>
          </p:txBody>
        </p:sp>
      </p:grpSp>
      <p:sp>
        <p:nvSpPr>
          <p:cNvPr id="64" name="Down Arrow 63"/>
          <p:cNvSpPr/>
          <p:nvPr/>
        </p:nvSpPr>
        <p:spPr>
          <a:xfrm>
            <a:off x="4896418" y="2301355"/>
            <a:ext cx="266700" cy="381000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Down Arrow 64"/>
          <p:cNvSpPr/>
          <p:nvPr/>
        </p:nvSpPr>
        <p:spPr>
          <a:xfrm>
            <a:off x="8140034" y="2286000"/>
            <a:ext cx="266700" cy="381000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6" name="Group 65"/>
          <p:cNvGrpSpPr/>
          <p:nvPr/>
        </p:nvGrpSpPr>
        <p:grpSpPr>
          <a:xfrm>
            <a:off x="2649938" y="3758821"/>
            <a:ext cx="6403076" cy="533400"/>
            <a:chOff x="1445524" y="2895600"/>
            <a:chExt cx="6403076" cy="533400"/>
          </a:xfrm>
        </p:grpSpPr>
        <p:sp>
          <p:nvSpPr>
            <p:cNvPr id="67" name="Rectangle 66"/>
            <p:cNvSpPr/>
            <p:nvPr/>
          </p:nvSpPr>
          <p:spPr>
            <a:xfrm>
              <a:off x="1445524" y="2895600"/>
              <a:ext cx="533400" cy="533400"/>
            </a:xfrm>
            <a:prstGeom prst="rect">
              <a:avLst/>
            </a:prstGeom>
            <a:solidFill>
              <a:srgbClr val="FF33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1978924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2512893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3046293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3579693" y="28956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72" name="Rectangle 71"/>
            <p:cNvSpPr/>
            <p:nvPr/>
          </p:nvSpPr>
          <p:spPr>
            <a:xfrm>
              <a:off x="4113662" y="28956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10</a:t>
              </a: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4647062" y="28956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74" name="Rectangle 73"/>
            <p:cNvSpPr/>
            <p:nvPr/>
          </p:nvSpPr>
          <p:spPr>
            <a:xfrm>
              <a:off x="5180462" y="28956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75" name="Rectangle 74"/>
            <p:cNvSpPr/>
            <p:nvPr/>
          </p:nvSpPr>
          <p:spPr>
            <a:xfrm>
              <a:off x="5714431" y="28956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6247831" y="28956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77" name="Rectangle 76"/>
            <p:cNvSpPr/>
            <p:nvPr/>
          </p:nvSpPr>
          <p:spPr>
            <a:xfrm>
              <a:off x="6781231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11</a:t>
              </a:r>
            </a:p>
          </p:txBody>
        </p:sp>
        <p:sp>
          <p:nvSpPr>
            <p:cNvPr id="78" name="Rectangle 77"/>
            <p:cNvSpPr/>
            <p:nvPr/>
          </p:nvSpPr>
          <p:spPr>
            <a:xfrm>
              <a:off x="7315200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12</a:t>
              </a:r>
            </a:p>
          </p:txBody>
        </p:sp>
      </p:grpSp>
      <p:sp>
        <p:nvSpPr>
          <p:cNvPr id="79" name="Down Arrow 78"/>
          <p:cNvSpPr/>
          <p:nvPr/>
        </p:nvSpPr>
        <p:spPr>
          <a:xfrm>
            <a:off x="4896418" y="3393176"/>
            <a:ext cx="266700" cy="381000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Down Arrow 79"/>
          <p:cNvSpPr/>
          <p:nvPr/>
        </p:nvSpPr>
        <p:spPr>
          <a:xfrm>
            <a:off x="7585595" y="3377821"/>
            <a:ext cx="266700" cy="381000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1" name="Group 80"/>
          <p:cNvGrpSpPr/>
          <p:nvPr/>
        </p:nvGrpSpPr>
        <p:grpSpPr>
          <a:xfrm>
            <a:off x="2649938" y="4825621"/>
            <a:ext cx="6403076" cy="533400"/>
            <a:chOff x="1445524" y="2895600"/>
            <a:chExt cx="6403076" cy="533400"/>
          </a:xfrm>
        </p:grpSpPr>
        <p:sp>
          <p:nvSpPr>
            <p:cNvPr id="82" name="Rectangle 81"/>
            <p:cNvSpPr/>
            <p:nvPr/>
          </p:nvSpPr>
          <p:spPr>
            <a:xfrm>
              <a:off x="1445524" y="2895600"/>
              <a:ext cx="533400" cy="533400"/>
            </a:xfrm>
            <a:prstGeom prst="rect">
              <a:avLst/>
            </a:prstGeom>
            <a:solidFill>
              <a:srgbClr val="FF33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83" name="Rectangle 82"/>
            <p:cNvSpPr/>
            <p:nvPr/>
          </p:nvSpPr>
          <p:spPr>
            <a:xfrm>
              <a:off x="1978924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84" name="Rectangle 83"/>
            <p:cNvSpPr/>
            <p:nvPr/>
          </p:nvSpPr>
          <p:spPr>
            <a:xfrm>
              <a:off x="2512893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85" name="Rectangle 84"/>
            <p:cNvSpPr/>
            <p:nvPr/>
          </p:nvSpPr>
          <p:spPr>
            <a:xfrm>
              <a:off x="3046293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86" name="Rectangle 85"/>
            <p:cNvSpPr/>
            <p:nvPr/>
          </p:nvSpPr>
          <p:spPr>
            <a:xfrm>
              <a:off x="3579693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87" name="Rectangle 86"/>
            <p:cNvSpPr/>
            <p:nvPr/>
          </p:nvSpPr>
          <p:spPr>
            <a:xfrm>
              <a:off x="4113662" y="28956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10</a:t>
              </a:r>
            </a:p>
          </p:txBody>
        </p:sp>
        <p:sp>
          <p:nvSpPr>
            <p:cNvPr id="88" name="Rectangle 87"/>
            <p:cNvSpPr/>
            <p:nvPr/>
          </p:nvSpPr>
          <p:spPr>
            <a:xfrm>
              <a:off x="4647062" y="28956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89" name="Rectangle 88"/>
            <p:cNvSpPr/>
            <p:nvPr/>
          </p:nvSpPr>
          <p:spPr>
            <a:xfrm>
              <a:off x="5180462" y="28956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90" name="Rectangle 89"/>
            <p:cNvSpPr/>
            <p:nvPr/>
          </p:nvSpPr>
          <p:spPr>
            <a:xfrm>
              <a:off x="5714431" y="28956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91" name="Rectangle 90"/>
            <p:cNvSpPr/>
            <p:nvPr/>
          </p:nvSpPr>
          <p:spPr>
            <a:xfrm>
              <a:off x="6247831" y="28956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92" name="Rectangle 91"/>
            <p:cNvSpPr/>
            <p:nvPr/>
          </p:nvSpPr>
          <p:spPr>
            <a:xfrm>
              <a:off x="6781231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11</a:t>
              </a:r>
            </a:p>
          </p:txBody>
        </p:sp>
        <p:sp>
          <p:nvSpPr>
            <p:cNvPr id="93" name="Rectangle 92"/>
            <p:cNvSpPr/>
            <p:nvPr/>
          </p:nvSpPr>
          <p:spPr>
            <a:xfrm>
              <a:off x="7315200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12</a:t>
              </a:r>
            </a:p>
          </p:txBody>
        </p:sp>
      </p:grpSp>
      <p:sp>
        <p:nvSpPr>
          <p:cNvPr id="94" name="Down Arrow 93"/>
          <p:cNvSpPr/>
          <p:nvPr/>
        </p:nvSpPr>
        <p:spPr>
          <a:xfrm>
            <a:off x="4896418" y="4459976"/>
            <a:ext cx="266700" cy="381000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Down Arrow 94"/>
          <p:cNvSpPr/>
          <p:nvPr/>
        </p:nvSpPr>
        <p:spPr>
          <a:xfrm>
            <a:off x="7585595" y="4459976"/>
            <a:ext cx="266700" cy="381000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6" name="Group 95"/>
          <p:cNvGrpSpPr/>
          <p:nvPr/>
        </p:nvGrpSpPr>
        <p:grpSpPr>
          <a:xfrm>
            <a:off x="2649938" y="5867400"/>
            <a:ext cx="6403076" cy="533400"/>
            <a:chOff x="1445524" y="2895600"/>
            <a:chExt cx="6403076" cy="533400"/>
          </a:xfrm>
        </p:grpSpPr>
        <p:sp>
          <p:nvSpPr>
            <p:cNvPr id="97" name="Rectangle 96"/>
            <p:cNvSpPr/>
            <p:nvPr/>
          </p:nvSpPr>
          <p:spPr>
            <a:xfrm>
              <a:off x="1445524" y="2895600"/>
              <a:ext cx="533400" cy="533400"/>
            </a:xfrm>
            <a:prstGeom prst="rect">
              <a:avLst/>
            </a:prstGeom>
            <a:solidFill>
              <a:srgbClr val="FF33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98" name="Rectangle 97"/>
            <p:cNvSpPr/>
            <p:nvPr/>
          </p:nvSpPr>
          <p:spPr>
            <a:xfrm>
              <a:off x="1978924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99" name="Rectangle 98"/>
            <p:cNvSpPr/>
            <p:nvPr/>
          </p:nvSpPr>
          <p:spPr>
            <a:xfrm>
              <a:off x="2512893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3046293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3579693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4113662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10</a:t>
              </a:r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4647062" y="28956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5180462" y="28956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5714431" y="28956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6247831" y="28956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6781231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11</a:t>
              </a:r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7315200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12</a:t>
              </a:r>
            </a:p>
          </p:txBody>
        </p:sp>
      </p:grpSp>
      <p:sp>
        <p:nvSpPr>
          <p:cNvPr id="109" name="Down Arrow 108"/>
          <p:cNvSpPr/>
          <p:nvPr/>
        </p:nvSpPr>
        <p:spPr>
          <a:xfrm>
            <a:off x="5451426" y="5485831"/>
            <a:ext cx="266700" cy="381000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Down Arrow 109"/>
          <p:cNvSpPr/>
          <p:nvPr/>
        </p:nvSpPr>
        <p:spPr>
          <a:xfrm>
            <a:off x="7585595" y="5485831"/>
            <a:ext cx="266700" cy="381000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Content Placeholder 2"/>
              <p:cNvSpPr txBox="1">
                <a:spLocks/>
              </p:cNvSpPr>
              <p:nvPr/>
            </p:nvSpPr>
            <p:spPr>
              <a:xfrm>
                <a:off x="1827093" y="990600"/>
                <a:ext cx="7774109" cy="157290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85000" lnSpcReduction="1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/>
                  <a:t>If </a:t>
                </a:r>
                <a:r>
                  <a:rPr lang="en-US" dirty="0">
                    <a:solidFill>
                      <a:srgbClr val="FFC000"/>
                    </a:solidFill>
                  </a:rPr>
                  <a:t>Begin</a:t>
                </a:r>
                <a:r>
                  <a:rPr lang="en-US" dirty="0"/>
                  <a:t> value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&lt;</m:t>
                    </m:r>
                    <m:r>
                      <a:rPr lang="en-US" i="1" dirty="0">
                        <a:solidFill>
                          <a:srgbClr val="FF33CC"/>
                        </a:solidFill>
                        <a:latin typeface="Cambria Math"/>
                      </a:rPr>
                      <m:t> </m:t>
                    </m:r>
                    <m:r>
                      <a:rPr lang="en-US" i="1" dirty="0">
                        <a:solidFill>
                          <a:srgbClr val="FF33CC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dirty="0"/>
                  <a:t>, move</a:t>
                </a:r>
                <a:r>
                  <a:rPr lang="en-US" dirty="0">
                    <a:solidFill>
                      <a:srgbClr val="FFC000"/>
                    </a:solidFill>
                  </a:rPr>
                  <a:t> Begin</a:t>
                </a:r>
                <a:r>
                  <a:rPr lang="en-US" dirty="0"/>
                  <a:t> right</a:t>
                </a:r>
              </a:p>
              <a:p>
                <a:pPr marL="0" indent="0">
                  <a:buNone/>
                </a:pPr>
                <a:r>
                  <a:rPr lang="en-US" dirty="0"/>
                  <a:t>Else swap </a:t>
                </a:r>
                <a:r>
                  <a:rPr lang="en-US" dirty="0">
                    <a:solidFill>
                      <a:srgbClr val="FFC000"/>
                    </a:solidFill>
                  </a:rPr>
                  <a:t>Begin</a:t>
                </a:r>
                <a:r>
                  <a:rPr lang="en-US" dirty="0"/>
                  <a:t> value with </a:t>
                </a:r>
                <a:r>
                  <a:rPr lang="en-US" dirty="0">
                    <a:solidFill>
                      <a:srgbClr val="0070C0"/>
                    </a:solidFill>
                  </a:rPr>
                  <a:t>End</a:t>
                </a:r>
                <a:r>
                  <a:rPr lang="en-US" dirty="0"/>
                  <a:t> value, move </a:t>
                </a:r>
                <a:r>
                  <a:rPr lang="en-US" dirty="0">
                    <a:solidFill>
                      <a:srgbClr val="0070C0"/>
                    </a:solidFill>
                  </a:rPr>
                  <a:t>End</a:t>
                </a:r>
                <a:r>
                  <a:rPr lang="en-US" dirty="0"/>
                  <a:t> Left</a:t>
                </a:r>
              </a:p>
              <a:p>
                <a:pPr marL="0" indent="0">
                  <a:buNone/>
                </a:pPr>
                <a:r>
                  <a:rPr lang="en-US" dirty="0"/>
                  <a:t>Done when </a:t>
                </a:r>
                <a:r>
                  <a:rPr lang="en-US" dirty="0">
                    <a:solidFill>
                      <a:srgbClr val="FFC000"/>
                    </a:solidFill>
                  </a:rPr>
                  <a:t>Begin</a:t>
                </a:r>
                <a:r>
                  <a:rPr lang="en-US" dirty="0"/>
                  <a:t> = </a:t>
                </a:r>
                <a:r>
                  <a:rPr lang="en-US" dirty="0">
                    <a:solidFill>
                      <a:srgbClr val="0070C0"/>
                    </a:solidFill>
                  </a:rPr>
                  <a:t>End</a:t>
                </a:r>
              </a:p>
            </p:txBody>
          </p:sp>
        </mc:Choice>
        <mc:Fallback xmlns="">
          <p:sp>
            <p:nvSpPr>
              <p:cNvPr id="111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7093" y="990600"/>
                <a:ext cx="7774109" cy="1572904"/>
              </a:xfrm>
              <a:prstGeom prst="rect">
                <a:avLst/>
              </a:prstGeom>
              <a:blipFill>
                <a:blip r:embed="rId2"/>
                <a:stretch>
                  <a:fillRect l="-1634" t="-56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1">
            <a:extLst>
              <a:ext uri="{FF2B5EF4-FFF2-40B4-BE49-F238E27FC236}">
                <a16:creationId xmlns:a16="http://schemas.microsoft.com/office/drawing/2014/main" id="{4C0086E7-8C2F-FA6D-FBEB-411A8519EB2F}"/>
              </a:ext>
            </a:extLst>
          </p:cNvPr>
          <p:cNvSpPr txBox="1">
            <a:spLocks/>
          </p:cNvSpPr>
          <p:nvPr/>
        </p:nvSpPr>
        <p:spPr>
          <a:xfrm>
            <a:off x="379293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Partition, Procedure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855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  <p:bldP spid="80" grpId="0" animBg="1"/>
      <p:bldP spid="94" grpId="0" animBg="1"/>
      <p:bldP spid="95" grpId="0" animBg="1"/>
      <p:bldP spid="109" grpId="0" animBg="1"/>
      <p:bldP spid="110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43</a:t>
            </a:fld>
            <a:endParaRPr lang="en-US"/>
          </a:p>
        </p:txBody>
      </p:sp>
      <p:grpSp>
        <p:nvGrpSpPr>
          <p:cNvPr id="164" name="Group 163"/>
          <p:cNvGrpSpPr/>
          <p:nvPr/>
        </p:nvGrpSpPr>
        <p:grpSpPr>
          <a:xfrm>
            <a:off x="2649938" y="2827930"/>
            <a:ext cx="6403076" cy="533400"/>
            <a:chOff x="1445524" y="2895600"/>
            <a:chExt cx="6403076" cy="533400"/>
          </a:xfrm>
        </p:grpSpPr>
        <p:sp>
          <p:nvSpPr>
            <p:cNvPr id="165" name="Rectangle 164"/>
            <p:cNvSpPr/>
            <p:nvPr/>
          </p:nvSpPr>
          <p:spPr>
            <a:xfrm>
              <a:off x="1445524" y="2895600"/>
              <a:ext cx="533400" cy="533400"/>
            </a:xfrm>
            <a:prstGeom prst="rect">
              <a:avLst/>
            </a:prstGeom>
            <a:solidFill>
              <a:srgbClr val="FF33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166" name="Rectangle 165"/>
            <p:cNvSpPr/>
            <p:nvPr/>
          </p:nvSpPr>
          <p:spPr>
            <a:xfrm>
              <a:off x="1978924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167" name="Rectangle 166"/>
            <p:cNvSpPr/>
            <p:nvPr/>
          </p:nvSpPr>
          <p:spPr>
            <a:xfrm>
              <a:off x="2512893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168" name="Rectangle 167"/>
            <p:cNvSpPr/>
            <p:nvPr/>
          </p:nvSpPr>
          <p:spPr>
            <a:xfrm>
              <a:off x="3046293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169" name="Rectangle 168"/>
            <p:cNvSpPr/>
            <p:nvPr/>
          </p:nvSpPr>
          <p:spPr>
            <a:xfrm>
              <a:off x="3579693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170" name="Rectangle 169"/>
            <p:cNvSpPr/>
            <p:nvPr/>
          </p:nvSpPr>
          <p:spPr>
            <a:xfrm>
              <a:off x="4113662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171" name="Rectangle 170"/>
            <p:cNvSpPr/>
            <p:nvPr/>
          </p:nvSpPr>
          <p:spPr>
            <a:xfrm>
              <a:off x="4647062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72" name="Rectangle 171"/>
            <p:cNvSpPr/>
            <p:nvPr/>
          </p:nvSpPr>
          <p:spPr>
            <a:xfrm>
              <a:off x="5180462" y="28956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173" name="Rectangle 172"/>
            <p:cNvSpPr/>
            <p:nvPr/>
          </p:nvSpPr>
          <p:spPr>
            <a:xfrm>
              <a:off x="5714431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10</a:t>
              </a:r>
            </a:p>
          </p:txBody>
        </p:sp>
        <p:sp>
          <p:nvSpPr>
            <p:cNvPr id="174" name="Rectangle 173"/>
            <p:cNvSpPr/>
            <p:nvPr/>
          </p:nvSpPr>
          <p:spPr>
            <a:xfrm>
              <a:off x="6247831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175" name="Rectangle 174"/>
            <p:cNvSpPr/>
            <p:nvPr/>
          </p:nvSpPr>
          <p:spPr>
            <a:xfrm>
              <a:off x="6781231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11</a:t>
              </a:r>
            </a:p>
          </p:txBody>
        </p:sp>
        <p:sp>
          <p:nvSpPr>
            <p:cNvPr id="176" name="Rectangle 175"/>
            <p:cNvSpPr/>
            <p:nvPr/>
          </p:nvSpPr>
          <p:spPr>
            <a:xfrm>
              <a:off x="7315200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12</a:t>
              </a:r>
            </a:p>
          </p:txBody>
        </p:sp>
      </p:grpSp>
      <p:sp>
        <p:nvSpPr>
          <p:cNvPr id="177" name="Down Arrow 176"/>
          <p:cNvSpPr/>
          <p:nvPr/>
        </p:nvSpPr>
        <p:spPr>
          <a:xfrm>
            <a:off x="6400227" y="2441812"/>
            <a:ext cx="266700" cy="381000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Down Arrow 177"/>
          <p:cNvSpPr/>
          <p:nvPr/>
        </p:nvSpPr>
        <p:spPr>
          <a:xfrm>
            <a:off x="6526186" y="2446930"/>
            <a:ext cx="266700" cy="381000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9" name="Content Placeholder 2"/>
              <p:cNvSpPr txBox="1">
                <a:spLocks/>
              </p:cNvSpPr>
              <p:nvPr/>
            </p:nvSpPr>
            <p:spPr>
              <a:xfrm>
                <a:off x="2057400" y="3813412"/>
                <a:ext cx="8257182" cy="123000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/>
                  <a:t>Case 1: meet at element </a:t>
                </a:r>
                <a14:m>
                  <m:oMath xmlns:m="http://schemas.openxmlformats.org/officeDocument/2006/math">
                    <m:r>
                      <a:rPr lang="en-US" dirty="0">
                        <a:solidFill>
                          <a:srgbClr val="FFC000"/>
                        </a:solidFill>
                        <a:latin typeface="Cambria Math"/>
                      </a:rPr>
                      <m:t>&lt;</m:t>
                    </m:r>
                    <m:r>
                      <a:rPr lang="en-US" i="1" dirty="0">
                        <a:solidFill>
                          <a:srgbClr val="FFC000"/>
                        </a:solidFill>
                        <a:latin typeface="Cambria Math"/>
                      </a:rPr>
                      <m:t>𝑝</m:t>
                    </m:r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0070C0"/>
                    </a:solidFill>
                  </a:rPr>
                  <a:t>	</a:t>
                </a:r>
                <a:r>
                  <a:rPr lang="en-US" dirty="0"/>
                  <a:t>Swap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FF33CC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dirty="0"/>
                  <a:t> with </a:t>
                </a:r>
                <a:r>
                  <a:rPr lang="en-US" dirty="0">
                    <a:solidFill>
                      <a:srgbClr val="FFC000"/>
                    </a:solidFill>
                  </a:rPr>
                  <a:t>pointer position </a:t>
                </a:r>
                <a:r>
                  <a:rPr lang="en-US" dirty="0"/>
                  <a:t>(2 in this case)</a:t>
                </a:r>
              </a:p>
            </p:txBody>
          </p:sp>
        </mc:Choice>
        <mc:Fallback xmlns="">
          <p:sp>
            <p:nvSpPr>
              <p:cNvPr id="179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3813412"/>
                <a:ext cx="8257182" cy="1230004"/>
              </a:xfrm>
              <a:prstGeom prst="rect">
                <a:avLst/>
              </a:prstGeom>
              <a:blipFill>
                <a:blip r:embed="rId2"/>
                <a:stretch>
                  <a:fillRect l="-1536" t="-6186" b="-41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0" name="Group 179"/>
          <p:cNvGrpSpPr/>
          <p:nvPr/>
        </p:nvGrpSpPr>
        <p:grpSpPr>
          <a:xfrm>
            <a:off x="2639420" y="5334000"/>
            <a:ext cx="6403076" cy="533400"/>
            <a:chOff x="1445524" y="2895600"/>
            <a:chExt cx="6403076" cy="533400"/>
          </a:xfrm>
        </p:grpSpPr>
        <p:sp>
          <p:nvSpPr>
            <p:cNvPr id="181" name="Rectangle 180"/>
            <p:cNvSpPr/>
            <p:nvPr/>
          </p:nvSpPr>
          <p:spPr>
            <a:xfrm>
              <a:off x="1445524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182" name="Rectangle 181"/>
            <p:cNvSpPr/>
            <p:nvPr/>
          </p:nvSpPr>
          <p:spPr>
            <a:xfrm>
              <a:off x="1978924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183" name="Rectangle 182"/>
            <p:cNvSpPr/>
            <p:nvPr/>
          </p:nvSpPr>
          <p:spPr>
            <a:xfrm>
              <a:off x="2512893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184" name="Rectangle 183"/>
            <p:cNvSpPr/>
            <p:nvPr/>
          </p:nvSpPr>
          <p:spPr>
            <a:xfrm>
              <a:off x="3046293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185" name="Rectangle 184"/>
            <p:cNvSpPr/>
            <p:nvPr/>
          </p:nvSpPr>
          <p:spPr>
            <a:xfrm>
              <a:off x="3579693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186" name="Rectangle 185"/>
            <p:cNvSpPr/>
            <p:nvPr/>
          </p:nvSpPr>
          <p:spPr>
            <a:xfrm>
              <a:off x="4113662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187" name="Rectangle 186"/>
            <p:cNvSpPr/>
            <p:nvPr/>
          </p:nvSpPr>
          <p:spPr>
            <a:xfrm>
              <a:off x="4647062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88" name="Rectangle 187"/>
            <p:cNvSpPr/>
            <p:nvPr/>
          </p:nvSpPr>
          <p:spPr>
            <a:xfrm>
              <a:off x="5180462" y="2895600"/>
              <a:ext cx="533400" cy="533400"/>
            </a:xfrm>
            <a:prstGeom prst="rect">
              <a:avLst/>
            </a:prstGeom>
            <a:solidFill>
              <a:srgbClr val="FF33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189" name="Rectangle 188"/>
            <p:cNvSpPr/>
            <p:nvPr/>
          </p:nvSpPr>
          <p:spPr>
            <a:xfrm>
              <a:off x="5714431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10</a:t>
              </a:r>
            </a:p>
          </p:txBody>
        </p:sp>
        <p:sp>
          <p:nvSpPr>
            <p:cNvPr id="190" name="Rectangle 189"/>
            <p:cNvSpPr/>
            <p:nvPr/>
          </p:nvSpPr>
          <p:spPr>
            <a:xfrm>
              <a:off x="6247831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191" name="Rectangle 190"/>
            <p:cNvSpPr/>
            <p:nvPr/>
          </p:nvSpPr>
          <p:spPr>
            <a:xfrm>
              <a:off x="6781231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11</a:t>
              </a:r>
            </a:p>
          </p:txBody>
        </p:sp>
        <p:sp>
          <p:nvSpPr>
            <p:cNvPr id="192" name="Rectangle 191"/>
            <p:cNvSpPr/>
            <p:nvPr/>
          </p:nvSpPr>
          <p:spPr>
            <a:xfrm>
              <a:off x="7315200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12</a:t>
              </a:r>
            </a:p>
          </p:txBody>
        </p:sp>
      </p:grpSp>
      <p:sp>
        <p:nvSpPr>
          <p:cNvPr id="193" name="Down Arrow 192"/>
          <p:cNvSpPr/>
          <p:nvPr/>
        </p:nvSpPr>
        <p:spPr>
          <a:xfrm>
            <a:off x="6416723" y="4947882"/>
            <a:ext cx="266700" cy="381000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Down Arrow 193"/>
          <p:cNvSpPr/>
          <p:nvPr/>
        </p:nvSpPr>
        <p:spPr>
          <a:xfrm>
            <a:off x="6542682" y="4953000"/>
            <a:ext cx="266700" cy="381000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Content Placeholder 2"/>
              <p:cNvSpPr txBox="1">
                <a:spLocks/>
              </p:cNvSpPr>
              <p:nvPr/>
            </p:nvSpPr>
            <p:spPr>
              <a:xfrm>
                <a:off x="1827093" y="990600"/>
                <a:ext cx="7774109" cy="157290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85000" lnSpcReduction="1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/>
                  <a:t>If </a:t>
                </a:r>
                <a:r>
                  <a:rPr lang="en-US" dirty="0">
                    <a:solidFill>
                      <a:srgbClr val="FFC000"/>
                    </a:solidFill>
                  </a:rPr>
                  <a:t>Begin</a:t>
                </a:r>
                <a:r>
                  <a:rPr lang="en-US" dirty="0"/>
                  <a:t> value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&lt;</m:t>
                    </m:r>
                    <m:r>
                      <a:rPr lang="en-US" i="1" dirty="0">
                        <a:solidFill>
                          <a:srgbClr val="FF33CC"/>
                        </a:solidFill>
                        <a:latin typeface="Cambria Math"/>
                      </a:rPr>
                      <m:t> </m:t>
                    </m:r>
                    <m:r>
                      <a:rPr lang="en-US" i="1" dirty="0">
                        <a:solidFill>
                          <a:srgbClr val="FF33CC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dirty="0"/>
                  <a:t>, move</a:t>
                </a:r>
                <a:r>
                  <a:rPr lang="en-US" dirty="0">
                    <a:solidFill>
                      <a:srgbClr val="FFC000"/>
                    </a:solidFill>
                  </a:rPr>
                  <a:t> Begin</a:t>
                </a:r>
                <a:r>
                  <a:rPr lang="en-US" dirty="0"/>
                  <a:t> right</a:t>
                </a:r>
              </a:p>
              <a:p>
                <a:pPr marL="0" indent="0">
                  <a:buNone/>
                </a:pPr>
                <a:r>
                  <a:rPr lang="en-US" dirty="0"/>
                  <a:t>Else swap </a:t>
                </a:r>
                <a:r>
                  <a:rPr lang="en-US" dirty="0">
                    <a:solidFill>
                      <a:srgbClr val="FFC000"/>
                    </a:solidFill>
                  </a:rPr>
                  <a:t>Begin</a:t>
                </a:r>
                <a:r>
                  <a:rPr lang="en-US" dirty="0"/>
                  <a:t> value with </a:t>
                </a:r>
                <a:r>
                  <a:rPr lang="en-US" dirty="0">
                    <a:solidFill>
                      <a:srgbClr val="0070C0"/>
                    </a:solidFill>
                  </a:rPr>
                  <a:t>End</a:t>
                </a:r>
                <a:r>
                  <a:rPr lang="en-US" dirty="0"/>
                  <a:t> value, move </a:t>
                </a:r>
                <a:r>
                  <a:rPr lang="en-US" dirty="0">
                    <a:solidFill>
                      <a:srgbClr val="0070C0"/>
                    </a:solidFill>
                  </a:rPr>
                  <a:t>End</a:t>
                </a:r>
                <a:r>
                  <a:rPr lang="en-US" dirty="0"/>
                  <a:t> Left</a:t>
                </a:r>
              </a:p>
              <a:p>
                <a:pPr marL="0" indent="0">
                  <a:buNone/>
                </a:pPr>
                <a:r>
                  <a:rPr lang="en-US" dirty="0"/>
                  <a:t>Done when </a:t>
                </a:r>
                <a:r>
                  <a:rPr lang="en-US" dirty="0">
                    <a:solidFill>
                      <a:srgbClr val="FFC000"/>
                    </a:solidFill>
                  </a:rPr>
                  <a:t>Begin</a:t>
                </a:r>
                <a:r>
                  <a:rPr lang="en-US" dirty="0"/>
                  <a:t> = </a:t>
                </a:r>
                <a:r>
                  <a:rPr lang="en-US" dirty="0">
                    <a:solidFill>
                      <a:srgbClr val="0070C0"/>
                    </a:solidFill>
                  </a:rPr>
                  <a:t>End</a:t>
                </a:r>
              </a:p>
            </p:txBody>
          </p:sp>
        </mc:Choice>
        <mc:Fallback xmlns="">
          <p:sp>
            <p:nvSpPr>
              <p:cNvPr id="3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7093" y="990600"/>
                <a:ext cx="7774109" cy="1572904"/>
              </a:xfrm>
              <a:prstGeom prst="rect">
                <a:avLst/>
              </a:prstGeom>
              <a:blipFill>
                <a:blip r:embed="rId3"/>
                <a:stretch>
                  <a:fillRect l="-1634" t="-56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1">
            <a:extLst>
              <a:ext uri="{FF2B5EF4-FFF2-40B4-BE49-F238E27FC236}">
                <a16:creationId xmlns:a16="http://schemas.microsoft.com/office/drawing/2014/main" id="{6D196EAA-752A-A93B-2999-105C81B29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293" y="0"/>
            <a:ext cx="10515600" cy="1325563"/>
          </a:xfrm>
        </p:spPr>
        <p:txBody>
          <a:bodyPr/>
          <a:lstStyle/>
          <a:p>
            <a:r>
              <a:rPr lang="en-US" dirty="0"/>
              <a:t>Partition, Procedure</a:t>
            </a:r>
          </a:p>
        </p:txBody>
      </p:sp>
    </p:spTree>
    <p:extLst>
      <p:ext uri="{BB962C8B-B14F-4D97-AF65-F5344CB8AC3E}">
        <p14:creationId xmlns:p14="http://schemas.microsoft.com/office/powerpoint/2010/main" val="3196110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" grpId="0"/>
      <p:bldP spid="193" grpId="0" animBg="1"/>
      <p:bldP spid="194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44</a:t>
            </a:fld>
            <a:endParaRPr lang="en-US"/>
          </a:p>
        </p:txBody>
      </p:sp>
      <p:grpSp>
        <p:nvGrpSpPr>
          <p:cNvPr id="164" name="Group 163"/>
          <p:cNvGrpSpPr/>
          <p:nvPr/>
        </p:nvGrpSpPr>
        <p:grpSpPr>
          <a:xfrm>
            <a:off x="2649938" y="2824518"/>
            <a:ext cx="6403076" cy="533400"/>
            <a:chOff x="1445524" y="2895600"/>
            <a:chExt cx="6403076" cy="533400"/>
          </a:xfrm>
        </p:grpSpPr>
        <p:sp>
          <p:nvSpPr>
            <p:cNvPr id="165" name="Rectangle 164"/>
            <p:cNvSpPr/>
            <p:nvPr/>
          </p:nvSpPr>
          <p:spPr>
            <a:xfrm>
              <a:off x="1445524" y="2895600"/>
              <a:ext cx="533400" cy="533400"/>
            </a:xfrm>
            <a:prstGeom prst="rect">
              <a:avLst/>
            </a:prstGeom>
            <a:solidFill>
              <a:srgbClr val="FF33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166" name="Rectangle 165"/>
            <p:cNvSpPr/>
            <p:nvPr/>
          </p:nvSpPr>
          <p:spPr>
            <a:xfrm>
              <a:off x="1978924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167" name="Rectangle 166"/>
            <p:cNvSpPr/>
            <p:nvPr/>
          </p:nvSpPr>
          <p:spPr>
            <a:xfrm>
              <a:off x="2512893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168" name="Rectangle 167"/>
            <p:cNvSpPr/>
            <p:nvPr/>
          </p:nvSpPr>
          <p:spPr>
            <a:xfrm>
              <a:off x="3046293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169" name="Rectangle 168"/>
            <p:cNvSpPr/>
            <p:nvPr/>
          </p:nvSpPr>
          <p:spPr>
            <a:xfrm>
              <a:off x="3579693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170" name="Rectangle 169"/>
            <p:cNvSpPr/>
            <p:nvPr/>
          </p:nvSpPr>
          <p:spPr>
            <a:xfrm>
              <a:off x="4113662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171" name="Rectangle 170"/>
            <p:cNvSpPr/>
            <p:nvPr/>
          </p:nvSpPr>
          <p:spPr>
            <a:xfrm>
              <a:off x="4647062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72" name="Rectangle 171"/>
            <p:cNvSpPr/>
            <p:nvPr/>
          </p:nvSpPr>
          <p:spPr>
            <a:xfrm>
              <a:off x="5180462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173" name="Rectangle 172"/>
            <p:cNvSpPr/>
            <p:nvPr/>
          </p:nvSpPr>
          <p:spPr>
            <a:xfrm>
              <a:off x="5714431" y="28956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10</a:t>
              </a:r>
            </a:p>
          </p:txBody>
        </p:sp>
        <p:sp>
          <p:nvSpPr>
            <p:cNvPr id="174" name="Rectangle 173"/>
            <p:cNvSpPr/>
            <p:nvPr/>
          </p:nvSpPr>
          <p:spPr>
            <a:xfrm>
              <a:off x="6247831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175" name="Rectangle 174"/>
            <p:cNvSpPr/>
            <p:nvPr/>
          </p:nvSpPr>
          <p:spPr>
            <a:xfrm>
              <a:off x="6781231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11</a:t>
              </a:r>
            </a:p>
          </p:txBody>
        </p:sp>
        <p:sp>
          <p:nvSpPr>
            <p:cNvPr id="176" name="Rectangle 175"/>
            <p:cNvSpPr/>
            <p:nvPr/>
          </p:nvSpPr>
          <p:spPr>
            <a:xfrm>
              <a:off x="7315200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12</a:t>
              </a:r>
            </a:p>
          </p:txBody>
        </p:sp>
      </p:grpSp>
      <p:sp>
        <p:nvSpPr>
          <p:cNvPr id="177" name="Down Arrow 176"/>
          <p:cNvSpPr/>
          <p:nvPr/>
        </p:nvSpPr>
        <p:spPr>
          <a:xfrm>
            <a:off x="6926236" y="2438400"/>
            <a:ext cx="266700" cy="381000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Down Arrow 177"/>
          <p:cNvSpPr/>
          <p:nvPr/>
        </p:nvSpPr>
        <p:spPr>
          <a:xfrm>
            <a:off x="7052195" y="2443518"/>
            <a:ext cx="266700" cy="381000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9" name="Content Placeholder 2"/>
              <p:cNvSpPr txBox="1">
                <a:spLocks/>
              </p:cNvSpPr>
              <p:nvPr/>
            </p:nvSpPr>
            <p:spPr>
              <a:xfrm>
                <a:off x="2057400" y="3810000"/>
                <a:ext cx="8257182" cy="123000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/>
                  <a:t>Case 2: meet at element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70C0"/>
                        </a:solidFill>
                        <a:latin typeface="Cambria Math"/>
                      </a:rPr>
                      <m:t>&gt;</m:t>
                    </m:r>
                    <m:r>
                      <a:rPr lang="en-US" i="1" dirty="0">
                        <a:solidFill>
                          <a:srgbClr val="0070C0"/>
                        </a:solidFill>
                        <a:latin typeface="Cambria Math"/>
                      </a:rPr>
                      <m:t>𝑝</m:t>
                    </m:r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0070C0"/>
                    </a:solidFill>
                  </a:rPr>
                  <a:t>	</a:t>
                </a:r>
                <a:r>
                  <a:rPr lang="en-US" dirty="0"/>
                  <a:t>Swap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FF33CC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dirty="0"/>
                  <a:t> with </a:t>
                </a:r>
                <a:r>
                  <a:rPr lang="en-US" dirty="0">
                    <a:solidFill>
                      <a:srgbClr val="FFC000"/>
                    </a:solidFill>
                  </a:rPr>
                  <a:t>value to the left </a:t>
                </a:r>
                <a:r>
                  <a:rPr lang="en-US" dirty="0"/>
                  <a:t>(2 in this case)</a:t>
                </a:r>
              </a:p>
            </p:txBody>
          </p:sp>
        </mc:Choice>
        <mc:Fallback xmlns="">
          <p:sp>
            <p:nvSpPr>
              <p:cNvPr id="179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3810000"/>
                <a:ext cx="8257182" cy="1230004"/>
              </a:xfrm>
              <a:prstGeom prst="rect">
                <a:avLst/>
              </a:prstGeom>
              <a:blipFill>
                <a:blip r:embed="rId2"/>
                <a:stretch>
                  <a:fillRect l="-1536" t="-6186" b="-30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0" name="Group 179"/>
          <p:cNvGrpSpPr/>
          <p:nvPr/>
        </p:nvGrpSpPr>
        <p:grpSpPr>
          <a:xfrm>
            <a:off x="2639420" y="5330588"/>
            <a:ext cx="6403076" cy="533400"/>
            <a:chOff x="1445524" y="2895600"/>
            <a:chExt cx="6403076" cy="533400"/>
          </a:xfrm>
        </p:grpSpPr>
        <p:sp>
          <p:nvSpPr>
            <p:cNvPr id="181" name="Rectangle 180"/>
            <p:cNvSpPr/>
            <p:nvPr/>
          </p:nvSpPr>
          <p:spPr>
            <a:xfrm>
              <a:off x="1445524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182" name="Rectangle 181"/>
            <p:cNvSpPr/>
            <p:nvPr/>
          </p:nvSpPr>
          <p:spPr>
            <a:xfrm>
              <a:off x="1978924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183" name="Rectangle 182"/>
            <p:cNvSpPr/>
            <p:nvPr/>
          </p:nvSpPr>
          <p:spPr>
            <a:xfrm>
              <a:off x="2512893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184" name="Rectangle 183"/>
            <p:cNvSpPr/>
            <p:nvPr/>
          </p:nvSpPr>
          <p:spPr>
            <a:xfrm>
              <a:off x="3046293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185" name="Rectangle 184"/>
            <p:cNvSpPr/>
            <p:nvPr/>
          </p:nvSpPr>
          <p:spPr>
            <a:xfrm>
              <a:off x="3579693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186" name="Rectangle 185"/>
            <p:cNvSpPr/>
            <p:nvPr/>
          </p:nvSpPr>
          <p:spPr>
            <a:xfrm>
              <a:off x="4113662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187" name="Rectangle 186"/>
            <p:cNvSpPr/>
            <p:nvPr/>
          </p:nvSpPr>
          <p:spPr>
            <a:xfrm>
              <a:off x="4647062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88" name="Rectangle 187"/>
            <p:cNvSpPr/>
            <p:nvPr/>
          </p:nvSpPr>
          <p:spPr>
            <a:xfrm>
              <a:off x="5180462" y="2895600"/>
              <a:ext cx="533400" cy="533400"/>
            </a:xfrm>
            <a:prstGeom prst="rect">
              <a:avLst/>
            </a:prstGeom>
            <a:solidFill>
              <a:srgbClr val="FF33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189" name="Rectangle 188"/>
            <p:cNvSpPr/>
            <p:nvPr/>
          </p:nvSpPr>
          <p:spPr>
            <a:xfrm>
              <a:off x="5714431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10</a:t>
              </a:r>
            </a:p>
          </p:txBody>
        </p:sp>
        <p:sp>
          <p:nvSpPr>
            <p:cNvPr id="190" name="Rectangle 189"/>
            <p:cNvSpPr/>
            <p:nvPr/>
          </p:nvSpPr>
          <p:spPr>
            <a:xfrm>
              <a:off x="6247831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191" name="Rectangle 190"/>
            <p:cNvSpPr/>
            <p:nvPr/>
          </p:nvSpPr>
          <p:spPr>
            <a:xfrm>
              <a:off x="6781231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11</a:t>
              </a:r>
            </a:p>
          </p:txBody>
        </p:sp>
        <p:sp>
          <p:nvSpPr>
            <p:cNvPr id="192" name="Rectangle 191"/>
            <p:cNvSpPr/>
            <p:nvPr/>
          </p:nvSpPr>
          <p:spPr>
            <a:xfrm>
              <a:off x="7315200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12</a:t>
              </a:r>
            </a:p>
          </p:txBody>
        </p:sp>
      </p:grpSp>
      <p:sp>
        <p:nvSpPr>
          <p:cNvPr id="193" name="Down Arrow 192"/>
          <p:cNvSpPr/>
          <p:nvPr/>
        </p:nvSpPr>
        <p:spPr>
          <a:xfrm>
            <a:off x="6915718" y="4944470"/>
            <a:ext cx="266700" cy="381000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Down Arrow 193"/>
          <p:cNvSpPr/>
          <p:nvPr/>
        </p:nvSpPr>
        <p:spPr>
          <a:xfrm>
            <a:off x="7041677" y="4949588"/>
            <a:ext cx="266700" cy="381000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Content Placeholder 2"/>
              <p:cNvSpPr txBox="1">
                <a:spLocks/>
              </p:cNvSpPr>
              <p:nvPr/>
            </p:nvSpPr>
            <p:spPr>
              <a:xfrm>
                <a:off x="1827093" y="990600"/>
                <a:ext cx="7774109" cy="157290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85000" lnSpcReduction="1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/>
                  <a:t>If </a:t>
                </a:r>
                <a:r>
                  <a:rPr lang="en-US" dirty="0">
                    <a:solidFill>
                      <a:srgbClr val="FFC000"/>
                    </a:solidFill>
                  </a:rPr>
                  <a:t>Begin</a:t>
                </a:r>
                <a:r>
                  <a:rPr lang="en-US" dirty="0"/>
                  <a:t> value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&lt;</m:t>
                    </m:r>
                    <m:r>
                      <a:rPr lang="en-US" i="1" dirty="0">
                        <a:solidFill>
                          <a:srgbClr val="FF33CC"/>
                        </a:solidFill>
                        <a:latin typeface="Cambria Math"/>
                      </a:rPr>
                      <m:t> </m:t>
                    </m:r>
                    <m:r>
                      <a:rPr lang="en-US" i="1" dirty="0">
                        <a:solidFill>
                          <a:srgbClr val="FF33CC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dirty="0"/>
                  <a:t>, move</a:t>
                </a:r>
                <a:r>
                  <a:rPr lang="en-US" dirty="0">
                    <a:solidFill>
                      <a:srgbClr val="FFC000"/>
                    </a:solidFill>
                  </a:rPr>
                  <a:t> Begin</a:t>
                </a:r>
                <a:r>
                  <a:rPr lang="en-US" dirty="0"/>
                  <a:t> right</a:t>
                </a:r>
              </a:p>
              <a:p>
                <a:pPr marL="0" indent="0">
                  <a:buNone/>
                </a:pPr>
                <a:r>
                  <a:rPr lang="en-US" dirty="0"/>
                  <a:t>Else swap </a:t>
                </a:r>
                <a:r>
                  <a:rPr lang="en-US" dirty="0">
                    <a:solidFill>
                      <a:srgbClr val="FFC000"/>
                    </a:solidFill>
                  </a:rPr>
                  <a:t>Begin</a:t>
                </a:r>
                <a:r>
                  <a:rPr lang="en-US" dirty="0"/>
                  <a:t> value with </a:t>
                </a:r>
                <a:r>
                  <a:rPr lang="en-US" dirty="0">
                    <a:solidFill>
                      <a:srgbClr val="0070C0"/>
                    </a:solidFill>
                  </a:rPr>
                  <a:t>End</a:t>
                </a:r>
                <a:r>
                  <a:rPr lang="en-US" dirty="0"/>
                  <a:t> value, move </a:t>
                </a:r>
                <a:r>
                  <a:rPr lang="en-US" dirty="0">
                    <a:solidFill>
                      <a:srgbClr val="0070C0"/>
                    </a:solidFill>
                  </a:rPr>
                  <a:t>End</a:t>
                </a:r>
                <a:r>
                  <a:rPr lang="en-US" dirty="0"/>
                  <a:t> Left</a:t>
                </a:r>
              </a:p>
              <a:p>
                <a:pPr marL="0" indent="0">
                  <a:buNone/>
                </a:pPr>
                <a:r>
                  <a:rPr lang="en-US" dirty="0"/>
                  <a:t>Done when </a:t>
                </a:r>
                <a:r>
                  <a:rPr lang="en-US" dirty="0">
                    <a:solidFill>
                      <a:srgbClr val="FFC000"/>
                    </a:solidFill>
                  </a:rPr>
                  <a:t>Begin</a:t>
                </a:r>
                <a:r>
                  <a:rPr lang="en-US" dirty="0"/>
                  <a:t> = </a:t>
                </a:r>
                <a:r>
                  <a:rPr lang="en-US" dirty="0">
                    <a:solidFill>
                      <a:srgbClr val="0070C0"/>
                    </a:solidFill>
                  </a:rPr>
                  <a:t>End</a:t>
                </a:r>
              </a:p>
            </p:txBody>
          </p:sp>
        </mc:Choice>
        <mc:Fallback xmlns="">
          <p:sp>
            <p:nvSpPr>
              <p:cNvPr id="3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7093" y="990600"/>
                <a:ext cx="7774109" cy="1572904"/>
              </a:xfrm>
              <a:prstGeom prst="rect">
                <a:avLst/>
              </a:prstGeom>
              <a:blipFill>
                <a:blip r:embed="rId3"/>
                <a:stretch>
                  <a:fillRect l="-1634" t="-56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itle 1">
            <a:extLst>
              <a:ext uri="{FF2B5EF4-FFF2-40B4-BE49-F238E27FC236}">
                <a16:creationId xmlns:a16="http://schemas.microsoft.com/office/drawing/2014/main" id="{FDFDB077-B10F-EDCC-4F41-BD481BF34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293" y="0"/>
            <a:ext cx="10515600" cy="1325563"/>
          </a:xfrm>
        </p:spPr>
        <p:txBody>
          <a:bodyPr/>
          <a:lstStyle/>
          <a:p>
            <a:r>
              <a:rPr lang="en-US" dirty="0"/>
              <a:t>Partition, Procedure</a:t>
            </a:r>
          </a:p>
        </p:txBody>
      </p:sp>
    </p:spTree>
    <p:extLst>
      <p:ext uri="{BB962C8B-B14F-4D97-AF65-F5344CB8AC3E}">
        <p14:creationId xmlns:p14="http://schemas.microsoft.com/office/powerpoint/2010/main" val="3969643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" grpId="0"/>
      <p:bldP spid="193" grpId="0" animBg="1"/>
      <p:bldP spid="194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Partition Summary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Put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33CC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dirty="0">
                    <a:solidFill>
                      <a:srgbClr val="FF33CC"/>
                    </a:solidFill>
                  </a:rPr>
                  <a:t> </a:t>
                </a:r>
                <a:r>
                  <a:rPr lang="en-US" dirty="0"/>
                  <a:t>at beginning of list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Put a pointer (</a:t>
                </a:r>
                <a:r>
                  <a:rPr lang="en-US" dirty="0">
                    <a:solidFill>
                      <a:srgbClr val="FFC000"/>
                    </a:solidFill>
                  </a:rPr>
                  <a:t>Begin</a:t>
                </a:r>
                <a:r>
                  <a:rPr lang="en-US" dirty="0"/>
                  <a:t>) just after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33CC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dirty="0"/>
                  <a:t>, and a pointer (</a:t>
                </a:r>
                <a:r>
                  <a:rPr lang="en-US" dirty="0">
                    <a:solidFill>
                      <a:srgbClr val="0070C0"/>
                    </a:solidFill>
                  </a:rPr>
                  <a:t>End</a:t>
                </a:r>
                <a:r>
                  <a:rPr lang="en-US" dirty="0"/>
                  <a:t>) at the end of the list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While </a:t>
                </a:r>
                <a:r>
                  <a:rPr lang="en-US" dirty="0">
                    <a:solidFill>
                      <a:srgbClr val="FFC000"/>
                    </a:solidFill>
                  </a:rPr>
                  <a:t>Begin </a:t>
                </a:r>
                <a:r>
                  <a:rPr lang="en-US" dirty="0"/>
                  <a:t>&lt; </a:t>
                </a:r>
                <a:r>
                  <a:rPr lang="en-US" dirty="0">
                    <a:solidFill>
                      <a:srgbClr val="0070C0"/>
                    </a:solidFill>
                  </a:rPr>
                  <a:t>End:</a:t>
                </a:r>
              </a:p>
              <a:p>
                <a:pPr marL="914400" lvl="1" indent="-514350">
                  <a:buFont typeface="+mj-lt"/>
                  <a:buAutoNum type="arabicPeriod"/>
                </a:pPr>
                <a:r>
                  <a:rPr lang="en-US" dirty="0"/>
                  <a:t>If </a:t>
                </a:r>
                <a:r>
                  <a:rPr lang="en-US" dirty="0">
                    <a:solidFill>
                      <a:srgbClr val="FFC000"/>
                    </a:solidFill>
                  </a:rPr>
                  <a:t>Begin</a:t>
                </a:r>
                <a:r>
                  <a:rPr lang="en-US" dirty="0"/>
                  <a:t> value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FF33CC"/>
                        </a:solidFill>
                        <a:latin typeface="Cambria Math"/>
                      </a:rPr>
                      <m:t>&lt; </m:t>
                    </m:r>
                    <m:r>
                      <a:rPr lang="en-US" i="1" dirty="0">
                        <a:solidFill>
                          <a:srgbClr val="FF33CC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dirty="0"/>
                  <a:t>, move</a:t>
                </a:r>
                <a:r>
                  <a:rPr lang="en-US" dirty="0">
                    <a:solidFill>
                      <a:srgbClr val="FFC000"/>
                    </a:solidFill>
                  </a:rPr>
                  <a:t> Begin</a:t>
                </a:r>
                <a:r>
                  <a:rPr lang="en-US" dirty="0"/>
                  <a:t> right</a:t>
                </a:r>
              </a:p>
              <a:p>
                <a:pPr marL="914400" lvl="1" indent="-514350">
                  <a:buFont typeface="+mj-lt"/>
                  <a:buAutoNum type="arabicPeriod"/>
                </a:pPr>
                <a:r>
                  <a:rPr lang="en-US" dirty="0"/>
                  <a:t>Else swap </a:t>
                </a:r>
                <a:r>
                  <a:rPr lang="en-US" dirty="0">
                    <a:solidFill>
                      <a:srgbClr val="FFC000"/>
                    </a:solidFill>
                  </a:rPr>
                  <a:t>Begin</a:t>
                </a:r>
                <a:r>
                  <a:rPr lang="en-US" dirty="0"/>
                  <a:t> value with </a:t>
                </a:r>
                <a:r>
                  <a:rPr lang="en-US" dirty="0">
                    <a:solidFill>
                      <a:srgbClr val="0070C0"/>
                    </a:solidFill>
                  </a:rPr>
                  <a:t>End</a:t>
                </a:r>
                <a:r>
                  <a:rPr lang="en-US" dirty="0"/>
                  <a:t> value, move </a:t>
                </a:r>
                <a:r>
                  <a:rPr lang="en-US" dirty="0">
                    <a:solidFill>
                      <a:srgbClr val="0070C0"/>
                    </a:solidFill>
                  </a:rPr>
                  <a:t>End</a:t>
                </a:r>
                <a:r>
                  <a:rPr lang="en-US" dirty="0"/>
                  <a:t> Left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If pointers meet at element </a:t>
                </a:r>
                <a14:m>
                  <m:oMath xmlns:m="http://schemas.openxmlformats.org/officeDocument/2006/math">
                    <m:r>
                      <a:rPr lang="en-US" dirty="0">
                        <a:solidFill>
                          <a:srgbClr val="FFC000"/>
                        </a:solidFill>
                        <a:latin typeface="Cambria Math"/>
                      </a:rPr>
                      <m:t>&lt;</m:t>
                    </m:r>
                    <m:r>
                      <a:rPr lang="en-US" i="1" dirty="0">
                        <a:solidFill>
                          <a:srgbClr val="FFC000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dirty="0"/>
                  <a:t>: Swap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33CC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dirty="0"/>
                  <a:t> with </a:t>
                </a:r>
                <a:r>
                  <a:rPr lang="en-US" dirty="0">
                    <a:solidFill>
                      <a:srgbClr val="FFC000"/>
                    </a:solidFill>
                  </a:rPr>
                  <a:t>pointer position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Else If pointers meet at element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70C0"/>
                        </a:solidFill>
                        <a:latin typeface="Cambria Math"/>
                      </a:rPr>
                      <m:t>&gt;</m:t>
                    </m:r>
                    <m:r>
                      <a:rPr lang="en-US" i="1" dirty="0">
                        <a:solidFill>
                          <a:srgbClr val="0070C0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: </a:t>
                </a:r>
                <a:r>
                  <a:rPr lang="en-US" dirty="0"/>
                  <a:t>Swap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33CC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dirty="0"/>
                  <a:t> with </a:t>
                </a:r>
                <a:r>
                  <a:rPr lang="en-US" dirty="0">
                    <a:solidFill>
                      <a:srgbClr val="FFC000"/>
                    </a:solidFill>
                  </a:rPr>
                  <a:t>value to the left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45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153400" y="6015693"/>
            <a:ext cx="16738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Run time?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9982200" y="6015693"/>
                <a:ext cx="102835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𝑂</m:t>
                      </m:r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𝑛</m:t>
                      </m:r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82200" y="6015693"/>
                <a:ext cx="1028358" cy="523220"/>
              </a:xfrm>
              <a:prstGeom prst="rect">
                <a:avLst/>
              </a:prstGeom>
              <a:blipFill>
                <a:blip r:embed="rId3"/>
                <a:stretch>
                  <a:fillRect r="-2439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3499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Conquer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1"/>
          </p:nvPr>
        </p:nvSpPr>
        <p:spPr>
          <a:xfrm>
            <a:off x="2514600" y="5229710"/>
            <a:ext cx="8229600" cy="68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Recursively sort </a:t>
            </a:r>
            <a:r>
              <a:rPr lang="en-US" dirty="0">
                <a:solidFill>
                  <a:srgbClr val="FFC000"/>
                </a:solidFill>
              </a:rPr>
              <a:t>Left</a:t>
            </a:r>
            <a:r>
              <a:rPr lang="en-US" dirty="0"/>
              <a:t> and </a:t>
            </a:r>
            <a:r>
              <a:rPr lang="en-US" dirty="0">
                <a:solidFill>
                  <a:srgbClr val="0070C0"/>
                </a:solidFill>
              </a:rPr>
              <a:t>Right</a:t>
            </a:r>
            <a:r>
              <a:rPr lang="en-US" dirty="0"/>
              <a:t> </a:t>
            </a:r>
            <a:r>
              <a:rPr lang="en-US" dirty="0" err="1"/>
              <a:t>sublists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46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2604910" y="1447800"/>
            <a:ext cx="6403076" cy="533400"/>
            <a:chOff x="1445524" y="2895600"/>
            <a:chExt cx="6403076" cy="533400"/>
          </a:xfrm>
        </p:grpSpPr>
        <p:sp>
          <p:nvSpPr>
            <p:cNvPr id="6" name="Rectangle 5"/>
            <p:cNvSpPr/>
            <p:nvPr/>
          </p:nvSpPr>
          <p:spPr>
            <a:xfrm>
              <a:off x="1445524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1978924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2512893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3046293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579693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113662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47062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180462" y="2895600"/>
              <a:ext cx="533400" cy="533400"/>
            </a:xfrm>
            <a:prstGeom prst="rect">
              <a:avLst/>
            </a:prstGeom>
            <a:solidFill>
              <a:srgbClr val="FF33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714431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10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247831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781231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11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7315200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12</a:t>
              </a:r>
            </a:p>
          </p:txBody>
        </p:sp>
      </p:grpSp>
      <p:sp>
        <p:nvSpPr>
          <p:cNvPr id="18" name="Right Brace 17"/>
          <p:cNvSpPr/>
          <p:nvPr/>
        </p:nvSpPr>
        <p:spPr>
          <a:xfrm rot="5400000">
            <a:off x="4246480" y="339634"/>
            <a:ext cx="451798" cy="3734939"/>
          </a:xfrm>
          <a:prstGeom prst="rightBrac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176618" y="2433000"/>
                <a:ext cx="264348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All elements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/>
                      </a:rPr>
                      <m:t>&lt;</m:t>
                    </m:r>
                    <m:r>
                      <a:rPr lang="en-US" sz="2800" i="1" dirty="0">
                        <a:latin typeface="Cambria Math"/>
                      </a:rPr>
                      <m:t>𝑝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6618" y="2433000"/>
                <a:ext cx="2643481" cy="523220"/>
              </a:xfrm>
              <a:prstGeom prst="rect">
                <a:avLst/>
              </a:prstGeom>
              <a:blipFill>
                <a:blip r:embed="rId2"/>
                <a:stretch>
                  <a:fillRect l="-4306" t="-14634" b="-292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ight Brace 19"/>
          <p:cNvSpPr/>
          <p:nvPr/>
        </p:nvSpPr>
        <p:spPr>
          <a:xfrm rot="5400000">
            <a:off x="7720885" y="1145894"/>
            <a:ext cx="451797" cy="2122410"/>
          </a:xfrm>
          <a:prstGeom prst="rightBrac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6885579" y="2354868"/>
                <a:ext cx="264348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All elements </a:t>
                </a:r>
                <a14:m>
                  <m:oMath xmlns:m="http://schemas.openxmlformats.org/officeDocument/2006/math">
                    <m:r>
                      <a:rPr lang="en-US" sz="2800" dirty="0">
                        <a:latin typeface="Cambria Math"/>
                      </a:rPr>
                      <m:t>&gt;</m:t>
                    </m:r>
                    <m:r>
                      <a:rPr lang="en-US" sz="2800" i="1" dirty="0">
                        <a:latin typeface="Cambria Math"/>
                      </a:rPr>
                      <m:t>𝑝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5579" y="2354868"/>
                <a:ext cx="2643481" cy="523220"/>
              </a:xfrm>
              <a:prstGeom prst="rect">
                <a:avLst/>
              </a:prstGeom>
              <a:blipFill>
                <a:blip r:embed="rId3"/>
                <a:stretch>
                  <a:fillRect l="-4306" t="-9302" b="-279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/>
          <p:nvPr/>
        </p:nvSpPr>
        <p:spPr>
          <a:xfrm>
            <a:off x="4742915" y="3264090"/>
            <a:ext cx="38186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Exactly where it belongs!</a:t>
            </a:r>
          </a:p>
        </p:txBody>
      </p:sp>
      <p:cxnSp>
        <p:nvCxnSpPr>
          <p:cNvPr id="24" name="Straight Arrow Connector 23"/>
          <p:cNvCxnSpPr>
            <a:stCxn id="22" idx="0"/>
            <a:endCxn id="13" idx="2"/>
          </p:cNvCxnSpPr>
          <p:nvPr/>
        </p:nvCxnSpPr>
        <p:spPr>
          <a:xfrm flipH="1" flipV="1">
            <a:off x="6606548" y="1981200"/>
            <a:ext cx="45704" cy="1282890"/>
          </a:xfrm>
          <a:prstGeom prst="straightConnector1">
            <a:avLst/>
          </a:prstGeom>
          <a:ln w="38100">
            <a:solidFill>
              <a:srgbClr val="FF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182126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Quicksort Run Time (Best)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9800" y="4343400"/>
            <a:ext cx="8229600" cy="8382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Then we divide in half each time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47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2619228" y="2438400"/>
            <a:ext cx="6403076" cy="533400"/>
            <a:chOff x="1445524" y="2895600"/>
            <a:chExt cx="6403076" cy="533400"/>
          </a:xfrm>
        </p:grpSpPr>
        <p:sp>
          <p:nvSpPr>
            <p:cNvPr id="6" name="Rectangle 5"/>
            <p:cNvSpPr/>
            <p:nvPr/>
          </p:nvSpPr>
          <p:spPr>
            <a:xfrm>
              <a:off x="1445524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1978924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2512893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3046293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579693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113662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47062" y="2895600"/>
              <a:ext cx="533400" cy="533400"/>
            </a:xfrm>
            <a:prstGeom prst="rect">
              <a:avLst/>
            </a:prstGeom>
            <a:solidFill>
              <a:srgbClr val="FF33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180462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714431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10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247831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781231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11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7315200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12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619228" y="3581400"/>
            <a:ext cx="6403076" cy="533400"/>
            <a:chOff x="1445524" y="2895600"/>
            <a:chExt cx="6403076" cy="533400"/>
          </a:xfrm>
        </p:grpSpPr>
        <p:sp>
          <p:nvSpPr>
            <p:cNvPr id="19" name="Rectangle 18"/>
            <p:cNvSpPr/>
            <p:nvPr/>
          </p:nvSpPr>
          <p:spPr>
            <a:xfrm>
              <a:off x="1445524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978924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512893" y="2895600"/>
              <a:ext cx="533400" cy="533400"/>
            </a:xfrm>
            <a:prstGeom prst="rect">
              <a:avLst/>
            </a:prstGeom>
            <a:solidFill>
              <a:srgbClr val="FF33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3046293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579693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113662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647062" y="2895600"/>
              <a:ext cx="533400" cy="533400"/>
            </a:xfrm>
            <a:prstGeom prst="rect">
              <a:avLst/>
            </a:prstGeom>
            <a:solidFill>
              <a:srgbClr val="FF99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5180462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714431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247831" y="2895600"/>
              <a:ext cx="533400" cy="533400"/>
            </a:xfrm>
            <a:prstGeom prst="rect">
              <a:avLst/>
            </a:prstGeom>
            <a:solidFill>
              <a:srgbClr val="FF33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10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6781231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11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7315200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12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Content Placeholder 2"/>
              <p:cNvSpPr txBox="1">
                <a:spLocks/>
              </p:cNvSpPr>
              <p:nvPr/>
            </p:nvSpPr>
            <p:spPr>
              <a:xfrm>
                <a:off x="1971531" y="5105400"/>
                <a:ext cx="8229600" cy="6858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𝑇</m:t>
                      </m:r>
                      <m:d>
                        <m:dPr>
                          <m:ctrlP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=2</m:t>
                      </m:r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𝑇</m:t>
                      </m:r>
                      <m:d>
                        <m:dPr>
                          <m:ctrlP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8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i="1" dirty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sz="2800" i="1" dirty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1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1531" y="5105400"/>
                <a:ext cx="8229600" cy="685800"/>
              </a:xfrm>
              <a:prstGeom prst="rect">
                <a:avLst/>
              </a:prstGeom>
              <a:blipFill>
                <a:blip r:embed="rId2"/>
                <a:stretch>
                  <a:fillRect b="-3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Content Placeholder 2"/>
          <p:cNvSpPr txBox="1">
            <a:spLocks/>
          </p:cNvSpPr>
          <p:nvPr/>
        </p:nvSpPr>
        <p:spPr>
          <a:xfrm>
            <a:off x="2133600" y="1752601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If the </a:t>
            </a:r>
            <a:r>
              <a:rPr lang="en-US" dirty="0">
                <a:solidFill>
                  <a:srgbClr val="FF33CC"/>
                </a:solidFill>
              </a:rPr>
              <a:t>pivot</a:t>
            </a:r>
            <a:r>
              <a:rPr lang="en-US" dirty="0"/>
              <a:t> is always the median: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Content Placeholder 2"/>
              <p:cNvSpPr txBox="1">
                <a:spLocks/>
              </p:cNvSpPr>
              <p:nvPr/>
            </p:nvSpPr>
            <p:spPr>
              <a:xfrm>
                <a:off x="1971531" y="5943600"/>
                <a:ext cx="8229600" cy="6858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𝑇</m:t>
                      </m:r>
                      <m:d>
                        <m:dPr>
                          <m:ctrlP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𝑂</m:t>
                      </m:r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𝑛</m:t>
                      </m:r>
                      <m:func>
                        <m:funcPr>
                          <m:ctrlP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log</m:t>
                          </m:r>
                        </m:fName>
                        <m:e>
                          <m: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</m:func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3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1531" y="5943600"/>
                <a:ext cx="8229600" cy="6858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66592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3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Quicksort Run Time (Worst)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9366" y="4305300"/>
            <a:ext cx="8229600" cy="8382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Then we shorten by 1 each time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48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2619228" y="2438400"/>
            <a:ext cx="6403076" cy="533400"/>
            <a:chOff x="1445524" y="2895600"/>
            <a:chExt cx="6403076" cy="533400"/>
          </a:xfrm>
        </p:grpSpPr>
        <p:sp>
          <p:nvSpPr>
            <p:cNvPr id="6" name="Rectangle 5"/>
            <p:cNvSpPr/>
            <p:nvPr/>
          </p:nvSpPr>
          <p:spPr>
            <a:xfrm>
              <a:off x="1445524" y="2895600"/>
              <a:ext cx="533400" cy="533400"/>
            </a:xfrm>
            <a:prstGeom prst="rect">
              <a:avLst/>
            </a:prstGeom>
            <a:solidFill>
              <a:srgbClr val="FF33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1978924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2512893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3046293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579693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113662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47062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180462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714431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10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247831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781231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11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7315200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12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619228" y="3581400"/>
            <a:ext cx="6403076" cy="533400"/>
            <a:chOff x="1445524" y="2895600"/>
            <a:chExt cx="6403076" cy="533400"/>
          </a:xfrm>
        </p:grpSpPr>
        <p:sp>
          <p:nvSpPr>
            <p:cNvPr id="19" name="Rectangle 18"/>
            <p:cNvSpPr/>
            <p:nvPr/>
          </p:nvSpPr>
          <p:spPr>
            <a:xfrm>
              <a:off x="1445524" y="2895600"/>
              <a:ext cx="533400" cy="533400"/>
            </a:xfrm>
            <a:prstGeom prst="rect">
              <a:avLst/>
            </a:prstGeom>
            <a:solidFill>
              <a:srgbClr val="FF99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978924" y="2895600"/>
              <a:ext cx="533400" cy="533400"/>
            </a:xfrm>
            <a:prstGeom prst="rect">
              <a:avLst/>
            </a:prstGeom>
            <a:solidFill>
              <a:srgbClr val="FF33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512893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3046293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579693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113662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647062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5180462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714431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10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247831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6781231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11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7315200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12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Content Placeholder 2"/>
              <p:cNvSpPr txBox="1">
                <a:spLocks/>
              </p:cNvSpPr>
              <p:nvPr/>
            </p:nvSpPr>
            <p:spPr>
              <a:xfrm>
                <a:off x="1971531" y="5105400"/>
                <a:ext cx="8229600" cy="6858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𝑇</m:t>
                      </m:r>
                      <m:d>
                        <m:dPr>
                          <m:ctrlP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𝑇</m:t>
                      </m:r>
                      <m:d>
                        <m:dPr>
                          <m:ctrlP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</m:t>
                          </m:r>
                          <m: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−1</m:t>
                          </m:r>
                        </m:e>
                      </m:d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1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1531" y="5105400"/>
                <a:ext cx="8229600" cy="6858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Content Placeholder 2"/>
          <p:cNvSpPr txBox="1">
            <a:spLocks/>
          </p:cNvSpPr>
          <p:nvPr/>
        </p:nvSpPr>
        <p:spPr>
          <a:xfrm>
            <a:off x="2133600" y="1752601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If the pivot is always at the extreme: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Content Placeholder 2"/>
              <p:cNvSpPr txBox="1">
                <a:spLocks/>
              </p:cNvSpPr>
              <p:nvPr/>
            </p:nvSpPr>
            <p:spPr>
              <a:xfrm>
                <a:off x="1971531" y="5943600"/>
                <a:ext cx="8229600" cy="6858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𝑇</m:t>
                      </m:r>
                      <m:d>
                        <m:dPr>
                          <m:ctrlP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𝑂</m:t>
                      </m:r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sSup>
                        <m:sSupPr>
                          <m:ctrlP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  <m:sup>
                          <m: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3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1531" y="5943600"/>
                <a:ext cx="8229600" cy="6858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46143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3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Quicksort Run Time (Worst)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49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Content Placeholder 2"/>
              <p:cNvSpPr txBox="1">
                <a:spLocks/>
              </p:cNvSpPr>
              <p:nvPr/>
            </p:nvSpPr>
            <p:spPr>
              <a:xfrm>
                <a:off x="1971531" y="1295400"/>
                <a:ext cx="8229600" cy="6858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𝑇</m:t>
                      </m:r>
                      <m:d>
                        <m:dPr>
                          <m:ctrlP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𝑇</m:t>
                      </m:r>
                      <m:d>
                        <m:dPr>
                          <m:ctrlP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</m:t>
                          </m:r>
                          <m: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−1</m:t>
                          </m:r>
                        </m:e>
                      </m:d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1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1531" y="1295400"/>
                <a:ext cx="8229600" cy="6858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Content Placeholder 2"/>
              <p:cNvSpPr txBox="1">
                <a:spLocks/>
              </p:cNvSpPr>
              <p:nvPr/>
            </p:nvSpPr>
            <p:spPr>
              <a:xfrm>
                <a:off x="4419602" y="5105400"/>
                <a:ext cx="3429001" cy="6858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𝑇</m:t>
                      </m:r>
                      <m:d>
                        <m:dPr>
                          <m:ctrlP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𝑂</m:t>
                      </m:r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sSup>
                        <m:sSupPr>
                          <m:ctrlP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  <m:sup>
                          <m: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3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602" y="5105400"/>
                <a:ext cx="3429001" cy="6858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 Box 41"/>
              <p:cNvSpPr txBox="1">
                <a:spLocks noChangeArrowheads="1"/>
              </p:cNvSpPr>
              <p:nvPr/>
            </p:nvSpPr>
            <p:spPr bwMode="auto">
              <a:xfrm>
                <a:off x="1913274" y="2133600"/>
                <a:ext cx="1333500" cy="45720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5" name="Text 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13274" y="2133600"/>
                <a:ext cx="1333500" cy="4572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 Box 41"/>
              <p:cNvSpPr txBox="1">
                <a:spLocks noChangeArrowheads="1"/>
              </p:cNvSpPr>
              <p:nvPr/>
            </p:nvSpPr>
            <p:spPr bwMode="auto">
              <a:xfrm>
                <a:off x="1913274" y="3006229"/>
                <a:ext cx="1333500" cy="45720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𝑛</m:t>
                      </m:r>
                      <m:r>
                        <a:rPr lang="en-US" sz="2800" i="1">
                          <a:latin typeface="Cambria Math"/>
                        </a:rPr>
                        <m:t>−1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7" name="Text 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13274" y="3006229"/>
                <a:ext cx="1333500" cy="4572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Rectangle 42"/>
          <p:cNvSpPr/>
          <p:nvPr/>
        </p:nvSpPr>
        <p:spPr>
          <a:xfrm rot="16200000">
            <a:off x="2208366" y="4104544"/>
            <a:ext cx="57419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/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 Box 41"/>
              <p:cNvSpPr txBox="1">
                <a:spLocks noChangeArrowheads="1"/>
              </p:cNvSpPr>
              <p:nvPr/>
            </p:nvSpPr>
            <p:spPr bwMode="auto">
              <a:xfrm>
                <a:off x="2217572" y="4863723"/>
                <a:ext cx="716630" cy="45720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8" name="Text 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17572" y="4863723"/>
                <a:ext cx="716630" cy="4572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4" name="Straight Connector 53"/>
          <p:cNvCxnSpPr>
            <a:stCxn id="35" idx="2"/>
            <a:endCxn id="37" idx="0"/>
          </p:cNvCxnSpPr>
          <p:nvPr/>
        </p:nvCxnSpPr>
        <p:spPr>
          <a:xfrm>
            <a:off x="2580024" y="2590803"/>
            <a:ext cx="0" cy="415429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 Box 41"/>
              <p:cNvSpPr txBox="1">
                <a:spLocks noChangeArrowheads="1"/>
              </p:cNvSpPr>
              <p:nvPr/>
            </p:nvSpPr>
            <p:spPr bwMode="auto">
              <a:xfrm>
                <a:off x="1905000" y="3888355"/>
                <a:ext cx="1333500" cy="45720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𝑛</m:t>
                      </m:r>
                      <m:r>
                        <a:rPr lang="en-US" sz="2800" i="1">
                          <a:latin typeface="Cambria Math"/>
                        </a:rPr>
                        <m:t>−2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8" name="Text 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05000" y="3888355"/>
                <a:ext cx="1333500" cy="45720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9" name="Straight Connector 68"/>
          <p:cNvCxnSpPr>
            <a:stCxn id="37" idx="2"/>
            <a:endCxn id="68" idx="0"/>
          </p:cNvCxnSpPr>
          <p:nvPr/>
        </p:nvCxnSpPr>
        <p:spPr>
          <a:xfrm flipH="1">
            <a:off x="2571750" y="3463429"/>
            <a:ext cx="8274" cy="424926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3201144" y="1981200"/>
                <a:ext cx="37459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1144" y="1981200"/>
                <a:ext cx="374590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3238500" y="2898184"/>
                <a:ext cx="7785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𝑛</m:t>
                      </m:r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−1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8500" y="2898184"/>
                <a:ext cx="778546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3238500" y="3747623"/>
                <a:ext cx="7785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𝑛</m:t>
                      </m:r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−2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8500" y="3747623"/>
                <a:ext cx="778546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3180176" y="4722991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0176" y="4722991"/>
                <a:ext cx="365805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6" name="Right Brace 75"/>
          <p:cNvSpPr/>
          <p:nvPr/>
        </p:nvSpPr>
        <p:spPr>
          <a:xfrm>
            <a:off x="3810000" y="1981200"/>
            <a:ext cx="533400" cy="3505200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Content Placeholder 2"/>
              <p:cNvSpPr txBox="1">
                <a:spLocks/>
              </p:cNvSpPr>
              <p:nvPr/>
            </p:nvSpPr>
            <p:spPr>
              <a:xfrm>
                <a:off x="4326343" y="3390900"/>
                <a:ext cx="5373617" cy="6858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𝑇</m:t>
                      </m:r>
                      <m:d>
                        <m:dPr>
                          <m:ctrlP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=1+2+3+…+</m:t>
                      </m:r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6343" y="3390900"/>
                <a:ext cx="5373617" cy="68580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Content Placeholder 2"/>
              <p:cNvSpPr txBox="1">
                <a:spLocks/>
              </p:cNvSpPr>
              <p:nvPr/>
            </p:nvSpPr>
            <p:spPr>
              <a:xfrm>
                <a:off x="3617986" y="4002655"/>
                <a:ext cx="5373617" cy="6858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𝑇</m:t>
                      </m:r>
                      <m:d>
                        <m:dPr>
                          <m:ctrlP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</m:t>
                          </m:r>
                          <m:d>
                            <m:dPr>
                              <m:ctrlPr>
                                <a:rPr lang="en-US" sz="28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 dirty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sz="2800" i="1" dirty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+1</m:t>
                              </m:r>
                            </m:e>
                          </m:d>
                        </m:num>
                        <m:den>
                          <m: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7986" y="4002655"/>
                <a:ext cx="5373617" cy="685800"/>
              </a:xfrm>
              <a:prstGeom prst="rect">
                <a:avLst/>
              </a:prstGeom>
              <a:blipFill>
                <a:blip r:embed="rId13"/>
                <a:stretch>
                  <a:fillRect b="-4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7516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5" grpId="0" animBg="1"/>
      <p:bldP spid="37" grpId="0" animBg="1"/>
      <p:bldP spid="43" grpId="0"/>
      <p:bldP spid="48" grpId="0" animBg="1"/>
      <p:bldP spid="68" grpId="0" animBg="1"/>
      <p:bldP spid="72" grpId="0"/>
      <p:bldP spid="73" grpId="0"/>
      <p:bldP spid="74" grpId="0"/>
      <p:bldP spid="75" grpId="0"/>
      <p:bldP spid="76" grpId="0" animBg="1"/>
      <p:bldP spid="77" grpId="0"/>
      <p:bldP spid="7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603B2D-E995-C420-6CB9-939A3D8AC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“Moving Day” Sorting Algorithm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3855AF75-732B-D570-F1F4-CD88F22FBC56}"/>
              </a:ext>
            </a:extLst>
          </p:cNvPr>
          <p:cNvGrpSpPr/>
          <p:nvPr/>
        </p:nvGrpSpPr>
        <p:grpSpPr>
          <a:xfrm>
            <a:off x="243840" y="5503912"/>
            <a:ext cx="11704320" cy="1259840"/>
            <a:chOff x="243840" y="4477752"/>
            <a:chExt cx="11704320" cy="1259840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C40D3C03-1DB8-59BE-96F6-4DAD73E9CF23}"/>
                </a:ext>
              </a:extLst>
            </p:cNvPr>
            <p:cNvGrpSpPr/>
            <p:nvPr/>
          </p:nvGrpSpPr>
          <p:grpSpPr>
            <a:xfrm>
              <a:off x="243840" y="5006072"/>
              <a:ext cx="11704320" cy="731520"/>
              <a:chOff x="396240" y="2824480"/>
              <a:chExt cx="11704320" cy="731520"/>
            </a:xfrm>
            <a:solidFill>
              <a:schemeClr val="bg1"/>
            </a:solidFill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9A5DE154-CCB6-038C-6388-9DFD6BB718A5}"/>
                  </a:ext>
                </a:extLst>
              </p:cNvPr>
              <p:cNvSpPr/>
              <p:nvPr/>
            </p:nvSpPr>
            <p:spPr>
              <a:xfrm>
                <a:off x="396240" y="2824480"/>
                <a:ext cx="731520" cy="73152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0</a:t>
                </a: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F0079A6F-A6AB-E9D1-6990-D57C2F67309F}"/>
                  </a:ext>
                </a:extLst>
              </p:cNvPr>
              <p:cNvSpPr/>
              <p:nvPr/>
            </p:nvSpPr>
            <p:spPr>
              <a:xfrm>
                <a:off x="1127760" y="2824480"/>
                <a:ext cx="731520" cy="73152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8E0FB014-05FC-EC8B-5A53-41DADE70046D}"/>
                  </a:ext>
                </a:extLst>
              </p:cNvPr>
              <p:cNvSpPr/>
              <p:nvPr/>
            </p:nvSpPr>
            <p:spPr>
              <a:xfrm>
                <a:off x="1859280" y="2824480"/>
                <a:ext cx="731520" cy="73152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3344FB41-88BA-8F38-F818-2AD2225086AD}"/>
                  </a:ext>
                </a:extLst>
              </p:cNvPr>
              <p:cNvSpPr/>
              <p:nvPr/>
            </p:nvSpPr>
            <p:spPr>
              <a:xfrm>
                <a:off x="2590800" y="2824480"/>
                <a:ext cx="731520" cy="73152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9C2374DA-5E44-C19B-F125-62E5013633CC}"/>
                  </a:ext>
                </a:extLst>
              </p:cNvPr>
              <p:cNvSpPr/>
              <p:nvPr/>
            </p:nvSpPr>
            <p:spPr>
              <a:xfrm>
                <a:off x="3322320" y="2824480"/>
                <a:ext cx="731520" cy="73152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149C7654-C585-46DA-2234-C571E7246CC5}"/>
                  </a:ext>
                </a:extLst>
              </p:cNvPr>
              <p:cNvSpPr/>
              <p:nvPr/>
            </p:nvSpPr>
            <p:spPr>
              <a:xfrm>
                <a:off x="4053840" y="2824480"/>
                <a:ext cx="731520" cy="73152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5</a:t>
                </a: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71B1A261-6999-1A72-ED5E-6B0708E77F22}"/>
                  </a:ext>
                </a:extLst>
              </p:cNvPr>
              <p:cNvSpPr/>
              <p:nvPr/>
            </p:nvSpPr>
            <p:spPr>
              <a:xfrm>
                <a:off x="4785360" y="2824480"/>
                <a:ext cx="731520" cy="73152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6</a:t>
                </a: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2E742588-0F60-3562-1149-13A4D2BF0384}"/>
                  </a:ext>
                </a:extLst>
              </p:cNvPr>
              <p:cNvSpPr/>
              <p:nvPr/>
            </p:nvSpPr>
            <p:spPr>
              <a:xfrm>
                <a:off x="5516880" y="2824480"/>
                <a:ext cx="731520" cy="73152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7</a:t>
                </a: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714D4146-35AE-F365-CA4B-7A98640BA8FA}"/>
                  </a:ext>
                </a:extLst>
              </p:cNvPr>
              <p:cNvSpPr/>
              <p:nvPr/>
            </p:nvSpPr>
            <p:spPr>
              <a:xfrm>
                <a:off x="6248400" y="2824480"/>
                <a:ext cx="731520" cy="73152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8</a:t>
                </a: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781D7990-D543-FF05-E9CD-65DA2ED08550}"/>
                  </a:ext>
                </a:extLst>
              </p:cNvPr>
              <p:cNvSpPr/>
              <p:nvPr/>
            </p:nvSpPr>
            <p:spPr>
              <a:xfrm>
                <a:off x="6979920" y="2824480"/>
                <a:ext cx="731520" cy="73152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9</a:t>
                </a: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ED0D87B9-7D48-7457-D23E-A9E7D87483E2}"/>
                  </a:ext>
                </a:extLst>
              </p:cNvPr>
              <p:cNvSpPr/>
              <p:nvPr/>
            </p:nvSpPr>
            <p:spPr>
              <a:xfrm>
                <a:off x="7711440" y="2824480"/>
                <a:ext cx="731520" cy="73152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10</a:t>
                </a: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7933FDC1-105F-6FE5-F40D-D258B67940B6}"/>
                  </a:ext>
                </a:extLst>
              </p:cNvPr>
              <p:cNvSpPr/>
              <p:nvPr/>
            </p:nvSpPr>
            <p:spPr>
              <a:xfrm>
                <a:off x="8442960" y="2824480"/>
                <a:ext cx="731520" cy="73152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11</a:t>
                </a: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B959B526-2C8E-9647-606C-DA6A68C142FA}"/>
                  </a:ext>
                </a:extLst>
              </p:cNvPr>
              <p:cNvSpPr/>
              <p:nvPr/>
            </p:nvSpPr>
            <p:spPr>
              <a:xfrm>
                <a:off x="9174480" y="2824480"/>
                <a:ext cx="731520" cy="73152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12</a:t>
                </a:r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A04ECE0E-4D88-A976-0CF6-41CF0A04DE85}"/>
                  </a:ext>
                </a:extLst>
              </p:cNvPr>
              <p:cNvSpPr/>
              <p:nvPr/>
            </p:nvSpPr>
            <p:spPr>
              <a:xfrm>
                <a:off x="9906000" y="2824480"/>
                <a:ext cx="731520" cy="73152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13</a:t>
                </a:r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F94D5902-F60F-0DF2-3E46-25E19EFB0432}"/>
                  </a:ext>
                </a:extLst>
              </p:cNvPr>
              <p:cNvSpPr/>
              <p:nvPr/>
            </p:nvSpPr>
            <p:spPr>
              <a:xfrm>
                <a:off x="10637520" y="2824480"/>
                <a:ext cx="731520" cy="73152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14</a:t>
                </a:r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7FF6A1F4-0115-9BEE-4AE6-2A1FF1E76621}"/>
                  </a:ext>
                </a:extLst>
              </p:cNvPr>
              <p:cNvSpPr/>
              <p:nvPr/>
            </p:nvSpPr>
            <p:spPr>
              <a:xfrm>
                <a:off x="11369040" y="2824480"/>
                <a:ext cx="731520" cy="73152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15</a:t>
                </a:r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176F372F-0679-CFA3-3FE6-87C53A3C8AED}"/>
                </a:ext>
              </a:extLst>
            </p:cNvPr>
            <p:cNvGrpSpPr/>
            <p:nvPr/>
          </p:nvGrpSpPr>
          <p:grpSpPr>
            <a:xfrm>
              <a:off x="243840" y="4477752"/>
              <a:ext cx="11704320" cy="731520"/>
              <a:chOff x="396240" y="2092960"/>
              <a:chExt cx="11704320" cy="731520"/>
            </a:xfrm>
            <a:solidFill>
              <a:schemeClr val="bg1"/>
            </a:solidFill>
          </p:grpSpPr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9EA1D895-70BF-7CED-BA6D-694372C555D2}"/>
                  </a:ext>
                </a:extLst>
              </p:cNvPr>
              <p:cNvSpPr/>
              <p:nvPr/>
            </p:nvSpPr>
            <p:spPr>
              <a:xfrm>
                <a:off x="396240" y="2092960"/>
                <a:ext cx="731520" cy="73152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AFDC4194-A354-6744-9A09-5034CCD342FC}"/>
                  </a:ext>
                </a:extLst>
              </p:cNvPr>
              <p:cNvSpPr/>
              <p:nvPr/>
            </p:nvSpPr>
            <p:spPr>
              <a:xfrm>
                <a:off x="1127760" y="2092960"/>
                <a:ext cx="731520" cy="73152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FD23B24D-963C-E521-A43E-19EC62E0A273}"/>
                  </a:ext>
                </a:extLst>
              </p:cNvPr>
              <p:cNvSpPr/>
              <p:nvPr/>
            </p:nvSpPr>
            <p:spPr>
              <a:xfrm>
                <a:off x="1859280" y="2092960"/>
                <a:ext cx="731520" cy="73152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28EE8BDD-0A1F-C68F-08EA-715610A68359}"/>
                  </a:ext>
                </a:extLst>
              </p:cNvPr>
              <p:cNvSpPr/>
              <p:nvPr/>
            </p:nvSpPr>
            <p:spPr>
              <a:xfrm>
                <a:off x="2590800" y="2092960"/>
                <a:ext cx="731520" cy="73152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DD872C57-65F6-FAD7-3F17-706713F097BC}"/>
                  </a:ext>
                </a:extLst>
              </p:cNvPr>
              <p:cNvSpPr/>
              <p:nvPr/>
            </p:nvSpPr>
            <p:spPr>
              <a:xfrm>
                <a:off x="3322320" y="2092960"/>
                <a:ext cx="731520" cy="73152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61675040-4352-2870-D9B8-08ACCE79E833}"/>
                  </a:ext>
                </a:extLst>
              </p:cNvPr>
              <p:cNvSpPr/>
              <p:nvPr/>
            </p:nvSpPr>
            <p:spPr>
              <a:xfrm>
                <a:off x="4053840" y="2092960"/>
                <a:ext cx="731520" cy="73152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0A329B81-0A4F-C66C-3A9D-B8AAA2F16940}"/>
                  </a:ext>
                </a:extLst>
              </p:cNvPr>
              <p:cNvSpPr/>
              <p:nvPr/>
            </p:nvSpPr>
            <p:spPr>
              <a:xfrm>
                <a:off x="4785360" y="2092960"/>
                <a:ext cx="731520" cy="73152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16500BBE-E6FA-5063-FB57-3B69FFF2C989}"/>
                  </a:ext>
                </a:extLst>
              </p:cNvPr>
              <p:cNvSpPr/>
              <p:nvPr/>
            </p:nvSpPr>
            <p:spPr>
              <a:xfrm>
                <a:off x="5516880" y="2092960"/>
                <a:ext cx="731520" cy="73152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FFE5B475-5DE7-7B30-0465-9BE2005E51C1}"/>
                  </a:ext>
                </a:extLst>
              </p:cNvPr>
              <p:cNvSpPr/>
              <p:nvPr/>
            </p:nvSpPr>
            <p:spPr>
              <a:xfrm>
                <a:off x="6248400" y="2092960"/>
                <a:ext cx="731520" cy="73152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CE4EE169-945F-D131-E477-94104703683D}"/>
                  </a:ext>
                </a:extLst>
              </p:cNvPr>
              <p:cNvSpPr/>
              <p:nvPr/>
            </p:nvSpPr>
            <p:spPr>
              <a:xfrm>
                <a:off x="6979920" y="2092960"/>
                <a:ext cx="731520" cy="73152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BB0D1A37-300B-654A-015E-B7EBFA292F83}"/>
                  </a:ext>
                </a:extLst>
              </p:cNvPr>
              <p:cNvSpPr/>
              <p:nvPr/>
            </p:nvSpPr>
            <p:spPr>
              <a:xfrm>
                <a:off x="7711440" y="2092960"/>
                <a:ext cx="731520" cy="73152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64F00314-DCAF-B4D6-3449-2DBE08039101}"/>
                  </a:ext>
                </a:extLst>
              </p:cNvPr>
              <p:cNvSpPr/>
              <p:nvPr/>
            </p:nvSpPr>
            <p:spPr>
              <a:xfrm>
                <a:off x="8442960" y="2092960"/>
                <a:ext cx="731520" cy="73152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CD7E9F6A-1766-8C9E-337E-C7D8C542C1E5}"/>
                  </a:ext>
                </a:extLst>
              </p:cNvPr>
              <p:cNvSpPr/>
              <p:nvPr/>
            </p:nvSpPr>
            <p:spPr>
              <a:xfrm>
                <a:off x="9174480" y="2092960"/>
                <a:ext cx="731520" cy="73152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9070A2BA-96A9-B74D-4F59-AA09E074C103}"/>
                  </a:ext>
                </a:extLst>
              </p:cNvPr>
              <p:cNvSpPr/>
              <p:nvPr/>
            </p:nvSpPr>
            <p:spPr>
              <a:xfrm>
                <a:off x="9906000" y="2092960"/>
                <a:ext cx="731520" cy="73152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A316420A-7547-AF3A-1F36-B2292B46B51C}"/>
                  </a:ext>
                </a:extLst>
              </p:cNvPr>
              <p:cNvSpPr/>
              <p:nvPr/>
            </p:nvSpPr>
            <p:spPr>
              <a:xfrm>
                <a:off x="10637520" y="2092960"/>
                <a:ext cx="731520" cy="73152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4E1BFB43-C799-BC50-107D-FADCF8EB977C}"/>
                  </a:ext>
                </a:extLst>
              </p:cNvPr>
              <p:cNvSpPr/>
              <p:nvPr/>
            </p:nvSpPr>
            <p:spPr>
              <a:xfrm>
                <a:off x="11369040" y="2092960"/>
                <a:ext cx="731520" cy="73152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5DA538C0-6BC6-8669-EAD1-263AF4F010CB}"/>
              </a:ext>
            </a:extLst>
          </p:cNvPr>
          <p:cNvGrpSpPr/>
          <p:nvPr/>
        </p:nvGrpSpPr>
        <p:grpSpPr>
          <a:xfrm>
            <a:off x="7162800" y="2065972"/>
            <a:ext cx="4053840" cy="2726056"/>
            <a:chOff x="0" y="1500504"/>
            <a:chExt cx="3240987" cy="2197735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3BFAB1CF-C4E5-6727-469E-7EB7FD7CD457}"/>
                </a:ext>
              </a:extLst>
            </p:cNvPr>
            <p:cNvGrpSpPr/>
            <p:nvPr/>
          </p:nvGrpSpPr>
          <p:grpSpPr>
            <a:xfrm>
              <a:off x="0" y="1500504"/>
              <a:ext cx="3230881" cy="2197735"/>
              <a:chOff x="1046480" y="1513839"/>
              <a:chExt cx="2743201" cy="2197735"/>
            </a:xfrm>
          </p:grpSpPr>
          <p:sp>
            <p:nvSpPr>
              <p:cNvPr id="4" name="Cloud 3">
                <a:extLst>
                  <a:ext uri="{FF2B5EF4-FFF2-40B4-BE49-F238E27FC236}">
                    <a16:creationId xmlns:a16="http://schemas.microsoft.com/office/drawing/2014/main" id="{D72A67D8-B210-06D6-1BB5-7815709E4992}"/>
                  </a:ext>
                </a:extLst>
              </p:cNvPr>
              <p:cNvSpPr/>
              <p:nvPr/>
            </p:nvSpPr>
            <p:spPr>
              <a:xfrm>
                <a:off x="1046480" y="1513839"/>
                <a:ext cx="2509520" cy="2197735"/>
              </a:xfrm>
              <a:prstGeom prst="cloud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B5D9AEB-35BE-65A8-CBC3-6A9DF7167E12}"/>
                  </a:ext>
                </a:extLst>
              </p:cNvPr>
              <p:cNvSpPr txBox="1"/>
              <p:nvPr/>
            </p:nvSpPr>
            <p:spPr>
              <a:xfrm>
                <a:off x="1351281" y="2131060"/>
                <a:ext cx="8026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10</a:t>
                </a: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A8AD778-CA65-BEE7-EA22-DD3C54919AB5}"/>
                  </a:ext>
                </a:extLst>
              </p:cNvPr>
              <p:cNvSpPr txBox="1"/>
              <p:nvPr/>
            </p:nvSpPr>
            <p:spPr>
              <a:xfrm>
                <a:off x="2987041" y="1926074"/>
                <a:ext cx="8026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18</a:t>
                </a: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2828790-BC90-4F56-3BF8-CF593FD1A40D}"/>
                  </a:ext>
                </a:extLst>
              </p:cNvPr>
              <p:cNvSpPr txBox="1"/>
              <p:nvPr/>
            </p:nvSpPr>
            <p:spPr>
              <a:xfrm>
                <a:off x="2313943" y="2971304"/>
                <a:ext cx="8026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23</a:t>
                </a: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455F714-4F44-095B-DF0B-5190B59371A1}"/>
                  </a:ext>
                </a:extLst>
              </p:cNvPr>
              <p:cNvSpPr txBox="1"/>
              <p:nvPr/>
            </p:nvSpPr>
            <p:spPr>
              <a:xfrm>
                <a:off x="1381762" y="2786638"/>
                <a:ext cx="8026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19</a:t>
                </a: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82BAC0A-CE00-FDD6-15AC-15D8CBB4E837}"/>
                  </a:ext>
                </a:extLst>
              </p:cNvPr>
              <p:cNvSpPr txBox="1"/>
              <p:nvPr/>
            </p:nvSpPr>
            <p:spPr>
              <a:xfrm>
                <a:off x="2194563" y="1853347"/>
                <a:ext cx="8026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5</a:t>
                </a: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13554C4-2775-60CD-CDE2-28C0CF1D0122}"/>
                  </a:ext>
                </a:extLst>
              </p:cNvPr>
              <p:cNvSpPr txBox="1"/>
              <p:nvPr/>
            </p:nvSpPr>
            <p:spPr>
              <a:xfrm>
                <a:off x="2381756" y="2276396"/>
                <a:ext cx="8026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41</a:t>
                </a:r>
              </a:p>
            </p:txBody>
          </p:sp>
        </p:grp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3556844C-8AE5-CDE7-AB23-BFD10B0AABFE}"/>
                </a:ext>
              </a:extLst>
            </p:cNvPr>
            <p:cNvSpPr txBox="1"/>
            <p:nvPr/>
          </p:nvSpPr>
          <p:spPr>
            <a:xfrm>
              <a:off x="1219204" y="2671594"/>
              <a:ext cx="8026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30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A7F291C0-DA5A-6702-8F0B-7EAAD0E451B5}"/>
                </a:ext>
              </a:extLst>
            </p:cNvPr>
            <p:cNvSpPr txBox="1"/>
            <p:nvPr/>
          </p:nvSpPr>
          <p:spPr>
            <a:xfrm>
              <a:off x="1859282" y="2534920"/>
              <a:ext cx="8026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21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C983F0C2-2E4C-003B-8BAC-C65A4E009E0E}"/>
                </a:ext>
              </a:extLst>
            </p:cNvPr>
            <p:cNvSpPr txBox="1"/>
            <p:nvPr/>
          </p:nvSpPr>
          <p:spPr>
            <a:xfrm>
              <a:off x="790450" y="2436074"/>
              <a:ext cx="9453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64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ACCA5F00-1484-A404-70A0-B253961DDEDC}"/>
                </a:ext>
              </a:extLst>
            </p:cNvPr>
            <p:cNvSpPr txBox="1"/>
            <p:nvPr/>
          </p:nvSpPr>
          <p:spPr>
            <a:xfrm>
              <a:off x="831654" y="1948982"/>
              <a:ext cx="9453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77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56036C1C-759E-AC25-18A5-9645371A9C20}"/>
                </a:ext>
              </a:extLst>
            </p:cNvPr>
            <p:cNvSpPr txBox="1"/>
            <p:nvPr/>
          </p:nvSpPr>
          <p:spPr>
            <a:xfrm>
              <a:off x="848252" y="3008823"/>
              <a:ext cx="9453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24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AE446566-03F7-2CD2-7C40-3F70F3F27B37}"/>
                </a:ext>
              </a:extLst>
            </p:cNvPr>
            <p:cNvSpPr txBox="1"/>
            <p:nvPr/>
          </p:nvSpPr>
          <p:spPr>
            <a:xfrm>
              <a:off x="1818199" y="1800811"/>
              <a:ext cx="9453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15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A94C920A-CF22-F176-4458-44F81BCB5B63}"/>
                </a:ext>
              </a:extLst>
            </p:cNvPr>
            <p:cNvSpPr txBox="1"/>
            <p:nvPr/>
          </p:nvSpPr>
          <p:spPr>
            <a:xfrm>
              <a:off x="2295655" y="2327369"/>
              <a:ext cx="9453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9B99DB70-3810-6DD8-EFB1-A6E2FA89A3C0}"/>
                </a:ext>
              </a:extLst>
            </p:cNvPr>
            <p:cNvSpPr txBox="1"/>
            <p:nvPr/>
          </p:nvSpPr>
          <p:spPr>
            <a:xfrm>
              <a:off x="2069594" y="2929066"/>
              <a:ext cx="9453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33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F84159C0-82CD-2AF0-A3A1-5E3D9A3790DB}"/>
                </a:ext>
              </a:extLst>
            </p:cNvPr>
            <p:cNvSpPr txBox="1"/>
            <p:nvPr/>
          </p:nvSpPr>
          <p:spPr>
            <a:xfrm>
              <a:off x="161348" y="2459363"/>
              <a:ext cx="9453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22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728D3348-EAA6-BB00-6F7F-BC85C95E2FC6}"/>
                </a:ext>
              </a:extLst>
            </p:cNvPr>
            <p:cNvSpPr txBox="1"/>
            <p:nvPr/>
          </p:nvSpPr>
          <p:spPr>
            <a:xfrm>
              <a:off x="2111368" y="1516549"/>
              <a:ext cx="9453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</p:grpSp>
      <p:sp>
        <p:nvSpPr>
          <p:cNvPr id="58" name="AutoShape 2" descr="Donate Books to Support Orphans &amp; Families - Orphans Treasure Box">
            <a:extLst>
              <a:ext uri="{FF2B5EF4-FFF2-40B4-BE49-F238E27FC236}">
                <a16:creationId xmlns:a16="http://schemas.microsoft.com/office/drawing/2014/main" id="{E7EEA4D9-E864-2FD2-AFB3-A582F730DCC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 descr="How to Pack and Store Books in Your Storage Unit | StorageMart">
            <a:extLst>
              <a:ext uri="{FF2B5EF4-FFF2-40B4-BE49-F238E27FC236}">
                <a16:creationId xmlns:a16="http://schemas.microsoft.com/office/drawing/2014/main" id="{95D58ABD-8596-19B2-768D-26AEDF5954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858" y="2149189"/>
            <a:ext cx="3047129" cy="2280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7184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Quicksort on a (nearly) Sorted List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5676" y="4260851"/>
            <a:ext cx="8229600" cy="8382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So we shorten by 1 each time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50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2619228" y="2438400"/>
            <a:ext cx="6403076" cy="533400"/>
            <a:chOff x="1445524" y="2895600"/>
            <a:chExt cx="6403076" cy="533400"/>
          </a:xfrm>
        </p:grpSpPr>
        <p:sp>
          <p:nvSpPr>
            <p:cNvPr id="6" name="Rectangle 5"/>
            <p:cNvSpPr/>
            <p:nvPr/>
          </p:nvSpPr>
          <p:spPr>
            <a:xfrm>
              <a:off x="1445524" y="2895600"/>
              <a:ext cx="533400" cy="533400"/>
            </a:xfrm>
            <a:prstGeom prst="rect">
              <a:avLst/>
            </a:prstGeom>
            <a:solidFill>
              <a:srgbClr val="FF33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1978924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2512893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3046293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579693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113662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47062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180462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714431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247831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10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781231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11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7315200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12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619228" y="3581400"/>
            <a:ext cx="6403076" cy="533400"/>
            <a:chOff x="1445524" y="2895600"/>
            <a:chExt cx="6403076" cy="533400"/>
          </a:xfrm>
        </p:grpSpPr>
        <p:sp>
          <p:nvSpPr>
            <p:cNvPr id="19" name="Rectangle 18"/>
            <p:cNvSpPr/>
            <p:nvPr/>
          </p:nvSpPr>
          <p:spPr>
            <a:xfrm>
              <a:off x="1445524" y="2895600"/>
              <a:ext cx="533400" cy="533400"/>
            </a:xfrm>
            <a:prstGeom prst="rect">
              <a:avLst/>
            </a:prstGeom>
            <a:solidFill>
              <a:srgbClr val="FF99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978924" y="2895600"/>
              <a:ext cx="533400" cy="533400"/>
            </a:xfrm>
            <a:prstGeom prst="rect">
              <a:avLst/>
            </a:prstGeom>
            <a:solidFill>
              <a:srgbClr val="FF33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512893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3046293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579693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113662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647062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5180462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714431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247831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10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6781231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11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7315200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12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Content Placeholder 2"/>
              <p:cNvSpPr txBox="1">
                <a:spLocks/>
              </p:cNvSpPr>
              <p:nvPr/>
            </p:nvSpPr>
            <p:spPr>
              <a:xfrm>
                <a:off x="1971531" y="5105400"/>
                <a:ext cx="8229600" cy="6858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𝑇</m:t>
                      </m:r>
                      <m:d>
                        <m:dPr>
                          <m:ctrlP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𝑇</m:t>
                      </m:r>
                      <m:d>
                        <m:dPr>
                          <m:ctrlP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</m:t>
                          </m:r>
                          <m: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−1</m:t>
                          </m:r>
                        </m:e>
                      </m:d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1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1531" y="5105400"/>
                <a:ext cx="8229600" cy="6858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Content Placeholder 2"/>
          <p:cNvSpPr txBox="1">
            <a:spLocks/>
          </p:cNvSpPr>
          <p:nvPr/>
        </p:nvSpPr>
        <p:spPr>
          <a:xfrm>
            <a:off x="2133600" y="1752601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First element always yields unbalanced pivot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Content Placeholder 2"/>
              <p:cNvSpPr txBox="1">
                <a:spLocks/>
              </p:cNvSpPr>
              <p:nvPr/>
            </p:nvSpPr>
            <p:spPr>
              <a:xfrm>
                <a:off x="1971531" y="5943600"/>
                <a:ext cx="8229600" cy="6858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𝑇</m:t>
                      </m:r>
                      <m:d>
                        <m:dPr>
                          <m:ctrlP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𝑂</m:t>
                      </m:r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sSup>
                        <m:sSupPr>
                          <m:ctrlP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  <m:sup>
                          <m: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3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1531" y="5943600"/>
                <a:ext cx="8229600" cy="6858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8282389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Good Pivot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makes a good Pivot?</a:t>
            </a:r>
          </a:p>
          <a:p>
            <a:pPr lvl="1"/>
            <a:r>
              <a:rPr lang="en-US" dirty="0"/>
              <a:t>Roughly even split between left and right</a:t>
            </a:r>
          </a:p>
          <a:p>
            <a:pPr lvl="1"/>
            <a:r>
              <a:rPr lang="en-US" dirty="0"/>
              <a:t>Ideally: median</a:t>
            </a:r>
          </a:p>
          <a:p>
            <a:r>
              <a:rPr lang="en-US" dirty="0"/>
              <a:t>There are ways to find the median in linear time, but it’s complicated and slow and you’re better off using </a:t>
            </a:r>
            <a:r>
              <a:rPr lang="en-US" dirty="0" err="1"/>
              <a:t>mergesort</a:t>
            </a:r>
            <a:endParaRPr lang="en-US" dirty="0"/>
          </a:p>
          <a:p>
            <a:r>
              <a:rPr lang="en-US" dirty="0"/>
              <a:t>In Practice:</a:t>
            </a:r>
          </a:p>
          <a:p>
            <a:pPr lvl="1"/>
            <a:r>
              <a:rPr lang="en-US" dirty="0"/>
              <a:t>Pick a random value as a pivot</a:t>
            </a:r>
          </a:p>
          <a:p>
            <a:pPr lvl="1"/>
            <a:r>
              <a:rPr lang="en-US" dirty="0"/>
              <a:t>Pick the middle of 3 random values as the pivot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66657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1B8172-18DF-BF9D-15EE-737B44C98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 of Quick Sort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5F1C77C-A95B-025D-AC30-3008592132B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Worst Case Running time: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b="0" dirty="0"/>
                  <a:t>But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average! And typically faster than </a:t>
                </a:r>
                <a:r>
                  <a:rPr lang="en-US" dirty="0" err="1"/>
                  <a:t>mergesort</a:t>
                </a:r>
                <a:r>
                  <a:rPr lang="en-US" dirty="0"/>
                  <a:t>!</a:t>
                </a:r>
              </a:p>
              <a:p>
                <a:r>
                  <a:rPr lang="en-US" dirty="0"/>
                  <a:t>In-Place?</a:t>
                </a:r>
              </a:p>
              <a:p>
                <a:pPr lvl="1"/>
                <a:r>
                  <a:rPr lang="en-US" dirty="0"/>
                  <a:t>….Debatable</a:t>
                </a:r>
              </a:p>
              <a:p>
                <a:r>
                  <a:rPr lang="en-US" dirty="0"/>
                  <a:t>Adaptive?</a:t>
                </a:r>
              </a:p>
              <a:p>
                <a:pPr lvl="1"/>
                <a:r>
                  <a:rPr lang="en-US" dirty="0"/>
                  <a:t>No!</a:t>
                </a:r>
              </a:p>
              <a:p>
                <a:r>
                  <a:rPr lang="en-US" dirty="0"/>
                  <a:t>Stable?</a:t>
                </a:r>
              </a:p>
              <a:p>
                <a:pPr lvl="1"/>
                <a:r>
                  <a:rPr lang="en-US" dirty="0"/>
                  <a:t>No!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5F1C77C-A95B-025D-AC30-3008592132B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6575090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572805-7B6A-7120-068C-6B36E1969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Improving Running time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2581986-260B-F5AF-0B69-24B48EC9DC1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Recall our definition of the sorting problem:</a:t>
                </a:r>
              </a:p>
              <a:p>
                <a:pPr lvl="1"/>
                <a:r>
                  <a:rPr lang="en-US" dirty="0"/>
                  <a:t>Input:</a:t>
                </a:r>
              </a:p>
              <a:p>
                <a:pPr lvl="2"/>
                <a:r>
                  <a:rPr lang="en-US" dirty="0"/>
                  <a:t>An array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of items</a:t>
                </a:r>
              </a:p>
              <a:p>
                <a:pPr lvl="2"/>
                <a:r>
                  <a:rPr lang="en-US" dirty="0"/>
                  <a:t>A comparison function for these items</a:t>
                </a:r>
              </a:p>
              <a:p>
                <a:pPr lvl="3"/>
                <a:r>
                  <a:rPr lang="en-US" dirty="0"/>
                  <a:t>Given two items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, we can determine whether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,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Output:</a:t>
                </a:r>
              </a:p>
              <a:p>
                <a:pPr lvl="2"/>
                <a:r>
                  <a:rPr lang="en-US" dirty="0"/>
                  <a:t>A permutation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such that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  <a:p>
                <a:r>
                  <a:rPr lang="en-US" dirty="0"/>
                  <a:t>Under this definition, it is impossible to write an algorithm faster than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US" dirty="0"/>
                  <a:t> asymptotically.</a:t>
                </a:r>
              </a:p>
              <a:p>
                <a:r>
                  <a:rPr lang="en-US" dirty="0"/>
                  <a:t>Observation:</a:t>
                </a:r>
              </a:p>
              <a:p>
                <a:pPr lvl="1"/>
                <a:r>
                  <a:rPr lang="en-US" dirty="0"/>
                  <a:t>Sometimes there might be ways to determine the position of values without comparisons!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2581986-260B-F5AF-0B69-24B48EC9DC1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3081" r="-1565" b="-16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74051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Selection Sort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1"/>
            <a:ext cx="8229600" cy="1066800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Idea</a:t>
            </a:r>
            <a:r>
              <a:rPr lang="en-US" dirty="0"/>
              <a:t>: Find the </a:t>
            </a:r>
            <a:r>
              <a:rPr lang="en-US" dirty="0">
                <a:solidFill>
                  <a:srgbClr val="FF00FF"/>
                </a:solidFill>
              </a:rPr>
              <a:t>next smallest </a:t>
            </a:r>
            <a:r>
              <a:rPr lang="en-US" dirty="0"/>
              <a:t>element, swap it into the </a:t>
            </a:r>
            <a:r>
              <a:rPr lang="en-US" dirty="0">
                <a:solidFill>
                  <a:srgbClr val="FF0000"/>
                </a:solidFill>
              </a:rPr>
              <a:t>next index </a:t>
            </a:r>
            <a:r>
              <a:rPr lang="en-US" dirty="0"/>
              <a:t>in the array</a:t>
            </a:r>
            <a:endParaRPr lang="en-US" dirty="0">
              <a:solidFill>
                <a:srgbClr val="FF33C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6</a:t>
            </a:fld>
            <a:endParaRPr lang="en-US"/>
          </a:p>
        </p:txBody>
      </p:sp>
      <p:grpSp>
        <p:nvGrpSpPr>
          <p:cNvPr id="30" name="Group 29"/>
          <p:cNvGrpSpPr/>
          <p:nvPr/>
        </p:nvGrpSpPr>
        <p:grpSpPr>
          <a:xfrm>
            <a:off x="2855224" y="3429000"/>
            <a:ext cx="6403076" cy="533400"/>
            <a:chOff x="1064524" y="3429000"/>
            <a:chExt cx="6403076" cy="533400"/>
          </a:xfrm>
        </p:grpSpPr>
        <p:sp>
          <p:nvSpPr>
            <p:cNvPr id="31" name="Rectangle 30"/>
            <p:cNvSpPr/>
            <p:nvPr/>
          </p:nvSpPr>
          <p:spPr>
            <a:xfrm>
              <a:off x="1064524" y="34290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1597924" y="34290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2131893" y="34290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2665293" y="34290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3198693" y="34290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3732662" y="34290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4266062" y="3429000"/>
              <a:ext cx="533400" cy="5334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10</a:t>
              </a: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4799462" y="34290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5333431" y="3429000"/>
              <a:ext cx="533400" cy="533400"/>
            </a:xfrm>
            <a:prstGeom prst="rect">
              <a:avLst/>
            </a:prstGeom>
            <a:solidFill>
              <a:srgbClr val="FF00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5866831" y="34290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6400231" y="34290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12</a:t>
              </a: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6934200" y="34290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11</a:t>
              </a:r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3532761" y="2594649"/>
            <a:ext cx="1990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Already  In Position</a:t>
            </a:r>
          </a:p>
        </p:txBody>
      </p:sp>
      <p:sp>
        <p:nvSpPr>
          <p:cNvPr id="84" name="Right Brace 83"/>
          <p:cNvSpPr/>
          <p:nvPr/>
        </p:nvSpPr>
        <p:spPr>
          <a:xfrm rot="16200000">
            <a:off x="4227393" y="1599631"/>
            <a:ext cx="457200" cy="3201538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87FC1C4-490D-9A9C-01A2-EEFA377B5C8C}"/>
              </a:ext>
            </a:extLst>
          </p:cNvPr>
          <p:cNvGrpSpPr/>
          <p:nvPr/>
        </p:nvGrpSpPr>
        <p:grpSpPr>
          <a:xfrm>
            <a:off x="2763784" y="5361323"/>
            <a:ext cx="6403076" cy="533400"/>
            <a:chOff x="1064524" y="3429000"/>
            <a:chExt cx="6403076" cy="5334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7CD975D-0BE9-31D5-87C6-7B43D2D2B20A}"/>
                </a:ext>
              </a:extLst>
            </p:cNvPr>
            <p:cNvSpPr/>
            <p:nvPr/>
          </p:nvSpPr>
          <p:spPr>
            <a:xfrm>
              <a:off x="1064524" y="34290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18A7C59-C4A2-49E5-A794-EE4A5318DB86}"/>
                </a:ext>
              </a:extLst>
            </p:cNvPr>
            <p:cNvSpPr/>
            <p:nvPr/>
          </p:nvSpPr>
          <p:spPr>
            <a:xfrm>
              <a:off x="1597924" y="34290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7E305A8-9655-2015-F98A-DF3F2EB7A3BB}"/>
                </a:ext>
              </a:extLst>
            </p:cNvPr>
            <p:cNvSpPr/>
            <p:nvPr/>
          </p:nvSpPr>
          <p:spPr>
            <a:xfrm>
              <a:off x="2131893" y="34290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DF9BA93-348F-0F98-5A21-2485D0A4F915}"/>
                </a:ext>
              </a:extLst>
            </p:cNvPr>
            <p:cNvSpPr/>
            <p:nvPr/>
          </p:nvSpPr>
          <p:spPr>
            <a:xfrm>
              <a:off x="2665293" y="34290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2AB0B74-7194-9EF9-34C8-B8D57FAFE86E}"/>
                </a:ext>
              </a:extLst>
            </p:cNvPr>
            <p:cNvSpPr/>
            <p:nvPr/>
          </p:nvSpPr>
          <p:spPr>
            <a:xfrm>
              <a:off x="3198693" y="34290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6FE97AD-1D3F-E9A1-7082-1B3D2FAB261D}"/>
                </a:ext>
              </a:extLst>
            </p:cNvPr>
            <p:cNvSpPr/>
            <p:nvPr/>
          </p:nvSpPr>
          <p:spPr>
            <a:xfrm>
              <a:off x="3732662" y="34290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020FA69-1BEC-4261-855F-52E42F10B9AC}"/>
                </a:ext>
              </a:extLst>
            </p:cNvPr>
            <p:cNvSpPr/>
            <p:nvPr/>
          </p:nvSpPr>
          <p:spPr>
            <a:xfrm>
              <a:off x="4266062" y="3429000"/>
              <a:ext cx="533400" cy="533400"/>
            </a:xfrm>
            <a:prstGeom prst="rect">
              <a:avLst/>
            </a:prstGeom>
            <a:solidFill>
              <a:srgbClr val="FF00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C02FFC2-3FF8-4DC6-0657-F424FCAFA82F}"/>
                </a:ext>
              </a:extLst>
            </p:cNvPr>
            <p:cNvSpPr/>
            <p:nvPr/>
          </p:nvSpPr>
          <p:spPr>
            <a:xfrm>
              <a:off x="4799462" y="34290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407416B-67DA-23EF-5187-C56FC84E4DC0}"/>
                </a:ext>
              </a:extLst>
            </p:cNvPr>
            <p:cNvSpPr/>
            <p:nvPr/>
          </p:nvSpPr>
          <p:spPr>
            <a:xfrm>
              <a:off x="5333431" y="3429000"/>
              <a:ext cx="533400" cy="5334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10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717EA7D-E718-1002-62EE-25FBC959A955}"/>
                </a:ext>
              </a:extLst>
            </p:cNvPr>
            <p:cNvSpPr/>
            <p:nvPr/>
          </p:nvSpPr>
          <p:spPr>
            <a:xfrm>
              <a:off x="5866831" y="34290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487C529-5F83-34F8-F62B-B69053FD3AD0}"/>
                </a:ext>
              </a:extLst>
            </p:cNvPr>
            <p:cNvSpPr/>
            <p:nvPr/>
          </p:nvSpPr>
          <p:spPr>
            <a:xfrm>
              <a:off x="6400231" y="34290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12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E5FA6C5-AAC4-0A1E-F594-9034DFAE4287}"/>
                </a:ext>
              </a:extLst>
            </p:cNvPr>
            <p:cNvSpPr/>
            <p:nvPr/>
          </p:nvSpPr>
          <p:spPr>
            <a:xfrm>
              <a:off x="6934200" y="34290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11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AF7A0356-6BF8-E171-AA9F-1364E98D148A}"/>
              </a:ext>
            </a:extLst>
          </p:cNvPr>
          <p:cNvSpPr txBox="1"/>
          <p:nvPr/>
        </p:nvSpPr>
        <p:spPr>
          <a:xfrm>
            <a:off x="3441321" y="4526972"/>
            <a:ext cx="1990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Already  In Position</a:t>
            </a:r>
          </a:p>
        </p:txBody>
      </p:sp>
      <p:sp>
        <p:nvSpPr>
          <p:cNvPr id="19" name="Right Brace 18">
            <a:extLst>
              <a:ext uri="{FF2B5EF4-FFF2-40B4-BE49-F238E27FC236}">
                <a16:creationId xmlns:a16="http://schemas.microsoft.com/office/drawing/2014/main" id="{A37B6D70-4385-F2D8-6AAA-CB7C46C6D398}"/>
              </a:ext>
            </a:extLst>
          </p:cNvPr>
          <p:cNvSpPr/>
          <p:nvPr/>
        </p:nvSpPr>
        <p:spPr>
          <a:xfrm rot="16200000">
            <a:off x="4402653" y="3265254"/>
            <a:ext cx="457200" cy="3734938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277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412E9-3F02-2CFB-F8A1-0798247A5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Selection Sort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75C29A1-5CF0-19FF-2850-9349F3E580D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02188"/>
                <a:ext cx="10515600" cy="1678693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Swap the thing at index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with the smallest thing in the array</a:t>
                </a:r>
              </a:p>
              <a:p>
                <a:r>
                  <a:rPr lang="en-US" dirty="0"/>
                  <a:t>Swap the thing at index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with the smallest thing after index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dirty="0"/>
              </a:p>
              <a:p>
                <a:r>
                  <a:rPr lang="en-US" dirty="0"/>
                  <a:t>…</a:t>
                </a:r>
              </a:p>
              <a:p>
                <a:r>
                  <a:rPr lang="en-US" dirty="0"/>
                  <a:t>Swap the thing at index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with the smallest thing after index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75C29A1-5CF0-19FF-2850-9349F3E580D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02188"/>
                <a:ext cx="10515600" cy="1678693"/>
              </a:xfrm>
              <a:blipFill>
                <a:blip r:embed="rId2"/>
                <a:stretch>
                  <a:fillRect l="-928" t="-9091" b="-5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400B9305-5813-9997-7771-B7BC37A4B988}"/>
              </a:ext>
            </a:extLst>
          </p:cNvPr>
          <p:cNvSpPr txBox="1"/>
          <p:nvPr/>
        </p:nvSpPr>
        <p:spPr>
          <a:xfrm>
            <a:off x="-25400" y="2727751"/>
            <a:ext cx="4434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dirty="0"/>
              <a:t>for (</a:t>
            </a:r>
            <a:r>
              <a:rPr lang="en-US" dirty="0" err="1"/>
              <a:t>i</a:t>
            </a:r>
            <a:r>
              <a:rPr lang="en-US" dirty="0"/>
              <a:t>=0; </a:t>
            </a:r>
            <a:r>
              <a:rPr lang="en-US" dirty="0" err="1"/>
              <a:t>i</a:t>
            </a:r>
            <a:r>
              <a:rPr lang="en-US" dirty="0"/>
              <a:t>&lt;</a:t>
            </a:r>
            <a:r>
              <a:rPr lang="en-US" dirty="0" err="1"/>
              <a:t>a.length</a:t>
            </a:r>
            <a:r>
              <a:rPr lang="en-US" dirty="0"/>
              <a:t>; </a:t>
            </a:r>
            <a:r>
              <a:rPr lang="en-US" dirty="0" err="1"/>
              <a:t>i</a:t>
            </a:r>
            <a:r>
              <a:rPr lang="en-US" dirty="0"/>
              <a:t>++){</a:t>
            </a:r>
          </a:p>
          <a:p>
            <a:r>
              <a:rPr lang="en-US" dirty="0"/>
              <a:t>        smallest = </a:t>
            </a:r>
            <a:r>
              <a:rPr lang="en-US" dirty="0" err="1"/>
              <a:t>i</a:t>
            </a:r>
            <a:r>
              <a:rPr lang="en-US" dirty="0"/>
              <a:t>;</a:t>
            </a:r>
          </a:p>
          <a:p>
            <a:r>
              <a:rPr lang="en-US" dirty="0"/>
              <a:t>        for (j=</a:t>
            </a:r>
            <a:r>
              <a:rPr lang="en-US" dirty="0" err="1"/>
              <a:t>i</a:t>
            </a:r>
            <a:r>
              <a:rPr lang="en-US" dirty="0"/>
              <a:t>; j&lt;</a:t>
            </a:r>
            <a:r>
              <a:rPr lang="en-US" dirty="0" err="1"/>
              <a:t>a.length</a:t>
            </a:r>
            <a:r>
              <a:rPr lang="en-US" dirty="0"/>
              <a:t>; </a:t>
            </a:r>
            <a:r>
              <a:rPr lang="en-US" dirty="0" err="1"/>
              <a:t>j++</a:t>
            </a:r>
            <a:r>
              <a:rPr lang="en-US" dirty="0"/>
              <a:t>){</a:t>
            </a:r>
          </a:p>
          <a:p>
            <a:r>
              <a:rPr lang="en-US" dirty="0"/>
              <a:t>                if (a[j]&lt;a[smallest]){ smallest=j;}</a:t>
            </a:r>
          </a:p>
          <a:p>
            <a:r>
              <a:rPr lang="en-US" dirty="0"/>
              <a:t>        }</a:t>
            </a:r>
          </a:p>
          <a:p>
            <a:r>
              <a:rPr lang="en-US" dirty="0"/>
              <a:t>        temp = a[</a:t>
            </a:r>
            <a:r>
              <a:rPr lang="en-US" dirty="0" err="1"/>
              <a:t>i</a:t>
            </a:r>
            <a:r>
              <a:rPr lang="en-US" dirty="0"/>
              <a:t>];</a:t>
            </a:r>
          </a:p>
          <a:p>
            <a:r>
              <a:rPr lang="en-US" dirty="0"/>
              <a:t>        a[</a:t>
            </a:r>
            <a:r>
              <a:rPr lang="en-US" dirty="0" err="1"/>
              <a:t>i</a:t>
            </a:r>
            <a:r>
              <a:rPr lang="en-US" dirty="0"/>
              <a:t>] = a[smallest];</a:t>
            </a:r>
          </a:p>
          <a:p>
            <a:r>
              <a:rPr lang="en-US" dirty="0"/>
              <a:t>        a[smallest] = a[</a:t>
            </a:r>
            <a:r>
              <a:rPr lang="en-US" dirty="0" err="1"/>
              <a:t>i</a:t>
            </a:r>
            <a:r>
              <a:rPr lang="en-US" dirty="0"/>
              <a:t>];</a:t>
            </a:r>
          </a:p>
          <a:p>
            <a:r>
              <a:rPr lang="en-US" dirty="0"/>
              <a:t>}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97FC986-B82D-A515-E69C-72BF9FDFD876}"/>
              </a:ext>
            </a:extLst>
          </p:cNvPr>
          <p:cNvGrpSpPr/>
          <p:nvPr/>
        </p:nvGrpSpPr>
        <p:grpSpPr>
          <a:xfrm>
            <a:off x="386080" y="5753526"/>
            <a:ext cx="11704320" cy="1259840"/>
            <a:chOff x="243840" y="4477752"/>
            <a:chExt cx="11704320" cy="125984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D25E0C14-B25F-7E8A-FF79-255E7AE37201}"/>
                </a:ext>
              </a:extLst>
            </p:cNvPr>
            <p:cNvGrpSpPr/>
            <p:nvPr/>
          </p:nvGrpSpPr>
          <p:grpSpPr>
            <a:xfrm>
              <a:off x="243840" y="5006072"/>
              <a:ext cx="11704320" cy="731520"/>
              <a:chOff x="396240" y="2824480"/>
              <a:chExt cx="11704320" cy="731520"/>
            </a:xfrm>
            <a:solidFill>
              <a:schemeClr val="bg1"/>
            </a:solidFill>
          </p:grpSpPr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E36989E1-B347-004D-95D4-2D64C83D7131}"/>
                  </a:ext>
                </a:extLst>
              </p:cNvPr>
              <p:cNvSpPr/>
              <p:nvPr/>
            </p:nvSpPr>
            <p:spPr>
              <a:xfrm>
                <a:off x="396240" y="2824480"/>
                <a:ext cx="731520" cy="73152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0</a:t>
                </a: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61C1B728-AFDD-FFCE-025D-4532066C68E7}"/>
                  </a:ext>
                </a:extLst>
              </p:cNvPr>
              <p:cNvSpPr/>
              <p:nvPr/>
            </p:nvSpPr>
            <p:spPr>
              <a:xfrm>
                <a:off x="1127760" y="2824480"/>
                <a:ext cx="731520" cy="73152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3F057654-A27D-F0BA-CC2B-C33F4B647198}"/>
                  </a:ext>
                </a:extLst>
              </p:cNvPr>
              <p:cNvSpPr/>
              <p:nvPr/>
            </p:nvSpPr>
            <p:spPr>
              <a:xfrm>
                <a:off x="1859280" y="2824480"/>
                <a:ext cx="731520" cy="73152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32222319-A160-3607-3346-6311C929198B}"/>
                  </a:ext>
                </a:extLst>
              </p:cNvPr>
              <p:cNvSpPr/>
              <p:nvPr/>
            </p:nvSpPr>
            <p:spPr>
              <a:xfrm>
                <a:off x="2590800" y="2824480"/>
                <a:ext cx="731520" cy="73152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08A2EF9B-15E8-F11C-4E32-7F646B9C31A2}"/>
                  </a:ext>
                </a:extLst>
              </p:cNvPr>
              <p:cNvSpPr/>
              <p:nvPr/>
            </p:nvSpPr>
            <p:spPr>
              <a:xfrm>
                <a:off x="3322320" y="2824480"/>
                <a:ext cx="731520" cy="73152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4EF08F0F-692A-1DF1-34F9-5FD55D62AA6A}"/>
                  </a:ext>
                </a:extLst>
              </p:cNvPr>
              <p:cNvSpPr/>
              <p:nvPr/>
            </p:nvSpPr>
            <p:spPr>
              <a:xfrm>
                <a:off x="4053840" y="2824480"/>
                <a:ext cx="731520" cy="73152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5</a:t>
                </a:r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C08EAEDB-EE70-97F9-1850-AAF49B3B844C}"/>
                  </a:ext>
                </a:extLst>
              </p:cNvPr>
              <p:cNvSpPr/>
              <p:nvPr/>
            </p:nvSpPr>
            <p:spPr>
              <a:xfrm>
                <a:off x="4785360" y="2824480"/>
                <a:ext cx="731520" cy="73152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6</a:t>
                </a:r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2631B2DD-604C-2E8E-AC58-6FD316A47291}"/>
                  </a:ext>
                </a:extLst>
              </p:cNvPr>
              <p:cNvSpPr/>
              <p:nvPr/>
            </p:nvSpPr>
            <p:spPr>
              <a:xfrm>
                <a:off x="5516880" y="2824480"/>
                <a:ext cx="731520" cy="73152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7</a:t>
                </a:r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3410D81B-73CD-F602-2A14-7B31CED10ECB}"/>
                  </a:ext>
                </a:extLst>
              </p:cNvPr>
              <p:cNvSpPr/>
              <p:nvPr/>
            </p:nvSpPr>
            <p:spPr>
              <a:xfrm>
                <a:off x="6248400" y="2824480"/>
                <a:ext cx="731520" cy="73152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8</a:t>
                </a:r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9974E7BB-1009-D8D0-7EE9-F653A0108B6A}"/>
                  </a:ext>
                </a:extLst>
              </p:cNvPr>
              <p:cNvSpPr/>
              <p:nvPr/>
            </p:nvSpPr>
            <p:spPr>
              <a:xfrm>
                <a:off x="6979920" y="2824480"/>
                <a:ext cx="731520" cy="73152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9</a:t>
                </a:r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D55B9692-25D4-D6D2-1463-AB278ACFD52C}"/>
                  </a:ext>
                </a:extLst>
              </p:cNvPr>
              <p:cNvSpPr/>
              <p:nvPr/>
            </p:nvSpPr>
            <p:spPr>
              <a:xfrm>
                <a:off x="7711440" y="2824480"/>
                <a:ext cx="731520" cy="73152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10</a:t>
                </a:r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E9ADB94C-F189-4586-82EF-9B48F1F6CE38}"/>
                  </a:ext>
                </a:extLst>
              </p:cNvPr>
              <p:cNvSpPr/>
              <p:nvPr/>
            </p:nvSpPr>
            <p:spPr>
              <a:xfrm>
                <a:off x="8442960" y="2824480"/>
                <a:ext cx="731520" cy="73152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11</a:t>
                </a:r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EF311039-AFFF-272A-B53A-C2165DCE2C9B}"/>
                  </a:ext>
                </a:extLst>
              </p:cNvPr>
              <p:cNvSpPr/>
              <p:nvPr/>
            </p:nvSpPr>
            <p:spPr>
              <a:xfrm>
                <a:off x="9174480" y="2824480"/>
                <a:ext cx="731520" cy="73152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12</a:t>
                </a:r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1883E566-93E9-9044-B643-88AA4E7D1FE7}"/>
                  </a:ext>
                </a:extLst>
              </p:cNvPr>
              <p:cNvSpPr/>
              <p:nvPr/>
            </p:nvSpPr>
            <p:spPr>
              <a:xfrm>
                <a:off x="9906000" y="2824480"/>
                <a:ext cx="731520" cy="73152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13</a:t>
                </a:r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5608703F-8424-56C0-42FC-7AED69F6C166}"/>
                  </a:ext>
                </a:extLst>
              </p:cNvPr>
              <p:cNvSpPr/>
              <p:nvPr/>
            </p:nvSpPr>
            <p:spPr>
              <a:xfrm>
                <a:off x="10637520" y="2824480"/>
                <a:ext cx="731520" cy="73152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14</a:t>
                </a:r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1497EA3E-F912-EAA6-DADA-5F58369DB3E2}"/>
                  </a:ext>
                </a:extLst>
              </p:cNvPr>
              <p:cNvSpPr/>
              <p:nvPr/>
            </p:nvSpPr>
            <p:spPr>
              <a:xfrm>
                <a:off x="11369040" y="2824480"/>
                <a:ext cx="731520" cy="73152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15</a:t>
                </a: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DF1F98AC-0B68-5E1A-A709-8B9AA0B375B5}"/>
                </a:ext>
              </a:extLst>
            </p:cNvPr>
            <p:cNvGrpSpPr/>
            <p:nvPr/>
          </p:nvGrpSpPr>
          <p:grpSpPr>
            <a:xfrm>
              <a:off x="243840" y="4477752"/>
              <a:ext cx="11704320" cy="731520"/>
              <a:chOff x="396240" y="2092960"/>
              <a:chExt cx="11704320" cy="731520"/>
            </a:xfrm>
            <a:solidFill>
              <a:schemeClr val="bg1"/>
            </a:solidFill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E03DFB65-3A07-B421-AA6B-5E4B89E0183E}"/>
                  </a:ext>
                </a:extLst>
              </p:cNvPr>
              <p:cNvSpPr/>
              <p:nvPr/>
            </p:nvSpPr>
            <p:spPr>
              <a:xfrm>
                <a:off x="396240" y="2092960"/>
                <a:ext cx="731520" cy="73152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10</a:t>
                </a: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FEE89BE8-EE1C-67DE-ED9C-67E2F159BD0C}"/>
                  </a:ext>
                </a:extLst>
              </p:cNvPr>
              <p:cNvSpPr/>
              <p:nvPr/>
            </p:nvSpPr>
            <p:spPr>
              <a:xfrm>
                <a:off x="1127760" y="2092960"/>
                <a:ext cx="731520" cy="73152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77</a:t>
                </a: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1950534F-5981-8FB2-4697-F108C990CB3F}"/>
                  </a:ext>
                </a:extLst>
              </p:cNvPr>
              <p:cNvSpPr/>
              <p:nvPr/>
            </p:nvSpPr>
            <p:spPr>
              <a:xfrm>
                <a:off x="1859280" y="2092960"/>
                <a:ext cx="731520" cy="73152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5</a:t>
                </a: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2F3C6F2B-72EB-85F7-049D-EA9CA3BBBC38}"/>
                  </a:ext>
                </a:extLst>
              </p:cNvPr>
              <p:cNvSpPr/>
              <p:nvPr/>
            </p:nvSpPr>
            <p:spPr>
              <a:xfrm>
                <a:off x="2590800" y="2092960"/>
                <a:ext cx="731520" cy="73152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15</a:t>
                </a: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B073139F-A075-5F45-B637-3641CB03786B}"/>
                  </a:ext>
                </a:extLst>
              </p:cNvPr>
              <p:cNvSpPr/>
              <p:nvPr/>
            </p:nvSpPr>
            <p:spPr>
              <a:xfrm>
                <a:off x="3322320" y="2092960"/>
                <a:ext cx="731520" cy="73152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D1E8271A-BC44-C130-7766-CF3A65ADA6E3}"/>
                  </a:ext>
                </a:extLst>
              </p:cNvPr>
              <p:cNvSpPr/>
              <p:nvPr/>
            </p:nvSpPr>
            <p:spPr>
              <a:xfrm>
                <a:off x="4053840" y="2092960"/>
                <a:ext cx="731520" cy="73152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22</a:t>
                </a: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2442AB55-96C5-BB09-7B46-F5B1060B7760}"/>
                  </a:ext>
                </a:extLst>
              </p:cNvPr>
              <p:cNvSpPr/>
              <p:nvPr/>
            </p:nvSpPr>
            <p:spPr>
              <a:xfrm>
                <a:off x="4785360" y="2092960"/>
                <a:ext cx="731520" cy="73152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64</a:t>
                </a: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ABBE4FB6-097A-17D5-D547-2DBE1218C922}"/>
                  </a:ext>
                </a:extLst>
              </p:cNvPr>
              <p:cNvSpPr/>
              <p:nvPr/>
            </p:nvSpPr>
            <p:spPr>
              <a:xfrm>
                <a:off x="5516880" y="2092960"/>
                <a:ext cx="731520" cy="73152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41</a:t>
                </a: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8071AC63-FA3D-8B02-FEFE-091FEB8188B7}"/>
                  </a:ext>
                </a:extLst>
              </p:cNvPr>
              <p:cNvSpPr/>
              <p:nvPr/>
            </p:nvSpPr>
            <p:spPr>
              <a:xfrm>
                <a:off x="6248400" y="2092960"/>
                <a:ext cx="731520" cy="73152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18</a:t>
                </a:r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1D434C37-6594-3ABC-B809-B53EF50CBE01}"/>
                  </a:ext>
                </a:extLst>
              </p:cNvPr>
              <p:cNvSpPr/>
              <p:nvPr/>
            </p:nvSpPr>
            <p:spPr>
              <a:xfrm>
                <a:off x="6979920" y="2092960"/>
                <a:ext cx="731520" cy="73152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19</a:t>
                </a: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24584979-8516-1DF0-8FE1-CDCF3B37B183}"/>
                  </a:ext>
                </a:extLst>
              </p:cNvPr>
              <p:cNvSpPr/>
              <p:nvPr/>
            </p:nvSpPr>
            <p:spPr>
              <a:xfrm>
                <a:off x="7711440" y="2092960"/>
                <a:ext cx="731520" cy="73152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30</a:t>
                </a: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D5316B61-3179-5A84-B76C-E83D02308C4F}"/>
                  </a:ext>
                </a:extLst>
              </p:cNvPr>
              <p:cNvSpPr/>
              <p:nvPr/>
            </p:nvSpPr>
            <p:spPr>
              <a:xfrm>
                <a:off x="8442960" y="2092960"/>
                <a:ext cx="731520" cy="73152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21</a:t>
                </a: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0A288453-2B40-BE9B-014D-93AFF2596ECB}"/>
                  </a:ext>
                </a:extLst>
              </p:cNvPr>
              <p:cNvSpPr/>
              <p:nvPr/>
            </p:nvSpPr>
            <p:spPr>
              <a:xfrm>
                <a:off x="9174480" y="2092960"/>
                <a:ext cx="731520" cy="73152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46A6100D-9E9B-C357-9B75-D51E38D25A6F}"/>
                  </a:ext>
                </a:extLst>
              </p:cNvPr>
              <p:cNvSpPr/>
              <p:nvPr/>
            </p:nvSpPr>
            <p:spPr>
              <a:xfrm>
                <a:off x="9906000" y="2092960"/>
                <a:ext cx="731520" cy="73152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24</a:t>
                </a: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4AF67874-D5C1-15DB-D5E8-1EA75472B454}"/>
                  </a:ext>
                </a:extLst>
              </p:cNvPr>
              <p:cNvSpPr/>
              <p:nvPr/>
            </p:nvSpPr>
            <p:spPr>
              <a:xfrm>
                <a:off x="10637520" y="2092960"/>
                <a:ext cx="731520" cy="73152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23</a:t>
                </a: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A2C39029-FB4F-8678-D40F-AEEA8D63F4F2}"/>
                  </a:ext>
                </a:extLst>
              </p:cNvPr>
              <p:cNvSpPr/>
              <p:nvPr/>
            </p:nvSpPr>
            <p:spPr>
              <a:xfrm>
                <a:off x="11369040" y="2092960"/>
                <a:ext cx="731520" cy="73152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33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83DF0B3D-6CCD-BDBB-6693-F8DD5945C5AE}"/>
                  </a:ext>
                </a:extLst>
              </p:cNvPr>
              <p:cNvSpPr txBox="1"/>
              <p:nvPr/>
            </p:nvSpPr>
            <p:spPr>
              <a:xfrm>
                <a:off x="5872480" y="3244334"/>
                <a:ext cx="443484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Running Time:</a:t>
                </a:r>
              </a:p>
              <a:p>
                <a:r>
                  <a:rPr lang="en-US" sz="2800" dirty="0"/>
                  <a:t>	Worst Case: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(⋅)</m:t>
                    </m:r>
                  </m:oMath>
                </a14:m>
                <a:endParaRPr lang="en-US" sz="2800" dirty="0"/>
              </a:p>
              <a:p>
                <a:r>
                  <a:rPr lang="en-US" sz="2800" dirty="0"/>
                  <a:t>	Best Case: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(⋅)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83DF0B3D-6CCD-BDBB-6693-F8DD5945C5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2480" y="3244334"/>
                <a:ext cx="4434840" cy="1384995"/>
              </a:xfrm>
              <a:prstGeom prst="rect">
                <a:avLst/>
              </a:prstGeom>
              <a:blipFill>
                <a:blip r:embed="rId3"/>
                <a:stretch>
                  <a:fillRect l="-2747" t="-3965" b="-11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0646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Insertion Sort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1"/>
            <a:ext cx="8229600" cy="1066800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Idea</a:t>
            </a:r>
            <a:r>
              <a:rPr lang="en-US" dirty="0"/>
              <a:t>: Maintain a </a:t>
            </a:r>
            <a:r>
              <a:rPr lang="en-US" dirty="0">
                <a:solidFill>
                  <a:srgbClr val="FF0000"/>
                </a:solidFill>
              </a:rPr>
              <a:t>sorted list prefix</a:t>
            </a:r>
            <a:r>
              <a:rPr lang="en-US" dirty="0"/>
              <a:t>, extend that prefix by “inserting” the </a:t>
            </a:r>
            <a:r>
              <a:rPr lang="en-US" dirty="0">
                <a:solidFill>
                  <a:srgbClr val="FF33CC"/>
                </a:solidFill>
              </a:rPr>
              <a:t>next element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8</a:t>
            </a:fld>
            <a:endParaRPr lang="en-US"/>
          </a:p>
        </p:txBody>
      </p:sp>
      <p:grpSp>
        <p:nvGrpSpPr>
          <p:cNvPr id="30" name="Group 29"/>
          <p:cNvGrpSpPr/>
          <p:nvPr/>
        </p:nvGrpSpPr>
        <p:grpSpPr>
          <a:xfrm>
            <a:off x="2855224" y="3429000"/>
            <a:ext cx="6403076" cy="533400"/>
            <a:chOff x="1064524" y="3429000"/>
            <a:chExt cx="6403076" cy="533400"/>
          </a:xfrm>
        </p:grpSpPr>
        <p:sp>
          <p:nvSpPr>
            <p:cNvPr id="31" name="Rectangle 30"/>
            <p:cNvSpPr/>
            <p:nvPr/>
          </p:nvSpPr>
          <p:spPr>
            <a:xfrm>
              <a:off x="1064524" y="3429000"/>
              <a:ext cx="533400" cy="5334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1597924" y="3429000"/>
              <a:ext cx="533400" cy="5334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2131893" y="3429000"/>
              <a:ext cx="533400" cy="5334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2665293" y="3429000"/>
              <a:ext cx="533400" cy="5334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3198693" y="3429000"/>
              <a:ext cx="533400" cy="5334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10</a:t>
              </a: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3732662" y="3429000"/>
              <a:ext cx="533400" cy="5334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12</a:t>
              </a: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4266062" y="3429000"/>
              <a:ext cx="533400" cy="533400"/>
            </a:xfrm>
            <a:prstGeom prst="rect">
              <a:avLst/>
            </a:prstGeom>
            <a:solidFill>
              <a:srgbClr val="FF33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4799462" y="34290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5333431" y="34290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5866831" y="34290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6400231" y="34290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6934200" y="34290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11</a:t>
              </a:r>
            </a:p>
          </p:txBody>
        </p:sp>
      </p:grpSp>
      <p:sp>
        <p:nvSpPr>
          <p:cNvPr id="43" name="Right Brace 42"/>
          <p:cNvSpPr/>
          <p:nvPr/>
        </p:nvSpPr>
        <p:spPr>
          <a:xfrm rot="16200000">
            <a:off x="4494093" y="4076131"/>
            <a:ext cx="457200" cy="3734938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3761508" y="2678668"/>
            <a:ext cx="1388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Sorted Prefix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2855224" y="4114800"/>
            <a:ext cx="6403076" cy="533400"/>
            <a:chOff x="1064524" y="3429000"/>
            <a:chExt cx="6403076" cy="533400"/>
          </a:xfrm>
        </p:grpSpPr>
        <p:sp>
          <p:nvSpPr>
            <p:cNvPr id="46" name="Rectangle 45"/>
            <p:cNvSpPr/>
            <p:nvPr/>
          </p:nvSpPr>
          <p:spPr>
            <a:xfrm>
              <a:off x="1064524" y="3429000"/>
              <a:ext cx="533400" cy="5334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1597924" y="3429000"/>
              <a:ext cx="533400" cy="5334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2131893" y="3429000"/>
              <a:ext cx="533400" cy="5334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2665293" y="3429000"/>
              <a:ext cx="533400" cy="5334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3198693" y="3429000"/>
              <a:ext cx="533400" cy="5334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10</a:t>
              </a: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3732662" y="3429000"/>
              <a:ext cx="533400" cy="533400"/>
            </a:xfrm>
            <a:prstGeom prst="rect">
              <a:avLst/>
            </a:prstGeom>
            <a:solidFill>
              <a:srgbClr val="FF33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4266062" y="3429000"/>
              <a:ext cx="533400" cy="5334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12</a:t>
              </a: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4799462" y="34290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5333431" y="34290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5866831" y="34290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6400231" y="34290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6934200" y="34290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11</a:t>
              </a: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2855224" y="4800600"/>
            <a:ext cx="6403076" cy="533400"/>
            <a:chOff x="1064524" y="3429000"/>
            <a:chExt cx="6403076" cy="533400"/>
          </a:xfrm>
        </p:grpSpPr>
        <p:sp>
          <p:nvSpPr>
            <p:cNvPr id="59" name="Rectangle 58"/>
            <p:cNvSpPr/>
            <p:nvPr/>
          </p:nvSpPr>
          <p:spPr>
            <a:xfrm>
              <a:off x="1064524" y="3429000"/>
              <a:ext cx="533400" cy="5334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1597924" y="3429000"/>
              <a:ext cx="533400" cy="5334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2131893" y="3429000"/>
              <a:ext cx="533400" cy="5334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2665293" y="3429000"/>
              <a:ext cx="533400" cy="5334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3198693" y="3429000"/>
              <a:ext cx="533400" cy="533400"/>
            </a:xfrm>
            <a:prstGeom prst="rect">
              <a:avLst/>
            </a:prstGeom>
            <a:solidFill>
              <a:srgbClr val="FF33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3732662" y="3429000"/>
              <a:ext cx="533400" cy="5334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10</a:t>
              </a: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4266062" y="3429000"/>
              <a:ext cx="533400" cy="5334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12</a:t>
              </a: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4799462" y="34290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5333431" y="34290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5866831" y="34290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6400231" y="34290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6934200" y="34290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11</a:t>
              </a: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2855224" y="6172200"/>
            <a:ext cx="6403076" cy="533400"/>
            <a:chOff x="1064524" y="3429000"/>
            <a:chExt cx="6403076" cy="533400"/>
          </a:xfrm>
        </p:grpSpPr>
        <p:sp>
          <p:nvSpPr>
            <p:cNvPr id="72" name="Rectangle 71"/>
            <p:cNvSpPr/>
            <p:nvPr/>
          </p:nvSpPr>
          <p:spPr>
            <a:xfrm>
              <a:off x="1064524" y="3429000"/>
              <a:ext cx="533400" cy="5334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1597924" y="3429000"/>
              <a:ext cx="533400" cy="5334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74" name="Rectangle 73"/>
            <p:cNvSpPr/>
            <p:nvPr/>
          </p:nvSpPr>
          <p:spPr>
            <a:xfrm>
              <a:off x="2131893" y="3429000"/>
              <a:ext cx="533400" cy="5334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75" name="Rectangle 74"/>
            <p:cNvSpPr/>
            <p:nvPr/>
          </p:nvSpPr>
          <p:spPr>
            <a:xfrm>
              <a:off x="2665293" y="3429000"/>
              <a:ext cx="533400" cy="5334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3198693" y="3429000"/>
              <a:ext cx="533400" cy="5334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77" name="Rectangle 76"/>
            <p:cNvSpPr/>
            <p:nvPr/>
          </p:nvSpPr>
          <p:spPr>
            <a:xfrm>
              <a:off x="3732662" y="3429000"/>
              <a:ext cx="533400" cy="5334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10</a:t>
              </a:r>
            </a:p>
          </p:txBody>
        </p:sp>
        <p:sp>
          <p:nvSpPr>
            <p:cNvPr id="78" name="Rectangle 77"/>
            <p:cNvSpPr/>
            <p:nvPr/>
          </p:nvSpPr>
          <p:spPr>
            <a:xfrm>
              <a:off x="4266062" y="3429000"/>
              <a:ext cx="533400" cy="5334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12</a:t>
              </a:r>
            </a:p>
          </p:txBody>
        </p:sp>
        <p:sp>
          <p:nvSpPr>
            <p:cNvPr id="79" name="Rectangle 78"/>
            <p:cNvSpPr/>
            <p:nvPr/>
          </p:nvSpPr>
          <p:spPr>
            <a:xfrm>
              <a:off x="4799462" y="34290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80" name="Rectangle 79"/>
            <p:cNvSpPr/>
            <p:nvPr/>
          </p:nvSpPr>
          <p:spPr>
            <a:xfrm>
              <a:off x="5333431" y="34290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81" name="Rectangle 80"/>
            <p:cNvSpPr/>
            <p:nvPr/>
          </p:nvSpPr>
          <p:spPr>
            <a:xfrm>
              <a:off x="5866831" y="34290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82" name="Rectangle 81"/>
            <p:cNvSpPr/>
            <p:nvPr/>
          </p:nvSpPr>
          <p:spPr>
            <a:xfrm>
              <a:off x="6400231" y="34290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83" name="Rectangle 82"/>
            <p:cNvSpPr/>
            <p:nvPr/>
          </p:nvSpPr>
          <p:spPr>
            <a:xfrm>
              <a:off x="6934200" y="34290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11</a:t>
              </a:r>
            </a:p>
          </p:txBody>
        </p:sp>
      </p:grpSp>
      <p:sp>
        <p:nvSpPr>
          <p:cNvPr id="84" name="Right Brace 83"/>
          <p:cNvSpPr/>
          <p:nvPr/>
        </p:nvSpPr>
        <p:spPr>
          <a:xfrm rot="16200000">
            <a:off x="4227393" y="1599631"/>
            <a:ext cx="457200" cy="3201538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TextBox 84"/>
          <p:cNvSpPr txBox="1"/>
          <p:nvPr/>
        </p:nvSpPr>
        <p:spPr>
          <a:xfrm>
            <a:off x="4028208" y="5421868"/>
            <a:ext cx="1388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Sorted Prefix</a:t>
            </a:r>
          </a:p>
        </p:txBody>
      </p:sp>
    </p:spTree>
    <p:extLst>
      <p:ext uri="{BB962C8B-B14F-4D97-AF65-F5344CB8AC3E}">
        <p14:creationId xmlns:p14="http://schemas.microsoft.com/office/powerpoint/2010/main" val="4040783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8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412E9-3F02-2CFB-F8A1-0798247A5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Insertion Sort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75C29A1-5CF0-19FF-2850-9349F3E580D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02188"/>
                <a:ext cx="11252200" cy="1678693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dirty="0"/>
                  <a:t>If the items at index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are out of order, swap them</a:t>
                </a:r>
              </a:p>
              <a:p>
                <a:r>
                  <a:rPr lang="en-US" dirty="0"/>
                  <a:t>Keep swapping the item at index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with the thing to its left as long as the left thing is larger</a:t>
                </a:r>
              </a:p>
              <a:p>
                <a:r>
                  <a:rPr lang="en-US" dirty="0"/>
                  <a:t>…</a:t>
                </a:r>
              </a:p>
              <a:p>
                <a:r>
                  <a:rPr lang="en-US" dirty="0"/>
                  <a:t>Keep swapping the item at index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with the thing to its left as long as the left thing is larger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75C29A1-5CF0-19FF-2850-9349F3E580D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02188"/>
                <a:ext cx="11252200" cy="1678693"/>
              </a:xfrm>
              <a:blipFill>
                <a:blip r:embed="rId2"/>
                <a:stretch>
                  <a:fillRect l="-650" t="-7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400B9305-5813-9997-7771-B7BC37A4B988}"/>
              </a:ext>
            </a:extLst>
          </p:cNvPr>
          <p:cNvSpPr txBox="1"/>
          <p:nvPr/>
        </p:nvSpPr>
        <p:spPr>
          <a:xfrm>
            <a:off x="-25400" y="2575351"/>
            <a:ext cx="443484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dirty="0"/>
              <a:t>for (</a:t>
            </a:r>
            <a:r>
              <a:rPr lang="en-US" dirty="0" err="1"/>
              <a:t>i</a:t>
            </a:r>
            <a:r>
              <a:rPr lang="en-US" dirty="0"/>
              <a:t>=1; </a:t>
            </a:r>
            <a:r>
              <a:rPr lang="en-US" dirty="0" err="1"/>
              <a:t>i</a:t>
            </a:r>
            <a:r>
              <a:rPr lang="en-US" dirty="0"/>
              <a:t>&lt;</a:t>
            </a:r>
            <a:r>
              <a:rPr lang="en-US" dirty="0" err="1"/>
              <a:t>a.length</a:t>
            </a:r>
            <a:r>
              <a:rPr lang="en-US" dirty="0"/>
              <a:t>; </a:t>
            </a:r>
            <a:r>
              <a:rPr lang="en-US" dirty="0" err="1"/>
              <a:t>i</a:t>
            </a:r>
            <a:r>
              <a:rPr lang="en-US" dirty="0"/>
              <a:t>++){</a:t>
            </a:r>
          </a:p>
          <a:p>
            <a:r>
              <a:rPr lang="en-US" dirty="0"/>
              <a:t>        </a:t>
            </a:r>
            <a:r>
              <a:rPr lang="en-US" dirty="0" err="1"/>
              <a:t>prev</a:t>
            </a:r>
            <a:r>
              <a:rPr lang="en-US" dirty="0"/>
              <a:t> = i-1;</a:t>
            </a:r>
          </a:p>
          <a:p>
            <a:r>
              <a:rPr lang="en-US" dirty="0"/>
              <a:t>        while(a[</a:t>
            </a:r>
            <a:r>
              <a:rPr lang="en-US" dirty="0" err="1"/>
              <a:t>i</a:t>
            </a:r>
            <a:r>
              <a:rPr lang="en-US" dirty="0"/>
              <a:t>] &lt; a[</a:t>
            </a:r>
            <a:r>
              <a:rPr lang="en-US" dirty="0" err="1"/>
              <a:t>prev</a:t>
            </a:r>
            <a:r>
              <a:rPr lang="en-US" dirty="0"/>
              <a:t>] &amp;&amp; </a:t>
            </a:r>
            <a:r>
              <a:rPr lang="en-US" dirty="0" err="1"/>
              <a:t>prev</a:t>
            </a:r>
            <a:r>
              <a:rPr lang="en-US" dirty="0"/>
              <a:t> &gt; -1){</a:t>
            </a:r>
          </a:p>
          <a:p>
            <a:r>
              <a:rPr lang="en-US" dirty="0"/>
              <a:t>                temp = a[</a:t>
            </a:r>
            <a:r>
              <a:rPr lang="en-US" dirty="0" err="1"/>
              <a:t>i</a:t>
            </a:r>
            <a:r>
              <a:rPr lang="en-US" dirty="0"/>
              <a:t>];</a:t>
            </a:r>
          </a:p>
          <a:p>
            <a:r>
              <a:rPr lang="en-US" dirty="0"/>
              <a:t>                a[</a:t>
            </a:r>
            <a:r>
              <a:rPr lang="en-US" dirty="0" err="1"/>
              <a:t>i</a:t>
            </a:r>
            <a:r>
              <a:rPr lang="en-US" dirty="0"/>
              <a:t>] = a[</a:t>
            </a:r>
            <a:r>
              <a:rPr lang="en-US" dirty="0" err="1"/>
              <a:t>prev</a:t>
            </a:r>
            <a:r>
              <a:rPr lang="en-US" dirty="0"/>
              <a:t>];</a:t>
            </a:r>
          </a:p>
          <a:p>
            <a:r>
              <a:rPr lang="en-US" dirty="0"/>
              <a:t>                a[</a:t>
            </a:r>
            <a:r>
              <a:rPr lang="en-US" dirty="0" err="1"/>
              <a:t>prev</a:t>
            </a:r>
            <a:r>
              <a:rPr lang="en-US" dirty="0"/>
              <a:t>] = a[</a:t>
            </a:r>
            <a:r>
              <a:rPr lang="en-US" dirty="0" err="1"/>
              <a:t>i</a:t>
            </a:r>
            <a:r>
              <a:rPr lang="en-US" dirty="0"/>
              <a:t>];</a:t>
            </a:r>
          </a:p>
          <a:p>
            <a:r>
              <a:rPr lang="en-US" dirty="0"/>
              <a:t>                </a:t>
            </a:r>
            <a:r>
              <a:rPr lang="en-US" dirty="0" err="1"/>
              <a:t>i</a:t>
            </a:r>
            <a:r>
              <a:rPr lang="en-US" dirty="0"/>
              <a:t>--;</a:t>
            </a:r>
          </a:p>
          <a:p>
            <a:r>
              <a:rPr lang="en-US" dirty="0"/>
              <a:t>                </a:t>
            </a:r>
            <a:r>
              <a:rPr lang="en-US" dirty="0" err="1"/>
              <a:t>prev</a:t>
            </a:r>
            <a:r>
              <a:rPr lang="en-US" dirty="0"/>
              <a:t>--;</a:t>
            </a:r>
          </a:p>
          <a:p>
            <a:r>
              <a:rPr lang="en-US" dirty="0"/>
              <a:t>        }</a:t>
            </a:r>
          </a:p>
          <a:p>
            <a:r>
              <a:rPr lang="en-US" dirty="0"/>
              <a:t>}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97FC986-B82D-A515-E69C-72BF9FDFD876}"/>
              </a:ext>
            </a:extLst>
          </p:cNvPr>
          <p:cNvGrpSpPr/>
          <p:nvPr/>
        </p:nvGrpSpPr>
        <p:grpSpPr>
          <a:xfrm>
            <a:off x="386080" y="5753526"/>
            <a:ext cx="11704320" cy="1259840"/>
            <a:chOff x="243840" y="4477752"/>
            <a:chExt cx="11704320" cy="125984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D25E0C14-B25F-7E8A-FF79-255E7AE37201}"/>
                </a:ext>
              </a:extLst>
            </p:cNvPr>
            <p:cNvGrpSpPr/>
            <p:nvPr/>
          </p:nvGrpSpPr>
          <p:grpSpPr>
            <a:xfrm>
              <a:off x="243840" y="5006072"/>
              <a:ext cx="11704320" cy="731520"/>
              <a:chOff x="396240" y="2824480"/>
              <a:chExt cx="11704320" cy="731520"/>
            </a:xfrm>
            <a:solidFill>
              <a:schemeClr val="bg1"/>
            </a:solidFill>
          </p:grpSpPr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E36989E1-B347-004D-95D4-2D64C83D7131}"/>
                  </a:ext>
                </a:extLst>
              </p:cNvPr>
              <p:cNvSpPr/>
              <p:nvPr/>
            </p:nvSpPr>
            <p:spPr>
              <a:xfrm>
                <a:off x="396240" y="2824480"/>
                <a:ext cx="731520" cy="73152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0</a:t>
                </a: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61C1B728-AFDD-FFCE-025D-4532066C68E7}"/>
                  </a:ext>
                </a:extLst>
              </p:cNvPr>
              <p:cNvSpPr/>
              <p:nvPr/>
            </p:nvSpPr>
            <p:spPr>
              <a:xfrm>
                <a:off x="1127760" y="2824480"/>
                <a:ext cx="731520" cy="73152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3F057654-A27D-F0BA-CC2B-C33F4B647198}"/>
                  </a:ext>
                </a:extLst>
              </p:cNvPr>
              <p:cNvSpPr/>
              <p:nvPr/>
            </p:nvSpPr>
            <p:spPr>
              <a:xfrm>
                <a:off x="1859280" y="2824480"/>
                <a:ext cx="731520" cy="73152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32222319-A160-3607-3346-6311C929198B}"/>
                  </a:ext>
                </a:extLst>
              </p:cNvPr>
              <p:cNvSpPr/>
              <p:nvPr/>
            </p:nvSpPr>
            <p:spPr>
              <a:xfrm>
                <a:off x="2590800" y="2824480"/>
                <a:ext cx="731520" cy="73152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08A2EF9B-15E8-F11C-4E32-7F646B9C31A2}"/>
                  </a:ext>
                </a:extLst>
              </p:cNvPr>
              <p:cNvSpPr/>
              <p:nvPr/>
            </p:nvSpPr>
            <p:spPr>
              <a:xfrm>
                <a:off x="3322320" y="2824480"/>
                <a:ext cx="731520" cy="73152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4EF08F0F-692A-1DF1-34F9-5FD55D62AA6A}"/>
                  </a:ext>
                </a:extLst>
              </p:cNvPr>
              <p:cNvSpPr/>
              <p:nvPr/>
            </p:nvSpPr>
            <p:spPr>
              <a:xfrm>
                <a:off x="4053840" y="2824480"/>
                <a:ext cx="731520" cy="73152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5</a:t>
                </a:r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C08EAEDB-EE70-97F9-1850-AAF49B3B844C}"/>
                  </a:ext>
                </a:extLst>
              </p:cNvPr>
              <p:cNvSpPr/>
              <p:nvPr/>
            </p:nvSpPr>
            <p:spPr>
              <a:xfrm>
                <a:off x="4785360" y="2824480"/>
                <a:ext cx="731520" cy="73152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6</a:t>
                </a:r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2631B2DD-604C-2E8E-AC58-6FD316A47291}"/>
                  </a:ext>
                </a:extLst>
              </p:cNvPr>
              <p:cNvSpPr/>
              <p:nvPr/>
            </p:nvSpPr>
            <p:spPr>
              <a:xfrm>
                <a:off x="5516880" y="2824480"/>
                <a:ext cx="731520" cy="73152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7</a:t>
                </a:r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3410D81B-73CD-F602-2A14-7B31CED10ECB}"/>
                  </a:ext>
                </a:extLst>
              </p:cNvPr>
              <p:cNvSpPr/>
              <p:nvPr/>
            </p:nvSpPr>
            <p:spPr>
              <a:xfrm>
                <a:off x="6248400" y="2824480"/>
                <a:ext cx="731520" cy="73152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8</a:t>
                </a:r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9974E7BB-1009-D8D0-7EE9-F653A0108B6A}"/>
                  </a:ext>
                </a:extLst>
              </p:cNvPr>
              <p:cNvSpPr/>
              <p:nvPr/>
            </p:nvSpPr>
            <p:spPr>
              <a:xfrm>
                <a:off x="6979920" y="2824480"/>
                <a:ext cx="731520" cy="73152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9</a:t>
                </a:r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D55B9692-25D4-D6D2-1463-AB278ACFD52C}"/>
                  </a:ext>
                </a:extLst>
              </p:cNvPr>
              <p:cNvSpPr/>
              <p:nvPr/>
            </p:nvSpPr>
            <p:spPr>
              <a:xfrm>
                <a:off x="7711440" y="2824480"/>
                <a:ext cx="731520" cy="73152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10</a:t>
                </a:r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E9ADB94C-F189-4586-82EF-9B48F1F6CE38}"/>
                  </a:ext>
                </a:extLst>
              </p:cNvPr>
              <p:cNvSpPr/>
              <p:nvPr/>
            </p:nvSpPr>
            <p:spPr>
              <a:xfrm>
                <a:off x="8442960" y="2824480"/>
                <a:ext cx="731520" cy="73152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11</a:t>
                </a:r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EF311039-AFFF-272A-B53A-C2165DCE2C9B}"/>
                  </a:ext>
                </a:extLst>
              </p:cNvPr>
              <p:cNvSpPr/>
              <p:nvPr/>
            </p:nvSpPr>
            <p:spPr>
              <a:xfrm>
                <a:off x="9174480" y="2824480"/>
                <a:ext cx="731520" cy="73152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12</a:t>
                </a:r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1883E566-93E9-9044-B643-88AA4E7D1FE7}"/>
                  </a:ext>
                </a:extLst>
              </p:cNvPr>
              <p:cNvSpPr/>
              <p:nvPr/>
            </p:nvSpPr>
            <p:spPr>
              <a:xfrm>
                <a:off x="9906000" y="2824480"/>
                <a:ext cx="731520" cy="73152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13</a:t>
                </a:r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5608703F-8424-56C0-42FC-7AED69F6C166}"/>
                  </a:ext>
                </a:extLst>
              </p:cNvPr>
              <p:cNvSpPr/>
              <p:nvPr/>
            </p:nvSpPr>
            <p:spPr>
              <a:xfrm>
                <a:off x="10637520" y="2824480"/>
                <a:ext cx="731520" cy="73152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14</a:t>
                </a:r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1497EA3E-F912-EAA6-DADA-5F58369DB3E2}"/>
                  </a:ext>
                </a:extLst>
              </p:cNvPr>
              <p:cNvSpPr/>
              <p:nvPr/>
            </p:nvSpPr>
            <p:spPr>
              <a:xfrm>
                <a:off x="11369040" y="2824480"/>
                <a:ext cx="731520" cy="73152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15</a:t>
                </a: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DF1F98AC-0B68-5E1A-A709-8B9AA0B375B5}"/>
                </a:ext>
              </a:extLst>
            </p:cNvPr>
            <p:cNvGrpSpPr/>
            <p:nvPr/>
          </p:nvGrpSpPr>
          <p:grpSpPr>
            <a:xfrm>
              <a:off x="243840" y="4477752"/>
              <a:ext cx="11704320" cy="731520"/>
              <a:chOff x="396240" y="2092960"/>
              <a:chExt cx="11704320" cy="731520"/>
            </a:xfrm>
            <a:solidFill>
              <a:schemeClr val="bg1"/>
            </a:solidFill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E03DFB65-3A07-B421-AA6B-5E4B89E0183E}"/>
                  </a:ext>
                </a:extLst>
              </p:cNvPr>
              <p:cNvSpPr/>
              <p:nvPr/>
            </p:nvSpPr>
            <p:spPr>
              <a:xfrm>
                <a:off x="396240" y="2092960"/>
                <a:ext cx="731520" cy="73152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10</a:t>
                </a: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FEE89BE8-EE1C-67DE-ED9C-67E2F159BD0C}"/>
                  </a:ext>
                </a:extLst>
              </p:cNvPr>
              <p:cNvSpPr/>
              <p:nvPr/>
            </p:nvSpPr>
            <p:spPr>
              <a:xfrm>
                <a:off x="1127760" y="2092960"/>
                <a:ext cx="731520" cy="73152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77</a:t>
                </a: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1950534F-5981-8FB2-4697-F108C990CB3F}"/>
                  </a:ext>
                </a:extLst>
              </p:cNvPr>
              <p:cNvSpPr/>
              <p:nvPr/>
            </p:nvSpPr>
            <p:spPr>
              <a:xfrm>
                <a:off x="1859280" y="2092960"/>
                <a:ext cx="731520" cy="73152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5</a:t>
                </a: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2F3C6F2B-72EB-85F7-049D-EA9CA3BBBC38}"/>
                  </a:ext>
                </a:extLst>
              </p:cNvPr>
              <p:cNvSpPr/>
              <p:nvPr/>
            </p:nvSpPr>
            <p:spPr>
              <a:xfrm>
                <a:off x="2590800" y="2092960"/>
                <a:ext cx="731520" cy="73152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15</a:t>
                </a: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B073139F-A075-5F45-B637-3641CB03786B}"/>
                  </a:ext>
                </a:extLst>
              </p:cNvPr>
              <p:cNvSpPr/>
              <p:nvPr/>
            </p:nvSpPr>
            <p:spPr>
              <a:xfrm>
                <a:off x="3322320" y="2092960"/>
                <a:ext cx="731520" cy="73152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D1E8271A-BC44-C130-7766-CF3A65ADA6E3}"/>
                  </a:ext>
                </a:extLst>
              </p:cNvPr>
              <p:cNvSpPr/>
              <p:nvPr/>
            </p:nvSpPr>
            <p:spPr>
              <a:xfrm>
                <a:off x="4053840" y="2092960"/>
                <a:ext cx="731520" cy="73152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22</a:t>
                </a: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2442AB55-96C5-BB09-7B46-F5B1060B7760}"/>
                  </a:ext>
                </a:extLst>
              </p:cNvPr>
              <p:cNvSpPr/>
              <p:nvPr/>
            </p:nvSpPr>
            <p:spPr>
              <a:xfrm>
                <a:off x="4785360" y="2092960"/>
                <a:ext cx="731520" cy="73152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64</a:t>
                </a: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ABBE4FB6-097A-17D5-D547-2DBE1218C922}"/>
                  </a:ext>
                </a:extLst>
              </p:cNvPr>
              <p:cNvSpPr/>
              <p:nvPr/>
            </p:nvSpPr>
            <p:spPr>
              <a:xfrm>
                <a:off x="5516880" y="2092960"/>
                <a:ext cx="731520" cy="73152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41</a:t>
                </a: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8071AC63-FA3D-8B02-FEFE-091FEB8188B7}"/>
                  </a:ext>
                </a:extLst>
              </p:cNvPr>
              <p:cNvSpPr/>
              <p:nvPr/>
            </p:nvSpPr>
            <p:spPr>
              <a:xfrm>
                <a:off x="6248400" y="2092960"/>
                <a:ext cx="731520" cy="73152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18</a:t>
                </a:r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1D434C37-6594-3ABC-B809-B53EF50CBE01}"/>
                  </a:ext>
                </a:extLst>
              </p:cNvPr>
              <p:cNvSpPr/>
              <p:nvPr/>
            </p:nvSpPr>
            <p:spPr>
              <a:xfrm>
                <a:off x="6979920" y="2092960"/>
                <a:ext cx="731520" cy="73152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19</a:t>
                </a: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24584979-8516-1DF0-8FE1-CDCF3B37B183}"/>
                  </a:ext>
                </a:extLst>
              </p:cNvPr>
              <p:cNvSpPr/>
              <p:nvPr/>
            </p:nvSpPr>
            <p:spPr>
              <a:xfrm>
                <a:off x="7711440" y="2092960"/>
                <a:ext cx="731520" cy="73152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30</a:t>
                </a: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D5316B61-3179-5A84-B76C-E83D02308C4F}"/>
                  </a:ext>
                </a:extLst>
              </p:cNvPr>
              <p:cNvSpPr/>
              <p:nvPr/>
            </p:nvSpPr>
            <p:spPr>
              <a:xfrm>
                <a:off x="8442960" y="2092960"/>
                <a:ext cx="731520" cy="73152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21</a:t>
                </a: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0A288453-2B40-BE9B-014D-93AFF2596ECB}"/>
                  </a:ext>
                </a:extLst>
              </p:cNvPr>
              <p:cNvSpPr/>
              <p:nvPr/>
            </p:nvSpPr>
            <p:spPr>
              <a:xfrm>
                <a:off x="9174480" y="2092960"/>
                <a:ext cx="731520" cy="73152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46A6100D-9E9B-C357-9B75-D51E38D25A6F}"/>
                  </a:ext>
                </a:extLst>
              </p:cNvPr>
              <p:cNvSpPr/>
              <p:nvPr/>
            </p:nvSpPr>
            <p:spPr>
              <a:xfrm>
                <a:off x="9906000" y="2092960"/>
                <a:ext cx="731520" cy="73152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24</a:t>
                </a: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4AF67874-D5C1-15DB-D5E8-1EA75472B454}"/>
                  </a:ext>
                </a:extLst>
              </p:cNvPr>
              <p:cNvSpPr/>
              <p:nvPr/>
            </p:nvSpPr>
            <p:spPr>
              <a:xfrm>
                <a:off x="10637520" y="2092960"/>
                <a:ext cx="731520" cy="73152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23</a:t>
                </a: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A2C39029-FB4F-8678-D40F-AEEA8D63F4F2}"/>
                  </a:ext>
                </a:extLst>
              </p:cNvPr>
              <p:cNvSpPr/>
              <p:nvPr/>
            </p:nvSpPr>
            <p:spPr>
              <a:xfrm>
                <a:off x="11369040" y="2092960"/>
                <a:ext cx="731520" cy="73152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33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83DF0B3D-6CCD-BDBB-6693-F8DD5945C5AE}"/>
                  </a:ext>
                </a:extLst>
              </p:cNvPr>
              <p:cNvSpPr txBox="1"/>
              <p:nvPr/>
            </p:nvSpPr>
            <p:spPr>
              <a:xfrm>
                <a:off x="5872480" y="3244334"/>
                <a:ext cx="443484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Running Time:</a:t>
                </a:r>
              </a:p>
              <a:p>
                <a:r>
                  <a:rPr lang="en-US" sz="2800" dirty="0"/>
                  <a:t>	Worst Case: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(⋅)</m:t>
                    </m:r>
                  </m:oMath>
                </a14:m>
                <a:endParaRPr lang="en-US" sz="2800" dirty="0"/>
              </a:p>
              <a:p>
                <a:r>
                  <a:rPr lang="en-US" sz="2800" dirty="0"/>
                  <a:t>	Best Case: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(⋅)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83DF0B3D-6CCD-BDBB-6693-F8DD5945C5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2480" y="3244334"/>
                <a:ext cx="4434840" cy="1384995"/>
              </a:xfrm>
              <a:prstGeom prst="rect">
                <a:avLst/>
              </a:prstGeom>
              <a:blipFill>
                <a:blip r:embed="rId3"/>
                <a:stretch>
                  <a:fillRect l="-2747" t="-3965" b="-11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52667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32885</TotalTime>
  <Words>3887</Words>
  <Application>Microsoft Office PowerPoint</Application>
  <PresentationFormat>Widescreen</PresentationFormat>
  <Paragraphs>1376</Paragraphs>
  <Slides>53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60" baseType="lpstr">
      <vt:lpstr>Cambria Math</vt:lpstr>
      <vt:lpstr>Calibri Light</vt:lpstr>
      <vt:lpstr>Symbol</vt:lpstr>
      <vt:lpstr>Arial</vt:lpstr>
      <vt:lpstr>Calibri</vt:lpstr>
      <vt:lpstr>Aptos</vt:lpstr>
      <vt:lpstr>Office Theme</vt:lpstr>
      <vt:lpstr>CSE 332 Autumn 2024 Lecture 14: Sorting</vt:lpstr>
      <vt:lpstr>Sorting</vt:lpstr>
      <vt:lpstr>More Formal Definition</vt:lpstr>
      <vt:lpstr>Sorting “Landscape”</vt:lpstr>
      <vt:lpstr>“Moving Day” Sorting Algorithm</vt:lpstr>
      <vt:lpstr>Selection Sort</vt:lpstr>
      <vt:lpstr>Selection Sort</vt:lpstr>
      <vt:lpstr>Insertion Sort</vt:lpstr>
      <vt:lpstr>Insertion Sort</vt:lpstr>
      <vt:lpstr>Aside: Bubble Sort – we won’t cover it</vt:lpstr>
      <vt:lpstr>Heap Sort</vt:lpstr>
      <vt:lpstr>Heap Sort</vt:lpstr>
      <vt:lpstr>Heap Sort</vt:lpstr>
      <vt:lpstr>Heap Sort</vt:lpstr>
      <vt:lpstr>Heap Sort</vt:lpstr>
      <vt:lpstr>Heap Sort</vt:lpstr>
      <vt:lpstr>“In Place” Sorting Algorithm</vt:lpstr>
      <vt:lpstr>In Place Heap Sort</vt:lpstr>
      <vt:lpstr>Heap Sort</vt:lpstr>
      <vt:lpstr>Heap Sort</vt:lpstr>
      <vt:lpstr>Heap Sort</vt:lpstr>
      <vt:lpstr>Heap Sort</vt:lpstr>
      <vt:lpstr>Heap Sort</vt:lpstr>
      <vt:lpstr>Heap Sort</vt:lpstr>
      <vt:lpstr>In Place Heap Sort</vt:lpstr>
      <vt:lpstr>Floyd’s buildHeap method</vt:lpstr>
      <vt:lpstr>Divide And Conquer Sorting</vt:lpstr>
      <vt:lpstr>Divide and Conquer</vt:lpstr>
      <vt:lpstr>Divide and Conquer Template Pseudocode</vt:lpstr>
      <vt:lpstr>Merge Sort</vt:lpstr>
      <vt:lpstr>Merge Sort In Action!</vt:lpstr>
      <vt:lpstr>Merge (the combine part)</vt:lpstr>
      <vt:lpstr>Merge Sort Pseudocode</vt:lpstr>
      <vt:lpstr>Merge Pseudocode</vt:lpstr>
      <vt:lpstr>Analyzing Merge Sort</vt:lpstr>
      <vt:lpstr>PowerPoint Presentation</vt:lpstr>
      <vt:lpstr>Properties of Merge Sort</vt:lpstr>
      <vt:lpstr>Quicksort</vt:lpstr>
      <vt:lpstr>Quicksort</vt:lpstr>
      <vt:lpstr>Partition (Divide step)</vt:lpstr>
      <vt:lpstr>Partition, Procedure</vt:lpstr>
      <vt:lpstr>PowerPoint Presentation</vt:lpstr>
      <vt:lpstr>Partition, Procedure</vt:lpstr>
      <vt:lpstr>Partition, Procedure</vt:lpstr>
      <vt:lpstr>Partition Summary</vt:lpstr>
      <vt:lpstr>Conquer</vt:lpstr>
      <vt:lpstr>Quicksort Run Time (Best)</vt:lpstr>
      <vt:lpstr>Quicksort Run Time (Worst)</vt:lpstr>
      <vt:lpstr>Quicksort Run Time (Worst)</vt:lpstr>
      <vt:lpstr>Quicksort on a (nearly) Sorted List</vt:lpstr>
      <vt:lpstr>Good Pivot</vt:lpstr>
      <vt:lpstr>Properties of Quick Sort</vt:lpstr>
      <vt:lpstr>Improving Running time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CSE 332 Autumn 2023 Lecture 1: Intro to ADTs, Stacks, Queues</dc:title>
  <dc:creator>Nathan Brunelle</dc:creator>
  <cp:lastModifiedBy>Brunelle, Nathan J (njb2b)</cp:lastModifiedBy>
  <cp:revision>126</cp:revision>
  <dcterms:created xsi:type="dcterms:W3CDTF">2023-09-26T20:08:20Z</dcterms:created>
  <dcterms:modified xsi:type="dcterms:W3CDTF">2024-10-25T15:01:27Z</dcterms:modified>
</cp:coreProperties>
</file>