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36" r:id="rId3"/>
    <p:sldId id="337" r:id="rId4"/>
    <p:sldId id="346" r:id="rId5"/>
    <p:sldId id="378" r:id="rId6"/>
    <p:sldId id="361" r:id="rId7"/>
    <p:sldId id="363" r:id="rId8"/>
    <p:sldId id="372" r:id="rId9"/>
    <p:sldId id="373" r:id="rId10"/>
    <p:sldId id="366" r:id="rId11"/>
    <p:sldId id="368" r:id="rId12"/>
    <p:sldId id="369" r:id="rId13"/>
    <p:sldId id="376" r:id="rId14"/>
    <p:sldId id="377" r:id="rId15"/>
    <p:sldId id="379" r:id="rId16"/>
    <p:sldId id="380" r:id="rId17"/>
    <p:sldId id="381" r:id="rId18"/>
    <p:sldId id="382" r:id="rId19"/>
    <p:sldId id="501" r:id="rId20"/>
    <p:sldId id="502" r:id="rId21"/>
    <p:sldId id="500" r:id="rId22"/>
    <p:sldId id="503" r:id="rId23"/>
    <p:sldId id="504" r:id="rId24"/>
    <p:sldId id="506" r:id="rId25"/>
    <p:sldId id="507" r:id="rId26"/>
    <p:sldId id="518" r:id="rId27"/>
    <p:sldId id="519" r:id="rId28"/>
    <p:sldId id="520" r:id="rId29"/>
    <p:sldId id="521" r:id="rId30"/>
    <p:sldId id="522" r:id="rId31"/>
    <p:sldId id="523" r:id="rId32"/>
    <p:sldId id="524" r:id="rId33"/>
    <p:sldId id="525" r:id="rId34"/>
    <p:sldId id="527" r:id="rId35"/>
    <p:sldId id="528" r:id="rId36"/>
    <p:sldId id="529" r:id="rId37"/>
    <p:sldId id="530" r:id="rId38"/>
    <p:sldId id="526" r:id="rId39"/>
    <p:sldId id="444" r:id="rId40"/>
  </p:sldIdLst>
  <p:sldSz cx="12192000" cy="6858000"/>
  <p:notesSz cx="6858000" cy="9144000"/>
  <p:embeddedFontLst>
    <p:embeddedFont>
      <p:font typeface="Cambria Math" panose="02040503050406030204" pitchFamily="18" charset="0"/>
      <p:regular r:id="rId4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CB46A9-AC64-2107-0D04-23C3E6A0A637}" name="Sarah Brunelle" initials="SB" userId="S::sarah.bland@TNC.ORG::0841f992-6401-4fcf-8797-7495e84da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6" autoAdjust="0"/>
    <p:restoredTop sz="94601" autoAdjust="0"/>
  </p:normalViewPr>
  <p:slideViewPr>
    <p:cSldViewPr snapToGrid="0">
      <p:cViewPr varScale="1">
        <p:scale>
          <a:sx n="73" d="100"/>
          <a:sy n="73" d="100"/>
        </p:scale>
        <p:origin x="2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48" d="100"/>
          <a:sy n="48" d="100"/>
        </p:scale>
        <p:origin x="27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1.fntdata"/><Relationship Id="rId48" Type="http://schemas.microsoft.com/office/2018/10/relationships/authors" Target="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EF960D-66C1-ABA0-D3DE-1DEABCB0C2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01823-F715-AF68-6577-EBFD66D892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43542-CF0C-48D3-A91E-34CCD96FC74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5E006-DFCE-D704-C827-FE0B884DE9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F989F-B2F9-4E4D-C4FD-A5DF82B446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6CC33-4824-4BB3-8904-E821E71A7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95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D1F59-0C63-44D8-BE72-2266A9516CA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C3430-04EA-4E2B-840E-2DAFF95C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DCF-5FA9-3BBE-A6DC-4C4767E77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8AAD4-9F4E-2546-4A20-345BE6926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68BC9-B242-D863-6297-36224D35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D43E7-A090-881E-D908-BB9CC53D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DFBC9-B9F9-85A6-26A1-9D7E515D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0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24705-3181-4743-BF72-E5B55E627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9669D-6765-7CD2-C040-D4C5E44BA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5E7B0-5065-8FAA-2D02-01DC4905B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87F4E-481E-5CA4-5AC0-EF15EBAF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5C81A-1EC7-F85E-A5DB-0F7CA62E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7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F8F565-D4D2-A972-147D-1A41777B2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13695-1D6C-4A4F-7F94-134666381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AEB8A-EA17-E1E1-8CD3-B7AF8E3F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AF905-A88D-ED4C-DD07-098840D4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A03B8-DD10-B6B6-6B59-3EB669F3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8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BB011-50E5-247E-0EB3-D47C59C4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71371-A022-A3A5-E49C-D2CCEC4E2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F92F8-B436-FF4B-567C-6CF9F3F6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55B9-83BE-E117-954F-A47925F5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5716-8D01-8E2F-8276-3A903E60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7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64CF-1BBA-680C-4F96-017144A1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9E9BE-1B28-C587-A2C5-253ECF74E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E3E68-CE19-CACB-1EDD-351F4F9C9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49855-AB14-5CF9-EE88-AB42D1DF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E2C96-8A85-4C99-39A1-9B9DB31D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6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9EEC-003E-DFFB-2D04-A2E70FE13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E0F4-58A0-D6D9-6AAC-CD97965C20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E4C68-9C36-2696-B323-CF0642D6D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713B3-5A96-0F1A-CFE7-8563FD24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D724B-C264-2548-CAFF-305FE7D3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93A13-EBDF-17F2-DF34-5BA3D793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1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19F2D-6C68-B3F6-3BC7-2A9EE6BE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A2B36-9CB6-0E61-D14F-48AD642FC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51B63-A4A2-BD66-BF76-72528E69B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F4911-72D8-7120-897F-434F05D8D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354135-3D54-9447-778A-86081F047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52A4A-AE91-8A3A-8DE2-74205F39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FC667D-AA9E-21BF-66F2-755D86E70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E628E-2723-30DA-D22D-BFF79CE0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41984-7865-CBC1-7E39-27325050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41811-B828-6912-5458-2BC9266D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DF831-0A64-24F5-806E-B3EBA5591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FD212-56D6-B7F8-FC27-BC4BF738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6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03B13-E121-53F2-65F9-41E383C5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814793-9D7D-32F8-795A-31644DBA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6B231-FE15-2561-B700-2506AC71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5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5398-EEBA-42F4-3948-4DF36A15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00E0-12D7-545A-0B4A-64A8B51A9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85510-3798-210C-EC55-29C449719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698E8-2EE7-873D-A608-9A260F5D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5F347-CF7A-10E6-8DC6-FA1E5DB6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E452D-F82A-718F-94C2-C889F622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5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E1DDD-DB8D-6429-4235-465780A7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2B9E5-6756-3695-C94E-93A464783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70C60-CA85-5E67-14F6-3176093E5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25D70-D5F0-5123-66A9-63D9B82E9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7B62A-8600-7CE9-095E-82CDE4E1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8F328-EF42-0E10-9C29-12A53381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4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C2B57-F2EC-C92D-BAFA-C36FE7F3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AE8E8-3549-4143-3C3F-38529FA5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2DEB0-3161-B686-27DF-345950BFF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93FBE-67AC-4C5C-B62E-CFFDEAF9BE5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5E12D-E358-B346-0620-4D8545C52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1C4BA-D22A-5462-8F71-6F616DC8F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0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</a:t>
            </a:r>
            <a:r>
              <a:rPr lang="en-US"/>
              <a:t>332 Autumn </a:t>
            </a:r>
            <a:r>
              <a:rPr lang="en-US" dirty="0"/>
              <a:t>2024</a:t>
            </a:r>
            <a:br>
              <a:rPr lang="en-US" dirty="0"/>
            </a:br>
            <a:r>
              <a:rPr lang="en-US"/>
              <a:t>Lecture 13: </a:t>
            </a:r>
            <a:r>
              <a:rPr lang="en-US" dirty="0"/>
              <a:t>Hashing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FDBF2-63C9-8594-E37F-13EE9BA0A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Downsides of Linear Probing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0D9F20-503B-1CC5-FAAD-15F079F00C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happens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approaches 1?</a:t>
                </a:r>
              </a:p>
              <a:p>
                <a:pPr lvl="1"/>
                <a:r>
                  <a:rPr lang="en-US" dirty="0"/>
                  <a:t>Get longer and longer contiguous blocks</a:t>
                </a:r>
              </a:p>
              <a:p>
                <a:pPr lvl="1"/>
                <a:r>
                  <a:rPr lang="en-US" dirty="0"/>
                  <a:t>A collision is guaranteed to grow a block</a:t>
                </a:r>
              </a:p>
              <a:p>
                <a:pPr lvl="2"/>
                <a:r>
                  <a:rPr lang="en-US" dirty="0"/>
                  <a:t>Larger blocks experience more collisions</a:t>
                </a:r>
              </a:p>
              <a:p>
                <a:pPr lvl="2"/>
                <a:r>
                  <a:rPr lang="en-US" dirty="0"/>
                  <a:t>Feedback loop!</a:t>
                </a:r>
              </a:p>
              <a:p>
                <a:r>
                  <a:rPr lang="en-US" dirty="0"/>
                  <a:t>What happens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exceeds 1?</a:t>
                </a:r>
              </a:p>
              <a:p>
                <a:pPr lvl="1"/>
                <a:r>
                  <a:rPr lang="en-US" dirty="0"/>
                  <a:t>Impossible!</a:t>
                </a:r>
              </a:p>
              <a:p>
                <a:pPr lvl="1"/>
                <a:r>
                  <a:rPr lang="en-US" dirty="0"/>
                  <a:t>You can’t insert more stuff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0D9F20-503B-1CC5-FAAD-15F079F00C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6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C209-91E7-39F7-4A4E-647F00B9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Probing: Insert Procedure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insert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is occupied then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A7F5364F-88DC-3F96-2BC8-BAFA44EC14B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4DAC70-2D02-4363-C33E-910CC23D54FE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13EEE87-6AB8-548B-F84D-F081E8ECF76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4FFA859-CE6A-3363-4D19-9CAB7D56F05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27DBA0-51B9-2EDB-EBA7-1E4A030D3BD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4B5109F-FED7-B365-433C-F0CF16F73FD8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C3AF265-E570-4D67-F01B-B938693539B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1A2D82-FDC4-EA2F-2A43-D14EA4AA925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EA582E-177A-FEBE-3F05-79B2349E7EE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A7DDDD4-8D2E-F314-F507-8FA0016B4B5C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F9000BC-81DC-CE44-03EB-CDF8D357E51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DF3124B-193F-D905-24FE-C943F42B8A33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6F3B3C3-578B-F0CF-7FDA-4D658EACB546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ECA0DCD-68D5-0470-BBE4-88793B346E2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49C5070-60AB-1BF9-E768-8ADCF618F29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ABDDB81-53DE-3741-D996-1F287A6DDDB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6C8874-6AA8-354F-33B5-648D0C65EEE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90C2C0-54CD-8E8A-29F1-4E4245996583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7B6A59-79DD-E078-29A8-28E65E272796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BC9E6AB-C5FC-2724-1BF9-D8BBC6BF709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98A0B8-7969-41D6-DAFF-DB99A0ED3CF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9979AC-43BC-32F9-927F-21D434B1657C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3FB1665-49F1-41F3-8E29-06DAC51EBB0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719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C209-91E7-39F7-4A4E-647F00B9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Probing: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EF850-0680-6520-62A9-DA71336F1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Insert:</a:t>
            </a:r>
          </a:p>
          <a:p>
            <a:pPr lvl="1"/>
            <a:r>
              <a:rPr lang="en-US" dirty="0"/>
              <a:t>76</a:t>
            </a:r>
          </a:p>
          <a:p>
            <a:pPr lvl="1"/>
            <a:r>
              <a:rPr lang="en-US" dirty="0"/>
              <a:t>40 </a:t>
            </a:r>
          </a:p>
          <a:p>
            <a:pPr lvl="1"/>
            <a:r>
              <a:rPr lang="en-US" dirty="0"/>
              <a:t>48 </a:t>
            </a:r>
          </a:p>
          <a:p>
            <a:pPr lvl="1"/>
            <a:r>
              <a:rPr lang="en-US" dirty="0"/>
              <a:t>5 </a:t>
            </a:r>
          </a:p>
          <a:p>
            <a:pPr lvl="1"/>
            <a:r>
              <a:rPr lang="en-US" dirty="0"/>
              <a:t>55 </a:t>
            </a:r>
          </a:p>
          <a:p>
            <a:pPr lvl="1"/>
            <a:r>
              <a:rPr lang="en-US" dirty="0"/>
              <a:t>47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7F5364F-88DC-3F96-2BC8-BAFA44EC14BE}"/>
              </a:ext>
            </a:extLst>
          </p:cNvPr>
          <p:cNvGrpSpPr/>
          <p:nvPr/>
        </p:nvGrpSpPr>
        <p:grpSpPr>
          <a:xfrm>
            <a:off x="2895600" y="5467983"/>
            <a:ext cx="4480560" cy="1097280"/>
            <a:chOff x="4953000" y="660717"/>
            <a:chExt cx="448056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4DAC70-2D02-4363-C33E-910CC23D54FE}"/>
                </a:ext>
              </a:extLst>
            </p:cNvPr>
            <p:cNvGrpSpPr/>
            <p:nvPr/>
          </p:nvGrpSpPr>
          <p:grpSpPr>
            <a:xfrm>
              <a:off x="4953000" y="660717"/>
              <a:ext cx="4480560" cy="640080"/>
              <a:chOff x="2252980" y="5083048"/>
              <a:chExt cx="448056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13EEE87-6AB8-548B-F84D-F081E8ECF76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4FFA859-CE6A-3363-4D19-9CAB7D56F05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27DBA0-51B9-2EDB-EBA7-1E4A030D3BD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4B5109F-FED7-B365-433C-F0CF16F73FD8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C3AF265-E570-4D67-F01B-B938693539B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1A2D82-FDC4-EA2F-2A43-D14EA4AA925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EA582E-177A-FEBE-3F05-79B2349E7EE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6F3B3C3-578B-F0CF-7FDA-4D658EACB546}"/>
                </a:ext>
              </a:extLst>
            </p:cNvPr>
            <p:cNvGrpSpPr/>
            <p:nvPr/>
          </p:nvGrpSpPr>
          <p:grpSpPr>
            <a:xfrm>
              <a:off x="4953000" y="1117917"/>
              <a:ext cx="4480560" cy="640080"/>
              <a:chOff x="2252980" y="5083048"/>
              <a:chExt cx="448056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ECA0DCD-68D5-0470-BBE4-88793B346E2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49C5070-60AB-1BF9-E768-8ADCF618F29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ABDDB81-53DE-3741-D996-1F287A6DDDB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6C8874-6AA8-354F-33B5-648D0C65EEE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90C2C0-54CD-8E8A-29F1-4E4245996583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7B6A59-79DD-E078-29A8-28E65E272796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BC9E6AB-C5FC-2724-1BF9-D8BBC6BF709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37420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E8820-9792-6FF2-3B76-3657BAD6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Quadratic Probing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FE5C53-5FC4-6CF5-6D34-1C1D27BEA8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you probe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𝑡𝑎𝑏𝑙𝑒𝑠𝑖𝑧𝑒</m:t>
                    </m:r>
                  </m:oMath>
                </a14:m>
                <a:r>
                  <a:rPr lang="en-US" dirty="0"/>
                  <a:t> times, you start repeating the same indices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𝑡𝑎𝑏𝑙𝑒𝑠𝑖𝑧𝑒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then you’re guaranteed to find an open spot in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𝑡𝑎𝑏𝑙𝑒𝑠𝑖𝑧𝑒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 probes</a:t>
                </a:r>
              </a:p>
              <a:p>
                <a:endParaRPr lang="en-US" dirty="0"/>
              </a:p>
              <a:p>
                <a:r>
                  <a:rPr lang="en-US" dirty="0"/>
                  <a:t>Helps with the clustering problem of linear probing, but does not help if many things hash to the same value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FE5C53-5FC4-6CF5-6D34-1C1D27BEA8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580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C209-91E7-39F7-4A4E-647F00B9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Hashing: Insert Procedure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are both good hash functions</a:t>
                </a:r>
              </a:p>
              <a:p>
                <a:r>
                  <a:rPr lang="en-US" dirty="0"/>
                  <a:t>To insert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is occupied then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+4⋅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A7F5364F-88DC-3F96-2BC8-BAFA44EC14B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4DAC70-2D02-4363-C33E-910CC23D54FE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13EEE87-6AB8-548B-F84D-F081E8ECF76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4FFA859-CE6A-3363-4D19-9CAB7D56F05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27DBA0-51B9-2EDB-EBA7-1E4A030D3BD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4B5109F-FED7-B365-433C-F0CF16F73FD8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C3AF265-E570-4D67-F01B-B938693539B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1A2D82-FDC4-EA2F-2A43-D14EA4AA925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EA582E-177A-FEBE-3F05-79B2349E7EE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A7DDDD4-8D2E-F314-F507-8FA0016B4B5C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F9000BC-81DC-CE44-03EB-CDF8D357E51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DF3124B-193F-D905-24FE-C943F42B8A33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6F3B3C3-578B-F0CF-7FDA-4D658EACB546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ECA0DCD-68D5-0470-BBE4-88793B346E2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49C5070-60AB-1BF9-E768-8ADCF618F29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ABDDB81-53DE-3741-D996-1F287A6DDDB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6C8874-6AA8-354F-33B5-648D0C65EEE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90C2C0-54CD-8E8A-29F1-4E4245996583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7B6A59-79DD-E078-29A8-28E65E272796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BC9E6AB-C5FC-2724-1BF9-D8BBC6BF709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98A0B8-7969-41D6-DAFF-DB99A0ED3CF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9979AC-43BC-32F9-927F-21D434B1657C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3FB1665-49F1-41F3-8E29-06DAC51EBB0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575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D709C-781C-D297-9372-53DA0D57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8053D-A29E-D195-3C93-CF56E1479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Rearrangement of items into some defined sequence</a:t>
            </a:r>
          </a:p>
          <a:p>
            <a:pPr lvl="1"/>
            <a:r>
              <a:rPr lang="en-US" dirty="0"/>
              <a:t>Usually: reordering a list from smallest to largest according to some metric</a:t>
            </a:r>
          </a:p>
          <a:p>
            <a:r>
              <a:rPr lang="en-US" dirty="0"/>
              <a:t>Why sort things?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589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64773-CFEA-E666-64D3-5AF21662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Formal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397537-824A-CCF1-8509-24B111BE4C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Input:</a:t>
                </a:r>
              </a:p>
              <a:p>
                <a:pPr lvl="1"/>
                <a:r>
                  <a:rPr lang="en-US" dirty="0"/>
                  <a:t>An array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of items</a:t>
                </a:r>
              </a:p>
              <a:p>
                <a:pPr lvl="1"/>
                <a:r>
                  <a:rPr lang="en-US" dirty="0"/>
                  <a:t>A comparison function for these items</a:t>
                </a:r>
              </a:p>
              <a:p>
                <a:pPr lvl="2"/>
                <a:r>
                  <a:rPr lang="en-US" dirty="0"/>
                  <a:t>Given two items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we can determine whether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Output:</a:t>
                </a:r>
              </a:p>
              <a:p>
                <a:pPr lvl="1"/>
                <a:r>
                  <a:rPr lang="en-US" dirty="0"/>
                  <a:t>A permutation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such that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Permutation: a sequence of the same items but perhaps in a different order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397537-824A-CCF1-8509-24B111BE4C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9934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50236-5662-84E4-1E2C-8131ADED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“Landscape”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87EE2-0B7B-E6D3-DAF0-140E12D6F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singular best algorithm for sorting</a:t>
            </a:r>
          </a:p>
          <a:p>
            <a:r>
              <a:rPr lang="en-US" dirty="0"/>
              <a:t>Some are faster, some are slower</a:t>
            </a:r>
          </a:p>
          <a:p>
            <a:r>
              <a:rPr lang="en-US" dirty="0"/>
              <a:t>Some use more memory, some use less</a:t>
            </a:r>
          </a:p>
          <a:p>
            <a:r>
              <a:rPr lang="en-US" dirty="0"/>
              <a:t>Some are super extra fast if your data matches particular assumptions</a:t>
            </a:r>
          </a:p>
          <a:p>
            <a:r>
              <a:rPr lang="en-US" dirty="0"/>
              <a:t>Some have other special properties that make them valuable</a:t>
            </a:r>
          </a:p>
          <a:p>
            <a:r>
              <a:rPr lang="en-US" dirty="0"/>
              <a:t>No sorting algorithm can have only all the “best” attributes</a:t>
            </a:r>
          </a:p>
        </p:txBody>
      </p:sp>
    </p:spTree>
    <p:extLst>
      <p:ext uri="{BB962C8B-B14F-4D97-AF65-F5344CB8AC3E}">
        <p14:creationId xmlns:p14="http://schemas.microsoft.com/office/powerpoint/2010/main" val="3469253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3B2D-E995-C420-6CB9-939A3D8AC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“Moving Day” Sorting Algorithm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855AF75-732B-D570-F1F4-CD88F22FBC56}"/>
              </a:ext>
            </a:extLst>
          </p:cNvPr>
          <p:cNvGrpSpPr/>
          <p:nvPr/>
        </p:nvGrpSpPr>
        <p:grpSpPr>
          <a:xfrm>
            <a:off x="243840" y="5503912"/>
            <a:ext cx="11704320" cy="1259840"/>
            <a:chOff x="243840" y="4477752"/>
            <a:chExt cx="11704320" cy="125984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40D3C03-1DB8-59BE-96F6-4DAD73E9CF23}"/>
                </a:ext>
              </a:extLst>
            </p:cNvPr>
            <p:cNvGrpSpPr/>
            <p:nvPr/>
          </p:nvGrpSpPr>
          <p:grpSpPr>
            <a:xfrm>
              <a:off x="243840" y="5006072"/>
              <a:ext cx="11704320" cy="731520"/>
              <a:chOff x="396240" y="2824480"/>
              <a:chExt cx="11704320" cy="731520"/>
            </a:xfrm>
            <a:solidFill>
              <a:schemeClr val="bg1"/>
            </a:solidFill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A5DE154-CCB6-038C-6388-9DFD6BB718A5}"/>
                  </a:ext>
                </a:extLst>
              </p:cNvPr>
              <p:cNvSpPr/>
              <p:nvPr/>
            </p:nvSpPr>
            <p:spPr>
              <a:xfrm>
                <a:off x="3962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0079A6F-A6AB-E9D1-6990-D57C2F67309F}"/>
                  </a:ext>
                </a:extLst>
              </p:cNvPr>
              <p:cNvSpPr/>
              <p:nvPr/>
            </p:nvSpPr>
            <p:spPr>
              <a:xfrm>
                <a:off x="112776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E0FB014-05FC-EC8B-5A53-41DADE70046D}"/>
                  </a:ext>
                </a:extLst>
              </p:cNvPr>
              <p:cNvSpPr/>
              <p:nvPr/>
            </p:nvSpPr>
            <p:spPr>
              <a:xfrm>
                <a:off x="185928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344FB41-88BA-8F38-F818-2AD2225086AD}"/>
                  </a:ext>
                </a:extLst>
              </p:cNvPr>
              <p:cNvSpPr/>
              <p:nvPr/>
            </p:nvSpPr>
            <p:spPr>
              <a:xfrm>
                <a:off x="259080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C2374DA-5E44-C19B-F125-62E5013633CC}"/>
                  </a:ext>
                </a:extLst>
              </p:cNvPr>
              <p:cNvSpPr/>
              <p:nvPr/>
            </p:nvSpPr>
            <p:spPr>
              <a:xfrm>
                <a:off x="332232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49C7654-C585-46DA-2234-C571E7246CC5}"/>
                  </a:ext>
                </a:extLst>
              </p:cNvPr>
              <p:cNvSpPr/>
              <p:nvPr/>
            </p:nvSpPr>
            <p:spPr>
              <a:xfrm>
                <a:off x="40538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1B1A261-6999-1A72-ED5E-6B0708E77F22}"/>
                  </a:ext>
                </a:extLst>
              </p:cNvPr>
              <p:cNvSpPr/>
              <p:nvPr/>
            </p:nvSpPr>
            <p:spPr>
              <a:xfrm>
                <a:off x="478536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E742588-0F60-3562-1149-13A4D2BF0384}"/>
                  </a:ext>
                </a:extLst>
              </p:cNvPr>
              <p:cNvSpPr/>
              <p:nvPr/>
            </p:nvSpPr>
            <p:spPr>
              <a:xfrm>
                <a:off x="551688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14D4146-35AE-F365-CA4B-7A98640BA8FA}"/>
                  </a:ext>
                </a:extLst>
              </p:cNvPr>
              <p:cNvSpPr/>
              <p:nvPr/>
            </p:nvSpPr>
            <p:spPr>
              <a:xfrm>
                <a:off x="624840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81D7990-D543-FF05-E9CD-65DA2ED08550}"/>
                  </a:ext>
                </a:extLst>
              </p:cNvPr>
              <p:cNvSpPr/>
              <p:nvPr/>
            </p:nvSpPr>
            <p:spPr>
              <a:xfrm>
                <a:off x="697992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D0D87B9-7D48-7457-D23E-A9E7D87483E2}"/>
                  </a:ext>
                </a:extLst>
              </p:cNvPr>
              <p:cNvSpPr/>
              <p:nvPr/>
            </p:nvSpPr>
            <p:spPr>
              <a:xfrm>
                <a:off x="77114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933FDC1-105F-6FE5-F40D-D258B67940B6}"/>
                  </a:ext>
                </a:extLst>
              </p:cNvPr>
              <p:cNvSpPr/>
              <p:nvPr/>
            </p:nvSpPr>
            <p:spPr>
              <a:xfrm>
                <a:off x="844296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959B526-2C8E-9647-606C-DA6A68C142FA}"/>
                  </a:ext>
                </a:extLst>
              </p:cNvPr>
              <p:cNvSpPr/>
              <p:nvPr/>
            </p:nvSpPr>
            <p:spPr>
              <a:xfrm>
                <a:off x="917448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04ECE0E-4D88-A976-0CF6-41CF0A04DE85}"/>
                  </a:ext>
                </a:extLst>
              </p:cNvPr>
              <p:cNvSpPr/>
              <p:nvPr/>
            </p:nvSpPr>
            <p:spPr>
              <a:xfrm>
                <a:off x="990600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94D5902-F60F-0DF2-3E46-25E19EFB0432}"/>
                  </a:ext>
                </a:extLst>
              </p:cNvPr>
              <p:cNvSpPr/>
              <p:nvPr/>
            </p:nvSpPr>
            <p:spPr>
              <a:xfrm>
                <a:off x="1063752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7FF6A1F4-0115-9BEE-4AE6-2A1FF1E76621}"/>
                  </a:ext>
                </a:extLst>
              </p:cNvPr>
              <p:cNvSpPr/>
              <p:nvPr/>
            </p:nvSpPr>
            <p:spPr>
              <a:xfrm>
                <a:off x="113690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15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76F372F-0679-CFA3-3FE6-87C53A3C8AED}"/>
                </a:ext>
              </a:extLst>
            </p:cNvPr>
            <p:cNvGrpSpPr/>
            <p:nvPr/>
          </p:nvGrpSpPr>
          <p:grpSpPr>
            <a:xfrm>
              <a:off x="243840" y="4477752"/>
              <a:ext cx="11704320" cy="731520"/>
              <a:chOff x="396240" y="2092960"/>
              <a:chExt cx="11704320" cy="731520"/>
            </a:xfrm>
            <a:solidFill>
              <a:schemeClr val="bg1"/>
            </a:solidFill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EA1D895-70BF-7CED-BA6D-694372C555D2}"/>
                  </a:ext>
                </a:extLst>
              </p:cNvPr>
              <p:cNvSpPr/>
              <p:nvPr/>
            </p:nvSpPr>
            <p:spPr>
              <a:xfrm>
                <a:off x="3962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FDC4194-A354-6744-9A09-5034CCD342FC}"/>
                  </a:ext>
                </a:extLst>
              </p:cNvPr>
              <p:cNvSpPr/>
              <p:nvPr/>
            </p:nvSpPr>
            <p:spPr>
              <a:xfrm>
                <a:off x="112776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D23B24D-963C-E521-A43E-19EC62E0A273}"/>
                  </a:ext>
                </a:extLst>
              </p:cNvPr>
              <p:cNvSpPr/>
              <p:nvPr/>
            </p:nvSpPr>
            <p:spPr>
              <a:xfrm>
                <a:off x="185928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8EE8BDD-0A1F-C68F-08EA-715610A68359}"/>
                  </a:ext>
                </a:extLst>
              </p:cNvPr>
              <p:cNvSpPr/>
              <p:nvPr/>
            </p:nvSpPr>
            <p:spPr>
              <a:xfrm>
                <a:off x="259080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D872C57-65F6-FAD7-3F17-706713F097BC}"/>
                  </a:ext>
                </a:extLst>
              </p:cNvPr>
              <p:cNvSpPr/>
              <p:nvPr/>
            </p:nvSpPr>
            <p:spPr>
              <a:xfrm>
                <a:off x="332232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1675040-4352-2870-D9B8-08ACCE79E833}"/>
                  </a:ext>
                </a:extLst>
              </p:cNvPr>
              <p:cNvSpPr/>
              <p:nvPr/>
            </p:nvSpPr>
            <p:spPr>
              <a:xfrm>
                <a:off x="40538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A329B81-0A4F-C66C-3A9D-B8AAA2F16940}"/>
                  </a:ext>
                </a:extLst>
              </p:cNvPr>
              <p:cNvSpPr/>
              <p:nvPr/>
            </p:nvSpPr>
            <p:spPr>
              <a:xfrm>
                <a:off x="478536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6500BBE-E6FA-5063-FB57-3B69FFF2C989}"/>
                  </a:ext>
                </a:extLst>
              </p:cNvPr>
              <p:cNvSpPr/>
              <p:nvPr/>
            </p:nvSpPr>
            <p:spPr>
              <a:xfrm>
                <a:off x="551688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FE5B475-5DE7-7B30-0465-9BE2005E51C1}"/>
                  </a:ext>
                </a:extLst>
              </p:cNvPr>
              <p:cNvSpPr/>
              <p:nvPr/>
            </p:nvSpPr>
            <p:spPr>
              <a:xfrm>
                <a:off x="624840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CE4EE169-945F-D131-E477-94104703683D}"/>
                  </a:ext>
                </a:extLst>
              </p:cNvPr>
              <p:cNvSpPr/>
              <p:nvPr/>
            </p:nvSpPr>
            <p:spPr>
              <a:xfrm>
                <a:off x="697992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BB0D1A37-300B-654A-015E-B7EBFA292F83}"/>
                  </a:ext>
                </a:extLst>
              </p:cNvPr>
              <p:cNvSpPr/>
              <p:nvPr/>
            </p:nvSpPr>
            <p:spPr>
              <a:xfrm>
                <a:off x="77114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64F00314-DCAF-B4D6-3449-2DBE08039101}"/>
                  </a:ext>
                </a:extLst>
              </p:cNvPr>
              <p:cNvSpPr/>
              <p:nvPr/>
            </p:nvSpPr>
            <p:spPr>
              <a:xfrm>
                <a:off x="844296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CD7E9F6A-1766-8C9E-337E-C7D8C542C1E5}"/>
                  </a:ext>
                </a:extLst>
              </p:cNvPr>
              <p:cNvSpPr/>
              <p:nvPr/>
            </p:nvSpPr>
            <p:spPr>
              <a:xfrm>
                <a:off x="917448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070A2BA-96A9-B74D-4F59-AA09E074C103}"/>
                  </a:ext>
                </a:extLst>
              </p:cNvPr>
              <p:cNvSpPr/>
              <p:nvPr/>
            </p:nvSpPr>
            <p:spPr>
              <a:xfrm>
                <a:off x="990600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A316420A-7547-AF3A-1F36-B2292B46B51C}"/>
                  </a:ext>
                </a:extLst>
              </p:cNvPr>
              <p:cNvSpPr/>
              <p:nvPr/>
            </p:nvSpPr>
            <p:spPr>
              <a:xfrm>
                <a:off x="1063752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E1BFB43-C799-BC50-107D-FADCF8EB977C}"/>
                  </a:ext>
                </a:extLst>
              </p:cNvPr>
              <p:cNvSpPr/>
              <p:nvPr/>
            </p:nvSpPr>
            <p:spPr>
              <a:xfrm>
                <a:off x="113690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DA538C0-6BC6-8669-EAD1-263AF4F010CB}"/>
              </a:ext>
            </a:extLst>
          </p:cNvPr>
          <p:cNvGrpSpPr/>
          <p:nvPr/>
        </p:nvGrpSpPr>
        <p:grpSpPr>
          <a:xfrm>
            <a:off x="7162800" y="2065972"/>
            <a:ext cx="4053840" cy="2726056"/>
            <a:chOff x="0" y="1500504"/>
            <a:chExt cx="3240987" cy="219773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BFAB1CF-C4E5-6727-469E-7EB7FD7CD457}"/>
                </a:ext>
              </a:extLst>
            </p:cNvPr>
            <p:cNvGrpSpPr/>
            <p:nvPr/>
          </p:nvGrpSpPr>
          <p:grpSpPr>
            <a:xfrm>
              <a:off x="0" y="1500504"/>
              <a:ext cx="3230881" cy="2197735"/>
              <a:chOff x="1046480" y="1513839"/>
              <a:chExt cx="2743201" cy="2197735"/>
            </a:xfrm>
          </p:grpSpPr>
          <p:sp>
            <p:nvSpPr>
              <p:cNvPr id="4" name="Cloud 3">
                <a:extLst>
                  <a:ext uri="{FF2B5EF4-FFF2-40B4-BE49-F238E27FC236}">
                    <a16:creationId xmlns:a16="http://schemas.microsoft.com/office/drawing/2014/main" id="{D72A67D8-B210-06D6-1BB5-7815709E4992}"/>
                  </a:ext>
                </a:extLst>
              </p:cNvPr>
              <p:cNvSpPr/>
              <p:nvPr/>
            </p:nvSpPr>
            <p:spPr>
              <a:xfrm>
                <a:off x="1046480" y="1513839"/>
                <a:ext cx="2509520" cy="2197735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B5D9AEB-35BE-65A8-CBC3-6A9DF7167E12}"/>
                  </a:ext>
                </a:extLst>
              </p:cNvPr>
              <p:cNvSpPr txBox="1"/>
              <p:nvPr/>
            </p:nvSpPr>
            <p:spPr>
              <a:xfrm>
                <a:off x="1351281" y="2131060"/>
                <a:ext cx="802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10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A8AD778-CA65-BEE7-EA22-DD3C54919AB5}"/>
                  </a:ext>
                </a:extLst>
              </p:cNvPr>
              <p:cNvSpPr txBox="1"/>
              <p:nvPr/>
            </p:nvSpPr>
            <p:spPr>
              <a:xfrm>
                <a:off x="2987041" y="1926074"/>
                <a:ext cx="802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18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828790-BC90-4F56-3BF8-CF593FD1A40D}"/>
                  </a:ext>
                </a:extLst>
              </p:cNvPr>
              <p:cNvSpPr txBox="1"/>
              <p:nvPr/>
            </p:nvSpPr>
            <p:spPr>
              <a:xfrm>
                <a:off x="2313943" y="2971304"/>
                <a:ext cx="802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23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455F714-4F44-095B-DF0B-5190B59371A1}"/>
                  </a:ext>
                </a:extLst>
              </p:cNvPr>
              <p:cNvSpPr txBox="1"/>
              <p:nvPr/>
            </p:nvSpPr>
            <p:spPr>
              <a:xfrm>
                <a:off x="1381762" y="2786638"/>
                <a:ext cx="802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19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82BAC0A-CE00-FDD6-15AC-15D8CBB4E837}"/>
                  </a:ext>
                </a:extLst>
              </p:cNvPr>
              <p:cNvSpPr txBox="1"/>
              <p:nvPr/>
            </p:nvSpPr>
            <p:spPr>
              <a:xfrm>
                <a:off x="2194563" y="1853347"/>
                <a:ext cx="802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13554C4-2775-60CD-CDE2-28C0CF1D0122}"/>
                  </a:ext>
                </a:extLst>
              </p:cNvPr>
              <p:cNvSpPr txBox="1"/>
              <p:nvPr/>
            </p:nvSpPr>
            <p:spPr>
              <a:xfrm>
                <a:off x="2381756" y="2276396"/>
                <a:ext cx="802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41</a:t>
                </a:r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556844C-8AE5-CDE7-AB23-BFD10B0AABFE}"/>
                </a:ext>
              </a:extLst>
            </p:cNvPr>
            <p:cNvSpPr txBox="1"/>
            <p:nvPr/>
          </p:nvSpPr>
          <p:spPr>
            <a:xfrm>
              <a:off x="1219204" y="2671594"/>
              <a:ext cx="802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7F291C0-DA5A-6702-8F0B-7EAAD0E451B5}"/>
                </a:ext>
              </a:extLst>
            </p:cNvPr>
            <p:cNvSpPr txBox="1"/>
            <p:nvPr/>
          </p:nvSpPr>
          <p:spPr>
            <a:xfrm>
              <a:off x="1859282" y="2534920"/>
              <a:ext cx="802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21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983F0C2-2E4C-003B-8BAC-C65A4E009E0E}"/>
                </a:ext>
              </a:extLst>
            </p:cNvPr>
            <p:cNvSpPr txBox="1"/>
            <p:nvPr/>
          </p:nvSpPr>
          <p:spPr>
            <a:xfrm>
              <a:off x="790450" y="2436074"/>
              <a:ext cx="945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64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CCA5F00-1484-A404-70A0-B253961DDEDC}"/>
                </a:ext>
              </a:extLst>
            </p:cNvPr>
            <p:cNvSpPr txBox="1"/>
            <p:nvPr/>
          </p:nvSpPr>
          <p:spPr>
            <a:xfrm>
              <a:off x="831654" y="1948982"/>
              <a:ext cx="945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77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6036C1C-759E-AC25-18A5-9645371A9C20}"/>
                </a:ext>
              </a:extLst>
            </p:cNvPr>
            <p:cNvSpPr txBox="1"/>
            <p:nvPr/>
          </p:nvSpPr>
          <p:spPr>
            <a:xfrm>
              <a:off x="848252" y="3008823"/>
              <a:ext cx="945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24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E446566-03F7-2CD2-7C40-3F70F3F27B37}"/>
                </a:ext>
              </a:extLst>
            </p:cNvPr>
            <p:cNvSpPr txBox="1"/>
            <p:nvPr/>
          </p:nvSpPr>
          <p:spPr>
            <a:xfrm>
              <a:off x="1818199" y="1800811"/>
              <a:ext cx="945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15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94C920A-CF22-F176-4458-44F81BCB5B63}"/>
                </a:ext>
              </a:extLst>
            </p:cNvPr>
            <p:cNvSpPr txBox="1"/>
            <p:nvPr/>
          </p:nvSpPr>
          <p:spPr>
            <a:xfrm>
              <a:off x="2295655" y="2327369"/>
              <a:ext cx="945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B99DB70-3810-6DD8-EFB1-A6E2FA89A3C0}"/>
                </a:ext>
              </a:extLst>
            </p:cNvPr>
            <p:cNvSpPr txBox="1"/>
            <p:nvPr/>
          </p:nvSpPr>
          <p:spPr>
            <a:xfrm>
              <a:off x="2069594" y="2929066"/>
              <a:ext cx="945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33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84159C0-82CD-2AF0-A3A1-5E3D9A3790DB}"/>
                </a:ext>
              </a:extLst>
            </p:cNvPr>
            <p:cNvSpPr txBox="1"/>
            <p:nvPr/>
          </p:nvSpPr>
          <p:spPr>
            <a:xfrm>
              <a:off x="161348" y="2459363"/>
              <a:ext cx="945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22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28D3348-EAA6-BB00-6F7F-BC85C95E2FC6}"/>
                </a:ext>
              </a:extLst>
            </p:cNvPr>
            <p:cNvSpPr txBox="1"/>
            <p:nvPr/>
          </p:nvSpPr>
          <p:spPr>
            <a:xfrm>
              <a:off x="2111368" y="1516549"/>
              <a:ext cx="945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p:sp>
        <p:nvSpPr>
          <p:cNvPr id="58" name="AutoShape 2" descr="Donate Books to Support Orphans &amp; Families - Orphans Treasure Box">
            <a:extLst>
              <a:ext uri="{FF2B5EF4-FFF2-40B4-BE49-F238E27FC236}">
                <a16:creationId xmlns:a16="http://schemas.microsoft.com/office/drawing/2014/main" id="{E7EEA4D9-E864-2FD2-AFB3-A582F730DC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ow to Pack and Store Books in Your Storage Unit | StorageMart">
            <a:extLst>
              <a:ext uri="{FF2B5EF4-FFF2-40B4-BE49-F238E27FC236}">
                <a16:creationId xmlns:a16="http://schemas.microsoft.com/office/drawing/2014/main" id="{95D58ABD-8596-19B2-768D-26AEDF595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858" y="2149189"/>
            <a:ext cx="3047129" cy="228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18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0668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Find the </a:t>
            </a:r>
            <a:r>
              <a:rPr lang="en-US" dirty="0">
                <a:solidFill>
                  <a:srgbClr val="FF00FF"/>
                </a:solidFill>
              </a:rPr>
              <a:t>next smallest </a:t>
            </a:r>
            <a:r>
              <a:rPr lang="en-US" dirty="0"/>
              <a:t>element, swap it into the </a:t>
            </a:r>
            <a:r>
              <a:rPr lang="en-US" dirty="0">
                <a:solidFill>
                  <a:srgbClr val="FF0000"/>
                </a:solidFill>
              </a:rPr>
              <a:t>next index </a:t>
            </a:r>
            <a:r>
              <a:rPr lang="en-US" dirty="0"/>
              <a:t>in the array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19</a:t>
            </a:fld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2855224" y="3429000"/>
            <a:ext cx="6403076" cy="533400"/>
            <a:chOff x="1064524" y="3429000"/>
            <a:chExt cx="6403076" cy="533400"/>
          </a:xfrm>
        </p:grpSpPr>
        <p:sp>
          <p:nvSpPr>
            <p:cNvPr id="31" name="Rectangle 30"/>
            <p:cNvSpPr/>
            <p:nvPr/>
          </p:nvSpPr>
          <p:spPr>
            <a:xfrm>
              <a:off x="1064524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597924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31893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665293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198693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32662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266062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799462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333431" y="3429000"/>
              <a:ext cx="533400" cy="533400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8668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4002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934200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532761" y="2594649"/>
            <a:ext cx="199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Already  In Position</a:t>
            </a:r>
          </a:p>
        </p:txBody>
      </p:sp>
      <p:sp>
        <p:nvSpPr>
          <p:cNvPr id="84" name="Right Brace 83"/>
          <p:cNvSpPr/>
          <p:nvPr/>
        </p:nvSpPr>
        <p:spPr>
          <a:xfrm rot="16200000">
            <a:off x="4227393" y="1599631"/>
            <a:ext cx="457200" cy="320153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87FC1C4-490D-9A9C-01A2-EEFA377B5C8C}"/>
              </a:ext>
            </a:extLst>
          </p:cNvPr>
          <p:cNvGrpSpPr/>
          <p:nvPr/>
        </p:nvGrpSpPr>
        <p:grpSpPr>
          <a:xfrm>
            <a:off x="2763784" y="5361323"/>
            <a:ext cx="6403076" cy="533400"/>
            <a:chOff x="1064524" y="3429000"/>
            <a:chExt cx="6403076" cy="533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CD975D-0BE9-31D5-87C6-7B43D2D2B20A}"/>
                </a:ext>
              </a:extLst>
            </p:cNvPr>
            <p:cNvSpPr/>
            <p:nvPr/>
          </p:nvSpPr>
          <p:spPr>
            <a:xfrm>
              <a:off x="1064524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18A7C59-C4A2-49E5-A794-EE4A5318DB86}"/>
                </a:ext>
              </a:extLst>
            </p:cNvPr>
            <p:cNvSpPr/>
            <p:nvPr/>
          </p:nvSpPr>
          <p:spPr>
            <a:xfrm>
              <a:off x="1597924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E305A8-9655-2015-F98A-DF3F2EB7A3BB}"/>
                </a:ext>
              </a:extLst>
            </p:cNvPr>
            <p:cNvSpPr/>
            <p:nvPr/>
          </p:nvSpPr>
          <p:spPr>
            <a:xfrm>
              <a:off x="2131893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F9BA93-348F-0F98-5A21-2485D0A4F915}"/>
                </a:ext>
              </a:extLst>
            </p:cNvPr>
            <p:cNvSpPr/>
            <p:nvPr/>
          </p:nvSpPr>
          <p:spPr>
            <a:xfrm>
              <a:off x="2665293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AB0B74-7194-9EF9-34C8-B8D57FAFE86E}"/>
                </a:ext>
              </a:extLst>
            </p:cNvPr>
            <p:cNvSpPr/>
            <p:nvPr/>
          </p:nvSpPr>
          <p:spPr>
            <a:xfrm>
              <a:off x="3198693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6FE97AD-1D3F-E9A1-7082-1B3D2FAB261D}"/>
                </a:ext>
              </a:extLst>
            </p:cNvPr>
            <p:cNvSpPr/>
            <p:nvPr/>
          </p:nvSpPr>
          <p:spPr>
            <a:xfrm>
              <a:off x="3732662" y="3429000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020FA69-1BEC-4261-855F-52E42F10B9AC}"/>
                </a:ext>
              </a:extLst>
            </p:cNvPr>
            <p:cNvSpPr/>
            <p:nvPr/>
          </p:nvSpPr>
          <p:spPr>
            <a:xfrm>
              <a:off x="4266062" y="3429000"/>
              <a:ext cx="533400" cy="533400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C02FFC2-3FF8-4DC6-0657-F424FCAFA82F}"/>
                </a:ext>
              </a:extLst>
            </p:cNvPr>
            <p:cNvSpPr/>
            <p:nvPr/>
          </p:nvSpPr>
          <p:spPr>
            <a:xfrm>
              <a:off x="4799462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407416B-67DA-23EF-5187-C56FC84E4DC0}"/>
                </a:ext>
              </a:extLst>
            </p:cNvPr>
            <p:cNvSpPr/>
            <p:nvPr/>
          </p:nvSpPr>
          <p:spPr>
            <a:xfrm>
              <a:off x="5333431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717EA7D-E718-1002-62EE-25FBC959A955}"/>
                </a:ext>
              </a:extLst>
            </p:cNvPr>
            <p:cNvSpPr/>
            <p:nvPr/>
          </p:nvSpPr>
          <p:spPr>
            <a:xfrm>
              <a:off x="58668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487C529-5F83-34F8-F62B-B69053FD3AD0}"/>
                </a:ext>
              </a:extLst>
            </p:cNvPr>
            <p:cNvSpPr/>
            <p:nvPr/>
          </p:nvSpPr>
          <p:spPr>
            <a:xfrm>
              <a:off x="64002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E5FA6C5-AAC4-0A1E-F594-9034DFAE4287}"/>
                </a:ext>
              </a:extLst>
            </p:cNvPr>
            <p:cNvSpPr/>
            <p:nvPr/>
          </p:nvSpPr>
          <p:spPr>
            <a:xfrm>
              <a:off x="6934200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F7A0356-6BF8-E171-AA9F-1364E98D148A}"/>
              </a:ext>
            </a:extLst>
          </p:cNvPr>
          <p:cNvSpPr txBox="1"/>
          <p:nvPr/>
        </p:nvSpPr>
        <p:spPr>
          <a:xfrm>
            <a:off x="3441321" y="4526972"/>
            <a:ext cx="199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Already  In Position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A37B6D70-4385-F2D8-6AAA-CB7C46C6D398}"/>
              </a:ext>
            </a:extLst>
          </p:cNvPr>
          <p:cNvSpPr/>
          <p:nvPr/>
        </p:nvSpPr>
        <p:spPr>
          <a:xfrm rot="16200000">
            <a:off x="4402653" y="3265254"/>
            <a:ext cx="457200" cy="373493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7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AFC2A-BFAD-154C-CB01-688AAE7FE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topic: Hash Tables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1A6D878-0A9C-88E0-BF73-13D0C8B95F0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6742674"/>
                  </p:ext>
                </p:extLst>
              </p:nvPr>
            </p:nvGraphicFramePr>
            <p:xfrm>
              <a:off x="1485900" y="1988820"/>
              <a:ext cx="9220199" cy="402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92120">
                      <a:extLst>
                        <a:ext uri="{9D8B030D-6E8A-4147-A177-3AD203B41FA5}">
                          <a16:colId xmlns:a16="http://schemas.microsoft.com/office/drawing/2014/main" val="3859037791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1986166423"/>
                        </a:ext>
                      </a:extLst>
                    </a:gridCol>
                    <a:gridCol w="1798320">
                      <a:extLst>
                        <a:ext uri="{9D8B030D-6E8A-4147-A177-3AD203B41FA5}">
                          <a16:colId xmlns:a16="http://schemas.microsoft.com/office/drawing/2014/main" val="3667104526"/>
                        </a:ext>
                      </a:extLst>
                    </a:gridCol>
                    <a:gridCol w="2499359">
                      <a:extLst>
                        <a:ext uri="{9D8B030D-6E8A-4147-A177-3AD203B41FA5}">
                          <a16:colId xmlns:a16="http://schemas.microsoft.com/office/drawing/2014/main" val="2651083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Data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Time to 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find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delete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69406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92180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75322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15488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73790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Search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height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height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height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207377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AVL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7528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(Worst case)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3878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(Expected and amortized)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121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1A6D878-0A9C-88E0-BF73-13D0C8B95F0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6742674"/>
                  </p:ext>
                </p:extLst>
              </p:nvPr>
            </p:nvGraphicFramePr>
            <p:xfrm>
              <a:off x="1485900" y="1988820"/>
              <a:ext cx="9220199" cy="402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92120">
                      <a:extLst>
                        <a:ext uri="{9D8B030D-6E8A-4147-A177-3AD203B41FA5}">
                          <a16:colId xmlns:a16="http://schemas.microsoft.com/office/drawing/2014/main" val="3859037791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1986166423"/>
                        </a:ext>
                      </a:extLst>
                    </a:gridCol>
                    <a:gridCol w="1798320">
                      <a:extLst>
                        <a:ext uri="{9D8B030D-6E8A-4147-A177-3AD203B41FA5}">
                          <a16:colId xmlns:a16="http://schemas.microsoft.com/office/drawing/2014/main" val="3667104526"/>
                        </a:ext>
                      </a:extLst>
                    </a:gridCol>
                    <a:gridCol w="2499359">
                      <a:extLst>
                        <a:ext uri="{9D8B030D-6E8A-4147-A177-3AD203B41FA5}">
                          <a16:colId xmlns:a16="http://schemas.microsoft.com/office/drawing/2014/main" val="265108309"/>
                        </a:ext>
                      </a:extLst>
                    </a:gridCol>
                  </a:tblGrid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Data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Time to 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find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delete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6940656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110448" r="-223975" b="-813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110448" r="-139865" b="-813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110448" r="-976" b="-8134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921803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207353" r="-223975" b="-7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207353" r="-139865" b="-7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207353" r="-976" b="-701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753227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311940" r="-223975" b="-6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311940" r="-139865" b="-6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311940" r="-976" b="-6119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1548857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405882" r="-223975" b="-50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405882" r="-139865" b="-50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405882" r="-976" b="-50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79023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Search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505882" r="-223975" b="-40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505882" r="-139865" b="-40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505882" r="-976" b="-40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207377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AVL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614925" r="-223975" b="-3089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614925" r="-139865" b="-3089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614925" r="-976" b="-3089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752868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(Worst case)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704412" r="-223975" b="-204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704412" r="-139865" b="-204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704412" r="-976" b="-204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387819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(Expected and amortized)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455833" r="-223975" b="-1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455833" r="-139865" b="-1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455833" r="-976" b="-15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121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79141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12E9-3F02-2CFB-F8A1-0798247A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5C29A1-5CF0-19FF-2850-9349F3E580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02188"/>
                <a:ext cx="10515600" cy="167869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Swap the thing at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with the smallest thing in the array</a:t>
                </a:r>
              </a:p>
              <a:p>
                <a:r>
                  <a:rPr lang="en-US" dirty="0"/>
                  <a:t>Swap the thing at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with the smallest thing after index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…</a:t>
                </a:r>
              </a:p>
              <a:p>
                <a:r>
                  <a:rPr lang="en-US" dirty="0"/>
                  <a:t>Swap the thing at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with the smallest thing after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5C29A1-5CF0-19FF-2850-9349F3E580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02188"/>
                <a:ext cx="10515600" cy="1678693"/>
              </a:xfrm>
              <a:blipFill>
                <a:blip r:embed="rId2"/>
                <a:stretch>
                  <a:fillRect l="-928" t="-9091" b="-5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00B9305-5813-9997-7771-B7BC37A4B988}"/>
              </a:ext>
            </a:extLst>
          </p:cNvPr>
          <p:cNvSpPr txBox="1"/>
          <p:nvPr/>
        </p:nvSpPr>
        <p:spPr>
          <a:xfrm>
            <a:off x="-25400" y="2727751"/>
            <a:ext cx="4434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</a:t>
            </a:r>
            <a:r>
              <a:rPr lang="en-US" dirty="0" err="1"/>
              <a:t>a.length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++){</a:t>
            </a:r>
          </a:p>
          <a:p>
            <a:r>
              <a:rPr lang="en-US" dirty="0"/>
              <a:t>        smallest =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        for (j=</a:t>
            </a:r>
            <a:r>
              <a:rPr lang="en-US" dirty="0" err="1"/>
              <a:t>i</a:t>
            </a:r>
            <a:r>
              <a:rPr lang="en-US" dirty="0"/>
              <a:t>; j&lt;</a:t>
            </a:r>
            <a:r>
              <a:rPr lang="en-US" dirty="0" err="1"/>
              <a:t>a.length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){</a:t>
            </a:r>
          </a:p>
          <a:p>
            <a:r>
              <a:rPr lang="en-US" dirty="0"/>
              <a:t>                if (a[j]&lt;a[smallest]){ smallest=j;}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  temp = a[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r>
              <a:rPr lang="en-US" dirty="0"/>
              <a:t>        a[</a:t>
            </a:r>
            <a:r>
              <a:rPr lang="en-US" dirty="0" err="1"/>
              <a:t>i</a:t>
            </a:r>
            <a:r>
              <a:rPr lang="en-US" dirty="0"/>
              <a:t>] = a[smallest];</a:t>
            </a:r>
          </a:p>
          <a:p>
            <a:r>
              <a:rPr lang="en-US" dirty="0"/>
              <a:t>        a[smallest] = a[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r>
              <a:rPr lang="en-US" dirty="0"/>
              <a:t>}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97FC986-B82D-A515-E69C-72BF9FDFD876}"/>
              </a:ext>
            </a:extLst>
          </p:cNvPr>
          <p:cNvGrpSpPr/>
          <p:nvPr/>
        </p:nvGrpSpPr>
        <p:grpSpPr>
          <a:xfrm>
            <a:off x="386080" y="5753526"/>
            <a:ext cx="11704320" cy="1259840"/>
            <a:chOff x="243840" y="4477752"/>
            <a:chExt cx="11704320" cy="125984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25E0C14-B25F-7E8A-FF79-255E7AE37201}"/>
                </a:ext>
              </a:extLst>
            </p:cNvPr>
            <p:cNvGrpSpPr/>
            <p:nvPr/>
          </p:nvGrpSpPr>
          <p:grpSpPr>
            <a:xfrm>
              <a:off x="243840" y="5006072"/>
              <a:ext cx="11704320" cy="731520"/>
              <a:chOff x="396240" y="2824480"/>
              <a:chExt cx="11704320" cy="731520"/>
            </a:xfrm>
            <a:solidFill>
              <a:schemeClr val="bg1"/>
            </a:solidFill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E36989E1-B347-004D-95D4-2D64C83D7131}"/>
                  </a:ext>
                </a:extLst>
              </p:cNvPr>
              <p:cNvSpPr/>
              <p:nvPr/>
            </p:nvSpPr>
            <p:spPr>
              <a:xfrm>
                <a:off x="3962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1C1B728-AFDD-FFCE-025D-4532066C68E7}"/>
                  </a:ext>
                </a:extLst>
              </p:cNvPr>
              <p:cNvSpPr/>
              <p:nvPr/>
            </p:nvSpPr>
            <p:spPr>
              <a:xfrm>
                <a:off x="112776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F057654-A27D-F0BA-CC2B-C33F4B647198}"/>
                  </a:ext>
                </a:extLst>
              </p:cNvPr>
              <p:cNvSpPr/>
              <p:nvPr/>
            </p:nvSpPr>
            <p:spPr>
              <a:xfrm>
                <a:off x="185928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32222319-A160-3607-3346-6311C929198B}"/>
                  </a:ext>
                </a:extLst>
              </p:cNvPr>
              <p:cNvSpPr/>
              <p:nvPr/>
            </p:nvSpPr>
            <p:spPr>
              <a:xfrm>
                <a:off x="259080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8A2EF9B-15E8-F11C-4E32-7F646B9C31A2}"/>
                  </a:ext>
                </a:extLst>
              </p:cNvPr>
              <p:cNvSpPr/>
              <p:nvPr/>
            </p:nvSpPr>
            <p:spPr>
              <a:xfrm>
                <a:off x="332232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EF08F0F-692A-1DF1-34F9-5FD55D62AA6A}"/>
                  </a:ext>
                </a:extLst>
              </p:cNvPr>
              <p:cNvSpPr/>
              <p:nvPr/>
            </p:nvSpPr>
            <p:spPr>
              <a:xfrm>
                <a:off x="40538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08EAEDB-EE70-97F9-1850-AAF49B3B844C}"/>
                  </a:ext>
                </a:extLst>
              </p:cNvPr>
              <p:cNvSpPr/>
              <p:nvPr/>
            </p:nvSpPr>
            <p:spPr>
              <a:xfrm>
                <a:off x="478536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2631B2DD-604C-2E8E-AC58-6FD316A47291}"/>
                  </a:ext>
                </a:extLst>
              </p:cNvPr>
              <p:cNvSpPr/>
              <p:nvPr/>
            </p:nvSpPr>
            <p:spPr>
              <a:xfrm>
                <a:off x="551688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410D81B-73CD-F602-2A14-7B31CED10ECB}"/>
                  </a:ext>
                </a:extLst>
              </p:cNvPr>
              <p:cNvSpPr/>
              <p:nvPr/>
            </p:nvSpPr>
            <p:spPr>
              <a:xfrm>
                <a:off x="624840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974E7BB-1009-D8D0-7EE9-F653A0108B6A}"/>
                  </a:ext>
                </a:extLst>
              </p:cNvPr>
              <p:cNvSpPr/>
              <p:nvPr/>
            </p:nvSpPr>
            <p:spPr>
              <a:xfrm>
                <a:off x="697992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55B9692-25D4-D6D2-1463-AB278ACFD52C}"/>
                  </a:ext>
                </a:extLst>
              </p:cNvPr>
              <p:cNvSpPr/>
              <p:nvPr/>
            </p:nvSpPr>
            <p:spPr>
              <a:xfrm>
                <a:off x="77114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9ADB94C-F189-4586-82EF-9B48F1F6CE38}"/>
                  </a:ext>
                </a:extLst>
              </p:cNvPr>
              <p:cNvSpPr/>
              <p:nvPr/>
            </p:nvSpPr>
            <p:spPr>
              <a:xfrm>
                <a:off x="844296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F311039-AFFF-272A-B53A-C2165DCE2C9B}"/>
                  </a:ext>
                </a:extLst>
              </p:cNvPr>
              <p:cNvSpPr/>
              <p:nvPr/>
            </p:nvSpPr>
            <p:spPr>
              <a:xfrm>
                <a:off x="917448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883E566-93E9-9044-B643-88AA4E7D1FE7}"/>
                  </a:ext>
                </a:extLst>
              </p:cNvPr>
              <p:cNvSpPr/>
              <p:nvPr/>
            </p:nvSpPr>
            <p:spPr>
              <a:xfrm>
                <a:off x="990600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5608703F-8424-56C0-42FC-7AED69F6C166}"/>
                  </a:ext>
                </a:extLst>
              </p:cNvPr>
              <p:cNvSpPr/>
              <p:nvPr/>
            </p:nvSpPr>
            <p:spPr>
              <a:xfrm>
                <a:off x="1063752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497EA3E-F912-EAA6-DADA-5F58369DB3E2}"/>
                  </a:ext>
                </a:extLst>
              </p:cNvPr>
              <p:cNvSpPr/>
              <p:nvPr/>
            </p:nvSpPr>
            <p:spPr>
              <a:xfrm>
                <a:off x="113690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15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F1F98AC-0B68-5E1A-A709-8B9AA0B375B5}"/>
                </a:ext>
              </a:extLst>
            </p:cNvPr>
            <p:cNvGrpSpPr/>
            <p:nvPr/>
          </p:nvGrpSpPr>
          <p:grpSpPr>
            <a:xfrm>
              <a:off x="243840" y="4477752"/>
              <a:ext cx="11704320" cy="731520"/>
              <a:chOff x="396240" y="2092960"/>
              <a:chExt cx="11704320" cy="731520"/>
            </a:xfrm>
            <a:solidFill>
              <a:schemeClr val="bg1"/>
            </a:solidFill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03DFB65-3A07-B421-AA6B-5E4B89E0183E}"/>
                  </a:ext>
                </a:extLst>
              </p:cNvPr>
              <p:cNvSpPr/>
              <p:nvPr/>
            </p:nvSpPr>
            <p:spPr>
              <a:xfrm>
                <a:off x="3962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EE89BE8-EE1C-67DE-ED9C-67E2F159BD0C}"/>
                  </a:ext>
                </a:extLst>
              </p:cNvPr>
              <p:cNvSpPr/>
              <p:nvPr/>
            </p:nvSpPr>
            <p:spPr>
              <a:xfrm>
                <a:off x="112776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77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950534F-5981-8FB2-4697-F108C990CB3F}"/>
                  </a:ext>
                </a:extLst>
              </p:cNvPr>
              <p:cNvSpPr/>
              <p:nvPr/>
            </p:nvSpPr>
            <p:spPr>
              <a:xfrm>
                <a:off x="185928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F3C6F2B-72EB-85F7-049D-EA9CA3BBBC38}"/>
                  </a:ext>
                </a:extLst>
              </p:cNvPr>
              <p:cNvSpPr/>
              <p:nvPr/>
            </p:nvSpPr>
            <p:spPr>
              <a:xfrm>
                <a:off x="259080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15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073139F-A075-5F45-B637-3641CB03786B}"/>
                  </a:ext>
                </a:extLst>
              </p:cNvPr>
              <p:cNvSpPr/>
              <p:nvPr/>
            </p:nvSpPr>
            <p:spPr>
              <a:xfrm>
                <a:off x="332232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1E8271A-BC44-C130-7766-CF3A65ADA6E3}"/>
                  </a:ext>
                </a:extLst>
              </p:cNvPr>
              <p:cNvSpPr/>
              <p:nvPr/>
            </p:nvSpPr>
            <p:spPr>
              <a:xfrm>
                <a:off x="40538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22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442AB55-96C5-BB09-7B46-F5B1060B7760}"/>
                  </a:ext>
                </a:extLst>
              </p:cNvPr>
              <p:cNvSpPr/>
              <p:nvPr/>
            </p:nvSpPr>
            <p:spPr>
              <a:xfrm>
                <a:off x="478536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64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BBE4FB6-097A-17D5-D547-2DBE1218C922}"/>
                  </a:ext>
                </a:extLst>
              </p:cNvPr>
              <p:cNvSpPr/>
              <p:nvPr/>
            </p:nvSpPr>
            <p:spPr>
              <a:xfrm>
                <a:off x="551688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41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071AC63-FA3D-8B02-FEFE-091FEB8188B7}"/>
                  </a:ext>
                </a:extLst>
              </p:cNvPr>
              <p:cNvSpPr/>
              <p:nvPr/>
            </p:nvSpPr>
            <p:spPr>
              <a:xfrm>
                <a:off x="624840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D434C37-6594-3ABC-B809-B53EF50CBE01}"/>
                  </a:ext>
                </a:extLst>
              </p:cNvPr>
              <p:cNvSpPr/>
              <p:nvPr/>
            </p:nvSpPr>
            <p:spPr>
              <a:xfrm>
                <a:off x="697992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19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4584979-8516-1DF0-8FE1-CDCF3B37B183}"/>
                  </a:ext>
                </a:extLst>
              </p:cNvPr>
              <p:cNvSpPr/>
              <p:nvPr/>
            </p:nvSpPr>
            <p:spPr>
              <a:xfrm>
                <a:off x="77114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30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5316B61-3179-5A84-B76C-E83D02308C4F}"/>
                  </a:ext>
                </a:extLst>
              </p:cNvPr>
              <p:cNvSpPr/>
              <p:nvPr/>
            </p:nvSpPr>
            <p:spPr>
              <a:xfrm>
                <a:off x="844296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21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A288453-2B40-BE9B-014D-93AFF2596ECB}"/>
                  </a:ext>
                </a:extLst>
              </p:cNvPr>
              <p:cNvSpPr/>
              <p:nvPr/>
            </p:nvSpPr>
            <p:spPr>
              <a:xfrm>
                <a:off x="917448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6A6100D-9E9B-C357-9B75-D51E38D25A6F}"/>
                  </a:ext>
                </a:extLst>
              </p:cNvPr>
              <p:cNvSpPr/>
              <p:nvPr/>
            </p:nvSpPr>
            <p:spPr>
              <a:xfrm>
                <a:off x="990600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24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AF67874-D5C1-15DB-D5E8-1EA75472B454}"/>
                  </a:ext>
                </a:extLst>
              </p:cNvPr>
              <p:cNvSpPr/>
              <p:nvPr/>
            </p:nvSpPr>
            <p:spPr>
              <a:xfrm>
                <a:off x="1063752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2C39029-FB4F-8678-D40F-AEEA8D63F4F2}"/>
                  </a:ext>
                </a:extLst>
              </p:cNvPr>
              <p:cNvSpPr/>
              <p:nvPr/>
            </p:nvSpPr>
            <p:spPr>
              <a:xfrm>
                <a:off x="113690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33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3DF0B3D-6CCD-BDBB-6693-F8DD5945C5AE}"/>
                  </a:ext>
                </a:extLst>
              </p:cNvPr>
              <p:cNvSpPr txBox="1"/>
              <p:nvPr/>
            </p:nvSpPr>
            <p:spPr>
              <a:xfrm>
                <a:off x="5872480" y="3244334"/>
                <a:ext cx="443484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Running Time:</a:t>
                </a:r>
              </a:p>
              <a:p>
                <a:r>
                  <a:rPr lang="en-US" sz="2800" dirty="0"/>
                  <a:t>	Worst Case: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	Best Case: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3DF0B3D-6CCD-BDBB-6693-F8DD5945C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480" y="3244334"/>
                <a:ext cx="4434840" cy="1384995"/>
              </a:xfrm>
              <a:prstGeom prst="rect">
                <a:avLst/>
              </a:prstGeom>
              <a:blipFill>
                <a:blip r:embed="rId3"/>
                <a:stretch>
                  <a:fillRect l="-2747" t="-3965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64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0668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Maintain a </a:t>
            </a:r>
            <a:r>
              <a:rPr lang="en-US" dirty="0">
                <a:solidFill>
                  <a:srgbClr val="FF0000"/>
                </a:solidFill>
              </a:rPr>
              <a:t>sorted list prefix</a:t>
            </a:r>
            <a:r>
              <a:rPr lang="en-US" dirty="0"/>
              <a:t>, extend that prefix by “inserting” the </a:t>
            </a:r>
            <a:r>
              <a:rPr lang="en-US" dirty="0">
                <a:solidFill>
                  <a:srgbClr val="FF33CC"/>
                </a:solidFill>
              </a:rPr>
              <a:t>next 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21</a:t>
            </a:fld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2855224" y="3429000"/>
            <a:ext cx="6403076" cy="533400"/>
            <a:chOff x="1064524" y="3429000"/>
            <a:chExt cx="6403076" cy="533400"/>
          </a:xfrm>
        </p:grpSpPr>
        <p:sp>
          <p:nvSpPr>
            <p:cNvPr id="31" name="Rectangle 30"/>
            <p:cNvSpPr/>
            <p:nvPr/>
          </p:nvSpPr>
          <p:spPr>
            <a:xfrm>
              <a:off x="1064524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597924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318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6652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1986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32662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266062" y="3429000"/>
              <a:ext cx="533400" cy="533400"/>
            </a:xfrm>
            <a:prstGeom prst="rect">
              <a:avLst/>
            </a:prstGeom>
            <a:solidFill>
              <a:srgbClr val="FF33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799462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3334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8668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4002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934200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</p:grpSp>
      <p:sp>
        <p:nvSpPr>
          <p:cNvPr id="43" name="Right Brace 42"/>
          <p:cNvSpPr/>
          <p:nvPr/>
        </p:nvSpPr>
        <p:spPr>
          <a:xfrm rot="16200000">
            <a:off x="4494093" y="4076131"/>
            <a:ext cx="457200" cy="373493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761508" y="2678668"/>
            <a:ext cx="1388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Sorted Prefix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55224" y="4114800"/>
            <a:ext cx="6403076" cy="533400"/>
            <a:chOff x="1064524" y="3429000"/>
            <a:chExt cx="6403076" cy="533400"/>
          </a:xfrm>
        </p:grpSpPr>
        <p:sp>
          <p:nvSpPr>
            <p:cNvPr id="46" name="Rectangle 45"/>
            <p:cNvSpPr/>
            <p:nvPr/>
          </p:nvSpPr>
          <p:spPr>
            <a:xfrm>
              <a:off x="1064524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597924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318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6652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1986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732662" y="3429000"/>
              <a:ext cx="533400" cy="533400"/>
            </a:xfrm>
            <a:prstGeom prst="rect">
              <a:avLst/>
            </a:prstGeom>
            <a:solidFill>
              <a:srgbClr val="FF33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266062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799462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3334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8668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4002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34200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855224" y="4800600"/>
            <a:ext cx="6403076" cy="533400"/>
            <a:chOff x="1064524" y="3429000"/>
            <a:chExt cx="6403076" cy="533400"/>
          </a:xfrm>
        </p:grpSpPr>
        <p:sp>
          <p:nvSpPr>
            <p:cNvPr id="59" name="Rectangle 58"/>
            <p:cNvSpPr/>
            <p:nvPr/>
          </p:nvSpPr>
          <p:spPr>
            <a:xfrm>
              <a:off x="1064524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97924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1318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6652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198693" y="3429000"/>
              <a:ext cx="533400" cy="533400"/>
            </a:xfrm>
            <a:prstGeom prst="rect">
              <a:avLst/>
            </a:prstGeom>
            <a:solidFill>
              <a:srgbClr val="FF33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732662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266062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799462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3334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668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4002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934200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855224" y="6172200"/>
            <a:ext cx="6403076" cy="533400"/>
            <a:chOff x="1064524" y="3429000"/>
            <a:chExt cx="6403076" cy="533400"/>
          </a:xfrm>
        </p:grpSpPr>
        <p:sp>
          <p:nvSpPr>
            <p:cNvPr id="72" name="Rectangle 71"/>
            <p:cNvSpPr/>
            <p:nvPr/>
          </p:nvSpPr>
          <p:spPr>
            <a:xfrm>
              <a:off x="1064524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597924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1318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6652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198693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32662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266062" y="3429000"/>
              <a:ext cx="533400" cy="533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799462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3334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8668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400231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934200" y="342900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</p:grpSp>
      <p:sp>
        <p:nvSpPr>
          <p:cNvPr id="84" name="Right Brace 83"/>
          <p:cNvSpPr/>
          <p:nvPr/>
        </p:nvSpPr>
        <p:spPr>
          <a:xfrm rot="16200000">
            <a:off x="4227393" y="1599631"/>
            <a:ext cx="457200" cy="320153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28208" y="5421868"/>
            <a:ext cx="1388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Sorted Prefix</a:t>
            </a:r>
          </a:p>
        </p:txBody>
      </p:sp>
    </p:spTree>
    <p:extLst>
      <p:ext uri="{BB962C8B-B14F-4D97-AF65-F5344CB8AC3E}">
        <p14:creationId xmlns:p14="http://schemas.microsoft.com/office/powerpoint/2010/main" val="404078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8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12E9-3F02-2CFB-F8A1-0798247A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5C29A1-5CF0-19FF-2850-9349F3E580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02188"/>
                <a:ext cx="11252200" cy="1678693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If the items at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are out of order, swap them</a:t>
                </a:r>
              </a:p>
              <a:p>
                <a:r>
                  <a:rPr lang="en-US" dirty="0"/>
                  <a:t>Keep swapping the item at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with the thing to its left as long as the left thing is larger</a:t>
                </a:r>
              </a:p>
              <a:p>
                <a:r>
                  <a:rPr lang="en-US" dirty="0"/>
                  <a:t>…</a:t>
                </a:r>
              </a:p>
              <a:p>
                <a:r>
                  <a:rPr lang="en-US" dirty="0"/>
                  <a:t>Keep swapping the item at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with the thing to its left as long as the left thing is larger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5C29A1-5CF0-19FF-2850-9349F3E580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02188"/>
                <a:ext cx="11252200" cy="1678693"/>
              </a:xfrm>
              <a:blipFill>
                <a:blip r:embed="rId2"/>
                <a:stretch>
                  <a:fillRect l="-650" t="-7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00B9305-5813-9997-7771-B7BC37A4B988}"/>
              </a:ext>
            </a:extLst>
          </p:cNvPr>
          <p:cNvSpPr txBox="1"/>
          <p:nvPr/>
        </p:nvSpPr>
        <p:spPr>
          <a:xfrm>
            <a:off x="-25400" y="2575351"/>
            <a:ext cx="4434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=1; </a:t>
            </a:r>
            <a:r>
              <a:rPr lang="en-US" dirty="0" err="1"/>
              <a:t>i</a:t>
            </a:r>
            <a:r>
              <a:rPr lang="en-US" dirty="0"/>
              <a:t>&lt;</a:t>
            </a:r>
            <a:r>
              <a:rPr lang="en-US" dirty="0" err="1"/>
              <a:t>a.length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++){</a:t>
            </a:r>
          </a:p>
          <a:p>
            <a:r>
              <a:rPr lang="en-US" dirty="0"/>
              <a:t>        </a:t>
            </a:r>
            <a:r>
              <a:rPr lang="en-US" dirty="0" err="1"/>
              <a:t>prev</a:t>
            </a:r>
            <a:r>
              <a:rPr lang="en-US" dirty="0"/>
              <a:t> = i-1;</a:t>
            </a:r>
          </a:p>
          <a:p>
            <a:r>
              <a:rPr lang="en-US" dirty="0"/>
              <a:t>        while(a[</a:t>
            </a:r>
            <a:r>
              <a:rPr lang="en-US" dirty="0" err="1"/>
              <a:t>i</a:t>
            </a:r>
            <a:r>
              <a:rPr lang="en-US" dirty="0"/>
              <a:t>] &lt; a[</a:t>
            </a:r>
            <a:r>
              <a:rPr lang="en-US" dirty="0" err="1"/>
              <a:t>prev</a:t>
            </a:r>
            <a:r>
              <a:rPr lang="en-US" dirty="0"/>
              <a:t>] &amp;&amp; </a:t>
            </a:r>
            <a:r>
              <a:rPr lang="en-US" dirty="0" err="1"/>
              <a:t>prev</a:t>
            </a:r>
            <a:r>
              <a:rPr lang="en-US" dirty="0"/>
              <a:t> &gt; -1){</a:t>
            </a:r>
          </a:p>
          <a:p>
            <a:r>
              <a:rPr lang="en-US" dirty="0"/>
              <a:t>                temp = a[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r>
              <a:rPr lang="en-US" dirty="0"/>
              <a:t>                a[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prev</a:t>
            </a:r>
            <a:r>
              <a:rPr lang="en-US" dirty="0"/>
              <a:t>];</a:t>
            </a:r>
          </a:p>
          <a:p>
            <a:r>
              <a:rPr lang="en-US" dirty="0"/>
              <a:t>                a[</a:t>
            </a:r>
            <a:r>
              <a:rPr lang="en-US" dirty="0" err="1"/>
              <a:t>prev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r>
              <a:rPr lang="en-US" dirty="0"/>
              <a:t>                </a:t>
            </a:r>
            <a:r>
              <a:rPr lang="en-US" dirty="0" err="1"/>
              <a:t>i</a:t>
            </a:r>
            <a:r>
              <a:rPr lang="en-US" dirty="0"/>
              <a:t>--;</a:t>
            </a:r>
          </a:p>
          <a:p>
            <a:r>
              <a:rPr lang="en-US" dirty="0"/>
              <a:t>                </a:t>
            </a:r>
            <a:r>
              <a:rPr lang="en-US" dirty="0" err="1"/>
              <a:t>prev</a:t>
            </a:r>
            <a:r>
              <a:rPr lang="en-US" dirty="0"/>
              <a:t>--;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}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97FC986-B82D-A515-E69C-72BF9FDFD876}"/>
              </a:ext>
            </a:extLst>
          </p:cNvPr>
          <p:cNvGrpSpPr/>
          <p:nvPr/>
        </p:nvGrpSpPr>
        <p:grpSpPr>
          <a:xfrm>
            <a:off x="386080" y="5753526"/>
            <a:ext cx="11704320" cy="1259840"/>
            <a:chOff x="243840" y="4477752"/>
            <a:chExt cx="11704320" cy="125984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25E0C14-B25F-7E8A-FF79-255E7AE37201}"/>
                </a:ext>
              </a:extLst>
            </p:cNvPr>
            <p:cNvGrpSpPr/>
            <p:nvPr/>
          </p:nvGrpSpPr>
          <p:grpSpPr>
            <a:xfrm>
              <a:off x="243840" y="5006072"/>
              <a:ext cx="11704320" cy="731520"/>
              <a:chOff x="396240" y="2824480"/>
              <a:chExt cx="11704320" cy="731520"/>
            </a:xfrm>
            <a:solidFill>
              <a:schemeClr val="bg1"/>
            </a:solidFill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E36989E1-B347-004D-95D4-2D64C83D7131}"/>
                  </a:ext>
                </a:extLst>
              </p:cNvPr>
              <p:cNvSpPr/>
              <p:nvPr/>
            </p:nvSpPr>
            <p:spPr>
              <a:xfrm>
                <a:off x="3962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1C1B728-AFDD-FFCE-025D-4532066C68E7}"/>
                  </a:ext>
                </a:extLst>
              </p:cNvPr>
              <p:cNvSpPr/>
              <p:nvPr/>
            </p:nvSpPr>
            <p:spPr>
              <a:xfrm>
                <a:off x="112776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F057654-A27D-F0BA-CC2B-C33F4B647198}"/>
                  </a:ext>
                </a:extLst>
              </p:cNvPr>
              <p:cNvSpPr/>
              <p:nvPr/>
            </p:nvSpPr>
            <p:spPr>
              <a:xfrm>
                <a:off x="185928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32222319-A160-3607-3346-6311C929198B}"/>
                  </a:ext>
                </a:extLst>
              </p:cNvPr>
              <p:cNvSpPr/>
              <p:nvPr/>
            </p:nvSpPr>
            <p:spPr>
              <a:xfrm>
                <a:off x="259080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8A2EF9B-15E8-F11C-4E32-7F646B9C31A2}"/>
                  </a:ext>
                </a:extLst>
              </p:cNvPr>
              <p:cNvSpPr/>
              <p:nvPr/>
            </p:nvSpPr>
            <p:spPr>
              <a:xfrm>
                <a:off x="332232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EF08F0F-692A-1DF1-34F9-5FD55D62AA6A}"/>
                  </a:ext>
                </a:extLst>
              </p:cNvPr>
              <p:cNvSpPr/>
              <p:nvPr/>
            </p:nvSpPr>
            <p:spPr>
              <a:xfrm>
                <a:off x="40538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08EAEDB-EE70-97F9-1850-AAF49B3B844C}"/>
                  </a:ext>
                </a:extLst>
              </p:cNvPr>
              <p:cNvSpPr/>
              <p:nvPr/>
            </p:nvSpPr>
            <p:spPr>
              <a:xfrm>
                <a:off x="478536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2631B2DD-604C-2E8E-AC58-6FD316A47291}"/>
                  </a:ext>
                </a:extLst>
              </p:cNvPr>
              <p:cNvSpPr/>
              <p:nvPr/>
            </p:nvSpPr>
            <p:spPr>
              <a:xfrm>
                <a:off x="551688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410D81B-73CD-F602-2A14-7B31CED10ECB}"/>
                  </a:ext>
                </a:extLst>
              </p:cNvPr>
              <p:cNvSpPr/>
              <p:nvPr/>
            </p:nvSpPr>
            <p:spPr>
              <a:xfrm>
                <a:off x="624840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974E7BB-1009-D8D0-7EE9-F653A0108B6A}"/>
                  </a:ext>
                </a:extLst>
              </p:cNvPr>
              <p:cNvSpPr/>
              <p:nvPr/>
            </p:nvSpPr>
            <p:spPr>
              <a:xfrm>
                <a:off x="697992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55B9692-25D4-D6D2-1463-AB278ACFD52C}"/>
                  </a:ext>
                </a:extLst>
              </p:cNvPr>
              <p:cNvSpPr/>
              <p:nvPr/>
            </p:nvSpPr>
            <p:spPr>
              <a:xfrm>
                <a:off x="77114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9ADB94C-F189-4586-82EF-9B48F1F6CE38}"/>
                  </a:ext>
                </a:extLst>
              </p:cNvPr>
              <p:cNvSpPr/>
              <p:nvPr/>
            </p:nvSpPr>
            <p:spPr>
              <a:xfrm>
                <a:off x="844296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F311039-AFFF-272A-B53A-C2165DCE2C9B}"/>
                  </a:ext>
                </a:extLst>
              </p:cNvPr>
              <p:cNvSpPr/>
              <p:nvPr/>
            </p:nvSpPr>
            <p:spPr>
              <a:xfrm>
                <a:off x="917448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883E566-93E9-9044-B643-88AA4E7D1FE7}"/>
                  </a:ext>
                </a:extLst>
              </p:cNvPr>
              <p:cNvSpPr/>
              <p:nvPr/>
            </p:nvSpPr>
            <p:spPr>
              <a:xfrm>
                <a:off x="990600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5608703F-8424-56C0-42FC-7AED69F6C166}"/>
                  </a:ext>
                </a:extLst>
              </p:cNvPr>
              <p:cNvSpPr/>
              <p:nvPr/>
            </p:nvSpPr>
            <p:spPr>
              <a:xfrm>
                <a:off x="1063752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497EA3E-F912-EAA6-DADA-5F58369DB3E2}"/>
                  </a:ext>
                </a:extLst>
              </p:cNvPr>
              <p:cNvSpPr/>
              <p:nvPr/>
            </p:nvSpPr>
            <p:spPr>
              <a:xfrm>
                <a:off x="11369040" y="2824480"/>
                <a:ext cx="731520" cy="7315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15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F1F98AC-0B68-5E1A-A709-8B9AA0B375B5}"/>
                </a:ext>
              </a:extLst>
            </p:cNvPr>
            <p:cNvGrpSpPr/>
            <p:nvPr/>
          </p:nvGrpSpPr>
          <p:grpSpPr>
            <a:xfrm>
              <a:off x="243840" y="4477752"/>
              <a:ext cx="11704320" cy="731520"/>
              <a:chOff x="396240" y="2092960"/>
              <a:chExt cx="11704320" cy="731520"/>
            </a:xfrm>
            <a:solidFill>
              <a:schemeClr val="bg1"/>
            </a:solidFill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03DFB65-3A07-B421-AA6B-5E4B89E0183E}"/>
                  </a:ext>
                </a:extLst>
              </p:cNvPr>
              <p:cNvSpPr/>
              <p:nvPr/>
            </p:nvSpPr>
            <p:spPr>
              <a:xfrm>
                <a:off x="3962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EE89BE8-EE1C-67DE-ED9C-67E2F159BD0C}"/>
                  </a:ext>
                </a:extLst>
              </p:cNvPr>
              <p:cNvSpPr/>
              <p:nvPr/>
            </p:nvSpPr>
            <p:spPr>
              <a:xfrm>
                <a:off x="112776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77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950534F-5981-8FB2-4697-F108C990CB3F}"/>
                  </a:ext>
                </a:extLst>
              </p:cNvPr>
              <p:cNvSpPr/>
              <p:nvPr/>
            </p:nvSpPr>
            <p:spPr>
              <a:xfrm>
                <a:off x="185928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F3C6F2B-72EB-85F7-049D-EA9CA3BBBC38}"/>
                  </a:ext>
                </a:extLst>
              </p:cNvPr>
              <p:cNvSpPr/>
              <p:nvPr/>
            </p:nvSpPr>
            <p:spPr>
              <a:xfrm>
                <a:off x="259080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15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073139F-A075-5F45-B637-3641CB03786B}"/>
                  </a:ext>
                </a:extLst>
              </p:cNvPr>
              <p:cNvSpPr/>
              <p:nvPr/>
            </p:nvSpPr>
            <p:spPr>
              <a:xfrm>
                <a:off x="332232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1E8271A-BC44-C130-7766-CF3A65ADA6E3}"/>
                  </a:ext>
                </a:extLst>
              </p:cNvPr>
              <p:cNvSpPr/>
              <p:nvPr/>
            </p:nvSpPr>
            <p:spPr>
              <a:xfrm>
                <a:off x="40538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22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442AB55-96C5-BB09-7B46-F5B1060B7760}"/>
                  </a:ext>
                </a:extLst>
              </p:cNvPr>
              <p:cNvSpPr/>
              <p:nvPr/>
            </p:nvSpPr>
            <p:spPr>
              <a:xfrm>
                <a:off x="478536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64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BBE4FB6-097A-17D5-D547-2DBE1218C922}"/>
                  </a:ext>
                </a:extLst>
              </p:cNvPr>
              <p:cNvSpPr/>
              <p:nvPr/>
            </p:nvSpPr>
            <p:spPr>
              <a:xfrm>
                <a:off x="551688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41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071AC63-FA3D-8B02-FEFE-091FEB8188B7}"/>
                  </a:ext>
                </a:extLst>
              </p:cNvPr>
              <p:cNvSpPr/>
              <p:nvPr/>
            </p:nvSpPr>
            <p:spPr>
              <a:xfrm>
                <a:off x="624840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D434C37-6594-3ABC-B809-B53EF50CBE01}"/>
                  </a:ext>
                </a:extLst>
              </p:cNvPr>
              <p:cNvSpPr/>
              <p:nvPr/>
            </p:nvSpPr>
            <p:spPr>
              <a:xfrm>
                <a:off x="697992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19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4584979-8516-1DF0-8FE1-CDCF3B37B183}"/>
                  </a:ext>
                </a:extLst>
              </p:cNvPr>
              <p:cNvSpPr/>
              <p:nvPr/>
            </p:nvSpPr>
            <p:spPr>
              <a:xfrm>
                <a:off x="77114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30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5316B61-3179-5A84-B76C-E83D02308C4F}"/>
                  </a:ext>
                </a:extLst>
              </p:cNvPr>
              <p:cNvSpPr/>
              <p:nvPr/>
            </p:nvSpPr>
            <p:spPr>
              <a:xfrm>
                <a:off x="844296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21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A288453-2B40-BE9B-014D-93AFF2596ECB}"/>
                  </a:ext>
                </a:extLst>
              </p:cNvPr>
              <p:cNvSpPr/>
              <p:nvPr/>
            </p:nvSpPr>
            <p:spPr>
              <a:xfrm>
                <a:off x="917448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6A6100D-9E9B-C357-9B75-D51E38D25A6F}"/>
                  </a:ext>
                </a:extLst>
              </p:cNvPr>
              <p:cNvSpPr/>
              <p:nvPr/>
            </p:nvSpPr>
            <p:spPr>
              <a:xfrm>
                <a:off x="990600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24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AF67874-D5C1-15DB-D5E8-1EA75472B454}"/>
                  </a:ext>
                </a:extLst>
              </p:cNvPr>
              <p:cNvSpPr/>
              <p:nvPr/>
            </p:nvSpPr>
            <p:spPr>
              <a:xfrm>
                <a:off x="1063752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2C39029-FB4F-8678-D40F-AEEA8D63F4F2}"/>
                  </a:ext>
                </a:extLst>
              </p:cNvPr>
              <p:cNvSpPr/>
              <p:nvPr/>
            </p:nvSpPr>
            <p:spPr>
              <a:xfrm>
                <a:off x="11369040" y="2092960"/>
                <a:ext cx="731520" cy="73152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33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3DF0B3D-6CCD-BDBB-6693-F8DD5945C5AE}"/>
                  </a:ext>
                </a:extLst>
              </p:cNvPr>
              <p:cNvSpPr txBox="1"/>
              <p:nvPr/>
            </p:nvSpPr>
            <p:spPr>
              <a:xfrm>
                <a:off x="5872480" y="3244334"/>
                <a:ext cx="443484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Running Time:</a:t>
                </a:r>
              </a:p>
              <a:p>
                <a:r>
                  <a:rPr lang="en-US" sz="2800" dirty="0"/>
                  <a:t>	Worst Case: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	Best Case: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3DF0B3D-6CCD-BDBB-6693-F8DD5945C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480" y="3244334"/>
                <a:ext cx="4434840" cy="1384995"/>
              </a:xfrm>
              <a:prstGeom prst="rect">
                <a:avLst/>
              </a:prstGeom>
              <a:blipFill>
                <a:blip r:embed="rId3"/>
                <a:stretch>
                  <a:fillRect l="-2747" t="-3965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266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12E9-3F02-2CFB-F8A1-0798247A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Bubble Sort – we won’t cover it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1552B0C-C8EA-5FE1-FACD-42E9A140A7A4}"/>
              </a:ext>
            </a:extLst>
          </p:cNvPr>
          <p:cNvSpPr/>
          <p:nvPr/>
        </p:nvSpPr>
        <p:spPr>
          <a:xfrm>
            <a:off x="1691640" y="2680236"/>
            <a:ext cx="49895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"the bubble sort seems to have nothing to recommend it, except a catchy name and the fact that it leads to some interesting theoretical problems” –Donald Knuth, The Art of Computer Programming</a:t>
            </a:r>
          </a:p>
        </p:txBody>
      </p:sp>
      <p:pic>
        <p:nvPicPr>
          <p:cNvPr id="44" name="Picture 2" descr="http://www-cs-faculty.stanford.edu/~knuth/dek-14May10-2.jpeg">
            <a:extLst>
              <a:ext uri="{FF2B5EF4-FFF2-40B4-BE49-F238E27FC236}">
                <a16:creationId xmlns:a16="http://schemas.microsoft.com/office/drawing/2014/main" id="{652CD0CD-4B59-39AA-30BC-4349CC773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6" y="2733677"/>
            <a:ext cx="3382324" cy="2254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15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51280"/>
            <a:ext cx="8229600" cy="10668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Build a </a:t>
            </a:r>
            <a:r>
              <a:rPr lang="en-US" dirty="0" err="1"/>
              <a:t>maxHeap</a:t>
            </a:r>
            <a:r>
              <a:rPr lang="en-US" dirty="0"/>
              <a:t>, repeatedly delete the max element from the heap to build sorted list Right-to-Left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3470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402194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99357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7231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76502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68165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68165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69240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6" name="Oval 105"/>
          <p:cNvSpPr/>
          <p:nvPr/>
        </p:nvSpPr>
        <p:spPr>
          <a:xfrm>
            <a:off x="3733801" y="569240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7" name="Oval 106"/>
          <p:cNvSpPr/>
          <p:nvPr/>
        </p:nvSpPr>
        <p:spPr>
          <a:xfrm>
            <a:off x="4648201" y="5674527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69104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69104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60925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60925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6" idx="0"/>
            <a:endCxn id="101" idx="5"/>
          </p:cNvCxnSpPr>
          <p:nvPr/>
        </p:nvCxnSpPr>
        <p:spPr>
          <a:xfrm flipH="1" flipV="1">
            <a:off x="3787711" y="5310473"/>
            <a:ext cx="290129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31047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07" idx="0"/>
            <a:endCxn id="102" idx="3"/>
          </p:cNvCxnSpPr>
          <p:nvPr/>
        </p:nvCxnSpPr>
        <p:spPr>
          <a:xfrm flipV="1">
            <a:off x="4992240" y="5352338"/>
            <a:ext cx="319733" cy="3221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58088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58088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418080"/>
            <a:ext cx="5336453" cy="537341"/>
            <a:chOff x="1978924" y="2722180"/>
            <a:chExt cx="5336453" cy="537341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00"/>
              <a:chOff x="1978924" y="2971800"/>
              <a:chExt cx="4802307" cy="533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025232" y="3167225"/>
            <a:ext cx="220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Max Heap Property</a:t>
            </a:r>
            <a:r>
              <a:rPr lang="en-US" sz="2400" dirty="0"/>
              <a:t>: Each node is larger than its children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85381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40563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716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6563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4112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3523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4485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3697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304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920467" y="6304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4842600" y="6304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188088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Remove the Max element (i.e. the root) from the Heap: </a:t>
            </a:r>
            <a:r>
              <a:rPr lang="en-US" dirty="0"/>
              <a:t>replace with last element, call </a:t>
            </a:r>
            <a:r>
              <a:rPr lang="en-US" dirty="0" err="1"/>
              <a:t>percolateDown</a:t>
            </a:r>
            <a:r>
              <a:rPr lang="en-US" dirty="0"/>
              <a:t>(root)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6" name="Oval 105"/>
          <p:cNvSpPr/>
          <p:nvPr/>
        </p:nvSpPr>
        <p:spPr>
          <a:xfrm>
            <a:off x="3733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6" idx="0"/>
            <a:endCxn id="101" idx="5"/>
          </p:cNvCxnSpPr>
          <p:nvPr/>
        </p:nvCxnSpPr>
        <p:spPr>
          <a:xfrm flipH="1" flipV="1">
            <a:off x="3787711" y="5194333"/>
            <a:ext cx="290129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19433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41"/>
            <a:chOff x="1978924" y="2722180"/>
            <a:chExt cx="5336453" cy="537341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00"/>
              <a:chOff x="1978924" y="2971800"/>
              <a:chExt cx="4802307" cy="533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920467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422C48-DC7C-5741-9E37-ED6814CC556B}"/>
              </a:ext>
            </a:extLst>
          </p:cNvPr>
          <p:cNvSpPr txBox="1"/>
          <p:nvPr/>
        </p:nvSpPr>
        <p:spPr>
          <a:xfrm>
            <a:off x="4851087" y="5726340"/>
            <a:ext cx="6660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Percolate Down(</a:t>
            </a:r>
            <a:r>
              <a:rPr lang="en-US" sz="2400" dirty="0">
                <a:solidFill>
                  <a:srgbClr val="FF0000"/>
                </a:solidFill>
              </a:rPr>
              <a:t>node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/>
              <a:t>: if </a:t>
            </a:r>
            <a:r>
              <a:rPr lang="en-US" sz="2400" dirty="0">
                <a:solidFill>
                  <a:srgbClr val="FF0000"/>
                </a:solidFill>
              </a:rPr>
              <a:t>node</a:t>
            </a:r>
            <a:r>
              <a:rPr lang="en-US" sz="2400" dirty="0"/>
              <a:t> satisfies heap property, done. Else swap with largest child and repeat on that subtree</a:t>
            </a:r>
          </a:p>
        </p:txBody>
      </p:sp>
    </p:spTree>
    <p:extLst>
      <p:ext uri="{BB962C8B-B14F-4D97-AF65-F5344CB8AC3E}">
        <p14:creationId xmlns:p14="http://schemas.microsoft.com/office/powerpoint/2010/main" val="2982381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Remove the Max element (i.e. the root) from the Heap: </a:t>
            </a:r>
            <a:r>
              <a:rPr lang="en-US" dirty="0"/>
              <a:t>replace with last element, call </a:t>
            </a:r>
            <a:r>
              <a:rPr lang="en-US" dirty="0" err="1"/>
              <a:t>percolateDown</a:t>
            </a:r>
            <a:r>
              <a:rPr lang="en-US" dirty="0"/>
              <a:t>(root)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6" name="Oval 105"/>
          <p:cNvSpPr/>
          <p:nvPr/>
        </p:nvSpPr>
        <p:spPr>
          <a:xfrm>
            <a:off x="3733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6" idx="0"/>
            <a:endCxn id="101" idx="5"/>
          </p:cNvCxnSpPr>
          <p:nvPr/>
        </p:nvCxnSpPr>
        <p:spPr>
          <a:xfrm flipH="1" flipV="1">
            <a:off x="3787711" y="5194333"/>
            <a:ext cx="290129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19433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41"/>
            <a:chOff x="1978924" y="2722180"/>
            <a:chExt cx="5336453" cy="537341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00"/>
              <a:chOff x="1978924" y="2971800"/>
              <a:chExt cx="4802307" cy="533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920467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422C48-DC7C-5741-9E37-ED6814CC556B}"/>
              </a:ext>
            </a:extLst>
          </p:cNvPr>
          <p:cNvSpPr txBox="1"/>
          <p:nvPr/>
        </p:nvSpPr>
        <p:spPr>
          <a:xfrm>
            <a:off x="4851087" y="5726340"/>
            <a:ext cx="6660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Percolate Down(</a:t>
            </a:r>
            <a:r>
              <a:rPr lang="en-US" sz="2400" dirty="0">
                <a:solidFill>
                  <a:srgbClr val="FF0000"/>
                </a:solidFill>
              </a:rPr>
              <a:t>node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/>
              <a:t>: if </a:t>
            </a:r>
            <a:r>
              <a:rPr lang="en-US" sz="2400" dirty="0">
                <a:solidFill>
                  <a:srgbClr val="FF0000"/>
                </a:solidFill>
              </a:rPr>
              <a:t>node</a:t>
            </a:r>
            <a:r>
              <a:rPr lang="en-US" sz="2400" dirty="0"/>
              <a:t> satisfies heap property, done. Else swap with largest child and repeat on that subtree</a:t>
            </a:r>
          </a:p>
        </p:txBody>
      </p:sp>
    </p:spTree>
    <p:extLst>
      <p:ext uri="{BB962C8B-B14F-4D97-AF65-F5344CB8AC3E}">
        <p14:creationId xmlns:p14="http://schemas.microsoft.com/office/powerpoint/2010/main" val="1748079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Remove the Max element (i.e. the root) from the Heap: </a:t>
            </a:r>
            <a:r>
              <a:rPr lang="en-US" dirty="0"/>
              <a:t>replace with last element, call </a:t>
            </a:r>
            <a:r>
              <a:rPr lang="en-US" dirty="0" err="1"/>
              <a:t>percolateDown</a:t>
            </a:r>
            <a:r>
              <a:rPr lang="en-US" dirty="0"/>
              <a:t>(root)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6" name="Oval 105"/>
          <p:cNvSpPr/>
          <p:nvPr/>
        </p:nvSpPr>
        <p:spPr>
          <a:xfrm>
            <a:off x="3733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6" idx="0"/>
            <a:endCxn id="101" idx="5"/>
          </p:cNvCxnSpPr>
          <p:nvPr/>
        </p:nvCxnSpPr>
        <p:spPr>
          <a:xfrm flipH="1" flipV="1">
            <a:off x="3787711" y="5194333"/>
            <a:ext cx="290129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19433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41"/>
            <a:chOff x="1978924" y="2722180"/>
            <a:chExt cx="5336453" cy="537341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00"/>
              <a:chOff x="1978924" y="2971800"/>
              <a:chExt cx="4802307" cy="533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920467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422C48-DC7C-5741-9E37-ED6814CC556B}"/>
              </a:ext>
            </a:extLst>
          </p:cNvPr>
          <p:cNvSpPr txBox="1"/>
          <p:nvPr/>
        </p:nvSpPr>
        <p:spPr>
          <a:xfrm>
            <a:off x="4851087" y="5726340"/>
            <a:ext cx="6660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Percolate Down(</a:t>
            </a:r>
            <a:r>
              <a:rPr lang="en-US" sz="2400" dirty="0">
                <a:solidFill>
                  <a:srgbClr val="FF0000"/>
                </a:solidFill>
              </a:rPr>
              <a:t>node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/>
              <a:t>: if </a:t>
            </a:r>
            <a:r>
              <a:rPr lang="en-US" sz="2400" dirty="0">
                <a:solidFill>
                  <a:srgbClr val="FF0000"/>
                </a:solidFill>
              </a:rPr>
              <a:t>node</a:t>
            </a:r>
            <a:r>
              <a:rPr lang="en-US" sz="2400" dirty="0"/>
              <a:t> satisfies heap property, done. Else swap with largest child and repeat on that subtree</a:t>
            </a:r>
          </a:p>
        </p:txBody>
      </p:sp>
    </p:spTree>
    <p:extLst>
      <p:ext uri="{BB962C8B-B14F-4D97-AF65-F5344CB8AC3E}">
        <p14:creationId xmlns:p14="http://schemas.microsoft.com/office/powerpoint/2010/main" val="134794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Remove the Max element (i.e. the root) from the Heap: </a:t>
            </a:r>
            <a:r>
              <a:rPr lang="en-US" dirty="0"/>
              <a:t>replace with last element, call </a:t>
            </a:r>
            <a:r>
              <a:rPr lang="en-US" dirty="0" err="1"/>
              <a:t>percolateDown</a:t>
            </a:r>
            <a:r>
              <a:rPr lang="en-US" dirty="0"/>
              <a:t>(root)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576264"/>
            <a:ext cx="688077" cy="6880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6" name="Oval 105"/>
          <p:cNvSpPr/>
          <p:nvPr/>
        </p:nvSpPr>
        <p:spPr>
          <a:xfrm>
            <a:off x="3733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6" idx="0"/>
            <a:endCxn id="101" idx="5"/>
          </p:cNvCxnSpPr>
          <p:nvPr/>
        </p:nvCxnSpPr>
        <p:spPr>
          <a:xfrm flipH="1" flipV="1">
            <a:off x="3787711" y="5194333"/>
            <a:ext cx="290129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19433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41"/>
            <a:chOff x="1978924" y="2722180"/>
            <a:chExt cx="5336453" cy="537341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00"/>
              <a:chOff x="1978924" y="2971800"/>
              <a:chExt cx="4802307" cy="533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920467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422C48-DC7C-5741-9E37-ED6814CC556B}"/>
              </a:ext>
            </a:extLst>
          </p:cNvPr>
          <p:cNvSpPr txBox="1"/>
          <p:nvPr/>
        </p:nvSpPr>
        <p:spPr>
          <a:xfrm>
            <a:off x="4851087" y="5726340"/>
            <a:ext cx="6660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Percolate Down(</a:t>
            </a:r>
            <a:r>
              <a:rPr lang="en-US" sz="2400" dirty="0">
                <a:solidFill>
                  <a:srgbClr val="FF0000"/>
                </a:solidFill>
              </a:rPr>
              <a:t>node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/>
              <a:t>: if </a:t>
            </a:r>
            <a:r>
              <a:rPr lang="en-US" sz="2400" dirty="0">
                <a:solidFill>
                  <a:srgbClr val="FF0000"/>
                </a:solidFill>
              </a:rPr>
              <a:t>node</a:t>
            </a:r>
            <a:r>
              <a:rPr lang="en-US" sz="2400" dirty="0"/>
              <a:t> satisfies heap property, done. Else swap with largest child and repeat on that subtree</a:t>
            </a:r>
          </a:p>
        </p:txBody>
      </p:sp>
    </p:spTree>
    <p:extLst>
      <p:ext uri="{BB962C8B-B14F-4D97-AF65-F5344CB8AC3E}">
        <p14:creationId xmlns:p14="http://schemas.microsoft.com/office/powerpoint/2010/main" val="12932793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12E9-3F02-2CFB-F8A1-0798247A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C29A1-5CF0-19FF-2850-9349F3E58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188"/>
            <a:ext cx="11252200" cy="1678693"/>
          </a:xfrm>
        </p:spPr>
        <p:txBody>
          <a:bodyPr>
            <a:normAutofit/>
          </a:bodyPr>
          <a:lstStyle/>
          <a:p>
            <a:r>
              <a:rPr lang="en-US" dirty="0"/>
              <a:t>Build a heap</a:t>
            </a:r>
          </a:p>
          <a:p>
            <a:r>
              <a:rPr lang="en-US" dirty="0"/>
              <a:t>Call </a:t>
            </a:r>
            <a:r>
              <a:rPr lang="en-US" dirty="0" err="1"/>
              <a:t>deleteMax</a:t>
            </a:r>
            <a:endParaRPr lang="en-US" dirty="0"/>
          </a:p>
          <a:p>
            <a:r>
              <a:rPr lang="en-US" dirty="0"/>
              <a:t>Put that at the end of the array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0B9305-5813-9997-7771-B7BC37A4B988}"/>
              </a:ext>
            </a:extLst>
          </p:cNvPr>
          <p:cNvSpPr txBox="1"/>
          <p:nvPr/>
        </p:nvSpPr>
        <p:spPr>
          <a:xfrm>
            <a:off x="299720" y="3273374"/>
            <a:ext cx="4434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myHeap</a:t>
            </a:r>
            <a:r>
              <a:rPr lang="en-US" dirty="0"/>
              <a:t> = </a:t>
            </a:r>
            <a:r>
              <a:rPr lang="en-US" dirty="0" err="1"/>
              <a:t>buildHeap</a:t>
            </a:r>
            <a:r>
              <a:rPr lang="en-US" dirty="0"/>
              <a:t>(a);</a:t>
            </a:r>
          </a:p>
          <a:p>
            <a:r>
              <a:rPr lang="en-US" dirty="0"/>
              <a:t>for (int </a:t>
            </a:r>
            <a:r>
              <a:rPr lang="en-US" dirty="0" err="1"/>
              <a:t>i</a:t>
            </a:r>
            <a:r>
              <a:rPr lang="en-US" dirty="0"/>
              <a:t> = a.length-1; </a:t>
            </a:r>
            <a:r>
              <a:rPr lang="en-US" dirty="0" err="1"/>
              <a:t>i</a:t>
            </a:r>
            <a:r>
              <a:rPr lang="en-US" dirty="0"/>
              <a:t>&gt;=0; </a:t>
            </a:r>
            <a:r>
              <a:rPr lang="en-US" dirty="0" err="1"/>
              <a:t>i</a:t>
            </a:r>
            <a:r>
              <a:rPr lang="en-US" dirty="0"/>
              <a:t>--){</a:t>
            </a:r>
          </a:p>
          <a:p>
            <a:r>
              <a:rPr lang="en-US" dirty="0"/>
              <a:t>        item = </a:t>
            </a:r>
            <a:r>
              <a:rPr lang="en-US" dirty="0" err="1"/>
              <a:t>myHeap.deleteMax</a:t>
            </a:r>
            <a:r>
              <a:rPr lang="en-US" dirty="0"/>
              <a:t>();</a:t>
            </a:r>
          </a:p>
          <a:p>
            <a:r>
              <a:rPr lang="en-US" dirty="0"/>
              <a:t>        a[</a:t>
            </a:r>
            <a:r>
              <a:rPr lang="en-US" dirty="0" err="1"/>
              <a:t>i</a:t>
            </a:r>
            <a:r>
              <a:rPr lang="en-US" dirty="0"/>
              <a:t>] = item;</a:t>
            </a:r>
          </a:p>
          <a:p>
            <a:r>
              <a:rPr lang="en-US" dirty="0"/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3DF0B3D-6CCD-BDBB-6693-F8DD5945C5AE}"/>
                  </a:ext>
                </a:extLst>
              </p:cNvPr>
              <p:cNvSpPr txBox="1"/>
              <p:nvPr/>
            </p:nvSpPr>
            <p:spPr>
              <a:xfrm>
                <a:off x="5872480" y="3244334"/>
                <a:ext cx="443484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Running Time:</a:t>
                </a:r>
              </a:p>
              <a:p>
                <a:r>
                  <a:rPr lang="en-US" sz="2800" dirty="0"/>
                  <a:t>	Worst Case: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	Best Case: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3DF0B3D-6CCD-BDBB-6693-F8DD5945C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480" y="3244334"/>
                <a:ext cx="4434840" cy="1384995"/>
              </a:xfrm>
              <a:prstGeom prst="rect">
                <a:avLst/>
              </a:prstGeom>
              <a:blipFill>
                <a:blip r:embed="rId2"/>
                <a:stretch>
                  <a:fillRect l="-2747" t="-3965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4801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3AD86-1571-D6FB-228A-8B563D15E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(Map) 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F7E85-C0B2-0941-5469-FBEF3EEEF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Contents:</a:t>
            </a:r>
          </a:p>
          <a:p>
            <a:pPr lvl="1"/>
            <a:r>
              <a:rPr lang="en-US" dirty="0"/>
              <a:t>Sets of </a:t>
            </a:r>
            <a:r>
              <a:rPr lang="en-US" dirty="0" err="1"/>
              <a:t>key+value</a:t>
            </a:r>
            <a:r>
              <a:rPr lang="en-US" dirty="0"/>
              <a:t> pairs</a:t>
            </a:r>
          </a:p>
          <a:p>
            <a:pPr lvl="1"/>
            <a:r>
              <a:rPr lang="en-US" strike="sngStrike" dirty="0"/>
              <a:t>Keys must be comparable</a:t>
            </a:r>
          </a:p>
          <a:p>
            <a:r>
              <a:rPr lang="en-US" dirty="0"/>
              <a:t>Operations:</a:t>
            </a:r>
          </a:p>
          <a:p>
            <a:pPr lvl="1"/>
            <a:r>
              <a:rPr lang="en-US" dirty="0"/>
              <a:t>insert(key, value)</a:t>
            </a:r>
          </a:p>
          <a:p>
            <a:pPr lvl="2"/>
            <a:r>
              <a:rPr lang="en-US" dirty="0"/>
              <a:t>Adds the (</a:t>
            </a:r>
            <a:r>
              <a:rPr lang="en-US" dirty="0" err="1"/>
              <a:t>key,value</a:t>
            </a:r>
            <a:r>
              <a:rPr lang="en-US" dirty="0"/>
              <a:t>) pair into the dictionary</a:t>
            </a:r>
          </a:p>
          <a:p>
            <a:pPr lvl="2"/>
            <a:r>
              <a:rPr lang="en-US" dirty="0"/>
              <a:t>If the key already has a value, overwrite the old value</a:t>
            </a:r>
          </a:p>
          <a:p>
            <a:pPr lvl="3"/>
            <a:r>
              <a:rPr lang="en-US" dirty="0"/>
              <a:t>Consequence: Keys cannot be repeated</a:t>
            </a:r>
          </a:p>
          <a:p>
            <a:pPr lvl="1"/>
            <a:r>
              <a:rPr lang="en-US" dirty="0"/>
              <a:t>find(key)</a:t>
            </a:r>
          </a:p>
          <a:p>
            <a:pPr lvl="2"/>
            <a:r>
              <a:rPr lang="en-US" dirty="0"/>
              <a:t>Returns the value associated with the given key</a:t>
            </a:r>
          </a:p>
          <a:p>
            <a:pPr lvl="1"/>
            <a:r>
              <a:rPr lang="en-US" dirty="0"/>
              <a:t>delete(key)</a:t>
            </a:r>
          </a:p>
          <a:p>
            <a:pPr lvl="2"/>
            <a:r>
              <a:rPr lang="en-US" dirty="0"/>
              <a:t>Remove the key (and its associated value)</a:t>
            </a:r>
          </a:p>
        </p:txBody>
      </p:sp>
    </p:spTree>
    <p:extLst>
      <p:ext uri="{BB962C8B-B14F-4D97-AF65-F5344CB8AC3E}">
        <p14:creationId xmlns:p14="http://schemas.microsoft.com/office/powerpoint/2010/main" val="896701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22811-03DA-EEF2-696E-79B19FD82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 Place” Sorting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B60587-5F27-0865-429E-8AA3C8FC40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sorting algorithm which requires no extra data structures</a:t>
                </a:r>
              </a:p>
              <a:p>
                <a:r>
                  <a:rPr lang="en-US" dirty="0"/>
                  <a:t>Idea: It sorts items just by swapping things in the same array given</a:t>
                </a:r>
              </a:p>
              <a:p>
                <a:r>
                  <a:rPr lang="en-US" dirty="0"/>
                  <a:t>Definition: it only uses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/>
                  <a:t> extra space</a:t>
                </a:r>
              </a:p>
              <a:p>
                <a:endParaRPr lang="en-US" dirty="0"/>
              </a:p>
              <a:p>
                <a:r>
                  <a:rPr lang="en-US" dirty="0"/>
                  <a:t>Selection sort: In Place!</a:t>
                </a:r>
              </a:p>
              <a:p>
                <a:r>
                  <a:rPr lang="en-US" dirty="0"/>
                  <a:t>Insertion sort: In Place!</a:t>
                </a:r>
              </a:p>
              <a:p>
                <a:r>
                  <a:rPr lang="en-US" dirty="0"/>
                  <a:t>Heap sort: Not In Place!</a:t>
                </a:r>
              </a:p>
              <a:p>
                <a:pPr lvl="1"/>
                <a:r>
                  <a:rPr lang="en-US" dirty="0"/>
                  <a:t>But we can fix that!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B60587-5F27-0865-429E-8AA3C8FC40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6562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Place 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51280"/>
            <a:ext cx="8229600" cy="1066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When “removing” an element from the heap, swap it with the last item of the heap then “pretend” the heap is one item shorter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3470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402194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99357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7231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76502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68165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68165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69240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6" name="Oval 105"/>
          <p:cNvSpPr/>
          <p:nvPr/>
        </p:nvSpPr>
        <p:spPr>
          <a:xfrm>
            <a:off x="3733801" y="569240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7" name="Oval 106"/>
          <p:cNvSpPr/>
          <p:nvPr/>
        </p:nvSpPr>
        <p:spPr>
          <a:xfrm>
            <a:off x="4648201" y="5674527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69104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69104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60925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60925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6" idx="0"/>
            <a:endCxn id="101" idx="5"/>
          </p:cNvCxnSpPr>
          <p:nvPr/>
        </p:nvCxnSpPr>
        <p:spPr>
          <a:xfrm flipH="1" flipV="1">
            <a:off x="3787711" y="5310473"/>
            <a:ext cx="290129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31047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07" idx="0"/>
            <a:endCxn id="102" idx="3"/>
          </p:cNvCxnSpPr>
          <p:nvPr/>
        </p:nvCxnSpPr>
        <p:spPr>
          <a:xfrm flipV="1">
            <a:off x="4992240" y="5352338"/>
            <a:ext cx="319733" cy="3221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58088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58088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418080"/>
            <a:ext cx="5336453" cy="537341"/>
            <a:chOff x="1978924" y="2722180"/>
            <a:chExt cx="5336453" cy="537341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00"/>
              <a:chOff x="1978924" y="2971800"/>
              <a:chExt cx="4802307" cy="533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99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40563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7167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6563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4112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3523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4485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3697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304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920467" y="6304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4842600" y="63042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431534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When “removing” an element from the heap, swap it with the last item of the heap then “pretend” the heap is one item shorter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6" name="Oval 105"/>
          <p:cNvSpPr/>
          <p:nvPr/>
        </p:nvSpPr>
        <p:spPr>
          <a:xfrm>
            <a:off x="3733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6" idx="0"/>
            <a:endCxn id="101" idx="5"/>
          </p:cNvCxnSpPr>
          <p:nvPr/>
        </p:nvCxnSpPr>
        <p:spPr>
          <a:xfrm flipH="1" flipV="1">
            <a:off x="3787711" y="5194333"/>
            <a:ext cx="290129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19433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41"/>
            <a:chOff x="1978924" y="2722180"/>
            <a:chExt cx="5336453" cy="537341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00"/>
              <a:chOff x="1978924" y="2971800"/>
              <a:chExt cx="4802307" cy="533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920467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556763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When “removing” an element from the heap, swap it with the last item of the heap then “pretend” the heap is one item shorter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6" name="Oval 105"/>
          <p:cNvSpPr/>
          <p:nvPr/>
        </p:nvSpPr>
        <p:spPr>
          <a:xfrm>
            <a:off x="3733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6" idx="0"/>
            <a:endCxn id="101" idx="5"/>
          </p:cNvCxnSpPr>
          <p:nvPr/>
        </p:nvCxnSpPr>
        <p:spPr>
          <a:xfrm flipH="1" flipV="1">
            <a:off x="3787711" y="5194333"/>
            <a:ext cx="290129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19433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54"/>
            <a:chOff x="1978924" y="2722180"/>
            <a:chExt cx="5336453" cy="537354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13"/>
              <a:chOff x="1978924" y="2971800"/>
              <a:chExt cx="4802307" cy="533413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520" y="2971813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920467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27120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When “removing” an element from the heap, swap it with the last item of the heap then “pretend” the heap is one item shorter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19433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54"/>
            <a:chOff x="1978924" y="2722180"/>
            <a:chExt cx="5336453" cy="537354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13"/>
              <a:chOff x="1978924" y="2971800"/>
              <a:chExt cx="4802307" cy="533413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520" y="2971813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329516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When “removing” an element from the heap, swap it with the last item of the heap then “pretend” the heap is one item shorter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Oval 104"/>
          <p:cNvSpPr/>
          <p:nvPr/>
        </p:nvSpPr>
        <p:spPr>
          <a:xfrm>
            <a:off x="2590801" y="557626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0"/>
            <a:endCxn id="101" idx="3"/>
          </p:cNvCxnSpPr>
          <p:nvPr/>
        </p:nvCxnSpPr>
        <p:spPr>
          <a:xfrm flipV="1">
            <a:off x="2934839" y="5194333"/>
            <a:ext cx="366328" cy="381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54"/>
            <a:chOff x="1978924" y="2722180"/>
            <a:chExt cx="5336453" cy="537354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13"/>
              <a:chOff x="1978924" y="2971800"/>
              <a:chExt cx="4802307" cy="533413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520" y="2971813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783996" y="61881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87229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When “removing” an element from the heap, swap it with the last item of the heap then “pretend” the heap is one item shorter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54"/>
            <a:chOff x="1978924" y="2722180"/>
            <a:chExt cx="5336453" cy="537354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13"/>
              <a:chOff x="1978924" y="2971800"/>
              <a:chExt cx="4802307" cy="533413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520" y="2971813"/>
                <a:ext cx="533400" cy="5334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95819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121"/>
            <a:ext cx="8458200" cy="121920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Idea</a:t>
            </a:r>
            <a:r>
              <a:rPr lang="en-US" dirty="0"/>
              <a:t>: When “removing” an element from the heap, swap it with the last item of the heap then “pretend” the heap is one item shorter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96855" y="323087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9" name="Oval 98"/>
          <p:cNvSpPr/>
          <p:nvPr/>
        </p:nvSpPr>
        <p:spPr>
          <a:xfrm>
            <a:off x="4191001" y="3905809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0" name="Oval 99"/>
          <p:cNvSpPr/>
          <p:nvPr/>
        </p:nvSpPr>
        <p:spPr>
          <a:xfrm>
            <a:off x="7858499" y="3877433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1" name="Oval 100"/>
          <p:cNvSpPr/>
          <p:nvPr/>
        </p:nvSpPr>
        <p:spPr>
          <a:xfrm>
            <a:off x="3200401" y="4607024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2" name="Oval 101"/>
          <p:cNvSpPr/>
          <p:nvPr/>
        </p:nvSpPr>
        <p:spPr>
          <a:xfrm>
            <a:off x="5211206" y="4648888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3" name="Oval 102"/>
          <p:cNvSpPr/>
          <p:nvPr/>
        </p:nvSpPr>
        <p:spPr>
          <a:xfrm>
            <a:off x="6934201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4" name="Oval 103"/>
          <p:cNvSpPr/>
          <p:nvPr/>
        </p:nvSpPr>
        <p:spPr>
          <a:xfrm>
            <a:off x="8836924" y="4565510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7" name="Straight Connector 6"/>
          <p:cNvCxnSpPr>
            <a:stCxn id="5" idx="2"/>
            <a:endCxn id="99" idx="7"/>
          </p:cNvCxnSpPr>
          <p:nvPr/>
        </p:nvCxnSpPr>
        <p:spPr>
          <a:xfrm flipH="1">
            <a:off x="4778310" y="3574909"/>
            <a:ext cx="1218544" cy="431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5" idx="6"/>
            <a:endCxn id="100" idx="1"/>
          </p:cNvCxnSpPr>
          <p:nvPr/>
        </p:nvCxnSpPr>
        <p:spPr>
          <a:xfrm>
            <a:off x="6684931" y="3574909"/>
            <a:ext cx="1274334" cy="403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1"/>
            <a:endCxn id="99" idx="5"/>
          </p:cNvCxnSpPr>
          <p:nvPr/>
        </p:nvCxnSpPr>
        <p:spPr>
          <a:xfrm flipH="1" flipV="1">
            <a:off x="4778310" y="4493118"/>
            <a:ext cx="533662" cy="256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7"/>
            <a:endCxn id="99" idx="3"/>
          </p:cNvCxnSpPr>
          <p:nvPr/>
        </p:nvCxnSpPr>
        <p:spPr>
          <a:xfrm flipV="1">
            <a:off x="3787711" y="4493118"/>
            <a:ext cx="504057" cy="214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3" idx="7"/>
            <a:endCxn id="100" idx="3"/>
          </p:cNvCxnSpPr>
          <p:nvPr/>
        </p:nvCxnSpPr>
        <p:spPr>
          <a:xfrm flipV="1">
            <a:off x="7521511" y="4464742"/>
            <a:ext cx="437755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4" idx="1"/>
            <a:endCxn id="100" idx="5"/>
          </p:cNvCxnSpPr>
          <p:nvPr/>
        </p:nvCxnSpPr>
        <p:spPr>
          <a:xfrm flipH="1" flipV="1">
            <a:off x="8445808" y="4464742"/>
            <a:ext cx="491882" cy="20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964445" y="2357121"/>
            <a:ext cx="5336453" cy="537354"/>
            <a:chOff x="1978924" y="2722180"/>
            <a:chExt cx="5336453" cy="537354"/>
          </a:xfrm>
        </p:grpSpPr>
        <p:grpSp>
          <p:nvGrpSpPr>
            <p:cNvPr id="86" name="Group 85"/>
            <p:cNvGrpSpPr/>
            <p:nvPr/>
          </p:nvGrpSpPr>
          <p:grpSpPr>
            <a:xfrm>
              <a:off x="1978924" y="2726121"/>
              <a:ext cx="4802307" cy="533413"/>
              <a:chOff x="1978924" y="2971800"/>
              <a:chExt cx="4802307" cy="533413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714520" y="2971813"/>
                <a:ext cx="533400" cy="5334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6781977" y="2722180"/>
              <a:ext cx="533400" cy="5334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853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18781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1527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686150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1713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69516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2869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20319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3542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87688" y="28792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9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90049" y="3940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84195" y="4600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51693" y="4540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52081" y="529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122005" y="52361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5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404400" y="5332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30118" y="52535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33CC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7346822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12E9-3F02-2CFB-F8A1-0798247A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Place Heap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C29A1-5CF0-19FF-2850-9349F3E58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188"/>
            <a:ext cx="11252200" cy="1678693"/>
          </a:xfrm>
        </p:spPr>
        <p:txBody>
          <a:bodyPr>
            <a:normAutofit/>
          </a:bodyPr>
          <a:lstStyle/>
          <a:p>
            <a:r>
              <a:rPr lang="en-US" dirty="0"/>
              <a:t>Build a heap using the same array (Floyd’s build heap algorithm works)</a:t>
            </a:r>
          </a:p>
          <a:p>
            <a:r>
              <a:rPr lang="en-US" dirty="0"/>
              <a:t>Call </a:t>
            </a:r>
            <a:r>
              <a:rPr lang="en-US" dirty="0" err="1"/>
              <a:t>deleteMax</a:t>
            </a:r>
            <a:endParaRPr lang="en-US" dirty="0"/>
          </a:p>
          <a:p>
            <a:r>
              <a:rPr lang="en-US" dirty="0"/>
              <a:t>Put that at the end of the array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0B9305-5813-9997-7771-B7BC37A4B988}"/>
              </a:ext>
            </a:extLst>
          </p:cNvPr>
          <p:cNvSpPr txBox="1"/>
          <p:nvPr/>
        </p:nvSpPr>
        <p:spPr>
          <a:xfrm>
            <a:off x="299720" y="3273374"/>
            <a:ext cx="4434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buildHeap</a:t>
            </a:r>
            <a:r>
              <a:rPr lang="en-US" dirty="0"/>
              <a:t>(a);</a:t>
            </a:r>
          </a:p>
          <a:p>
            <a:r>
              <a:rPr lang="en-US" dirty="0"/>
              <a:t>for (int </a:t>
            </a:r>
            <a:r>
              <a:rPr lang="en-US" dirty="0" err="1"/>
              <a:t>i</a:t>
            </a:r>
            <a:r>
              <a:rPr lang="en-US" dirty="0"/>
              <a:t> = a.length-1; </a:t>
            </a:r>
            <a:r>
              <a:rPr lang="en-US" dirty="0" err="1"/>
              <a:t>i</a:t>
            </a:r>
            <a:r>
              <a:rPr lang="en-US" dirty="0"/>
              <a:t>&gt;=0; </a:t>
            </a:r>
            <a:r>
              <a:rPr lang="en-US" dirty="0" err="1"/>
              <a:t>i</a:t>
            </a:r>
            <a:r>
              <a:rPr lang="en-US" dirty="0"/>
              <a:t>--){</a:t>
            </a:r>
          </a:p>
          <a:p>
            <a:r>
              <a:rPr lang="en-US" dirty="0"/>
              <a:t>        temp=a[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r>
              <a:rPr lang="en-US" dirty="0"/>
              <a:t>        a[</a:t>
            </a:r>
            <a:r>
              <a:rPr lang="en-US" dirty="0" err="1"/>
              <a:t>i</a:t>
            </a:r>
            <a:r>
              <a:rPr lang="en-US" dirty="0"/>
              <a:t>] = a[0];</a:t>
            </a:r>
          </a:p>
          <a:p>
            <a:r>
              <a:rPr lang="en-US" dirty="0"/>
              <a:t>        a[0] = temp;</a:t>
            </a:r>
          </a:p>
          <a:p>
            <a:r>
              <a:rPr lang="en-US" dirty="0"/>
              <a:t>        </a:t>
            </a:r>
            <a:r>
              <a:rPr lang="en-US" dirty="0" err="1"/>
              <a:t>percolateDown</a:t>
            </a:r>
            <a:r>
              <a:rPr lang="en-US" dirty="0"/>
              <a:t>(0);</a:t>
            </a:r>
          </a:p>
          <a:p>
            <a:r>
              <a:rPr lang="en-US" dirty="0"/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3DF0B3D-6CCD-BDBB-6693-F8DD5945C5AE}"/>
                  </a:ext>
                </a:extLst>
              </p:cNvPr>
              <p:cNvSpPr txBox="1"/>
              <p:nvPr/>
            </p:nvSpPr>
            <p:spPr>
              <a:xfrm>
                <a:off x="5872480" y="3244334"/>
                <a:ext cx="443484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Running Time:</a:t>
                </a:r>
              </a:p>
              <a:p>
                <a:r>
                  <a:rPr lang="en-US" sz="2800" dirty="0"/>
                  <a:t>	Worst Case: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	Best Case: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3DF0B3D-6CCD-BDBB-6693-F8DD5945C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480" y="3244334"/>
                <a:ext cx="4434840" cy="1384995"/>
              </a:xfrm>
              <a:prstGeom prst="rect">
                <a:avLst/>
              </a:prstGeom>
              <a:blipFill>
                <a:blip r:embed="rId2"/>
                <a:stretch>
                  <a:fillRect l="-2747" t="-3965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75155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41EFF-DC2E-DD10-0292-33AAADA2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Floyd’s </a:t>
            </a:r>
            <a:r>
              <a:rPr lang="en-US" dirty="0" err="1"/>
              <a:t>buildHeap</a:t>
            </a:r>
            <a:r>
              <a:rPr lang="en-US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70E1-83BF-D071-92AA-72F7671FE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towards the root, one row at a time, percolate down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2E5B4-7285-3ACB-0CCF-7D5C84D8A06C}"/>
              </a:ext>
            </a:extLst>
          </p:cNvPr>
          <p:cNvSpPr txBox="1"/>
          <p:nvPr/>
        </p:nvSpPr>
        <p:spPr>
          <a:xfrm>
            <a:off x="1188720" y="3262630"/>
            <a:ext cx="326377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buildHeap</a:t>
            </a:r>
            <a:r>
              <a:rPr lang="en-US" sz="2400" dirty="0"/>
              <a:t>(){</a:t>
            </a:r>
          </a:p>
          <a:p>
            <a:r>
              <a:rPr lang="en-US" sz="2400" dirty="0"/>
              <a:t>    for(int </a:t>
            </a:r>
            <a:r>
              <a:rPr lang="en-US" sz="2400" dirty="0" err="1"/>
              <a:t>i</a:t>
            </a:r>
            <a:r>
              <a:rPr lang="en-US" sz="2400" dirty="0"/>
              <a:t> = size; </a:t>
            </a:r>
            <a:r>
              <a:rPr lang="en-US" sz="2400" dirty="0" err="1"/>
              <a:t>i</a:t>
            </a:r>
            <a:r>
              <a:rPr lang="en-US" sz="2400" dirty="0"/>
              <a:t>&gt;0; </a:t>
            </a:r>
            <a:r>
              <a:rPr lang="en-US" sz="2400" dirty="0" err="1"/>
              <a:t>i</a:t>
            </a:r>
            <a:r>
              <a:rPr lang="en-US" sz="2400" dirty="0"/>
              <a:t>--){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percolateDown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);</a:t>
            </a:r>
          </a:p>
          <a:p>
            <a:r>
              <a:rPr lang="en-US" sz="2400" dirty="0"/>
              <a:t>    }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75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EBAF4-F1F4-9C84-F186-4A0326FB4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C22E5-FF63-9465-BBF3-027FF5402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</a:t>
            </a:r>
          </a:p>
          <a:p>
            <a:pPr lvl="1"/>
            <a:r>
              <a:rPr lang="en-US" dirty="0"/>
              <a:t>Have a small array to store information</a:t>
            </a:r>
          </a:p>
          <a:p>
            <a:pPr lvl="1"/>
            <a:r>
              <a:rPr lang="en-US" dirty="0"/>
              <a:t>Use a </a:t>
            </a:r>
            <a:r>
              <a:rPr lang="en-US" b="1" dirty="0"/>
              <a:t>hash function</a:t>
            </a:r>
            <a:r>
              <a:rPr lang="en-US" dirty="0"/>
              <a:t> to convert the key into an index</a:t>
            </a:r>
          </a:p>
          <a:p>
            <a:pPr lvl="2"/>
            <a:r>
              <a:rPr lang="en-US" dirty="0"/>
              <a:t>Hash function should “scatter” the keys, behave as if it randomly assigned keys to indices</a:t>
            </a:r>
          </a:p>
          <a:p>
            <a:pPr lvl="1"/>
            <a:r>
              <a:rPr lang="en-US" dirty="0"/>
              <a:t>Store key at the index given by the hash function</a:t>
            </a:r>
          </a:p>
          <a:p>
            <a:pPr lvl="1"/>
            <a:r>
              <a:rPr lang="en-US" dirty="0"/>
              <a:t>Do something if two keys map to the same place (should be very rare)</a:t>
            </a:r>
          </a:p>
          <a:p>
            <a:pPr lvl="2"/>
            <a:r>
              <a:rPr lang="en-US" dirty="0"/>
              <a:t>Collision resolution</a:t>
            </a:r>
          </a:p>
        </p:txBody>
      </p:sp>
      <p:pic>
        <p:nvPicPr>
          <p:cNvPr id="1026" name="Picture 2" descr="Key Clipart Images – Browse 33,319 Stock Photos, Vectors, and Video | Adobe  Stock">
            <a:extLst>
              <a:ext uri="{FF2B5EF4-FFF2-40B4-BE49-F238E27FC236}">
                <a16:creationId xmlns:a16="http://schemas.microsoft.com/office/drawing/2014/main" id="{A711E177-0A03-6A78-A571-9F53531A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64328"/>
            <a:ext cx="1252220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Arrow: Right 3">
                <a:extLst>
                  <a:ext uri="{FF2B5EF4-FFF2-40B4-BE49-F238E27FC236}">
                    <a16:creationId xmlns:a16="http://schemas.microsoft.com/office/drawing/2014/main" id="{45C3AE01-1BAE-1391-79A0-0069B31AEC24}"/>
                  </a:ext>
                </a:extLst>
              </p:cNvPr>
              <p:cNvSpPr/>
              <p:nvPr/>
            </p:nvSpPr>
            <p:spPr>
              <a:xfrm>
                <a:off x="2476500" y="5164328"/>
                <a:ext cx="955040" cy="751840"/>
              </a:xfrm>
              <a:prstGeom prst="right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Arrow: Right 3">
                <a:extLst>
                  <a:ext uri="{FF2B5EF4-FFF2-40B4-BE49-F238E27FC236}">
                    <a16:creationId xmlns:a16="http://schemas.microsoft.com/office/drawing/2014/main" id="{45C3AE01-1BAE-1391-79A0-0069B31AEC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500" y="5164328"/>
                <a:ext cx="955040" cy="751840"/>
              </a:xfrm>
              <a:prstGeom prst="rightArrow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25CEE9F9-2EBE-4CC1-9403-3C322B3D011A}"/>
              </a:ext>
            </a:extLst>
          </p:cNvPr>
          <p:cNvGrpSpPr/>
          <p:nvPr/>
        </p:nvGrpSpPr>
        <p:grpSpPr>
          <a:xfrm>
            <a:off x="6906260" y="5164328"/>
            <a:ext cx="5120640" cy="640080"/>
            <a:chOff x="1470660" y="4001294"/>
            <a:chExt cx="5120640" cy="64008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E15F891-EABE-C715-0CC0-B077530D6B06}"/>
                </a:ext>
              </a:extLst>
            </p:cNvPr>
            <p:cNvSpPr/>
            <p:nvPr/>
          </p:nvSpPr>
          <p:spPr>
            <a:xfrm>
              <a:off x="147066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916793F-F73D-8588-59C0-B5CD1713D13C}"/>
                </a:ext>
              </a:extLst>
            </p:cNvPr>
            <p:cNvSpPr/>
            <p:nvPr/>
          </p:nvSpPr>
          <p:spPr>
            <a:xfrm>
              <a:off x="211074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BF5FE7C-60F8-DCCD-71CA-23CCA50514E5}"/>
                </a:ext>
              </a:extLst>
            </p:cNvPr>
            <p:cNvSpPr/>
            <p:nvPr/>
          </p:nvSpPr>
          <p:spPr>
            <a:xfrm>
              <a:off x="275082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E908263-8B67-5D74-ACF7-D2EF2DE9F6C9}"/>
                </a:ext>
              </a:extLst>
            </p:cNvPr>
            <p:cNvSpPr/>
            <p:nvPr/>
          </p:nvSpPr>
          <p:spPr>
            <a:xfrm>
              <a:off x="339090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5C47B54-CFE9-D28C-B605-0944181CD613}"/>
                </a:ext>
              </a:extLst>
            </p:cNvPr>
            <p:cNvSpPr/>
            <p:nvPr/>
          </p:nvSpPr>
          <p:spPr>
            <a:xfrm>
              <a:off x="403098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809D88-9346-16AB-47D9-15E1AB178F52}"/>
                </a:ext>
              </a:extLst>
            </p:cNvPr>
            <p:cNvSpPr/>
            <p:nvPr/>
          </p:nvSpPr>
          <p:spPr>
            <a:xfrm>
              <a:off x="467106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830064F-7EE5-1285-D430-ECA89FA194B5}"/>
                </a:ext>
              </a:extLst>
            </p:cNvPr>
            <p:cNvSpPr/>
            <p:nvPr/>
          </p:nvSpPr>
          <p:spPr>
            <a:xfrm>
              <a:off x="531114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35BB3CB-8E1A-CB22-7ACF-36852255E9A8}"/>
                </a:ext>
              </a:extLst>
            </p:cNvPr>
            <p:cNvSpPr/>
            <p:nvPr/>
          </p:nvSpPr>
          <p:spPr>
            <a:xfrm>
              <a:off x="595122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8BC6414-62CE-EA22-FB80-F74A3FDF0CD2}"/>
              </a:ext>
            </a:extLst>
          </p:cNvPr>
          <p:cNvSpPr txBox="1"/>
          <p:nvPr/>
        </p:nvSpPr>
        <p:spPr>
          <a:xfrm>
            <a:off x="713741" y="5942568"/>
            <a:ext cx="119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Object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6459D7-FB1D-BBF7-141C-D2577C0E01B4}"/>
              </a:ext>
            </a:extLst>
          </p:cNvPr>
          <p:cNvSpPr txBox="1"/>
          <p:nvPr/>
        </p:nvSpPr>
        <p:spPr>
          <a:xfrm>
            <a:off x="3359360" y="5078329"/>
            <a:ext cx="1422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Index between 0 and length-1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5298C6D-A5AF-44EB-717D-6711EFE60FC8}"/>
              </a:ext>
            </a:extLst>
          </p:cNvPr>
          <p:cNvSpPr/>
          <p:nvPr/>
        </p:nvSpPr>
        <p:spPr>
          <a:xfrm>
            <a:off x="4754350" y="4783932"/>
            <a:ext cx="2037080" cy="14605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Insert / find /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delete</a:t>
            </a:r>
          </a:p>
        </p:txBody>
      </p:sp>
      <p:pic>
        <p:nvPicPr>
          <p:cNvPr id="18" name="Picture 2" descr="Key Clipart Images – Browse 33,319 Stock Photos, Vectors, and Video | Adobe  Stock">
            <a:extLst>
              <a:ext uri="{FF2B5EF4-FFF2-40B4-BE49-F238E27FC236}">
                <a16:creationId xmlns:a16="http://schemas.microsoft.com/office/drawing/2014/main" id="{54070E1C-8E07-4C18-0042-FC895ADDB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118" y="5185664"/>
            <a:ext cx="513663" cy="30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BAE7921-37C6-D987-ECCC-13611CBD6373}"/>
              </a:ext>
            </a:extLst>
          </p:cNvPr>
          <p:cNvSpPr txBox="1"/>
          <p:nvPr/>
        </p:nvSpPr>
        <p:spPr>
          <a:xfrm>
            <a:off x="8100060" y="5435076"/>
            <a:ext cx="814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&amp; value</a:t>
            </a:r>
          </a:p>
        </p:txBody>
      </p:sp>
    </p:spTree>
    <p:extLst>
      <p:ext uri="{BB962C8B-B14F-4D97-AF65-F5344CB8AC3E}">
        <p14:creationId xmlns:p14="http://schemas.microsoft.com/office/powerpoint/2010/main" val="310851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48504-CA46-CA67-A734-8DDC6861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Rehashing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56C4D0-09F9-C2D9-56AC-4F81B37D1B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If your load factor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gets too large, copy everything over to a larger hash table</a:t>
                </a:r>
              </a:p>
              <a:p>
                <a:pPr lvl="1"/>
                <a:r>
                  <a:rPr lang="en-US" dirty="0"/>
                  <a:t>To do this: make a new, larger array</a:t>
                </a:r>
              </a:p>
              <a:p>
                <a:pPr lvl="1"/>
                <a:r>
                  <a:rPr lang="en-US" dirty="0"/>
                  <a:t>Re-insert all items into the new hash table by reapplying the hash function</a:t>
                </a:r>
              </a:p>
              <a:p>
                <a:pPr lvl="2"/>
                <a:r>
                  <a:rPr lang="en-US" dirty="0"/>
                  <a:t>We need to reapply the hash function because items should map to a different index</a:t>
                </a:r>
              </a:p>
              <a:p>
                <a:pPr lvl="1"/>
                <a:r>
                  <a:rPr lang="en-US" dirty="0"/>
                  <a:t>New array should be “roughly” double the length (but probably still want it to be prime)</a:t>
                </a:r>
              </a:p>
              <a:p>
                <a:r>
                  <a:rPr lang="en-US" dirty="0"/>
                  <a:t>What does “too large” mean?</a:t>
                </a:r>
              </a:p>
              <a:p>
                <a:pPr lvl="1"/>
                <a:r>
                  <a:rPr lang="en-US" dirty="0"/>
                  <a:t>For separate chaining, typically we want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&lt;2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For open addressing, typically we want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56C4D0-09F9-C2D9-56AC-4F81B37D1B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34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C209-91E7-39F7-4A4E-647F00B9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Insert Procedure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insert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is occupied then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…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%10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A7F5364F-88DC-3F96-2BC8-BAFA44EC14B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4DAC70-2D02-4363-C33E-910CC23D54FE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13EEE87-6AB8-548B-F84D-F081E8ECF76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4FFA859-CE6A-3363-4D19-9CAB7D56F05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27DBA0-51B9-2EDB-EBA7-1E4A030D3BD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4B5109F-FED7-B365-433C-F0CF16F73FD8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32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C3AF265-E570-4D67-F01B-B938693539B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24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1A2D82-FDC4-EA2F-2A43-D14EA4AA925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62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EA582E-177A-FEBE-3F05-79B2349E7EE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54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A7DDDD4-8D2E-F314-F507-8FA0016B4B5C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F9000BC-81DC-CE44-03EB-CDF8D357E51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DF3124B-193F-D905-24FE-C943F42B8A33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6F3B3C3-578B-F0CF-7FDA-4D658EACB546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ECA0DCD-68D5-0470-BBE4-88793B346E2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49C5070-60AB-1BF9-E768-8ADCF618F29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ABDDB81-53DE-3741-D996-1F287A6DDDB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6C8874-6AA8-354F-33B5-648D0C65EEE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90C2C0-54CD-8E8A-29F1-4E4245996583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7B6A59-79DD-E078-29A8-28E65E272796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BC9E6AB-C5FC-2724-1BF9-D8BBC6BF709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98A0B8-7969-41D6-DAFF-DB99A0ED3CF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9979AC-43BC-32F9-927F-21D434B1657C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3FB1665-49F1-41F3-8E29-06DAC51EBB0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3433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Find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find 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/>
                  <a:t> is occupied and does not contain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then look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If that is occupied and does not contain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then look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and does not contain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then look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Repeat until you either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or else you reach an empty cell in the table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276BC9F7-99BA-B7BC-1AD2-84242D56EDF4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12EC1DB-D4A6-6B7B-7C6F-C60875C4B880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F0BD263-8B0C-EE09-006A-586758C03449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BCB131B-1A39-0FB0-EC28-AB2DC7165455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0065800-76F9-7D0C-E5B6-87020D3297B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A775EEE-4045-A0E9-526E-AC2E4A2B220F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B9BA47-C1A1-480B-FBD9-0B5D0C3FEC27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B61FD45-4837-E870-55ED-6756EC2B5361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EEA9484-5BD7-74CD-F516-9CC8D067DE6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F251C79-01BF-5C06-7487-02E695D99A4F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67AFA12-FBBE-9F99-7B1A-AE3BB7D429F8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A245A2F-6564-4891-A90C-E3E2BF04E125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AE4A53B-9B6C-7B8D-8E87-A270ED0D10A3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BD0B4C-F158-E738-E58A-1DA6795238D8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E8BF469-3A2B-FC51-C4A4-253D9013DAF7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9AC31F3-54B7-B947-0217-17FC02604175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6818FCD-6E83-A9BD-EAA4-3AAD7B03036B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9B224D1-EB59-30C6-540B-8994D7663CDC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3F476A-B374-374B-789B-67414FC2A447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23329E1-825C-BBDB-1055-328D27B7B737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09B7E04-AA65-9DC6-22AD-B63B7FA8D35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F17D356-8CC5-C0AF-2880-5EE8F66A33EB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3BF3FBC-BB62-99F8-8361-7ECF47FBB82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41411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Delete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delete 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Assume it is present</a:t>
                </a:r>
              </a:p>
              <a:p>
                <a:r>
                  <a:rPr lang="en-US" dirty="0"/>
                  <a:t>Beginning at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 probe until we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(call this location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Mark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as empty (e.g. null), then continue probing while doing the following until you find another empty index</a:t>
                </a:r>
              </a:p>
              <a:p>
                <a:pPr lvl="1"/>
                <a:r>
                  <a:rPr lang="en-US" dirty="0"/>
                  <a:t>If you come across a key which hashes to a value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then move that item to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and update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3F387865-D6B3-8587-09E8-5CD31E13046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1181C52-626F-FED7-E42B-5197B1371785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1A939B2-C32B-6627-7D0A-988872501ED4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919772A-B0F4-4ADD-DB4F-9629D7C55125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60AC0AE-1B49-6671-B294-33F730D82761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96B516C-93B9-57A5-6B86-232A242A0550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EED7752-D7E4-7171-A7FE-B10E19044DA8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1575A89-6E67-D480-DD5F-3137641C88E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3F8F715-4079-97B3-A6A5-2A78BD64DF81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D9C4C72-1025-EC8B-3ACA-FABBC3652DA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B4C3245-CE3A-9FF3-02B6-13180C87DCAB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B1430E6-19F4-92A9-81E3-2A173BB21087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5B83A83-94DE-8C82-C87A-70DDD7775F65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839240A-6DCC-53C4-D040-B382ACE1771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BB6038A-3189-2451-C956-1CC4E3230B8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7D5C3A8-31FF-19C5-01D2-FDA293EB0CC0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0102509-1C4B-5D84-C96E-A5AE1AAF3AFF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2436469-A3A6-DF70-D8C0-9999C0D8541B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A643D0A-07F3-117B-A8BB-008B9DDDA498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65022D3-8588-6E98-AA75-FEE59861FF49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2E7651B-5654-CB4A-084B-117AF7224368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60B1476-0333-B34B-FAD7-DED45ACA45C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418FACF-8183-0EB6-9A9C-04DAB6E8AA50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227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19AB-1C53-85A1-A3AF-83DFA61F9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1: Fill in with items that hashed to before the empty slot</a:t>
            </a:r>
          </a:p>
          <a:p>
            <a:r>
              <a:rPr lang="en-US" dirty="0"/>
              <a:t>Option 2: “Tombstone” deletion. Leave a special object that indicates an object was deleted from there</a:t>
            </a:r>
          </a:p>
          <a:p>
            <a:pPr lvl="1"/>
            <a:r>
              <a:rPr lang="en-US" dirty="0"/>
              <a:t>The tombstone does not act as an open space when finding (so keep looking after its reached)</a:t>
            </a:r>
          </a:p>
          <a:p>
            <a:pPr lvl="1"/>
            <a:r>
              <a:rPr lang="en-US" dirty="0"/>
              <a:t>When inserting you can replace a tombstone with a new item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2398797-8895-3723-4DFA-5FD577DC625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94E3EBE-92D3-3CBC-4097-E854D2FB517E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9F9CF4CB-A27A-964D-A636-9F4C5BAF32BE}"/>
                      </a:ext>
                    </a:extLst>
                  </p:cNvPr>
                  <p:cNvSpPr/>
                  <p:nvPr/>
                </p:nvSpPr>
                <p:spPr>
                  <a:xfrm>
                    <a:off x="2252980" y="5083048"/>
                    <a:ext cx="640080" cy="64008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9F9CF4CB-A27A-964D-A636-9F4C5BAF32B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52980" y="5083048"/>
                    <a:ext cx="640080" cy="64008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168045C-4DD0-521D-E388-E155A93DAFF1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CBD1F50D-0106-BB33-E7B4-DF9459A8ED27}"/>
                      </a:ext>
                    </a:extLst>
                  </p:cNvPr>
                  <p:cNvSpPr/>
                  <p:nvPr/>
                </p:nvSpPr>
                <p:spPr>
                  <a:xfrm>
                    <a:off x="3533140" y="5083048"/>
                    <a:ext cx="640080" cy="64008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CBD1F50D-0106-BB33-E7B4-DF9459A8ED2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33140" y="5083048"/>
                    <a:ext cx="640080" cy="64008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F68DA8B2-9D14-9376-BA10-6072DC3F7AAE}"/>
                      </a:ext>
                    </a:extLst>
                  </p:cNvPr>
                  <p:cNvSpPr/>
                  <p:nvPr/>
                </p:nvSpPr>
                <p:spPr>
                  <a:xfrm>
                    <a:off x="4173220" y="5083048"/>
                    <a:ext cx="640080" cy="64008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F68DA8B2-9D14-9376-BA10-6072DC3F7AA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73220" y="5083048"/>
                    <a:ext cx="640080" cy="64008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872695B-70F4-3DA6-F9C7-C39AA3021A9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7C73464A-B923-7D8A-08E9-FA6362BB975F}"/>
                      </a:ext>
                    </a:extLst>
                  </p:cNvPr>
                  <p:cNvSpPr/>
                  <p:nvPr/>
                </p:nvSpPr>
                <p:spPr>
                  <a:xfrm>
                    <a:off x="5453380" y="5083048"/>
                    <a:ext cx="640080" cy="64008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7C73464A-B923-7D8A-08E9-FA6362BB975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53380" y="5083048"/>
                    <a:ext cx="640080" cy="64008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2B62BA5-C7A9-1093-C1C5-92B30048EF21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7E8C7D0-301F-810C-81D7-8032D43CCED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EF34426-81D0-A00D-F869-CE2CC1F69DD9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7B13CF2-FF93-8502-9E02-8932AAC3B628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CD7BD24-78C4-485A-B642-694347CAF79F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E07A55D-FD55-65C4-B762-EE475FB813D9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2B816F0-1D87-DCEE-EE23-73BA3F93C0D0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472B5DE-98C0-ED41-C1C2-5402072D17EC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1DF7F5A-E96D-9469-1E44-2B9982B5F417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4290CC6-A7C4-513F-0046-64C15C576672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AAFCECB-C9D4-B0F1-13A6-E6A0B9F5E5FC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6966F40-4191-1551-B59D-C33E64E92ED2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B32752-91AD-18C5-0ABD-530E78C6EAE1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950CBD8-72AD-EB1F-CF08-19E9158FCF57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2A5AD5E-A38F-FFBF-1612-402BB356C254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pic>
        <p:nvPicPr>
          <p:cNvPr id="1026" name="Picture 2" descr="Tombstone Graphic by Lowkey21 · Creative Fabrica">
            <a:extLst>
              <a:ext uri="{FF2B5EF4-FFF2-40B4-BE49-F238E27FC236}">
                <a16:creationId xmlns:a16="http://schemas.microsoft.com/office/drawing/2014/main" id="{4D539D6B-C7E5-D7DC-674F-BD419E482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2" t="13451" r="15903" b="12240"/>
          <a:stretch/>
        </p:blipFill>
        <p:spPr bwMode="auto">
          <a:xfrm>
            <a:off x="5515827" y="5640183"/>
            <a:ext cx="510106" cy="38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782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30254</TotalTime>
  <Words>2939</Words>
  <Application>Microsoft Office PowerPoint</Application>
  <PresentationFormat>Widescreen</PresentationFormat>
  <Paragraphs>981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Cambria Math</vt:lpstr>
      <vt:lpstr>Calibri Light</vt:lpstr>
      <vt:lpstr>Arial</vt:lpstr>
      <vt:lpstr>Calibri</vt:lpstr>
      <vt:lpstr>Aptos</vt:lpstr>
      <vt:lpstr>Office Theme</vt:lpstr>
      <vt:lpstr>CSE 332 Autumn 2024 Lecture 13: Hashing 3</vt:lpstr>
      <vt:lpstr>Next topic: Hash Tables</vt:lpstr>
      <vt:lpstr>Dictionary (Map) ADT</vt:lpstr>
      <vt:lpstr>Hash Tables</vt:lpstr>
      <vt:lpstr>Rehashing</vt:lpstr>
      <vt:lpstr>Linear Probing: Insert Procedure</vt:lpstr>
      <vt:lpstr>Linear Probing: Find</vt:lpstr>
      <vt:lpstr>Linear Probing: Delete</vt:lpstr>
      <vt:lpstr>Linear Probing: Delete</vt:lpstr>
      <vt:lpstr>Downsides of Linear Probing</vt:lpstr>
      <vt:lpstr>Quadratic Probing: Insert Procedure</vt:lpstr>
      <vt:lpstr>Quadratic Probing: Example</vt:lpstr>
      <vt:lpstr>Using Quadratic Probing</vt:lpstr>
      <vt:lpstr>Double Hashing: Insert Procedure</vt:lpstr>
      <vt:lpstr>Sorting</vt:lpstr>
      <vt:lpstr>More Formal Definition</vt:lpstr>
      <vt:lpstr>Sorting “Landscape”</vt:lpstr>
      <vt:lpstr>“Moving Day” Sorting Algorithm</vt:lpstr>
      <vt:lpstr>Selection Sort</vt:lpstr>
      <vt:lpstr>Selection Sort</vt:lpstr>
      <vt:lpstr>Insertion Sort</vt:lpstr>
      <vt:lpstr>Insertion Sort</vt:lpstr>
      <vt:lpstr>Aside: Bubble Sort – we won’t cover it</vt:lpstr>
      <vt:lpstr>Heap Sort</vt:lpstr>
      <vt:lpstr>Heap Sort</vt:lpstr>
      <vt:lpstr>Heap Sort</vt:lpstr>
      <vt:lpstr>Heap Sort</vt:lpstr>
      <vt:lpstr>Heap Sort</vt:lpstr>
      <vt:lpstr>Heap Sort</vt:lpstr>
      <vt:lpstr>“In Place” Sorting Algorithm</vt:lpstr>
      <vt:lpstr>In Place Heap Sort</vt:lpstr>
      <vt:lpstr>Heap Sort</vt:lpstr>
      <vt:lpstr>Heap Sort</vt:lpstr>
      <vt:lpstr>Heap Sort</vt:lpstr>
      <vt:lpstr>Heap Sort</vt:lpstr>
      <vt:lpstr>Heap Sort</vt:lpstr>
      <vt:lpstr>Heap Sort</vt:lpstr>
      <vt:lpstr>In Place Heap Sort</vt:lpstr>
      <vt:lpstr>Floyd’s buildHeap method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1: Intro to ADTs, Stacks, Queues</dc:title>
  <dc:creator>Nathan Brunelle</dc:creator>
  <cp:lastModifiedBy>Brunelle, Nathan J (njb2b)</cp:lastModifiedBy>
  <cp:revision>123</cp:revision>
  <dcterms:created xsi:type="dcterms:W3CDTF">2023-09-26T20:08:20Z</dcterms:created>
  <dcterms:modified xsi:type="dcterms:W3CDTF">2024-10-23T19:10:09Z</dcterms:modified>
</cp:coreProperties>
</file>