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notesMasterIdLst>
    <p:notesMasterId r:id="rId35"/>
  </p:notesMasterIdLst>
  <p:handoutMasterIdLst>
    <p:handoutMasterId r:id="rId36"/>
  </p:handoutMasterIdLst>
  <p:sldIdLst>
    <p:sldId id="256" r:id="rId2"/>
    <p:sldId id="336" r:id="rId3"/>
    <p:sldId id="337" r:id="rId4"/>
    <p:sldId id="346" r:id="rId5"/>
    <p:sldId id="349" r:id="rId6"/>
    <p:sldId id="352" r:id="rId7"/>
    <p:sldId id="353" r:id="rId8"/>
    <p:sldId id="354" r:id="rId9"/>
    <p:sldId id="355" r:id="rId10"/>
    <p:sldId id="356" r:id="rId11"/>
    <p:sldId id="377" r:id="rId12"/>
    <p:sldId id="380" r:id="rId13"/>
    <p:sldId id="376" r:id="rId14"/>
    <p:sldId id="357" r:id="rId15"/>
    <p:sldId id="358" r:id="rId16"/>
    <p:sldId id="359" r:id="rId17"/>
    <p:sldId id="360" r:id="rId18"/>
    <p:sldId id="361" r:id="rId19"/>
    <p:sldId id="362" r:id="rId20"/>
    <p:sldId id="363" r:id="rId21"/>
    <p:sldId id="365" r:id="rId22"/>
    <p:sldId id="370" r:id="rId23"/>
    <p:sldId id="371" r:id="rId24"/>
    <p:sldId id="364" r:id="rId25"/>
    <p:sldId id="372" r:id="rId26"/>
    <p:sldId id="373" r:id="rId27"/>
    <p:sldId id="375" r:id="rId28"/>
    <p:sldId id="374" r:id="rId29"/>
    <p:sldId id="366" r:id="rId30"/>
    <p:sldId id="368" r:id="rId31"/>
    <p:sldId id="369" r:id="rId32"/>
    <p:sldId id="378" r:id="rId33"/>
    <p:sldId id="379" r:id="rId34"/>
  </p:sldIdLst>
  <p:sldSz cx="12192000" cy="6858000"/>
  <p:notesSz cx="6858000" cy="9144000"/>
  <p:embeddedFontLst>
    <p:embeddedFont>
      <p:font typeface="Cambria Math" panose="02040503050406030204" pitchFamily="18" charset="0"/>
      <p:regular r:id="rId37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1DCB46A9-AC64-2107-0D04-23C3E6A0A637}" name="Sarah Brunelle" initials="SB" userId="S::sarah.bland@TNC.ORG::0841f992-6401-4fcf-8797-7495e84da307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7" d="100"/>
          <a:sy n="77" d="100"/>
        </p:scale>
        <p:origin x="268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48" d="100"/>
          <a:sy n="48" d="100"/>
        </p:scale>
        <p:origin x="2752" y="3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microsoft.com/office/2018/10/relationships/authors" Target="author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font" Target="fonts/font1.fntdata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85EF960D-66C1-ABA0-D3DE-1DEABCB0C20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A401823-F715-AF68-6577-EBFD66D892A1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643542-CF0C-48D3-A91E-34CCD96FC74F}" type="datetimeFigureOut">
              <a:rPr lang="en-US" smtClean="0"/>
              <a:t>10/21/2024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2B5E006-DFCE-D704-C827-FE0B884DE91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C0F989F-B2F9-4E4D-C4FD-A5DF82B4462B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26CC33-4824-4BB3-8904-E821E71A70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499557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0D1F59-0C63-44D8-BE72-2266A9516CA1}" type="datetimeFigureOut">
              <a:rPr lang="en-US" smtClean="0"/>
              <a:t>10/21/2024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29C3430-04EA-4E2B-840E-2DAFF95C6F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22316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441DCF-5FA9-3BBE-A6DC-4C4767E77E2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7D8AAD4-9F4E-2546-4A20-345BE6926F6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B68BC9-B242-D863-6297-36224D351B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93FBE-67AC-4C5C-B62E-CFFDEAF9BE53}" type="datetimeFigureOut">
              <a:rPr lang="en-US" smtClean="0"/>
              <a:t>10/21/2024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6D43E7-A090-881E-D908-BB9CC53DDD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2DFBC9-B9F9-85A6-26A1-9D7E515D03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D5A7D-FFFE-410B-BEE5-702232F4B1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43095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424705-3181-4743-BF72-E5B55E6278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8D9669D-6765-7CD2-C040-D4C5E44BAB3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E5E7B0-5065-8FAA-2D02-01DC4905B3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93FBE-67AC-4C5C-B62E-CFFDEAF9BE53}" type="datetimeFigureOut">
              <a:rPr lang="en-US" smtClean="0"/>
              <a:t>10/21/2024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487F4E-481E-5CA4-5AC0-EF15EBAF8D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05C81A-1EC7-F85E-A5DB-0F7CA62EC0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D5A7D-FFFE-410B-BEE5-702232F4B1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31724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0F8F565-D4D2-A972-147D-1A41777B264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8813695-1D6C-4A4F-7F94-13466638117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6AEB8A-EA17-E1E1-8CD3-B7AF8E3F28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93FBE-67AC-4C5C-B62E-CFFDEAF9BE53}" type="datetimeFigureOut">
              <a:rPr lang="en-US" smtClean="0"/>
              <a:t>10/21/2024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6AF905-A88D-ED4C-DD07-098840D4AB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1A03B8-DD10-B6B6-6B59-3EB669F377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D5A7D-FFFE-410B-BEE5-702232F4B1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78873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8BB011-50E5-247E-0EB3-D47C59C4FF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A71371-A022-A3A5-E49C-D2CCEC4E25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8F92F8-B436-FF4B-567C-6CF9F3F685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93FBE-67AC-4C5C-B62E-CFFDEAF9BE53}" type="datetimeFigureOut">
              <a:rPr lang="en-US" smtClean="0"/>
              <a:t>10/21/2024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C755B9-83BE-E117-954F-A47925F5BF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E45716-8D01-8E2F-8276-3A903E607C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D5A7D-FFFE-410B-BEE5-702232F4B1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16783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0264CF-1BBA-680C-4F96-017144A15A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089E9BE-1B28-C587-A2C5-253ECF74E1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3E3E68-CE19-CACB-1EDD-351F4F9C94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93FBE-67AC-4C5C-B62E-CFFDEAF9BE53}" type="datetimeFigureOut">
              <a:rPr lang="en-US" smtClean="0"/>
              <a:t>10/21/2024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E49855-AB14-5CF9-EE88-AB42D1DF4D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DE2C96-8A85-4C99-39A1-9B9DB31D7A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D5A7D-FFFE-410B-BEE5-702232F4B1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72640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E89EEC-003E-DFFB-2D04-A2E70FE13D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BFE0F4-58A0-D6D9-6AAC-CD97965C20C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77E4C68-9C36-2696-B323-CF0642D6DBE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49713B3-5A96-0F1A-CFE7-8563FD24B8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93FBE-67AC-4C5C-B62E-CFFDEAF9BE53}" type="datetimeFigureOut">
              <a:rPr lang="en-US" smtClean="0"/>
              <a:t>10/21/2024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18D724B-C264-2548-CAFF-305FE7D37B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B193A13-EBDF-17F2-DF34-5BA3D79328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D5A7D-FFFE-410B-BEE5-702232F4B1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59149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519F2D-6C68-B3F6-3BC7-2A9EE6BE2B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32A2B36-9CB6-0E61-D14F-48AD642FCA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E551B63-A4A2-BD66-BF76-72528E69BA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3EF4911-72D8-7120-897F-434F05D8DA2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1354135-3D54-9447-778A-86081F0473D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7F52A4A-AE91-8A3A-8DE2-74205F39FD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93FBE-67AC-4C5C-B62E-CFFDEAF9BE53}" type="datetimeFigureOut">
              <a:rPr lang="en-US" smtClean="0"/>
              <a:t>10/21/2024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8FC667D-AA9E-21BF-66F2-755D86E708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D8E628E-2723-30DA-D22D-BFF79CE056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D5A7D-FFFE-410B-BEE5-702232F4B1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7378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F41984-7865-CBC1-7E39-27325050C7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D341811-B828-6912-5458-2BC9266D21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93FBE-67AC-4C5C-B62E-CFFDEAF9BE53}" type="datetimeFigureOut">
              <a:rPr lang="en-US" smtClean="0"/>
              <a:t>10/21/2024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A1DF831-0A64-24F5-806E-B3EBA55914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CEFD212-56D6-B7F8-FC27-BC4BF7386D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D5A7D-FFFE-410B-BEE5-702232F4B1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99630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5903B13-E121-53F2-65F9-41E383C574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93FBE-67AC-4C5C-B62E-CFFDEAF9BE53}" type="datetimeFigureOut">
              <a:rPr lang="en-US" smtClean="0"/>
              <a:t>10/21/2024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2814793-9D7D-32F8-795A-31644DBAB3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D76B231-FE15-2561-B700-2506AC7131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D5A7D-FFFE-410B-BEE5-702232F4B1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63565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CB5398-EEBA-42F4-3948-4DF36A153E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E000E0-12D7-545A-0B4A-64A8B51A9F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9585510-3798-210C-EC55-29C449719B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CE698E8-2EE7-873D-A608-9A260F5DDD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93FBE-67AC-4C5C-B62E-CFFDEAF9BE53}" type="datetimeFigureOut">
              <a:rPr lang="en-US" smtClean="0"/>
              <a:t>10/21/2024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8D5F347-CF7A-10E6-8DC6-FA1E5DB6DB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85E452D-F82A-718F-94C2-C889F622E5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D5A7D-FFFE-410B-BEE5-702232F4B1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21564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DE1DDD-DB8D-6429-4235-465780A7B8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042B9E5-6756-3695-C94E-93A464783ED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A170C60-CA85-5E67-14F6-3176093E55F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3325D70-D5F0-5123-66A9-63D9B82E92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93FBE-67AC-4C5C-B62E-CFFDEAF9BE53}" type="datetimeFigureOut">
              <a:rPr lang="en-US" smtClean="0"/>
              <a:t>10/21/2024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977B62A-8600-7CE9-095E-82CDE4E176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58F328-EF42-0E10-9C29-12A53381D4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D5A7D-FFFE-410B-BEE5-702232F4B1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53401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BBC2B57-F2EC-C92D-BAFA-C36FE7F31C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40AE8E8-3549-4143-3C3F-38529FA553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62DEB0-3161-B686-27DF-345950BFF04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B93FBE-67AC-4C5C-B62E-CFFDEAF9BE53}" type="datetimeFigureOut">
              <a:rPr lang="en-US" smtClean="0"/>
              <a:t>10/21/2024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B5E12D-E358-B346-0620-4D8545C52B8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B1C4BA-D22A-5462-8F71-6F616DC8FA2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4D5A7D-FFFE-410B-BEE5-702232F4B1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65079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s.uw.edu/332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0.png"/><Relationship Id="rId2" Type="http://schemas.openxmlformats.org/officeDocument/2006/relationships/image" Target="../media/image11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0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0.png"/><Relationship Id="rId3" Type="http://schemas.openxmlformats.org/officeDocument/2006/relationships/image" Target="../media/image120.png"/><Relationship Id="rId7" Type="http://schemas.openxmlformats.org/officeDocument/2006/relationships/image" Target="../media/image160.png"/><Relationship Id="rId2" Type="http://schemas.openxmlformats.org/officeDocument/2006/relationships/image" Target="../media/image1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0.png"/><Relationship Id="rId5" Type="http://schemas.openxmlformats.org/officeDocument/2006/relationships/image" Target="../media/image140.png"/><Relationship Id="rId4" Type="http://schemas.openxmlformats.org/officeDocument/2006/relationships/image" Target="../media/image130.png"/><Relationship Id="rId9" Type="http://schemas.openxmlformats.org/officeDocument/2006/relationships/image" Target="../media/image180.pn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0.png"/><Relationship Id="rId13" Type="http://schemas.openxmlformats.org/officeDocument/2006/relationships/image" Target="../media/image220.png"/><Relationship Id="rId3" Type="http://schemas.openxmlformats.org/officeDocument/2006/relationships/image" Target="../media/image120.png"/><Relationship Id="rId7" Type="http://schemas.openxmlformats.org/officeDocument/2006/relationships/image" Target="../media/image160.png"/><Relationship Id="rId12" Type="http://schemas.openxmlformats.org/officeDocument/2006/relationships/image" Target="../media/image210.png"/><Relationship Id="rId2" Type="http://schemas.openxmlformats.org/officeDocument/2006/relationships/image" Target="../media/image110.png"/><Relationship Id="rId16" Type="http://schemas.openxmlformats.org/officeDocument/2006/relationships/image" Target="../media/image3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0.png"/><Relationship Id="rId11" Type="http://schemas.openxmlformats.org/officeDocument/2006/relationships/image" Target="../media/image200.png"/><Relationship Id="rId5" Type="http://schemas.openxmlformats.org/officeDocument/2006/relationships/image" Target="../media/image140.png"/><Relationship Id="rId15" Type="http://schemas.openxmlformats.org/officeDocument/2006/relationships/image" Target="../media/image30.png"/><Relationship Id="rId10" Type="http://schemas.openxmlformats.org/officeDocument/2006/relationships/image" Target="../media/image190.png"/><Relationship Id="rId4" Type="http://schemas.openxmlformats.org/officeDocument/2006/relationships/image" Target="../media/image130.png"/><Relationship Id="rId9" Type="http://schemas.openxmlformats.org/officeDocument/2006/relationships/image" Target="../media/image180.png"/><Relationship Id="rId14" Type="http://schemas.openxmlformats.org/officeDocument/2006/relationships/image" Target="../media/image27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11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0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0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0.png"/><Relationship Id="rId2" Type="http://schemas.openxmlformats.org/officeDocument/2006/relationships/image" Target="../media/image17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0.png"/><Relationship Id="rId4" Type="http://schemas.openxmlformats.org/officeDocument/2006/relationships/image" Target="../media/image60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0.png"/><Relationship Id="rId2" Type="http://schemas.openxmlformats.org/officeDocument/2006/relationships/image" Target="../media/image19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0.png"/><Relationship Id="rId4" Type="http://schemas.openxmlformats.org/officeDocument/2006/relationships/image" Target="../media/image60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0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0.png"/><Relationship Id="rId4" Type="http://schemas.openxmlformats.org/officeDocument/2006/relationships/image" Target="../media/image6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02029F-F4C6-FDAD-6A00-4E30C8EE848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CSE 332 Autumn 2024</a:t>
            </a:r>
            <a:br>
              <a:rPr lang="en-US" dirty="0"/>
            </a:br>
            <a:r>
              <a:rPr lang="en-US"/>
              <a:t>Lecture 12: </a:t>
            </a:r>
            <a:r>
              <a:rPr lang="en-US" dirty="0"/>
              <a:t>hashing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B96019E-F067-13A3-DC5B-9F49CCFEF43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Nathan Brunelle</a:t>
            </a:r>
          </a:p>
          <a:p>
            <a:r>
              <a:rPr lang="en-US" dirty="0">
                <a:hlinkClick r:id="rId2"/>
              </a:rPr>
              <a:t>http://www.cs.uw.edu/332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3303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7208DC-CFA0-51FE-747F-B24C466E36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Formal Running Time Analysis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71269A8-5366-06F8-EC79-56A7CF5C9393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The </a:t>
                </a:r>
                <a:r>
                  <a:rPr lang="en-US" b="1" dirty="0"/>
                  <a:t>load factor</a:t>
                </a:r>
                <a:r>
                  <a:rPr lang="en-US" dirty="0"/>
                  <a:t> of a hash table represents the average number of items per “bucket”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𝜆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𝑙𝑒𝑛𝑔𝑡h</m:t>
                        </m:r>
                      </m:den>
                    </m:f>
                  </m:oMath>
                </a14:m>
                <a:endParaRPr lang="en-US" dirty="0"/>
              </a:p>
              <a:p>
                <a:r>
                  <a:rPr lang="en-US" dirty="0"/>
                  <a:t>Assume we have a hash table that uses a linked-list for separate chaining</a:t>
                </a:r>
              </a:p>
              <a:p>
                <a:pPr lvl="1"/>
                <a:r>
                  <a:rPr lang="en-US" dirty="0"/>
                  <a:t>What is the expected number of comparisons needed in an unsuccessful find?</a:t>
                </a:r>
              </a:p>
              <a:p>
                <a:pPr lvl="2"/>
                <a:endParaRPr lang="en-US" dirty="0"/>
              </a:p>
              <a:p>
                <a:pPr lvl="1"/>
                <a:r>
                  <a:rPr lang="en-US" dirty="0"/>
                  <a:t>What is the expected number of comparisons needed in a successful find?</a:t>
                </a:r>
              </a:p>
              <a:p>
                <a:r>
                  <a:rPr lang="en-US" dirty="0"/>
                  <a:t>How can we make the expected running time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</a:rPr>
                      <m:t>Θ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(1)</m:t>
                    </m:r>
                  </m:oMath>
                </a14:m>
                <a:r>
                  <a:rPr lang="en-US" dirty="0"/>
                  <a:t>?</a:t>
                </a:r>
              </a:p>
              <a:p>
                <a:pPr lvl="1"/>
                <a:endParaRPr lang="en-US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71269A8-5366-06F8-EC79-56A7CF5C9393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3" t="-2241" r="-7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02013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FE4C601-822B-47A1-430F-1808F9D4DD7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849D97-77DF-4925-A896-42A590C67E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Formal Running Time Analysis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C907AD8-8C8F-63B3-3DD3-8F9E95A77F35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 lnSpcReduction="20000"/>
              </a:bodyPr>
              <a:lstStyle/>
              <a:p>
                <a:r>
                  <a:rPr lang="en-US" dirty="0"/>
                  <a:t>The </a:t>
                </a:r>
                <a:r>
                  <a:rPr lang="en-US" b="1" dirty="0"/>
                  <a:t>load factor</a:t>
                </a:r>
                <a:r>
                  <a:rPr lang="en-US" dirty="0"/>
                  <a:t> of a hash table represents the average number of items per “bucket”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𝜆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𝑙𝑒𝑛𝑔𝑡h</m:t>
                        </m:r>
                      </m:den>
                    </m:f>
                  </m:oMath>
                </a14:m>
                <a:endParaRPr lang="en-US" dirty="0"/>
              </a:p>
              <a:p>
                <a:r>
                  <a:rPr lang="en-US" dirty="0"/>
                  <a:t>Assume we have a hash table that uses a linked-list for separate chaining</a:t>
                </a:r>
              </a:p>
              <a:p>
                <a:pPr lvl="1"/>
                <a:r>
                  <a:rPr lang="en-US" dirty="0"/>
                  <a:t>What is the expected number of comparisons needed in an unsuccessful find?</a:t>
                </a:r>
              </a:p>
              <a:p>
                <a:pPr lvl="2"/>
                <a:r>
                  <a:rPr lang="en-US" dirty="0"/>
                  <a:t>Will hash to an index, then compare to all items in that separate chain</a:t>
                </a:r>
              </a:p>
              <a:p>
                <a:pPr lvl="3"/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𝜆</m:t>
                    </m:r>
                  </m:oMath>
                </a14:m>
                <a:endParaRPr lang="en-US" dirty="0"/>
              </a:p>
              <a:p>
                <a:pPr lvl="1"/>
                <a:r>
                  <a:rPr lang="en-US" dirty="0"/>
                  <a:t>What is the expected number of comparisons needed in a successful find?</a:t>
                </a:r>
              </a:p>
              <a:p>
                <a:pPr lvl="2"/>
                <a:r>
                  <a:rPr lang="en-US" dirty="0"/>
                  <a:t>Will hash to an index, then compare to half of the items in that separate chain.</a:t>
                </a:r>
              </a:p>
              <a:p>
                <a:pPr lvl="3"/>
                <a14:m>
                  <m:oMath xmlns:m="http://schemas.openxmlformats.org/officeDocument/2006/math"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𝜆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en-US" dirty="0"/>
              </a:p>
              <a:p>
                <a:r>
                  <a:rPr lang="en-US" dirty="0"/>
                  <a:t>How can we make the expected running time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</a:rPr>
                      <m:t>Θ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(1)</m:t>
                    </m:r>
                  </m:oMath>
                </a14:m>
                <a:r>
                  <a:rPr lang="en-US" dirty="0"/>
                  <a:t>?</a:t>
                </a:r>
              </a:p>
              <a:p>
                <a:pPr lvl="1"/>
                <a:r>
                  <a:rPr lang="en-US" dirty="0"/>
                  <a:t>Make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𝑙𝑒𝑛𝑔𝑡h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≤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𝑐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⋅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US" dirty="0"/>
                  <a:t> so that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𝜆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≤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r>
                  <a:rPr lang="en-US" dirty="0"/>
                  <a:t> </a:t>
                </a:r>
              </a:p>
              <a:p>
                <a:pPr lvl="1"/>
                <a:endParaRPr lang="en-US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C907AD8-8C8F-63B3-3DD3-8F9E95A77F3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928" t="-3501" r="-139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825890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348504-CA46-CA67-A734-8DDC6861F8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Rehashing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7456C4D0-09F9-C2D9-56AC-4F81B37D1B7A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dirty="0"/>
                  <a:t>If your load factor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𝜆</m:t>
                    </m:r>
                  </m:oMath>
                </a14:m>
                <a:r>
                  <a:rPr lang="en-US" dirty="0"/>
                  <a:t> gets too large, copy everything over to a larger hash table</a:t>
                </a:r>
              </a:p>
              <a:p>
                <a:pPr lvl="1"/>
                <a:r>
                  <a:rPr lang="en-US" dirty="0"/>
                  <a:t>To do this: make a new, larger array</a:t>
                </a:r>
              </a:p>
              <a:p>
                <a:pPr lvl="1"/>
                <a:r>
                  <a:rPr lang="en-US" dirty="0"/>
                  <a:t>Re-insert all items into the new hash table by reapplying the hash function</a:t>
                </a:r>
              </a:p>
              <a:p>
                <a:pPr lvl="2"/>
                <a:r>
                  <a:rPr lang="en-US" dirty="0"/>
                  <a:t>We need to reapply the hash function because items should map to a different index</a:t>
                </a:r>
              </a:p>
              <a:p>
                <a:pPr lvl="1"/>
                <a:r>
                  <a:rPr lang="en-US" dirty="0"/>
                  <a:t>New array should be “roughly” double the length (but probably still want it to be prime)</a:t>
                </a:r>
              </a:p>
              <a:p>
                <a:r>
                  <a:rPr lang="en-US" dirty="0"/>
                  <a:t>What does “too large” mean?</a:t>
                </a:r>
              </a:p>
              <a:p>
                <a:pPr lvl="1"/>
                <a:r>
                  <a:rPr lang="en-US" dirty="0"/>
                  <a:t>For separate chaining, typically we want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𝜆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&lt;2</m:t>
                    </m:r>
                  </m:oMath>
                </a14:m>
                <a:endParaRPr lang="en-US" dirty="0"/>
              </a:p>
              <a:p>
                <a:pPr lvl="1"/>
                <a:r>
                  <a:rPr lang="en-US" dirty="0"/>
                  <a:t>For open addressing, typically we want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𝜆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&lt;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7456C4D0-09F9-C2D9-56AC-4F81B37D1B7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3" t="-2241" r="-81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543449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1AFC2A-BFAD-154C-CB01-688AAE7FE0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Hash Tables Running Time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4" name="Content Placeholder 3">
                <a:extLst>
                  <a:ext uri="{FF2B5EF4-FFF2-40B4-BE49-F238E27FC236}">
                    <a16:creationId xmlns:a16="http://schemas.microsoft.com/office/drawing/2014/main" id="{21A6D878-0A9C-88E0-BF73-13D0C8B95F06}"/>
                  </a:ext>
                </a:extLst>
              </p:cNvPr>
              <p:cNvGraphicFramePr>
                <a:graphicFrameLocks/>
              </p:cNvGraphicFramePr>
              <p:nvPr>
                <p:extLst>
                  <p:ext uri="{D42A27DB-BD31-4B8C-83A1-F6EECF244321}">
                    <p14:modId xmlns:p14="http://schemas.microsoft.com/office/powerpoint/2010/main" val="3962223252"/>
                  </p:ext>
                </p:extLst>
              </p:nvPr>
            </p:nvGraphicFramePr>
            <p:xfrm>
              <a:off x="1485900" y="1988820"/>
              <a:ext cx="9220199" cy="402336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992120">
                      <a:extLst>
                        <a:ext uri="{9D8B030D-6E8A-4147-A177-3AD203B41FA5}">
                          <a16:colId xmlns:a16="http://schemas.microsoft.com/office/drawing/2014/main" val="3859037791"/>
                        </a:ext>
                      </a:extLst>
                    </a:gridCol>
                    <a:gridCol w="1930400">
                      <a:extLst>
                        <a:ext uri="{9D8B030D-6E8A-4147-A177-3AD203B41FA5}">
                          <a16:colId xmlns:a16="http://schemas.microsoft.com/office/drawing/2014/main" val="1986166423"/>
                        </a:ext>
                      </a:extLst>
                    </a:gridCol>
                    <a:gridCol w="1798320">
                      <a:extLst>
                        <a:ext uri="{9D8B030D-6E8A-4147-A177-3AD203B41FA5}">
                          <a16:colId xmlns:a16="http://schemas.microsoft.com/office/drawing/2014/main" val="3667104526"/>
                        </a:ext>
                      </a:extLst>
                    </a:gridCol>
                    <a:gridCol w="2499359">
                      <a:extLst>
                        <a:ext uri="{9D8B030D-6E8A-4147-A177-3AD203B41FA5}">
                          <a16:colId xmlns:a16="http://schemas.microsoft.com/office/drawing/2014/main" val="265108309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sz="2100" dirty="0"/>
                            <a:t>Data Structure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2100" dirty="0"/>
                            <a:t>Time to insert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2100" dirty="0"/>
                            <a:t>Time to find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2100" dirty="0"/>
                            <a:t>Time to delete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526940656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sz="2100" dirty="0"/>
                            <a:t>Unsorted Array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sty m:val="p"/>
                                  </m:rPr>
                                  <a:rPr lang="en-US" sz="2100" b="0" i="0" smtClean="0">
                                    <a:latin typeface="Cambria Math" panose="02040503050406030204" pitchFamily="18" charset="0"/>
                                  </a:rPr>
                                  <m:t>Θ</m:t>
                                </m:r>
                                <m:r>
                                  <a:rPr lang="en-US" sz="2100" b="0" i="1" smtClean="0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en-US" sz="2100" b="0" i="1" smtClean="0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  <m:r>
                                  <a:rPr lang="en-US" sz="2100" b="0" i="1" smtClean="0"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en-US" sz="21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sty m:val="p"/>
                                  </m:rPr>
                                  <a:rPr lang="en-US" sz="2100" b="0" i="0" smtClean="0">
                                    <a:latin typeface="Cambria Math" panose="02040503050406030204" pitchFamily="18" charset="0"/>
                                  </a:rPr>
                                  <m:t>Θ</m:t>
                                </m:r>
                                <m:r>
                                  <a:rPr lang="en-US" sz="2100" b="0" i="1" smtClean="0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en-US" sz="2100" b="0" i="1" smtClean="0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  <m:r>
                                  <a:rPr lang="en-US" sz="2100" b="0" i="1" smtClean="0"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en-US" sz="21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sty m:val="p"/>
                                  </m:rPr>
                                  <a:rPr lang="en-US" sz="2100" b="0" i="0" smtClean="0">
                                    <a:latin typeface="Cambria Math" panose="02040503050406030204" pitchFamily="18" charset="0"/>
                                  </a:rPr>
                                  <m:t>Θ</m:t>
                                </m:r>
                                <m:r>
                                  <a:rPr lang="en-US" sz="2100" b="0" i="1" smtClean="0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en-US" sz="2100" b="0" i="1" smtClean="0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  <m:r>
                                  <a:rPr lang="en-US" sz="2100" b="0" i="1" smtClean="0"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en-US" sz="21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99921803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sz="2100" dirty="0"/>
                            <a:t>Unsorted Linked List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sty m:val="p"/>
                                  </m:rPr>
                                  <a:rPr lang="en-US" sz="2100" b="0" i="0" smtClean="0">
                                    <a:latin typeface="Cambria Math" panose="02040503050406030204" pitchFamily="18" charset="0"/>
                                  </a:rPr>
                                  <m:t>Θ</m:t>
                                </m:r>
                                <m:r>
                                  <a:rPr lang="en-US" sz="2100" b="0" i="1" smtClean="0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en-US" sz="2100" b="0" i="1" smtClean="0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  <m:r>
                                  <a:rPr lang="en-US" sz="2100" b="0" i="1" smtClean="0"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en-US" sz="21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sty m:val="p"/>
                                  </m:rPr>
                                  <a:rPr lang="en-US" sz="2100" b="0" i="0" smtClean="0">
                                    <a:latin typeface="Cambria Math" panose="02040503050406030204" pitchFamily="18" charset="0"/>
                                  </a:rPr>
                                  <m:t>Θ</m:t>
                                </m:r>
                                <m:r>
                                  <a:rPr lang="en-US" sz="2100" b="0" i="1" smtClean="0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en-US" sz="2100" b="0" i="1" smtClean="0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  <m:r>
                                  <a:rPr lang="en-US" sz="2100" b="0" i="1" smtClean="0"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en-US" sz="21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sty m:val="p"/>
                                  </m:rPr>
                                  <a:rPr lang="en-US" sz="2100" b="0" i="0" smtClean="0">
                                    <a:latin typeface="Cambria Math" panose="02040503050406030204" pitchFamily="18" charset="0"/>
                                  </a:rPr>
                                  <m:t>Θ</m:t>
                                </m:r>
                                <m:r>
                                  <a:rPr lang="en-US" sz="2100" b="0" i="1" smtClean="0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en-US" sz="2100" b="0" i="1" smtClean="0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  <m:r>
                                  <a:rPr lang="en-US" sz="2100" b="0" i="1" smtClean="0"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en-US" sz="21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23753227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sz="2100" dirty="0"/>
                            <a:t>Sorted Array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sty m:val="p"/>
                                  </m:rPr>
                                  <a:rPr lang="en-US" sz="2100" b="0" i="0" smtClean="0">
                                    <a:latin typeface="Cambria Math" panose="02040503050406030204" pitchFamily="18" charset="0"/>
                                  </a:rPr>
                                  <m:t>Θ</m:t>
                                </m:r>
                                <m:d>
                                  <m:dPr>
                                    <m:ctrlPr>
                                      <a:rPr lang="en-US" sz="21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2100" b="0" i="1" smtClean="0"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</m:e>
                                </m:d>
                              </m:oMath>
                            </m:oMathPara>
                          </a14:m>
                          <a:endParaRPr lang="en-US" sz="21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sty m:val="p"/>
                                  </m:rPr>
                                  <a:rPr lang="en-US" sz="2100" b="0" i="0" smtClean="0">
                                    <a:latin typeface="Cambria Math" panose="02040503050406030204" pitchFamily="18" charset="0"/>
                                  </a:rPr>
                                  <m:t>Θ</m:t>
                                </m:r>
                                <m:r>
                                  <a:rPr lang="en-US" sz="2100" b="0" i="1" smtClean="0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func>
                                  <m:funcPr>
                                    <m:ctrlPr>
                                      <a:rPr lang="en-US" sz="21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uncPr>
                                  <m:fName>
                                    <m:r>
                                      <m:rPr>
                                        <m:sty m:val="p"/>
                                      </m:rPr>
                                      <a:rPr lang="en-US" sz="2100" b="0" i="0" smtClean="0">
                                        <a:latin typeface="Cambria Math" panose="02040503050406030204" pitchFamily="18" charset="0"/>
                                      </a:rPr>
                                      <m:t>log</m:t>
                                    </m:r>
                                  </m:fName>
                                  <m:e>
                                    <m:r>
                                      <a:rPr lang="en-US" sz="2100" b="0" i="1" smtClean="0"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</m:e>
                                </m:func>
                                <m:r>
                                  <a:rPr lang="en-US" sz="2100" b="0" i="1" smtClean="0"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en-US" sz="21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sty m:val="p"/>
                                  </m:rPr>
                                  <a:rPr lang="en-US" sz="2100" b="0" i="0" smtClean="0">
                                    <a:latin typeface="Cambria Math" panose="02040503050406030204" pitchFamily="18" charset="0"/>
                                  </a:rPr>
                                  <m:t>Θ</m:t>
                                </m:r>
                                <m:r>
                                  <a:rPr lang="en-US" sz="2100" b="0" i="1" smtClean="0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en-US" sz="2100" b="0" i="1" smtClean="0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  <m:r>
                                  <a:rPr lang="en-US" sz="2100" b="0" i="1" smtClean="0"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en-US" sz="21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851548857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sz="2100" dirty="0"/>
                            <a:t>Sorted Linked List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sty m:val="p"/>
                                  </m:rPr>
                                  <a:rPr lang="en-US" sz="2100" b="0" i="0" smtClean="0">
                                    <a:latin typeface="Cambria Math" panose="02040503050406030204" pitchFamily="18" charset="0"/>
                                  </a:rPr>
                                  <m:t>Θ</m:t>
                                </m:r>
                                <m:d>
                                  <m:dPr>
                                    <m:ctrlPr>
                                      <a:rPr lang="en-US" sz="21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2100" b="0" i="1" smtClean="0"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</m:e>
                                </m:d>
                              </m:oMath>
                            </m:oMathPara>
                          </a14:m>
                          <a:endParaRPr lang="en-US" sz="21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sty m:val="p"/>
                                  </m:rPr>
                                  <a:rPr lang="en-US" sz="2100" b="0" i="0" smtClean="0">
                                    <a:latin typeface="Cambria Math" panose="02040503050406030204" pitchFamily="18" charset="0"/>
                                  </a:rPr>
                                  <m:t>Θ</m:t>
                                </m:r>
                                <m:d>
                                  <m:dPr>
                                    <m:ctrlPr>
                                      <a:rPr lang="en-US" sz="21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2100" b="0" i="1" smtClean="0"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</m:e>
                                </m:d>
                              </m:oMath>
                            </m:oMathPara>
                          </a14:m>
                          <a:endParaRPr lang="en-US" sz="21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sty m:val="p"/>
                                  </m:rPr>
                                  <a:rPr lang="en-US" sz="2100" b="0" i="0" smtClean="0">
                                    <a:latin typeface="Cambria Math" panose="02040503050406030204" pitchFamily="18" charset="0"/>
                                  </a:rPr>
                                  <m:t>Θ</m:t>
                                </m:r>
                                <m:d>
                                  <m:dPr>
                                    <m:ctrlPr>
                                      <a:rPr lang="en-US" sz="21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2100" b="0" i="1" smtClean="0"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</m:e>
                                </m:d>
                              </m:oMath>
                            </m:oMathPara>
                          </a14:m>
                          <a:endParaRPr lang="en-US" sz="21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87737902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sz="2100" dirty="0"/>
                            <a:t>Binary Search Tree</a:t>
                          </a:r>
                        </a:p>
                      </a:txBody>
                      <a:tcPr>
                        <a:solidFill>
                          <a:schemeClr val="accent2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sty m:val="p"/>
                                  </m:rPr>
                                  <a:rPr lang="en-US" sz="2100" b="0" i="0" smtClean="0">
                                    <a:latin typeface="Cambria Math" panose="02040503050406030204" pitchFamily="18" charset="0"/>
                                  </a:rPr>
                                  <m:t>Θ</m:t>
                                </m:r>
                                <m:d>
                                  <m:dPr>
                                    <m:ctrlPr>
                                      <a:rPr lang="en-US" sz="21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sz="2100" b="0" i="0" smtClean="0">
                                        <a:latin typeface="Cambria Math" panose="02040503050406030204" pitchFamily="18" charset="0"/>
                                      </a:rPr>
                                      <m:t>height</m:t>
                                    </m:r>
                                  </m:e>
                                </m:d>
                              </m:oMath>
                            </m:oMathPara>
                          </a14:m>
                          <a:endParaRPr lang="en-US" sz="2100" dirty="0"/>
                        </a:p>
                      </a:txBody>
                      <a:tcPr>
                        <a:solidFill>
                          <a:schemeClr val="accent2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sty m:val="p"/>
                                  </m:rPr>
                                  <a:rPr lang="en-US" sz="2100" b="0" i="0" smtClean="0">
                                    <a:latin typeface="Cambria Math" panose="02040503050406030204" pitchFamily="18" charset="0"/>
                                  </a:rPr>
                                  <m:t>Θ</m:t>
                                </m:r>
                                <m:d>
                                  <m:dPr>
                                    <m:ctrlPr>
                                      <a:rPr lang="en-US" sz="21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sz="2100" b="0" i="0" smtClean="0">
                                        <a:latin typeface="Cambria Math" panose="02040503050406030204" pitchFamily="18" charset="0"/>
                                      </a:rPr>
                                      <m:t>height</m:t>
                                    </m:r>
                                  </m:e>
                                </m:d>
                              </m:oMath>
                            </m:oMathPara>
                          </a14:m>
                          <a:endParaRPr lang="en-US" sz="2100" dirty="0"/>
                        </a:p>
                      </a:txBody>
                      <a:tcPr>
                        <a:solidFill>
                          <a:schemeClr val="accent2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sty m:val="p"/>
                                  </m:rPr>
                                  <a:rPr lang="en-US" sz="2100" b="0" i="0" smtClean="0">
                                    <a:latin typeface="Cambria Math" panose="02040503050406030204" pitchFamily="18" charset="0"/>
                                  </a:rPr>
                                  <m:t>Θ</m:t>
                                </m:r>
                                <m:d>
                                  <m:dPr>
                                    <m:ctrlPr>
                                      <a:rPr lang="en-US" sz="21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sz="2100" b="0" i="0" smtClean="0">
                                        <a:latin typeface="Cambria Math" panose="02040503050406030204" pitchFamily="18" charset="0"/>
                                      </a:rPr>
                                      <m:t>height</m:t>
                                    </m:r>
                                  </m:e>
                                </m:d>
                              </m:oMath>
                            </m:oMathPara>
                          </a14:m>
                          <a:endParaRPr lang="en-US" sz="2100" dirty="0"/>
                        </a:p>
                      </a:txBody>
                      <a:tcPr>
                        <a:solidFill>
                          <a:schemeClr val="accent2">
                            <a:lumMod val="40000"/>
                            <a:lumOff val="6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292073772"/>
                      </a:ext>
                    </a:extLst>
                  </a:tr>
                  <a:tr h="0">
                    <a:tc>
                      <a:txBody>
                        <a:bodyPr/>
                        <a:lstStyle/>
                        <a:p>
                          <a:r>
                            <a:rPr lang="en-US" sz="2100" dirty="0"/>
                            <a:t>AVL Tree</a:t>
                          </a:r>
                        </a:p>
                      </a:txBody>
                      <a:tcPr>
                        <a:solidFill>
                          <a:schemeClr val="accent2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sty m:val="p"/>
                                  </m:rPr>
                                  <a:rPr lang="en-US" sz="2100" b="0" i="0" smtClean="0">
                                    <a:latin typeface="Cambria Math" panose="02040503050406030204" pitchFamily="18" charset="0"/>
                                  </a:rPr>
                                  <m:t>Θ</m:t>
                                </m:r>
                                <m:r>
                                  <a:rPr lang="en-US" sz="2100" b="0" i="1" smtClean="0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func>
                                  <m:funcPr>
                                    <m:ctrlPr>
                                      <a:rPr lang="en-US" sz="21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uncPr>
                                  <m:fName>
                                    <m:r>
                                      <m:rPr>
                                        <m:sty m:val="p"/>
                                      </m:rPr>
                                      <a:rPr lang="en-US" sz="2100" b="0" i="0" smtClean="0">
                                        <a:latin typeface="Cambria Math" panose="02040503050406030204" pitchFamily="18" charset="0"/>
                                      </a:rPr>
                                      <m:t>log</m:t>
                                    </m:r>
                                  </m:fName>
                                  <m:e>
                                    <m:r>
                                      <a:rPr lang="en-US" sz="2100" b="0" i="1" smtClean="0"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</m:e>
                                </m:func>
                                <m:r>
                                  <a:rPr lang="en-US" sz="2100" b="0" i="1" smtClean="0"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en-US" sz="2100" dirty="0"/>
                        </a:p>
                      </a:txBody>
                      <a:tcPr>
                        <a:solidFill>
                          <a:schemeClr val="accent2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sty m:val="p"/>
                                  </m:rPr>
                                  <a:rPr lang="en-US" sz="2100" b="0" i="0" smtClean="0">
                                    <a:latin typeface="Cambria Math" panose="02040503050406030204" pitchFamily="18" charset="0"/>
                                  </a:rPr>
                                  <m:t>Θ</m:t>
                                </m:r>
                                <m:r>
                                  <a:rPr lang="en-US" sz="2100" b="0" i="1" smtClean="0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func>
                                  <m:funcPr>
                                    <m:ctrlPr>
                                      <a:rPr lang="en-US" sz="21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uncPr>
                                  <m:fName>
                                    <m:r>
                                      <m:rPr>
                                        <m:sty m:val="p"/>
                                      </m:rPr>
                                      <a:rPr lang="en-US" sz="2100" b="0" i="0" smtClean="0">
                                        <a:latin typeface="Cambria Math" panose="02040503050406030204" pitchFamily="18" charset="0"/>
                                      </a:rPr>
                                      <m:t>log</m:t>
                                    </m:r>
                                  </m:fName>
                                  <m:e>
                                    <m:r>
                                      <a:rPr lang="en-US" sz="2100" b="0" i="1" smtClean="0"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</m:e>
                                </m:func>
                                <m:r>
                                  <a:rPr lang="en-US" sz="2100" b="0" i="1" smtClean="0"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en-US" sz="2100" dirty="0"/>
                        </a:p>
                      </a:txBody>
                      <a:tcPr>
                        <a:solidFill>
                          <a:schemeClr val="accent2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sty m:val="p"/>
                                  </m:rPr>
                                  <a:rPr lang="en-US" sz="2100" b="0" i="0" smtClean="0">
                                    <a:latin typeface="Cambria Math" panose="02040503050406030204" pitchFamily="18" charset="0"/>
                                  </a:rPr>
                                  <m:t>Θ</m:t>
                                </m:r>
                                <m:r>
                                  <a:rPr lang="en-US" sz="2100" b="0" i="1" smtClean="0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func>
                                  <m:funcPr>
                                    <m:ctrlPr>
                                      <a:rPr lang="en-US" sz="21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uncPr>
                                  <m:fName>
                                    <m:r>
                                      <m:rPr>
                                        <m:sty m:val="p"/>
                                      </m:rPr>
                                      <a:rPr lang="en-US" sz="2100" b="0" i="0" smtClean="0">
                                        <a:latin typeface="Cambria Math" panose="02040503050406030204" pitchFamily="18" charset="0"/>
                                      </a:rPr>
                                      <m:t>log</m:t>
                                    </m:r>
                                  </m:fName>
                                  <m:e>
                                    <m:r>
                                      <a:rPr lang="en-US" sz="2100" b="0" i="1" smtClean="0"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</m:e>
                                </m:func>
                                <m:r>
                                  <a:rPr lang="en-US" sz="2100" b="0" i="1" smtClean="0"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en-US" sz="2100" dirty="0"/>
                        </a:p>
                      </a:txBody>
                      <a:tcPr>
                        <a:solidFill>
                          <a:schemeClr val="accent2">
                            <a:lumMod val="40000"/>
                            <a:lumOff val="6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54752868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sz="2100" dirty="0"/>
                            <a:t>Hash Table (Worst case)</a:t>
                          </a:r>
                        </a:p>
                      </a:txBody>
                      <a:tcPr>
                        <a:solidFill>
                          <a:schemeClr val="accent2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sty m:val="p"/>
                                  </m:rPr>
                                  <a:rPr lang="en-US" sz="2100" b="0" i="0" smtClean="0">
                                    <a:latin typeface="Cambria Math" panose="02040503050406030204" pitchFamily="18" charset="0"/>
                                  </a:rPr>
                                  <m:t>Θ</m:t>
                                </m:r>
                                <m:r>
                                  <a:rPr lang="en-US" sz="2100" b="0" i="1" smtClean="0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en-US" sz="2100" b="0" i="1" smtClean="0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  <m:r>
                                  <a:rPr lang="en-US" sz="2100" b="0" i="1" smtClean="0"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en-US" sz="2100" dirty="0"/>
                        </a:p>
                      </a:txBody>
                      <a:tcPr>
                        <a:solidFill>
                          <a:schemeClr val="accent2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sty m:val="p"/>
                                  </m:rPr>
                                  <a:rPr lang="en-US" sz="2100" b="0" i="0" smtClean="0">
                                    <a:latin typeface="Cambria Math" panose="02040503050406030204" pitchFamily="18" charset="0"/>
                                  </a:rPr>
                                  <m:t>Θ</m:t>
                                </m:r>
                                <m:r>
                                  <a:rPr lang="en-US" sz="2100" b="0" i="1" smtClean="0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en-US" sz="2100" b="0" i="1" smtClean="0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  <m:r>
                                  <a:rPr lang="en-US" sz="2100" b="0" i="1" smtClean="0"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en-US" sz="2100" dirty="0"/>
                        </a:p>
                      </a:txBody>
                      <a:tcPr>
                        <a:solidFill>
                          <a:schemeClr val="accent2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sty m:val="p"/>
                                  </m:rPr>
                                  <a:rPr lang="en-US" sz="2100" b="0" i="0" smtClean="0">
                                    <a:latin typeface="Cambria Math" panose="02040503050406030204" pitchFamily="18" charset="0"/>
                                  </a:rPr>
                                  <m:t>Θ</m:t>
                                </m:r>
                                <m:r>
                                  <a:rPr lang="en-US" sz="2100" b="0" i="1" smtClean="0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en-US" sz="2100" b="0" i="1" smtClean="0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  <m:r>
                                  <a:rPr lang="en-US" sz="2100" b="0" i="1" smtClean="0"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en-US" sz="2100" dirty="0"/>
                        </a:p>
                      </a:txBody>
                      <a:tcPr>
                        <a:solidFill>
                          <a:schemeClr val="accent2">
                            <a:lumMod val="40000"/>
                            <a:lumOff val="6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989387819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sz="2100" dirty="0"/>
                            <a:t>Hash Table (Expected and Amortized)</a:t>
                          </a:r>
                        </a:p>
                      </a:txBody>
                      <a:tcPr>
                        <a:solidFill>
                          <a:schemeClr val="accent2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sty m:val="p"/>
                                  </m:rPr>
                                  <a:rPr lang="en-US" sz="2100" b="0" i="0" smtClean="0">
                                    <a:latin typeface="Cambria Math" panose="02040503050406030204" pitchFamily="18" charset="0"/>
                                  </a:rPr>
                                  <m:t>Θ</m:t>
                                </m:r>
                                <m:d>
                                  <m:dPr>
                                    <m:ctrlPr>
                                      <a:rPr lang="en-US" sz="21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2100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e>
                                </m:d>
                              </m:oMath>
                            </m:oMathPara>
                          </a14:m>
                          <a:endParaRPr lang="en-US" sz="2100" dirty="0"/>
                        </a:p>
                      </a:txBody>
                      <a:tcPr>
                        <a:solidFill>
                          <a:schemeClr val="accent2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sty m:val="p"/>
                                  </m:rPr>
                                  <a:rPr lang="en-US" sz="2100" b="0" i="0" smtClean="0">
                                    <a:latin typeface="Cambria Math" panose="02040503050406030204" pitchFamily="18" charset="0"/>
                                  </a:rPr>
                                  <m:t>Θ</m:t>
                                </m:r>
                                <m:d>
                                  <m:dPr>
                                    <m:ctrlPr>
                                      <a:rPr lang="en-US" sz="21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2100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e>
                                </m:d>
                              </m:oMath>
                            </m:oMathPara>
                          </a14:m>
                          <a:endParaRPr lang="en-US" sz="2100" dirty="0"/>
                        </a:p>
                      </a:txBody>
                      <a:tcPr>
                        <a:solidFill>
                          <a:schemeClr val="accent2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sty m:val="p"/>
                                  </m:rPr>
                                  <a:rPr lang="en-US" sz="2100" b="0" i="0" smtClean="0">
                                    <a:latin typeface="Cambria Math" panose="02040503050406030204" pitchFamily="18" charset="0"/>
                                  </a:rPr>
                                  <m:t>Θ</m:t>
                                </m:r>
                                <m:d>
                                  <m:dPr>
                                    <m:ctrlPr>
                                      <a:rPr lang="en-US" sz="21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2100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e>
                                </m:d>
                              </m:oMath>
                            </m:oMathPara>
                          </a14:m>
                          <a:endParaRPr lang="en-US" sz="2100" dirty="0"/>
                        </a:p>
                      </a:txBody>
                      <a:tcPr>
                        <a:solidFill>
                          <a:schemeClr val="accent2">
                            <a:lumMod val="40000"/>
                            <a:lumOff val="6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433212113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4" name="Content Placeholder 3">
                <a:extLst>
                  <a:ext uri="{FF2B5EF4-FFF2-40B4-BE49-F238E27FC236}">
                    <a16:creationId xmlns:a16="http://schemas.microsoft.com/office/drawing/2014/main" id="{21A6D878-0A9C-88E0-BF73-13D0C8B95F06}"/>
                  </a:ext>
                </a:extLst>
              </p:cNvPr>
              <p:cNvGraphicFramePr>
                <a:graphicFrameLocks/>
              </p:cNvGraphicFramePr>
              <p:nvPr>
                <p:extLst>
                  <p:ext uri="{D42A27DB-BD31-4B8C-83A1-F6EECF244321}">
                    <p14:modId xmlns:p14="http://schemas.microsoft.com/office/powerpoint/2010/main" val="3962223252"/>
                  </p:ext>
                </p:extLst>
              </p:nvPr>
            </p:nvGraphicFramePr>
            <p:xfrm>
              <a:off x="1485900" y="1988820"/>
              <a:ext cx="9220199" cy="402336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992120">
                      <a:extLst>
                        <a:ext uri="{9D8B030D-6E8A-4147-A177-3AD203B41FA5}">
                          <a16:colId xmlns:a16="http://schemas.microsoft.com/office/drawing/2014/main" val="3859037791"/>
                        </a:ext>
                      </a:extLst>
                    </a:gridCol>
                    <a:gridCol w="1930400">
                      <a:extLst>
                        <a:ext uri="{9D8B030D-6E8A-4147-A177-3AD203B41FA5}">
                          <a16:colId xmlns:a16="http://schemas.microsoft.com/office/drawing/2014/main" val="1986166423"/>
                        </a:ext>
                      </a:extLst>
                    </a:gridCol>
                    <a:gridCol w="1798320">
                      <a:extLst>
                        <a:ext uri="{9D8B030D-6E8A-4147-A177-3AD203B41FA5}">
                          <a16:colId xmlns:a16="http://schemas.microsoft.com/office/drawing/2014/main" val="3667104526"/>
                        </a:ext>
                      </a:extLst>
                    </a:gridCol>
                    <a:gridCol w="2499359">
                      <a:extLst>
                        <a:ext uri="{9D8B030D-6E8A-4147-A177-3AD203B41FA5}">
                          <a16:colId xmlns:a16="http://schemas.microsoft.com/office/drawing/2014/main" val="265108309"/>
                        </a:ext>
                      </a:extLst>
                    </a:gridCol>
                  </a:tblGrid>
                  <a:tr h="411480">
                    <a:tc>
                      <a:txBody>
                        <a:bodyPr/>
                        <a:lstStyle/>
                        <a:p>
                          <a:r>
                            <a:rPr lang="en-US" sz="2100" dirty="0"/>
                            <a:t>Data Structure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2100" dirty="0"/>
                            <a:t>Time to insert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2100" dirty="0"/>
                            <a:t>Time to find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2100" dirty="0"/>
                            <a:t>Time to delete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526940656"/>
                      </a:ext>
                    </a:extLst>
                  </a:tr>
                  <a:tr h="411480">
                    <a:tc>
                      <a:txBody>
                        <a:bodyPr/>
                        <a:lstStyle/>
                        <a:p>
                          <a:r>
                            <a:rPr lang="en-US" sz="2100" dirty="0"/>
                            <a:t>Unsorted Array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155205" t="-110448" r="-223975" b="-8134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273311" t="-110448" r="-139865" b="-8134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269512" t="-110448" r="-976" b="-81343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999218032"/>
                      </a:ext>
                    </a:extLst>
                  </a:tr>
                  <a:tr h="411480">
                    <a:tc>
                      <a:txBody>
                        <a:bodyPr/>
                        <a:lstStyle/>
                        <a:p>
                          <a:r>
                            <a:rPr lang="en-US" sz="2100" dirty="0"/>
                            <a:t>Unsorted Linked List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155205" t="-207353" r="-223975" b="-70147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273311" t="-207353" r="-139865" b="-70147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269512" t="-207353" r="-976" b="-701471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237532272"/>
                      </a:ext>
                    </a:extLst>
                  </a:tr>
                  <a:tr h="411480">
                    <a:tc>
                      <a:txBody>
                        <a:bodyPr/>
                        <a:lstStyle/>
                        <a:p>
                          <a:r>
                            <a:rPr lang="en-US" sz="2100" dirty="0"/>
                            <a:t>Sorted Array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155205" t="-311940" r="-223975" b="-61194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273311" t="-311940" r="-139865" b="-61194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269512" t="-311940" r="-976" b="-61194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851548857"/>
                      </a:ext>
                    </a:extLst>
                  </a:tr>
                  <a:tr h="411480">
                    <a:tc>
                      <a:txBody>
                        <a:bodyPr/>
                        <a:lstStyle/>
                        <a:p>
                          <a:r>
                            <a:rPr lang="en-US" sz="2100" dirty="0"/>
                            <a:t>Sorted Linked List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155205" t="-405882" r="-223975" b="-50294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273311" t="-405882" r="-139865" b="-50294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269512" t="-405882" r="-976" b="-502941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877379023"/>
                      </a:ext>
                    </a:extLst>
                  </a:tr>
                  <a:tr h="411480">
                    <a:tc>
                      <a:txBody>
                        <a:bodyPr/>
                        <a:lstStyle/>
                        <a:p>
                          <a:r>
                            <a:rPr lang="en-US" sz="2100" dirty="0"/>
                            <a:t>Binary Search Tree</a:t>
                          </a:r>
                        </a:p>
                      </a:txBody>
                      <a:tcPr>
                        <a:solidFill>
                          <a:schemeClr val="accent2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155205" t="-505882" r="-223975" b="-40294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273311" t="-505882" r="-139865" b="-40294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269512" t="-505882" r="-976" b="-402941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292073772"/>
                      </a:ext>
                    </a:extLst>
                  </a:tr>
                  <a:tr h="411480">
                    <a:tc>
                      <a:txBody>
                        <a:bodyPr/>
                        <a:lstStyle/>
                        <a:p>
                          <a:r>
                            <a:rPr lang="en-US" sz="2100" dirty="0"/>
                            <a:t>AVL Tree</a:t>
                          </a:r>
                        </a:p>
                      </a:txBody>
                      <a:tcPr>
                        <a:solidFill>
                          <a:schemeClr val="accent2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155205" t="-614925" r="-223975" b="-30895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273311" t="-614925" r="-139865" b="-30895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269512" t="-614925" r="-976" b="-308955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54752868"/>
                      </a:ext>
                    </a:extLst>
                  </a:tr>
                  <a:tr h="411480">
                    <a:tc>
                      <a:txBody>
                        <a:bodyPr/>
                        <a:lstStyle/>
                        <a:p>
                          <a:r>
                            <a:rPr lang="en-US" sz="2100" dirty="0"/>
                            <a:t>Hash Table (Worst case)</a:t>
                          </a:r>
                        </a:p>
                      </a:txBody>
                      <a:tcPr>
                        <a:solidFill>
                          <a:schemeClr val="accent2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155205" t="-704412" r="-223975" b="-20441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273311" t="-704412" r="-139865" b="-20441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269512" t="-704412" r="-976" b="-204412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989387819"/>
                      </a:ext>
                    </a:extLst>
                  </a:tr>
                  <a:tr h="731520">
                    <a:tc>
                      <a:txBody>
                        <a:bodyPr/>
                        <a:lstStyle/>
                        <a:p>
                          <a:r>
                            <a:rPr lang="en-US" sz="2100" dirty="0"/>
                            <a:t>Hash Table (Expected and Amortized)</a:t>
                          </a:r>
                        </a:p>
                      </a:txBody>
                      <a:tcPr>
                        <a:solidFill>
                          <a:schemeClr val="accent2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155205" t="-455833" r="-223975" b="-158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273311" t="-455833" r="-139865" b="-158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269512" t="-455833" r="-976" b="-1583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433212113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394530223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0E0FBA-6F79-02B9-10AD-EEAD859AE7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Load Factor?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5E08AF-DF9A-73DA-75F4-9E637D15CC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C263F0AD-B366-C970-FEE0-A04A115DD57E}"/>
              </a:ext>
            </a:extLst>
          </p:cNvPr>
          <p:cNvGrpSpPr/>
          <p:nvPr/>
        </p:nvGrpSpPr>
        <p:grpSpPr>
          <a:xfrm>
            <a:off x="3002280" y="3273423"/>
            <a:ext cx="6400800" cy="1097280"/>
            <a:chOff x="4953000" y="660717"/>
            <a:chExt cx="6400800" cy="1097280"/>
          </a:xfrm>
        </p:grpSpPr>
        <p:grpSp>
          <p:nvGrpSpPr>
            <p:cNvPr id="5" name="Group 4">
              <a:extLst>
                <a:ext uri="{FF2B5EF4-FFF2-40B4-BE49-F238E27FC236}">
                  <a16:creationId xmlns:a16="http://schemas.microsoft.com/office/drawing/2014/main" id="{339C43E9-2D02-A0AE-77F2-A88FDACCC3C2}"/>
                </a:ext>
              </a:extLst>
            </p:cNvPr>
            <p:cNvGrpSpPr/>
            <p:nvPr/>
          </p:nvGrpSpPr>
          <p:grpSpPr>
            <a:xfrm>
              <a:off x="4953000" y="660717"/>
              <a:ext cx="6400800" cy="640080"/>
              <a:chOff x="2252980" y="5083048"/>
              <a:chExt cx="6400800" cy="640080"/>
            </a:xfrm>
          </p:grpSpPr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FF2AE310-76CF-A4D1-646A-CF24361BD1FB}"/>
                  </a:ext>
                </a:extLst>
              </p:cNvPr>
              <p:cNvSpPr/>
              <p:nvPr/>
            </p:nvSpPr>
            <p:spPr>
              <a:xfrm>
                <a:off x="2252980" y="5083048"/>
                <a:ext cx="640080" cy="640080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E01462BD-18BE-92D9-F615-720C0D738196}"/>
                  </a:ext>
                </a:extLst>
              </p:cNvPr>
              <p:cNvSpPr/>
              <p:nvPr/>
            </p:nvSpPr>
            <p:spPr>
              <a:xfrm>
                <a:off x="2893060" y="5083048"/>
                <a:ext cx="640080" cy="640080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D0EE0AF8-5E31-EE08-B930-3691FC794464}"/>
                  </a:ext>
                </a:extLst>
              </p:cNvPr>
              <p:cNvSpPr/>
              <p:nvPr/>
            </p:nvSpPr>
            <p:spPr>
              <a:xfrm>
                <a:off x="3533140" y="5083048"/>
                <a:ext cx="640080" cy="640080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F55D9A24-F483-575F-AC5F-5F0956AC4284}"/>
                  </a:ext>
                </a:extLst>
              </p:cNvPr>
              <p:cNvSpPr/>
              <p:nvPr/>
            </p:nvSpPr>
            <p:spPr>
              <a:xfrm>
                <a:off x="4173220" y="5083048"/>
                <a:ext cx="640080" cy="640080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5F202C58-CBB5-012D-D557-2A031682B6B5}"/>
                  </a:ext>
                </a:extLst>
              </p:cNvPr>
              <p:cNvSpPr/>
              <p:nvPr/>
            </p:nvSpPr>
            <p:spPr>
              <a:xfrm>
                <a:off x="4813300" y="5083048"/>
                <a:ext cx="640080" cy="640080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id="{F8089122-E844-682A-D3C8-8FEB69345244}"/>
                  </a:ext>
                </a:extLst>
              </p:cNvPr>
              <p:cNvSpPr/>
              <p:nvPr/>
            </p:nvSpPr>
            <p:spPr>
              <a:xfrm>
                <a:off x="5453380" y="5083048"/>
                <a:ext cx="640080" cy="640080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3" name="Rectangle 22">
                <a:extLst>
                  <a:ext uri="{FF2B5EF4-FFF2-40B4-BE49-F238E27FC236}">
                    <a16:creationId xmlns:a16="http://schemas.microsoft.com/office/drawing/2014/main" id="{E116D899-11B0-3132-F34D-1A8546F88966}"/>
                  </a:ext>
                </a:extLst>
              </p:cNvPr>
              <p:cNvSpPr/>
              <p:nvPr/>
            </p:nvSpPr>
            <p:spPr>
              <a:xfrm>
                <a:off x="6093460" y="5083048"/>
                <a:ext cx="640080" cy="640080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4" name="Rectangle 23">
                <a:extLst>
                  <a:ext uri="{FF2B5EF4-FFF2-40B4-BE49-F238E27FC236}">
                    <a16:creationId xmlns:a16="http://schemas.microsoft.com/office/drawing/2014/main" id="{F6F0C92C-0A6A-A736-6854-6B83789D1F32}"/>
                  </a:ext>
                </a:extLst>
              </p:cNvPr>
              <p:cNvSpPr/>
              <p:nvPr/>
            </p:nvSpPr>
            <p:spPr>
              <a:xfrm>
                <a:off x="6733540" y="5083048"/>
                <a:ext cx="640080" cy="640080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5" name="Rectangle 24">
                <a:extLst>
                  <a:ext uri="{FF2B5EF4-FFF2-40B4-BE49-F238E27FC236}">
                    <a16:creationId xmlns:a16="http://schemas.microsoft.com/office/drawing/2014/main" id="{110D7F84-AB37-0A22-EEBF-60DCC570F6AE}"/>
                  </a:ext>
                </a:extLst>
              </p:cNvPr>
              <p:cNvSpPr/>
              <p:nvPr/>
            </p:nvSpPr>
            <p:spPr>
              <a:xfrm>
                <a:off x="7373620" y="5083048"/>
                <a:ext cx="640080" cy="640080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6" name="Rectangle 25">
                <a:extLst>
                  <a:ext uri="{FF2B5EF4-FFF2-40B4-BE49-F238E27FC236}">
                    <a16:creationId xmlns:a16="http://schemas.microsoft.com/office/drawing/2014/main" id="{81791840-5C39-5A87-C232-121A7EFD5A32}"/>
                  </a:ext>
                </a:extLst>
              </p:cNvPr>
              <p:cNvSpPr/>
              <p:nvPr/>
            </p:nvSpPr>
            <p:spPr>
              <a:xfrm>
                <a:off x="8013700" y="5083048"/>
                <a:ext cx="640080" cy="640080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 dirty="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B4AC9D25-BE1B-EA8E-3CDF-55103A55DC69}"/>
                </a:ext>
              </a:extLst>
            </p:cNvPr>
            <p:cNvGrpSpPr/>
            <p:nvPr/>
          </p:nvGrpSpPr>
          <p:grpSpPr>
            <a:xfrm>
              <a:off x="4953000" y="1117917"/>
              <a:ext cx="6400800" cy="640080"/>
              <a:chOff x="2252980" y="5083048"/>
              <a:chExt cx="6400800" cy="640080"/>
            </a:xfrm>
            <a:noFill/>
          </p:grpSpPr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7DE504D8-C13D-913E-0F85-BCB0208DE1BE}"/>
                  </a:ext>
                </a:extLst>
              </p:cNvPr>
              <p:cNvSpPr/>
              <p:nvPr/>
            </p:nvSpPr>
            <p:spPr>
              <a:xfrm>
                <a:off x="2252980" y="5083048"/>
                <a:ext cx="640080" cy="64008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dirty="0">
                    <a:solidFill>
                      <a:schemeClr val="tx1"/>
                    </a:solidFill>
                  </a:rPr>
                  <a:t>0</a:t>
                </a:r>
              </a:p>
            </p:txBody>
          </p:sp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11517909-B239-ADEF-BE68-21168FF28B40}"/>
                  </a:ext>
                </a:extLst>
              </p:cNvPr>
              <p:cNvSpPr/>
              <p:nvPr/>
            </p:nvSpPr>
            <p:spPr>
              <a:xfrm>
                <a:off x="2893060" y="5083048"/>
                <a:ext cx="640080" cy="64008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dirty="0">
                    <a:solidFill>
                      <a:schemeClr val="tx1"/>
                    </a:solidFill>
                  </a:rPr>
                  <a:t>1</a:t>
                </a:r>
              </a:p>
            </p:txBody>
          </p:sp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5AF83179-0D61-6102-E798-298CCFBFBEBC}"/>
                  </a:ext>
                </a:extLst>
              </p:cNvPr>
              <p:cNvSpPr/>
              <p:nvPr/>
            </p:nvSpPr>
            <p:spPr>
              <a:xfrm>
                <a:off x="3533140" y="5083048"/>
                <a:ext cx="640080" cy="64008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dirty="0">
                    <a:solidFill>
                      <a:schemeClr val="tx1"/>
                    </a:solidFill>
                  </a:rPr>
                  <a:t>2</a:t>
                </a:r>
              </a:p>
            </p:txBody>
          </p:sp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2E3EBF93-6D9A-6005-B678-19C29F8FB65E}"/>
                  </a:ext>
                </a:extLst>
              </p:cNvPr>
              <p:cNvSpPr/>
              <p:nvPr/>
            </p:nvSpPr>
            <p:spPr>
              <a:xfrm>
                <a:off x="4173220" y="5083048"/>
                <a:ext cx="640080" cy="64008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dirty="0">
                    <a:solidFill>
                      <a:schemeClr val="tx1"/>
                    </a:solidFill>
                  </a:rPr>
                  <a:t>3</a:t>
                </a:r>
              </a:p>
            </p:txBody>
          </p:sp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8E42C8D5-406E-0A13-A085-6CA809BE4D2F}"/>
                  </a:ext>
                </a:extLst>
              </p:cNvPr>
              <p:cNvSpPr/>
              <p:nvPr/>
            </p:nvSpPr>
            <p:spPr>
              <a:xfrm>
                <a:off x="4813300" y="5083048"/>
                <a:ext cx="640080" cy="64008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dirty="0">
                    <a:solidFill>
                      <a:schemeClr val="tx1"/>
                    </a:solidFill>
                  </a:rPr>
                  <a:t>4</a:t>
                </a:r>
              </a:p>
            </p:txBody>
          </p:sp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2020D2B5-E5BA-F903-664F-E14D4888F269}"/>
                  </a:ext>
                </a:extLst>
              </p:cNvPr>
              <p:cNvSpPr/>
              <p:nvPr/>
            </p:nvSpPr>
            <p:spPr>
              <a:xfrm>
                <a:off x="5453380" y="5083048"/>
                <a:ext cx="640080" cy="64008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dirty="0">
                    <a:solidFill>
                      <a:schemeClr val="tx1"/>
                    </a:solidFill>
                  </a:rPr>
                  <a:t>5</a:t>
                </a:r>
              </a:p>
            </p:txBody>
          </p:sp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80F2615A-DEB3-179F-B749-F850767EF3A5}"/>
                  </a:ext>
                </a:extLst>
              </p:cNvPr>
              <p:cNvSpPr/>
              <p:nvPr/>
            </p:nvSpPr>
            <p:spPr>
              <a:xfrm>
                <a:off x="6093460" y="5083048"/>
                <a:ext cx="640080" cy="64008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dirty="0">
                    <a:solidFill>
                      <a:schemeClr val="tx1"/>
                    </a:solidFill>
                  </a:rPr>
                  <a:t>6</a:t>
                </a:r>
              </a:p>
            </p:txBody>
          </p:sp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9186ADB1-F3AC-5513-3A43-A3DACE0EEBB3}"/>
                  </a:ext>
                </a:extLst>
              </p:cNvPr>
              <p:cNvSpPr/>
              <p:nvPr/>
            </p:nvSpPr>
            <p:spPr>
              <a:xfrm>
                <a:off x="6733540" y="5083048"/>
                <a:ext cx="640080" cy="64008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dirty="0">
                    <a:solidFill>
                      <a:schemeClr val="tx1"/>
                    </a:solidFill>
                  </a:rPr>
                  <a:t>7</a:t>
                </a:r>
              </a:p>
            </p:txBody>
          </p:sp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C32600D7-9784-D14C-E329-06747D4BA920}"/>
                  </a:ext>
                </a:extLst>
              </p:cNvPr>
              <p:cNvSpPr/>
              <p:nvPr/>
            </p:nvSpPr>
            <p:spPr>
              <a:xfrm>
                <a:off x="7373620" y="5083048"/>
                <a:ext cx="640080" cy="64008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dirty="0">
                    <a:solidFill>
                      <a:schemeClr val="tx1"/>
                    </a:solidFill>
                  </a:rPr>
                  <a:t>8</a:t>
                </a:r>
              </a:p>
            </p:txBody>
          </p:sp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id="{3C19CA43-9C52-3476-02AB-173F335F4DCC}"/>
                  </a:ext>
                </a:extLst>
              </p:cNvPr>
              <p:cNvSpPr/>
              <p:nvPr/>
            </p:nvSpPr>
            <p:spPr>
              <a:xfrm>
                <a:off x="8013700" y="5083048"/>
                <a:ext cx="640080" cy="64008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dirty="0">
                    <a:solidFill>
                      <a:schemeClr val="tx1"/>
                    </a:solidFill>
                  </a:rPr>
                  <a:t>9</a:t>
                </a:r>
              </a:p>
            </p:txBody>
          </p:sp>
        </p:grp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Rectangle 26">
                <a:extLst>
                  <a:ext uri="{FF2B5EF4-FFF2-40B4-BE49-F238E27FC236}">
                    <a16:creationId xmlns:a16="http://schemas.microsoft.com/office/drawing/2014/main" id="{F2BE152A-DD21-A1D9-F9DB-36C450E2C305}"/>
                  </a:ext>
                </a:extLst>
              </p:cNvPr>
              <p:cNvSpPr/>
              <p:nvPr/>
            </p:nvSpPr>
            <p:spPr>
              <a:xfrm>
                <a:off x="4368165" y="2549524"/>
                <a:ext cx="468630" cy="468630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US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𝑣</m:t>
                      </m:r>
                    </m:oMath>
                  </m:oMathPara>
                </a14:m>
                <a:endParaRPr lang="en-US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7" name="Rectangle 26">
                <a:extLst>
                  <a:ext uri="{FF2B5EF4-FFF2-40B4-BE49-F238E27FC236}">
                    <a16:creationId xmlns:a16="http://schemas.microsoft.com/office/drawing/2014/main" id="{F2BE152A-DD21-A1D9-F9DB-36C450E2C30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68165" y="2549524"/>
                <a:ext cx="468630" cy="468630"/>
              </a:xfrm>
              <a:prstGeom prst="rect">
                <a:avLst/>
              </a:prstGeom>
              <a:blipFill>
                <a:blip r:embed="rId2"/>
                <a:stretch>
                  <a:fillRect l="-1025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BD6838AF-6EEE-FDD0-E016-B6452060B852}"/>
              </a:ext>
            </a:extLst>
          </p:cNvPr>
          <p:cNvCxnSpPr>
            <a:cxnSpLocks/>
            <a:stCxn id="19" idx="0"/>
            <a:endCxn id="27" idx="2"/>
          </p:cNvCxnSpPr>
          <p:nvPr/>
        </p:nvCxnSpPr>
        <p:spPr>
          <a:xfrm flipV="1">
            <a:off x="4602480" y="3018154"/>
            <a:ext cx="0" cy="255269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Rectangle 28">
                <a:extLst>
                  <a:ext uri="{FF2B5EF4-FFF2-40B4-BE49-F238E27FC236}">
                    <a16:creationId xmlns:a16="http://schemas.microsoft.com/office/drawing/2014/main" id="{F26FCB5F-C80E-58DD-C419-EE8648D2A51C}"/>
                  </a:ext>
                </a:extLst>
              </p:cNvPr>
              <p:cNvSpPr/>
              <p:nvPr/>
            </p:nvSpPr>
            <p:spPr>
              <a:xfrm>
                <a:off x="6315709" y="2549524"/>
                <a:ext cx="468630" cy="468630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US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𝑣</m:t>
                      </m:r>
                    </m:oMath>
                  </m:oMathPara>
                </a14:m>
                <a:endParaRPr lang="en-US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9" name="Rectangle 28">
                <a:extLst>
                  <a:ext uri="{FF2B5EF4-FFF2-40B4-BE49-F238E27FC236}">
                    <a16:creationId xmlns:a16="http://schemas.microsoft.com/office/drawing/2014/main" id="{F26FCB5F-C80E-58DD-C419-EE8648D2A51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15709" y="2549524"/>
                <a:ext cx="468630" cy="468630"/>
              </a:xfrm>
              <a:prstGeom prst="rect">
                <a:avLst/>
              </a:prstGeom>
              <a:blipFill>
                <a:blip r:embed="rId3"/>
                <a:stretch>
                  <a:fillRect l="-886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26620DF4-C4AC-F0A0-8AF7-1B9AA29AE047}"/>
              </a:ext>
            </a:extLst>
          </p:cNvPr>
          <p:cNvCxnSpPr>
            <a:cxnSpLocks/>
            <a:endCxn id="29" idx="2"/>
          </p:cNvCxnSpPr>
          <p:nvPr/>
        </p:nvCxnSpPr>
        <p:spPr>
          <a:xfrm flipV="1">
            <a:off x="6550024" y="3018154"/>
            <a:ext cx="0" cy="255269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Rectangle 30">
                <a:extLst>
                  <a:ext uri="{FF2B5EF4-FFF2-40B4-BE49-F238E27FC236}">
                    <a16:creationId xmlns:a16="http://schemas.microsoft.com/office/drawing/2014/main" id="{ACA7CFFF-707E-EEF0-FCB3-F96A6B07358B}"/>
                  </a:ext>
                </a:extLst>
              </p:cNvPr>
              <p:cNvSpPr/>
              <p:nvPr/>
            </p:nvSpPr>
            <p:spPr>
              <a:xfrm>
                <a:off x="6315709" y="1825625"/>
                <a:ext cx="468630" cy="468630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US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𝑣</m:t>
                      </m:r>
                    </m:oMath>
                  </m:oMathPara>
                </a14:m>
                <a:endParaRPr lang="en-US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1" name="Rectangle 30">
                <a:extLst>
                  <a:ext uri="{FF2B5EF4-FFF2-40B4-BE49-F238E27FC236}">
                    <a16:creationId xmlns:a16="http://schemas.microsoft.com/office/drawing/2014/main" id="{ACA7CFFF-707E-EEF0-FCB3-F96A6B07358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15709" y="1825625"/>
                <a:ext cx="468630" cy="468630"/>
              </a:xfrm>
              <a:prstGeom prst="rect">
                <a:avLst/>
              </a:prstGeom>
              <a:blipFill>
                <a:blip r:embed="rId4"/>
                <a:stretch>
                  <a:fillRect l="-886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56DDAB81-8C43-B648-39FE-E4FB6BFD9151}"/>
              </a:ext>
            </a:extLst>
          </p:cNvPr>
          <p:cNvCxnSpPr>
            <a:cxnSpLocks/>
            <a:endCxn id="31" idx="2"/>
          </p:cNvCxnSpPr>
          <p:nvPr/>
        </p:nvCxnSpPr>
        <p:spPr>
          <a:xfrm flipV="1">
            <a:off x="6550024" y="2294255"/>
            <a:ext cx="0" cy="255269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0113807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0E0FBA-6F79-02B9-10AD-EEAD859AE7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Load Factor?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5E08AF-DF9A-73DA-75F4-9E637D15CC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C263F0AD-B366-C970-FEE0-A04A115DD57E}"/>
              </a:ext>
            </a:extLst>
          </p:cNvPr>
          <p:cNvGrpSpPr/>
          <p:nvPr/>
        </p:nvGrpSpPr>
        <p:grpSpPr>
          <a:xfrm>
            <a:off x="3002280" y="3273423"/>
            <a:ext cx="6400800" cy="1097280"/>
            <a:chOff x="4953000" y="660717"/>
            <a:chExt cx="6400800" cy="1097280"/>
          </a:xfrm>
        </p:grpSpPr>
        <p:grpSp>
          <p:nvGrpSpPr>
            <p:cNvPr id="5" name="Group 4">
              <a:extLst>
                <a:ext uri="{FF2B5EF4-FFF2-40B4-BE49-F238E27FC236}">
                  <a16:creationId xmlns:a16="http://schemas.microsoft.com/office/drawing/2014/main" id="{339C43E9-2D02-A0AE-77F2-A88FDACCC3C2}"/>
                </a:ext>
              </a:extLst>
            </p:cNvPr>
            <p:cNvGrpSpPr/>
            <p:nvPr/>
          </p:nvGrpSpPr>
          <p:grpSpPr>
            <a:xfrm>
              <a:off x="4953000" y="660717"/>
              <a:ext cx="6400800" cy="640080"/>
              <a:chOff x="2252980" y="5083048"/>
              <a:chExt cx="6400800" cy="640080"/>
            </a:xfrm>
          </p:grpSpPr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FF2AE310-76CF-A4D1-646A-CF24361BD1FB}"/>
                  </a:ext>
                </a:extLst>
              </p:cNvPr>
              <p:cNvSpPr/>
              <p:nvPr/>
            </p:nvSpPr>
            <p:spPr>
              <a:xfrm>
                <a:off x="2252980" y="5083048"/>
                <a:ext cx="640080" cy="640080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E01462BD-18BE-92D9-F615-720C0D738196}"/>
                  </a:ext>
                </a:extLst>
              </p:cNvPr>
              <p:cNvSpPr/>
              <p:nvPr/>
            </p:nvSpPr>
            <p:spPr>
              <a:xfrm>
                <a:off x="2893060" y="5083048"/>
                <a:ext cx="640080" cy="640080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D0EE0AF8-5E31-EE08-B930-3691FC794464}"/>
                  </a:ext>
                </a:extLst>
              </p:cNvPr>
              <p:cNvSpPr/>
              <p:nvPr/>
            </p:nvSpPr>
            <p:spPr>
              <a:xfrm>
                <a:off x="3533140" y="5083048"/>
                <a:ext cx="640080" cy="640080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F55D9A24-F483-575F-AC5F-5F0956AC4284}"/>
                  </a:ext>
                </a:extLst>
              </p:cNvPr>
              <p:cNvSpPr/>
              <p:nvPr/>
            </p:nvSpPr>
            <p:spPr>
              <a:xfrm>
                <a:off x="4173220" y="5083048"/>
                <a:ext cx="640080" cy="640080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5F202C58-CBB5-012D-D557-2A031682B6B5}"/>
                  </a:ext>
                </a:extLst>
              </p:cNvPr>
              <p:cNvSpPr/>
              <p:nvPr/>
            </p:nvSpPr>
            <p:spPr>
              <a:xfrm>
                <a:off x="4813300" y="5083048"/>
                <a:ext cx="640080" cy="640080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id="{F8089122-E844-682A-D3C8-8FEB69345244}"/>
                  </a:ext>
                </a:extLst>
              </p:cNvPr>
              <p:cNvSpPr/>
              <p:nvPr/>
            </p:nvSpPr>
            <p:spPr>
              <a:xfrm>
                <a:off x="5453380" y="5083048"/>
                <a:ext cx="640080" cy="640080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3" name="Rectangle 22">
                <a:extLst>
                  <a:ext uri="{FF2B5EF4-FFF2-40B4-BE49-F238E27FC236}">
                    <a16:creationId xmlns:a16="http://schemas.microsoft.com/office/drawing/2014/main" id="{E116D899-11B0-3132-F34D-1A8546F88966}"/>
                  </a:ext>
                </a:extLst>
              </p:cNvPr>
              <p:cNvSpPr/>
              <p:nvPr/>
            </p:nvSpPr>
            <p:spPr>
              <a:xfrm>
                <a:off x="6093460" y="5083048"/>
                <a:ext cx="640080" cy="640080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4" name="Rectangle 23">
                <a:extLst>
                  <a:ext uri="{FF2B5EF4-FFF2-40B4-BE49-F238E27FC236}">
                    <a16:creationId xmlns:a16="http://schemas.microsoft.com/office/drawing/2014/main" id="{F6F0C92C-0A6A-A736-6854-6B83789D1F32}"/>
                  </a:ext>
                </a:extLst>
              </p:cNvPr>
              <p:cNvSpPr/>
              <p:nvPr/>
            </p:nvSpPr>
            <p:spPr>
              <a:xfrm>
                <a:off x="6733540" y="5083048"/>
                <a:ext cx="640080" cy="640080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5" name="Rectangle 24">
                <a:extLst>
                  <a:ext uri="{FF2B5EF4-FFF2-40B4-BE49-F238E27FC236}">
                    <a16:creationId xmlns:a16="http://schemas.microsoft.com/office/drawing/2014/main" id="{110D7F84-AB37-0A22-EEBF-60DCC570F6AE}"/>
                  </a:ext>
                </a:extLst>
              </p:cNvPr>
              <p:cNvSpPr/>
              <p:nvPr/>
            </p:nvSpPr>
            <p:spPr>
              <a:xfrm>
                <a:off x="7373620" y="5083048"/>
                <a:ext cx="640080" cy="640080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6" name="Rectangle 25">
                <a:extLst>
                  <a:ext uri="{FF2B5EF4-FFF2-40B4-BE49-F238E27FC236}">
                    <a16:creationId xmlns:a16="http://schemas.microsoft.com/office/drawing/2014/main" id="{81791840-5C39-5A87-C232-121A7EFD5A32}"/>
                  </a:ext>
                </a:extLst>
              </p:cNvPr>
              <p:cNvSpPr/>
              <p:nvPr/>
            </p:nvSpPr>
            <p:spPr>
              <a:xfrm>
                <a:off x="8013700" y="5083048"/>
                <a:ext cx="640080" cy="640080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 dirty="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B4AC9D25-BE1B-EA8E-3CDF-55103A55DC69}"/>
                </a:ext>
              </a:extLst>
            </p:cNvPr>
            <p:cNvGrpSpPr/>
            <p:nvPr/>
          </p:nvGrpSpPr>
          <p:grpSpPr>
            <a:xfrm>
              <a:off x="4953000" y="1117917"/>
              <a:ext cx="6400800" cy="640080"/>
              <a:chOff x="2252980" y="5083048"/>
              <a:chExt cx="6400800" cy="640080"/>
            </a:xfrm>
            <a:noFill/>
          </p:grpSpPr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7DE504D8-C13D-913E-0F85-BCB0208DE1BE}"/>
                  </a:ext>
                </a:extLst>
              </p:cNvPr>
              <p:cNvSpPr/>
              <p:nvPr/>
            </p:nvSpPr>
            <p:spPr>
              <a:xfrm>
                <a:off x="2252980" y="5083048"/>
                <a:ext cx="640080" cy="64008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dirty="0">
                    <a:solidFill>
                      <a:schemeClr val="tx1"/>
                    </a:solidFill>
                  </a:rPr>
                  <a:t>0</a:t>
                </a:r>
              </a:p>
            </p:txBody>
          </p:sp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11517909-B239-ADEF-BE68-21168FF28B40}"/>
                  </a:ext>
                </a:extLst>
              </p:cNvPr>
              <p:cNvSpPr/>
              <p:nvPr/>
            </p:nvSpPr>
            <p:spPr>
              <a:xfrm>
                <a:off x="2893060" y="5083048"/>
                <a:ext cx="640080" cy="64008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dirty="0">
                    <a:solidFill>
                      <a:schemeClr val="tx1"/>
                    </a:solidFill>
                  </a:rPr>
                  <a:t>1</a:t>
                </a:r>
              </a:p>
            </p:txBody>
          </p:sp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5AF83179-0D61-6102-E798-298CCFBFBEBC}"/>
                  </a:ext>
                </a:extLst>
              </p:cNvPr>
              <p:cNvSpPr/>
              <p:nvPr/>
            </p:nvSpPr>
            <p:spPr>
              <a:xfrm>
                <a:off x="3533140" y="5083048"/>
                <a:ext cx="640080" cy="64008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dirty="0">
                    <a:solidFill>
                      <a:schemeClr val="tx1"/>
                    </a:solidFill>
                  </a:rPr>
                  <a:t>2</a:t>
                </a:r>
              </a:p>
            </p:txBody>
          </p:sp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2E3EBF93-6D9A-6005-B678-19C29F8FB65E}"/>
                  </a:ext>
                </a:extLst>
              </p:cNvPr>
              <p:cNvSpPr/>
              <p:nvPr/>
            </p:nvSpPr>
            <p:spPr>
              <a:xfrm>
                <a:off x="4173220" y="5083048"/>
                <a:ext cx="640080" cy="64008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dirty="0">
                    <a:solidFill>
                      <a:schemeClr val="tx1"/>
                    </a:solidFill>
                  </a:rPr>
                  <a:t>3</a:t>
                </a:r>
              </a:p>
            </p:txBody>
          </p:sp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8E42C8D5-406E-0A13-A085-6CA809BE4D2F}"/>
                  </a:ext>
                </a:extLst>
              </p:cNvPr>
              <p:cNvSpPr/>
              <p:nvPr/>
            </p:nvSpPr>
            <p:spPr>
              <a:xfrm>
                <a:off x="4813300" y="5083048"/>
                <a:ext cx="640080" cy="64008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dirty="0">
                    <a:solidFill>
                      <a:schemeClr val="tx1"/>
                    </a:solidFill>
                  </a:rPr>
                  <a:t>4</a:t>
                </a:r>
              </a:p>
            </p:txBody>
          </p:sp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2020D2B5-E5BA-F903-664F-E14D4888F269}"/>
                  </a:ext>
                </a:extLst>
              </p:cNvPr>
              <p:cNvSpPr/>
              <p:nvPr/>
            </p:nvSpPr>
            <p:spPr>
              <a:xfrm>
                <a:off x="5453380" y="5083048"/>
                <a:ext cx="640080" cy="64008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dirty="0">
                    <a:solidFill>
                      <a:schemeClr val="tx1"/>
                    </a:solidFill>
                  </a:rPr>
                  <a:t>5</a:t>
                </a:r>
              </a:p>
            </p:txBody>
          </p:sp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80F2615A-DEB3-179F-B749-F850767EF3A5}"/>
                  </a:ext>
                </a:extLst>
              </p:cNvPr>
              <p:cNvSpPr/>
              <p:nvPr/>
            </p:nvSpPr>
            <p:spPr>
              <a:xfrm>
                <a:off x="6093460" y="5083048"/>
                <a:ext cx="640080" cy="64008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dirty="0">
                    <a:solidFill>
                      <a:schemeClr val="tx1"/>
                    </a:solidFill>
                  </a:rPr>
                  <a:t>6</a:t>
                </a:r>
              </a:p>
            </p:txBody>
          </p:sp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9186ADB1-F3AC-5513-3A43-A3DACE0EEBB3}"/>
                  </a:ext>
                </a:extLst>
              </p:cNvPr>
              <p:cNvSpPr/>
              <p:nvPr/>
            </p:nvSpPr>
            <p:spPr>
              <a:xfrm>
                <a:off x="6733540" y="5083048"/>
                <a:ext cx="640080" cy="64008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dirty="0">
                    <a:solidFill>
                      <a:schemeClr val="tx1"/>
                    </a:solidFill>
                  </a:rPr>
                  <a:t>7</a:t>
                </a:r>
              </a:p>
            </p:txBody>
          </p:sp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C32600D7-9784-D14C-E329-06747D4BA920}"/>
                  </a:ext>
                </a:extLst>
              </p:cNvPr>
              <p:cNvSpPr/>
              <p:nvPr/>
            </p:nvSpPr>
            <p:spPr>
              <a:xfrm>
                <a:off x="7373620" y="5083048"/>
                <a:ext cx="640080" cy="64008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dirty="0">
                    <a:solidFill>
                      <a:schemeClr val="tx1"/>
                    </a:solidFill>
                  </a:rPr>
                  <a:t>8</a:t>
                </a:r>
              </a:p>
            </p:txBody>
          </p:sp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id="{3C19CA43-9C52-3476-02AB-173F335F4DCC}"/>
                  </a:ext>
                </a:extLst>
              </p:cNvPr>
              <p:cNvSpPr/>
              <p:nvPr/>
            </p:nvSpPr>
            <p:spPr>
              <a:xfrm>
                <a:off x="8013700" y="5083048"/>
                <a:ext cx="640080" cy="64008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dirty="0">
                    <a:solidFill>
                      <a:schemeClr val="tx1"/>
                    </a:solidFill>
                  </a:rPr>
                  <a:t>9</a:t>
                </a:r>
              </a:p>
            </p:txBody>
          </p:sp>
        </p:grp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Rectangle 26">
                <a:extLst>
                  <a:ext uri="{FF2B5EF4-FFF2-40B4-BE49-F238E27FC236}">
                    <a16:creationId xmlns:a16="http://schemas.microsoft.com/office/drawing/2014/main" id="{F2BE152A-DD21-A1D9-F9DB-36C450E2C305}"/>
                  </a:ext>
                </a:extLst>
              </p:cNvPr>
              <p:cNvSpPr/>
              <p:nvPr/>
            </p:nvSpPr>
            <p:spPr>
              <a:xfrm>
                <a:off x="4368165" y="2549524"/>
                <a:ext cx="468630" cy="468630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US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𝑣</m:t>
                      </m:r>
                    </m:oMath>
                  </m:oMathPara>
                </a14:m>
                <a:endParaRPr lang="en-US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7" name="Rectangle 26">
                <a:extLst>
                  <a:ext uri="{FF2B5EF4-FFF2-40B4-BE49-F238E27FC236}">
                    <a16:creationId xmlns:a16="http://schemas.microsoft.com/office/drawing/2014/main" id="{F2BE152A-DD21-A1D9-F9DB-36C450E2C30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68165" y="2549524"/>
                <a:ext cx="468630" cy="468630"/>
              </a:xfrm>
              <a:prstGeom prst="rect">
                <a:avLst/>
              </a:prstGeom>
              <a:blipFill>
                <a:blip r:embed="rId2"/>
                <a:stretch>
                  <a:fillRect l="-1025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BD6838AF-6EEE-FDD0-E016-B6452060B852}"/>
              </a:ext>
            </a:extLst>
          </p:cNvPr>
          <p:cNvCxnSpPr>
            <a:cxnSpLocks/>
            <a:stCxn id="19" idx="0"/>
            <a:endCxn id="27" idx="2"/>
          </p:cNvCxnSpPr>
          <p:nvPr/>
        </p:nvCxnSpPr>
        <p:spPr>
          <a:xfrm flipV="1">
            <a:off x="4602480" y="3018154"/>
            <a:ext cx="0" cy="255269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Rectangle 28">
                <a:extLst>
                  <a:ext uri="{FF2B5EF4-FFF2-40B4-BE49-F238E27FC236}">
                    <a16:creationId xmlns:a16="http://schemas.microsoft.com/office/drawing/2014/main" id="{F26FCB5F-C80E-58DD-C419-EE8648D2A51C}"/>
                  </a:ext>
                </a:extLst>
              </p:cNvPr>
              <p:cNvSpPr/>
              <p:nvPr/>
            </p:nvSpPr>
            <p:spPr>
              <a:xfrm>
                <a:off x="6315709" y="2549524"/>
                <a:ext cx="468630" cy="468630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US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𝑣</m:t>
                      </m:r>
                    </m:oMath>
                  </m:oMathPara>
                </a14:m>
                <a:endParaRPr lang="en-US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9" name="Rectangle 28">
                <a:extLst>
                  <a:ext uri="{FF2B5EF4-FFF2-40B4-BE49-F238E27FC236}">
                    <a16:creationId xmlns:a16="http://schemas.microsoft.com/office/drawing/2014/main" id="{F26FCB5F-C80E-58DD-C419-EE8648D2A51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15709" y="2549524"/>
                <a:ext cx="468630" cy="468630"/>
              </a:xfrm>
              <a:prstGeom prst="rect">
                <a:avLst/>
              </a:prstGeom>
              <a:blipFill>
                <a:blip r:embed="rId3"/>
                <a:stretch>
                  <a:fillRect l="-886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26620DF4-C4AC-F0A0-8AF7-1B9AA29AE047}"/>
              </a:ext>
            </a:extLst>
          </p:cNvPr>
          <p:cNvCxnSpPr>
            <a:cxnSpLocks/>
            <a:endCxn id="29" idx="2"/>
          </p:cNvCxnSpPr>
          <p:nvPr/>
        </p:nvCxnSpPr>
        <p:spPr>
          <a:xfrm flipV="1">
            <a:off x="6550024" y="3018154"/>
            <a:ext cx="0" cy="255269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Rectangle 30">
                <a:extLst>
                  <a:ext uri="{FF2B5EF4-FFF2-40B4-BE49-F238E27FC236}">
                    <a16:creationId xmlns:a16="http://schemas.microsoft.com/office/drawing/2014/main" id="{ACA7CFFF-707E-EEF0-FCB3-F96A6B07358B}"/>
                  </a:ext>
                </a:extLst>
              </p:cNvPr>
              <p:cNvSpPr/>
              <p:nvPr/>
            </p:nvSpPr>
            <p:spPr>
              <a:xfrm>
                <a:off x="6315709" y="1825625"/>
                <a:ext cx="468630" cy="468630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US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𝑣</m:t>
                      </m:r>
                    </m:oMath>
                  </m:oMathPara>
                </a14:m>
                <a:endParaRPr lang="en-US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1" name="Rectangle 30">
                <a:extLst>
                  <a:ext uri="{FF2B5EF4-FFF2-40B4-BE49-F238E27FC236}">
                    <a16:creationId xmlns:a16="http://schemas.microsoft.com/office/drawing/2014/main" id="{ACA7CFFF-707E-EEF0-FCB3-F96A6B07358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15709" y="1825625"/>
                <a:ext cx="468630" cy="468630"/>
              </a:xfrm>
              <a:prstGeom prst="rect">
                <a:avLst/>
              </a:prstGeom>
              <a:blipFill>
                <a:blip r:embed="rId4"/>
                <a:stretch>
                  <a:fillRect l="-886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56DDAB81-8C43-B648-39FE-E4FB6BFD9151}"/>
              </a:ext>
            </a:extLst>
          </p:cNvPr>
          <p:cNvCxnSpPr>
            <a:cxnSpLocks/>
            <a:endCxn id="31" idx="2"/>
          </p:cNvCxnSpPr>
          <p:nvPr/>
        </p:nvCxnSpPr>
        <p:spPr>
          <a:xfrm flipV="1">
            <a:off x="6550024" y="2294255"/>
            <a:ext cx="0" cy="255269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Rectangle 32">
                <a:extLst>
                  <a:ext uri="{FF2B5EF4-FFF2-40B4-BE49-F238E27FC236}">
                    <a16:creationId xmlns:a16="http://schemas.microsoft.com/office/drawing/2014/main" id="{D26F0FDA-D34D-B8D0-9980-0ABC895BC06B}"/>
                  </a:ext>
                </a:extLst>
              </p:cNvPr>
              <p:cNvSpPr/>
              <p:nvPr/>
            </p:nvSpPr>
            <p:spPr>
              <a:xfrm>
                <a:off x="6315709" y="1101726"/>
                <a:ext cx="468630" cy="468630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US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𝑣</m:t>
                      </m:r>
                    </m:oMath>
                  </m:oMathPara>
                </a14:m>
                <a:endParaRPr lang="en-US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3" name="Rectangle 32">
                <a:extLst>
                  <a:ext uri="{FF2B5EF4-FFF2-40B4-BE49-F238E27FC236}">
                    <a16:creationId xmlns:a16="http://schemas.microsoft.com/office/drawing/2014/main" id="{D26F0FDA-D34D-B8D0-9980-0ABC895BC06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15709" y="1101726"/>
                <a:ext cx="468630" cy="468630"/>
              </a:xfrm>
              <a:prstGeom prst="rect">
                <a:avLst/>
              </a:prstGeom>
              <a:blipFill>
                <a:blip r:embed="rId5"/>
                <a:stretch>
                  <a:fillRect l="-886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0A352F6C-DE53-32FA-E0D5-C4BD09FE69CB}"/>
              </a:ext>
            </a:extLst>
          </p:cNvPr>
          <p:cNvCxnSpPr>
            <a:cxnSpLocks/>
            <a:endCxn id="33" idx="2"/>
          </p:cNvCxnSpPr>
          <p:nvPr/>
        </p:nvCxnSpPr>
        <p:spPr>
          <a:xfrm flipV="1">
            <a:off x="6550024" y="1570356"/>
            <a:ext cx="0" cy="255269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Rectangle 34">
                <a:extLst>
                  <a:ext uri="{FF2B5EF4-FFF2-40B4-BE49-F238E27FC236}">
                    <a16:creationId xmlns:a16="http://schemas.microsoft.com/office/drawing/2014/main" id="{6C0B67D5-585B-A19C-12CE-7279BCB526D7}"/>
                  </a:ext>
                </a:extLst>
              </p:cNvPr>
              <p:cNvSpPr/>
              <p:nvPr/>
            </p:nvSpPr>
            <p:spPr>
              <a:xfrm>
                <a:off x="8834754" y="2549524"/>
                <a:ext cx="468630" cy="468630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US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𝑣</m:t>
                      </m:r>
                    </m:oMath>
                  </m:oMathPara>
                </a14:m>
                <a:endParaRPr lang="en-US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5" name="Rectangle 34">
                <a:extLst>
                  <a:ext uri="{FF2B5EF4-FFF2-40B4-BE49-F238E27FC236}">
                    <a16:creationId xmlns:a16="http://schemas.microsoft.com/office/drawing/2014/main" id="{6C0B67D5-585B-A19C-12CE-7279BCB526D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34754" y="2549524"/>
                <a:ext cx="468630" cy="468630"/>
              </a:xfrm>
              <a:prstGeom prst="rect">
                <a:avLst/>
              </a:prstGeom>
              <a:blipFill>
                <a:blip r:embed="rId6"/>
                <a:stretch>
                  <a:fillRect l="-886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25EAD4BB-F71C-4B78-6EE6-A124E0BA4014}"/>
              </a:ext>
            </a:extLst>
          </p:cNvPr>
          <p:cNvCxnSpPr>
            <a:cxnSpLocks/>
            <a:endCxn id="35" idx="2"/>
          </p:cNvCxnSpPr>
          <p:nvPr/>
        </p:nvCxnSpPr>
        <p:spPr>
          <a:xfrm flipV="1">
            <a:off x="9069069" y="3018154"/>
            <a:ext cx="0" cy="255269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Rectangle 36">
                <a:extLst>
                  <a:ext uri="{FF2B5EF4-FFF2-40B4-BE49-F238E27FC236}">
                    <a16:creationId xmlns:a16="http://schemas.microsoft.com/office/drawing/2014/main" id="{E085C7EF-EC8A-9112-3297-6CC7CFC47952}"/>
                  </a:ext>
                </a:extLst>
              </p:cNvPr>
              <p:cNvSpPr/>
              <p:nvPr/>
            </p:nvSpPr>
            <p:spPr>
              <a:xfrm>
                <a:off x="8834754" y="1825625"/>
                <a:ext cx="468630" cy="468630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US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𝑣</m:t>
                      </m:r>
                    </m:oMath>
                  </m:oMathPara>
                </a14:m>
                <a:endParaRPr lang="en-US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7" name="Rectangle 36">
                <a:extLst>
                  <a:ext uri="{FF2B5EF4-FFF2-40B4-BE49-F238E27FC236}">
                    <a16:creationId xmlns:a16="http://schemas.microsoft.com/office/drawing/2014/main" id="{E085C7EF-EC8A-9112-3297-6CC7CFC4795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34754" y="1825625"/>
                <a:ext cx="468630" cy="468630"/>
              </a:xfrm>
              <a:prstGeom prst="rect">
                <a:avLst/>
              </a:prstGeom>
              <a:blipFill>
                <a:blip r:embed="rId7"/>
                <a:stretch>
                  <a:fillRect l="-886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393F4EF4-64CB-DDD5-DC1F-9C3F90800DD7}"/>
              </a:ext>
            </a:extLst>
          </p:cNvPr>
          <p:cNvCxnSpPr>
            <a:cxnSpLocks/>
            <a:endCxn id="37" idx="2"/>
          </p:cNvCxnSpPr>
          <p:nvPr/>
        </p:nvCxnSpPr>
        <p:spPr>
          <a:xfrm flipV="1">
            <a:off x="9069069" y="2294255"/>
            <a:ext cx="0" cy="255269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Rectangle 38">
                <a:extLst>
                  <a:ext uri="{FF2B5EF4-FFF2-40B4-BE49-F238E27FC236}">
                    <a16:creationId xmlns:a16="http://schemas.microsoft.com/office/drawing/2014/main" id="{BC250B66-D88B-576F-2EE4-97FA99D031C8}"/>
                  </a:ext>
                </a:extLst>
              </p:cNvPr>
              <p:cNvSpPr/>
              <p:nvPr/>
            </p:nvSpPr>
            <p:spPr>
              <a:xfrm>
                <a:off x="8834754" y="1084897"/>
                <a:ext cx="468630" cy="468630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US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𝑣</m:t>
                      </m:r>
                    </m:oMath>
                  </m:oMathPara>
                </a14:m>
                <a:endParaRPr lang="en-US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9" name="Rectangle 38">
                <a:extLst>
                  <a:ext uri="{FF2B5EF4-FFF2-40B4-BE49-F238E27FC236}">
                    <a16:creationId xmlns:a16="http://schemas.microsoft.com/office/drawing/2014/main" id="{BC250B66-D88B-576F-2EE4-97FA99D031C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34754" y="1084897"/>
                <a:ext cx="468630" cy="468630"/>
              </a:xfrm>
              <a:prstGeom prst="rect">
                <a:avLst/>
              </a:prstGeom>
              <a:blipFill>
                <a:blip r:embed="rId8"/>
                <a:stretch>
                  <a:fillRect l="-886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187CECB3-6B1F-DDE3-F042-3FC3931A51F3}"/>
              </a:ext>
            </a:extLst>
          </p:cNvPr>
          <p:cNvCxnSpPr>
            <a:cxnSpLocks/>
            <a:endCxn id="39" idx="2"/>
          </p:cNvCxnSpPr>
          <p:nvPr/>
        </p:nvCxnSpPr>
        <p:spPr>
          <a:xfrm flipV="1">
            <a:off x="9069069" y="1553527"/>
            <a:ext cx="0" cy="255269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Rectangle 40">
                <a:extLst>
                  <a:ext uri="{FF2B5EF4-FFF2-40B4-BE49-F238E27FC236}">
                    <a16:creationId xmlns:a16="http://schemas.microsoft.com/office/drawing/2014/main" id="{AC279382-C643-1AFC-B041-2C279813F34E}"/>
                  </a:ext>
                </a:extLst>
              </p:cNvPr>
              <p:cNvSpPr/>
              <p:nvPr/>
            </p:nvSpPr>
            <p:spPr>
              <a:xfrm>
                <a:off x="8834754" y="360998"/>
                <a:ext cx="468630" cy="468630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US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𝑣</m:t>
                      </m:r>
                    </m:oMath>
                  </m:oMathPara>
                </a14:m>
                <a:endParaRPr lang="en-US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1" name="Rectangle 40">
                <a:extLst>
                  <a:ext uri="{FF2B5EF4-FFF2-40B4-BE49-F238E27FC236}">
                    <a16:creationId xmlns:a16="http://schemas.microsoft.com/office/drawing/2014/main" id="{AC279382-C643-1AFC-B041-2C279813F34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34754" y="360998"/>
                <a:ext cx="468630" cy="468630"/>
              </a:xfrm>
              <a:prstGeom prst="rect">
                <a:avLst/>
              </a:prstGeom>
              <a:blipFill>
                <a:blip r:embed="rId9"/>
                <a:stretch>
                  <a:fillRect l="-886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801C2F5F-EF97-7D03-A3CD-00BF6AC7D8DF}"/>
              </a:ext>
            </a:extLst>
          </p:cNvPr>
          <p:cNvCxnSpPr>
            <a:cxnSpLocks/>
            <a:endCxn id="41" idx="2"/>
          </p:cNvCxnSpPr>
          <p:nvPr/>
        </p:nvCxnSpPr>
        <p:spPr>
          <a:xfrm flipV="1">
            <a:off x="9069069" y="829628"/>
            <a:ext cx="0" cy="255269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2556170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0E0FBA-6F79-02B9-10AD-EEAD859AE7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Load Factor?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5E08AF-DF9A-73DA-75F4-9E637D15CC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C263F0AD-B366-C970-FEE0-A04A115DD57E}"/>
              </a:ext>
            </a:extLst>
          </p:cNvPr>
          <p:cNvGrpSpPr/>
          <p:nvPr/>
        </p:nvGrpSpPr>
        <p:grpSpPr>
          <a:xfrm>
            <a:off x="3002280" y="3273423"/>
            <a:ext cx="6400800" cy="1097280"/>
            <a:chOff x="4953000" y="660717"/>
            <a:chExt cx="6400800" cy="1097280"/>
          </a:xfrm>
        </p:grpSpPr>
        <p:grpSp>
          <p:nvGrpSpPr>
            <p:cNvPr id="5" name="Group 4">
              <a:extLst>
                <a:ext uri="{FF2B5EF4-FFF2-40B4-BE49-F238E27FC236}">
                  <a16:creationId xmlns:a16="http://schemas.microsoft.com/office/drawing/2014/main" id="{339C43E9-2D02-A0AE-77F2-A88FDACCC3C2}"/>
                </a:ext>
              </a:extLst>
            </p:cNvPr>
            <p:cNvGrpSpPr/>
            <p:nvPr/>
          </p:nvGrpSpPr>
          <p:grpSpPr>
            <a:xfrm>
              <a:off x="4953000" y="660717"/>
              <a:ext cx="6400800" cy="640080"/>
              <a:chOff x="2252980" y="5083048"/>
              <a:chExt cx="6400800" cy="640080"/>
            </a:xfrm>
          </p:grpSpPr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FF2AE310-76CF-A4D1-646A-CF24361BD1FB}"/>
                  </a:ext>
                </a:extLst>
              </p:cNvPr>
              <p:cNvSpPr/>
              <p:nvPr/>
            </p:nvSpPr>
            <p:spPr>
              <a:xfrm>
                <a:off x="2252980" y="5083048"/>
                <a:ext cx="640080" cy="640080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E01462BD-18BE-92D9-F615-720C0D738196}"/>
                  </a:ext>
                </a:extLst>
              </p:cNvPr>
              <p:cNvSpPr/>
              <p:nvPr/>
            </p:nvSpPr>
            <p:spPr>
              <a:xfrm>
                <a:off x="2893060" y="5083048"/>
                <a:ext cx="640080" cy="640080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D0EE0AF8-5E31-EE08-B930-3691FC794464}"/>
                  </a:ext>
                </a:extLst>
              </p:cNvPr>
              <p:cNvSpPr/>
              <p:nvPr/>
            </p:nvSpPr>
            <p:spPr>
              <a:xfrm>
                <a:off x="3533140" y="5083048"/>
                <a:ext cx="640080" cy="640080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F55D9A24-F483-575F-AC5F-5F0956AC4284}"/>
                  </a:ext>
                </a:extLst>
              </p:cNvPr>
              <p:cNvSpPr/>
              <p:nvPr/>
            </p:nvSpPr>
            <p:spPr>
              <a:xfrm>
                <a:off x="4173220" y="5083048"/>
                <a:ext cx="640080" cy="640080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5F202C58-CBB5-012D-D557-2A031682B6B5}"/>
                  </a:ext>
                </a:extLst>
              </p:cNvPr>
              <p:cNvSpPr/>
              <p:nvPr/>
            </p:nvSpPr>
            <p:spPr>
              <a:xfrm>
                <a:off x="4813300" y="5083048"/>
                <a:ext cx="640080" cy="640080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id="{F8089122-E844-682A-D3C8-8FEB69345244}"/>
                  </a:ext>
                </a:extLst>
              </p:cNvPr>
              <p:cNvSpPr/>
              <p:nvPr/>
            </p:nvSpPr>
            <p:spPr>
              <a:xfrm>
                <a:off x="5453380" y="5083048"/>
                <a:ext cx="640080" cy="640080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3" name="Rectangle 22">
                <a:extLst>
                  <a:ext uri="{FF2B5EF4-FFF2-40B4-BE49-F238E27FC236}">
                    <a16:creationId xmlns:a16="http://schemas.microsoft.com/office/drawing/2014/main" id="{E116D899-11B0-3132-F34D-1A8546F88966}"/>
                  </a:ext>
                </a:extLst>
              </p:cNvPr>
              <p:cNvSpPr/>
              <p:nvPr/>
            </p:nvSpPr>
            <p:spPr>
              <a:xfrm>
                <a:off x="6093460" y="5083048"/>
                <a:ext cx="640080" cy="640080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4" name="Rectangle 23">
                <a:extLst>
                  <a:ext uri="{FF2B5EF4-FFF2-40B4-BE49-F238E27FC236}">
                    <a16:creationId xmlns:a16="http://schemas.microsoft.com/office/drawing/2014/main" id="{F6F0C92C-0A6A-A736-6854-6B83789D1F32}"/>
                  </a:ext>
                </a:extLst>
              </p:cNvPr>
              <p:cNvSpPr/>
              <p:nvPr/>
            </p:nvSpPr>
            <p:spPr>
              <a:xfrm>
                <a:off x="6733540" y="5083048"/>
                <a:ext cx="640080" cy="640080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5" name="Rectangle 24">
                <a:extLst>
                  <a:ext uri="{FF2B5EF4-FFF2-40B4-BE49-F238E27FC236}">
                    <a16:creationId xmlns:a16="http://schemas.microsoft.com/office/drawing/2014/main" id="{110D7F84-AB37-0A22-EEBF-60DCC570F6AE}"/>
                  </a:ext>
                </a:extLst>
              </p:cNvPr>
              <p:cNvSpPr/>
              <p:nvPr/>
            </p:nvSpPr>
            <p:spPr>
              <a:xfrm>
                <a:off x="7373620" y="5083048"/>
                <a:ext cx="640080" cy="640080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6" name="Rectangle 25">
                <a:extLst>
                  <a:ext uri="{FF2B5EF4-FFF2-40B4-BE49-F238E27FC236}">
                    <a16:creationId xmlns:a16="http://schemas.microsoft.com/office/drawing/2014/main" id="{81791840-5C39-5A87-C232-121A7EFD5A32}"/>
                  </a:ext>
                </a:extLst>
              </p:cNvPr>
              <p:cNvSpPr/>
              <p:nvPr/>
            </p:nvSpPr>
            <p:spPr>
              <a:xfrm>
                <a:off x="8013700" y="5083048"/>
                <a:ext cx="640080" cy="640080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 dirty="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B4AC9D25-BE1B-EA8E-3CDF-55103A55DC69}"/>
                </a:ext>
              </a:extLst>
            </p:cNvPr>
            <p:cNvGrpSpPr/>
            <p:nvPr/>
          </p:nvGrpSpPr>
          <p:grpSpPr>
            <a:xfrm>
              <a:off x="4953000" y="1117917"/>
              <a:ext cx="6400800" cy="640080"/>
              <a:chOff x="2252980" y="5083048"/>
              <a:chExt cx="6400800" cy="640080"/>
            </a:xfrm>
            <a:noFill/>
          </p:grpSpPr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7DE504D8-C13D-913E-0F85-BCB0208DE1BE}"/>
                  </a:ext>
                </a:extLst>
              </p:cNvPr>
              <p:cNvSpPr/>
              <p:nvPr/>
            </p:nvSpPr>
            <p:spPr>
              <a:xfrm>
                <a:off x="2252980" y="5083048"/>
                <a:ext cx="640080" cy="64008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dirty="0">
                    <a:solidFill>
                      <a:schemeClr val="tx1"/>
                    </a:solidFill>
                  </a:rPr>
                  <a:t>0</a:t>
                </a:r>
              </a:p>
            </p:txBody>
          </p:sp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11517909-B239-ADEF-BE68-21168FF28B40}"/>
                  </a:ext>
                </a:extLst>
              </p:cNvPr>
              <p:cNvSpPr/>
              <p:nvPr/>
            </p:nvSpPr>
            <p:spPr>
              <a:xfrm>
                <a:off x="2893060" y="5083048"/>
                <a:ext cx="640080" cy="64008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dirty="0">
                    <a:solidFill>
                      <a:schemeClr val="tx1"/>
                    </a:solidFill>
                  </a:rPr>
                  <a:t>1</a:t>
                </a:r>
              </a:p>
            </p:txBody>
          </p:sp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5AF83179-0D61-6102-E798-298CCFBFBEBC}"/>
                  </a:ext>
                </a:extLst>
              </p:cNvPr>
              <p:cNvSpPr/>
              <p:nvPr/>
            </p:nvSpPr>
            <p:spPr>
              <a:xfrm>
                <a:off x="3533140" y="5083048"/>
                <a:ext cx="640080" cy="64008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dirty="0">
                    <a:solidFill>
                      <a:schemeClr val="tx1"/>
                    </a:solidFill>
                  </a:rPr>
                  <a:t>2</a:t>
                </a:r>
              </a:p>
            </p:txBody>
          </p:sp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2E3EBF93-6D9A-6005-B678-19C29F8FB65E}"/>
                  </a:ext>
                </a:extLst>
              </p:cNvPr>
              <p:cNvSpPr/>
              <p:nvPr/>
            </p:nvSpPr>
            <p:spPr>
              <a:xfrm>
                <a:off x="4173220" y="5083048"/>
                <a:ext cx="640080" cy="64008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dirty="0">
                    <a:solidFill>
                      <a:schemeClr val="tx1"/>
                    </a:solidFill>
                  </a:rPr>
                  <a:t>3</a:t>
                </a:r>
              </a:p>
            </p:txBody>
          </p:sp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8E42C8D5-406E-0A13-A085-6CA809BE4D2F}"/>
                  </a:ext>
                </a:extLst>
              </p:cNvPr>
              <p:cNvSpPr/>
              <p:nvPr/>
            </p:nvSpPr>
            <p:spPr>
              <a:xfrm>
                <a:off x="4813300" y="5083048"/>
                <a:ext cx="640080" cy="64008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dirty="0">
                    <a:solidFill>
                      <a:schemeClr val="tx1"/>
                    </a:solidFill>
                  </a:rPr>
                  <a:t>4</a:t>
                </a:r>
              </a:p>
            </p:txBody>
          </p:sp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2020D2B5-E5BA-F903-664F-E14D4888F269}"/>
                  </a:ext>
                </a:extLst>
              </p:cNvPr>
              <p:cNvSpPr/>
              <p:nvPr/>
            </p:nvSpPr>
            <p:spPr>
              <a:xfrm>
                <a:off x="5453380" y="5083048"/>
                <a:ext cx="640080" cy="64008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dirty="0">
                    <a:solidFill>
                      <a:schemeClr val="tx1"/>
                    </a:solidFill>
                  </a:rPr>
                  <a:t>5</a:t>
                </a:r>
              </a:p>
            </p:txBody>
          </p:sp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80F2615A-DEB3-179F-B749-F850767EF3A5}"/>
                  </a:ext>
                </a:extLst>
              </p:cNvPr>
              <p:cNvSpPr/>
              <p:nvPr/>
            </p:nvSpPr>
            <p:spPr>
              <a:xfrm>
                <a:off x="6093460" y="5083048"/>
                <a:ext cx="640080" cy="64008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dirty="0">
                    <a:solidFill>
                      <a:schemeClr val="tx1"/>
                    </a:solidFill>
                  </a:rPr>
                  <a:t>6</a:t>
                </a:r>
              </a:p>
            </p:txBody>
          </p:sp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9186ADB1-F3AC-5513-3A43-A3DACE0EEBB3}"/>
                  </a:ext>
                </a:extLst>
              </p:cNvPr>
              <p:cNvSpPr/>
              <p:nvPr/>
            </p:nvSpPr>
            <p:spPr>
              <a:xfrm>
                <a:off x="6733540" y="5083048"/>
                <a:ext cx="640080" cy="64008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dirty="0">
                    <a:solidFill>
                      <a:schemeClr val="tx1"/>
                    </a:solidFill>
                  </a:rPr>
                  <a:t>7</a:t>
                </a:r>
              </a:p>
            </p:txBody>
          </p:sp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C32600D7-9784-D14C-E329-06747D4BA920}"/>
                  </a:ext>
                </a:extLst>
              </p:cNvPr>
              <p:cNvSpPr/>
              <p:nvPr/>
            </p:nvSpPr>
            <p:spPr>
              <a:xfrm>
                <a:off x="7373620" y="5083048"/>
                <a:ext cx="640080" cy="64008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dirty="0">
                    <a:solidFill>
                      <a:schemeClr val="tx1"/>
                    </a:solidFill>
                  </a:rPr>
                  <a:t>8</a:t>
                </a:r>
              </a:p>
            </p:txBody>
          </p:sp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id="{3C19CA43-9C52-3476-02AB-173F335F4DCC}"/>
                  </a:ext>
                </a:extLst>
              </p:cNvPr>
              <p:cNvSpPr/>
              <p:nvPr/>
            </p:nvSpPr>
            <p:spPr>
              <a:xfrm>
                <a:off x="8013700" y="5083048"/>
                <a:ext cx="640080" cy="64008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dirty="0">
                    <a:solidFill>
                      <a:schemeClr val="tx1"/>
                    </a:solidFill>
                  </a:rPr>
                  <a:t>9</a:t>
                </a:r>
              </a:p>
            </p:txBody>
          </p:sp>
        </p:grp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Rectangle 26">
                <a:extLst>
                  <a:ext uri="{FF2B5EF4-FFF2-40B4-BE49-F238E27FC236}">
                    <a16:creationId xmlns:a16="http://schemas.microsoft.com/office/drawing/2014/main" id="{F2BE152A-DD21-A1D9-F9DB-36C450E2C305}"/>
                  </a:ext>
                </a:extLst>
              </p:cNvPr>
              <p:cNvSpPr/>
              <p:nvPr/>
            </p:nvSpPr>
            <p:spPr>
              <a:xfrm>
                <a:off x="4368165" y="2549524"/>
                <a:ext cx="468630" cy="468630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US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𝑣</m:t>
                      </m:r>
                    </m:oMath>
                  </m:oMathPara>
                </a14:m>
                <a:endParaRPr lang="en-US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7" name="Rectangle 26">
                <a:extLst>
                  <a:ext uri="{FF2B5EF4-FFF2-40B4-BE49-F238E27FC236}">
                    <a16:creationId xmlns:a16="http://schemas.microsoft.com/office/drawing/2014/main" id="{F2BE152A-DD21-A1D9-F9DB-36C450E2C30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68165" y="2549524"/>
                <a:ext cx="468630" cy="468630"/>
              </a:xfrm>
              <a:prstGeom prst="rect">
                <a:avLst/>
              </a:prstGeom>
              <a:blipFill>
                <a:blip r:embed="rId2"/>
                <a:stretch>
                  <a:fillRect l="-1025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BD6838AF-6EEE-FDD0-E016-B6452060B852}"/>
              </a:ext>
            </a:extLst>
          </p:cNvPr>
          <p:cNvCxnSpPr>
            <a:cxnSpLocks/>
            <a:stCxn id="19" idx="0"/>
            <a:endCxn id="27" idx="2"/>
          </p:cNvCxnSpPr>
          <p:nvPr/>
        </p:nvCxnSpPr>
        <p:spPr>
          <a:xfrm flipV="1">
            <a:off x="4602480" y="3018154"/>
            <a:ext cx="0" cy="255269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Rectangle 28">
                <a:extLst>
                  <a:ext uri="{FF2B5EF4-FFF2-40B4-BE49-F238E27FC236}">
                    <a16:creationId xmlns:a16="http://schemas.microsoft.com/office/drawing/2014/main" id="{F26FCB5F-C80E-58DD-C419-EE8648D2A51C}"/>
                  </a:ext>
                </a:extLst>
              </p:cNvPr>
              <p:cNvSpPr/>
              <p:nvPr/>
            </p:nvSpPr>
            <p:spPr>
              <a:xfrm>
                <a:off x="6315709" y="2549524"/>
                <a:ext cx="468630" cy="468630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US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𝑣</m:t>
                      </m:r>
                    </m:oMath>
                  </m:oMathPara>
                </a14:m>
                <a:endParaRPr lang="en-US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9" name="Rectangle 28">
                <a:extLst>
                  <a:ext uri="{FF2B5EF4-FFF2-40B4-BE49-F238E27FC236}">
                    <a16:creationId xmlns:a16="http://schemas.microsoft.com/office/drawing/2014/main" id="{F26FCB5F-C80E-58DD-C419-EE8648D2A51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15709" y="2549524"/>
                <a:ext cx="468630" cy="468630"/>
              </a:xfrm>
              <a:prstGeom prst="rect">
                <a:avLst/>
              </a:prstGeom>
              <a:blipFill>
                <a:blip r:embed="rId3"/>
                <a:stretch>
                  <a:fillRect l="-886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26620DF4-C4AC-F0A0-8AF7-1B9AA29AE047}"/>
              </a:ext>
            </a:extLst>
          </p:cNvPr>
          <p:cNvCxnSpPr>
            <a:cxnSpLocks/>
            <a:endCxn id="29" idx="2"/>
          </p:cNvCxnSpPr>
          <p:nvPr/>
        </p:nvCxnSpPr>
        <p:spPr>
          <a:xfrm flipV="1">
            <a:off x="6550024" y="3018154"/>
            <a:ext cx="0" cy="255269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Rectangle 30">
                <a:extLst>
                  <a:ext uri="{FF2B5EF4-FFF2-40B4-BE49-F238E27FC236}">
                    <a16:creationId xmlns:a16="http://schemas.microsoft.com/office/drawing/2014/main" id="{ACA7CFFF-707E-EEF0-FCB3-F96A6B07358B}"/>
                  </a:ext>
                </a:extLst>
              </p:cNvPr>
              <p:cNvSpPr/>
              <p:nvPr/>
            </p:nvSpPr>
            <p:spPr>
              <a:xfrm>
                <a:off x="6315709" y="1825625"/>
                <a:ext cx="468630" cy="468630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US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𝑣</m:t>
                      </m:r>
                    </m:oMath>
                  </m:oMathPara>
                </a14:m>
                <a:endParaRPr lang="en-US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1" name="Rectangle 30">
                <a:extLst>
                  <a:ext uri="{FF2B5EF4-FFF2-40B4-BE49-F238E27FC236}">
                    <a16:creationId xmlns:a16="http://schemas.microsoft.com/office/drawing/2014/main" id="{ACA7CFFF-707E-EEF0-FCB3-F96A6B07358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15709" y="1825625"/>
                <a:ext cx="468630" cy="468630"/>
              </a:xfrm>
              <a:prstGeom prst="rect">
                <a:avLst/>
              </a:prstGeom>
              <a:blipFill>
                <a:blip r:embed="rId4"/>
                <a:stretch>
                  <a:fillRect l="-886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56DDAB81-8C43-B648-39FE-E4FB6BFD9151}"/>
              </a:ext>
            </a:extLst>
          </p:cNvPr>
          <p:cNvCxnSpPr>
            <a:cxnSpLocks/>
            <a:endCxn id="31" idx="2"/>
          </p:cNvCxnSpPr>
          <p:nvPr/>
        </p:nvCxnSpPr>
        <p:spPr>
          <a:xfrm flipV="1">
            <a:off x="6550024" y="2294255"/>
            <a:ext cx="0" cy="255269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Rectangle 32">
                <a:extLst>
                  <a:ext uri="{FF2B5EF4-FFF2-40B4-BE49-F238E27FC236}">
                    <a16:creationId xmlns:a16="http://schemas.microsoft.com/office/drawing/2014/main" id="{D26F0FDA-D34D-B8D0-9980-0ABC895BC06B}"/>
                  </a:ext>
                </a:extLst>
              </p:cNvPr>
              <p:cNvSpPr/>
              <p:nvPr/>
            </p:nvSpPr>
            <p:spPr>
              <a:xfrm>
                <a:off x="6315709" y="1101726"/>
                <a:ext cx="468630" cy="468630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US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𝑣</m:t>
                      </m:r>
                    </m:oMath>
                  </m:oMathPara>
                </a14:m>
                <a:endParaRPr lang="en-US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3" name="Rectangle 32">
                <a:extLst>
                  <a:ext uri="{FF2B5EF4-FFF2-40B4-BE49-F238E27FC236}">
                    <a16:creationId xmlns:a16="http://schemas.microsoft.com/office/drawing/2014/main" id="{D26F0FDA-D34D-B8D0-9980-0ABC895BC06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15709" y="1101726"/>
                <a:ext cx="468630" cy="468630"/>
              </a:xfrm>
              <a:prstGeom prst="rect">
                <a:avLst/>
              </a:prstGeom>
              <a:blipFill>
                <a:blip r:embed="rId5"/>
                <a:stretch>
                  <a:fillRect l="-886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0A352F6C-DE53-32FA-E0D5-C4BD09FE69CB}"/>
              </a:ext>
            </a:extLst>
          </p:cNvPr>
          <p:cNvCxnSpPr>
            <a:cxnSpLocks/>
            <a:endCxn id="33" idx="2"/>
          </p:cNvCxnSpPr>
          <p:nvPr/>
        </p:nvCxnSpPr>
        <p:spPr>
          <a:xfrm flipV="1">
            <a:off x="6550024" y="1570356"/>
            <a:ext cx="0" cy="255269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Rectangle 34">
                <a:extLst>
                  <a:ext uri="{FF2B5EF4-FFF2-40B4-BE49-F238E27FC236}">
                    <a16:creationId xmlns:a16="http://schemas.microsoft.com/office/drawing/2014/main" id="{6C0B67D5-585B-A19C-12CE-7279BCB526D7}"/>
                  </a:ext>
                </a:extLst>
              </p:cNvPr>
              <p:cNvSpPr/>
              <p:nvPr/>
            </p:nvSpPr>
            <p:spPr>
              <a:xfrm>
                <a:off x="8834754" y="2549524"/>
                <a:ext cx="468630" cy="468630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US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𝑣</m:t>
                      </m:r>
                    </m:oMath>
                  </m:oMathPara>
                </a14:m>
                <a:endParaRPr lang="en-US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5" name="Rectangle 34">
                <a:extLst>
                  <a:ext uri="{FF2B5EF4-FFF2-40B4-BE49-F238E27FC236}">
                    <a16:creationId xmlns:a16="http://schemas.microsoft.com/office/drawing/2014/main" id="{6C0B67D5-585B-A19C-12CE-7279BCB526D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34754" y="2549524"/>
                <a:ext cx="468630" cy="468630"/>
              </a:xfrm>
              <a:prstGeom prst="rect">
                <a:avLst/>
              </a:prstGeom>
              <a:blipFill>
                <a:blip r:embed="rId6"/>
                <a:stretch>
                  <a:fillRect l="-886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25EAD4BB-F71C-4B78-6EE6-A124E0BA4014}"/>
              </a:ext>
            </a:extLst>
          </p:cNvPr>
          <p:cNvCxnSpPr>
            <a:cxnSpLocks/>
            <a:endCxn id="35" idx="2"/>
          </p:cNvCxnSpPr>
          <p:nvPr/>
        </p:nvCxnSpPr>
        <p:spPr>
          <a:xfrm flipV="1">
            <a:off x="9069069" y="3018154"/>
            <a:ext cx="0" cy="255269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Rectangle 36">
                <a:extLst>
                  <a:ext uri="{FF2B5EF4-FFF2-40B4-BE49-F238E27FC236}">
                    <a16:creationId xmlns:a16="http://schemas.microsoft.com/office/drawing/2014/main" id="{E085C7EF-EC8A-9112-3297-6CC7CFC47952}"/>
                  </a:ext>
                </a:extLst>
              </p:cNvPr>
              <p:cNvSpPr/>
              <p:nvPr/>
            </p:nvSpPr>
            <p:spPr>
              <a:xfrm>
                <a:off x="8834754" y="1825625"/>
                <a:ext cx="468630" cy="468630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US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𝑣</m:t>
                      </m:r>
                    </m:oMath>
                  </m:oMathPara>
                </a14:m>
                <a:endParaRPr lang="en-US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7" name="Rectangle 36">
                <a:extLst>
                  <a:ext uri="{FF2B5EF4-FFF2-40B4-BE49-F238E27FC236}">
                    <a16:creationId xmlns:a16="http://schemas.microsoft.com/office/drawing/2014/main" id="{E085C7EF-EC8A-9112-3297-6CC7CFC4795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34754" y="1825625"/>
                <a:ext cx="468630" cy="468630"/>
              </a:xfrm>
              <a:prstGeom prst="rect">
                <a:avLst/>
              </a:prstGeom>
              <a:blipFill>
                <a:blip r:embed="rId7"/>
                <a:stretch>
                  <a:fillRect l="-886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393F4EF4-64CB-DDD5-DC1F-9C3F90800DD7}"/>
              </a:ext>
            </a:extLst>
          </p:cNvPr>
          <p:cNvCxnSpPr>
            <a:cxnSpLocks/>
            <a:endCxn id="37" idx="2"/>
          </p:cNvCxnSpPr>
          <p:nvPr/>
        </p:nvCxnSpPr>
        <p:spPr>
          <a:xfrm flipV="1">
            <a:off x="9069069" y="2294255"/>
            <a:ext cx="0" cy="255269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Rectangle 38">
                <a:extLst>
                  <a:ext uri="{FF2B5EF4-FFF2-40B4-BE49-F238E27FC236}">
                    <a16:creationId xmlns:a16="http://schemas.microsoft.com/office/drawing/2014/main" id="{BC250B66-D88B-576F-2EE4-97FA99D031C8}"/>
                  </a:ext>
                </a:extLst>
              </p:cNvPr>
              <p:cNvSpPr/>
              <p:nvPr/>
            </p:nvSpPr>
            <p:spPr>
              <a:xfrm>
                <a:off x="8834754" y="1084897"/>
                <a:ext cx="468630" cy="468630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US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𝑣</m:t>
                      </m:r>
                    </m:oMath>
                  </m:oMathPara>
                </a14:m>
                <a:endParaRPr lang="en-US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9" name="Rectangle 38">
                <a:extLst>
                  <a:ext uri="{FF2B5EF4-FFF2-40B4-BE49-F238E27FC236}">
                    <a16:creationId xmlns:a16="http://schemas.microsoft.com/office/drawing/2014/main" id="{BC250B66-D88B-576F-2EE4-97FA99D031C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34754" y="1084897"/>
                <a:ext cx="468630" cy="468630"/>
              </a:xfrm>
              <a:prstGeom prst="rect">
                <a:avLst/>
              </a:prstGeom>
              <a:blipFill>
                <a:blip r:embed="rId8"/>
                <a:stretch>
                  <a:fillRect l="-886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187CECB3-6B1F-DDE3-F042-3FC3931A51F3}"/>
              </a:ext>
            </a:extLst>
          </p:cNvPr>
          <p:cNvCxnSpPr>
            <a:cxnSpLocks/>
            <a:endCxn id="39" idx="2"/>
          </p:cNvCxnSpPr>
          <p:nvPr/>
        </p:nvCxnSpPr>
        <p:spPr>
          <a:xfrm flipV="1">
            <a:off x="9069069" y="1553527"/>
            <a:ext cx="0" cy="255269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Rectangle 40">
                <a:extLst>
                  <a:ext uri="{FF2B5EF4-FFF2-40B4-BE49-F238E27FC236}">
                    <a16:creationId xmlns:a16="http://schemas.microsoft.com/office/drawing/2014/main" id="{AC279382-C643-1AFC-B041-2C279813F34E}"/>
                  </a:ext>
                </a:extLst>
              </p:cNvPr>
              <p:cNvSpPr/>
              <p:nvPr/>
            </p:nvSpPr>
            <p:spPr>
              <a:xfrm>
                <a:off x="8834754" y="360998"/>
                <a:ext cx="468630" cy="468630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US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𝑣</m:t>
                      </m:r>
                    </m:oMath>
                  </m:oMathPara>
                </a14:m>
                <a:endParaRPr lang="en-US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1" name="Rectangle 40">
                <a:extLst>
                  <a:ext uri="{FF2B5EF4-FFF2-40B4-BE49-F238E27FC236}">
                    <a16:creationId xmlns:a16="http://schemas.microsoft.com/office/drawing/2014/main" id="{AC279382-C643-1AFC-B041-2C279813F34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34754" y="360998"/>
                <a:ext cx="468630" cy="468630"/>
              </a:xfrm>
              <a:prstGeom prst="rect">
                <a:avLst/>
              </a:prstGeom>
              <a:blipFill>
                <a:blip r:embed="rId9"/>
                <a:stretch>
                  <a:fillRect l="-886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801C2F5F-EF97-7D03-A3CD-00BF6AC7D8DF}"/>
              </a:ext>
            </a:extLst>
          </p:cNvPr>
          <p:cNvCxnSpPr>
            <a:cxnSpLocks/>
            <a:endCxn id="41" idx="2"/>
          </p:cNvCxnSpPr>
          <p:nvPr/>
        </p:nvCxnSpPr>
        <p:spPr>
          <a:xfrm flipV="1">
            <a:off x="9069069" y="829628"/>
            <a:ext cx="0" cy="255269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3" name="Rectangle 42">
                <a:extLst>
                  <a:ext uri="{FF2B5EF4-FFF2-40B4-BE49-F238E27FC236}">
                    <a16:creationId xmlns:a16="http://schemas.microsoft.com/office/drawing/2014/main" id="{303BAA4C-B007-C380-6D00-7D95F25871FA}"/>
                  </a:ext>
                </a:extLst>
              </p:cNvPr>
              <p:cNvSpPr/>
              <p:nvPr/>
            </p:nvSpPr>
            <p:spPr>
              <a:xfrm>
                <a:off x="4374197" y="1825625"/>
                <a:ext cx="468630" cy="468630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US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𝑣</m:t>
                      </m:r>
                    </m:oMath>
                  </m:oMathPara>
                </a14:m>
                <a:endParaRPr lang="en-US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3" name="Rectangle 42">
                <a:extLst>
                  <a:ext uri="{FF2B5EF4-FFF2-40B4-BE49-F238E27FC236}">
                    <a16:creationId xmlns:a16="http://schemas.microsoft.com/office/drawing/2014/main" id="{303BAA4C-B007-C380-6D00-7D95F25871F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74197" y="1825625"/>
                <a:ext cx="468630" cy="468630"/>
              </a:xfrm>
              <a:prstGeom prst="rect">
                <a:avLst/>
              </a:prstGeom>
              <a:blipFill>
                <a:blip r:embed="rId10"/>
                <a:stretch>
                  <a:fillRect l="-1025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E772FA18-6A5B-A1AF-51F3-05EBCDEAB760}"/>
              </a:ext>
            </a:extLst>
          </p:cNvPr>
          <p:cNvCxnSpPr>
            <a:cxnSpLocks/>
            <a:endCxn id="43" idx="2"/>
          </p:cNvCxnSpPr>
          <p:nvPr/>
        </p:nvCxnSpPr>
        <p:spPr>
          <a:xfrm flipV="1">
            <a:off x="4608512" y="2294255"/>
            <a:ext cx="0" cy="255269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5" name="Rectangle 44">
                <a:extLst>
                  <a:ext uri="{FF2B5EF4-FFF2-40B4-BE49-F238E27FC236}">
                    <a16:creationId xmlns:a16="http://schemas.microsoft.com/office/drawing/2014/main" id="{DE2F806D-D1B1-DF73-6BDA-A4668BEDD6CA}"/>
                  </a:ext>
                </a:extLst>
              </p:cNvPr>
              <p:cNvSpPr/>
              <p:nvPr/>
            </p:nvSpPr>
            <p:spPr>
              <a:xfrm>
                <a:off x="5607366" y="2549524"/>
                <a:ext cx="468630" cy="468630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US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𝑣</m:t>
                      </m:r>
                    </m:oMath>
                  </m:oMathPara>
                </a14:m>
                <a:endParaRPr lang="en-US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5" name="Rectangle 44">
                <a:extLst>
                  <a:ext uri="{FF2B5EF4-FFF2-40B4-BE49-F238E27FC236}">
                    <a16:creationId xmlns:a16="http://schemas.microsoft.com/office/drawing/2014/main" id="{DE2F806D-D1B1-DF73-6BDA-A4668BEDD6C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07366" y="2549524"/>
                <a:ext cx="468630" cy="468630"/>
              </a:xfrm>
              <a:prstGeom prst="rect">
                <a:avLst/>
              </a:prstGeom>
              <a:blipFill>
                <a:blip r:embed="rId11"/>
                <a:stretch>
                  <a:fillRect l="-1012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43F82035-F31B-DDB2-87BB-A0A1AEB721D2}"/>
              </a:ext>
            </a:extLst>
          </p:cNvPr>
          <p:cNvCxnSpPr>
            <a:cxnSpLocks/>
            <a:endCxn id="45" idx="2"/>
          </p:cNvCxnSpPr>
          <p:nvPr/>
        </p:nvCxnSpPr>
        <p:spPr>
          <a:xfrm flipV="1">
            <a:off x="5841681" y="3018154"/>
            <a:ext cx="0" cy="255269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7" name="Rectangle 46">
                <a:extLst>
                  <a:ext uri="{FF2B5EF4-FFF2-40B4-BE49-F238E27FC236}">
                    <a16:creationId xmlns:a16="http://schemas.microsoft.com/office/drawing/2014/main" id="{AE2D19C4-9589-8C78-5C2C-A7145D3AEBE5}"/>
                  </a:ext>
                </a:extLst>
              </p:cNvPr>
              <p:cNvSpPr/>
              <p:nvPr/>
            </p:nvSpPr>
            <p:spPr>
              <a:xfrm>
                <a:off x="7593010" y="2562064"/>
                <a:ext cx="468630" cy="468630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US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𝑣</m:t>
                      </m:r>
                    </m:oMath>
                  </m:oMathPara>
                </a14:m>
                <a:endParaRPr lang="en-US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7" name="Rectangle 46">
                <a:extLst>
                  <a:ext uri="{FF2B5EF4-FFF2-40B4-BE49-F238E27FC236}">
                    <a16:creationId xmlns:a16="http://schemas.microsoft.com/office/drawing/2014/main" id="{AE2D19C4-9589-8C78-5C2C-A7145D3AEBE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93010" y="2562064"/>
                <a:ext cx="468630" cy="468630"/>
              </a:xfrm>
              <a:prstGeom prst="rect">
                <a:avLst/>
              </a:prstGeom>
              <a:blipFill>
                <a:blip r:embed="rId12"/>
                <a:stretch>
                  <a:fillRect l="-1025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70D314E1-854A-65E6-9B7F-C273F6FDE7DA}"/>
              </a:ext>
            </a:extLst>
          </p:cNvPr>
          <p:cNvCxnSpPr>
            <a:cxnSpLocks/>
            <a:endCxn id="47" idx="2"/>
          </p:cNvCxnSpPr>
          <p:nvPr/>
        </p:nvCxnSpPr>
        <p:spPr>
          <a:xfrm flipV="1">
            <a:off x="7827325" y="3030694"/>
            <a:ext cx="0" cy="255269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9" name="Rectangle 48">
                <a:extLst>
                  <a:ext uri="{FF2B5EF4-FFF2-40B4-BE49-F238E27FC236}">
                    <a16:creationId xmlns:a16="http://schemas.microsoft.com/office/drawing/2014/main" id="{4EF44CA0-7BB2-4E78-982C-D3C3E70B39E5}"/>
                  </a:ext>
                </a:extLst>
              </p:cNvPr>
              <p:cNvSpPr/>
              <p:nvPr/>
            </p:nvSpPr>
            <p:spPr>
              <a:xfrm>
                <a:off x="3126421" y="2549524"/>
                <a:ext cx="468630" cy="468630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US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𝑣</m:t>
                      </m:r>
                    </m:oMath>
                  </m:oMathPara>
                </a14:m>
                <a:endParaRPr lang="en-US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9" name="Rectangle 48">
                <a:extLst>
                  <a:ext uri="{FF2B5EF4-FFF2-40B4-BE49-F238E27FC236}">
                    <a16:creationId xmlns:a16="http://schemas.microsoft.com/office/drawing/2014/main" id="{4EF44CA0-7BB2-4E78-982C-D3C3E70B39E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26421" y="2549524"/>
                <a:ext cx="468630" cy="468630"/>
              </a:xfrm>
              <a:prstGeom prst="rect">
                <a:avLst/>
              </a:prstGeom>
              <a:blipFill>
                <a:blip r:embed="rId13"/>
                <a:stretch>
                  <a:fillRect l="-1012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0" name="Straight Arrow Connector 49">
            <a:extLst>
              <a:ext uri="{FF2B5EF4-FFF2-40B4-BE49-F238E27FC236}">
                <a16:creationId xmlns:a16="http://schemas.microsoft.com/office/drawing/2014/main" id="{DA668F0C-0B35-AA65-2737-CBC7BE8228E2}"/>
              </a:ext>
            </a:extLst>
          </p:cNvPr>
          <p:cNvCxnSpPr>
            <a:cxnSpLocks/>
            <a:endCxn id="49" idx="2"/>
          </p:cNvCxnSpPr>
          <p:nvPr/>
        </p:nvCxnSpPr>
        <p:spPr>
          <a:xfrm flipV="1">
            <a:off x="3360736" y="3018154"/>
            <a:ext cx="0" cy="255269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1" name="Rectangle 50">
                <a:extLst>
                  <a:ext uri="{FF2B5EF4-FFF2-40B4-BE49-F238E27FC236}">
                    <a16:creationId xmlns:a16="http://schemas.microsoft.com/office/drawing/2014/main" id="{0A295C55-7A02-3F40-BBC1-E88C568E017D}"/>
                  </a:ext>
                </a:extLst>
              </p:cNvPr>
              <p:cNvSpPr/>
              <p:nvPr/>
            </p:nvSpPr>
            <p:spPr>
              <a:xfrm>
                <a:off x="7593010" y="1846579"/>
                <a:ext cx="468630" cy="468630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US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𝑣</m:t>
                      </m:r>
                    </m:oMath>
                  </m:oMathPara>
                </a14:m>
                <a:endParaRPr lang="en-US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51" name="Rectangle 50">
                <a:extLst>
                  <a:ext uri="{FF2B5EF4-FFF2-40B4-BE49-F238E27FC236}">
                    <a16:creationId xmlns:a16="http://schemas.microsoft.com/office/drawing/2014/main" id="{0A295C55-7A02-3F40-BBC1-E88C568E017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93010" y="1846579"/>
                <a:ext cx="468630" cy="468630"/>
              </a:xfrm>
              <a:prstGeom prst="rect">
                <a:avLst/>
              </a:prstGeom>
              <a:blipFill>
                <a:blip r:embed="rId14"/>
                <a:stretch>
                  <a:fillRect l="-1025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2" name="Straight Arrow Connector 51">
            <a:extLst>
              <a:ext uri="{FF2B5EF4-FFF2-40B4-BE49-F238E27FC236}">
                <a16:creationId xmlns:a16="http://schemas.microsoft.com/office/drawing/2014/main" id="{4F63374C-DE0C-C5B4-3F72-3B27EC9BC237}"/>
              </a:ext>
            </a:extLst>
          </p:cNvPr>
          <p:cNvCxnSpPr>
            <a:cxnSpLocks/>
            <a:endCxn id="51" idx="2"/>
          </p:cNvCxnSpPr>
          <p:nvPr/>
        </p:nvCxnSpPr>
        <p:spPr>
          <a:xfrm flipV="1">
            <a:off x="7827325" y="2315209"/>
            <a:ext cx="0" cy="255269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3" name="Rectangle 52">
                <a:extLst>
                  <a:ext uri="{FF2B5EF4-FFF2-40B4-BE49-F238E27FC236}">
                    <a16:creationId xmlns:a16="http://schemas.microsoft.com/office/drawing/2014/main" id="{B473778A-2878-4EF8-9556-821A278D079D}"/>
                  </a:ext>
                </a:extLst>
              </p:cNvPr>
              <p:cNvSpPr/>
              <p:nvPr/>
            </p:nvSpPr>
            <p:spPr>
              <a:xfrm>
                <a:off x="8213090" y="2549524"/>
                <a:ext cx="468630" cy="468630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US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𝑣</m:t>
                      </m:r>
                    </m:oMath>
                  </m:oMathPara>
                </a14:m>
                <a:endParaRPr lang="en-US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53" name="Rectangle 52">
                <a:extLst>
                  <a:ext uri="{FF2B5EF4-FFF2-40B4-BE49-F238E27FC236}">
                    <a16:creationId xmlns:a16="http://schemas.microsoft.com/office/drawing/2014/main" id="{B473778A-2878-4EF8-9556-821A278D079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13090" y="2549524"/>
                <a:ext cx="468630" cy="468630"/>
              </a:xfrm>
              <a:prstGeom prst="rect">
                <a:avLst/>
              </a:prstGeom>
              <a:blipFill>
                <a:blip r:embed="rId15"/>
                <a:stretch>
                  <a:fillRect l="-886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4" name="Straight Arrow Connector 53">
            <a:extLst>
              <a:ext uri="{FF2B5EF4-FFF2-40B4-BE49-F238E27FC236}">
                <a16:creationId xmlns:a16="http://schemas.microsoft.com/office/drawing/2014/main" id="{A40B7F36-8C50-B7B5-8D5D-F7C2197D449B}"/>
              </a:ext>
            </a:extLst>
          </p:cNvPr>
          <p:cNvCxnSpPr>
            <a:cxnSpLocks/>
            <a:endCxn id="53" idx="2"/>
          </p:cNvCxnSpPr>
          <p:nvPr/>
        </p:nvCxnSpPr>
        <p:spPr>
          <a:xfrm flipV="1">
            <a:off x="8447405" y="3018154"/>
            <a:ext cx="0" cy="255269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5" name="Rectangle 54">
                <a:extLst>
                  <a:ext uri="{FF2B5EF4-FFF2-40B4-BE49-F238E27FC236}">
                    <a16:creationId xmlns:a16="http://schemas.microsoft.com/office/drawing/2014/main" id="{1215489C-1C00-DF44-EE09-420899356F8E}"/>
                  </a:ext>
                </a:extLst>
              </p:cNvPr>
              <p:cNvSpPr/>
              <p:nvPr/>
            </p:nvSpPr>
            <p:spPr>
              <a:xfrm>
                <a:off x="7577135" y="1133157"/>
                <a:ext cx="468630" cy="468630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US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𝑣</m:t>
                      </m:r>
                    </m:oMath>
                  </m:oMathPara>
                </a14:m>
                <a:endParaRPr lang="en-US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55" name="Rectangle 54">
                <a:extLst>
                  <a:ext uri="{FF2B5EF4-FFF2-40B4-BE49-F238E27FC236}">
                    <a16:creationId xmlns:a16="http://schemas.microsoft.com/office/drawing/2014/main" id="{1215489C-1C00-DF44-EE09-420899356F8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77135" y="1133157"/>
                <a:ext cx="468630" cy="468630"/>
              </a:xfrm>
              <a:prstGeom prst="rect">
                <a:avLst/>
              </a:prstGeom>
              <a:blipFill>
                <a:blip r:embed="rId16"/>
                <a:stretch>
                  <a:fillRect l="-886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6" name="Straight Arrow Connector 55">
            <a:extLst>
              <a:ext uri="{FF2B5EF4-FFF2-40B4-BE49-F238E27FC236}">
                <a16:creationId xmlns:a16="http://schemas.microsoft.com/office/drawing/2014/main" id="{B8F43A32-977F-43FE-EAAB-FDBF4149C224}"/>
              </a:ext>
            </a:extLst>
          </p:cNvPr>
          <p:cNvCxnSpPr>
            <a:cxnSpLocks/>
            <a:endCxn id="55" idx="2"/>
          </p:cNvCxnSpPr>
          <p:nvPr/>
        </p:nvCxnSpPr>
        <p:spPr>
          <a:xfrm flipV="1">
            <a:off x="7811450" y="1601787"/>
            <a:ext cx="0" cy="255269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5627448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FD21D-C91E-3FE2-2027-49433DFD68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Collision Resolution: Linear Probing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8C88E4-9BBE-71CC-681D-27A20BEEA2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When there’s a collision, use the next open space in the table</a:t>
            </a:r>
          </a:p>
          <a:p>
            <a:pPr marL="0" indent="0">
              <a:buNone/>
            </a:pPr>
            <a:endParaRPr lang="en-US" dirty="0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0E33847A-21B7-8D67-70E7-20697D5D828F}"/>
              </a:ext>
            </a:extLst>
          </p:cNvPr>
          <p:cNvGrpSpPr/>
          <p:nvPr/>
        </p:nvGrpSpPr>
        <p:grpSpPr>
          <a:xfrm>
            <a:off x="2895600" y="4838063"/>
            <a:ext cx="6400800" cy="1097280"/>
            <a:chOff x="4953000" y="660717"/>
            <a:chExt cx="6400800" cy="1097280"/>
          </a:xfrm>
        </p:grpSpPr>
        <p:grpSp>
          <p:nvGrpSpPr>
            <p:cNvPr id="5" name="Group 4">
              <a:extLst>
                <a:ext uri="{FF2B5EF4-FFF2-40B4-BE49-F238E27FC236}">
                  <a16:creationId xmlns:a16="http://schemas.microsoft.com/office/drawing/2014/main" id="{072483E0-035B-552B-046B-B8CFCDDDA378}"/>
                </a:ext>
              </a:extLst>
            </p:cNvPr>
            <p:cNvGrpSpPr/>
            <p:nvPr/>
          </p:nvGrpSpPr>
          <p:grpSpPr>
            <a:xfrm>
              <a:off x="4953000" y="660717"/>
              <a:ext cx="6400800" cy="640080"/>
              <a:chOff x="2252980" y="5083048"/>
              <a:chExt cx="6400800" cy="640080"/>
            </a:xfrm>
          </p:grpSpPr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10A2255D-F389-165E-90CE-D5FDEDDAD427}"/>
                  </a:ext>
                </a:extLst>
              </p:cNvPr>
              <p:cNvSpPr/>
              <p:nvPr/>
            </p:nvSpPr>
            <p:spPr>
              <a:xfrm>
                <a:off x="2252980" y="5083048"/>
                <a:ext cx="640080" cy="640080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9873DF17-BBDE-7098-679E-F718BD0005E3}"/>
                  </a:ext>
                </a:extLst>
              </p:cNvPr>
              <p:cNvSpPr/>
              <p:nvPr/>
            </p:nvSpPr>
            <p:spPr>
              <a:xfrm>
                <a:off x="2893060" y="5083048"/>
                <a:ext cx="640080" cy="640080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7497686A-BF93-5D4B-62ED-13F2DCF99D21}"/>
                  </a:ext>
                </a:extLst>
              </p:cNvPr>
              <p:cNvSpPr/>
              <p:nvPr/>
            </p:nvSpPr>
            <p:spPr>
              <a:xfrm>
                <a:off x="3533140" y="5083048"/>
                <a:ext cx="640080" cy="640080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23DB1FA2-F273-056C-0BC0-3CF45C0F23ED}"/>
                  </a:ext>
                </a:extLst>
              </p:cNvPr>
              <p:cNvSpPr/>
              <p:nvPr/>
            </p:nvSpPr>
            <p:spPr>
              <a:xfrm>
                <a:off x="4173220" y="5083048"/>
                <a:ext cx="640080" cy="640080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5EFCA446-C2F3-17AC-0BE3-69BCB6EC8B5A}"/>
                  </a:ext>
                </a:extLst>
              </p:cNvPr>
              <p:cNvSpPr/>
              <p:nvPr/>
            </p:nvSpPr>
            <p:spPr>
              <a:xfrm>
                <a:off x="4813300" y="5083048"/>
                <a:ext cx="640080" cy="640080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id="{9E15B43A-CE28-5824-C803-3DB155C25B9F}"/>
                  </a:ext>
                </a:extLst>
              </p:cNvPr>
              <p:cNvSpPr/>
              <p:nvPr/>
            </p:nvSpPr>
            <p:spPr>
              <a:xfrm>
                <a:off x="5453380" y="5083048"/>
                <a:ext cx="640080" cy="640080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3" name="Rectangle 22">
                <a:extLst>
                  <a:ext uri="{FF2B5EF4-FFF2-40B4-BE49-F238E27FC236}">
                    <a16:creationId xmlns:a16="http://schemas.microsoft.com/office/drawing/2014/main" id="{DD50E83A-82AF-5B5F-4819-0B3B5A4A67D4}"/>
                  </a:ext>
                </a:extLst>
              </p:cNvPr>
              <p:cNvSpPr/>
              <p:nvPr/>
            </p:nvSpPr>
            <p:spPr>
              <a:xfrm>
                <a:off x="6093460" y="5083048"/>
                <a:ext cx="640080" cy="640080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4" name="Rectangle 23">
                <a:extLst>
                  <a:ext uri="{FF2B5EF4-FFF2-40B4-BE49-F238E27FC236}">
                    <a16:creationId xmlns:a16="http://schemas.microsoft.com/office/drawing/2014/main" id="{D477FBFB-DD77-940B-BBEF-1081F2AB4D8D}"/>
                  </a:ext>
                </a:extLst>
              </p:cNvPr>
              <p:cNvSpPr/>
              <p:nvPr/>
            </p:nvSpPr>
            <p:spPr>
              <a:xfrm>
                <a:off x="6733540" y="5083048"/>
                <a:ext cx="640080" cy="640080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5" name="Rectangle 24">
                <a:extLst>
                  <a:ext uri="{FF2B5EF4-FFF2-40B4-BE49-F238E27FC236}">
                    <a16:creationId xmlns:a16="http://schemas.microsoft.com/office/drawing/2014/main" id="{F54EC3AB-7728-01B1-C085-C01979A56E18}"/>
                  </a:ext>
                </a:extLst>
              </p:cNvPr>
              <p:cNvSpPr/>
              <p:nvPr/>
            </p:nvSpPr>
            <p:spPr>
              <a:xfrm>
                <a:off x="7373620" y="5083048"/>
                <a:ext cx="640080" cy="640080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6" name="Rectangle 25">
                <a:extLst>
                  <a:ext uri="{FF2B5EF4-FFF2-40B4-BE49-F238E27FC236}">
                    <a16:creationId xmlns:a16="http://schemas.microsoft.com/office/drawing/2014/main" id="{35AF9B6F-5851-F1D1-4A8F-611B3182AB28}"/>
                  </a:ext>
                </a:extLst>
              </p:cNvPr>
              <p:cNvSpPr/>
              <p:nvPr/>
            </p:nvSpPr>
            <p:spPr>
              <a:xfrm>
                <a:off x="8013700" y="5083048"/>
                <a:ext cx="640080" cy="640080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 dirty="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F6CBC511-68D6-8230-0208-019B6D43F0C0}"/>
                </a:ext>
              </a:extLst>
            </p:cNvPr>
            <p:cNvGrpSpPr/>
            <p:nvPr/>
          </p:nvGrpSpPr>
          <p:grpSpPr>
            <a:xfrm>
              <a:off x="4953000" y="1117917"/>
              <a:ext cx="6400800" cy="640080"/>
              <a:chOff x="2252980" y="5083048"/>
              <a:chExt cx="6400800" cy="640080"/>
            </a:xfrm>
            <a:noFill/>
          </p:grpSpPr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AEAA4797-6DEA-8CBE-BAC1-E915143B9341}"/>
                  </a:ext>
                </a:extLst>
              </p:cNvPr>
              <p:cNvSpPr/>
              <p:nvPr/>
            </p:nvSpPr>
            <p:spPr>
              <a:xfrm>
                <a:off x="2252980" y="5083048"/>
                <a:ext cx="640080" cy="64008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dirty="0">
                    <a:solidFill>
                      <a:schemeClr val="tx1"/>
                    </a:solidFill>
                  </a:rPr>
                  <a:t>0</a:t>
                </a:r>
              </a:p>
            </p:txBody>
          </p:sp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DF550FB6-B136-FD0A-CDFB-8DCF58F3E6BD}"/>
                  </a:ext>
                </a:extLst>
              </p:cNvPr>
              <p:cNvSpPr/>
              <p:nvPr/>
            </p:nvSpPr>
            <p:spPr>
              <a:xfrm>
                <a:off x="2893060" y="5083048"/>
                <a:ext cx="640080" cy="64008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dirty="0">
                    <a:solidFill>
                      <a:schemeClr val="tx1"/>
                    </a:solidFill>
                  </a:rPr>
                  <a:t>1</a:t>
                </a:r>
              </a:p>
            </p:txBody>
          </p:sp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B75A14D9-1D9F-1F25-2689-4B160E4CD780}"/>
                  </a:ext>
                </a:extLst>
              </p:cNvPr>
              <p:cNvSpPr/>
              <p:nvPr/>
            </p:nvSpPr>
            <p:spPr>
              <a:xfrm>
                <a:off x="3533140" y="5083048"/>
                <a:ext cx="640080" cy="64008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dirty="0">
                    <a:solidFill>
                      <a:schemeClr val="tx1"/>
                    </a:solidFill>
                  </a:rPr>
                  <a:t>2</a:t>
                </a:r>
              </a:p>
            </p:txBody>
          </p:sp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5B50E096-C2C7-35F2-770A-652F4CB9C336}"/>
                  </a:ext>
                </a:extLst>
              </p:cNvPr>
              <p:cNvSpPr/>
              <p:nvPr/>
            </p:nvSpPr>
            <p:spPr>
              <a:xfrm>
                <a:off x="4173220" y="5083048"/>
                <a:ext cx="640080" cy="64008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dirty="0">
                    <a:solidFill>
                      <a:schemeClr val="tx1"/>
                    </a:solidFill>
                  </a:rPr>
                  <a:t>3</a:t>
                </a:r>
              </a:p>
            </p:txBody>
          </p:sp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81390E29-9377-939E-4D08-909131F81DFA}"/>
                  </a:ext>
                </a:extLst>
              </p:cNvPr>
              <p:cNvSpPr/>
              <p:nvPr/>
            </p:nvSpPr>
            <p:spPr>
              <a:xfrm>
                <a:off x="4813300" y="5083048"/>
                <a:ext cx="640080" cy="64008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dirty="0">
                    <a:solidFill>
                      <a:schemeClr val="tx1"/>
                    </a:solidFill>
                  </a:rPr>
                  <a:t>4</a:t>
                </a:r>
              </a:p>
            </p:txBody>
          </p:sp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718A230B-E4DC-C904-C2DD-D6BF5FD6E094}"/>
                  </a:ext>
                </a:extLst>
              </p:cNvPr>
              <p:cNvSpPr/>
              <p:nvPr/>
            </p:nvSpPr>
            <p:spPr>
              <a:xfrm>
                <a:off x="5453380" y="5083048"/>
                <a:ext cx="640080" cy="64008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dirty="0">
                    <a:solidFill>
                      <a:schemeClr val="tx1"/>
                    </a:solidFill>
                  </a:rPr>
                  <a:t>5</a:t>
                </a:r>
              </a:p>
            </p:txBody>
          </p:sp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6C3758B1-9087-D7B1-ABB7-BF5CFE288F86}"/>
                  </a:ext>
                </a:extLst>
              </p:cNvPr>
              <p:cNvSpPr/>
              <p:nvPr/>
            </p:nvSpPr>
            <p:spPr>
              <a:xfrm>
                <a:off x="6093460" y="5083048"/>
                <a:ext cx="640080" cy="64008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dirty="0">
                    <a:solidFill>
                      <a:schemeClr val="tx1"/>
                    </a:solidFill>
                  </a:rPr>
                  <a:t>6</a:t>
                </a:r>
              </a:p>
            </p:txBody>
          </p:sp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FC2C4802-4643-0124-1D32-E88B8617331A}"/>
                  </a:ext>
                </a:extLst>
              </p:cNvPr>
              <p:cNvSpPr/>
              <p:nvPr/>
            </p:nvSpPr>
            <p:spPr>
              <a:xfrm>
                <a:off x="6733540" y="5083048"/>
                <a:ext cx="640080" cy="64008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dirty="0">
                    <a:solidFill>
                      <a:schemeClr val="tx1"/>
                    </a:solidFill>
                  </a:rPr>
                  <a:t>7</a:t>
                </a:r>
              </a:p>
            </p:txBody>
          </p:sp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34B46D2A-B3B0-8BFB-4118-5BA56C95DCC4}"/>
                  </a:ext>
                </a:extLst>
              </p:cNvPr>
              <p:cNvSpPr/>
              <p:nvPr/>
            </p:nvSpPr>
            <p:spPr>
              <a:xfrm>
                <a:off x="7373620" y="5083048"/>
                <a:ext cx="640080" cy="64008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dirty="0">
                    <a:solidFill>
                      <a:schemeClr val="tx1"/>
                    </a:solidFill>
                  </a:rPr>
                  <a:t>8</a:t>
                </a:r>
              </a:p>
            </p:txBody>
          </p:sp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id="{3DB85716-D30D-EBB1-5947-E6BF559FAEB6}"/>
                  </a:ext>
                </a:extLst>
              </p:cNvPr>
              <p:cNvSpPr/>
              <p:nvPr/>
            </p:nvSpPr>
            <p:spPr>
              <a:xfrm>
                <a:off x="8013700" y="5083048"/>
                <a:ext cx="640080" cy="64008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dirty="0">
                    <a:solidFill>
                      <a:schemeClr val="tx1"/>
                    </a:solidFill>
                  </a:rPr>
                  <a:t>9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75960173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4EC209-91E7-39F7-4A4E-647F00B99F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Linear Probing: Insert Procedure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6CBEF850-0680-6520-62A9-DA71336F124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To insert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𝑣</m:t>
                    </m:r>
                  </m:oMath>
                </a14:m>
                <a:endParaRPr lang="en-US" dirty="0"/>
              </a:p>
              <a:p>
                <a:pPr lvl="1"/>
                <a:r>
                  <a:rPr lang="en-US" dirty="0"/>
                  <a:t>Calculate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𝑖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h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 %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𝑙𝑒𝑛𝑔𝑡h</m:t>
                    </m:r>
                  </m:oMath>
                </a14:m>
                <a:endParaRPr lang="en-US" dirty="0"/>
              </a:p>
              <a:p>
                <a:pPr lvl="1"/>
                <a:r>
                  <a:rPr lang="en-US" dirty="0"/>
                  <a:t>If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𝑡𝑎𝑏𝑙𝑒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[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𝑖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]</m:t>
                    </m:r>
                  </m:oMath>
                </a14:m>
                <a:r>
                  <a:rPr lang="en-US" dirty="0"/>
                  <a:t> is occupied then try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+1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%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𝑙𝑒𝑛𝑔𝑡h</m:t>
                    </m:r>
                  </m:oMath>
                </a14:m>
                <a:endParaRPr lang="en-US" dirty="0"/>
              </a:p>
              <a:p>
                <a:pPr lvl="1"/>
                <a:r>
                  <a:rPr lang="en-US" dirty="0"/>
                  <a:t>If that is occupied try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+2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%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𝑙𝑒𝑛𝑔𝑡h</m:t>
                    </m:r>
                  </m:oMath>
                </a14:m>
                <a:endParaRPr lang="en-US" dirty="0"/>
              </a:p>
              <a:p>
                <a:pPr lvl="1"/>
                <a:r>
                  <a:rPr lang="en-US" dirty="0"/>
                  <a:t>If that is occupied try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+3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%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𝑙𝑒𝑛𝑔𝑡h</m:t>
                    </m:r>
                  </m:oMath>
                </a14:m>
                <a:endParaRPr lang="en-US" dirty="0"/>
              </a:p>
              <a:p>
                <a:pPr lvl="1"/>
                <a:r>
                  <a:rPr lang="en-US" dirty="0"/>
                  <a:t>…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6CBEF850-0680-6520-62A9-DA71336F124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3" t="-22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" name="Group 3">
            <a:extLst>
              <a:ext uri="{FF2B5EF4-FFF2-40B4-BE49-F238E27FC236}">
                <a16:creationId xmlns:a16="http://schemas.microsoft.com/office/drawing/2014/main" id="{A7F5364F-88DC-3F96-2BC8-BAFA44EC14BE}"/>
              </a:ext>
            </a:extLst>
          </p:cNvPr>
          <p:cNvGrpSpPr/>
          <p:nvPr/>
        </p:nvGrpSpPr>
        <p:grpSpPr>
          <a:xfrm>
            <a:off x="2895600" y="5467983"/>
            <a:ext cx="6400800" cy="1097280"/>
            <a:chOff x="4953000" y="660717"/>
            <a:chExt cx="6400800" cy="1097280"/>
          </a:xfrm>
        </p:grpSpPr>
        <p:grpSp>
          <p:nvGrpSpPr>
            <p:cNvPr id="5" name="Group 4">
              <a:extLst>
                <a:ext uri="{FF2B5EF4-FFF2-40B4-BE49-F238E27FC236}">
                  <a16:creationId xmlns:a16="http://schemas.microsoft.com/office/drawing/2014/main" id="{784DAC70-2D02-4363-C33E-910CC23D54FE}"/>
                </a:ext>
              </a:extLst>
            </p:cNvPr>
            <p:cNvGrpSpPr/>
            <p:nvPr/>
          </p:nvGrpSpPr>
          <p:grpSpPr>
            <a:xfrm>
              <a:off x="4953000" y="660717"/>
              <a:ext cx="6400800" cy="640080"/>
              <a:chOff x="2252980" y="5083048"/>
              <a:chExt cx="6400800" cy="640080"/>
            </a:xfrm>
          </p:grpSpPr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313EEE87-6AB8-548B-F84D-F081E8ECF76E}"/>
                  </a:ext>
                </a:extLst>
              </p:cNvPr>
              <p:cNvSpPr/>
              <p:nvPr/>
            </p:nvSpPr>
            <p:spPr>
              <a:xfrm>
                <a:off x="2252980" y="5083048"/>
                <a:ext cx="640080" cy="640080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84FFA859-CE6A-3363-4D19-9CAB7D56F053}"/>
                  </a:ext>
                </a:extLst>
              </p:cNvPr>
              <p:cNvSpPr/>
              <p:nvPr/>
            </p:nvSpPr>
            <p:spPr>
              <a:xfrm>
                <a:off x="2893060" y="5083048"/>
                <a:ext cx="640080" cy="640080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0627DBA0-51B9-2EDB-EBA7-1E4A030D3BD3}"/>
                  </a:ext>
                </a:extLst>
              </p:cNvPr>
              <p:cNvSpPr/>
              <p:nvPr/>
            </p:nvSpPr>
            <p:spPr>
              <a:xfrm>
                <a:off x="3533140" y="5083048"/>
                <a:ext cx="640080" cy="640080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54B5109F-FED7-B365-433C-F0CF16F73FD8}"/>
                  </a:ext>
                </a:extLst>
              </p:cNvPr>
              <p:cNvSpPr/>
              <p:nvPr/>
            </p:nvSpPr>
            <p:spPr>
              <a:xfrm>
                <a:off x="4173220" y="5083048"/>
                <a:ext cx="640080" cy="640080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7C3AF265-E570-4D67-F01B-B938693539B6}"/>
                  </a:ext>
                </a:extLst>
              </p:cNvPr>
              <p:cNvSpPr/>
              <p:nvPr/>
            </p:nvSpPr>
            <p:spPr>
              <a:xfrm>
                <a:off x="4813300" y="5083048"/>
                <a:ext cx="640080" cy="640080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id="{491A2D82-FDC4-EA2F-2A43-D14EA4AA9250}"/>
                  </a:ext>
                </a:extLst>
              </p:cNvPr>
              <p:cNvSpPr/>
              <p:nvPr/>
            </p:nvSpPr>
            <p:spPr>
              <a:xfrm>
                <a:off x="5453380" y="5083048"/>
                <a:ext cx="640080" cy="640080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3" name="Rectangle 22">
                <a:extLst>
                  <a:ext uri="{FF2B5EF4-FFF2-40B4-BE49-F238E27FC236}">
                    <a16:creationId xmlns:a16="http://schemas.microsoft.com/office/drawing/2014/main" id="{DDEA582E-177A-FEBE-3F05-79B2349E7EED}"/>
                  </a:ext>
                </a:extLst>
              </p:cNvPr>
              <p:cNvSpPr/>
              <p:nvPr/>
            </p:nvSpPr>
            <p:spPr>
              <a:xfrm>
                <a:off x="6093460" y="5083048"/>
                <a:ext cx="640080" cy="640080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4" name="Rectangle 23">
                <a:extLst>
                  <a:ext uri="{FF2B5EF4-FFF2-40B4-BE49-F238E27FC236}">
                    <a16:creationId xmlns:a16="http://schemas.microsoft.com/office/drawing/2014/main" id="{9A7DDDD4-8D2E-F314-F507-8FA0016B4B5C}"/>
                  </a:ext>
                </a:extLst>
              </p:cNvPr>
              <p:cNvSpPr/>
              <p:nvPr/>
            </p:nvSpPr>
            <p:spPr>
              <a:xfrm>
                <a:off x="6733540" y="5083048"/>
                <a:ext cx="640080" cy="640080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5" name="Rectangle 24">
                <a:extLst>
                  <a:ext uri="{FF2B5EF4-FFF2-40B4-BE49-F238E27FC236}">
                    <a16:creationId xmlns:a16="http://schemas.microsoft.com/office/drawing/2014/main" id="{CF9000BC-81DC-CE44-03EB-CDF8D357E516}"/>
                  </a:ext>
                </a:extLst>
              </p:cNvPr>
              <p:cNvSpPr/>
              <p:nvPr/>
            </p:nvSpPr>
            <p:spPr>
              <a:xfrm>
                <a:off x="7373620" y="5083048"/>
                <a:ext cx="640080" cy="640080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6" name="Rectangle 25">
                <a:extLst>
                  <a:ext uri="{FF2B5EF4-FFF2-40B4-BE49-F238E27FC236}">
                    <a16:creationId xmlns:a16="http://schemas.microsoft.com/office/drawing/2014/main" id="{5DF3124B-193F-D905-24FE-C943F42B8A33}"/>
                  </a:ext>
                </a:extLst>
              </p:cNvPr>
              <p:cNvSpPr/>
              <p:nvPr/>
            </p:nvSpPr>
            <p:spPr>
              <a:xfrm>
                <a:off x="8013700" y="5083048"/>
                <a:ext cx="640080" cy="640080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 dirty="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56F3B3C3-578B-F0CF-7FDA-4D658EACB546}"/>
                </a:ext>
              </a:extLst>
            </p:cNvPr>
            <p:cNvGrpSpPr/>
            <p:nvPr/>
          </p:nvGrpSpPr>
          <p:grpSpPr>
            <a:xfrm>
              <a:off x="4953000" y="1117917"/>
              <a:ext cx="6400800" cy="640080"/>
              <a:chOff x="2252980" y="5083048"/>
              <a:chExt cx="6400800" cy="640080"/>
            </a:xfrm>
            <a:noFill/>
          </p:grpSpPr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5ECA0DCD-68D5-0470-BBE4-88793B346E25}"/>
                  </a:ext>
                </a:extLst>
              </p:cNvPr>
              <p:cNvSpPr/>
              <p:nvPr/>
            </p:nvSpPr>
            <p:spPr>
              <a:xfrm>
                <a:off x="2252980" y="5083048"/>
                <a:ext cx="640080" cy="64008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dirty="0">
                    <a:solidFill>
                      <a:schemeClr val="tx1"/>
                    </a:solidFill>
                  </a:rPr>
                  <a:t>0</a:t>
                </a:r>
              </a:p>
            </p:txBody>
          </p:sp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049C5070-60AB-1BF9-E768-8ADCF618F29D}"/>
                  </a:ext>
                </a:extLst>
              </p:cNvPr>
              <p:cNvSpPr/>
              <p:nvPr/>
            </p:nvSpPr>
            <p:spPr>
              <a:xfrm>
                <a:off x="2893060" y="5083048"/>
                <a:ext cx="640080" cy="64008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dirty="0">
                    <a:solidFill>
                      <a:schemeClr val="tx1"/>
                    </a:solidFill>
                  </a:rPr>
                  <a:t>1</a:t>
                </a:r>
              </a:p>
            </p:txBody>
          </p:sp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7ABDDB81-53DE-3741-D996-1F287A6DDDBA}"/>
                  </a:ext>
                </a:extLst>
              </p:cNvPr>
              <p:cNvSpPr/>
              <p:nvPr/>
            </p:nvSpPr>
            <p:spPr>
              <a:xfrm>
                <a:off x="3533140" y="5083048"/>
                <a:ext cx="640080" cy="64008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dirty="0">
                    <a:solidFill>
                      <a:schemeClr val="tx1"/>
                    </a:solidFill>
                  </a:rPr>
                  <a:t>2</a:t>
                </a:r>
              </a:p>
            </p:txBody>
          </p:sp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1A6C8874-6AA8-354F-33B5-648D0C65EEE2}"/>
                  </a:ext>
                </a:extLst>
              </p:cNvPr>
              <p:cNvSpPr/>
              <p:nvPr/>
            </p:nvSpPr>
            <p:spPr>
              <a:xfrm>
                <a:off x="4173220" y="5083048"/>
                <a:ext cx="640080" cy="64008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dirty="0">
                    <a:solidFill>
                      <a:schemeClr val="tx1"/>
                    </a:solidFill>
                  </a:rPr>
                  <a:t>3</a:t>
                </a:r>
              </a:p>
            </p:txBody>
          </p:sp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6790C2C0-54CD-8E8A-29F1-4E4245996583}"/>
                  </a:ext>
                </a:extLst>
              </p:cNvPr>
              <p:cNvSpPr/>
              <p:nvPr/>
            </p:nvSpPr>
            <p:spPr>
              <a:xfrm>
                <a:off x="4813300" y="5083048"/>
                <a:ext cx="640080" cy="64008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dirty="0">
                    <a:solidFill>
                      <a:schemeClr val="tx1"/>
                    </a:solidFill>
                  </a:rPr>
                  <a:t>4</a:t>
                </a:r>
              </a:p>
            </p:txBody>
          </p:sp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777B6A59-79DD-E078-29A8-28E65E272796}"/>
                  </a:ext>
                </a:extLst>
              </p:cNvPr>
              <p:cNvSpPr/>
              <p:nvPr/>
            </p:nvSpPr>
            <p:spPr>
              <a:xfrm>
                <a:off x="5453380" y="5083048"/>
                <a:ext cx="640080" cy="64008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dirty="0">
                    <a:solidFill>
                      <a:schemeClr val="tx1"/>
                    </a:solidFill>
                  </a:rPr>
                  <a:t>5</a:t>
                </a:r>
              </a:p>
            </p:txBody>
          </p:sp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2BC9E6AB-C5FC-2724-1BF9-D8BBC6BF709A}"/>
                  </a:ext>
                </a:extLst>
              </p:cNvPr>
              <p:cNvSpPr/>
              <p:nvPr/>
            </p:nvSpPr>
            <p:spPr>
              <a:xfrm>
                <a:off x="6093460" y="5083048"/>
                <a:ext cx="640080" cy="64008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dirty="0">
                    <a:solidFill>
                      <a:schemeClr val="tx1"/>
                    </a:solidFill>
                  </a:rPr>
                  <a:t>6</a:t>
                </a:r>
              </a:p>
            </p:txBody>
          </p:sp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9198A0B8-7969-41D6-DAFF-DB99A0ED3CF0}"/>
                  </a:ext>
                </a:extLst>
              </p:cNvPr>
              <p:cNvSpPr/>
              <p:nvPr/>
            </p:nvSpPr>
            <p:spPr>
              <a:xfrm>
                <a:off x="6733540" y="5083048"/>
                <a:ext cx="640080" cy="64008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dirty="0">
                    <a:solidFill>
                      <a:schemeClr val="tx1"/>
                    </a:solidFill>
                  </a:rPr>
                  <a:t>7</a:t>
                </a:r>
              </a:p>
            </p:txBody>
          </p:sp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C69979AC-43BC-32F9-927F-21D434B1657C}"/>
                  </a:ext>
                </a:extLst>
              </p:cNvPr>
              <p:cNvSpPr/>
              <p:nvPr/>
            </p:nvSpPr>
            <p:spPr>
              <a:xfrm>
                <a:off x="7373620" y="5083048"/>
                <a:ext cx="640080" cy="64008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dirty="0">
                    <a:solidFill>
                      <a:schemeClr val="tx1"/>
                    </a:solidFill>
                  </a:rPr>
                  <a:t>8</a:t>
                </a:r>
              </a:p>
            </p:txBody>
          </p:sp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id="{C3FB1665-49F1-41F3-8E29-06DAC51EBB0E}"/>
                  </a:ext>
                </a:extLst>
              </p:cNvPr>
              <p:cNvSpPr/>
              <p:nvPr/>
            </p:nvSpPr>
            <p:spPr>
              <a:xfrm>
                <a:off x="8013700" y="5083048"/>
                <a:ext cx="640080" cy="64008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dirty="0">
                    <a:solidFill>
                      <a:schemeClr val="tx1"/>
                    </a:solidFill>
                  </a:rPr>
                  <a:t>9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83433581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682224-77C0-7101-3666-23633BC3E3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Linear Probing: Find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7C19AB-1C53-85A1-A3AF-83DFA61F94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81CB483B-1B51-81A4-998F-C18BDFC7A15B}"/>
              </a:ext>
            </a:extLst>
          </p:cNvPr>
          <p:cNvGrpSpPr/>
          <p:nvPr/>
        </p:nvGrpSpPr>
        <p:grpSpPr>
          <a:xfrm>
            <a:off x="2895600" y="5467983"/>
            <a:ext cx="6400800" cy="1097280"/>
            <a:chOff x="4953000" y="660717"/>
            <a:chExt cx="6400800" cy="1097280"/>
          </a:xfrm>
        </p:grpSpPr>
        <p:grpSp>
          <p:nvGrpSpPr>
            <p:cNvPr id="5" name="Group 4">
              <a:extLst>
                <a:ext uri="{FF2B5EF4-FFF2-40B4-BE49-F238E27FC236}">
                  <a16:creationId xmlns:a16="http://schemas.microsoft.com/office/drawing/2014/main" id="{C59E03DE-9160-760E-CF86-C5941F904018}"/>
                </a:ext>
              </a:extLst>
            </p:cNvPr>
            <p:cNvGrpSpPr/>
            <p:nvPr/>
          </p:nvGrpSpPr>
          <p:grpSpPr>
            <a:xfrm>
              <a:off x="4953000" y="660717"/>
              <a:ext cx="6400800" cy="640080"/>
              <a:chOff x="2252980" y="5083048"/>
              <a:chExt cx="6400800" cy="640080"/>
            </a:xfrm>
          </p:grpSpPr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1FB13D3D-1B90-EAA5-7AFB-EA801C2BB03B}"/>
                  </a:ext>
                </a:extLst>
              </p:cNvPr>
              <p:cNvSpPr/>
              <p:nvPr/>
            </p:nvSpPr>
            <p:spPr>
              <a:xfrm>
                <a:off x="2252980" y="5083048"/>
                <a:ext cx="640080" cy="640080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CFE21E7F-24A9-345B-6179-CE9B6B64048E}"/>
                  </a:ext>
                </a:extLst>
              </p:cNvPr>
              <p:cNvSpPr/>
              <p:nvPr/>
            </p:nvSpPr>
            <p:spPr>
              <a:xfrm>
                <a:off x="2893060" y="5083048"/>
                <a:ext cx="640080" cy="640080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8C08EC2F-4B9F-A549-E285-F42819929435}"/>
                  </a:ext>
                </a:extLst>
              </p:cNvPr>
              <p:cNvSpPr/>
              <p:nvPr/>
            </p:nvSpPr>
            <p:spPr>
              <a:xfrm>
                <a:off x="3533140" y="5083048"/>
                <a:ext cx="640080" cy="640080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3385E2DE-C98D-9B83-787C-CDCDA12EE202}"/>
                  </a:ext>
                </a:extLst>
              </p:cNvPr>
              <p:cNvSpPr/>
              <p:nvPr/>
            </p:nvSpPr>
            <p:spPr>
              <a:xfrm>
                <a:off x="4173220" y="5083048"/>
                <a:ext cx="640080" cy="640080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C6E10180-6F3A-3B45-83C4-214CAC8D7CD9}"/>
                  </a:ext>
                </a:extLst>
              </p:cNvPr>
              <p:cNvSpPr/>
              <p:nvPr/>
            </p:nvSpPr>
            <p:spPr>
              <a:xfrm>
                <a:off x="4813300" y="5083048"/>
                <a:ext cx="640080" cy="640080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id="{B778B9FA-5B1A-6BAA-D0ED-497B6D233882}"/>
                  </a:ext>
                </a:extLst>
              </p:cNvPr>
              <p:cNvSpPr/>
              <p:nvPr/>
            </p:nvSpPr>
            <p:spPr>
              <a:xfrm>
                <a:off x="5453380" y="5083048"/>
                <a:ext cx="640080" cy="640080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3" name="Rectangle 22">
                <a:extLst>
                  <a:ext uri="{FF2B5EF4-FFF2-40B4-BE49-F238E27FC236}">
                    <a16:creationId xmlns:a16="http://schemas.microsoft.com/office/drawing/2014/main" id="{825C5EA0-74A9-C388-4C28-4D4F714373D5}"/>
                  </a:ext>
                </a:extLst>
              </p:cNvPr>
              <p:cNvSpPr/>
              <p:nvPr/>
            </p:nvSpPr>
            <p:spPr>
              <a:xfrm>
                <a:off x="6093460" y="5083048"/>
                <a:ext cx="640080" cy="640080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4" name="Rectangle 23">
                <a:extLst>
                  <a:ext uri="{FF2B5EF4-FFF2-40B4-BE49-F238E27FC236}">
                    <a16:creationId xmlns:a16="http://schemas.microsoft.com/office/drawing/2014/main" id="{F6DE8AEA-6615-91BD-FFF6-5CBC5567FDB2}"/>
                  </a:ext>
                </a:extLst>
              </p:cNvPr>
              <p:cNvSpPr/>
              <p:nvPr/>
            </p:nvSpPr>
            <p:spPr>
              <a:xfrm>
                <a:off x="6733540" y="5083048"/>
                <a:ext cx="640080" cy="640080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5" name="Rectangle 24">
                <a:extLst>
                  <a:ext uri="{FF2B5EF4-FFF2-40B4-BE49-F238E27FC236}">
                    <a16:creationId xmlns:a16="http://schemas.microsoft.com/office/drawing/2014/main" id="{58753DEE-E10D-C9D8-4695-E23D2D67AB45}"/>
                  </a:ext>
                </a:extLst>
              </p:cNvPr>
              <p:cNvSpPr/>
              <p:nvPr/>
            </p:nvSpPr>
            <p:spPr>
              <a:xfrm>
                <a:off x="7373620" y="5083048"/>
                <a:ext cx="640080" cy="640080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6" name="Rectangle 25">
                <a:extLst>
                  <a:ext uri="{FF2B5EF4-FFF2-40B4-BE49-F238E27FC236}">
                    <a16:creationId xmlns:a16="http://schemas.microsoft.com/office/drawing/2014/main" id="{96618187-A7D6-BE09-20B6-BAA91D197150}"/>
                  </a:ext>
                </a:extLst>
              </p:cNvPr>
              <p:cNvSpPr/>
              <p:nvPr/>
            </p:nvSpPr>
            <p:spPr>
              <a:xfrm>
                <a:off x="8013700" y="5083048"/>
                <a:ext cx="640080" cy="640080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 dirty="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4D31F8DB-D9C0-B9CB-3688-A3070BDBF18E}"/>
                </a:ext>
              </a:extLst>
            </p:cNvPr>
            <p:cNvGrpSpPr/>
            <p:nvPr/>
          </p:nvGrpSpPr>
          <p:grpSpPr>
            <a:xfrm>
              <a:off x="4953000" y="1117917"/>
              <a:ext cx="6400800" cy="640080"/>
              <a:chOff x="2252980" y="5083048"/>
              <a:chExt cx="6400800" cy="640080"/>
            </a:xfrm>
            <a:noFill/>
          </p:grpSpPr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8FB6E01C-853F-A01D-EC7F-ADF1B7503A78}"/>
                  </a:ext>
                </a:extLst>
              </p:cNvPr>
              <p:cNvSpPr/>
              <p:nvPr/>
            </p:nvSpPr>
            <p:spPr>
              <a:xfrm>
                <a:off x="2252980" y="5083048"/>
                <a:ext cx="640080" cy="64008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dirty="0">
                    <a:solidFill>
                      <a:schemeClr val="tx1"/>
                    </a:solidFill>
                  </a:rPr>
                  <a:t>0</a:t>
                </a:r>
              </a:p>
            </p:txBody>
          </p:sp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15FC6836-E37B-902E-DCCA-42612165BE79}"/>
                  </a:ext>
                </a:extLst>
              </p:cNvPr>
              <p:cNvSpPr/>
              <p:nvPr/>
            </p:nvSpPr>
            <p:spPr>
              <a:xfrm>
                <a:off x="2893060" y="5083048"/>
                <a:ext cx="640080" cy="64008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dirty="0">
                    <a:solidFill>
                      <a:schemeClr val="tx1"/>
                    </a:solidFill>
                  </a:rPr>
                  <a:t>1</a:t>
                </a:r>
              </a:p>
            </p:txBody>
          </p:sp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A5BF1168-2CD5-0057-BC2B-4909F76A33DD}"/>
                  </a:ext>
                </a:extLst>
              </p:cNvPr>
              <p:cNvSpPr/>
              <p:nvPr/>
            </p:nvSpPr>
            <p:spPr>
              <a:xfrm>
                <a:off x="3533140" y="5083048"/>
                <a:ext cx="640080" cy="64008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dirty="0">
                    <a:solidFill>
                      <a:schemeClr val="tx1"/>
                    </a:solidFill>
                  </a:rPr>
                  <a:t>2</a:t>
                </a:r>
              </a:p>
            </p:txBody>
          </p:sp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40BAE604-1186-0894-51A9-CDB7E3244583}"/>
                  </a:ext>
                </a:extLst>
              </p:cNvPr>
              <p:cNvSpPr/>
              <p:nvPr/>
            </p:nvSpPr>
            <p:spPr>
              <a:xfrm>
                <a:off x="4173220" y="5083048"/>
                <a:ext cx="640080" cy="64008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dirty="0">
                    <a:solidFill>
                      <a:schemeClr val="tx1"/>
                    </a:solidFill>
                  </a:rPr>
                  <a:t>3</a:t>
                </a:r>
              </a:p>
            </p:txBody>
          </p:sp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7C78DDE3-ACB7-0049-DED7-1DAD1BC7F508}"/>
                  </a:ext>
                </a:extLst>
              </p:cNvPr>
              <p:cNvSpPr/>
              <p:nvPr/>
            </p:nvSpPr>
            <p:spPr>
              <a:xfrm>
                <a:off x="4813300" y="5083048"/>
                <a:ext cx="640080" cy="64008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dirty="0">
                    <a:solidFill>
                      <a:schemeClr val="tx1"/>
                    </a:solidFill>
                  </a:rPr>
                  <a:t>4</a:t>
                </a:r>
              </a:p>
            </p:txBody>
          </p:sp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1B16DDB0-7B34-54E8-8893-11222F305B1A}"/>
                  </a:ext>
                </a:extLst>
              </p:cNvPr>
              <p:cNvSpPr/>
              <p:nvPr/>
            </p:nvSpPr>
            <p:spPr>
              <a:xfrm>
                <a:off x="5453380" y="5083048"/>
                <a:ext cx="640080" cy="64008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dirty="0">
                    <a:solidFill>
                      <a:schemeClr val="tx1"/>
                    </a:solidFill>
                  </a:rPr>
                  <a:t>5</a:t>
                </a:r>
              </a:p>
            </p:txBody>
          </p:sp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BC05449B-00C3-5D02-3BCE-87B9791D97FD}"/>
                  </a:ext>
                </a:extLst>
              </p:cNvPr>
              <p:cNvSpPr/>
              <p:nvPr/>
            </p:nvSpPr>
            <p:spPr>
              <a:xfrm>
                <a:off x="6093460" y="5083048"/>
                <a:ext cx="640080" cy="64008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dirty="0">
                    <a:solidFill>
                      <a:schemeClr val="tx1"/>
                    </a:solidFill>
                  </a:rPr>
                  <a:t>6</a:t>
                </a:r>
              </a:p>
            </p:txBody>
          </p:sp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BF1FDF2D-2EED-BE48-04B0-683CDAB71ABE}"/>
                  </a:ext>
                </a:extLst>
              </p:cNvPr>
              <p:cNvSpPr/>
              <p:nvPr/>
            </p:nvSpPr>
            <p:spPr>
              <a:xfrm>
                <a:off x="6733540" y="5083048"/>
                <a:ext cx="640080" cy="64008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dirty="0">
                    <a:solidFill>
                      <a:schemeClr val="tx1"/>
                    </a:solidFill>
                  </a:rPr>
                  <a:t>7</a:t>
                </a:r>
              </a:p>
            </p:txBody>
          </p:sp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9851D624-3FB9-0A77-322F-64E16B3803E0}"/>
                  </a:ext>
                </a:extLst>
              </p:cNvPr>
              <p:cNvSpPr/>
              <p:nvPr/>
            </p:nvSpPr>
            <p:spPr>
              <a:xfrm>
                <a:off x="7373620" y="5083048"/>
                <a:ext cx="640080" cy="64008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dirty="0">
                    <a:solidFill>
                      <a:schemeClr val="tx1"/>
                    </a:solidFill>
                  </a:rPr>
                  <a:t>8</a:t>
                </a:r>
              </a:p>
            </p:txBody>
          </p:sp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id="{EA3D70CC-3542-191B-70BD-13DD27D6CB44}"/>
                  </a:ext>
                </a:extLst>
              </p:cNvPr>
              <p:cNvSpPr/>
              <p:nvPr/>
            </p:nvSpPr>
            <p:spPr>
              <a:xfrm>
                <a:off x="8013700" y="5083048"/>
                <a:ext cx="640080" cy="64008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dirty="0">
                    <a:solidFill>
                      <a:schemeClr val="tx1"/>
                    </a:solidFill>
                  </a:rPr>
                  <a:t>9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3399092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1AFC2A-BFAD-154C-CB01-688AAE7FE0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topic: Hash Tables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" name="Content Placeholder 3">
                <a:extLst>
                  <a:ext uri="{FF2B5EF4-FFF2-40B4-BE49-F238E27FC236}">
                    <a16:creationId xmlns:a16="http://schemas.microsoft.com/office/drawing/2014/main" id="{21A6D878-0A9C-88E0-BF73-13D0C8B95F06}"/>
                  </a:ext>
                </a:extLst>
              </p:cNvPr>
              <p:cNvGraphicFramePr>
                <a:graphicFrameLocks/>
              </p:cNvGraphicFramePr>
              <p:nvPr>
                <p:extLst>
                  <p:ext uri="{D42A27DB-BD31-4B8C-83A1-F6EECF244321}">
                    <p14:modId xmlns:p14="http://schemas.microsoft.com/office/powerpoint/2010/main" val="2882276767"/>
                  </p:ext>
                </p:extLst>
              </p:nvPr>
            </p:nvGraphicFramePr>
            <p:xfrm>
              <a:off x="1485900" y="1988820"/>
              <a:ext cx="9220199" cy="370332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992120">
                      <a:extLst>
                        <a:ext uri="{9D8B030D-6E8A-4147-A177-3AD203B41FA5}">
                          <a16:colId xmlns:a16="http://schemas.microsoft.com/office/drawing/2014/main" val="3859037791"/>
                        </a:ext>
                      </a:extLst>
                    </a:gridCol>
                    <a:gridCol w="1930400">
                      <a:extLst>
                        <a:ext uri="{9D8B030D-6E8A-4147-A177-3AD203B41FA5}">
                          <a16:colId xmlns:a16="http://schemas.microsoft.com/office/drawing/2014/main" val="1986166423"/>
                        </a:ext>
                      </a:extLst>
                    </a:gridCol>
                    <a:gridCol w="1798320">
                      <a:extLst>
                        <a:ext uri="{9D8B030D-6E8A-4147-A177-3AD203B41FA5}">
                          <a16:colId xmlns:a16="http://schemas.microsoft.com/office/drawing/2014/main" val="3667104526"/>
                        </a:ext>
                      </a:extLst>
                    </a:gridCol>
                    <a:gridCol w="2499359">
                      <a:extLst>
                        <a:ext uri="{9D8B030D-6E8A-4147-A177-3AD203B41FA5}">
                          <a16:colId xmlns:a16="http://schemas.microsoft.com/office/drawing/2014/main" val="265108309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sz="2100" dirty="0"/>
                            <a:t>Data Structure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2100" dirty="0"/>
                            <a:t>Time to insert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2100" dirty="0"/>
                            <a:t>Time to find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2100" dirty="0"/>
                            <a:t>Time to delete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526940656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sz="2100" dirty="0"/>
                            <a:t>Unsorted Array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sty m:val="p"/>
                                  </m:rPr>
                                  <a:rPr lang="en-US" sz="2100" b="0" i="0" smtClean="0">
                                    <a:latin typeface="Cambria Math" panose="02040503050406030204" pitchFamily="18" charset="0"/>
                                  </a:rPr>
                                  <m:t>Θ</m:t>
                                </m:r>
                                <m:r>
                                  <a:rPr lang="en-US" sz="2100" b="0" i="1" smtClean="0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en-US" sz="2100" b="0" i="1" smtClean="0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  <m:r>
                                  <a:rPr lang="en-US" sz="2100" b="0" i="1" smtClean="0"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en-US" sz="21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sty m:val="p"/>
                                  </m:rPr>
                                  <a:rPr lang="en-US" sz="2100" b="0" i="0" smtClean="0">
                                    <a:latin typeface="Cambria Math" panose="02040503050406030204" pitchFamily="18" charset="0"/>
                                  </a:rPr>
                                  <m:t>Θ</m:t>
                                </m:r>
                                <m:r>
                                  <a:rPr lang="en-US" sz="2100" b="0" i="1" smtClean="0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en-US" sz="2100" b="0" i="1" smtClean="0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  <m:r>
                                  <a:rPr lang="en-US" sz="2100" b="0" i="1" smtClean="0"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en-US" sz="21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sty m:val="p"/>
                                  </m:rPr>
                                  <a:rPr lang="en-US" sz="2100" b="0" i="0" smtClean="0">
                                    <a:latin typeface="Cambria Math" panose="02040503050406030204" pitchFamily="18" charset="0"/>
                                  </a:rPr>
                                  <m:t>Θ</m:t>
                                </m:r>
                                <m:r>
                                  <a:rPr lang="en-US" sz="2100" b="0" i="1" smtClean="0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en-US" sz="2100" b="0" i="1" smtClean="0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  <m:r>
                                  <a:rPr lang="en-US" sz="2100" b="0" i="1" smtClean="0"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en-US" sz="21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99921803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sz="2100" dirty="0"/>
                            <a:t>Unsorted Linked List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sty m:val="p"/>
                                  </m:rPr>
                                  <a:rPr lang="en-US" sz="2100" b="0" i="0" smtClean="0">
                                    <a:latin typeface="Cambria Math" panose="02040503050406030204" pitchFamily="18" charset="0"/>
                                  </a:rPr>
                                  <m:t>Θ</m:t>
                                </m:r>
                                <m:r>
                                  <a:rPr lang="en-US" sz="2100" b="0" i="1" smtClean="0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en-US" sz="2100" b="0" i="1" smtClean="0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  <m:r>
                                  <a:rPr lang="en-US" sz="2100" b="0" i="1" smtClean="0"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en-US" sz="21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sty m:val="p"/>
                                  </m:rPr>
                                  <a:rPr lang="en-US" sz="2100" b="0" i="0" smtClean="0">
                                    <a:latin typeface="Cambria Math" panose="02040503050406030204" pitchFamily="18" charset="0"/>
                                  </a:rPr>
                                  <m:t>Θ</m:t>
                                </m:r>
                                <m:r>
                                  <a:rPr lang="en-US" sz="2100" b="0" i="1" smtClean="0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en-US" sz="2100" b="0" i="1" smtClean="0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  <m:r>
                                  <a:rPr lang="en-US" sz="2100" b="0" i="1" smtClean="0"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en-US" sz="21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sty m:val="p"/>
                                  </m:rPr>
                                  <a:rPr lang="en-US" sz="2100" b="0" i="0" smtClean="0">
                                    <a:latin typeface="Cambria Math" panose="02040503050406030204" pitchFamily="18" charset="0"/>
                                  </a:rPr>
                                  <m:t>Θ</m:t>
                                </m:r>
                                <m:r>
                                  <a:rPr lang="en-US" sz="2100" b="0" i="1" smtClean="0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en-US" sz="2100" b="0" i="1" smtClean="0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  <m:r>
                                  <a:rPr lang="en-US" sz="2100" b="0" i="1" smtClean="0"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en-US" sz="21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23753227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sz="2100" dirty="0"/>
                            <a:t>Sorted Array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sty m:val="p"/>
                                  </m:rPr>
                                  <a:rPr lang="en-US" sz="2100" b="0" i="0" smtClean="0">
                                    <a:latin typeface="Cambria Math" panose="02040503050406030204" pitchFamily="18" charset="0"/>
                                  </a:rPr>
                                  <m:t>Θ</m:t>
                                </m:r>
                                <m:d>
                                  <m:dPr>
                                    <m:ctrlPr>
                                      <a:rPr lang="en-US" sz="21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2100" b="0" i="1" smtClean="0"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</m:e>
                                </m:d>
                              </m:oMath>
                            </m:oMathPara>
                          </a14:m>
                          <a:endParaRPr lang="en-US" sz="21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sty m:val="p"/>
                                  </m:rPr>
                                  <a:rPr lang="en-US" sz="2100" b="0" i="0" smtClean="0">
                                    <a:latin typeface="Cambria Math" panose="02040503050406030204" pitchFamily="18" charset="0"/>
                                  </a:rPr>
                                  <m:t>Θ</m:t>
                                </m:r>
                                <m:r>
                                  <a:rPr lang="en-US" sz="2100" b="0" i="1" smtClean="0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func>
                                  <m:funcPr>
                                    <m:ctrlPr>
                                      <a:rPr lang="en-US" sz="21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uncPr>
                                  <m:fName>
                                    <m:r>
                                      <m:rPr>
                                        <m:sty m:val="p"/>
                                      </m:rPr>
                                      <a:rPr lang="en-US" sz="2100" b="0" i="0" smtClean="0">
                                        <a:latin typeface="Cambria Math" panose="02040503050406030204" pitchFamily="18" charset="0"/>
                                      </a:rPr>
                                      <m:t>log</m:t>
                                    </m:r>
                                  </m:fName>
                                  <m:e>
                                    <m:r>
                                      <a:rPr lang="en-US" sz="2100" b="0" i="1" smtClean="0"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</m:e>
                                </m:func>
                                <m:r>
                                  <a:rPr lang="en-US" sz="2100" b="0" i="1" smtClean="0"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en-US" sz="21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sty m:val="p"/>
                                  </m:rPr>
                                  <a:rPr lang="en-US" sz="2100" b="0" i="0" smtClean="0">
                                    <a:latin typeface="Cambria Math" panose="02040503050406030204" pitchFamily="18" charset="0"/>
                                  </a:rPr>
                                  <m:t>Θ</m:t>
                                </m:r>
                                <m:r>
                                  <a:rPr lang="en-US" sz="2100" b="0" i="1" smtClean="0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en-US" sz="2100" b="0" i="1" smtClean="0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  <m:r>
                                  <a:rPr lang="en-US" sz="2100" b="0" i="1" smtClean="0"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en-US" sz="21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851548857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sz="2100" dirty="0"/>
                            <a:t>Sorted Linked List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sty m:val="p"/>
                                  </m:rPr>
                                  <a:rPr lang="en-US" sz="2100" b="0" i="0" smtClean="0">
                                    <a:latin typeface="Cambria Math" panose="02040503050406030204" pitchFamily="18" charset="0"/>
                                  </a:rPr>
                                  <m:t>Θ</m:t>
                                </m:r>
                                <m:d>
                                  <m:dPr>
                                    <m:ctrlPr>
                                      <a:rPr lang="en-US" sz="21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2100" b="0" i="1" smtClean="0"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</m:e>
                                </m:d>
                              </m:oMath>
                            </m:oMathPara>
                          </a14:m>
                          <a:endParaRPr lang="en-US" sz="21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sty m:val="p"/>
                                  </m:rPr>
                                  <a:rPr lang="en-US" sz="2100" b="0" i="0" smtClean="0">
                                    <a:latin typeface="Cambria Math" panose="02040503050406030204" pitchFamily="18" charset="0"/>
                                  </a:rPr>
                                  <m:t>Θ</m:t>
                                </m:r>
                                <m:d>
                                  <m:dPr>
                                    <m:ctrlPr>
                                      <a:rPr lang="en-US" sz="21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2100" b="0" i="1" smtClean="0"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</m:e>
                                </m:d>
                              </m:oMath>
                            </m:oMathPara>
                          </a14:m>
                          <a:endParaRPr lang="en-US" sz="21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sty m:val="p"/>
                                  </m:rPr>
                                  <a:rPr lang="en-US" sz="2100" b="0" i="0" smtClean="0">
                                    <a:latin typeface="Cambria Math" panose="02040503050406030204" pitchFamily="18" charset="0"/>
                                  </a:rPr>
                                  <m:t>Θ</m:t>
                                </m:r>
                                <m:d>
                                  <m:dPr>
                                    <m:ctrlPr>
                                      <a:rPr lang="en-US" sz="21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2100" b="0" i="1" smtClean="0"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</m:e>
                                </m:d>
                              </m:oMath>
                            </m:oMathPara>
                          </a14:m>
                          <a:endParaRPr lang="en-US" sz="21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87737902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sz="2100" dirty="0"/>
                            <a:t>Binary Search Tree</a:t>
                          </a:r>
                        </a:p>
                      </a:txBody>
                      <a:tcPr>
                        <a:solidFill>
                          <a:schemeClr val="accent2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sty m:val="p"/>
                                  </m:rPr>
                                  <a:rPr lang="en-US" sz="2100" b="0" i="0" smtClean="0">
                                    <a:latin typeface="Cambria Math" panose="02040503050406030204" pitchFamily="18" charset="0"/>
                                  </a:rPr>
                                  <m:t>Θ</m:t>
                                </m:r>
                                <m:d>
                                  <m:dPr>
                                    <m:ctrlPr>
                                      <a:rPr lang="en-US" sz="21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sz="2100" b="0" i="0" smtClean="0">
                                        <a:latin typeface="Cambria Math" panose="02040503050406030204" pitchFamily="18" charset="0"/>
                                      </a:rPr>
                                      <m:t>height</m:t>
                                    </m:r>
                                  </m:e>
                                </m:d>
                              </m:oMath>
                            </m:oMathPara>
                          </a14:m>
                          <a:endParaRPr lang="en-US" sz="2100" dirty="0"/>
                        </a:p>
                      </a:txBody>
                      <a:tcPr>
                        <a:solidFill>
                          <a:schemeClr val="accent2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sty m:val="p"/>
                                  </m:rPr>
                                  <a:rPr lang="en-US" sz="2100" b="0" i="0" smtClean="0">
                                    <a:latin typeface="Cambria Math" panose="02040503050406030204" pitchFamily="18" charset="0"/>
                                  </a:rPr>
                                  <m:t>Θ</m:t>
                                </m:r>
                                <m:d>
                                  <m:dPr>
                                    <m:ctrlPr>
                                      <a:rPr lang="en-US" sz="21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sz="2100" b="0" i="0" smtClean="0">
                                        <a:latin typeface="Cambria Math" panose="02040503050406030204" pitchFamily="18" charset="0"/>
                                      </a:rPr>
                                      <m:t>height</m:t>
                                    </m:r>
                                  </m:e>
                                </m:d>
                              </m:oMath>
                            </m:oMathPara>
                          </a14:m>
                          <a:endParaRPr lang="en-US" sz="2100" dirty="0"/>
                        </a:p>
                      </a:txBody>
                      <a:tcPr>
                        <a:solidFill>
                          <a:schemeClr val="accent2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sty m:val="p"/>
                                  </m:rPr>
                                  <a:rPr lang="en-US" sz="2100" b="0" i="0" smtClean="0">
                                    <a:latin typeface="Cambria Math" panose="02040503050406030204" pitchFamily="18" charset="0"/>
                                  </a:rPr>
                                  <m:t>Θ</m:t>
                                </m:r>
                                <m:d>
                                  <m:dPr>
                                    <m:ctrlPr>
                                      <a:rPr lang="en-US" sz="21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sz="2100" b="0" i="0" smtClean="0">
                                        <a:latin typeface="Cambria Math" panose="02040503050406030204" pitchFamily="18" charset="0"/>
                                      </a:rPr>
                                      <m:t>height</m:t>
                                    </m:r>
                                  </m:e>
                                </m:d>
                              </m:oMath>
                            </m:oMathPara>
                          </a14:m>
                          <a:endParaRPr lang="en-US" sz="2100" dirty="0"/>
                        </a:p>
                      </a:txBody>
                      <a:tcPr>
                        <a:solidFill>
                          <a:schemeClr val="accent2">
                            <a:lumMod val="40000"/>
                            <a:lumOff val="6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292073772"/>
                      </a:ext>
                    </a:extLst>
                  </a:tr>
                  <a:tr h="0">
                    <a:tc>
                      <a:txBody>
                        <a:bodyPr/>
                        <a:lstStyle/>
                        <a:p>
                          <a:r>
                            <a:rPr lang="en-US" sz="2100" dirty="0"/>
                            <a:t>AVL Tree</a:t>
                          </a:r>
                        </a:p>
                      </a:txBody>
                      <a:tcPr>
                        <a:solidFill>
                          <a:schemeClr val="accent2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sty m:val="p"/>
                                  </m:rPr>
                                  <a:rPr lang="en-US" sz="2100" b="0" i="0" smtClean="0">
                                    <a:latin typeface="Cambria Math" panose="02040503050406030204" pitchFamily="18" charset="0"/>
                                  </a:rPr>
                                  <m:t>Θ</m:t>
                                </m:r>
                                <m:r>
                                  <a:rPr lang="en-US" sz="2100" b="0" i="1" smtClean="0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func>
                                  <m:funcPr>
                                    <m:ctrlPr>
                                      <a:rPr lang="en-US" sz="21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uncPr>
                                  <m:fName>
                                    <m:r>
                                      <m:rPr>
                                        <m:sty m:val="p"/>
                                      </m:rPr>
                                      <a:rPr lang="en-US" sz="2100" b="0" i="0" smtClean="0">
                                        <a:latin typeface="Cambria Math" panose="02040503050406030204" pitchFamily="18" charset="0"/>
                                      </a:rPr>
                                      <m:t>log</m:t>
                                    </m:r>
                                  </m:fName>
                                  <m:e>
                                    <m:r>
                                      <a:rPr lang="en-US" sz="2100" b="0" i="1" smtClean="0"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</m:e>
                                </m:func>
                                <m:r>
                                  <a:rPr lang="en-US" sz="2100" b="0" i="1" smtClean="0"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en-US" sz="2100" dirty="0"/>
                        </a:p>
                      </a:txBody>
                      <a:tcPr>
                        <a:solidFill>
                          <a:schemeClr val="accent2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sty m:val="p"/>
                                  </m:rPr>
                                  <a:rPr lang="en-US" sz="2100" b="0" i="0" smtClean="0">
                                    <a:latin typeface="Cambria Math" panose="02040503050406030204" pitchFamily="18" charset="0"/>
                                  </a:rPr>
                                  <m:t>Θ</m:t>
                                </m:r>
                                <m:r>
                                  <a:rPr lang="en-US" sz="2100" b="0" i="1" smtClean="0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func>
                                  <m:funcPr>
                                    <m:ctrlPr>
                                      <a:rPr lang="en-US" sz="21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uncPr>
                                  <m:fName>
                                    <m:r>
                                      <m:rPr>
                                        <m:sty m:val="p"/>
                                      </m:rPr>
                                      <a:rPr lang="en-US" sz="2100" b="0" i="0" smtClean="0">
                                        <a:latin typeface="Cambria Math" panose="02040503050406030204" pitchFamily="18" charset="0"/>
                                      </a:rPr>
                                      <m:t>log</m:t>
                                    </m:r>
                                  </m:fName>
                                  <m:e>
                                    <m:r>
                                      <a:rPr lang="en-US" sz="2100" b="0" i="1" smtClean="0"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</m:e>
                                </m:func>
                                <m:r>
                                  <a:rPr lang="en-US" sz="2100" b="0" i="1" smtClean="0"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en-US" sz="2100" dirty="0"/>
                        </a:p>
                      </a:txBody>
                      <a:tcPr>
                        <a:solidFill>
                          <a:schemeClr val="accent2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sty m:val="p"/>
                                  </m:rPr>
                                  <a:rPr lang="en-US" sz="2100" b="0" i="0" smtClean="0">
                                    <a:latin typeface="Cambria Math" panose="02040503050406030204" pitchFamily="18" charset="0"/>
                                  </a:rPr>
                                  <m:t>Θ</m:t>
                                </m:r>
                                <m:r>
                                  <a:rPr lang="en-US" sz="2100" b="0" i="1" smtClean="0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func>
                                  <m:funcPr>
                                    <m:ctrlPr>
                                      <a:rPr lang="en-US" sz="21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uncPr>
                                  <m:fName>
                                    <m:r>
                                      <m:rPr>
                                        <m:sty m:val="p"/>
                                      </m:rPr>
                                      <a:rPr lang="en-US" sz="2100" b="0" i="0" smtClean="0">
                                        <a:latin typeface="Cambria Math" panose="02040503050406030204" pitchFamily="18" charset="0"/>
                                      </a:rPr>
                                      <m:t>log</m:t>
                                    </m:r>
                                  </m:fName>
                                  <m:e>
                                    <m:r>
                                      <a:rPr lang="en-US" sz="2100" b="0" i="1" smtClean="0"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</m:e>
                                </m:func>
                                <m:r>
                                  <a:rPr lang="en-US" sz="2100" b="0" i="1" smtClean="0"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en-US" sz="2100" dirty="0"/>
                        </a:p>
                      </a:txBody>
                      <a:tcPr>
                        <a:solidFill>
                          <a:schemeClr val="accent2">
                            <a:lumMod val="40000"/>
                            <a:lumOff val="6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54752868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sz="2100" dirty="0"/>
                            <a:t>Hash Table (Worst case)</a:t>
                          </a:r>
                        </a:p>
                      </a:txBody>
                      <a:tcPr>
                        <a:solidFill>
                          <a:schemeClr val="accent2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sty m:val="p"/>
                                  </m:rPr>
                                  <a:rPr lang="en-US" sz="2100" b="0" i="0" smtClean="0">
                                    <a:latin typeface="Cambria Math" panose="02040503050406030204" pitchFamily="18" charset="0"/>
                                  </a:rPr>
                                  <m:t>Θ</m:t>
                                </m:r>
                                <m:r>
                                  <a:rPr lang="en-US" sz="2100" b="0" i="1" smtClean="0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en-US" sz="2100" b="0" i="1" smtClean="0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  <m:r>
                                  <a:rPr lang="en-US" sz="2100" b="0" i="1" smtClean="0"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en-US" sz="2100" dirty="0"/>
                        </a:p>
                      </a:txBody>
                      <a:tcPr>
                        <a:solidFill>
                          <a:schemeClr val="accent2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sty m:val="p"/>
                                  </m:rPr>
                                  <a:rPr lang="en-US" sz="2100" b="0" i="0" smtClean="0">
                                    <a:latin typeface="Cambria Math" panose="02040503050406030204" pitchFamily="18" charset="0"/>
                                  </a:rPr>
                                  <m:t>Θ</m:t>
                                </m:r>
                                <m:r>
                                  <a:rPr lang="en-US" sz="2100" b="0" i="1" smtClean="0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en-US" sz="2100" b="0" i="1" smtClean="0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  <m:r>
                                  <a:rPr lang="en-US" sz="2100" b="0" i="1" smtClean="0"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en-US" sz="2100" dirty="0"/>
                        </a:p>
                      </a:txBody>
                      <a:tcPr>
                        <a:solidFill>
                          <a:schemeClr val="accent2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sty m:val="p"/>
                                  </m:rPr>
                                  <a:rPr lang="en-US" sz="2100" b="0" i="0" smtClean="0">
                                    <a:latin typeface="Cambria Math" panose="02040503050406030204" pitchFamily="18" charset="0"/>
                                  </a:rPr>
                                  <m:t>Θ</m:t>
                                </m:r>
                                <m:r>
                                  <a:rPr lang="en-US" sz="2100" b="0" i="1" smtClean="0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en-US" sz="2100" b="0" i="1" smtClean="0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  <m:r>
                                  <a:rPr lang="en-US" sz="2100" b="0" i="1" smtClean="0"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en-US" sz="2100" dirty="0"/>
                        </a:p>
                      </a:txBody>
                      <a:tcPr>
                        <a:solidFill>
                          <a:schemeClr val="accent2">
                            <a:lumMod val="40000"/>
                            <a:lumOff val="6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989387819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sz="2100" dirty="0"/>
                            <a:t>Hash Table (Average)</a:t>
                          </a:r>
                        </a:p>
                      </a:txBody>
                      <a:tcPr>
                        <a:solidFill>
                          <a:schemeClr val="accent2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sty m:val="p"/>
                                  </m:rPr>
                                  <a:rPr lang="en-US" sz="2100" b="0" i="0" smtClean="0">
                                    <a:latin typeface="Cambria Math" panose="02040503050406030204" pitchFamily="18" charset="0"/>
                                  </a:rPr>
                                  <m:t>Θ</m:t>
                                </m:r>
                                <m:d>
                                  <m:dPr>
                                    <m:ctrlPr>
                                      <a:rPr lang="en-US" sz="21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2100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e>
                                </m:d>
                              </m:oMath>
                            </m:oMathPara>
                          </a14:m>
                          <a:endParaRPr lang="en-US" sz="2100" dirty="0"/>
                        </a:p>
                      </a:txBody>
                      <a:tcPr>
                        <a:solidFill>
                          <a:schemeClr val="accent2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sty m:val="p"/>
                                  </m:rPr>
                                  <a:rPr lang="en-US" sz="2100" b="0" i="0" smtClean="0">
                                    <a:latin typeface="Cambria Math" panose="02040503050406030204" pitchFamily="18" charset="0"/>
                                  </a:rPr>
                                  <m:t>Θ</m:t>
                                </m:r>
                                <m:d>
                                  <m:dPr>
                                    <m:ctrlPr>
                                      <a:rPr lang="en-US" sz="21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2100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e>
                                </m:d>
                              </m:oMath>
                            </m:oMathPara>
                          </a14:m>
                          <a:endParaRPr lang="en-US" sz="2100" dirty="0"/>
                        </a:p>
                      </a:txBody>
                      <a:tcPr>
                        <a:solidFill>
                          <a:schemeClr val="accent2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sty m:val="p"/>
                                  </m:rPr>
                                  <a:rPr lang="en-US" sz="2100" b="0" i="0" smtClean="0">
                                    <a:latin typeface="Cambria Math" panose="02040503050406030204" pitchFamily="18" charset="0"/>
                                  </a:rPr>
                                  <m:t>Θ</m:t>
                                </m:r>
                                <m:d>
                                  <m:dPr>
                                    <m:ctrlPr>
                                      <a:rPr lang="en-US" sz="21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2100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e>
                                </m:d>
                              </m:oMath>
                            </m:oMathPara>
                          </a14:m>
                          <a:endParaRPr lang="en-US" sz="2100" dirty="0"/>
                        </a:p>
                      </a:txBody>
                      <a:tcPr>
                        <a:solidFill>
                          <a:schemeClr val="accent2">
                            <a:lumMod val="40000"/>
                            <a:lumOff val="6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433212113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4" name="Content Placeholder 3">
                <a:extLst>
                  <a:ext uri="{FF2B5EF4-FFF2-40B4-BE49-F238E27FC236}">
                    <a16:creationId xmlns:a16="http://schemas.microsoft.com/office/drawing/2014/main" id="{21A6D878-0A9C-88E0-BF73-13D0C8B95F06}"/>
                  </a:ext>
                </a:extLst>
              </p:cNvPr>
              <p:cNvGraphicFramePr>
                <a:graphicFrameLocks/>
              </p:cNvGraphicFramePr>
              <p:nvPr>
                <p:extLst>
                  <p:ext uri="{D42A27DB-BD31-4B8C-83A1-F6EECF244321}">
                    <p14:modId xmlns:p14="http://schemas.microsoft.com/office/powerpoint/2010/main" val="2882276767"/>
                  </p:ext>
                </p:extLst>
              </p:nvPr>
            </p:nvGraphicFramePr>
            <p:xfrm>
              <a:off x="1485900" y="1988820"/>
              <a:ext cx="9220199" cy="370332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992120">
                      <a:extLst>
                        <a:ext uri="{9D8B030D-6E8A-4147-A177-3AD203B41FA5}">
                          <a16:colId xmlns:a16="http://schemas.microsoft.com/office/drawing/2014/main" val="3859037791"/>
                        </a:ext>
                      </a:extLst>
                    </a:gridCol>
                    <a:gridCol w="1930400">
                      <a:extLst>
                        <a:ext uri="{9D8B030D-6E8A-4147-A177-3AD203B41FA5}">
                          <a16:colId xmlns:a16="http://schemas.microsoft.com/office/drawing/2014/main" val="1986166423"/>
                        </a:ext>
                      </a:extLst>
                    </a:gridCol>
                    <a:gridCol w="1798320">
                      <a:extLst>
                        <a:ext uri="{9D8B030D-6E8A-4147-A177-3AD203B41FA5}">
                          <a16:colId xmlns:a16="http://schemas.microsoft.com/office/drawing/2014/main" val="3667104526"/>
                        </a:ext>
                      </a:extLst>
                    </a:gridCol>
                    <a:gridCol w="2499359">
                      <a:extLst>
                        <a:ext uri="{9D8B030D-6E8A-4147-A177-3AD203B41FA5}">
                          <a16:colId xmlns:a16="http://schemas.microsoft.com/office/drawing/2014/main" val="265108309"/>
                        </a:ext>
                      </a:extLst>
                    </a:gridCol>
                  </a:tblGrid>
                  <a:tr h="411480">
                    <a:tc>
                      <a:txBody>
                        <a:bodyPr/>
                        <a:lstStyle/>
                        <a:p>
                          <a:r>
                            <a:rPr lang="en-US" sz="2100" dirty="0"/>
                            <a:t>Data Structure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2100" dirty="0"/>
                            <a:t>Time to insert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2100" dirty="0"/>
                            <a:t>Time to find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2100" dirty="0"/>
                            <a:t>Time to delete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526940656"/>
                      </a:ext>
                    </a:extLst>
                  </a:tr>
                  <a:tr h="411480">
                    <a:tc>
                      <a:txBody>
                        <a:bodyPr/>
                        <a:lstStyle/>
                        <a:p>
                          <a:r>
                            <a:rPr lang="en-US" sz="2100" dirty="0"/>
                            <a:t>Unsorted Array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155205" t="-110448" r="-223975" b="-73582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273311" t="-110448" r="-139865" b="-73582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269512" t="-110448" r="-976" b="-735821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999218032"/>
                      </a:ext>
                    </a:extLst>
                  </a:tr>
                  <a:tr h="411480">
                    <a:tc>
                      <a:txBody>
                        <a:bodyPr/>
                        <a:lstStyle/>
                        <a:p>
                          <a:r>
                            <a:rPr lang="en-US" sz="2100" dirty="0"/>
                            <a:t>Unsorted Linked List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155205" t="-207353" r="-223975" b="-625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273311" t="-207353" r="-139865" b="-625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269512" t="-207353" r="-976" b="-62500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237532272"/>
                      </a:ext>
                    </a:extLst>
                  </a:tr>
                  <a:tr h="411480">
                    <a:tc>
                      <a:txBody>
                        <a:bodyPr/>
                        <a:lstStyle/>
                        <a:p>
                          <a:r>
                            <a:rPr lang="en-US" sz="2100" dirty="0"/>
                            <a:t>Sorted Array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155205" t="-311940" r="-223975" b="-53432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273311" t="-311940" r="-139865" b="-53432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269512" t="-311940" r="-976" b="-534328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851548857"/>
                      </a:ext>
                    </a:extLst>
                  </a:tr>
                  <a:tr h="411480">
                    <a:tc>
                      <a:txBody>
                        <a:bodyPr/>
                        <a:lstStyle/>
                        <a:p>
                          <a:r>
                            <a:rPr lang="en-US" sz="2100" dirty="0"/>
                            <a:t>Sorted Linked List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155205" t="-405882" r="-223975" b="-42647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273311" t="-405882" r="-139865" b="-42647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269512" t="-405882" r="-976" b="-426471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877379023"/>
                      </a:ext>
                    </a:extLst>
                  </a:tr>
                  <a:tr h="411480">
                    <a:tc>
                      <a:txBody>
                        <a:bodyPr/>
                        <a:lstStyle/>
                        <a:p>
                          <a:r>
                            <a:rPr lang="en-US" sz="2100" dirty="0"/>
                            <a:t>Binary Search Tree</a:t>
                          </a:r>
                        </a:p>
                      </a:txBody>
                      <a:tcPr>
                        <a:solidFill>
                          <a:schemeClr val="accent2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155205" t="-513433" r="-223975" b="-33283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273311" t="-513433" r="-139865" b="-33283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269512" t="-513433" r="-976" b="-332836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292073772"/>
                      </a:ext>
                    </a:extLst>
                  </a:tr>
                  <a:tr h="411480">
                    <a:tc>
                      <a:txBody>
                        <a:bodyPr/>
                        <a:lstStyle/>
                        <a:p>
                          <a:r>
                            <a:rPr lang="en-US" sz="2100" dirty="0"/>
                            <a:t>AVL Tree</a:t>
                          </a:r>
                        </a:p>
                      </a:txBody>
                      <a:tcPr>
                        <a:solidFill>
                          <a:schemeClr val="accent2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155205" t="-604412" r="-223975" b="-22794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273311" t="-604412" r="-139865" b="-22794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269512" t="-604412" r="-976" b="-227941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54752868"/>
                      </a:ext>
                    </a:extLst>
                  </a:tr>
                  <a:tr h="411480">
                    <a:tc>
                      <a:txBody>
                        <a:bodyPr/>
                        <a:lstStyle/>
                        <a:p>
                          <a:r>
                            <a:rPr lang="en-US" sz="2100" dirty="0"/>
                            <a:t>Hash Table (Worst case)</a:t>
                          </a:r>
                        </a:p>
                      </a:txBody>
                      <a:tcPr>
                        <a:solidFill>
                          <a:schemeClr val="accent2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155205" t="-714925" r="-223975" b="-13134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273311" t="-714925" r="-139865" b="-13134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269512" t="-714925" r="-976" b="-13134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989387819"/>
                      </a:ext>
                    </a:extLst>
                  </a:tr>
                  <a:tr h="411480">
                    <a:tc>
                      <a:txBody>
                        <a:bodyPr/>
                        <a:lstStyle/>
                        <a:p>
                          <a:r>
                            <a:rPr lang="en-US" sz="2100" dirty="0"/>
                            <a:t>Hash Table (Average)</a:t>
                          </a:r>
                        </a:p>
                      </a:txBody>
                      <a:tcPr>
                        <a:solidFill>
                          <a:schemeClr val="accent2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155205" t="-802941" r="-223975" b="-2941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273311" t="-802941" r="-139865" b="-2941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269512" t="-802941" r="-976" b="-29412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433212113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137914170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682224-77C0-7101-3666-23633BC3E3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Linear Probing: Find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97C19AB-1C53-85A1-A3AF-83DFA61F94B5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To find key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endParaRPr lang="en-US" dirty="0"/>
              </a:p>
              <a:p>
                <a:pPr lvl="1"/>
                <a:r>
                  <a:rPr lang="en-US" dirty="0"/>
                  <a:t>Calculate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𝑖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h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 %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𝑙𝑒𝑛𝑔𝑡h</m:t>
                    </m:r>
                  </m:oMath>
                </a14:m>
                <a:endParaRPr lang="en-US" dirty="0"/>
              </a:p>
              <a:p>
                <a:pPr lvl="1"/>
                <a:r>
                  <a:rPr lang="en-US" dirty="0"/>
                  <a:t>If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𝑡𝑎𝑏𝑙𝑒</m:t>
                    </m:r>
                    <m:d>
                      <m:dPr>
                        <m:begChr m:val="["/>
                        <m:endChr m:val="]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e>
                    </m:d>
                  </m:oMath>
                </a14:m>
                <a:r>
                  <a:rPr lang="en-US" dirty="0"/>
                  <a:t> is occupied and does not contain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US" dirty="0"/>
                  <a:t> then look at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+1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 %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𝑙𝑒𝑛𝑔𝑡h</m:t>
                    </m:r>
                  </m:oMath>
                </a14:m>
                <a:endParaRPr lang="en-US" b="0" dirty="0"/>
              </a:p>
              <a:p>
                <a:pPr lvl="1"/>
                <a:r>
                  <a:rPr lang="en-US" dirty="0"/>
                  <a:t>If that is occupied and does not contain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US" dirty="0"/>
                  <a:t> then look at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+2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 %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𝑙𝑒𝑛𝑔𝑡h</m:t>
                    </m:r>
                  </m:oMath>
                </a14:m>
                <a:endParaRPr lang="en-US" dirty="0"/>
              </a:p>
              <a:p>
                <a:pPr lvl="1"/>
                <a:r>
                  <a:rPr lang="en-US" dirty="0"/>
                  <a:t>If that is occupied and does not contain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US" dirty="0"/>
                  <a:t> then look at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+3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 %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𝑙𝑒𝑛𝑔𝑡h</m:t>
                    </m:r>
                  </m:oMath>
                </a14:m>
                <a:endParaRPr lang="en-US" dirty="0"/>
              </a:p>
              <a:p>
                <a:pPr lvl="1"/>
                <a:r>
                  <a:rPr lang="en-US" dirty="0"/>
                  <a:t>Repeat until you either find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US" dirty="0"/>
                  <a:t> or else you reach an empty cell in the table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97C19AB-1C53-85A1-A3AF-83DFA61F94B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3" t="-22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" name="Group 3">
            <a:extLst>
              <a:ext uri="{FF2B5EF4-FFF2-40B4-BE49-F238E27FC236}">
                <a16:creationId xmlns:a16="http://schemas.microsoft.com/office/drawing/2014/main" id="{276BC9F7-99BA-B7BC-1AD2-84242D56EDF4}"/>
              </a:ext>
            </a:extLst>
          </p:cNvPr>
          <p:cNvGrpSpPr/>
          <p:nvPr/>
        </p:nvGrpSpPr>
        <p:grpSpPr>
          <a:xfrm>
            <a:off x="2895600" y="5467983"/>
            <a:ext cx="6400800" cy="1097280"/>
            <a:chOff x="4953000" y="660717"/>
            <a:chExt cx="6400800" cy="1097280"/>
          </a:xfrm>
        </p:grpSpPr>
        <p:grpSp>
          <p:nvGrpSpPr>
            <p:cNvPr id="5" name="Group 4">
              <a:extLst>
                <a:ext uri="{FF2B5EF4-FFF2-40B4-BE49-F238E27FC236}">
                  <a16:creationId xmlns:a16="http://schemas.microsoft.com/office/drawing/2014/main" id="{412EC1DB-D4A6-6B7B-7C6F-C60875C4B880}"/>
                </a:ext>
              </a:extLst>
            </p:cNvPr>
            <p:cNvGrpSpPr/>
            <p:nvPr/>
          </p:nvGrpSpPr>
          <p:grpSpPr>
            <a:xfrm>
              <a:off x="4953000" y="660717"/>
              <a:ext cx="6400800" cy="640080"/>
              <a:chOff x="2252980" y="5083048"/>
              <a:chExt cx="6400800" cy="640080"/>
            </a:xfrm>
          </p:grpSpPr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0F0BD263-8B0C-EE09-006A-586758C03449}"/>
                  </a:ext>
                </a:extLst>
              </p:cNvPr>
              <p:cNvSpPr/>
              <p:nvPr/>
            </p:nvSpPr>
            <p:spPr>
              <a:xfrm>
                <a:off x="2252980" y="5083048"/>
                <a:ext cx="640080" cy="640080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1BCB131B-1A39-0FB0-EC28-AB2DC7165455}"/>
                  </a:ext>
                </a:extLst>
              </p:cNvPr>
              <p:cNvSpPr/>
              <p:nvPr/>
            </p:nvSpPr>
            <p:spPr>
              <a:xfrm>
                <a:off x="2893060" y="5083048"/>
                <a:ext cx="640080" cy="640080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20065800-76F9-7D0C-E5B6-87020D3297B3}"/>
                  </a:ext>
                </a:extLst>
              </p:cNvPr>
              <p:cNvSpPr/>
              <p:nvPr/>
            </p:nvSpPr>
            <p:spPr>
              <a:xfrm>
                <a:off x="3533140" y="5083048"/>
                <a:ext cx="640080" cy="640080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AA775EEE-4045-A0E9-526E-AC2E4A2B220F}"/>
                  </a:ext>
                </a:extLst>
              </p:cNvPr>
              <p:cNvSpPr/>
              <p:nvPr/>
            </p:nvSpPr>
            <p:spPr>
              <a:xfrm>
                <a:off x="4173220" y="5083048"/>
                <a:ext cx="640080" cy="640080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48B9BA47-C1A1-480B-FBD9-0B5D0C3FEC27}"/>
                  </a:ext>
                </a:extLst>
              </p:cNvPr>
              <p:cNvSpPr/>
              <p:nvPr/>
            </p:nvSpPr>
            <p:spPr>
              <a:xfrm>
                <a:off x="4813300" y="5083048"/>
                <a:ext cx="640080" cy="640080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id="{BB61FD45-4837-E870-55ED-6756EC2B5361}"/>
                  </a:ext>
                </a:extLst>
              </p:cNvPr>
              <p:cNvSpPr/>
              <p:nvPr/>
            </p:nvSpPr>
            <p:spPr>
              <a:xfrm>
                <a:off x="5453380" y="5083048"/>
                <a:ext cx="640080" cy="640080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3" name="Rectangle 22">
                <a:extLst>
                  <a:ext uri="{FF2B5EF4-FFF2-40B4-BE49-F238E27FC236}">
                    <a16:creationId xmlns:a16="http://schemas.microsoft.com/office/drawing/2014/main" id="{AEEA9484-5BD7-74CD-F516-9CC8D067DE6A}"/>
                  </a:ext>
                </a:extLst>
              </p:cNvPr>
              <p:cNvSpPr/>
              <p:nvPr/>
            </p:nvSpPr>
            <p:spPr>
              <a:xfrm>
                <a:off x="6093460" y="5083048"/>
                <a:ext cx="640080" cy="640080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4" name="Rectangle 23">
                <a:extLst>
                  <a:ext uri="{FF2B5EF4-FFF2-40B4-BE49-F238E27FC236}">
                    <a16:creationId xmlns:a16="http://schemas.microsoft.com/office/drawing/2014/main" id="{2F251C79-01BF-5C06-7487-02E695D99A4F}"/>
                  </a:ext>
                </a:extLst>
              </p:cNvPr>
              <p:cNvSpPr/>
              <p:nvPr/>
            </p:nvSpPr>
            <p:spPr>
              <a:xfrm>
                <a:off x="6733540" y="5083048"/>
                <a:ext cx="640080" cy="640080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5" name="Rectangle 24">
                <a:extLst>
                  <a:ext uri="{FF2B5EF4-FFF2-40B4-BE49-F238E27FC236}">
                    <a16:creationId xmlns:a16="http://schemas.microsoft.com/office/drawing/2014/main" id="{C67AFA12-FBBE-9F99-7B1A-AE3BB7D429F8}"/>
                  </a:ext>
                </a:extLst>
              </p:cNvPr>
              <p:cNvSpPr/>
              <p:nvPr/>
            </p:nvSpPr>
            <p:spPr>
              <a:xfrm>
                <a:off x="7373620" y="5083048"/>
                <a:ext cx="640080" cy="640080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6" name="Rectangle 25">
                <a:extLst>
                  <a:ext uri="{FF2B5EF4-FFF2-40B4-BE49-F238E27FC236}">
                    <a16:creationId xmlns:a16="http://schemas.microsoft.com/office/drawing/2014/main" id="{1A245A2F-6564-4891-A90C-E3E2BF04E125}"/>
                  </a:ext>
                </a:extLst>
              </p:cNvPr>
              <p:cNvSpPr/>
              <p:nvPr/>
            </p:nvSpPr>
            <p:spPr>
              <a:xfrm>
                <a:off x="8013700" y="5083048"/>
                <a:ext cx="640080" cy="640080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 dirty="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EAE4A53B-9B6C-7B8D-8E87-A270ED0D10A3}"/>
                </a:ext>
              </a:extLst>
            </p:cNvPr>
            <p:cNvGrpSpPr/>
            <p:nvPr/>
          </p:nvGrpSpPr>
          <p:grpSpPr>
            <a:xfrm>
              <a:off x="4953000" y="1117917"/>
              <a:ext cx="6400800" cy="640080"/>
              <a:chOff x="2252980" y="5083048"/>
              <a:chExt cx="6400800" cy="640080"/>
            </a:xfrm>
            <a:noFill/>
          </p:grpSpPr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BBBD0B4C-F158-E738-E58A-1DA6795238D8}"/>
                  </a:ext>
                </a:extLst>
              </p:cNvPr>
              <p:cNvSpPr/>
              <p:nvPr/>
            </p:nvSpPr>
            <p:spPr>
              <a:xfrm>
                <a:off x="2252980" y="5083048"/>
                <a:ext cx="640080" cy="64008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dirty="0">
                    <a:solidFill>
                      <a:schemeClr val="tx1"/>
                    </a:solidFill>
                  </a:rPr>
                  <a:t>0</a:t>
                </a:r>
              </a:p>
            </p:txBody>
          </p:sp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EE8BF469-3A2B-FC51-C4A4-253D9013DAF7}"/>
                  </a:ext>
                </a:extLst>
              </p:cNvPr>
              <p:cNvSpPr/>
              <p:nvPr/>
            </p:nvSpPr>
            <p:spPr>
              <a:xfrm>
                <a:off x="2893060" y="5083048"/>
                <a:ext cx="640080" cy="64008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dirty="0">
                    <a:solidFill>
                      <a:schemeClr val="tx1"/>
                    </a:solidFill>
                  </a:rPr>
                  <a:t>1</a:t>
                </a:r>
              </a:p>
            </p:txBody>
          </p:sp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C9AC31F3-54B7-B947-0217-17FC02604175}"/>
                  </a:ext>
                </a:extLst>
              </p:cNvPr>
              <p:cNvSpPr/>
              <p:nvPr/>
            </p:nvSpPr>
            <p:spPr>
              <a:xfrm>
                <a:off x="3533140" y="5083048"/>
                <a:ext cx="640080" cy="64008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dirty="0">
                    <a:solidFill>
                      <a:schemeClr val="tx1"/>
                    </a:solidFill>
                  </a:rPr>
                  <a:t>2</a:t>
                </a:r>
              </a:p>
            </p:txBody>
          </p:sp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E6818FCD-6E83-A9BD-EAA4-3AAD7B03036B}"/>
                  </a:ext>
                </a:extLst>
              </p:cNvPr>
              <p:cNvSpPr/>
              <p:nvPr/>
            </p:nvSpPr>
            <p:spPr>
              <a:xfrm>
                <a:off x="4173220" y="5083048"/>
                <a:ext cx="640080" cy="64008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dirty="0">
                    <a:solidFill>
                      <a:schemeClr val="tx1"/>
                    </a:solidFill>
                  </a:rPr>
                  <a:t>3</a:t>
                </a:r>
              </a:p>
            </p:txBody>
          </p:sp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39B224D1-EB59-30C6-540B-8994D7663CDC}"/>
                  </a:ext>
                </a:extLst>
              </p:cNvPr>
              <p:cNvSpPr/>
              <p:nvPr/>
            </p:nvSpPr>
            <p:spPr>
              <a:xfrm>
                <a:off x="4813300" y="5083048"/>
                <a:ext cx="640080" cy="64008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dirty="0">
                    <a:solidFill>
                      <a:schemeClr val="tx1"/>
                    </a:solidFill>
                  </a:rPr>
                  <a:t>4</a:t>
                </a:r>
              </a:p>
            </p:txBody>
          </p:sp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C63F476A-B374-374B-789B-67414FC2A447}"/>
                  </a:ext>
                </a:extLst>
              </p:cNvPr>
              <p:cNvSpPr/>
              <p:nvPr/>
            </p:nvSpPr>
            <p:spPr>
              <a:xfrm>
                <a:off x="5453380" y="5083048"/>
                <a:ext cx="640080" cy="64008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dirty="0">
                    <a:solidFill>
                      <a:schemeClr val="tx1"/>
                    </a:solidFill>
                  </a:rPr>
                  <a:t>5</a:t>
                </a:r>
              </a:p>
            </p:txBody>
          </p:sp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B23329E1-825C-BBDB-1055-328D27B7B737}"/>
                  </a:ext>
                </a:extLst>
              </p:cNvPr>
              <p:cNvSpPr/>
              <p:nvPr/>
            </p:nvSpPr>
            <p:spPr>
              <a:xfrm>
                <a:off x="6093460" y="5083048"/>
                <a:ext cx="640080" cy="64008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dirty="0">
                    <a:solidFill>
                      <a:schemeClr val="tx1"/>
                    </a:solidFill>
                  </a:rPr>
                  <a:t>6</a:t>
                </a:r>
              </a:p>
            </p:txBody>
          </p:sp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C09B7E04-AA65-9DC6-22AD-B63B7FA8D350}"/>
                  </a:ext>
                </a:extLst>
              </p:cNvPr>
              <p:cNvSpPr/>
              <p:nvPr/>
            </p:nvSpPr>
            <p:spPr>
              <a:xfrm>
                <a:off x="6733540" y="5083048"/>
                <a:ext cx="640080" cy="64008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dirty="0">
                    <a:solidFill>
                      <a:schemeClr val="tx1"/>
                    </a:solidFill>
                  </a:rPr>
                  <a:t>7</a:t>
                </a:r>
              </a:p>
            </p:txBody>
          </p:sp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CF17D356-8CC5-C0AF-2880-5EE8F66A33EB}"/>
                  </a:ext>
                </a:extLst>
              </p:cNvPr>
              <p:cNvSpPr/>
              <p:nvPr/>
            </p:nvSpPr>
            <p:spPr>
              <a:xfrm>
                <a:off x="7373620" y="5083048"/>
                <a:ext cx="640080" cy="64008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dirty="0">
                    <a:solidFill>
                      <a:schemeClr val="tx1"/>
                    </a:solidFill>
                  </a:rPr>
                  <a:t>8</a:t>
                </a:r>
              </a:p>
            </p:txBody>
          </p:sp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id="{D3BF3FBC-BB62-99F8-8361-7ECF47FBB82E}"/>
                  </a:ext>
                </a:extLst>
              </p:cNvPr>
              <p:cNvSpPr/>
              <p:nvPr/>
            </p:nvSpPr>
            <p:spPr>
              <a:xfrm>
                <a:off x="8013700" y="5083048"/>
                <a:ext cx="640080" cy="64008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dirty="0">
                    <a:solidFill>
                      <a:schemeClr val="tx1"/>
                    </a:solidFill>
                  </a:rPr>
                  <a:t>9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24141173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682224-77C0-7101-3666-23633BC3E3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Linear Probing: Delete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7C19AB-1C53-85A1-A3AF-83DFA61F94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Suppose A, B, C, D, and E all hashed to 3</a:t>
            </a:r>
          </a:p>
          <a:p>
            <a:r>
              <a:rPr lang="en-US" dirty="0"/>
              <a:t>Now let’s delete B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23317F43-9CD7-8DA0-A5D0-001E0001053F}"/>
              </a:ext>
            </a:extLst>
          </p:cNvPr>
          <p:cNvGrpSpPr/>
          <p:nvPr/>
        </p:nvGrpSpPr>
        <p:grpSpPr>
          <a:xfrm>
            <a:off x="2837411" y="3198609"/>
            <a:ext cx="6400800" cy="1097280"/>
            <a:chOff x="4953000" y="660717"/>
            <a:chExt cx="6400800" cy="1097280"/>
          </a:xfrm>
        </p:grpSpPr>
        <p:grpSp>
          <p:nvGrpSpPr>
            <p:cNvPr id="5" name="Group 4">
              <a:extLst>
                <a:ext uri="{FF2B5EF4-FFF2-40B4-BE49-F238E27FC236}">
                  <a16:creationId xmlns:a16="http://schemas.microsoft.com/office/drawing/2014/main" id="{D1202B14-1CA9-7427-2AFA-FA1DD7757A51}"/>
                </a:ext>
              </a:extLst>
            </p:cNvPr>
            <p:cNvGrpSpPr/>
            <p:nvPr/>
          </p:nvGrpSpPr>
          <p:grpSpPr>
            <a:xfrm>
              <a:off x="4953000" y="660717"/>
              <a:ext cx="6400800" cy="640080"/>
              <a:chOff x="2252980" y="5083048"/>
              <a:chExt cx="6400800" cy="640080"/>
            </a:xfrm>
          </p:grpSpPr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CA3C04AB-11E3-0E1D-5512-CF9905E76CA3}"/>
                  </a:ext>
                </a:extLst>
              </p:cNvPr>
              <p:cNvSpPr/>
              <p:nvPr/>
            </p:nvSpPr>
            <p:spPr>
              <a:xfrm>
                <a:off x="2252980" y="5083048"/>
                <a:ext cx="640080" cy="640080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7505F905-78AC-0FED-63A8-D158F9F6DB98}"/>
                  </a:ext>
                </a:extLst>
              </p:cNvPr>
              <p:cNvSpPr/>
              <p:nvPr/>
            </p:nvSpPr>
            <p:spPr>
              <a:xfrm>
                <a:off x="2893060" y="5083048"/>
                <a:ext cx="640080" cy="640080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56C3C739-190D-77AE-094B-B5A1ABEDD151}"/>
                  </a:ext>
                </a:extLst>
              </p:cNvPr>
              <p:cNvSpPr/>
              <p:nvPr/>
            </p:nvSpPr>
            <p:spPr>
              <a:xfrm>
                <a:off x="3533140" y="5083048"/>
                <a:ext cx="640080" cy="640080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DDB671C4-36E4-5759-BD56-4B984DE8E14C}"/>
                  </a:ext>
                </a:extLst>
              </p:cNvPr>
              <p:cNvSpPr/>
              <p:nvPr/>
            </p:nvSpPr>
            <p:spPr>
              <a:xfrm>
                <a:off x="4173220" y="5083048"/>
                <a:ext cx="640080" cy="640080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dirty="0">
                    <a:solidFill>
                      <a:schemeClr val="tx1"/>
                    </a:solidFill>
                  </a:rPr>
                  <a:t>A</a:t>
                </a:r>
              </a:p>
            </p:txBody>
          </p:sp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45E106D1-7203-82F6-280F-7E853F2B0A6B}"/>
                  </a:ext>
                </a:extLst>
              </p:cNvPr>
              <p:cNvSpPr/>
              <p:nvPr/>
            </p:nvSpPr>
            <p:spPr>
              <a:xfrm>
                <a:off x="4813300" y="5083048"/>
                <a:ext cx="640080" cy="640080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dirty="0">
                    <a:solidFill>
                      <a:schemeClr val="tx1"/>
                    </a:solidFill>
                  </a:rPr>
                  <a:t>B</a:t>
                </a:r>
              </a:p>
            </p:txBody>
          </p:sp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id="{30048179-5B5B-1D84-4BEE-B63E119BE515}"/>
                  </a:ext>
                </a:extLst>
              </p:cNvPr>
              <p:cNvSpPr/>
              <p:nvPr/>
            </p:nvSpPr>
            <p:spPr>
              <a:xfrm>
                <a:off x="5453380" y="5083048"/>
                <a:ext cx="640080" cy="640080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dirty="0">
                    <a:solidFill>
                      <a:schemeClr val="tx1"/>
                    </a:solidFill>
                  </a:rPr>
                  <a:t>C</a:t>
                </a:r>
              </a:p>
            </p:txBody>
          </p:sp>
          <p:sp>
            <p:nvSpPr>
              <p:cNvPr id="23" name="Rectangle 22">
                <a:extLst>
                  <a:ext uri="{FF2B5EF4-FFF2-40B4-BE49-F238E27FC236}">
                    <a16:creationId xmlns:a16="http://schemas.microsoft.com/office/drawing/2014/main" id="{EAF1E2D4-BFD0-E7A3-64D2-1DB262FEE593}"/>
                  </a:ext>
                </a:extLst>
              </p:cNvPr>
              <p:cNvSpPr/>
              <p:nvPr/>
            </p:nvSpPr>
            <p:spPr>
              <a:xfrm>
                <a:off x="6093460" y="5083048"/>
                <a:ext cx="640080" cy="640080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dirty="0">
                    <a:solidFill>
                      <a:schemeClr val="tx1"/>
                    </a:solidFill>
                  </a:rPr>
                  <a:t>D</a:t>
                </a:r>
              </a:p>
            </p:txBody>
          </p:sp>
          <p:sp>
            <p:nvSpPr>
              <p:cNvPr id="24" name="Rectangle 23">
                <a:extLst>
                  <a:ext uri="{FF2B5EF4-FFF2-40B4-BE49-F238E27FC236}">
                    <a16:creationId xmlns:a16="http://schemas.microsoft.com/office/drawing/2014/main" id="{C9BCC972-4F49-985D-FF80-F251AC888966}"/>
                  </a:ext>
                </a:extLst>
              </p:cNvPr>
              <p:cNvSpPr/>
              <p:nvPr/>
            </p:nvSpPr>
            <p:spPr>
              <a:xfrm>
                <a:off x="6733540" y="5083048"/>
                <a:ext cx="640080" cy="640080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dirty="0">
                    <a:solidFill>
                      <a:schemeClr val="tx1"/>
                    </a:solidFill>
                  </a:rPr>
                  <a:t>E</a:t>
                </a:r>
              </a:p>
            </p:txBody>
          </p:sp>
          <p:sp>
            <p:nvSpPr>
              <p:cNvPr id="25" name="Rectangle 24">
                <a:extLst>
                  <a:ext uri="{FF2B5EF4-FFF2-40B4-BE49-F238E27FC236}">
                    <a16:creationId xmlns:a16="http://schemas.microsoft.com/office/drawing/2014/main" id="{9F5EC299-2C81-C998-0B48-905B653F2074}"/>
                  </a:ext>
                </a:extLst>
              </p:cNvPr>
              <p:cNvSpPr/>
              <p:nvPr/>
            </p:nvSpPr>
            <p:spPr>
              <a:xfrm>
                <a:off x="7373620" y="5083048"/>
                <a:ext cx="640080" cy="640080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6" name="Rectangle 25">
                <a:extLst>
                  <a:ext uri="{FF2B5EF4-FFF2-40B4-BE49-F238E27FC236}">
                    <a16:creationId xmlns:a16="http://schemas.microsoft.com/office/drawing/2014/main" id="{835EE393-F261-7112-0EE4-348AA0A16376}"/>
                  </a:ext>
                </a:extLst>
              </p:cNvPr>
              <p:cNvSpPr/>
              <p:nvPr/>
            </p:nvSpPr>
            <p:spPr>
              <a:xfrm>
                <a:off x="8013700" y="5083048"/>
                <a:ext cx="640080" cy="640080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 dirty="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FF74D851-AE84-7BB2-15D2-B8B3FDBD30F2}"/>
                </a:ext>
              </a:extLst>
            </p:cNvPr>
            <p:cNvGrpSpPr/>
            <p:nvPr/>
          </p:nvGrpSpPr>
          <p:grpSpPr>
            <a:xfrm>
              <a:off x="4953000" y="1117917"/>
              <a:ext cx="6400800" cy="640080"/>
              <a:chOff x="2252980" y="5083048"/>
              <a:chExt cx="6400800" cy="640080"/>
            </a:xfrm>
            <a:noFill/>
          </p:grpSpPr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0D037339-333A-C3D8-3E6C-65B8FAD06306}"/>
                  </a:ext>
                </a:extLst>
              </p:cNvPr>
              <p:cNvSpPr/>
              <p:nvPr/>
            </p:nvSpPr>
            <p:spPr>
              <a:xfrm>
                <a:off x="2252980" y="5083048"/>
                <a:ext cx="640080" cy="64008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dirty="0">
                    <a:solidFill>
                      <a:schemeClr val="tx1"/>
                    </a:solidFill>
                  </a:rPr>
                  <a:t>0</a:t>
                </a:r>
              </a:p>
            </p:txBody>
          </p:sp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AD452F40-2861-0C61-C782-DA10FBC1BF55}"/>
                  </a:ext>
                </a:extLst>
              </p:cNvPr>
              <p:cNvSpPr/>
              <p:nvPr/>
            </p:nvSpPr>
            <p:spPr>
              <a:xfrm>
                <a:off x="2893060" y="5083048"/>
                <a:ext cx="640080" cy="64008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dirty="0">
                    <a:solidFill>
                      <a:schemeClr val="tx1"/>
                    </a:solidFill>
                  </a:rPr>
                  <a:t>1</a:t>
                </a:r>
              </a:p>
            </p:txBody>
          </p:sp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0EDF1C0F-B926-C860-D53D-B07734898241}"/>
                  </a:ext>
                </a:extLst>
              </p:cNvPr>
              <p:cNvSpPr/>
              <p:nvPr/>
            </p:nvSpPr>
            <p:spPr>
              <a:xfrm>
                <a:off x="3533140" y="5083048"/>
                <a:ext cx="640080" cy="64008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dirty="0">
                    <a:solidFill>
                      <a:schemeClr val="tx1"/>
                    </a:solidFill>
                  </a:rPr>
                  <a:t>2</a:t>
                </a:r>
              </a:p>
            </p:txBody>
          </p:sp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7466C9CD-1D81-A75D-F1FC-9BF215023E22}"/>
                  </a:ext>
                </a:extLst>
              </p:cNvPr>
              <p:cNvSpPr/>
              <p:nvPr/>
            </p:nvSpPr>
            <p:spPr>
              <a:xfrm>
                <a:off x="4173220" y="5083048"/>
                <a:ext cx="640080" cy="64008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dirty="0">
                    <a:solidFill>
                      <a:schemeClr val="tx1"/>
                    </a:solidFill>
                  </a:rPr>
                  <a:t>3</a:t>
                </a:r>
              </a:p>
            </p:txBody>
          </p:sp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715135D2-4A37-6E73-2735-7DD762D195B1}"/>
                  </a:ext>
                </a:extLst>
              </p:cNvPr>
              <p:cNvSpPr/>
              <p:nvPr/>
            </p:nvSpPr>
            <p:spPr>
              <a:xfrm>
                <a:off x="4813300" y="5083048"/>
                <a:ext cx="640080" cy="64008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dirty="0">
                    <a:solidFill>
                      <a:schemeClr val="tx1"/>
                    </a:solidFill>
                  </a:rPr>
                  <a:t>4</a:t>
                </a:r>
              </a:p>
            </p:txBody>
          </p:sp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54DAB7D0-ACAD-CF90-8FD1-642768251F99}"/>
                  </a:ext>
                </a:extLst>
              </p:cNvPr>
              <p:cNvSpPr/>
              <p:nvPr/>
            </p:nvSpPr>
            <p:spPr>
              <a:xfrm>
                <a:off x="5453380" y="5083048"/>
                <a:ext cx="640080" cy="64008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dirty="0">
                    <a:solidFill>
                      <a:schemeClr val="tx1"/>
                    </a:solidFill>
                  </a:rPr>
                  <a:t>5</a:t>
                </a:r>
              </a:p>
            </p:txBody>
          </p:sp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FD6C6D38-B5FA-0844-809D-ECE94165422E}"/>
                  </a:ext>
                </a:extLst>
              </p:cNvPr>
              <p:cNvSpPr/>
              <p:nvPr/>
            </p:nvSpPr>
            <p:spPr>
              <a:xfrm>
                <a:off x="6093460" y="5083048"/>
                <a:ext cx="640080" cy="64008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dirty="0">
                    <a:solidFill>
                      <a:schemeClr val="tx1"/>
                    </a:solidFill>
                  </a:rPr>
                  <a:t>6</a:t>
                </a:r>
              </a:p>
            </p:txBody>
          </p:sp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18481B7C-6E6D-1241-B31F-BBD1206BCACC}"/>
                  </a:ext>
                </a:extLst>
              </p:cNvPr>
              <p:cNvSpPr/>
              <p:nvPr/>
            </p:nvSpPr>
            <p:spPr>
              <a:xfrm>
                <a:off x="6733540" y="5083048"/>
                <a:ext cx="640080" cy="64008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dirty="0">
                    <a:solidFill>
                      <a:schemeClr val="tx1"/>
                    </a:solidFill>
                  </a:rPr>
                  <a:t>7</a:t>
                </a:r>
              </a:p>
            </p:txBody>
          </p:sp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C7E7B75A-56BD-E34F-5441-E945C7024148}"/>
                  </a:ext>
                </a:extLst>
              </p:cNvPr>
              <p:cNvSpPr/>
              <p:nvPr/>
            </p:nvSpPr>
            <p:spPr>
              <a:xfrm>
                <a:off x="7373620" y="5083048"/>
                <a:ext cx="640080" cy="64008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dirty="0">
                    <a:solidFill>
                      <a:schemeClr val="tx1"/>
                    </a:solidFill>
                  </a:rPr>
                  <a:t>8</a:t>
                </a:r>
              </a:p>
            </p:txBody>
          </p:sp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id="{E10EF039-58EA-D1AF-24E2-766AB95BFBAC}"/>
                  </a:ext>
                </a:extLst>
              </p:cNvPr>
              <p:cNvSpPr/>
              <p:nvPr/>
            </p:nvSpPr>
            <p:spPr>
              <a:xfrm>
                <a:off x="8013700" y="5083048"/>
                <a:ext cx="640080" cy="64008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dirty="0">
                    <a:solidFill>
                      <a:schemeClr val="tx1"/>
                    </a:solidFill>
                  </a:rPr>
                  <a:t>9</a:t>
                </a:r>
              </a:p>
            </p:txBody>
          </p:sp>
        </p:grpSp>
      </p:grpSp>
      <p:grpSp>
        <p:nvGrpSpPr>
          <p:cNvPr id="27" name="Group 26">
            <a:extLst>
              <a:ext uri="{FF2B5EF4-FFF2-40B4-BE49-F238E27FC236}">
                <a16:creationId xmlns:a16="http://schemas.microsoft.com/office/drawing/2014/main" id="{05116AA1-79E7-7B8F-6B63-5AD080903693}"/>
              </a:ext>
            </a:extLst>
          </p:cNvPr>
          <p:cNvGrpSpPr/>
          <p:nvPr/>
        </p:nvGrpSpPr>
        <p:grpSpPr>
          <a:xfrm>
            <a:off x="2895600" y="5467983"/>
            <a:ext cx="6400800" cy="1097280"/>
            <a:chOff x="4953000" y="660717"/>
            <a:chExt cx="6400800" cy="1097280"/>
          </a:xfrm>
        </p:grpSpPr>
        <p:grpSp>
          <p:nvGrpSpPr>
            <p:cNvPr id="28" name="Group 27">
              <a:extLst>
                <a:ext uri="{FF2B5EF4-FFF2-40B4-BE49-F238E27FC236}">
                  <a16:creationId xmlns:a16="http://schemas.microsoft.com/office/drawing/2014/main" id="{4E2BEEE4-F2F5-4A6D-A7F1-74E5F59B87C3}"/>
                </a:ext>
              </a:extLst>
            </p:cNvPr>
            <p:cNvGrpSpPr/>
            <p:nvPr/>
          </p:nvGrpSpPr>
          <p:grpSpPr>
            <a:xfrm>
              <a:off x="4953000" y="660717"/>
              <a:ext cx="6400800" cy="640080"/>
              <a:chOff x="2252980" y="5083048"/>
              <a:chExt cx="6400800" cy="640080"/>
            </a:xfrm>
          </p:grpSpPr>
          <p:sp>
            <p:nvSpPr>
              <p:cNvPr id="40" name="Rectangle 39">
                <a:extLst>
                  <a:ext uri="{FF2B5EF4-FFF2-40B4-BE49-F238E27FC236}">
                    <a16:creationId xmlns:a16="http://schemas.microsoft.com/office/drawing/2014/main" id="{56E892C7-4BB7-7892-D8EF-72CBDED38551}"/>
                  </a:ext>
                </a:extLst>
              </p:cNvPr>
              <p:cNvSpPr/>
              <p:nvPr/>
            </p:nvSpPr>
            <p:spPr>
              <a:xfrm>
                <a:off x="2252980" y="5083048"/>
                <a:ext cx="640080" cy="640080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41" name="Rectangle 40">
                <a:extLst>
                  <a:ext uri="{FF2B5EF4-FFF2-40B4-BE49-F238E27FC236}">
                    <a16:creationId xmlns:a16="http://schemas.microsoft.com/office/drawing/2014/main" id="{8C937C9A-A150-3B3B-5F5D-A46B057E77E9}"/>
                  </a:ext>
                </a:extLst>
              </p:cNvPr>
              <p:cNvSpPr/>
              <p:nvPr/>
            </p:nvSpPr>
            <p:spPr>
              <a:xfrm>
                <a:off x="2893060" y="5083048"/>
                <a:ext cx="640080" cy="640080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42" name="Rectangle 41">
                <a:extLst>
                  <a:ext uri="{FF2B5EF4-FFF2-40B4-BE49-F238E27FC236}">
                    <a16:creationId xmlns:a16="http://schemas.microsoft.com/office/drawing/2014/main" id="{514F1BB8-CD89-6CC4-271E-B54E8B76D927}"/>
                  </a:ext>
                </a:extLst>
              </p:cNvPr>
              <p:cNvSpPr/>
              <p:nvPr/>
            </p:nvSpPr>
            <p:spPr>
              <a:xfrm>
                <a:off x="3533140" y="5083048"/>
                <a:ext cx="640080" cy="640080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43" name="Rectangle 42">
                <a:extLst>
                  <a:ext uri="{FF2B5EF4-FFF2-40B4-BE49-F238E27FC236}">
                    <a16:creationId xmlns:a16="http://schemas.microsoft.com/office/drawing/2014/main" id="{EB063377-763D-7E6B-A2E2-168A8418FD90}"/>
                  </a:ext>
                </a:extLst>
              </p:cNvPr>
              <p:cNvSpPr/>
              <p:nvPr/>
            </p:nvSpPr>
            <p:spPr>
              <a:xfrm>
                <a:off x="4173220" y="5083048"/>
                <a:ext cx="640080" cy="640080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44" name="Rectangle 43">
                <a:extLst>
                  <a:ext uri="{FF2B5EF4-FFF2-40B4-BE49-F238E27FC236}">
                    <a16:creationId xmlns:a16="http://schemas.microsoft.com/office/drawing/2014/main" id="{3BDC69C8-0C62-202A-1D29-F6FA19617469}"/>
                  </a:ext>
                </a:extLst>
              </p:cNvPr>
              <p:cNvSpPr/>
              <p:nvPr/>
            </p:nvSpPr>
            <p:spPr>
              <a:xfrm>
                <a:off x="4813300" y="5083048"/>
                <a:ext cx="640080" cy="640080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45" name="Rectangle 44">
                <a:extLst>
                  <a:ext uri="{FF2B5EF4-FFF2-40B4-BE49-F238E27FC236}">
                    <a16:creationId xmlns:a16="http://schemas.microsoft.com/office/drawing/2014/main" id="{B2C24F4D-45E7-429F-1A5A-E2F8B8908173}"/>
                  </a:ext>
                </a:extLst>
              </p:cNvPr>
              <p:cNvSpPr/>
              <p:nvPr/>
            </p:nvSpPr>
            <p:spPr>
              <a:xfrm>
                <a:off x="5453380" y="5083048"/>
                <a:ext cx="640080" cy="640080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46" name="Rectangle 45">
                <a:extLst>
                  <a:ext uri="{FF2B5EF4-FFF2-40B4-BE49-F238E27FC236}">
                    <a16:creationId xmlns:a16="http://schemas.microsoft.com/office/drawing/2014/main" id="{C9CAD924-3E43-437B-0227-B82DCA6BCC64}"/>
                  </a:ext>
                </a:extLst>
              </p:cNvPr>
              <p:cNvSpPr/>
              <p:nvPr/>
            </p:nvSpPr>
            <p:spPr>
              <a:xfrm>
                <a:off x="6093460" y="5083048"/>
                <a:ext cx="640080" cy="640080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47" name="Rectangle 46">
                <a:extLst>
                  <a:ext uri="{FF2B5EF4-FFF2-40B4-BE49-F238E27FC236}">
                    <a16:creationId xmlns:a16="http://schemas.microsoft.com/office/drawing/2014/main" id="{1082242E-03C9-DAC8-4F5A-35CBD59C5E64}"/>
                  </a:ext>
                </a:extLst>
              </p:cNvPr>
              <p:cNvSpPr/>
              <p:nvPr/>
            </p:nvSpPr>
            <p:spPr>
              <a:xfrm>
                <a:off x="6733540" y="5083048"/>
                <a:ext cx="640080" cy="640080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48" name="Rectangle 47">
                <a:extLst>
                  <a:ext uri="{FF2B5EF4-FFF2-40B4-BE49-F238E27FC236}">
                    <a16:creationId xmlns:a16="http://schemas.microsoft.com/office/drawing/2014/main" id="{E4CCBA9C-3E8E-4B95-CA6E-01032FF83852}"/>
                  </a:ext>
                </a:extLst>
              </p:cNvPr>
              <p:cNvSpPr/>
              <p:nvPr/>
            </p:nvSpPr>
            <p:spPr>
              <a:xfrm>
                <a:off x="7373620" y="5083048"/>
                <a:ext cx="640080" cy="640080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49" name="Rectangle 48">
                <a:extLst>
                  <a:ext uri="{FF2B5EF4-FFF2-40B4-BE49-F238E27FC236}">
                    <a16:creationId xmlns:a16="http://schemas.microsoft.com/office/drawing/2014/main" id="{C792AA63-0871-0F41-E9F2-588857F0A4F8}"/>
                  </a:ext>
                </a:extLst>
              </p:cNvPr>
              <p:cNvSpPr/>
              <p:nvPr/>
            </p:nvSpPr>
            <p:spPr>
              <a:xfrm>
                <a:off x="8013700" y="5083048"/>
                <a:ext cx="640080" cy="640080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 dirty="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29" name="Group 28">
              <a:extLst>
                <a:ext uri="{FF2B5EF4-FFF2-40B4-BE49-F238E27FC236}">
                  <a16:creationId xmlns:a16="http://schemas.microsoft.com/office/drawing/2014/main" id="{9509C928-E94D-95A9-C016-C6809689E499}"/>
                </a:ext>
              </a:extLst>
            </p:cNvPr>
            <p:cNvGrpSpPr/>
            <p:nvPr/>
          </p:nvGrpSpPr>
          <p:grpSpPr>
            <a:xfrm>
              <a:off x="4953000" y="1117917"/>
              <a:ext cx="6400800" cy="640080"/>
              <a:chOff x="2252980" y="5083048"/>
              <a:chExt cx="6400800" cy="640080"/>
            </a:xfrm>
            <a:noFill/>
          </p:grpSpPr>
          <p:sp>
            <p:nvSpPr>
              <p:cNvPr id="30" name="Rectangle 29">
                <a:extLst>
                  <a:ext uri="{FF2B5EF4-FFF2-40B4-BE49-F238E27FC236}">
                    <a16:creationId xmlns:a16="http://schemas.microsoft.com/office/drawing/2014/main" id="{B2AA9EB9-788C-B4ED-3ADA-785D5BE14080}"/>
                  </a:ext>
                </a:extLst>
              </p:cNvPr>
              <p:cNvSpPr/>
              <p:nvPr/>
            </p:nvSpPr>
            <p:spPr>
              <a:xfrm>
                <a:off x="2252980" y="5083048"/>
                <a:ext cx="640080" cy="64008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dirty="0">
                    <a:solidFill>
                      <a:schemeClr val="tx1"/>
                    </a:solidFill>
                  </a:rPr>
                  <a:t>0</a:t>
                </a:r>
              </a:p>
            </p:txBody>
          </p:sp>
          <p:sp>
            <p:nvSpPr>
              <p:cNvPr id="31" name="Rectangle 30">
                <a:extLst>
                  <a:ext uri="{FF2B5EF4-FFF2-40B4-BE49-F238E27FC236}">
                    <a16:creationId xmlns:a16="http://schemas.microsoft.com/office/drawing/2014/main" id="{FFBF553E-1BDD-5C2E-6BB1-8C3C791134B5}"/>
                  </a:ext>
                </a:extLst>
              </p:cNvPr>
              <p:cNvSpPr/>
              <p:nvPr/>
            </p:nvSpPr>
            <p:spPr>
              <a:xfrm>
                <a:off x="2893060" y="5083048"/>
                <a:ext cx="640080" cy="64008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dirty="0">
                    <a:solidFill>
                      <a:schemeClr val="tx1"/>
                    </a:solidFill>
                  </a:rPr>
                  <a:t>1</a:t>
                </a:r>
              </a:p>
            </p:txBody>
          </p:sp>
          <p:sp>
            <p:nvSpPr>
              <p:cNvPr id="32" name="Rectangle 31">
                <a:extLst>
                  <a:ext uri="{FF2B5EF4-FFF2-40B4-BE49-F238E27FC236}">
                    <a16:creationId xmlns:a16="http://schemas.microsoft.com/office/drawing/2014/main" id="{738A8E60-CF0C-00C6-275F-9CBAE91141F1}"/>
                  </a:ext>
                </a:extLst>
              </p:cNvPr>
              <p:cNvSpPr/>
              <p:nvPr/>
            </p:nvSpPr>
            <p:spPr>
              <a:xfrm>
                <a:off x="3533140" y="5083048"/>
                <a:ext cx="640080" cy="64008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dirty="0">
                    <a:solidFill>
                      <a:schemeClr val="tx1"/>
                    </a:solidFill>
                  </a:rPr>
                  <a:t>2</a:t>
                </a:r>
              </a:p>
            </p:txBody>
          </p:sp>
          <p:sp>
            <p:nvSpPr>
              <p:cNvPr id="33" name="Rectangle 32">
                <a:extLst>
                  <a:ext uri="{FF2B5EF4-FFF2-40B4-BE49-F238E27FC236}">
                    <a16:creationId xmlns:a16="http://schemas.microsoft.com/office/drawing/2014/main" id="{DC89A41F-BF8D-9B3D-B3C1-AA50B5DDCE1C}"/>
                  </a:ext>
                </a:extLst>
              </p:cNvPr>
              <p:cNvSpPr/>
              <p:nvPr/>
            </p:nvSpPr>
            <p:spPr>
              <a:xfrm>
                <a:off x="4173220" y="5083048"/>
                <a:ext cx="640080" cy="64008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dirty="0">
                    <a:solidFill>
                      <a:schemeClr val="tx1"/>
                    </a:solidFill>
                  </a:rPr>
                  <a:t>3</a:t>
                </a:r>
              </a:p>
            </p:txBody>
          </p:sp>
          <p:sp>
            <p:nvSpPr>
              <p:cNvPr id="34" name="Rectangle 33">
                <a:extLst>
                  <a:ext uri="{FF2B5EF4-FFF2-40B4-BE49-F238E27FC236}">
                    <a16:creationId xmlns:a16="http://schemas.microsoft.com/office/drawing/2014/main" id="{3C7892DC-2FA8-A5BA-5797-5FBAD88AFA6D}"/>
                  </a:ext>
                </a:extLst>
              </p:cNvPr>
              <p:cNvSpPr/>
              <p:nvPr/>
            </p:nvSpPr>
            <p:spPr>
              <a:xfrm>
                <a:off x="4813300" y="5083048"/>
                <a:ext cx="640080" cy="64008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dirty="0">
                    <a:solidFill>
                      <a:schemeClr val="tx1"/>
                    </a:solidFill>
                  </a:rPr>
                  <a:t>4</a:t>
                </a:r>
              </a:p>
            </p:txBody>
          </p:sp>
          <p:sp>
            <p:nvSpPr>
              <p:cNvPr id="35" name="Rectangle 34">
                <a:extLst>
                  <a:ext uri="{FF2B5EF4-FFF2-40B4-BE49-F238E27FC236}">
                    <a16:creationId xmlns:a16="http://schemas.microsoft.com/office/drawing/2014/main" id="{EEF67158-5307-F23C-E512-778B1FDB75D9}"/>
                  </a:ext>
                </a:extLst>
              </p:cNvPr>
              <p:cNvSpPr/>
              <p:nvPr/>
            </p:nvSpPr>
            <p:spPr>
              <a:xfrm>
                <a:off x="5453380" y="5083048"/>
                <a:ext cx="640080" cy="64008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dirty="0">
                    <a:solidFill>
                      <a:schemeClr val="tx1"/>
                    </a:solidFill>
                  </a:rPr>
                  <a:t>5</a:t>
                </a:r>
              </a:p>
            </p:txBody>
          </p:sp>
          <p:sp>
            <p:nvSpPr>
              <p:cNvPr id="36" name="Rectangle 35">
                <a:extLst>
                  <a:ext uri="{FF2B5EF4-FFF2-40B4-BE49-F238E27FC236}">
                    <a16:creationId xmlns:a16="http://schemas.microsoft.com/office/drawing/2014/main" id="{5788CA28-DB30-5C22-5B10-37895107B113}"/>
                  </a:ext>
                </a:extLst>
              </p:cNvPr>
              <p:cNvSpPr/>
              <p:nvPr/>
            </p:nvSpPr>
            <p:spPr>
              <a:xfrm>
                <a:off x="6093460" y="5083048"/>
                <a:ext cx="640080" cy="64008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dirty="0">
                    <a:solidFill>
                      <a:schemeClr val="tx1"/>
                    </a:solidFill>
                  </a:rPr>
                  <a:t>6</a:t>
                </a:r>
              </a:p>
            </p:txBody>
          </p:sp>
          <p:sp>
            <p:nvSpPr>
              <p:cNvPr id="37" name="Rectangle 36">
                <a:extLst>
                  <a:ext uri="{FF2B5EF4-FFF2-40B4-BE49-F238E27FC236}">
                    <a16:creationId xmlns:a16="http://schemas.microsoft.com/office/drawing/2014/main" id="{9AF9FD98-F08E-74AD-B4D7-CC0C2EDE31F7}"/>
                  </a:ext>
                </a:extLst>
              </p:cNvPr>
              <p:cNvSpPr/>
              <p:nvPr/>
            </p:nvSpPr>
            <p:spPr>
              <a:xfrm>
                <a:off x="6733540" y="5083048"/>
                <a:ext cx="640080" cy="64008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dirty="0">
                    <a:solidFill>
                      <a:schemeClr val="tx1"/>
                    </a:solidFill>
                  </a:rPr>
                  <a:t>7</a:t>
                </a:r>
              </a:p>
            </p:txBody>
          </p:sp>
          <p:sp>
            <p:nvSpPr>
              <p:cNvPr id="38" name="Rectangle 37">
                <a:extLst>
                  <a:ext uri="{FF2B5EF4-FFF2-40B4-BE49-F238E27FC236}">
                    <a16:creationId xmlns:a16="http://schemas.microsoft.com/office/drawing/2014/main" id="{45B24D09-3912-D852-0607-0B6184BE452C}"/>
                  </a:ext>
                </a:extLst>
              </p:cNvPr>
              <p:cNvSpPr/>
              <p:nvPr/>
            </p:nvSpPr>
            <p:spPr>
              <a:xfrm>
                <a:off x="7373620" y="5083048"/>
                <a:ext cx="640080" cy="64008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dirty="0">
                    <a:solidFill>
                      <a:schemeClr val="tx1"/>
                    </a:solidFill>
                  </a:rPr>
                  <a:t>8</a:t>
                </a:r>
              </a:p>
            </p:txBody>
          </p:sp>
          <p:sp>
            <p:nvSpPr>
              <p:cNvPr id="39" name="Rectangle 38">
                <a:extLst>
                  <a:ext uri="{FF2B5EF4-FFF2-40B4-BE49-F238E27FC236}">
                    <a16:creationId xmlns:a16="http://schemas.microsoft.com/office/drawing/2014/main" id="{24A771A6-FE79-3EE8-742B-09A1A7CE80E6}"/>
                  </a:ext>
                </a:extLst>
              </p:cNvPr>
              <p:cNvSpPr/>
              <p:nvPr/>
            </p:nvSpPr>
            <p:spPr>
              <a:xfrm>
                <a:off x="8013700" y="5083048"/>
                <a:ext cx="640080" cy="64008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dirty="0">
                    <a:solidFill>
                      <a:schemeClr val="tx1"/>
                    </a:solidFill>
                  </a:rPr>
                  <a:t>9</a:t>
                </a:r>
              </a:p>
            </p:txBody>
          </p:sp>
        </p:grpSp>
      </p:grpSp>
      <p:sp>
        <p:nvSpPr>
          <p:cNvPr id="50" name="TextBox 49">
            <a:extLst>
              <a:ext uri="{FF2B5EF4-FFF2-40B4-BE49-F238E27FC236}">
                <a16:creationId xmlns:a16="http://schemas.microsoft.com/office/drawing/2014/main" id="{F70D4F65-1C9F-2430-9212-AF08A10A5B82}"/>
              </a:ext>
            </a:extLst>
          </p:cNvPr>
          <p:cNvSpPr txBox="1"/>
          <p:nvPr/>
        </p:nvSpPr>
        <p:spPr>
          <a:xfrm>
            <a:off x="1600429" y="3301311"/>
            <a:ext cx="8656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Before: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FAD923D7-3737-D6A6-A7FB-34380866D88E}"/>
              </a:ext>
            </a:extLst>
          </p:cNvPr>
          <p:cNvSpPr txBox="1"/>
          <p:nvPr/>
        </p:nvSpPr>
        <p:spPr>
          <a:xfrm>
            <a:off x="1600429" y="5603357"/>
            <a:ext cx="7207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After:</a:t>
            </a:r>
          </a:p>
        </p:txBody>
      </p:sp>
    </p:spTree>
    <p:extLst>
      <p:ext uri="{BB962C8B-B14F-4D97-AF65-F5344CB8AC3E}">
        <p14:creationId xmlns:p14="http://schemas.microsoft.com/office/powerpoint/2010/main" val="56558364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682224-77C0-7101-3666-23633BC3E3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Linear Probing: Delete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7C19AB-1C53-85A1-A3AF-83DFA61F94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Suppose A, B, and E all hashed to 3, and C and D hashed to 5</a:t>
            </a:r>
          </a:p>
          <a:p>
            <a:r>
              <a:rPr lang="en-US" dirty="0"/>
              <a:t>Now let’s delete B</a:t>
            </a:r>
          </a:p>
        </p:txBody>
      </p:sp>
      <p:grpSp>
        <p:nvGrpSpPr>
          <p:cNvPr id="27" name="Group 26">
            <a:extLst>
              <a:ext uri="{FF2B5EF4-FFF2-40B4-BE49-F238E27FC236}">
                <a16:creationId xmlns:a16="http://schemas.microsoft.com/office/drawing/2014/main" id="{6557A905-A4AB-3521-6E44-053E83039717}"/>
              </a:ext>
            </a:extLst>
          </p:cNvPr>
          <p:cNvGrpSpPr/>
          <p:nvPr/>
        </p:nvGrpSpPr>
        <p:grpSpPr>
          <a:xfrm>
            <a:off x="2837411" y="3198609"/>
            <a:ext cx="6400800" cy="1097280"/>
            <a:chOff x="4953000" y="660717"/>
            <a:chExt cx="6400800" cy="1097280"/>
          </a:xfrm>
        </p:grpSpPr>
        <p:grpSp>
          <p:nvGrpSpPr>
            <p:cNvPr id="28" name="Group 27">
              <a:extLst>
                <a:ext uri="{FF2B5EF4-FFF2-40B4-BE49-F238E27FC236}">
                  <a16:creationId xmlns:a16="http://schemas.microsoft.com/office/drawing/2014/main" id="{080D7FBF-B01A-0263-3C32-5EE2F7A16537}"/>
                </a:ext>
              </a:extLst>
            </p:cNvPr>
            <p:cNvGrpSpPr/>
            <p:nvPr/>
          </p:nvGrpSpPr>
          <p:grpSpPr>
            <a:xfrm>
              <a:off x="4953000" y="660717"/>
              <a:ext cx="6400800" cy="640080"/>
              <a:chOff x="2252980" y="5083048"/>
              <a:chExt cx="6400800" cy="640080"/>
            </a:xfrm>
          </p:grpSpPr>
          <p:sp>
            <p:nvSpPr>
              <p:cNvPr id="40" name="Rectangle 39">
                <a:extLst>
                  <a:ext uri="{FF2B5EF4-FFF2-40B4-BE49-F238E27FC236}">
                    <a16:creationId xmlns:a16="http://schemas.microsoft.com/office/drawing/2014/main" id="{A47806BC-9D6A-BA52-C7E9-2B88DE6B0DB6}"/>
                  </a:ext>
                </a:extLst>
              </p:cNvPr>
              <p:cNvSpPr/>
              <p:nvPr/>
            </p:nvSpPr>
            <p:spPr>
              <a:xfrm>
                <a:off x="2252980" y="5083048"/>
                <a:ext cx="640080" cy="640080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41" name="Rectangle 40">
                <a:extLst>
                  <a:ext uri="{FF2B5EF4-FFF2-40B4-BE49-F238E27FC236}">
                    <a16:creationId xmlns:a16="http://schemas.microsoft.com/office/drawing/2014/main" id="{DE16997F-BE67-C4CF-33DB-F3CEB9B5E7FF}"/>
                  </a:ext>
                </a:extLst>
              </p:cNvPr>
              <p:cNvSpPr/>
              <p:nvPr/>
            </p:nvSpPr>
            <p:spPr>
              <a:xfrm>
                <a:off x="2893060" y="5083048"/>
                <a:ext cx="640080" cy="640080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42" name="Rectangle 41">
                <a:extLst>
                  <a:ext uri="{FF2B5EF4-FFF2-40B4-BE49-F238E27FC236}">
                    <a16:creationId xmlns:a16="http://schemas.microsoft.com/office/drawing/2014/main" id="{5F4DD397-D99C-7646-A67D-CF7F7D487B88}"/>
                  </a:ext>
                </a:extLst>
              </p:cNvPr>
              <p:cNvSpPr/>
              <p:nvPr/>
            </p:nvSpPr>
            <p:spPr>
              <a:xfrm>
                <a:off x="3533140" y="5083048"/>
                <a:ext cx="640080" cy="640080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43" name="Rectangle 42">
                <a:extLst>
                  <a:ext uri="{FF2B5EF4-FFF2-40B4-BE49-F238E27FC236}">
                    <a16:creationId xmlns:a16="http://schemas.microsoft.com/office/drawing/2014/main" id="{CCB4BB42-9793-1214-47D0-4B30BC0780D9}"/>
                  </a:ext>
                </a:extLst>
              </p:cNvPr>
              <p:cNvSpPr/>
              <p:nvPr/>
            </p:nvSpPr>
            <p:spPr>
              <a:xfrm>
                <a:off x="4173220" y="5083048"/>
                <a:ext cx="640080" cy="640080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dirty="0">
                    <a:solidFill>
                      <a:schemeClr val="tx1"/>
                    </a:solidFill>
                  </a:rPr>
                  <a:t>A</a:t>
                </a:r>
              </a:p>
            </p:txBody>
          </p:sp>
          <p:sp>
            <p:nvSpPr>
              <p:cNvPr id="44" name="Rectangle 43">
                <a:extLst>
                  <a:ext uri="{FF2B5EF4-FFF2-40B4-BE49-F238E27FC236}">
                    <a16:creationId xmlns:a16="http://schemas.microsoft.com/office/drawing/2014/main" id="{6F4F6AC1-6C76-A972-3D3C-C502B6358025}"/>
                  </a:ext>
                </a:extLst>
              </p:cNvPr>
              <p:cNvSpPr/>
              <p:nvPr/>
            </p:nvSpPr>
            <p:spPr>
              <a:xfrm>
                <a:off x="4813300" y="5083048"/>
                <a:ext cx="640080" cy="640080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dirty="0">
                    <a:solidFill>
                      <a:schemeClr val="tx1"/>
                    </a:solidFill>
                  </a:rPr>
                  <a:t>B</a:t>
                </a:r>
              </a:p>
            </p:txBody>
          </p:sp>
          <p:sp>
            <p:nvSpPr>
              <p:cNvPr id="45" name="Rectangle 44">
                <a:extLst>
                  <a:ext uri="{FF2B5EF4-FFF2-40B4-BE49-F238E27FC236}">
                    <a16:creationId xmlns:a16="http://schemas.microsoft.com/office/drawing/2014/main" id="{7D294464-AC69-3D07-3DB2-36131BDFBEAC}"/>
                  </a:ext>
                </a:extLst>
              </p:cNvPr>
              <p:cNvSpPr/>
              <p:nvPr/>
            </p:nvSpPr>
            <p:spPr>
              <a:xfrm>
                <a:off x="5453380" y="5083048"/>
                <a:ext cx="640080" cy="640080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dirty="0">
                    <a:solidFill>
                      <a:schemeClr val="tx1"/>
                    </a:solidFill>
                  </a:rPr>
                  <a:t>C</a:t>
                </a:r>
              </a:p>
            </p:txBody>
          </p:sp>
          <p:sp>
            <p:nvSpPr>
              <p:cNvPr id="46" name="Rectangle 45">
                <a:extLst>
                  <a:ext uri="{FF2B5EF4-FFF2-40B4-BE49-F238E27FC236}">
                    <a16:creationId xmlns:a16="http://schemas.microsoft.com/office/drawing/2014/main" id="{1BF1821F-C1E3-EA41-AE19-92A28DAE6210}"/>
                  </a:ext>
                </a:extLst>
              </p:cNvPr>
              <p:cNvSpPr/>
              <p:nvPr/>
            </p:nvSpPr>
            <p:spPr>
              <a:xfrm>
                <a:off x="6093460" y="5083048"/>
                <a:ext cx="640080" cy="640080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dirty="0">
                    <a:solidFill>
                      <a:schemeClr val="tx1"/>
                    </a:solidFill>
                  </a:rPr>
                  <a:t>D</a:t>
                </a:r>
              </a:p>
            </p:txBody>
          </p:sp>
          <p:sp>
            <p:nvSpPr>
              <p:cNvPr id="47" name="Rectangle 46">
                <a:extLst>
                  <a:ext uri="{FF2B5EF4-FFF2-40B4-BE49-F238E27FC236}">
                    <a16:creationId xmlns:a16="http://schemas.microsoft.com/office/drawing/2014/main" id="{DA3F0A40-04D7-AD38-9174-FBAA27A8621E}"/>
                  </a:ext>
                </a:extLst>
              </p:cNvPr>
              <p:cNvSpPr/>
              <p:nvPr/>
            </p:nvSpPr>
            <p:spPr>
              <a:xfrm>
                <a:off x="6733540" y="5083048"/>
                <a:ext cx="640080" cy="640080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dirty="0">
                    <a:solidFill>
                      <a:schemeClr val="tx1"/>
                    </a:solidFill>
                  </a:rPr>
                  <a:t>E</a:t>
                </a:r>
              </a:p>
            </p:txBody>
          </p:sp>
          <p:sp>
            <p:nvSpPr>
              <p:cNvPr id="48" name="Rectangle 47">
                <a:extLst>
                  <a:ext uri="{FF2B5EF4-FFF2-40B4-BE49-F238E27FC236}">
                    <a16:creationId xmlns:a16="http://schemas.microsoft.com/office/drawing/2014/main" id="{3E94F093-0B15-C706-A522-819BF36D2D9B}"/>
                  </a:ext>
                </a:extLst>
              </p:cNvPr>
              <p:cNvSpPr/>
              <p:nvPr/>
            </p:nvSpPr>
            <p:spPr>
              <a:xfrm>
                <a:off x="7373620" y="5083048"/>
                <a:ext cx="640080" cy="640080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49" name="Rectangle 48">
                <a:extLst>
                  <a:ext uri="{FF2B5EF4-FFF2-40B4-BE49-F238E27FC236}">
                    <a16:creationId xmlns:a16="http://schemas.microsoft.com/office/drawing/2014/main" id="{C3FB048E-0C7B-F708-75DA-E2C6FA8F5826}"/>
                  </a:ext>
                </a:extLst>
              </p:cNvPr>
              <p:cNvSpPr/>
              <p:nvPr/>
            </p:nvSpPr>
            <p:spPr>
              <a:xfrm>
                <a:off x="8013700" y="5083048"/>
                <a:ext cx="640080" cy="640080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 dirty="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29" name="Group 28">
              <a:extLst>
                <a:ext uri="{FF2B5EF4-FFF2-40B4-BE49-F238E27FC236}">
                  <a16:creationId xmlns:a16="http://schemas.microsoft.com/office/drawing/2014/main" id="{50DD7863-789A-A342-31AA-A1A494FE2D02}"/>
                </a:ext>
              </a:extLst>
            </p:cNvPr>
            <p:cNvGrpSpPr/>
            <p:nvPr/>
          </p:nvGrpSpPr>
          <p:grpSpPr>
            <a:xfrm>
              <a:off x="4953000" y="1117917"/>
              <a:ext cx="6400800" cy="640080"/>
              <a:chOff x="2252980" y="5083048"/>
              <a:chExt cx="6400800" cy="640080"/>
            </a:xfrm>
            <a:noFill/>
          </p:grpSpPr>
          <p:sp>
            <p:nvSpPr>
              <p:cNvPr id="30" name="Rectangle 29">
                <a:extLst>
                  <a:ext uri="{FF2B5EF4-FFF2-40B4-BE49-F238E27FC236}">
                    <a16:creationId xmlns:a16="http://schemas.microsoft.com/office/drawing/2014/main" id="{474489EC-EAE6-0437-2AD4-E63C397FE366}"/>
                  </a:ext>
                </a:extLst>
              </p:cNvPr>
              <p:cNvSpPr/>
              <p:nvPr/>
            </p:nvSpPr>
            <p:spPr>
              <a:xfrm>
                <a:off x="2252980" y="5083048"/>
                <a:ext cx="640080" cy="64008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dirty="0">
                    <a:solidFill>
                      <a:schemeClr val="tx1"/>
                    </a:solidFill>
                  </a:rPr>
                  <a:t>0</a:t>
                </a:r>
              </a:p>
            </p:txBody>
          </p:sp>
          <p:sp>
            <p:nvSpPr>
              <p:cNvPr id="31" name="Rectangle 30">
                <a:extLst>
                  <a:ext uri="{FF2B5EF4-FFF2-40B4-BE49-F238E27FC236}">
                    <a16:creationId xmlns:a16="http://schemas.microsoft.com/office/drawing/2014/main" id="{D12EB49C-DAB9-BEB9-59C3-10CAFDCCA95F}"/>
                  </a:ext>
                </a:extLst>
              </p:cNvPr>
              <p:cNvSpPr/>
              <p:nvPr/>
            </p:nvSpPr>
            <p:spPr>
              <a:xfrm>
                <a:off x="2893060" y="5083048"/>
                <a:ext cx="640080" cy="64008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dirty="0">
                    <a:solidFill>
                      <a:schemeClr val="tx1"/>
                    </a:solidFill>
                  </a:rPr>
                  <a:t>1</a:t>
                </a:r>
              </a:p>
            </p:txBody>
          </p:sp>
          <p:sp>
            <p:nvSpPr>
              <p:cNvPr id="32" name="Rectangle 31">
                <a:extLst>
                  <a:ext uri="{FF2B5EF4-FFF2-40B4-BE49-F238E27FC236}">
                    <a16:creationId xmlns:a16="http://schemas.microsoft.com/office/drawing/2014/main" id="{7EE59E87-303A-7922-37B0-7EED645DBB8D}"/>
                  </a:ext>
                </a:extLst>
              </p:cNvPr>
              <p:cNvSpPr/>
              <p:nvPr/>
            </p:nvSpPr>
            <p:spPr>
              <a:xfrm>
                <a:off x="3533140" y="5083048"/>
                <a:ext cx="640080" cy="64008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dirty="0">
                    <a:solidFill>
                      <a:schemeClr val="tx1"/>
                    </a:solidFill>
                  </a:rPr>
                  <a:t>2</a:t>
                </a:r>
              </a:p>
            </p:txBody>
          </p:sp>
          <p:sp>
            <p:nvSpPr>
              <p:cNvPr id="33" name="Rectangle 32">
                <a:extLst>
                  <a:ext uri="{FF2B5EF4-FFF2-40B4-BE49-F238E27FC236}">
                    <a16:creationId xmlns:a16="http://schemas.microsoft.com/office/drawing/2014/main" id="{9548E299-9524-3D95-0330-A77CA45E23C4}"/>
                  </a:ext>
                </a:extLst>
              </p:cNvPr>
              <p:cNvSpPr/>
              <p:nvPr/>
            </p:nvSpPr>
            <p:spPr>
              <a:xfrm>
                <a:off x="4173220" y="5083048"/>
                <a:ext cx="640080" cy="64008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dirty="0">
                    <a:solidFill>
                      <a:schemeClr val="tx1"/>
                    </a:solidFill>
                  </a:rPr>
                  <a:t>3</a:t>
                </a:r>
              </a:p>
            </p:txBody>
          </p:sp>
          <p:sp>
            <p:nvSpPr>
              <p:cNvPr id="34" name="Rectangle 33">
                <a:extLst>
                  <a:ext uri="{FF2B5EF4-FFF2-40B4-BE49-F238E27FC236}">
                    <a16:creationId xmlns:a16="http://schemas.microsoft.com/office/drawing/2014/main" id="{6D65189A-1BBE-D762-F7A0-0E1C52656C4A}"/>
                  </a:ext>
                </a:extLst>
              </p:cNvPr>
              <p:cNvSpPr/>
              <p:nvPr/>
            </p:nvSpPr>
            <p:spPr>
              <a:xfrm>
                <a:off x="4813300" y="5083048"/>
                <a:ext cx="640080" cy="64008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dirty="0">
                    <a:solidFill>
                      <a:schemeClr val="tx1"/>
                    </a:solidFill>
                  </a:rPr>
                  <a:t>4</a:t>
                </a:r>
              </a:p>
            </p:txBody>
          </p:sp>
          <p:sp>
            <p:nvSpPr>
              <p:cNvPr id="35" name="Rectangle 34">
                <a:extLst>
                  <a:ext uri="{FF2B5EF4-FFF2-40B4-BE49-F238E27FC236}">
                    <a16:creationId xmlns:a16="http://schemas.microsoft.com/office/drawing/2014/main" id="{0374B8B0-C318-594E-6595-2927D1887D2F}"/>
                  </a:ext>
                </a:extLst>
              </p:cNvPr>
              <p:cNvSpPr/>
              <p:nvPr/>
            </p:nvSpPr>
            <p:spPr>
              <a:xfrm>
                <a:off x="5453380" y="5083048"/>
                <a:ext cx="640080" cy="64008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dirty="0">
                    <a:solidFill>
                      <a:schemeClr val="tx1"/>
                    </a:solidFill>
                  </a:rPr>
                  <a:t>5</a:t>
                </a:r>
              </a:p>
            </p:txBody>
          </p:sp>
          <p:sp>
            <p:nvSpPr>
              <p:cNvPr id="36" name="Rectangle 35">
                <a:extLst>
                  <a:ext uri="{FF2B5EF4-FFF2-40B4-BE49-F238E27FC236}">
                    <a16:creationId xmlns:a16="http://schemas.microsoft.com/office/drawing/2014/main" id="{F6478652-DF0C-8932-2F4B-DCFF3721D7AE}"/>
                  </a:ext>
                </a:extLst>
              </p:cNvPr>
              <p:cNvSpPr/>
              <p:nvPr/>
            </p:nvSpPr>
            <p:spPr>
              <a:xfrm>
                <a:off x="6093460" y="5083048"/>
                <a:ext cx="640080" cy="64008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dirty="0">
                    <a:solidFill>
                      <a:schemeClr val="tx1"/>
                    </a:solidFill>
                  </a:rPr>
                  <a:t>6</a:t>
                </a:r>
              </a:p>
            </p:txBody>
          </p:sp>
          <p:sp>
            <p:nvSpPr>
              <p:cNvPr id="37" name="Rectangle 36">
                <a:extLst>
                  <a:ext uri="{FF2B5EF4-FFF2-40B4-BE49-F238E27FC236}">
                    <a16:creationId xmlns:a16="http://schemas.microsoft.com/office/drawing/2014/main" id="{0E1CC52F-5B67-A094-24D5-3FFD152CCCB4}"/>
                  </a:ext>
                </a:extLst>
              </p:cNvPr>
              <p:cNvSpPr/>
              <p:nvPr/>
            </p:nvSpPr>
            <p:spPr>
              <a:xfrm>
                <a:off x="6733540" y="5083048"/>
                <a:ext cx="640080" cy="64008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dirty="0">
                    <a:solidFill>
                      <a:schemeClr val="tx1"/>
                    </a:solidFill>
                  </a:rPr>
                  <a:t>7</a:t>
                </a:r>
              </a:p>
            </p:txBody>
          </p:sp>
          <p:sp>
            <p:nvSpPr>
              <p:cNvPr id="38" name="Rectangle 37">
                <a:extLst>
                  <a:ext uri="{FF2B5EF4-FFF2-40B4-BE49-F238E27FC236}">
                    <a16:creationId xmlns:a16="http://schemas.microsoft.com/office/drawing/2014/main" id="{F281D43C-365F-E9E0-2F3E-3AEC6E041CFF}"/>
                  </a:ext>
                </a:extLst>
              </p:cNvPr>
              <p:cNvSpPr/>
              <p:nvPr/>
            </p:nvSpPr>
            <p:spPr>
              <a:xfrm>
                <a:off x="7373620" y="5083048"/>
                <a:ext cx="640080" cy="64008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dirty="0">
                    <a:solidFill>
                      <a:schemeClr val="tx1"/>
                    </a:solidFill>
                  </a:rPr>
                  <a:t>8</a:t>
                </a:r>
              </a:p>
            </p:txBody>
          </p:sp>
          <p:sp>
            <p:nvSpPr>
              <p:cNvPr id="39" name="Rectangle 38">
                <a:extLst>
                  <a:ext uri="{FF2B5EF4-FFF2-40B4-BE49-F238E27FC236}">
                    <a16:creationId xmlns:a16="http://schemas.microsoft.com/office/drawing/2014/main" id="{00EFE913-0974-C71F-7F24-0616C6028245}"/>
                  </a:ext>
                </a:extLst>
              </p:cNvPr>
              <p:cNvSpPr/>
              <p:nvPr/>
            </p:nvSpPr>
            <p:spPr>
              <a:xfrm>
                <a:off x="8013700" y="5083048"/>
                <a:ext cx="640080" cy="64008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dirty="0">
                    <a:solidFill>
                      <a:schemeClr val="tx1"/>
                    </a:solidFill>
                  </a:rPr>
                  <a:t>9</a:t>
                </a:r>
              </a:p>
            </p:txBody>
          </p:sp>
        </p:grpSp>
      </p:grpSp>
      <p:grpSp>
        <p:nvGrpSpPr>
          <p:cNvPr id="50" name="Group 49">
            <a:extLst>
              <a:ext uri="{FF2B5EF4-FFF2-40B4-BE49-F238E27FC236}">
                <a16:creationId xmlns:a16="http://schemas.microsoft.com/office/drawing/2014/main" id="{FF0E7FA8-3BC2-B1F6-F856-E242C2F1AE79}"/>
              </a:ext>
            </a:extLst>
          </p:cNvPr>
          <p:cNvGrpSpPr/>
          <p:nvPr/>
        </p:nvGrpSpPr>
        <p:grpSpPr>
          <a:xfrm>
            <a:off x="2895600" y="5467983"/>
            <a:ext cx="6400800" cy="1097280"/>
            <a:chOff x="4953000" y="660717"/>
            <a:chExt cx="6400800" cy="1097280"/>
          </a:xfrm>
        </p:grpSpPr>
        <p:grpSp>
          <p:nvGrpSpPr>
            <p:cNvPr id="51" name="Group 50">
              <a:extLst>
                <a:ext uri="{FF2B5EF4-FFF2-40B4-BE49-F238E27FC236}">
                  <a16:creationId xmlns:a16="http://schemas.microsoft.com/office/drawing/2014/main" id="{3080B4AB-EF77-14B3-B419-5CA35BE5DB03}"/>
                </a:ext>
              </a:extLst>
            </p:cNvPr>
            <p:cNvGrpSpPr/>
            <p:nvPr/>
          </p:nvGrpSpPr>
          <p:grpSpPr>
            <a:xfrm>
              <a:off x="4953000" y="660717"/>
              <a:ext cx="6400800" cy="640080"/>
              <a:chOff x="2252980" y="5083048"/>
              <a:chExt cx="6400800" cy="640080"/>
            </a:xfrm>
          </p:grpSpPr>
          <p:sp>
            <p:nvSpPr>
              <p:cNvPr id="63" name="Rectangle 62">
                <a:extLst>
                  <a:ext uri="{FF2B5EF4-FFF2-40B4-BE49-F238E27FC236}">
                    <a16:creationId xmlns:a16="http://schemas.microsoft.com/office/drawing/2014/main" id="{04249A9C-6ED1-D9FC-95EC-B4B4859E7E6A}"/>
                  </a:ext>
                </a:extLst>
              </p:cNvPr>
              <p:cNvSpPr/>
              <p:nvPr/>
            </p:nvSpPr>
            <p:spPr>
              <a:xfrm>
                <a:off x="2252980" y="5083048"/>
                <a:ext cx="640080" cy="640080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64" name="Rectangle 63">
                <a:extLst>
                  <a:ext uri="{FF2B5EF4-FFF2-40B4-BE49-F238E27FC236}">
                    <a16:creationId xmlns:a16="http://schemas.microsoft.com/office/drawing/2014/main" id="{2AB09D0E-533D-6A0E-99E3-33D37733B1A3}"/>
                  </a:ext>
                </a:extLst>
              </p:cNvPr>
              <p:cNvSpPr/>
              <p:nvPr/>
            </p:nvSpPr>
            <p:spPr>
              <a:xfrm>
                <a:off x="2893060" y="5083048"/>
                <a:ext cx="640080" cy="640080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65" name="Rectangle 64">
                <a:extLst>
                  <a:ext uri="{FF2B5EF4-FFF2-40B4-BE49-F238E27FC236}">
                    <a16:creationId xmlns:a16="http://schemas.microsoft.com/office/drawing/2014/main" id="{78410FC4-E45A-B5FD-B222-FC7DA0EAD62C}"/>
                  </a:ext>
                </a:extLst>
              </p:cNvPr>
              <p:cNvSpPr/>
              <p:nvPr/>
            </p:nvSpPr>
            <p:spPr>
              <a:xfrm>
                <a:off x="3533140" y="5083048"/>
                <a:ext cx="640080" cy="640080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66" name="Rectangle 65">
                <a:extLst>
                  <a:ext uri="{FF2B5EF4-FFF2-40B4-BE49-F238E27FC236}">
                    <a16:creationId xmlns:a16="http://schemas.microsoft.com/office/drawing/2014/main" id="{1CCC229D-3A1C-5FEB-FC0B-A77D5870FA31}"/>
                  </a:ext>
                </a:extLst>
              </p:cNvPr>
              <p:cNvSpPr/>
              <p:nvPr/>
            </p:nvSpPr>
            <p:spPr>
              <a:xfrm>
                <a:off x="4173220" y="5083048"/>
                <a:ext cx="640080" cy="640080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67" name="Rectangle 66">
                <a:extLst>
                  <a:ext uri="{FF2B5EF4-FFF2-40B4-BE49-F238E27FC236}">
                    <a16:creationId xmlns:a16="http://schemas.microsoft.com/office/drawing/2014/main" id="{DE62C7C2-8671-2E6A-DA8F-CF7A29CDA5AD}"/>
                  </a:ext>
                </a:extLst>
              </p:cNvPr>
              <p:cNvSpPr/>
              <p:nvPr/>
            </p:nvSpPr>
            <p:spPr>
              <a:xfrm>
                <a:off x="4813300" y="5083048"/>
                <a:ext cx="640080" cy="640080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68" name="Rectangle 67">
                <a:extLst>
                  <a:ext uri="{FF2B5EF4-FFF2-40B4-BE49-F238E27FC236}">
                    <a16:creationId xmlns:a16="http://schemas.microsoft.com/office/drawing/2014/main" id="{2F6BD7A7-540E-8EC5-D043-5E081630C2C7}"/>
                  </a:ext>
                </a:extLst>
              </p:cNvPr>
              <p:cNvSpPr/>
              <p:nvPr/>
            </p:nvSpPr>
            <p:spPr>
              <a:xfrm>
                <a:off x="5453380" y="5083048"/>
                <a:ext cx="640080" cy="640080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69" name="Rectangle 68">
                <a:extLst>
                  <a:ext uri="{FF2B5EF4-FFF2-40B4-BE49-F238E27FC236}">
                    <a16:creationId xmlns:a16="http://schemas.microsoft.com/office/drawing/2014/main" id="{E8D7D4D6-8E24-244C-3971-3CCAD4261AEC}"/>
                  </a:ext>
                </a:extLst>
              </p:cNvPr>
              <p:cNvSpPr/>
              <p:nvPr/>
            </p:nvSpPr>
            <p:spPr>
              <a:xfrm>
                <a:off x="6093460" y="5083048"/>
                <a:ext cx="640080" cy="640080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70" name="Rectangle 69">
                <a:extLst>
                  <a:ext uri="{FF2B5EF4-FFF2-40B4-BE49-F238E27FC236}">
                    <a16:creationId xmlns:a16="http://schemas.microsoft.com/office/drawing/2014/main" id="{A67DFB6D-37C3-C196-F5BA-42A77E9D771B}"/>
                  </a:ext>
                </a:extLst>
              </p:cNvPr>
              <p:cNvSpPr/>
              <p:nvPr/>
            </p:nvSpPr>
            <p:spPr>
              <a:xfrm>
                <a:off x="6733540" y="5083048"/>
                <a:ext cx="640080" cy="640080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71" name="Rectangle 70">
                <a:extLst>
                  <a:ext uri="{FF2B5EF4-FFF2-40B4-BE49-F238E27FC236}">
                    <a16:creationId xmlns:a16="http://schemas.microsoft.com/office/drawing/2014/main" id="{DA4B8E49-61D8-BCC7-82FA-A482EDEE8E05}"/>
                  </a:ext>
                </a:extLst>
              </p:cNvPr>
              <p:cNvSpPr/>
              <p:nvPr/>
            </p:nvSpPr>
            <p:spPr>
              <a:xfrm>
                <a:off x="7373620" y="5083048"/>
                <a:ext cx="640080" cy="640080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72" name="Rectangle 71">
                <a:extLst>
                  <a:ext uri="{FF2B5EF4-FFF2-40B4-BE49-F238E27FC236}">
                    <a16:creationId xmlns:a16="http://schemas.microsoft.com/office/drawing/2014/main" id="{306DB1D8-0C5C-14B6-26C6-6D75B2A5EFB1}"/>
                  </a:ext>
                </a:extLst>
              </p:cNvPr>
              <p:cNvSpPr/>
              <p:nvPr/>
            </p:nvSpPr>
            <p:spPr>
              <a:xfrm>
                <a:off x="8013700" y="5083048"/>
                <a:ext cx="640080" cy="640080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 dirty="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52" name="Group 51">
              <a:extLst>
                <a:ext uri="{FF2B5EF4-FFF2-40B4-BE49-F238E27FC236}">
                  <a16:creationId xmlns:a16="http://schemas.microsoft.com/office/drawing/2014/main" id="{D2D755FE-F515-40EC-653B-223CEB76CA73}"/>
                </a:ext>
              </a:extLst>
            </p:cNvPr>
            <p:cNvGrpSpPr/>
            <p:nvPr/>
          </p:nvGrpSpPr>
          <p:grpSpPr>
            <a:xfrm>
              <a:off x="4953000" y="1117917"/>
              <a:ext cx="6400800" cy="640080"/>
              <a:chOff x="2252980" y="5083048"/>
              <a:chExt cx="6400800" cy="640080"/>
            </a:xfrm>
            <a:noFill/>
          </p:grpSpPr>
          <p:sp>
            <p:nvSpPr>
              <p:cNvPr id="53" name="Rectangle 52">
                <a:extLst>
                  <a:ext uri="{FF2B5EF4-FFF2-40B4-BE49-F238E27FC236}">
                    <a16:creationId xmlns:a16="http://schemas.microsoft.com/office/drawing/2014/main" id="{31D220B9-29A0-64DD-2500-3019131C007D}"/>
                  </a:ext>
                </a:extLst>
              </p:cNvPr>
              <p:cNvSpPr/>
              <p:nvPr/>
            </p:nvSpPr>
            <p:spPr>
              <a:xfrm>
                <a:off x="2252980" y="5083048"/>
                <a:ext cx="640080" cy="64008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dirty="0">
                    <a:solidFill>
                      <a:schemeClr val="tx1"/>
                    </a:solidFill>
                  </a:rPr>
                  <a:t>0</a:t>
                </a:r>
              </a:p>
            </p:txBody>
          </p:sp>
          <p:sp>
            <p:nvSpPr>
              <p:cNvPr id="54" name="Rectangle 53">
                <a:extLst>
                  <a:ext uri="{FF2B5EF4-FFF2-40B4-BE49-F238E27FC236}">
                    <a16:creationId xmlns:a16="http://schemas.microsoft.com/office/drawing/2014/main" id="{03D5157E-11D6-BE97-7FBE-07ED93BE870F}"/>
                  </a:ext>
                </a:extLst>
              </p:cNvPr>
              <p:cNvSpPr/>
              <p:nvPr/>
            </p:nvSpPr>
            <p:spPr>
              <a:xfrm>
                <a:off x="2893060" y="5083048"/>
                <a:ext cx="640080" cy="64008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dirty="0">
                    <a:solidFill>
                      <a:schemeClr val="tx1"/>
                    </a:solidFill>
                  </a:rPr>
                  <a:t>1</a:t>
                </a:r>
              </a:p>
            </p:txBody>
          </p:sp>
          <p:sp>
            <p:nvSpPr>
              <p:cNvPr id="55" name="Rectangle 54">
                <a:extLst>
                  <a:ext uri="{FF2B5EF4-FFF2-40B4-BE49-F238E27FC236}">
                    <a16:creationId xmlns:a16="http://schemas.microsoft.com/office/drawing/2014/main" id="{4DA80E3F-EE44-1BE6-C659-DB84450793FA}"/>
                  </a:ext>
                </a:extLst>
              </p:cNvPr>
              <p:cNvSpPr/>
              <p:nvPr/>
            </p:nvSpPr>
            <p:spPr>
              <a:xfrm>
                <a:off x="3533140" y="5083048"/>
                <a:ext cx="640080" cy="64008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dirty="0">
                    <a:solidFill>
                      <a:schemeClr val="tx1"/>
                    </a:solidFill>
                  </a:rPr>
                  <a:t>2</a:t>
                </a:r>
              </a:p>
            </p:txBody>
          </p:sp>
          <p:sp>
            <p:nvSpPr>
              <p:cNvPr id="56" name="Rectangle 55">
                <a:extLst>
                  <a:ext uri="{FF2B5EF4-FFF2-40B4-BE49-F238E27FC236}">
                    <a16:creationId xmlns:a16="http://schemas.microsoft.com/office/drawing/2014/main" id="{8B8FC242-387C-B27E-C1C6-8FE7AA601A71}"/>
                  </a:ext>
                </a:extLst>
              </p:cNvPr>
              <p:cNvSpPr/>
              <p:nvPr/>
            </p:nvSpPr>
            <p:spPr>
              <a:xfrm>
                <a:off x="4173220" y="5083048"/>
                <a:ext cx="640080" cy="64008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dirty="0">
                    <a:solidFill>
                      <a:schemeClr val="tx1"/>
                    </a:solidFill>
                  </a:rPr>
                  <a:t>3</a:t>
                </a:r>
              </a:p>
            </p:txBody>
          </p:sp>
          <p:sp>
            <p:nvSpPr>
              <p:cNvPr id="57" name="Rectangle 56">
                <a:extLst>
                  <a:ext uri="{FF2B5EF4-FFF2-40B4-BE49-F238E27FC236}">
                    <a16:creationId xmlns:a16="http://schemas.microsoft.com/office/drawing/2014/main" id="{E43771C7-E8E0-43A1-2859-0D4A771F59E8}"/>
                  </a:ext>
                </a:extLst>
              </p:cNvPr>
              <p:cNvSpPr/>
              <p:nvPr/>
            </p:nvSpPr>
            <p:spPr>
              <a:xfrm>
                <a:off x="4813300" y="5083048"/>
                <a:ext cx="640080" cy="64008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dirty="0">
                    <a:solidFill>
                      <a:schemeClr val="tx1"/>
                    </a:solidFill>
                  </a:rPr>
                  <a:t>4</a:t>
                </a:r>
              </a:p>
            </p:txBody>
          </p:sp>
          <p:sp>
            <p:nvSpPr>
              <p:cNvPr id="58" name="Rectangle 57">
                <a:extLst>
                  <a:ext uri="{FF2B5EF4-FFF2-40B4-BE49-F238E27FC236}">
                    <a16:creationId xmlns:a16="http://schemas.microsoft.com/office/drawing/2014/main" id="{AF78C97C-EF94-9133-7554-3A31C4B65CD3}"/>
                  </a:ext>
                </a:extLst>
              </p:cNvPr>
              <p:cNvSpPr/>
              <p:nvPr/>
            </p:nvSpPr>
            <p:spPr>
              <a:xfrm>
                <a:off x="5453380" y="5083048"/>
                <a:ext cx="640080" cy="64008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dirty="0">
                    <a:solidFill>
                      <a:schemeClr val="tx1"/>
                    </a:solidFill>
                  </a:rPr>
                  <a:t>5</a:t>
                </a:r>
              </a:p>
            </p:txBody>
          </p:sp>
          <p:sp>
            <p:nvSpPr>
              <p:cNvPr id="59" name="Rectangle 58">
                <a:extLst>
                  <a:ext uri="{FF2B5EF4-FFF2-40B4-BE49-F238E27FC236}">
                    <a16:creationId xmlns:a16="http://schemas.microsoft.com/office/drawing/2014/main" id="{574F169C-2BD0-1676-4932-755C5A0E5328}"/>
                  </a:ext>
                </a:extLst>
              </p:cNvPr>
              <p:cNvSpPr/>
              <p:nvPr/>
            </p:nvSpPr>
            <p:spPr>
              <a:xfrm>
                <a:off x="6093460" y="5083048"/>
                <a:ext cx="640080" cy="64008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dirty="0">
                    <a:solidFill>
                      <a:schemeClr val="tx1"/>
                    </a:solidFill>
                  </a:rPr>
                  <a:t>6</a:t>
                </a:r>
              </a:p>
            </p:txBody>
          </p:sp>
          <p:sp>
            <p:nvSpPr>
              <p:cNvPr id="60" name="Rectangle 59">
                <a:extLst>
                  <a:ext uri="{FF2B5EF4-FFF2-40B4-BE49-F238E27FC236}">
                    <a16:creationId xmlns:a16="http://schemas.microsoft.com/office/drawing/2014/main" id="{DFB6C60F-0F31-9D5A-8B8B-27195326098D}"/>
                  </a:ext>
                </a:extLst>
              </p:cNvPr>
              <p:cNvSpPr/>
              <p:nvPr/>
            </p:nvSpPr>
            <p:spPr>
              <a:xfrm>
                <a:off x="6733540" y="5083048"/>
                <a:ext cx="640080" cy="64008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dirty="0">
                    <a:solidFill>
                      <a:schemeClr val="tx1"/>
                    </a:solidFill>
                  </a:rPr>
                  <a:t>7</a:t>
                </a:r>
              </a:p>
            </p:txBody>
          </p:sp>
          <p:sp>
            <p:nvSpPr>
              <p:cNvPr id="61" name="Rectangle 60">
                <a:extLst>
                  <a:ext uri="{FF2B5EF4-FFF2-40B4-BE49-F238E27FC236}">
                    <a16:creationId xmlns:a16="http://schemas.microsoft.com/office/drawing/2014/main" id="{C3F8A554-51E7-EB90-5525-BCC34E507E3E}"/>
                  </a:ext>
                </a:extLst>
              </p:cNvPr>
              <p:cNvSpPr/>
              <p:nvPr/>
            </p:nvSpPr>
            <p:spPr>
              <a:xfrm>
                <a:off x="7373620" y="5083048"/>
                <a:ext cx="640080" cy="64008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dirty="0">
                    <a:solidFill>
                      <a:schemeClr val="tx1"/>
                    </a:solidFill>
                  </a:rPr>
                  <a:t>8</a:t>
                </a:r>
              </a:p>
            </p:txBody>
          </p:sp>
          <p:sp>
            <p:nvSpPr>
              <p:cNvPr id="62" name="Rectangle 61">
                <a:extLst>
                  <a:ext uri="{FF2B5EF4-FFF2-40B4-BE49-F238E27FC236}">
                    <a16:creationId xmlns:a16="http://schemas.microsoft.com/office/drawing/2014/main" id="{5851A8B6-4F8D-214A-6A55-233D3318CC0D}"/>
                  </a:ext>
                </a:extLst>
              </p:cNvPr>
              <p:cNvSpPr/>
              <p:nvPr/>
            </p:nvSpPr>
            <p:spPr>
              <a:xfrm>
                <a:off x="8013700" y="5083048"/>
                <a:ext cx="640080" cy="64008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dirty="0">
                    <a:solidFill>
                      <a:schemeClr val="tx1"/>
                    </a:solidFill>
                  </a:rPr>
                  <a:t>9</a:t>
                </a:r>
              </a:p>
            </p:txBody>
          </p:sp>
        </p:grpSp>
      </p:grpSp>
      <p:sp>
        <p:nvSpPr>
          <p:cNvPr id="73" name="TextBox 72">
            <a:extLst>
              <a:ext uri="{FF2B5EF4-FFF2-40B4-BE49-F238E27FC236}">
                <a16:creationId xmlns:a16="http://schemas.microsoft.com/office/drawing/2014/main" id="{AB07EE8C-AC48-9B51-CA01-3DF09601C283}"/>
              </a:ext>
            </a:extLst>
          </p:cNvPr>
          <p:cNvSpPr txBox="1"/>
          <p:nvPr/>
        </p:nvSpPr>
        <p:spPr>
          <a:xfrm>
            <a:off x="1600429" y="3301311"/>
            <a:ext cx="8656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Before:</a:t>
            </a: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3A4787DE-530B-3E10-4F22-AADFE50C03BD}"/>
              </a:ext>
            </a:extLst>
          </p:cNvPr>
          <p:cNvSpPr txBox="1"/>
          <p:nvPr/>
        </p:nvSpPr>
        <p:spPr>
          <a:xfrm>
            <a:off x="1600429" y="5603357"/>
            <a:ext cx="7207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After:</a:t>
            </a:r>
          </a:p>
        </p:txBody>
      </p:sp>
    </p:spTree>
    <p:extLst>
      <p:ext uri="{BB962C8B-B14F-4D97-AF65-F5344CB8AC3E}">
        <p14:creationId xmlns:p14="http://schemas.microsoft.com/office/powerpoint/2010/main" val="13467442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682224-77C0-7101-3666-23633BC3E3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Linear Probing: Delete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7C19AB-1C53-85A1-A3AF-83DFA61F94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Suppose A and E hashed to 3, and B,C, and D hashed to 4</a:t>
            </a:r>
          </a:p>
          <a:p>
            <a:r>
              <a:rPr lang="en-US" dirty="0"/>
              <a:t>Now let’s delete B</a:t>
            </a:r>
          </a:p>
        </p:txBody>
      </p:sp>
      <p:grpSp>
        <p:nvGrpSpPr>
          <p:cNvPr id="27" name="Group 26">
            <a:extLst>
              <a:ext uri="{FF2B5EF4-FFF2-40B4-BE49-F238E27FC236}">
                <a16:creationId xmlns:a16="http://schemas.microsoft.com/office/drawing/2014/main" id="{6557A905-A4AB-3521-6E44-053E83039717}"/>
              </a:ext>
            </a:extLst>
          </p:cNvPr>
          <p:cNvGrpSpPr/>
          <p:nvPr/>
        </p:nvGrpSpPr>
        <p:grpSpPr>
          <a:xfrm>
            <a:off x="2837411" y="3198609"/>
            <a:ext cx="6400800" cy="1097280"/>
            <a:chOff x="4953000" y="660717"/>
            <a:chExt cx="6400800" cy="1097280"/>
          </a:xfrm>
        </p:grpSpPr>
        <p:grpSp>
          <p:nvGrpSpPr>
            <p:cNvPr id="28" name="Group 27">
              <a:extLst>
                <a:ext uri="{FF2B5EF4-FFF2-40B4-BE49-F238E27FC236}">
                  <a16:creationId xmlns:a16="http://schemas.microsoft.com/office/drawing/2014/main" id="{080D7FBF-B01A-0263-3C32-5EE2F7A16537}"/>
                </a:ext>
              </a:extLst>
            </p:cNvPr>
            <p:cNvGrpSpPr/>
            <p:nvPr/>
          </p:nvGrpSpPr>
          <p:grpSpPr>
            <a:xfrm>
              <a:off x="4953000" y="660717"/>
              <a:ext cx="6400800" cy="640080"/>
              <a:chOff x="2252980" y="5083048"/>
              <a:chExt cx="6400800" cy="640080"/>
            </a:xfrm>
          </p:grpSpPr>
          <p:sp>
            <p:nvSpPr>
              <p:cNvPr id="40" name="Rectangle 39">
                <a:extLst>
                  <a:ext uri="{FF2B5EF4-FFF2-40B4-BE49-F238E27FC236}">
                    <a16:creationId xmlns:a16="http://schemas.microsoft.com/office/drawing/2014/main" id="{A47806BC-9D6A-BA52-C7E9-2B88DE6B0DB6}"/>
                  </a:ext>
                </a:extLst>
              </p:cNvPr>
              <p:cNvSpPr/>
              <p:nvPr/>
            </p:nvSpPr>
            <p:spPr>
              <a:xfrm>
                <a:off x="2252980" y="5083048"/>
                <a:ext cx="640080" cy="640080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41" name="Rectangle 40">
                <a:extLst>
                  <a:ext uri="{FF2B5EF4-FFF2-40B4-BE49-F238E27FC236}">
                    <a16:creationId xmlns:a16="http://schemas.microsoft.com/office/drawing/2014/main" id="{DE16997F-BE67-C4CF-33DB-F3CEB9B5E7FF}"/>
                  </a:ext>
                </a:extLst>
              </p:cNvPr>
              <p:cNvSpPr/>
              <p:nvPr/>
            </p:nvSpPr>
            <p:spPr>
              <a:xfrm>
                <a:off x="2893060" y="5083048"/>
                <a:ext cx="640080" cy="640080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42" name="Rectangle 41">
                <a:extLst>
                  <a:ext uri="{FF2B5EF4-FFF2-40B4-BE49-F238E27FC236}">
                    <a16:creationId xmlns:a16="http://schemas.microsoft.com/office/drawing/2014/main" id="{5F4DD397-D99C-7646-A67D-CF7F7D487B88}"/>
                  </a:ext>
                </a:extLst>
              </p:cNvPr>
              <p:cNvSpPr/>
              <p:nvPr/>
            </p:nvSpPr>
            <p:spPr>
              <a:xfrm>
                <a:off x="3533140" y="5083048"/>
                <a:ext cx="640080" cy="640080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43" name="Rectangle 42">
                <a:extLst>
                  <a:ext uri="{FF2B5EF4-FFF2-40B4-BE49-F238E27FC236}">
                    <a16:creationId xmlns:a16="http://schemas.microsoft.com/office/drawing/2014/main" id="{CCB4BB42-9793-1214-47D0-4B30BC0780D9}"/>
                  </a:ext>
                </a:extLst>
              </p:cNvPr>
              <p:cNvSpPr/>
              <p:nvPr/>
            </p:nvSpPr>
            <p:spPr>
              <a:xfrm>
                <a:off x="4173220" y="5083048"/>
                <a:ext cx="640080" cy="640080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dirty="0">
                    <a:solidFill>
                      <a:schemeClr val="tx1"/>
                    </a:solidFill>
                  </a:rPr>
                  <a:t>A</a:t>
                </a:r>
              </a:p>
            </p:txBody>
          </p:sp>
          <p:sp>
            <p:nvSpPr>
              <p:cNvPr id="44" name="Rectangle 43">
                <a:extLst>
                  <a:ext uri="{FF2B5EF4-FFF2-40B4-BE49-F238E27FC236}">
                    <a16:creationId xmlns:a16="http://schemas.microsoft.com/office/drawing/2014/main" id="{6F4F6AC1-6C76-A972-3D3C-C502B6358025}"/>
                  </a:ext>
                </a:extLst>
              </p:cNvPr>
              <p:cNvSpPr/>
              <p:nvPr/>
            </p:nvSpPr>
            <p:spPr>
              <a:xfrm>
                <a:off x="4813300" y="5083048"/>
                <a:ext cx="640080" cy="640080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dirty="0">
                    <a:solidFill>
                      <a:schemeClr val="tx1"/>
                    </a:solidFill>
                  </a:rPr>
                  <a:t>B</a:t>
                </a:r>
              </a:p>
            </p:txBody>
          </p:sp>
          <p:sp>
            <p:nvSpPr>
              <p:cNvPr id="45" name="Rectangle 44">
                <a:extLst>
                  <a:ext uri="{FF2B5EF4-FFF2-40B4-BE49-F238E27FC236}">
                    <a16:creationId xmlns:a16="http://schemas.microsoft.com/office/drawing/2014/main" id="{7D294464-AC69-3D07-3DB2-36131BDFBEAC}"/>
                  </a:ext>
                </a:extLst>
              </p:cNvPr>
              <p:cNvSpPr/>
              <p:nvPr/>
            </p:nvSpPr>
            <p:spPr>
              <a:xfrm>
                <a:off x="5453380" y="5083048"/>
                <a:ext cx="640080" cy="640080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dirty="0">
                    <a:solidFill>
                      <a:schemeClr val="tx1"/>
                    </a:solidFill>
                  </a:rPr>
                  <a:t>C</a:t>
                </a:r>
              </a:p>
            </p:txBody>
          </p:sp>
          <p:sp>
            <p:nvSpPr>
              <p:cNvPr id="46" name="Rectangle 45">
                <a:extLst>
                  <a:ext uri="{FF2B5EF4-FFF2-40B4-BE49-F238E27FC236}">
                    <a16:creationId xmlns:a16="http://schemas.microsoft.com/office/drawing/2014/main" id="{1BF1821F-C1E3-EA41-AE19-92A28DAE6210}"/>
                  </a:ext>
                </a:extLst>
              </p:cNvPr>
              <p:cNvSpPr/>
              <p:nvPr/>
            </p:nvSpPr>
            <p:spPr>
              <a:xfrm>
                <a:off x="6093460" y="5083048"/>
                <a:ext cx="640080" cy="640080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dirty="0">
                    <a:solidFill>
                      <a:schemeClr val="tx1"/>
                    </a:solidFill>
                  </a:rPr>
                  <a:t>D</a:t>
                </a:r>
              </a:p>
            </p:txBody>
          </p:sp>
          <p:sp>
            <p:nvSpPr>
              <p:cNvPr id="47" name="Rectangle 46">
                <a:extLst>
                  <a:ext uri="{FF2B5EF4-FFF2-40B4-BE49-F238E27FC236}">
                    <a16:creationId xmlns:a16="http://schemas.microsoft.com/office/drawing/2014/main" id="{DA3F0A40-04D7-AD38-9174-FBAA27A8621E}"/>
                  </a:ext>
                </a:extLst>
              </p:cNvPr>
              <p:cNvSpPr/>
              <p:nvPr/>
            </p:nvSpPr>
            <p:spPr>
              <a:xfrm>
                <a:off x="6733540" y="5083048"/>
                <a:ext cx="640080" cy="640080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dirty="0">
                    <a:solidFill>
                      <a:schemeClr val="tx1"/>
                    </a:solidFill>
                  </a:rPr>
                  <a:t>E</a:t>
                </a:r>
              </a:p>
            </p:txBody>
          </p:sp>
          <p:sp>
            <p:nvSpPr>
              <p:cNvPr id="48" name="Rectangle 47">
                <a:extLst>
                  <a:ext uri="{FF2B5EF4-FFF2-40B4-BE49-F238E27FC236}">
                    <a16:creationId xmlns:a16="http://schemas.microsoft.com/office/drawing/2014/main" id="{3E94F093-0B15-C706-A522-819BF36D2D9B}"/>
                  </a:ext>
                </a:extLst>
              </p:cNvPr>
              <p:cNvSpPr/>
              <p:nvPr/>
            </p:nvSpPr>
            <p:spPr>
              <a:xfrm>
                <a:off x="7373620" y="5083048"/>
                <a:ext cx="640080" cy="640080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49" name="Rectangle 48">
                <a:extLst>
                  <a:ext uri="{FF2B5EF4-FFF2-40B4-BE49-F238E27FC236}">
                    <a16:creationId xmlns:a16="http://schemas.microsoft.com/office/drawing/2014/main" id="{C3FB048E-0C7B-F708-75DA-E2C6FA8F5826}"/>
                  </a:ext>
                </a:extLst>
              </p:cNvPr>
              <p:cNvSpPr/>
              <p:nvPr/>
            </p:nvSpPr>
            <p:spPr>
              <a:xfrm>
                <a:off x="8013700" y="5083048"/>
                <a:ext cx="640080" cy="640080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 dirty="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29" name="Group 28">
              <a:extLst>
                <a:ext uri="{FF2B5EF4-FFF2-40B4-BE49-F238E27FC236}">
                  <a16:creationId xmlns:a16="http://schemas.microsoft.com/office/drawing/2014/main" id="{50DD7863-789A-A342-31AA-A1A494FE2D02}"/>
                </a:ext>
              </a:extLst>
            </p:cNvPr>
            <p:cNvGrpSpPr/>
            <p:nvPr/>
          </p:nvGrpSpPr>
          <p:grpSpPr>
            <a:xfrm>
              <a:off x="4953000" y="1117917"/>
              <a:ext cx="6400800" cy="640080"/>
              <a:chOff x="2252980" y="5083048"/>
              <a:chExt cx="6400800" cy="640080"/>
            </a:xfrm>
            <a:noFill/>
          </p:grpSpPr>
          <p:sp>
            <p:nvSpPr>
              <p:cNvPr id="30" name="Rectangle 29">
                <a:extLst>
                  <a:ext uri="{FF2B5EF4-FFF2-40B4-BE49-F238E27FC236}">
                    <a16:creationId xmlns:a16="http://schemas.microsoft.com/office/drawing/2014/main" id="{474489EC-EAE6-0437-2AD4-E63C397FE366}"/>
                  </a:ext>
                </a:extLst>
              </p:cNvPr>
              <p:cNvSpPr/>
              <p:nvPr/>
            </p:nvSpPr>
            <p:spPr>
              <a:xfrm>
                <a:off x="2252980" y="5083048"/>
                <a:ext cx="640080" cy="64008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dirty="0">
                    <a:solidFill>
                      <a:schemeClr val="tx1"/>
                    </a:solidFill>
                  </a:rPr>
                  <a:t>0</a:t>
                </a:r>
              </a:p>
            </p:txBody>
          </p:sp>
          <p:sp>
            <p:nvSpPr>
              <p:cNvPr id="31" name="Rectangle 30">
                <a:extLst>
                  <a:ext uri="{FF2B5EF4-FFF2-40B4-BE49-F238E27FC236}">
                    <a16:creationId xmlns:a16="http://schemas.microsoft.com/office/drawing/2014/main" id="{D12EB49C-DAB9-BEB9-59C3-10CAFDCCA95F}"/>
                  </a:ext>
                </a:extLst>
              </p:cNvPr>
              <p:cNvSpPr/>
              <p:nvPr/>
            </p:nvSpPr>
            <p:spPr>
              <a:xfrm>
                <a:off x="2893060" y="5083048"/>
                <a:ext cx="640080" cy="64008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dirty="0">
                    <a:solidFill>
                      <a:schemeClr val="tx1"/>
                    </a:solidFill>
                  </a:rPr>
                  <a:t>1</a:t>
                </a:r>
              </a:p>
            </p:txBody>
          </p:sp>
          <p:sp>
            <p:nvSpPr>
              <p:cNvPr id="32" name="Rectangle 31">
                <a:extLst>
                  <a:ext uri="{FF2B5EF4-FFF2-40B4-BE49-F238E27FC236}">
                    <a16:creationId xmlns:a16="http://schemas.microsoft.com/office/drawing/2014/main" id="{7EE59E87-303A-7922-37B0-7EED645DBB8D}"/>
                  </a:ext>
                </a:extLst>
              </p:cNvPr>
              <p:cNvSpPr/>
              <p:nvPr/>
            </p:nvSpPr>
            <p:spPr>
              <a:xfrm>
                <a:off x="3533140" y="5083048"/>
                <a:ext cx="640080" cy="64008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dirty="0">
                    <a:solidFill>
                      <a:schemeClr val="tx1"/>
                    </a:solidFill>
                  </a:rPr>
                  <a:t>2</a:t>
                </a:r>
              </a:p>
            </p:txBody>
          </p:sp>
          <p:sp>
            <p:nvSpPr>
              <p:cNvPr id="33" name="Rectangle 32">
                <a:extLst>
                  <a:ext uri="{FF2B5EF4-FFF2-40B4-BE49-F238E27FC236}">
                    <a16:creationId xmlns:a16="http://schemas.microsoft.com/office/drawing/2014/main" id="{9548E299-9524-3D95-0330-A77CA45E23C4}"/>
                  </a:ext>
                </a:extLst>
              </p:cNvPr>
              <p:cNvSpPr/>
              <p:nvPr/>
            </p:nvSpPr>
            <p:spPr>
              <a:xfrm>
                <a:off x="4173220" y="5083048"/>
                <a:ext cx="640080" cy="64008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dirty="0">
                    <a:solidFill>
                      <a:schemeClr val="tx1"/>
                    </a:solidFill>
                  </a:rPr>
                  <a:t>3</a:t>
                </a:r>
              </a:p>
            </p:txBody>
          </p:sp>
          <p:sp>
            <p:nvSpPr>
              <p:cNvPr id="34" name="Rectangle 33">
                <a:extLst>
                  <a:ext uri="{FF2B5EF4-FFF2-40B4-BE49-F238E27FC236}">
                    <a16:creationId xmlns:a16="http://schemas.microsoft.com/office/drawing/2014/main" id="{6D65189A-1BBE-D762-F7A0-0E1C52656C4A}"/>
                  </a:ext>
                </a:extLst>
              </p:cNvPr>
              <p:cNvSpPr/>
              <p:nvPr/>
            </p:nvSpPr>
            <p:spPr>
              <a:xfrm>
                <a:off x="4813300" y="5083048"/>
                <a:ext cx="640080" cy="64008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dirty="0">
                    <a:solidFill>
                      <a:schemeClr val="tx1"/>
                    </a:solidFill>
                  </a:rPr>
                  <a:t>4</a:t>
                </a:r>
              </a:p>
            </p:txBody>
          </p:sp>
          <p:sp>
            <p:nvSpPr>
              <p:cNvPr id="35" name="Rectangle 34">
                <a:extLst>
                  <a:ext uri="{FF2B5EF4-FFF2-40B4-BE49-F238E27FC236}">
                    <a16:creationId xmlns:a16="http://schemas.microsoft.com/office/drawing/2014/main" id="{0374B8B0-C318-594E-6595-2927D1887D2F}"/>
                  </a:ext>
                </a:extLst>
              </p:cNvPr>
              <p:cNvSpPr/>
              <p:nvPr/>
            </p:nvSpPr>
            <p:spPr>
              <a:xfrm>
                <a:off x="5453380" y="5083048"/>
                <a:ext cx="640080" cy="64008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dirty="0">
                    <a:solidFill>
                      <a:schemeClr val="tx1"/>
                    </a:solidFill>
                  </a:rPr>
                  <a:t>5</a:t>
                </a:r>
              </a:p>
            </p:txBody>
          </p:sp>
          <p:sp>
            <p:nvSpPr>
              <p:cNvPr id="36" name="Rectangle 35">
                <a:extLst>
                  <a:ext uri="{FF2B5EF4-FFF2-40B4-BE49-F238E27FC236}">
                    <a16:creationId xmlns:a16="http://schemas.microsoft.com/office/drawing/2014/main" id="{F6478652-DF0C-8932-2F4B-DCFF3721D7AE}"/>
                  </a:ext>
                </a:extLst>
              </p:cNvPr>
              <p:cNvSpPr/>
              <p:nvPr/>
            </p:nvSpPr>
            <p:spPr>
              <a:xfrm>
                <a:off x="6093460" y="5083048"/>
                <a:ext cx="640080" cy="64008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dirty="0">
                    <a:solidFill>
                      <a:schemeClr val="tx1"/>
                    </a:solidFill>
                  </a:rPr>
                  <a:t>6</a:t>
                </a:r>
              </a:p>
            </p:txBody>
          </p:sp>
          <p:sp>
            <p:nvSpPr>
              <p:cNvPr id="37" name="Rectangle 36">
                <a:extLst>
                  <a:ext uri="{FF2B5EF4-FFF2-40B4-BE49-F238E27FC236}">
                    <a16:creationId xmlns:a16="http://schemas.microsoft.com/office/drawing/2014/main" id="{0E1CC52F-5B67-A094-24D5-3FFD152CCCB4}"/>
                  </a:ext>
                </a:extLst>
              </p:cNvPr>
              <p:cNvSpPr/>
              <p:nvPr/>
            </p:nvSpPr>
            <p:spPr>
              <a:xfrm>
                <a:off x="6733540" y="5083048"/>
                <a:ext cx="640080" cy="64008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dirty="0">
                    <a:solidFill>
                      <a:schemeClr val="tx1"/>
                    </a:solidFill>
                  </a:rPr>
                  <a:t>7</a:t>
                </a:r>
              </a:p>
            </p:txBody>
          </p:sp>
          <p:sp>
            <p:nvSpPr>
              <p:cNvPr id="38" name="Rectangle 37">
                <a:extLst>
                  <a:ext uri="{FF2B5EF4-FFF2-40B4-BE49-F238E27FC236}">
                    <a16:creationId xmlns:a16="http://schemas.microsoft.com/office/drawing/2014/main" id="{F281D43C-365F-E9E0-2F3E-3AEC6E041CFF}"/>
                  </a:ext>
                </a:extLst>
              </p:cNvPr>
              <p:cNvSpPr/>
              <p:nvPr/>
            </p:nvSpPr>
            <p:spPr>
              <a:xfrm>
                <a:off x="7373620" y="5083048"/>
                <a:ext cx="640080" cy="64008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dirty="0">
                    <a:solidFill>
                      <a:schemeClr val="tx1"/>
                    </a:solidFill>
                  </a:rPr>
                  <a:t>8</a:t>
                </a:r>
              </a:p>
            </p:txBody>
          </p:sp>
          <p:sp>
            <p:nvSpPr>
              <p:cNvPr id="39" name="Rectangle 38">
                <a:extLst>
                  <a:ext uri="{FF2B5EF4-FFF2-40B4-BE49-F238E27FC236}">
                    <a16:creationId xmlns:a16="http://schemas.microsoft.com/office/drawing/2014/main" id="{00EFE913-0974-C71F-7F24-0616C6028245}"/>
                  </a:ext>
                </a:extLst>
              </p:cNvPr>
              <p:cNvSpPr/>
              <p:nvPr/>
            </p:nvSpPr>
            <p:spPr>
              <a:xfrm>
                <a:off x="8013700" y="5083048"/>
                <a:ext cx="640080" cy="64008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dirty="0">
                    <a:solidFill>
                      <a:schemeClr val="tx1"/>
                    </a:solidFill>
                  </a:rPr>
                  <a:t>9</a:t>
                </a:r>
              </a:p>
            </p:txBody>
          </p:sp>
        </p:grpSp>
      </p:grpSp>
      <p:grpSp>
        <p:nvGrpSpPr>
          <p:cNvPr id="50" name="Group 49">
            <a:extLst>
              <a:ext uri="{FF2B5EF4-FFF2-40B4-BE49-F238E27FC236}">
                <a16:creationId xmlns:a16="http://schemas.microsoft.com/office/drawing/2014/main" id="{FF0E7FA8-3BC2-B1F6-F856-E242C2F1AE79}"/>
              </a:ext>
            </a:extLst>
          </p:cNvPr>
          <p:cNvGrpSpPr/>
          <p:nvPr/>
        </p:nvGrpSpPr>
        <p:grpSpPr>
          <a:xfrm>
            <a:off x="2895600" y="5467983"/>
            <a:ext cx="6400800" cy="1097280"/>
            <a:chOff x="4953000" y="660717"/>
            <a:chExt cx="6400800" cy="1097280"/>
          </a:xfrm>
        </p:grpSpPr>
        <p:grpSp>
          <p:nvGrpSpPr>
            <p:cNvPr id="51" name="Group 50">
              <a:extLst>
                <a:ext uri="{FF2B5EF4-FFF2-40B4-BE49-F238E27FC236}">
                  <a16:creationId xmlns:a16="http://schemas.microsoft.com/office/drawing/2014/main" id="{3080B4AB-EF77-14B3-B419-5CA35BE5DB03}"/>
                </a:ext>
              </a:extLst>
            </p:cNvPr>
            <p:cNvGrpSpPr/>
            <p:nvPr/>
          </p:nvGrpSpPr>
          <p:grpSpPr>
            <a:xfrm>
              <a:off x="4953000" y="660717"/>
              <a:ext cx="6400800" cy="640080"/>
              <a:chOff x="2252980" y="5083048"/>
              <a:chExt cx="6400800" cy="640080"/>
            </a:xfrm>
          </p:grpSpPr>
          <p:sp>
            <p:nvSpPr>
              <p:cNvPr id="63" name="Rectangle 62">
                <a:extLst>
                  <a:ext uri="{FF2B5EF4-FFF2-40B4-BE49-F238E27FC236}">
                    <a16:creationId xmlns:a16="http://schemas.microsoft.com/office/drawing/2014/main" id="{04249A9C-6ED1-D9FC-95EC-B4B4859E7E6A}"/>
                  </a:ext>
                </a:extLst>
              </p:cNvPr>
              <p:cNvSpPr/>
              <p:nvPr/>
            </p:nvSpPr>
            <p:spPr>
              <a:xfrm>
                <a:off x="2252980" y="5083048"/>
                <a:ext cx="640080" cy="640080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64" name="Rectangle 63">
                <a:extLst>
                  <a:ext uri="{FF2B5EF4-FFF2-40B4-BE49-F238E27FC236}">
                    <a16:creationId xmlns:a16="http://schemas.microsoft.com/office/drawing/2014/main" id="{2AB09D0E-533D-6A0E-99E3-33D37733B1A3}"/>
                  </a:ext>
                </a:extLst>
              </p:cNvPr>
              <p:cNvSpPr/>
              <p:nvPr/>
            </p:nvSpPr>
            <p:spPr>
              <a:xfrm>
                <a:off x="2893060" y="5083048"/>
                <a:ext cx="640080" cy="640080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65" name="Rectangle 64">
                <a:extLst>
                  <a:ext uri="{FF2B5EF4-FFF2-40B4-BE49-F238E27FC236}">
                    <a16:creationId xmlns:a16="http://schemas.microsoft.com/office/drawing/2014/main" id="{78410FC4-E45A-B5FD-B222-FC7DA0EAD62C}"/>
                  </a:ext>
                </a:extLst>
              </p:cNvPr>
              <p:cNvSpPr/>
              <p:nvPr/>
            </p:nvSpPr>
            <p:spPr>
              <a:xfrm>
                <a:off x="3533140" y="5083048"/>
                <a:ext cx="640080" cy="640080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66" name="Rectangle 65">
                <a:extLst>
                  <a:ext uri="{FF2B5EF4-FFF2-40B4-BE49-F238E27FC236}">
                    <a16:creationId xmlns:a16="http://schemas.microsoft.com/office/drawing/2014/main" id="{1CCC229D-3A1C-5FEB-FC0B-A77D5870FA31}"/>
                  </a:ext>
                </a:extLst>
              </p:cNvPr>
              <p:cNvSpPr/>
              <p:nvPr/>
            </p:nvSpPr>
            <p:spPr>
              <a:xfrm>
                <a:off x="4173220" y="5083048"/>
                <a:ext cx="640080" cy="640080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67" name="Rectangle 66">
                <a:extLst>
                  <a:ext uri="{FF2B5EF4-FFF2-40B4-BE49-F238E27FC236}">
                    <a16:creationId xmlns:a16="http://schemas.microsoft.com/office/drawing/2014/main" id="{DE62C7C2-8671-2E6A-DA8F-CF7A29CDA5AD}"/>
                  </a:ext>
                </a:extLst>
              </p:cNvPr>
              <p:cNvSpPr/>
              <p:nvPr/>
            </p:nvSpPr>
            <p:spPr>
              <a:xfrm>
                <a:off x="4813300" y="5083048"/>
                <a:ext cx="640080" cy="640080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68" name="Rectangle 67">
                <a:extLst>
                  <a:ext uri="{FF2B5EF4-FFF2-40B4-BE49-F238E27FC236}">
                    <a16:creationId xmlns:a16="http://schemas.microsoft.com/office/drawing/2014/main" id="{2F6BD7A7-540E-8EC5-D043-5E081630C2C7}"/>
                  </a:ext>
                </a:extLst>
              </p:cNvPr>
              <p:cNvSpPr/>
              <p:nvPr/>
            </p:nvSpPr>
            <p:spPr>
              <a:xfrm>
                <a:off x="5453380" y="5083048"/>
                <a:ext cx="640080" cy="640080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69" name="Rectangle 68">
                <a:extLst>
                  <a:ext uri="{FF2B5EF4-FFF2-40B4-BE49-F238E27FC236}">
                    <a16:creationId xmlns:a16="http://schemas.microsoft.com/office/drawing/2014/main" id="{E8D7D4D6-8E24-244C-3971-3CCAD4261AEC}"/>
                  </a:ext>
                </a:extLst>
              </p:cNvPr>
              <p:cNvSpPr/>
              <p:nvPr/>
            </p:nvSpPr>
            <p:spPr>
              <a:xfrm>
                <a:off x="6093460" y="5083048"/>
                <a:ext cx="640080" cy="640080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70" name="Rectangle 69">
                <a:extLst>
                  <a:ext uri="{FF2B5EF4-FFF2-40B4-BE49-F238E27FC236}">
                    <a16:creationId xmlns:a16="http://schemas.microsoft.com/office/drawing/2014/main" id="{A67DFB6D-37C3-C196-F5BA-42A77E9D771B}"/>
                  </a:ext>
                </a:extLst>
              </p:cNvPr>
              <p:cNvSpPr/>
              <p:nvPr/>
            </p:nvSpPr>
            <p:spPr>
              <a:xfrm>
                <a:off x="6733540" y="5083048"/>
                <a:ext cx="640080" cy="640080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71" name="Rectangle 70">
                <a:extLst>
                  <a:ext uri="{FF2B5EF4-FFF2-40B4-BE49-F238E27FC236}">
                    <a16:creationId xmlns:a16="http://schemas.microsoft.com/office/drawing/2014/main" id="{DA4B8E49-61D8-BCC7-82FA-A482EDEE8E05}"/>
                  </a:ext>
                </a:extLst>
              </p:cNvPr>
              <p:cNvSpPr/>
              <p:nvPr/>
            </p:nvSpPr>
            <p:spPr>
              <a:xfrm>
                <a:off x="7373620" y="5083048"/>
                <a:ext cx="640080" cy="640080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72" name="Rectangle 71">
                <a:extLst>
                  <a:ext uri="{FF2B5EF4-FFF2-40B4-BE49-F238E27FC236}">
                    <a16:creationId xmlns:a16="http://schemas.microsoft.com/office/drawing/2014/main" id="{306DB1D8-0C5C-14B6-26C6-6D75B2A5EFB1}"/>
                  </a:ext>
                </a:extLst>
              </p:cNvPr>
              <p:cNvSpPr/>
              <p:nvPr/>
            </p:nvSpPr>
            <p:spPr>
              <a:xfrm>
                <a:off x="8013700" y="5083048"/>
                <a:ext cx="640080" cy="640080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 dirty="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52" name="Group 51">
              <a:extLst>
                <a:ext uri="{FF2B5EF4-FFF2-40B4-BE49-F238E27FC236}">
                  <a16:creationId xmlns:a16="http://schemas.microsoft.com/office/drawing/2014/main" id="{D2D755FE-F515-40EC-653B-223CEB76CA73}"/>
                </a:ext>
              </a:extLst>
            </p:cNvPr>
            <p:cNvGrpSpPr/>
            <p:nvPr/>
          </p:nvGrpSpPr>
          <p:grpSpPr>
            <a:xfrm>
              <a:off x="4953000" y="1117917"/>
              <a:ext cx="6400800" cy="640080"/>
              <a:chOff x="2252980" y="5083048"/>
              <a:chExt cx="6400800" cy="640080"/>
            </a:xfrm>
            <a:noFill/>
          </p:grpSpPr>
          <p:sp>
            <p:nvSpPr>
              <p:cNvPr id="53" name="Rectangle 52">
                <a:extLst>
                  <a:ext uri="{FF2B5EF4-FFF2-40B4-BE49-F238E27FC236}">
                    <a16:creationId xmlns:a16="http://schemas.microsoft.com/office/drawing/2014/main" id="{31D220B9-29A0-64DD-2500-3019131C007D}"/>
                  </a:ext>
                </a:extLst>
              </p:cNvPr>
              <p:cNvSpPr/>
              <p:nvPr/>
            </p:nvSpPr>
            <p:spPr>
              <a:xfrm>
                <a:off x="2252980" y="5083048"/>
                <a:ext cx="640080" cy="64008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dirty="0">
                    <a:solidFill>
                      <a:schemeClr val="tx1"/>
                    </a:solidFill>
                  </a:rPr>
                  <a:t>0</a:t>
                </a:r>
              </a:p>
            </p:txBody>
          </p:sp>
          <p:sp>
            <p:nvSpPr>
              <p:cNvPr id="54" name="Rectangle 53">
                <a:extLst>
                  <a:ext uri="{FF2B5EF4-FFF2-40B4-BE49-F238E27FC236}">
                    <a16:creationId xmlns:a16="http://schemas.microsoft.com/office/drawing/2014/main" id="{03D5157E-11D6-BE97-7FBE-07ED93BE870F}"/>
                  </a:ext>
                </a:extLst>
              </p:cNvPr>
              <p:cNvSpPr/>
              <p:nvPr/>
            </p:nvSpPr>
            <p:spPr>
              <a:xfrm>
                <a:off x="2893060" y="5083048"/>
                <a:ext cx="640080" cy="64008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dirty="0">
                    <a:solidFill>
                      <a:schemeClr val="tx1"/>
                    </a:solidFill>
                  </a:rPr>
                  <a:t>1</a:t>
                </a:r>
              </a:p>
            </p:txBody>
          </p:sp>
          <p:sp>
            <p:nvSpPr>
              <p:cNvPr id="55" name="Rectangle 54">
                <a:extLst>
                  <a:ext uri="{FF2B5EF4-FFF2-40B4-BE49-F238E27FC236}">
                    <a16:creationId xmlns:a16="http://schemas.microsoft.com/office/drawing/2014/main" id="{4DA80E3F-EE44-1BE6-C659-DB84450793FA}"/>
                  </a:ext>
                </a:extLst>
              </p:cNvPr>
              <p:cNvSpPr/>
              <p:nvPr/>
            </p:nvSpPr>
            <p:spPr>
              <a:xfrm>
                <a:off x="3533140" y="5083048"/>
                <a:ext cx="640080" cy="64008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dirty="0">
                    <a:solidFill>
                      <a:schemeClr val="tx1"/>
                    </a:solidFill>
                  </a:rPr>
                  <a:t>2</a:t>
                </a:r>
              </a:p>
            </p:txBody>
          </p:sp>
          <p:sp>
            <p:nvSpPr>
              <p:cNvPr id="56" name="Rectangle 55">
                <a:extLst>
                  <a:ext uri="{FF2B5EF4-FFF2-40B4-BE49-F238E27FC236}">
                    <a16:creationId xmlns:a16="http://schemas.microsoft.com/office/drawing/2014/main" id="{8B8FC242-387C-B27E-C1C6-8FE7AA601A71}"/>
                  </a:ext>
                </a:extLst>
              </p:cNvPr>
              <p:cNvSpPr/>
              <p:nvPr/>
            </p:nvSpPr>
            <p:spPr>
              <a:xfrm>
                <a:off x="4173220" y="5083048"/>
                <a:ext cx="640080" cy="64008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dirty="0">
                    <a:solidFill>
                      <a:schemeClr val="tx1"/>
                    </a:solidFill>
                  </a:rPr>
                  <a:t>3</a:t>
                </a:r>
              </a:p>
            </p:txBody>
          </p:sp>
          <p:sp>
            <p:nvSpPr>
              <p:cNvPr id="57" name="Rectangle 56">
                <a:extLst>
                  <a:ext uri="{FF2B5EF4-FFF2-40B4-BE49-F238E27FC236}">
                    <a16:creationId xmlns:a16="http://schemas.microsoft.com/office/drawing/2014/main" id="{E43771C7-E8E0-43A1-2859-0D4A771F59E8}"/>
                  </a:ext>
                </a:extLst>
              </p:cNvPr>
              <p:cNvSpPr/>
              <p:nvPr/>
            </p:nvSpPr>
            <p:spPr>
              <a:xfrm>
                <a:off x="4813300" y="5083048"/>
                <a:ext cx="640080" cy="64008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dirty="0">
                    <a:solidFill>
                      <a:schemeClr val="tx1"/>
                    </a:solidFill>
                  </a:rPr>
                  <a:t>4</a:t>
                </a:r>
              </a:p>
            </p:txBody>
          </p:sp>
          <p:sp>
            <p:nvSpPr>
              <p:cNvPr id="58" name="Rectangle 57">
                <a:extLst>
                  <a:ext uri="{FF2B5EF4-FFF2-40B4-BE49-F238E27FC236}">
                    <a16:creationId xmlns:a16="http://schemas.microsoft.com/office/drawing/2014/main" id="{AF78C97C-EF94-9133-7554-3A31C4B65CD3}"/>
                  </a:ext>
                </a:extLst>
              </p:cNvPr>
              <p:cNvSpPr/>
              <p:nvPr/>
            </p:nvSpPr>
            <p:spPr>
              <a:xfrm>
                <a:off x="5453380" y="5083048"/>
                <a:ext cx="640080" cy="64008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dirty="0">
                    <a:solidFill>
                      <a:schemeClr val="tx1"/>
                    </a:solidFill>
                  </a:rPr>
                  <a:t>5</a:t>
                </a:r>
              </a:p>
            </p:txBody>
          </p:sp>
          <p:sp>
            <p:nvSpPr>
              <p:cNvPr id="59" name="Rectangle 58">
                <a:extLst>
                  <a:ext uri="{FF2B5EF4-FFF2-40B4-BE49-F238E27FC236}">
                    <a16:creationId xmlns:a16="http://schemas.microsoft.com/office/drawing/2014/main" id="{574F169C-2BD0-1676-4932-755C5A0E5328}"/>
                  </a:ext>
                </a:extLst>
              </p:cNvPr>
              <p:cNvSpPr/>
              <p:nvPr/>
            </p:nvSpPr>
            <p:spPr>
              <a:xfrm>
                <a:off x="6093460" y="5083048"/>
                <a:ext cx="640080" cy="64008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dirty="0">
                    <a:solidFill>
                      <a:schemeClr val="tx1"/>
                    </a:solidFill>
                  </a:rPr>
                  <a:t>6</a:t>
                </a:r>
              </a:p>
            </p:txBody>
          </p:sp>
          <p:sp>
            <p:nvSpPr>
              <p:cNvPr id="60" name="Rectangle 59">
                <a:extLst>
                  <a:ext uri="{FF2B5EF4-FFF2-40B4-BE49-F238E27FC236}">
                    <a16:creationId xmlns:a16="http://schemas.microsoft.com/office/drawing/2014/main" id="{DFB6C60F-0F31-9D5A-8B8B-27195326098D}"/>
                  </a:ext>
                </a:extLst>
              </p:cNvPr>
              <p:cNvSpPr/>
              <p:nvPr/>
            </p:nvSpPr>
            <p:spPr>
              <a:xfrm>
                <a:off x="6733540" y="5083048"/>
                <a:ext cx="640080" cy="64008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dirty="0">
                    <a:solidFill>
                      <a:schemeClr val="tx1"/>
                    </a:solidFill>
                  </a:rPr>
                  <a:t>7</a:t>
                </a:r>
              </a:p>
            </p:txBody>
          </p:sp>
          <p:sp>
            <p:nvSpPr>
              <p:cNvPr id="61" name="Rectangle 60">
                <a:extLst>
                  <a:ext uri="{FF2B5EF4-FFF2-40B4-BE49-F238E27FC236}">
                    <a16:creationId xmlns:a16="http://schemas.microsoft.com/office/drawing/2014/main" id="{C3F8A554-51E7-EB90-5525-BCC34E507E3E}"/>
                  </a:ext>
                </a:extLst>
              </p:cNvPr>
              <p:cNvSpPr/>
              <p:nvPr/>
            </p:nvSpPr>
            <p:spPr>
              <a:xfrm>
                <a:off x="7373620" y="5083048"/>
                <a:ext cx="640080" cy="64008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dirty="0">
                    <a:solidFill>
                      <a:schemeClr val="tx1"/>
                    </a:solidFill>
                  </a:rPr>
                  <a:t>8</a:t>
                </a:r>
              </a:p>
            </p:txBody>
          </p:sp>
          <p:sp>
            <p:nvSpPr>
              <p:cNvPr id="62" name="Rectangle 61">
                <a:extLst>
                  <a:ext uri="{FF2B5EF4-FFF2-40B4-BE49-F238E27FC236}">
                    <a16:creationId xmlns:a16="http://schemas.microsoft.com/office/drawing/2014/main" id="{5851A8B6-4F8D-214A-6A55-233D3318CC0D}"/>
                  </a:ext>
                </a:extLst>
              </p:cNvPr>
              <p:cNvSpPr/>
              <p:nvPr/>
            </p:nvSpPr>
            <p:spPr>
              <a:xfrm>
                <a:off x="8013700" y="5083048"/>
                <a:ext cx="640080" cy="64008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dirty="0">
                    <a:solidFill>
                      <a:schemeClr val="tx1"/>
                    </a:solidFill>
                  </a:rPr>
                  <a:t>9</a:t>
                </a:r>
              </a:p>
            </p:txBody>
          </p:sp>
        </p:grpSp>
      </p:grpSp>
      <p:sp>
        <p:nvSpPr>
          <p:cNvPr id="73" name="TextBox 72">
            <a:extLst>
              <a:ext uri="{FF2B5EF4-FFF2-40B4-BE49-F238E27FC236}">
                <a16:creationId xmlns:a16="http://schemas.microsoft.com/office/drawing/2014/main" id="{AB07EE8C-AC48-9B51-CA01-3DF09601C283}"/>
              </a:ext>
            </a:extLst>
          </p:cNvPr>
          <p:cNvSpPr txBox="1"/>
          <p:nvPr/>
        </p:nvSpPr>
        <p:spPr>
          <a:xfrm>
            <a:off x="1600429" y="3301311"/>
            <a:ext cx="8656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Before:</a:t>
            </a: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3A4787DE-530B-3E10-4F22-AADFE50C03BD}"/>
              </a:ext>
            </a:extLst>
          </p:cNvPr>
          <p:cNvSpPr txBox="1"/>
          <p:nvPr/>
        </p:nvSpPr>
        <p:spPr>
          <a:xfrm>
            <a:off x="1600429" y="5603357"/>
            <a:ext cx="7207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After:</a:t>
            </a:r>
          </a:p>
        </p:txBody>
      </p:sp>
    </p:spTree>
    <p:extLst>
      <p:ext uri="{BB962C8B-B14F-4D97-AF65-F5344CB8AC3E}">
        <p14:creationId xmlns:p14="http://schemas.microsoft.com/office/powerpoint/2010/main" val="121149800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682224-77C0-7101-3666-23633BC3E3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Linear Probing: Delete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7C19AB-1C53-85A1-A3AF-83DFA61F94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Let’s do this together!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3F387865-D6B3-8587-09E8-5CD31E13046E}"/>
              </a:ext>
            </a:extLst>
          </p:cNvPr>
          <p:cNvGrpSpPr/>
          <p:nvPr/>
        </p:nvGrpSpPr>
        <p:grpSpPr>
          <a:xfrm>
            <a:off x="2895600" y="5467983"/>
            <a:ext cx="6400800" cy="1097280"/>
            <a:chOff x="4953000" y="660717"/>
            <a:chExt cx="6400800" cy="1097280"/>
          </a:xfrm>
        </p:grpSpPr>
        <p:grpSp>
          <p:nvGrpSpPr>
            <p:cNvPr id="5" name="Group 4">
              <a:extLst>
                <a:ext uri="{FF2B5EF4-FFF2-40B4-BE49-F238E27FC236}">
                  <a16:creationId xmlns:a16="http://schemas.microsoft.com/office/drawing/2014/main" id="{31181C52-626F-FED7-E42B-5197B1371785}"/>
                </a:ext>
              </a:extLst>
            </p:cNvPr>
            <p:cNvGrpSpPr/>
            <p:nvPr/>
          </p:nvGrpSpPr>
          <p:grpSpPr>
            <a:xfrm>
              <a:off x="4953000" y="660717"/>
              <a:ext cx="6400800" cy="640080"/>
              <a:chOff x="2252980" y="5083048"/>
              <a:chExt cx="6400800" cy="640080"/>
            </a:xfrm>
          </p:grpSpPr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B1A939B2-C32B-6627-7D0A-988872501ED4}"/>
                  </a:ext>
                </a:extLst>
              </p:cNvPr>
              <p:cNvSpPr/>
              <p:nvPr/>
            </p:nvSpPr>
            <p:spPr>
              <a:xfrm>
                <a:off x="2252980" y="5083048"/>
                <a:ext cx="640080" cy="640080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B919772A-B0F4-4ADD-DB4F-9629D7C55125}"/>
                  </a:ext>
                </a:extLst>
              </p:cNvPr>
              <p:cNvSpPr/>
              <p:nvPr/>
            </p:nvSpPr>
            <p:spPr>
              <a:xfrm>
                <a:off x="2893060" y="5083048"/>
                <a:ext cx="640080" cy="640080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C60AC0AE-1B49-6671-B294-33F730D82761}"/>
                  </a:ext>
                </a:extLst>
              </p:cNvPr>
              <p:cNvSpPr/>
              <p:nvPr/>
            </p:nvSpPr>
            <p:spPr>
              <a:xfrm>
                <a:off x="3533140" y="5083048"/>
                <a:ext cx="640080" cy="640080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896B516C-93B9-57A5-6B86-232A242A0550}"/>
                  </a:ext>
                </a:extLst>
              </p:cNvPr>
              <p:cNvSpPr/>
              <p:nvPr/>
            </p:nvSpPr>
            <p:spPr>
              <a:xfrm>
                <a:off x="4173220" y="5083048"/>
                <a:ext cx="640080" cy="640080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5EED7752-D7E4-7171-A7FE-B10E19044DA8}"/>
                  </a:ext>
                </a:extLst>
              </p:cNvPr>
              <p:cNvSpPr/>
              <p:nvPr/>
            </p:nvSpPr>
            <p:spPr>
              <a:xfrm>
                <a:off x="4813300" y="5083048"/>
                <a:ext cx="640080" cy="640080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id="{E1575A89-6E67-D480-DD5F-3137641C88E0}"/>
                  </a:ext>
                </a:extLst>
              </p:cNvPr>
              <p:cNvSpPr/>
              <p:nvPr/>
            </p:nvSpPr>
            <p:spPr>
              <a:xfrm>
                <a:off x="5453380" y="5083048"/>
                <a:ext cx="640080" cy="640080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3" name="Rectangle 22">
                <a:extLst>
                  <a:ext uri="{FF2B5EF4-FFF2-40B4-BE49-F238E27FC236}">
                    <a16:creationId xmlns:a16="http://schemas.microsoft.com/office/drawing/2014/main" id="{43F8F715-4079-97B3-A6A5-2A78BD64DF81}"/>
                  </a:ext>
                </a:extLst>
              </p:cNvPr>
              <p:cNvSpPr/>
              <p:nvPr/>
            </p:nvSpPr>
            <p:spPr>
              <a:xfrm>
                <a:off x="6093460" y="5083048"/>
                <a:ext cx="640080" cy="640080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4" name="Rectangle 23">
                <a:extLst>
                  <a:ext uri="{FF2B5EF4-FFF2-40B4-BE49-F238E27FC236}">
                    <a16:creationId xmlns:a16="http://schemas.microsoft.com/office/drawing/2014/main" id="{1D9C4C72-1025-EC8B-3ACA-FABBC3652DA2}"/>
                  </a:ext>
                </a:extLst>
              </p:cNvPr>
              <p:cNvSpPr/>
              <p:nvPr/>
            </p:nvSpPr>
            <p:spPr>
              <a:xfrm>
                <a:off x="6733540" y="5083048"/>
                <a:ext cx="640080" cy="640080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5" name="Rectangle 24">
                <a:extLst>
                  <a:ext uri="{FF2B5EF4-FFF2-40B4-BE49-F238E27FC236}">
                    <a16:creationId xmlns:a16="http://schemas.microsoft.com/office/drawing/2014/main" id="{1B4C3245-CE3A-9FF3-02B6-13180C87DCAB}"/>
                  </a:ext>
                </a:extLst>
              </p:cNvPr>
              <p:cNvSpPr/>
              <p:nvPr/>
            </p:nvSpPr>
            <p:spPr>
              <a:xfrm>
                <a:off x="7373620" y="5083048"/>
                <a:ext cx="640080" cy="640080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6" name="Rectangle 25">
                <a:extLst>
                  <a:ext uri="{FF2B5EF4-FFF2-40B4-BE49-F238E27FC236}">
                    <a16:creationId xmlns:a16="http://schemas.microsoft.com/office/drawing/2014/main" id="{8B1430E6-19F4-92A9-81E3-2A173BB21087}"/>
                  </a:ext>
                </a:extLst>
              </p:cNvPr>
              <p:cNvSpPr/>
              <p:nvPr/>
            </p:nvSpPr>
            <p:spPr>
              <a:xfrm>
                <a:off x="8013700" y="5083048"/>
                <a:ext cx="640080" cy="640080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 dirty="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75B83A83-94DE-8C82-C87A-70DDD7775F65}"/>
                </a:ext>
              </a:extLst>
            </p:cNvPr>
            <p:cNvGrpSpPr/>
            <p:nvPr/>
          </p:nvGrpSpPr>
          <p:grpSpPr>
            <a:xfrm>
              <a:off x="4953000" y="1117917"/>
              <a:ext cx="6400800" cy="640080"/>
              <a:chOff x="2252980" y="5083048"/>
              <a:chExt cx="6400800" cy="640080"/>
            </a:xfrm>
            <a:noFill/>
          </p:grpSpPr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3839240A-6DCC-53C4-D040-B382ACE17715}"/>
                  </a:ext>
                </a:extLst>
              </p:cNvPr>
              <p:cNvSpPr/>
              <p:nvPr/>
            </p:nvSpPr>
            <p:spPr>
              <a:xfrm>
                <a:off x="2252980" y="5083048"/>
                <a:ext cx="640080" cy="64008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dirty="0">
                    <a:solidFill>
                      <a:schemeClr val="tx1"/>
                    </a:solidFill>
                  </a:rPr>
                  <a:t>0</a:t>
                </a:r>
              </a:p>
            </p:txBody>
          </p:sp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4BB6038A-3189-2451-C956-1CC4E3230B8D}"/>
                  </a:ext>
                </a:extLst>
              </p:cNvPr>
              <p:cNvSpPr/>
              <p:nvPr/>
            </p:nvSpPr>
            <p:spPr>
              <a:xfrm>
                <a:off x="2893060" y="5083048"/>
                <a:ext cx="640080" cy="64008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dirty="0">
                    <a:solidFill>
                      <a:schemeClr val="tx1"/>
                    </a:solidFill>
                  </a:rPr>
                  <a:t>1</a:t>
                </a:r>
              </a:p>
            </p:txBody>
          </p:sp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37D5C3A8-31FF-19C5-01D2-FDA293EB0CC0}"/>
                  </a:ext>
                </a:extLst>
              </p:cNvPr>
              <p:cNvSpPr/>
              <p:nvPr/>
            </p:nvSpPr>
            <p:spPr>
              <a:xfrm>
                <a:off x="3533140" y="5083048"/>
                <a:ext cx="640080" cy="64008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dirty="0">
                    <a:solidFill>
                      <a:schemeClr val="tx1"/>
                    </a:solidFill>
                  </a:rPr>
                  <a:t>2</a:t>
                </a:r>
              </a:p>
            </p:txBody>
          </p:sp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50102509-1C4B-5D84-C96E-A5AE1AAF3AFF}"/>
                  </a:ext>
                </a:extLst>
              </p:cNvPr>
              <p:cNvSpPr/>
              <p:nvPr/>
            </p:nvSpPr>
            <p:spPr>
              <a:xfrm>
                <a:off x="4173220" y="5083048"/>
                <a:ext cx="640080" cy="64008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dirty="0">
                    <a:solidFill>
                      <a:schemeClr val="tx1"/>
                    </a:solidFill>
                  </a:rPr>
                  <a:t>3</a:t>
                </a:r>
              </a:p>
            </p:txBody>
          </p:sp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52436469-A3A6-DF70-D8C0-9999C0D8541B}"/>
                  </a:ext>
                </a:extLst>
              </p:cNvPr>
              <p:cNvSpPr/>
              <p:nvPr/>
            </p:nvSpPr>
            <p:spPr>
              <a:xfrm>
                <a:off x="4813300" y="5083048"/>
                <a:ext cx="640080" cy="64008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dirty="0">
                    <a:solidFill>
                      <a:schemeClr val="tx1"/>
                    </a:solidFill>
                  </a:rPr>
                  <a:t>4</a:t>
                </a:r>
              </a:p>
            </p:txBody>
          </p:sp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6A643D0A-07F3-117B-A8BB-008B9DDDA498}"/>
                  </a:ext>
                </a:extLst>
              </p:cNvPr>
              <p:cNvSpPr/>
              <p:nvPr/>
            </p:nvSpPr>
            <p:spPr>
              <a:xfrm>
                <a:off x="5453380" y="5083048"/>
                <a:ext cx="640080" cy="64008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dirty="0">
                    <a:solidFill>
                      <a:schemeClr val="tx1"/>
                    </a:solidFill>
                  </a:rPr>
                  <a:t>5</a:t>
                </a:r>
              </a:p>
            </p:txBody>
          </p:sp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E65022D3-8588-6E98-AA75-FEE59861FF49}"/>
                  </a:ext>
                </a:extLst>
              </p:cNvPr>
              <p:cNvSpPr/>
              <p:nvPr/>
            </p:nvSpPr>
            <p:spPr>
              <a:xfrm>
                <a:off x="6093460" y="5083048"/>
                <a:ext cx="640080" cy="64008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dirty="0">
                    <a:solidFill>
                      <a:schemeClr val="tx1"/>
                    </a:solidFill>
                  </a:rPr>
                  <a:t>6</a:t>
                </a:r>
              </a:p>
            </p:txBody>
          </p:sp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52E7651B-5654-CB4A-084B-117AF7224368}"/>
                  </a:ext>
                </a:extLst>
              </p:cNvPr>
              <p:cNvSpPr/>
              <p:nvPr/>
            </p:nvSpPr>
            <p:spPr>
              <a:xfrm>
                <a:off x="6733540" y="5083048"/>
                <a:ext cx="640080" cy="64008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dirty="0">
                    <a:solidFill>
                      <a:schemeClr val="tx1"/>
                    </a:solidFill>
                  </a:rPr>
                  <a:t>7</a:t>
                </a:r>
              </a:p>
            </p:txBody>
          </p:sp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E60B1476-0333-B34B-FAD7-DED45ACA45C6}"/>
                  </a:ext>
                </a:extLst>
              </p:cNvPr>
              <p:cNvSpPr/>
              <p:nvPr/>
            </p:nvSpPr>
            <p:spPr>
              <a:xfrm>
                <a:off x="7373620" y="5083048"/>
                <a:ext cx="640080" cy="64008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dirty="0">
                    <a:solidFill>
                      <a:schemeClr val="tx1"/>
                    </a:solidFill>
                  </a:rPr>
                  <a:t>8</a:t>
                </a:r>
              </a:p>
            </p:txBody>
          </p:sp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id="{D418FACF-8183-0EB6-9A9C-04DAB6E8AA50}"/>
                  </a:ext>
                </a:extLst>
              </p:cNvPr>
              <p:cNvSpPr/>
              <p:nvPr/>
            </p:nvSpPr>
            <p:spPr>
              <a:xfrm>
                <a:off x="8013700" y="5083048"/>
                <a:ext cx="640080" cy="64008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dirty="0">
                    <a:solidFill>
                      <a:schemeClr val="tx1"/>
                    </a:solidFill>
                  </a:rPr>
                  <a:t>9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78981431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682224-77C0-7101-3666-23633BC3E3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Linear Probing: Delete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97C19AB-1C53-85A1-A3AF-83DFA61F94B5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To delete key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US" dirty="0"/>
                  <a:t>, where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h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𝑖</m:t>
                    </m:r>
                  </m:oMath>
                </a14:m>
                <a:endParaRPr lang="en-US" dirty="0"/>
              </a:p>
              <a:p>
                <a:pPr lvl="1"/>
                <a:r>
                  <a:rPr lang="en-US" dirty="0"/>
                  <a:t>Assume it is present</a:t>
                </a:r>
              </a:p>
              <a:p>
                <a:r>
                  <a:rPr lang="en-US" dirty="0"/>
                  <a:t>Beginning at index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𝑖</m:t>
                    </m:r>
                  </m:oMath>
                </a14:m>
                <a:r>
                  <a:rPr lang="en-US" dirty="0"/>
                  <a:t>, probe until we find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US" dirty="0"/>
                  <a:t> (call this location index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𝑗</m:t>
                    </m:r>
                  </m:oMath>
                </a14:m>
                <a:r>
                  <a:rPr lang="en-US" dirty="0"/>
                  <a:t>)</a:t>
                </a:r>
              </a:p>
              <a:p>
                <a:r>
                  <a:rPr lang="en-US" dirty="0"/>
                  <a:t>Mark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𝑗</m:t>
                    </m:r>
                  </m:oMath>
                </a14:m>
                <a:r>
                  <a:rPr lang="en-US" dirty="0"/>
                  <a:t> as empty (e.g. null), then continue probing while doing the following until you find another empty index</a:t>
                </a:r>
              </a:p>
              <a:p>
                <a:pPr lvl="1"/>
                <a:r>
                  <a:rPr lang="en-US" dirty="0"/>
                  <a:t>If you come across a key which hashes to a value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≤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𝑗</m:t>
                    </m:r>
                  </m:oMath>
                </a14:m>
                <a:r>
                  <a:rPr lang="en-US" dirty="0"/>
                  <a:t> then move that item to index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𝑗</m:t>
                    </m:r>
                  </m:oMath>
                </a14:m>
                <a:r>
                  <a:rPr lang="en-US" dirty="0"/>
                  <a:t> and update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𝑗</m:t>
                    </m:r>
                  </m:oMath>
                </a14:m>
                <a:r>
                  <a:rPr lang="en-US" dirty="0"/>
                  <a:t>.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97C19AB-1C53-85A1-A3AF-83DFA61F94B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3" t="-22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" name="Group 3">
            <a:extLst>
              <a:ext uri="{FF2B5EF4-FFF2-40B4-BE49-F238E27FC236}">
                <a16:creationId xmlns:a16="http://schemas.microsoft.com/office/drawing/2014/main" id="{3F387865-D6B3-8587-09E8-5CD31E13046E}"/>
              </a:ext>
            </a:extLst>
          </p:cNvPr>
          <p:cNvGrpSpPr/>
          <p:nvPr/>
        </p:nvGrpSpPr>
        <p:grpSpPr>
          <a:xfrm>
            <a:off x="2895600" y="5467983"/>
            <a:ext cx="6400800" cy="1097280"/>
            <a:chOff x="4953000" y="660717"/>
            <a:chExt cx="6400800" cy="1097280"/>
          </a:xfrm>
        </p:grpSpPr>
        <p:grpSp>
          <p:nvGrpSpPr>
            <p:cNvPr id="5" name="Group 4">
              <a:extLst>
                <a:ext uri="{FF2B5EF4-FFF2-40B4-BE49-F238E27FC236}">
                  <a16:creationId xmlns:a16="http://schemas.microsoft.com/office/drawing/2014/main" id="{31181C52-626F-FED7-E42B-5197B1371785}"/>
                </a:ext>
              </a:extLst>
            </p:cNvPr>
            <p:cNvGrpSpPr/>
            <p:nvPr/>
          </p:nvGrpSpPr>
          <p:grpSpPr>
            <a:xfrm>
              <a:off x="4953000" y="660717"/>
              <a:ext cx="6400800" cy="640080"/>
              <a:chOff x="2252980" y="5083048"/>
              <a:chExt cx="6400800" cy="640080"/>
            </a:xfrm>
          </p:grpSpPr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B1A939B2-C32B-6627-7D0A-988872501ED4}"/>
                  </a:ext>
                </a:extLst>
              </p:cNvPr>
              <p:cNvSpPr/>
              <p:nvPr/>
            </p:nvSpPr>
            <p:spPr>
              <a:xfrm>
                <a:off x="2252980" y="5083048"/>
                <a:ext cx="640080" cy="640080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B919772A-B0F4-4ADD-DB4F-9629D7C55125}"/>
                  </a:ext>
                </a:extLst>
              </p:cNvPr>
              <p:cNvSpPr/>
              <p:nvPr/>
            </p:nvSpPr>
            <p:spPr>
              <a:xfrm>
                <a:off x="2893060" y="5083048"/>
                <a:ext cx="640080" cy="640080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C60AC0AE-1B49-6671-B294-33F730D82761}"/>
                  </a:ext>
                </a:extLst>
              </p:cNvPr>
              <p:cNvSpPr/>
              <p:nvPr/>
            </p:nvSpPr>
            <p:spPr>
              <a:xfrm>
                <a:off x="3533140" y="5083048"/>
                <a:ext cx="640080" cy="640080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896B516C-93B9-57A5-6B86-232A242A0550}"/>
                  </a:ext>
                </a:extLst>
              </p:cNvPr>
              <p:cNvSpPr/>
              <p:nvPr/>
            </p:nvSpPr>
            <p:spPr>
              <a:xfrm>
                <a:off x="4173220" y="5083048"/>
                <a:ext cx="640080" cy="640080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5EED7752-D7E4-7171-A7FE-B10E19044DA8}"/>
                  </a:ext>
                </a:extLst>
              </p:cNvPr>
              <p:cNvSpPr/>
              <p:nvPr/>
            </p:nvSpPr>
            <p:spPr>
              <a:xfrm>
                <a:off x="4813300" y="5083048"/>
                <a:ext cx="640080" cy="640080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id="{E1575A89-6E67-D480-DD5F-3137641C88E0}"/>
                  </a:ext>
                </a:extLst>
              </p:cNvPr>
              <p:cNvSpPr/>
              <p:nvPr/>
            </p:nvSpPr>
            <p:spPr>
              <a:xfrm>
                <a:off x="5453380" y="5083048"/>
                <a:ext cx="640080" cy="640080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3" name="Rectangle 22">
                <a:extLst>
                  <a:ext uri="{FF2B5EF4-FFF2-40B4-BE49-F238E27FC236}">
                    <a16:creationId xmlns:a16="http://schemas.microsoft.com/office/drawing/2014/main" id="{43F8F715-4079-97B3-A6A5-2A78BD64DF81}"/>
                  </a:ext>
                </a:extLst>
              </p:cNvPr>
              <p:cNvSpPr/>
              <p:nvPr/>
            </p:nvSpPr>
            <p:spPr>
              <a:xfrm>
                <a:off x="6093460" y="5083048"/>
                <a:ext cx="640080" cy="640080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4" name="Rectangle 23">
                <a:extLst>
                  <a:ext uri="{FF2B5EF4-FFF2-40B4-BE49-F238E27FC236}">
                    <a16:creationId xmlns:a16="http://schemas.microsoft.com/office/drawing/2014/main" id="{1D9C4C72-1025-EC8B-3ACA-FABBC3652DA2}"/>
                  </a:ext>
                </a:extLst>
              </p:cNvPr>
              <p:cNvSpPr/>
              <p:nvPr/>
            </p:nvSpPr>
            <p:spPr>
              <a:xfrm>
                <a:off x="6733540" y="5083048"/>
                <a:ext cx="640080" cy="640080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5" name="Rectangle 24">
                <a:extLst>
                  <a:ext uri="{FF2B5EF4-FFF2-40B4-BE49-F238E27FC236}">
                    <a16:creationId xmlns:a16="http://schemas.microsoft.com/office/drawing/2014/main" id="{1B4C3245-CE3A-9FF3-02B6-13180C87DCAB}"/>
                  </a:ext>
                </a:extLst>
              </p:cNvPr>
              <p:cNvSpPr/>
              <p:nvPr/>
            </p:nvSpPr>
            <p:spPr>
              <a:xfrm>
                <a:off x="7373620" y="5083048"/>
                <a:ext cx="640080" cy="640080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6" name="Rectangle 25">
                <a:extLst>
                  <a:ext uri="{FF2B5EF4-FFF2-40B4-BE49-F238E27FC236}">
                    <a16:creationId xmlns:a16="http://schemas.microsoft.com/office/drawing/2014/main" id="{8B1430E6-19F4-92A9-81E3-2A173BB21087}"/>
                  </a:ext>
                </a:extLst>
              </p:cNvPr>
              <p:cNvSpPr/>
              <p:nvPr/>
            </p:nvSpPr>
            <p:spPr>
              <a:xfrm>
                <a:off x="8013700" y="5083048"/>
                <a:ext cx="640080" cy="640080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 dirty="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75B83A83-94DE-8C82-C87A-70DDD7775F65}"/>
                </a:ext>
              </a:extLst>
            </p:cNvPr>
            <p:cNvGrpSpPr/>
            <p:nvPr/>
          </p:nvGrpSpPr>
          <p:grpSpPr>
            <a:xfrm>
              <a:off x="4953000" y="1117917"/>
              <a:ext cx="6400800" cy="640080"/>
              <a:chOff x="2252980" y="5083048"/>
              <a:chExt cx="6400800" cy="640080"/>
            </a:xfrm>
            <a:noFill/>
          </p:grpSpPr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3839240A-6DCC-53C4-D040-B382ACE17715}"/>
                  </a:ext>
                </a:extLst>
              </p:cNvPr>
              <p:cNvSpPr/>
              <p:nvPr/>
            </p:nvSpPr>
            <p:spPr>
              <a:xfrm>
                <a:off x="2252980" y="5083048"/>
                <a:ext cx="640080" cy="64008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dirty="0">
                    <a:solidFill>
                      <a:schemeClr val="tx1"/>
                    </a:solidFill>
                  </a:rPr>
                  <a:t>0</a:t>
                </a:r>
              </a:p>
            </p:txBody>
          </p:sp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4BB6038A-3189-2451-C956-1CC4E3230B8D}"/>
                  </a:ext>
                </a:extLst>
              </p:cNvPr>
              <p:cNvSpPr/>
              <p:nvPr/>
            </p:nvSpPr>
            <p:spPr>
              <a:xfrm>
                <a:off x="2893060" y="5083048"/>
                <a:ext cx="640080" cy="64008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dirty="0">
                    <a:solidFill>
                      <a:schemeClr val="tx1"/>
                    </a:solidFill>
                  </a:rPr>
                  <a:t>1</a:t>
                </a:r>
              </a:p>
            </p:txBody>
          </p:sp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37D5C3A8-31FF-19C5-01D2-FDA293EB0CC0}"/>
                  </a:ext>
                </a:extLst>
              </p:cNvPr>
              <p:cNvSpPr/>
              <p:nvPr/>
            </p:nvSpPr>
            <p:spPr>
              <a:xfrm>
                <a:off x="3533140" y="5083048"/>
                <a:ext cx="640080" cy="64008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dirty="0">
                    <a:solidFill>
                      <a:schemeClr val="tx1"/>
                    </a:solidFill>
                  </a:rPr>
                  <a:t>2</a:t>
                </a:r>
              </a:p>
            </p:txBody>
          </p:sp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50102509-1C4B-5D84-C96E-A5AE1AAF3AFF}"/>
                  </a:ext>
                </a:extLst>
              </p:cNvPr>
              <p:cNvSpPr/>
              <p:nvPr/>
            </p:nvSpPr>
            <p:spPr>
              <a:xfrm>
                <a:off x="4173220" y="5083048"/>
                <a:ext cx="640080" cy="64008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dirty="0">
                    <a:solidFill>
                      <a:schemeClr val="tx1"/>
                    </a:solidFill>
                  </a:rPr>
                  <a:t>3</a:t>
                </a:r>
              </a:p>
            </p:txBody>
          </p:sp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52436469-A3A6-DF70-D8C0-9999C0D8541B}"/>
                  </a:ext>
                </a:extLst>
              </p:cNvPr>
              <p:cNvSpPr/>
              <p:nvPr/>
            </p:nvSpPr>
            <p:spPr>
              <a:xfrm>
                <a:off x="4813300" y="5083048"/>
                <a:ext cx="640080" cy="64008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dirty="0">
                    <a:solidFill>
                      <a:schemeClr val="tx1"/>
                    </a:solidFill>
                  </a:rPr>
                  <a:t>4</a:t>
                </a:r>
              </a:p>
            </p:txBody>
          </p:sp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6A643D0A-07F3-117B-A8BB-008B9DDDA498}"/>
                  </a:ext>
                </a:extLst>
              </p:cNvPr>
              <p:cNvSpPr/>
              <p:nvPr/>
            </p:nvSpPr>
            <p:spPr>
              <a:xfrm>
                <a:off x="5453380" y="5083048"/>
                <a:ext cx="640080" cy="64008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dirty="0">
                    <a:solidFill>
                      <a:schemeClr val="tx1"/>
                    </a:solidFill>
                  </a:rPr>
                  <a:t>5</a:t>
                </a:r>
              </a:p>
            </p:txBody>
          </p:sp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E65022D3-8588-6E98-AA75-FEE59861FF49}"/>
                  </a:ext>
                </a:extLst>
              </p:cNvPr>
              <p:cNvSpPr/>
              <p:nvPr/>
            </p:nvSpPr>
            <p:spPr>
              <a:xfrm>
                <a:off x="6093460" y="5083048"/>
                <a:ext cx="640080" cy="64008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dirty="0">
                    <a:solidFill>
                      <a:schemeClr val="tx1"/>
                    </a:solidFill>
                  </a:rPr>
                  <a:t>6</a:t>
                </a:r>
              </a:p>
            </p:txBody>
          </p:sp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52E7651B-5654-CB4A-084B-117AF7224368}"/>
                  </a:ext>
                </a:extLst>
              </p:cNvPr>
              <p:cNvSpPr/>
              <p:nvPr/>
            </p:nvSpPr>
            <p:spPr>
              <a:xfrm>
                <a:off x="6733540" y="5083048"/>
                <a:ext cx="640080" cy="64008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dirty="0">
                    <a:solidFill>
                      <a:schemeClr val="tx1"/>
                    </a:solidFill>
                  </a:rPr>
                  <a:t>7</a:t>
                </a:r>
              </a:p>
            </p:txBody>
          </p:sp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E60B1476-0333-B34B-FAD7-DED45ACA45C6}"/>
                  </a:ext>
                </a:extLst>
              </p:cNvPr>
              <p:cNvSpPr/>
              <p:nvPr/>
            </p:nvSpPr>
            <p:spPr>
              <a:xfrm>
                <a:off x="7373620" y="5083048"/>
                <a:ext cx="640080" cy="64008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dirty="0">
                    <a:solidFill>
                      <a:schemeClr val="tx1"/>
                    </a:solidFill>
                  </a:rPr>
                  <a:t>8</a:t>
                </a:r>
              </a:p>
            </p:txBody>
          </p:sp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id="{D418FACF-8183-0EB6-9A9C-04DAB6E8AA50}"/>
                  </a:ext>
                </a:extLst>
              </p:cNvPr>
              <p:cNvSpPr/>
              <p:nvPr/>
            </p:nvSpPr>
            <p:spPr>
              <a:xfrm>
                <a:off x="8013700" y="5083048"/>
                <a:ext cx="640080" cy="64008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dirty="0">
                    <a:solidFill>
                      <a:schemeClr val="tx1"/>
                    </a:solidFill>
                  </a:rPr>
                  <a:t>9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88227070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682224-77C0-7101-3666-23633BC3E3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Linear Probing: Delete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7C19AB-1C53-85A1-A3AF-83DFA61F94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Option 1: Fill in with items that hashed to before the empty slot</a:t>
            </a:r>
          </a:p>
          <a:p>
            <a:r>
              <a:rPr lang="en-US" dirty="0"/>
              <a:t>Option 2: “Tombstone” deletion. Leave a special object that indicates an object was deleted from there</a:t>
            </a:r>
          </a:p>
          <a:p>
            <a:pPr lvl="1"/>
            <a:r>
              <a:rPr lang="en-US" dirty="0"/>
              <a:t>The tombstone does not act as an open space when finding (so keep looking after its reached)</a:t>
            </a:r>
          </a:p>
          <a:p>
            <a:pPr lvl="1"/>
            <a:r>
              <a:rPr lang="en-US" dirty="0"/>
              <a:t>When inserting you can replace a tombstone with a new item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D2398797-8895-3723-4DFA-5FD577DC625E}"/>
              </a:ext>
            </a:extLst>
          </p:cNvPr>
          <p:cNvGrpSpPr/>
          <p:nvPr/>
        </p:nvGrpSpPr>
        <p:grpSpPr>
          <a:xfrm>
            <a:off x="2895600" y="5467983"/>
            <a:ext cx="6400800" cy="1097280"/>
            <a:chOff x="4953000" y="660717"/>
            <a:chExt cx="6400800" cy="1097280"/>
          </a:xfrm>
        </p:grpSpPr>
        <p:grpSp>
          <p:nvGrpSpPr>
            <p:cNvPr id="5" name="Group 4">
              <a:extLst>
                <a:ext uri="{FF2B5EF4-FFF2-40B4-BE49-F238E27FC236}">
                  <a16:creationId xmlns:a16="http://schemas.microsoft.com/office/drawing/2014/main" id="{A94E3EBE-92D3-3CBC-4097-E854D2FB517E}"/>
                </a:ext>
              </a:extLst>
            </p:cNvPr>
            <p:cNvGrpSpPr/>
            <p:nvPr/>
          </p:nvGrpSpPr>
          <p:grpSpPr>
            <a:xfrm>
              <a:off x="4953000" y="660717"/>
              <a:ext cx="6400800" cy="640080"/>
              <a:chOff x="2252980" y="5083048"/>
              <a:chExt cx="6400800" cy="640080"/>
            </a:xfrm>
          </p:grpSpPr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7" name="Rectangle 16">
                    <a:extLst>
                      <a:ext uri="{FF2B5EF4-FFF2-40B4-BE49-F238E27FC236}">
                        <a16:creationId xmlns:a16="http://schemas.microsoft.com/office/drawing/2014/main" id="{9F9CF4CB-A27A-964D-A636-9F4C5BAF32BE}"/>
                      </a:ext>
                    </a:extLst>
                  </p:cNvPr>
                  <p:cNvSpPr/>
                  <p:nvPr/>
                </p:nvSpPr>
                <p:spPr>
                  <a:xfrm>
                    <a:off x="2252980" y="5083048"/>
                    <a:ext cx="640080" cy="640080"/>
                  </a:xfrm>
                  <a:prstGeom prst="rect">
                    <a:avLst/>
                  </a:prstGeom>
                  <a:solidFill>
                    <a:schemeClr val="bg1"/>
                  </a:solidFill>
                </p:spPr>
                <p:style>
                  <a:lnRef idx="2">
                    <a:schemeClr val="accent1">
                      <a:shade val="15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en-US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𝑣</m:t>
                          </m:r>
                        </m:oMath>
                      </m:oMathPara>
                    </a14:m>
                    <a:endParaRPr lang="en-US" sz="2800" dirty="0">
                      <a:solidFill>
                        <a:schemeClr val="tx1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17" name="Rectangle 16">
                    <a:extLst>
                      <a:ext uri="{FF2B5EF4-FFF2-40B4-BE49-F238E27FC236}">
                        <a16:creationId xmlns:a16="http://schemas.microsoft.com/office/drawing/2014/main" id="{9F9CF4CB-A27A-964D-A636-9F4C5BAF32BE}"/>
                      </a:ext>
                    </a:extLst>
                  </p:cNvPr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2252980" y="5083048"/>
                    <a:ext cx="640080" cy="640080"/>
                  </a:xfrm>
                  <a:prstGeom prst="rect">
                    <a:avLst/>
                  </a:prstGeom>
                  <a:blipFill>
                    <a:blip r:embed="rId2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D168045C-4DD0-521D-E388-E155A93DAFF1}"/>
                  </a:ext>
                </a:extLst>
              </p:cNvPr>
              <p:cNvSpPr/>
              <p:nvPr/>
            </p:nvSpPr>
            <p:spPr>
              <a:xfrm>
                <a:off x="2893060" y="5083048"/>
                <a:ext cx="640080" cy="640080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 dirty="0">
                  <a:solidFill>
                    <a:schemeClr val="tx1"/>
                  </a:solidFill>
                </a:endParaRPr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9" name="Rectangle 18">
                    <a:extLst>
                      <a:ext uri="{FF2B5EF4-FFF2-40B4-BE49-F238E27FC236}">
                        <a16:creationId xmlns:a16="http://schemas.microsoft.com/office/drawing/2014/main" id="{CBD1F50D-0106-BB33-E7B4-DF9459A8ED27}"/>
                      </a:ext>
                    </a:extLst>
                  </p:cNvPr>
                  <p:cNvSpPr/>
                  <p:nvPr/>
                </p:nvSpPr>
                <p:spPr>
                  <a:xfrm>
                    <a:off x="3533140" y="5083048"/>
                    <a:ext cx="640080" cy="640080"/>
                  </a:xfrm>
                  <a:prstGeom prst="rect">
                    <a:avLst/>
                  </a:prstGeom>
                  <a:solidFill>
                    <a:schemeClr val="bg1"/>
                  </a:solidFill>
                </p:spPr>
                <p:style>
                  <a:lnRef idx="2">
                    <a:schemeClr val="accent1">
                      <a:shade val="15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en-US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𝑣</m:t>
                          </m:r>
                        </m:oMath>
                      </m:oMathPara>
                    </a14:m>
                    <a:endParaRPr lang="en-US" sz="2800" dirty="0">
                      <a:solidFill>
                        <a:schemeClr val="tx1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19" name="Rectangle 18">
                    <a:extLst>
                      <a:ext uri="{FF2B5EF4-FFF2-40B4-BE49-F238E27FC236}">
                        <a16:creationId xmlns:a16="http://schemas.microsoft.com/office/drawing/2014/main" id="{CBD1F50D-0106-BB33-E7B4-DF9459A8ED27}"/>
                      </a:ext>
                    </a:extLst>
                  </p:cNvPr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3533140" y="5083048"/>
                    <a:ext cx="640080" cy="640080"/>
                  </a:xfrm>
                  <a:prstGeom prst="rect">
                    <a:avLst/>
                  </a:prstGeom>
                  <a:blipFill>
                    <a:blip r:embed="rId2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20" name="Rectangle 19">
                    <a:extLst>
                      <a:ext uri="{FF2B5EF4-FFF2-40B4-BE49-F238E27FC236}">
                        <a16:creationId xmlns:a16="http://schemas.microsoft.com/office/drawing/2014/main" id="{F68DA8B2-9D14-9376-BA10-6072DC3F7AAE}"/>
                      </a:ext>
                    </a:extLst>
                  </p:cNvPr>
                  <p:cNvSpPr/>
                  <p:nvPr/>
                </p:nvSpPr>
                <p:spPr>
                  <a:xfrm>
                    <a:off x="4173220" y="5083048"/>
                    <a:ext cx="640080" cy="640080"/>
                  </a:xfrm>
                  <a:prstGeom prst="rect">
                    <a:avLst/>
                  </a:prstGeom>
                  <a:solidFill>
                    <a:schemeClr val="bg1"/>
                  </a:solidFill>
                </p:spPr>
                <p:style>
                  <a:lnRef idx="2">
                    <a:schemeClr val="accent1">
                      <a:shade val="15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en-US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𝑣</m:t>
                          </m:r>
                        </m:oMath>
                      </m:oMathPara>
                    </a14:m>
                    <a:endParaRPr lang="en-US" sz="2800" dirty="0">
                      <a:solidFill>
                        <a:schemeClr val="tx1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20" name="Rectangle 19">
                    <a:extLst>
                      <a:ext uri="{FF2B5EF4-FFF2-40B4-BE49-F238E27FC236}">
                        <a16:creationId xmlns:a16="http://schemas.microsoft.com/office/drawing/2014/main" id="{F68DA8B2-9D14-9376-BA10-6072DC3F7AAE}"/>
                      </a:ext>
                    </a:extLst>
                  </p:cNvPr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4173220" y="5083048"/>
                    <a:ext cx="640080" cy="640080"/>
                  </a:xfrm>
                  <a:prstGeom prst="rect">
                    <a:avLst/>
                  </a:prstGeom>
                  <a:blipFill>
                    <a:blip r:embed="rId2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E872695B-70F4-3DA6-F9C7-C39AA3021A96}"/>
                  </a:ext>
                </a:extLst>
              </p:cNvPr>
              <p:cNvSpPr/>
              <p:nvPr/>
            </p:nvSpPr>
            <p:spPr>
              <a:xfrm>
                <a:off x="4813300" y="5083048"/>
                <a:ext cx="640080" cy="640080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 dirty="0">
                  <a:solidFill>
                    <a:schemeClr val="tx1"/>
                  </a:solidFill>
                </a:endParaRPr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22" name="Rectangle 21">
                    <a:extLst>
                      <a:ext uri="{FF2B5EF4-FFF2-40B4-BE49-F238E27FC236}">
                        <a16:creationId xmlns:a16="http://schemas.microsoft.com/office/drawing/2014/main" id="{7C73464A-B923-7D8A-08E9-FA6362BB975F}"/>
                      </a:ext>
                    </a:extLst>
                  </p:cNvPr>
                  <p:cNvSpPr/>
                  <p:nvPr/>
                </p:nvSpPr>
                <p:spPr>
                  <a:xfrm>
                    <a:off x="5453380" y="5083048"/>
                    <a:ext cx="640080" cy="640080"/>
                  </a:xfrm>
                  <a:prstGeom prst="rect">
                    <a:avLst/>
                  </a:prstGeom>
                  <a:solidFill>
                    <a:schemeClr val="bg1"/>
                  </a:solidFill>
                </p:spPr>
                <p:style>
                  <a:lnRef idx="2">
                    <a:schemeClr val="accent1">
                      <a:shade val="15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en-US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𝑣</m:t>
                          </m:r>
                        </m:oMath>
                      </m:oMathPara>
                    </a14:m>
                    <a:endParaRPr lang="en-US" sz="2800" dirty="0">
                      <a:solidFill>
                        <a:schemeClr val="tx1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22" name="Rectangle 21">
                    <a:extLst>
                      <a:ext uri="{FF2B5EF4-FFF2-40B4-BE49-F238E27FC236}">
                        <a16:creationId xmlns:a16="http://schemas.microsoft.com/office/drawing/2014/main" id="{7C73464A-B923-7D8A-08E9-FA6362BB975F}"/>
                      </a:ext>
                    </a:extLst>
                  </p:cNvPr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5453380" y="5083048"/>
                    <a:ext cx="640080" cy="640080"/>
                  </a:xfrm>
                  <a:prstGeom prst="rect">
                    <a:avLst/>
                  </a:prstGeom>
                  <a:blipFill>
                    <a:blip r:embed="rId2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sp>
            <p:nvSpPr>
              <p:cNvPr id="23" name="Rectangle 22">
                <a:extLst>
                  <a:ext uri="{FF2B5EF4-FFF2-40B4-BE49-F238E27FC236}">
                    <a16:creationId xmlns:a16="http://schemas.microsoft.com/office/drawing/2014/main" id="{32B62BA5-C7A9-1093-C1C5-92B30048EF21}"/>
                  </a:ext>
                </a:extLst>
              </p:cNvPr>
              <p:cNvSpPr/>
              <p:nvPr/>
            </p:nvSpPr>
            <p:spPr>
              <a:xfrm>
                <a:off x="6093460" y="5083048"/>
                <a:ext cx="640080" cy="640080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4" name="Rectangle 23">
                <a:extLst>
                  <a:ext uri="{FF2B5EF4-FFF2-40B4-BE49-F238E27FC236}">
                    <a16:creationId xmlns:a16="http://schemas.microsoft.com/office/drawing/2014/main" id="{B7E8C7D0-301F-810C-81D7-8032D43CCED2}"/>
                  </a:ext>
                </a:extLst>
              </p:cNvPr>
              <p:cNvSpPr/>
              <p:nvPr/>
            </p:nvSpPr>
            <p:spPr>
              <a:xfrm>
                <a:off x="6733540" y="5083048"/>
                <a:ext cx="640080" cy="640080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5" name="Rectangle 24">
                <a:extLst>
                  <a:ext uri="{FF2B5EF4-FFF2-40B4-BE49-F238E27FC236}">
                    <a16:creationId xmlns:a16="http://schemas.microsoft.com/office/drawing/2014/main" id="{EEF34426-81D0-A00D-F869-CE2CC1F69DD9}"/>
                  </a:ext>
                </a:extLst>
              </p:cNvPr>
              <p:cNvSpPr/>
              <p:nvPr/>
            </p:nvSpPr>
            <p:spPr>
              <a:xfrm>
                <a:off x="7373620" y="5083048"/>
                <a:ext cx="640080" cy="640080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6" name="Rectangle 25">
                <a:extLst>
                  <a:ext uri="{FF2B5EF4-FFF2-40B4-BE49-F238E27FC236}">
                    <a16:creationId xmlns:a16="http://schemas.microsoft.com/office/drawing/2014/main" id="{27B13CF2-FF93-8502-9E02-8932AAC3B628}"/>
                  </a:ext>
                </a:extLst>
              </p:cNvPr>
              <p:cNvSpPr/>
              <p:nvPr/>
            </p:nvSpPr>
            <p:spPr>
              <a:xfrm>
                <a:off x="8013700" y="5083048"/>
                <a:ext cx="640080" cy="640080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 dirty="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ECD7BD24-78C4-485A-B642-694347CAF79F}"/>
                </a:ext>
              </a:extLst>
            </p:cNvPr>
            <p:cNvGrpSpPr/>
            <p:nvPr/>
          </p:nvGrpSpPr>
          <p:grpSpPr>
            <a:xfrm>
              <a:off x="4953000" y="1117917"/>
              <a:ext cx="6400800" cy="640080"/>
              <a:chOff x="2252980" y="5083048"/>
              <a:chExt cx="6400800" cy="640080"/>
            </a:xfrm>
            <a:noFill/>
          </p:grpSpPr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0E07A55D-FD55-65C4-B762-EE475FB813D9}"/>
                  </a:ext>
                </a:extLst>
              </p:cNvPr>
              <p:cNvSpPr/>
              <p:nvPr/>
            </p:nvSpPr>
            <p:spPr>
              <a:xfrm>
                <a:off x="2252980" y="5083048"/>
                <a:ext cx="640080" cy="64008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dirty="0">
                    <a:solidFill>
                      <a:schemeClr val="tx1"/>
                    </a:solidFill>
                  </a:rPr>
                  <a:t>0</a:t>
                </a:r>
              </a:p>
            </p:txBody>
          </p:sp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22B816F0-1D87-DCEE-EE23-73BA3F93C0D0}"/>
                  </a:ext>
                </a:extLst>
              </p:cNvPr>
              <p:cNvSpPr/>
              <p:nvPr/>
            </p:nvSpPr>
            <p:spPr>
              <a:xfrm>
                <a:off x="2893060" y="5083048"/>
                <a:ext cx="640080" cy="64008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dirty="0">
                    <a:solidFill>
                      <a:schemeClr val="tx1"/>
                    </a:solidFill>
                  </a:rPr>
                  <a:t>1</a:t>
                </a:r>
              </a:p>
            </p:txBody>
          </p:sp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3472B5DE-98C0-ED41-C1C2-5402072D17EC}"/>
                  </a:ext>
                </a:extLst>
              </p:cNvPr>
              <p:cNvSpPr/>
              <p:nvPr/>
            </p:nvSpPr>
            <p:spPr>
              <a:xfrm>
                <a:off x="3533140" y="5083048"/>
                <a:ext cx="640080" cy="64008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dirty="0">
                    <a:solidFill>
                      <a:schemeClr val="tx1"/>
                    </a:solidFill>
                  </a:rPr>
                  <a:t>2</a:t>
                </a:r>
              </a:p>
            </p:txBody>
          </p:sp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01DF7F5A-E96D-9469-1E44-2B9982B5F417}"/>
                  </a:ext>
                </a:extLst>
              </p:cNvPr>
              <p:cNvSpPr/>
              <p:nvPr/>
            </p:nvSpPr>
            <p:spPr>
              <a:xfrm>
                <a:off x="4173220" y="5083048"/>
                <a:ext cx="640080" cy="64008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dirty="0">
                    <a:solidFill>
                      <a:schemeClr val="tx1"/>
                    </a:solidFill>
                  </a:rPr>
                  <a:t>3</a:t>
                </a:r>
              </a:p>
            </p:txBody>
          </p:sp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24290CC6-A7C4-513F-0046-64C15C576672}"/>
                  </a:ext>
                </a:extLst>
              </p:cNvPr>
              <p:cNvSpPr/>
              <p:nvPr/>
            </p:nvSpPr>
            <p:spPr>
              <a:xfrm>
                <a:off x="4813300" y="5083048"/>
                <a:ext cx="640080" cy="64008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dirty="0">
                    <a:solidFill>
                      <a:schemeClr val="tx1"/>
                    </a:solidFill>
                  </a:rPr>
                  <a:t>4</a:t>
                </a:r>
              </a:p>
            </p:txBody>
          </p:sp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6AAFCECB-C9D4-B0F1-13A6-E6A0B9F5E5FC}"/>
                  </a:ext>
                </a:extLst>
              </p:cNvPr>
              <p:cNvSpPr/>
              <p:nvPr/>
            </p:nvSpPr>
            <p:spPr>
              <a:xfrm>
                <a:off x="5453380" y="5083048"/>
                <a:ext cx="640080" cy="64008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dirty="0">
                    <a:solidFill>
                      <a:schemeClr val="tx1"/>
                    </a:solidFill>
                  </a:rPr>
                  <a:t>5</a:t>
                </a:r>
              </a:p>
            </p:txBody>
          </p:sp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76966F40-4191-1551-B59D-C33E64E92ED2}"/>
                  </a:ext>
                </a:extLst>
              </p:cNvPr>
              <p:cNvSpPr/>
              <p:nvPr/>
            </p:nvSpPr>
            <p:spPr>
              <a:xfrm>
                <a:off x="6093460" y="5083048"/>
                <a:ext cx="640080" cy="64008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dirty="0">
                    <a:solidFill>
                      <a:schemeClr val="tx1"/>
                    </a:solidFill>
                  </a:rPr>
                  <a:t>6</a:t>
                </a:r>
              </a:p>
            </p:txBody>
          </p:sp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91B32752-91AD-18C5-0ABD-530E78C6EAE1}"/>
                  </a:ext>
                </a:extLst>
              </p:cNvPr>
              <p:cNvSpPr/>
              <p:nvPr/>
            </p:nvSpPr>
            <p:spPr>
              <a:xfrm>
                <a:off x="6733540" y="5083048"/>
                <a:ext cx="640080" cy="64008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dirty="0">
                    <a:solidFill>
                      <a:schemeClr val="tx1"/>
                    </a:solidFill>
                  </a:rPr>
                  <a:t>7</a:t>
                </a:r>
              </a:p>
            </p:txBody>
          </p:sp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E950CBD8-72AD-EB1F-CF08-19E9158FCF57}"/>
                  </a:ext>
                </a:extLst>
              </p:cNvPr>
              <p:cNvSpPr/>
              <p:nvPr/>
            </p:nvSpPr>
            <p:spPr>
              <a:xfrm>
                <a:off x="7373620" y="5083048"/>
                <a:ext cx="640080" cy="64008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dirty="0">
                    <a:solidFill>
                      <a:schemeClr val="tx1"/>
                    </a:solidFill>
                  </a:rPr>
                  <a:t>8</a:t>
                </a:r>
              </a:p>
            </p:txBody>
          </p:sp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id="{F2A5AD5E-A38F-FFBF-1612-402BB356C254}"/>
                  </a:ext>
                </a:extLst>
              </p:cNvPr>
              <p:cNvSpPr/>
              <p:nvPr/>
            </p:nvSpPr>
            <p:spPr>
              <a:xfrm>
                <a:off x="8013700" y="5083048"/>
                <a:ext cx="640080" cy="64008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dirty="0">
                    <a:solidFill>
                      <a:schemeClr val="tx1"/>
                    </a:solidFill>
                  </a:rPr>
                  <a:t>9</a:t>
                </a:r>
              </a:p>
            </p:txBody>
          </p:sp>
        </p:grpSp>
      </p:grpSp>
      <p:pic>
        <p:nvPicPr>
          <p:cNvPr id="1026" name="Picture 2" descr="Tombstone Graphic by Lowkey21 · Creative Fabrica">
            <a:extLst>
              <a:ext uri="{FF2B5EF4-FFF2-40B4-BE49-F238E27FC236}">
                <a16:creationId xmlns:a16="http://schemas.microsoft.com/office/drawing/2014/main" id="{4D539D6B-C7E5-D7DC-674F-BD419E4829F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682" t="13451" r="15903" b="12240"/>
          <a:stretch/>
        </p:blipFill>
        <p:spPr bwMode="auto">
          <a:xfrm>
            <a:off x="5515827" y="5640183"/>
            <a:ext cx="510106" cy="3808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2078222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682224-77C0-7101-3666-23633BC3E3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Linear Probing + Tombstone: Find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97C19AB-1C53-85A1-A3AF-83DFA61F94B5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To find key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endParaRPr lang="en-US" dirty="0"/>
              </a:p>
              <a:p>
                <a:pPr lvl="1"/>
                <a:r>
                  <a:rPr lang="en-US" dirty="0"/>
                  <a:t>Calculate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𝑖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h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 %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𝑙𝑒𝑛𝑔𝑡h</m:t>
                    </m:r>
                  </m:oMath>
                </a14:m>
                <a:endParaRPr lang="en-US" dirty="0"/>
              </a:p>
              <a:p>
                <a:pPr lvl="1"/>
                <a:r>
                  <a:rPr lang="en-US" dirty="0"/>
                  <a:t>While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𝑡𝑎𝑏𝑙𝑒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[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𝑖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]</m:t>
                    </m:r>
                  </m:oMath>
                </a14:m>
                <a:r>
                  <a:rPr lang="en-US" dirty="0"/>
                  <a:t> has a tombstone or a key other than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US" dirty="0"/>
                  <a:t>, 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𝑖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+1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 %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𝑙𝑒𝑛𝑔𝑡h</m:t>
                    </m:r>
                  </m:oMath>
                </a14:m>
                <a:endParaRPr lang="en-US" dirty="0"/>
              </a:p>
              <a:p>
                <a:pPr lvl="1"/>
                <a:r>
                  <a:rPr lang="en-US" dirty="0"/>
                  <a:t>If you come across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US" dirty="0"/>
                  <a:t> return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𝑡𝑎𝑏𝑙𝑒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[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𝑖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]</m:t>
                    </m:r>
                  </m:oMath>
                </a14:m>
                <a:endParaRPr lang="en-US" dirty="0"/>
              </a:p>
              <a:p>
                <a:pPr lvl="1"/>
                <a:r>
                  <a:rPr lang="en-US" dirty="0"/>
                  <a:t>If you come across an empty index, the find was unsuccessful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97C19AB-1C53-85A1-A3AF-83DFA61F94B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3" t="-22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" name="Group 3">
            <a:extLst>
              <a:ext uri="{FF2B5EF4-FFF2-40B4-BE49-F238E27FC236}">
                <a16:creationId xmlns:a16="http://schemas.microsoft.com/office/drawing/2014/main" id="{276BC9F7-99BA-B7BC-1AD2-84242D56EDF4}"/>
              </a:ext>
            </a:extLst>
          </p:cNvPr>
          <p:cNvGrpSpPr/>
          <p:nvPr/>
        </p:nvGrpSpPr>
        <p:grpSpPr>
          <a:xfrm>
            <a:off x="2895600" y="5467983"/>
            <a:ext cx="6400800" cy="1097280"/>
            <a:chOff x="4953000" y="660717"/>
            <a:chExt cx="6400800" cy="1097280"/>
          </a:xfrm>
        </p:grpSpPr>
        <p:grpSp>
          <p:nvGrpSpPr>
            <p:cNvPr id="5" name="Group 4">
              <a:extLst>
                <a:ext uri="{FF2B5EF4-FFF2-40B4-BE49-F238E27FC236}">
                  <a16:creationId xmlns:a16="http://schemas.microsoft.com/office/drawing/2014/main" id="{412EC1DB-D4A6-6B7B-7C6F-C60875C4B880}"/>
                </a:ext>
              </a:extLst>
            </p:cNvPr>
            <p:cNvGrpSpPr/>
            <p:nvPr/>
          </p:nvGrpSpPr>
          <p:grpSpPr>
            <a:xfrm>
              <a:off x="4953000" y="660717"/>
              <a:ext cx="6400800" cy="640080"/>
              <a:chOff x="2252980" y="5083048"/>
              <a:chExt cx="6400800" cy="640080"/>
            </a:xfrm>
          </p:grpSpPr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0F0BD263-8B0C-EE09-006A-586758C03449}"/>
                  </a:ext>
                </a:extLst>
              </p:cNvPr>
              <p:cNvSpPr/>
              <p:nvPr/>
            </p:nvSpPr>
            <p:spPr>
              <a:xfrm>
                <a:off x="2252980" y="5083048"/>
                <a:ext cx="640080" cy="640080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1BCB131B-1A39-0FB0-EC28-AB2DC7165455}"/>
                  </a:ext>
                </a:extLst>
              </p:cNvPr>
              <p:cNvSpPr/>
              <p:nvPr/>
            </p:nvSpPr>
            <p:spPr>
              <a:xfrm>
                <a:off x="2893060" y="5083048"/>
                <a:ext cx="640080" cy="640080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20065800-76F9-7D0C-E5B6-87020D3297B3}"/>
                  </a:ext>
                </a:extLst>
              </p:cNvPr>
              <p:cNvSpPr/>
              <p:nvPr/>
            </p:nvSpPr>
            <p:spPr>
              <a:xfrm>
                <a:off x="3533140" y="5083048"/>
                <a:ext cx="640080" cy="640080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AA775EEE-4045-A0E9-526E-AC2E4A2B220F}"/>
                  </a:ext>
                </a:extLst>
              </p:cNvPr>
              <p:cNvSpPr/>
              <p:nvPr/>
            </p:nvSpPr>
            <p:spPr>
              <a:xfrm>
                <a:off x="4173220" y="5083048"/>
                <a:ext cx="640080" cy="640080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48B9BA47-C1A1-480B-FBD9-0B5D0C3FEC27}"/>
                  </a:ext>
                </a:extLst>
              </p:cNvPr>
              <p:cNvSpPr/>
              <p:nvPr/>
            </p:nvSpPr>
            <p:spPr>
              <a:xfrm>
                <a:off x="4813300" y="5083048"/>
                <a:ext cx="640080" cy="640080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id="{BB61FD45-4837-E870-55ED-6756EC2B5361}"/>
                  </a:ext>
                </a:extLst>
              </p:cNvPr>
              <p:cNvSpPr/>
              <p:nvPr/>
            </p:nvSpPr>
            <p:spPr>
              <a:xfrm>
                <a:off x="5453380" y="5083048"/>
                <a:ext cx="640080" cy="640080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3" name="Rectangle 22">
                <a:extLst>
                  <a:ext uri="{FF2B5EF4-FFF2-40B4-BE49-F238E27FC236}">
                    <a16:creationId xmlns:a16="http://schemas.microsoft.com/office/drawing/2014/main" id="{AEEA9484-5BD7-74CD-F516-9CC8D067DE6A}"/>
                  </a:ext>
                </a:extLst>
              </p:cNvPr>
              <p:cNvSpPr/>
              <p:nvPr/>
            </p:nvSpPr>
            <p:spPr>
              <a:xfrm>
                <a:off x="6093460" y="5083048"/>
                <a:ext cx="640080" cy="640080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4" name="Rectangle 23">
                <a:extLst>
                  <a:ext uri="{FF2B5EF4-FFF2-40B4-BE49-F238E27FC236}">
                    <a16:creationId xmlns:a16="http://schemas.microsoft.com/office/drawing/2014/main" id="{2F251C79-01BF-5C06-7487-02E695D99A4F}"/>
                  </a:ext>
                </a:extLst>
              </p:cNvPr>
              <p:cNvSpPr/>
              <p:nvPr/>
            </p:nvSpPr>
            <p:spPr>
              <a:xfrm>
                <a:off x="6733540" y="5083048"/>
                <a:ext cx="640080" cy="640080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5" name="Rectangle 24">
                <a:extLst>
                  <a:ext uri="{FF2B5EF4-FFF2-40B4-BE49-F238E27FC236}">
                    <a16:creationId xmlns:a16="http://schemas.microsoft.com/office/drawing/2014/main" id="{C67AFA12-FBBE-9F99-7B1A-AE3BB7D429F8}"/>
                  </a:ext>
                </a:extLst>
              </p:cNvPr>
              <p:cNvSpPr/>
              <p:nvPr/>
            </p:nvSpPr>
            <p:spPr>
              <a:xfrm>
                <a:off x="7373620" y="5083048"/>
                <a:ext cx="640080" cy="640080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6" name="Rectangle 25">
                <a:extLst>
                  <a:ext uri="{FF2B5EF4-FFF2-40B4-BE49-F238E27FC236}">
                    <a16:creationId xmlns:a16="http://schemas.microsoft.com/office/drawing/2014/main" id="{1A245A2F-6564-4891-A90C-E3E2BF04E125}"/>
                  </a:ext>
                </a:extLst>
              </p:cNvPr>
              <p:cNvSpPr/>
              <p:nvPr/>
            </p:nvSpPr>
            <p:spPr>
              <a:xfrm>
                <a:off x="8013700" y="5083048"/>
                <a:ext cx="640080" cy="640080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 dirty="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EAE4A53B-9B6C-7B8D-8E87-A270ED0D10A3}"/>
                </a:ext>
              </a:extLst>
            </p:cNvPr>
            <p:cNvGrpSpPr/>
            <p:nvPr/>
          </p:nvGrpSpPr>
          <p:grpSpPr>
            <a:xfrm>
              <a:off x="4953000" y="1117917"/>
              <a:ext cx="6400800" cy="640080"/>
              <a:chOff x="2252980" y="5083048"/>
              <a:chExt cx="6400800" cy="640080"/>
            </a:xfrm>
            <a:noFill/>
          </p:grpSpPr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BBBD0B4C-F158-E738-E58A-1DA6795238D8}"/>
                  </a:ext>
                </a:extLst>
              </p:cNvPr>
              <p:cNvSpPr/>
              <p:nvPr/>
            </p:nvSpPr>
            <p:spPr>
              <a:xfrm>
                <a:off x="2252980" y="5083048"/>
                <a:ext cx="640080" cy="64008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dirty="0">
                    <a:solidFill>
                      <a:schemeClr val="tx1"/>
                    </a:solidFill>
                  </a:rPr>
                  <a:t>0</a:t>
                </a:r>
              </a:p>
            </p:txBody>
          </p:sp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EE8BF469-3A2B-FC51-C4A4-253D9013DAF7}"/>
                  </a:ext>
                </a:extLst>
              </p:cNvPr>
              <p:cNvSpPr/>
              <p:nvPr/>
            </p:nvSpPr>
            <p:spPr>
              <a:xfrm>
                <a:off x="2893060" y="5083048"/>
                <a:ext cx="640080" cy="64008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dirty="0">
                    <a:solidFill>
                      <a:schemeClr val="tx1"/>
                    </a:solidFill>
                  </a:rPr>
                  <a:t>1</a:t>
                </a:r>
              </a:p>
            </p:txBody>
          </p:sp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C9AC31F3-54B7-B947-0217-17FC02604175}"/>
                  </a:ext>
                </a:extLst>
              </p:cNvPr>
              <p:cNvSpPr/>
              <p:nvPr/>
            </p:nvSpPr>
            <p:spPr>
              <a:xfrm>
                <a:off x="3533140" y="5083048"/>
                <a:ext cx="640080" cy="64008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dirty="0">
                    <a:solidFill>
                      <a:schemeClr val="tx1"/>
                    </a:solidFill>
                  </a:rPr>
                  <a:t>2</a:t>
                </a:r>
              </a:p>
            </p:txBody>
          </p:sp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E6818FCD-6E83-A9BD-EAA4-3AAD7B03036B}"/>
                  </a:ext>
                </a:extLst>
              </p:cNvPr>
              <p:cNvSpPr/>
              <p:nvPr/>
            </p:nvSpPr>
            <p:spPr>
              <a:xfrm>
                <a:off x="4173220" y="5083048"/>
                <a:ext cx="640080" cy="64008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dirty="0">
                    <a:solidFill>
                      <a:schemeClr val="tx1"/>
                    </a:solidFill>
                  </a:rPr>
                  <a:t>3</a:t>
                </a:r>
              </a:p>
            </p:txBody>
          </p:sp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39B224D1-EB59-30C6-540B-8994D7663CDC}"/>
                  </a:ext>
                </a:extLst>
              </p:cNvPr>
              <p:cNvSpPr/>
              <p:nvPr/>
            </p:nvSpPr>
            <p:spPr>
              <a:xfrm>
                <a:off x="4813300" y="5083048"/>
                <a:ext cx="640080" cy="64008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dirty="0">
                    <a:solidFill>
                      <a:schemeClr val="tx1"/>
                    </a:solidFill>
                  </a:rPr>
                  <a:t>4</a:t>
                </a:r>
              </a:p>
            </p:txBody>
          </p:sp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C63F476A-B374-374B-789B-67414FC2A447}"/>
                  </a:ext>
                </a:extLst>
              </p:cNvPr>
              <p:cNvSpPr/>
              <p:nvPr/>
            </p:nvSpPr>
            <p:spPr>
              <a:xfrm>
                <a:off x="5453380" y="5083048"/>
                <a:ext cx="640080" cy="64008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dirty="0">
                    <a:solidFill>
                      <a:schemeClr val="tx1"/>
                    </a:solidFill>
                  </a:rPr>
                  <a:t>5</a:t>
                </a:r>
              </a:p>
            </p:txBody>
          </p:sp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B23329E1-825C-BBDB-1055-328D27B7B737}"/>
                  </a:ext>
                </a:extLst>
              </p:cNvPr>
              <p:cNvSpPr/>
              <p:nvPr/>
            </p:nvSpPr>
            <p:spPr>
              <a:xfrm>
                <a:off x="6093460" y="5083048"/>
                <a:ext cx="640080" cy="64008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dirty="0">
                    <a:solidFill>
                      <a:schemeClr val="tx1"/>
                    </a:solidFill>
                  </a:rPr>
                  <a:t>6</a:t>
                </a:r>
              </a:p>
            </p:txBody>
          </p:sp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C09B7E04-AA65-9DC6-22AD-B63B7FA8D350}"/>
                  </a:ext>
                </a:extLst>
              </p:cNvPr>
              <p:cNvSpPr/>
              <p:nvPr/>
            </p:nvSpPr>
            <p:spPr>
              <a:xfrm>
                <a:off x="6733540" y="5083048"/>
                <a:ext cx="640080" cy="64008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dirty="0">
                    <a:solidFill>
                      <a:schemeClr val="tx1"/>
                    </a:solidFill>
                  </a:rPr>
                  <a:t>7</a:t>
                </a:r>
              </a:p>
            </p:txBody>
          </p:sp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CF17D356-8CC5-C0AF-2880-5EE8F66A33EB}"/>
                  </a:ext>
                </a:extLst>
              </p:cNvPr>
              <p:cNvSpPr/>
              <p:nvPr/>
            </p:nvSpPr>
            <p:spPr>
              <a:xfrm>
                <a:off x="7373620" y="5083048"/>
                <a:ext cx="640080" cy="64008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dirty="0">
                    <a:solidFill>
                      <a:schemeClr val="tx1"/>
                    </a:solidFill>
                  </a:rPr>
                  <a:t>8</a:t>
                </a:r>
              </a:p>
            </p:txBody>
          </p:sp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id="{D3BF3FBC-BB62-99F8-8361-7ECF47FBB82E}"/>
                  </a:ext>
                </a:extLst>
              </p:cNvPr>
              <p:cNvSpPr/>
              <p:nvPr/>
            </p:nvSpPr>
            <p:spPr>
              <a:xfrm>
                <a:off x="8013700" y="5083048"/>
                <a:ext cx="640080" cy="64008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dirty="0">
                    <a:solidFill>
                      <a:schemeClr val="tx1"/>
                    </a:solidFill>
                  </a:rPr>
                  <a:t>9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63659029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4EC209-91E7-39F7-4A4E-647F00B99F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Linear Probing + Tombstone: Insert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6CBEF850-0680-6520-62A9-DA71336F124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To insert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𝑣</m:t>
                    </m:r>
                  </m:oMath>
                </a14:m>
                <a:endParaRPr lang="en-US" dirty="0"/>
              </a:p>
              <a:p>
                <a:pPr lvl="1"/>
                <a:r>
                  <a:rPr lang="en-US" dirty="0"/>
                  <a:t>Calculate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𝑖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h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</m:d>
                    <m:r>
                      <a:rPr lang="en-US" i="1">
                        <a:latin typeface="Cambria Math" panose="02040503050406030204" pitchFamily="18" charset="0"/>
                      </a:rPr>
                      <m:t> % 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𝑙𝑒𝑛𝑔𝑡h</m:t>
                    </m:r>
                  </m:oMath>
                </a14:m>
                <a:endParaRPr lang="en-US" dirty="0"/>
              </a:p>
              <a:p>
                <a:pPr lvl="1"/>
                <a:r>
                  <a:rPr lang="en-US" dirty="0"/>
                  <a:t>While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𝑡𝑎𝑏𝑙𝑒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[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𝑖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]</m:t>
                    </m:r>
                  </m:oMath>
                </a14:m>
                <a:r>
                  <a:rPr lang="en-US" dirty="0"/>
                  <a:t> has a key other than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US" dirty="0"/>
                  <a:t>, 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𝑖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+1</m:t>
                        </m:r>
                      </m:e>
                    </m:d>
                    <m:r>
                      <a:rPr lang="en-US" i="1">
                        <a:latin typeface="Cambria Math" panose="02040503050406030204" pitchFamily="18" charset="0"/>
                      </a:rPr>
                      <m:t> % 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𝑙𝑒𝑛𝑔𝑡h</m:t>
                    </m:r>
                  </m:oMath>
                </a14:m>
                <a:endParaRPr lang="en-US" dirty="0"/>
              </a:p>
              <a:p>
                <a:pPr lvl="2"/>
                <a:r>
                  <a:rPr lang="en-US" dirty="0"/>
                  <a:t>If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𝑡𝑎𝑏𝑙𝑒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[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𝑖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]</m:t>
                    </m:r>
                  </m:oMath>
                </a14:m>
                <a:r>
                  <a:rPr lang="en-US" dirty="0"/>
                  <a:t> has a tombstone, set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𝑖</m:t>
                    </m:r>
                  </m:oMath>
                </a14:m>
                <a:endParaRPr lang="en-US" b="0" dirty="0"/>
              </a:p>
              <a:p>
                <a:pPr lvl="3"/>
                <a:r>
                  <a:rPr lang="en-US" dirty="0"/>
                  <a:t>That is where we will insert if the find is unsuccessful</a:t>
                </a:r>
              </a:p>
              <a:p>
                <a:pPr lvl="1"/>
                <a:r>
                  <a:rPr lang="en-US" dirty="0"/>
                  <a:t>If you come across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US" dirty="0"/>
                  <a:t>, set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𝑡𝑎𝑏𝑙𝑒</m:t>
                    </m:r>
                    <m:d>
                      <m:dPr>
                        <m:begChr m:val="["/>
                        <m:endChr m:val="]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𝑖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𝑣</m:t>
                    </m:r>
                  </m:oMath>
                </a14:m>
                <a:endParaRPr lang="en-US" dirty="0"/>
              </a:p>
              <a:p>
                <a:pPr lvl="1"/>
                <a:r>
                  <a:rPr lang="en-US" dirty="0"/>
                  <a:t>If you come across an empty index, the find was unsuccessful</a:t>
                </a:r>
              </a:p>
              <a:p>
                <a:pPr lvl="2"/>
                <a:r>
                  <a:rPr lang="en-US" dirty="0"/>
                  <a:t>Set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𝑡𝑎𝑏𝑙𝑒</m:t>
                    </m:r>
                    <m:d>
                      <m:dPr>
                        <m:begChr m:val="["/>
                        <m:endChr m:val="]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𝑣</m:t>
                    </m:r>
                  </m:oMath>
                </a14:m>
                <a:r>
                  <a:rPr lang="en-US" dirty="0"/>
                  <a:t> if we saw a tombstone</a:t>
                </a:r>
              </a:p>
              <a:p>
                <a:pPr lvl="2"/>
                <a:r>
                  <a:rPr lang="en-US" dirty="0"/>
                  <a:t>Set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𝑡𝑎𝑏𝑙𝑒</m:t>
                    </m:r>
                    <m:d>
                      <m:dPr>
                        <m:begChr m:val="["/>
                        <m:endChr m:val="]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𝑣</m:t>
                    </m:r>
                  </m:oMath>
                </a14:m>
                <a:r>
                  <a:rPr lang="en-US" dirty="0"/>
                  <a:t> otherwise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6CBEF850-0680-6520-62A9-DA71336F124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3" t="-22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" name="Group 3">
            <a:extLst>
              <a:ext uri="{FF2B5EF4-FFF2-40B4-BE49-F238E27FC236}">
                <a16:creationId xmlns:a16="http://schemas.microsoft.com/office/drawing/2014/main" id="{A7F5364F-88DC-3F96-2BC8-BAFA44EC14BE}"/>
              </a:ext>
            </a:extLst>
          </p:cNvPr>
          <p:cNvGrpSpPr/>
          <p:nvPr/>
        </p:nvGrpSpPr>
        <p:grpSpPr>
          <a:xfrm>
            <a:off x="2895600" y="5467983"/>
            <a:ext cx="6400800" cy="1097280"/>
            <a:chOff x="4953000" y="660717"/>
            <a:chExt cx="6400800" cy="1097280"/>
          </a:xfrm>
        </p:grpSpPr>
        <p:grpSp>
          <p:nvGrpSpPr>
            <p:cNvPr id="5" name="Group 4">
              <a:extLst>
                <a:ext uri="{FF2B5EF4-FFF2-40B4-BE49-F238E27FC236}">
                  <a16:creationId xmlns:a16="http://schemas.microsoft.com/office/drawing/2014/main" id="{784DAC70-2D02-4363-C33E-910CC23D54FE}"/>
                </a:ext>
              </a:extLst>
            </p:cNvPr>
            <p:cNvGrpSpPr/>
            <p:nvPr/>
          </p:nvGrpSpPr>
          <p:grpSpPr>
            <a:xfrm>
              <a:off x="4953000" y="660717"/>
              <a:ext cx="6400800" cy="640080"/>
              <a:chOff x="2252980" y="5083048"/>
              <a:chExt cx="6400800" cy="640080"/>
            </a:xfrm>
          </p:grpSpPr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313EEE87-6AB8-548B-F84D-F081E8ECF76E}"/>
                  </a:ext>
                </a:extLst>
              </p:cNvPr>
              <p:cNvSpPr/>
              <p:nvPr/>
            </p:nvSpPr>
            <p:spPr>
              <a:xfrm>
                <a:off x="2252980" y="5083048"/>
                <a:ext cx="640080" cy="640080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84FFA859-CE6A-3363-4D19-9CAB7D56F053}"/>
                  </a:ext>
                </a:extLst>
              </p:cNvPr>
              <p:cNvSpPr/>
              <p:nvPr/>
            </p:nvSpPr>
            <p:spPr>
              <a:xfrm>
                <a:off x="2893060" y="5083048"/>
                <a:ext cx="640080" cy="640080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0627DBA0-51B9-2EDB-EBA7-1E4A030D3BD3}"/>
                  </a:ext>
                </a:extLst>
              </p:cNvPr>
              <p:cNvSpPr/>
              <p:nvPr/>
            </p:nvSpPr>
            <p:spPr>
              <a:xfrm>
                <a:off x="3533140" y="5083048"/>
                <a:ext cx="640080" cy="640080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54B5109F-FED7-B365-433C-F0CF16F73FD8}"/>
                  </a:ext>
                </a:extLst>
              </p:cNvPr>
              <p:cNvSpPr/>
              <p:nvPr/>
            </p:nvSpPr>
            <p:spPr>
              <a:xfrm>
                <a:off x="4173220" y="5083048"/>
                <a:ext cx="640080" cy="640080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7C3AF265-E570-4D67-F01B-B938693539B6}"/>
                  </a:ext>
                </a:extLst>
              </p:cNvPr>
              <p:cNvSpPr/>
              <p:nvPr/>
            </p:nvSpPr>
            <p:spPr>
              <a:xfrm>
                <a:off x="4813300" y="5083048"/>
                <a:ext cx="640080" cy="640080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id="{491A2D82-FDC4-EA2F-2A43-D14EA4AA9250}"/>
                  </a:ext>
                </a:extLst>
              </p:cNvPr>
              <p:cNvSpPr/>
              <p:nvPr/>
            </p:nvSpPr>
            <p:spPr>
              <a:xfrm>
                <a:off x="5453380" y="5083048"/>
                <a:ext cx="640080" cy="640080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3" name="Rectangle 22">
                <a:extLst>
                  <a:ext uri="{FF2B5EF4-FFF2-40B4-BE49-F238E27FC236}">
                    <a16:creationId xmlns:a16="http://schemas.microsoft.com/office/drawing/2014/main" id="{DDEA582E-177A-FEBE-3F05-79B2349E7EED}"/>
                  </a:ext>
                </a:extLst>
              </p:cNvPr>
              <p:cNvSpPr/>
              <p:nvPr/>
            </p:nvSpPr>
            <p:spPr>
              <a:xfrm>
                <a:off x="6093460" y="5083048"/>
                <a:ext cx="640080" cy="640080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4" name="Rectangle 23">
                <a:extLst>
                  <a:ext uri="{FF2B5EF4-FFF2-40B4-BE49-F238E27FC236}">
                    <a16:creationId xmlns:a16="http://schemas.microsoft.com/office/drawing/2014/main" id="{9A7DDDD4-8D2E-F314-F507-8FA0016B4B5C}"/>
                  </a:ext>
                </a:extLst>
              </p:cNvPr>
              <p:cNvSpPr/>
              <p:nvPr/>
            </p:nvSpPr>
            <p:spPr>
              <a:xfrm>
                <a:off x="6733540" y="5083048"/>
                <a:ext cx="640080" cy="640080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5" name="Rectangle 24">
                <a:extLst>
                  <a:ext uri="{FF2B5EF4-FFF2-40B4-BE49-F238E27FC236}">
                    <a16:creationId xmlns:a16="http://schemas.microsoft.com/office/drawing/2014/main" id="{CF9000BC-81DC-CE44-03EB-CDF8D357E516}"/>
                  </a:ext>
                </a:extLst>
              </p:cNvPr>
              <p:cNvSpPr/>
              <p:nvPr/>
            </p:nvSpPr>
            <p:spPr>
              <a:xfrm>
                <a:off x="7373620" y="5083048"/>
                <a:ext cx="640080" cy="640080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6" name="Rectangle 25">
                <a:extLst>
                  <a:ext uri="{FF2B5EF4-FFF2-40B4-BE49-F238E27FC236}">
                    <a16:creationId xmlns:a16="http://schemas.microsoft.com/office/drawing/2014/main" id="{5DF3124B-193F-D905-24FE-C943F42B8A33}"/>
                  </a:ext>
                </a:extLst>
              </p:cNvPr>
              <p:cNvSpPr/>
              <p:nvPr/>
            </p:nvSpPr>
            <p:spPr>
              <a:xfrm>
                <a:off x="8013700" y="5083048"/>
                <a:ext cx="640080" cy="640080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 dirty="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56F3B3C3-578B-F0CF-7FDA-4D658EACB546}"/>
                </a:ext>
              </a:extLst>
            </p:cNvPr>
            <p:cNvGrpSpPr/>
            <p:nvPr/>
          </p:nvGrpSpPr>
          <p:grpSpPr>
            <a:xfrm>
              <a:off x="4953000" y="1117917"/>
              <a:ext cx="6400800" cy="640080"/>
              <a:chOff x="2252980" y="5083048"/>
              <a:chExt cx="6400800" cy="640080"/>
            </a:xfrm>
            <a:noFill/>
          </p:grpSpPr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5ECA0DCD-68D5-0470-BBE4-88793B346E25}"/>
                  </a:ext>
                </a:extLst>
              </p:cNvPr>
              <p:cNvSpPr/>
              <p:nvPr/>
            </p:nvSpPr>
            <p:spPr>
              <a:xfrm>
                <a:off x="2252980" y="5083048"/>
                <a:ext cx="640080" cy="64008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dirty="0">
                    <a:solidFill>
                      <a:schemeClr val="tx1"/>
                    </a:solidFill>
                  </a:rPr>
                  <a:t>0</a:t>
                </a:r>
              </a:p>
            </p:txBody>
          </p:sp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049C5070-60AB-1BF9-E768-8ADCF618F29D}"/>
                  </a:ext>
                </a:extLst>
              </p:cNvPr>
              <p:cNvSpPr/>
              <p:nvPr/>
            </p:nvSpPr>
            <p:spPr>
              <a:xfrm>
                <a:off x="2893060" y="5083048"/>
                <a:ext cx="640080" cy="64008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dirty="0">
                    <a:solidFill>
                      <a:schemeClr val="tx1"/>
                    </a:solidFill>
                  </a:rPr>
                  <a:t>1</a:t>
                </a:r>
              </a:p>
            </p:txBody>
          </p:sp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7ABDDB81-53DE-3741-D996-1F287A6DDDBA}"/>
                  </a:ext>
                </a:extLst>
              </p:cNvPr>
              <p:cNvSpPr/>
              <p:nvPr/>
            </p:nvSpPr>
            <p:spPr>
              <a:xfrm>
                <a:off x="3533140" y="5083048"/>
                <a:ext cx="640080" cy="64008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dirty="0">
                    <a:solidFill>
                      <a:schemeClr val="tx1"/>
                    </a:solidFill>
                  </a:rPr>
                  <a:t>2</a:t>
                </a:r>
              </a:p>
            </p:txBody>
          </p:sp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1A6C8874-6AA8-354F-33B5-648D0C65EEE2}"/>
                  </a:ext>
                </a:extLst>
              </p:cNvPr>
              <p:cNvSpPr/>
              <p:nvPr/>
            </p:nvSpPr>
            <p:spPr>
              <a:xfrm>
                <a:off x="4173220" y="5083048"/>
                <a:ext cx="640080" cy="64008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dirty="0">
                    <a:solidFill>
                      <a:schemeClr val="tx1"/>
                    </a:solidFill>
                  </a:rPr>
                  <a:t>3</a:t>
                </a:r>
              </a:p>
            </p:txBody>
          </p:sp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6790C2C0-54CD-8E8A-29F1-4E4245996583}"/>
                  </a:ext>
                </a:extLst>
              </p:cNvPr>
              <p:cNvSpPr/>
              <p:nvPr/>
            </p:nvSpPr>
            <p:spPr>
              <a:xfrm>
                <a:off x="4813300" y="5083048"/>
                <a:ext cx="640080" cy="64008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dirty="0">
                    <a:solidFill>
                      <a:schemeClr val="tx1"/>
                    </a:solidFill>
                  </a:rPr>
                  <a:t>4</a:t>
                </a:r>
              </a:p>
            </p:txBody>
          </p:sp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777B6A59-79DD-E078-29A8-28E65E272796}"/>
                  </a:ext>
                </a:extLst>
              </p:cNvPr>
              <p:cNvSpPr/>
              <p:nvPr/>
            </p:nvSpPr>
            <p:spPr>
              <a:xfrm>
                <a:off x="5453380" y="5083048"/>
                <a:ext cx="640080" cy="64008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dirty="0">
                    <a:solidFill>
                      <a:schemeClr val="tx1"/>
                    </a:solidFill>
                  </a:rPr>
                  <a:t>5</a:t>
                </a:r>
              </a:p>
            </p:txBody>
          </p:sp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2BC9E6AB-C5FC-2724-1BF9-D8BBC6BF709A}"/>
                  </a:ext>
                </a:extLst>
              </p:cNvPr>
              <p:cNvSpPr/>
              <p:nvPr/>
            </p:nvSpPr>
            <p:spPr>
              <a:xfrm>
                <a:off x="6093460" y="5083048"/>
                <a:ext cx="640080" cy="64008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dirty="0">
                    <a:solidFill>
                      <a:schemeClr val="tx1"/>
                    </a:solidFill>
                  </a:rPr>
                  <a:t>6</a:t>
                </a:r>
              </a:p>
            </p:txBody>
          </p:sp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9198A0B8-7969-41D6-DAFF-DB99A0ED3CF0}"/>
                  </a:ext>
                </a:extLst>
              </p:cNvPr>
              <p:cNvSpPr/>
              <p:nvPr/>
            </p:nvSpPr>
            <p:spPr>
              <a:xfrm>
                <a:off x="6733540" y="5083048"/>
                <a:ext cx="640080" cy="64008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dirty="0">
                    <a:solidFill>
                      <a:schemeClr val="tx1"/>
                    </a:solidFill>
                  </a:rPr>
                  <a:t>7</a:t>
                </a:r>
              </a:p>
            </p:txBody>
          </p:sp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C69979AC-43BC-32F9-927F-21D434B1657C}"/>
                  </a:ext>
                </a:extLst>
              </p:cNvPr>
              <p:cNvSpPr/>
              <p:nvPr/>
            </p:nvSpPr>
            <p:spPr>
              <a:xfrm>
                <a:off x="7373620" y="5083048"/>
                <a:ext cx="640080" cy="64008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dirty="0">
                    <a:solidFill>
                      <a:schemeClr val="tx1"/>
                    </a:solidFill>
                  </a:rPr>
                  <a:t>8</a:t>
                </a:r>
              </a:p>
            </p:txBody>
          </p:sp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id="{C3FB1665-49F1-41F3-8E29-06DAC51EBB0E}"/>
                  </a:ext>
                </a:extLst>
              </p:cNvPr>
              <p:cNvSpPr/>
              <p:nvPr/>
            </p:nvSpPr>
            <p:spPr>
              <a:xfrm>
                <a:off x="8013700" y="5083048"/>
                <a:ext cx="640080" cy="64008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dirty="0">
                    <a:solidFill>
                      <a:schemeClr val="tx1"/>
                    </a:solidFill>
                  </a:rPr>
                  <a:t>9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1673874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5FDBF2-63C9-8594-E37F-13EE9BA0AC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Downsides of Linear Probing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9E0D9F20-503B-1CC5-FAAD-15F079F00C56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What happens when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𝜆</m:t>
                    </m:r>
                  </m:oMath>
                </a14:m>
                <a:r>
                  <a:rPr lang="en-US" dirty="0"/>
                  <a:t> approaches 1?</a:t>
                </a:r>
              </a:p>
              <a:p>
                <a:pPr lvl="1"/>
                <a:r>
                  <a:rPr lang="en-US" dirty="0"/>
                  <a:t>Get longer and longer contiguous blocks</a:t>
                </a:r>
              </a:p>
              <a:p>
                <a:pPr lvl="1"/>
                <a:r>
                  <a:rPr lang="en-US" dirty="0"/>
                  <a:t>A collision is guaranteed to grow a block</a:t>
                </a:r>
              </a:p>
              <a:p>
                <a:pPr lvl="2"/>
                <a:r>
                  <a:rPr lang="en-US" dirty="0"/>
                  <a:t>Larger blocks experience more collisions</a:t>
                </a:r>
              </a:p>
              <a:p>
                <a:pPr lvl="2"/>
                <a:r>
                  <a:rPr lang="en-US" dirty="0"/>
                  <a:t>Feedback loop!</a:t>
                </a:r>
              </a:p>
              <a:p>
                <a:r>
                  <a:rPr lang="en-US" dirty="0"/>
                  <a:t>What happens when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𝜆</m:t>
                    </m:r>
                  </m:oMath>
                </a14:m>
                <a:r>
                  <a:rPr lang="en-US" dirty="0"/>
                  <a:t> exceeds 1?</a:t>
                </a:r>
              </a:p>
              <a:p>
                <a:pPr lvl="1"/>
                <a:r>
                  <a:rPr lang="en-US" dirty="0"/>
                  <a:t>Impossible!</a:t>
                </a:r>
              </a:p>
              <a:p>
                <a:pPr lvl="1"/>
                <a:r>
                  <a:rPr lang="en-US" dirty="0"/>
                  <a:t>You can’t insert more stuff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9E0D9F20-503B-1CC5-FAAD-15F079F00C56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3" t="-22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0665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23AD86-1571-D6FB-228A-8B563D15EC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Dictionary (Map) ADT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9F7E85-C0B2-0941-5469-FBEF3EEEF3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Contents:</a:t>
            </a:r>
          </a:p>
          <a:p>
            <a:pPr lvl="1"/>
            <a:r>
              <a:rPr lang="en-US" dirty="0"/>
              <a:t>Sets of </a:t>
            </a:r>
            <a:r>
              <a:rPr lang="en-US" dirty="0" err="1"/>
              <a:t>key+value</a:t>
            </a:r>
            <a:r>
              <a:rPr lang="en-US" dirty="0"/>
              <a:t> pairs</a:t>
            </a:r>
          </a:p>
          <a:p>
            <a:pPr lvl="1"/>
            <a:r>
              <a:rPr lang="en-US" strike="sngStrike" dirty="0"/>
              <a:t>Keys must be comparable</a:t>
            </a:r>
          </a:p>
          <a:p>
            <a:r>
              <a:rPr lang="en-US" dirty="0"/>
              <a:t>Operations:</a:t>
            </a:r>
          </a:p>
          <a:p>
            <a:pPr lvl="1"/>
            <a:r>
              <a:rPr lang="en-US" dirty="0"/>
              <a:t>insert(key, value)</a:t>
            </a:r>
          </a:p>
          <a:p>
            <a:pPr lvl="2"/>
            <a:r>
              <a:rPr lang="en-US" dirty="0"/>
              <a:t>Adds the (</a:t>
            </a:r>
            <a:r>
              <a:rPr lang="en-US" dirty="0" err="1"/>
              <a:t>key,value</a:t>
            </a:r>
            <a:r>
              <a:rPr lang="en-US" dirty="0"/>
              <a:t>) pair into the dictionary</a:t>
            </a:r>
          </a:p>
          <a:p>
            <a:pPr lvl="2"/>
            <a:r>
              <a:rPr lang="en-US" dirty="0"/>
              <a:t>If the key already has a value, overwrite the old value</a:t>
            </a:r>
          </a:p>
          <a:p>
            <a:pPr lvl="3"/>
            <a:r>
              <a:rPr lang="en-US" dirty="0"/>
              <a:t>Consequence: Keys cannot be repeated</a:t>
            </a:r>
          </a:p>
          <a:p>
            <a:pPr lvl="1"/>
            <a:r>
              <a:rPr lang="en-US" dirty="0"/>
              <a:t>find(key)</a:t>
            </a:r>
          </a:p>
          <a:p>
            <a:pPr lvl="2"/>
            <a:r>
              <a:rPr lang="en-US" dirty="0"/>
              <a:t>Returns the value associated with the given key</a:t>
            </a:r>
          </a:p>
          <a:p>
            <a:pPr lvl="1"/>
            <a:r>
              <a:rPr lang="en-US" dirty="0"/>
              <a:t>delete(key)</a:t>
            </a:r>
          </a:p>
          <a:p>
            <a:pPr lvl="2"/>
            <a:r>
              <a:rPr lang="en-US" dirty="0"/>
              <a:t>Remove the key (and its associated value)</a:t>
            </a:r>
          </a:p>
        </p:txBody>
      </p:sp>
    </p:spTree>
    <p:extLst>
      <p:ext uri="{BB962C8B-B14F-4D97-AF65-F5344CB8AC3E}">
        <p14:creationId xmlns:p14="http://schemas.microsoft.com/office/powerpoint/2010/main" val="89670108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4EC209-91E7-39F7-4A4E-647F00B99F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Quadratic Probing: Insert Procedure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6CBEF850-0680-6520-62A9-DA71336F124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To insert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𝑣</m:t>
                    </m:r>
                  </m:oMath>
                </a14:m>
                <a:endParaRPr lang="en-US" dirty="0"/>
              </a:p>
              <a:p>
                <a:pPr lvl="1"/>
                <a:r>
                  <a:rPr lang="en-US" dirty="0"/>
                  <a:t>Calculate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𝑖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h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 %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𝑠𝑖𝑧𝑒</m:t>
                    </m:r>
                  </m:oMath>
                </a14:m>
                <a:endParaRPr lang="en-US" dirty="0"/>
              </a:p>
              <a:p>
                <a:pPr lvl="1"/>
                <a:r>
                  <a:rPr lang="en-US" dirty="0"/>
                  <a:t>If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𝑡𝑎𝑏𝑙𝑒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[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𝑖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]</m:t>
                    </m:r>
                  </m:oMath>
                </a14:m>
                <a:r>
                  <a:rPr lang="en-US" dirty="0"/>
                  <a:t> is occupied then try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%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𝑠𝑖𝑧𝑒</m:t>
                    </m:r>
                  </m:oMath>
                </a14:m>
                <a:endParaRPr lang="en-US" dirty="0"/>
              </a:p>
              <a:p>
                <a:pPr lvl="1"/>
                <a:r>
                  <a:rPr lang="en-US" dirty="0"/>
                  <a:t>If that is occupied try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%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𝑠𝑖𝑧𝑒</m:t>
                    </m:r>
                  </m:oMath>
                </a14:m>
                <a:endParaRPr lang="en-US" dirty="0"/>
              </a:p>
              <a:p>
                <a:pPr lvl="1"/>
                <a:r>
                  <a:rPr lang="en-US" dirty="0"/>
                  <a:t>If that is occupied try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%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𝑠𝑖𝑧𝑒</m:t>
                    </m:r>
                  </m:oMath>
                </a14:m>
                <a:endParaRPr lang="en-US" b="0" dirty="0"/>
              </a:p>
              <a:p>
                <a:pPr lvl="1"/>
                <a:r>
                  <a:rPr lang="en-US" dirty="0"/>
                  <a:t>If that is occupied try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4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%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𝑠𝑖𝑧𝑒</m:t>
                    </m:r>
                  </m:oMath>
                </a14:m>
                <a:endParaRPr lang="en-US" dirty="0"/>
              </a:p>
              <a:p>
                <a:pPr lvl="1"/>
                <a:r>
                  <a:rPr lang="en-US" dirty="0"/>
                  <a:t>…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6CBEF850-0680-6520-62A9-DA71336F124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3" t="-22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" name="Group 3">
            <a:extLst>
              <a:ext uri="{FF2B5EF4-FFF2-40B4-BE49-F238E27FC236}">
                <a16:creationId xmlns:a16="http://schemas.microsoft.com/office/drawing/2014/main" id="{A7F5364F-88DC-3F96-2BC8-BAFA44EC14BE}"/>
              </a:ext>
            </a:extLst>
          </p:cNvPr>
          <p:cNvGrpSpPr/>
          <p:nvPr/>
        </p:nvGrpSpPr>
        <p:grpSpPr>
          <a:xfrm>
            <a:off x="2895600" y="5467983"/>
            <a:ext cx="6400800" cy="1097280"/>
            <a:chOff x="4953000" y="660717"/>
            <a:chExt cx="6400800" cy="1097280"/>
          </a:xfrm>
        </p:grpSpPr>
        <p:grpSp>
          <p:nvGrpSpPr>
            <p:cNvPr id="5" name="Group 4">
              <a:extLst>
                <a:ext uri="{FF2B5EF4-FFF2-40B4-BE49-F238E27FC236}">
                  <a16:creationId xmlns:a16="http://schemas.microsoft.com/office/drawing/2014/main" id="{784DAC70-2D02-4363-C33E-910CC23D54FE}"/>
                </a:ext>
              </a:extLst>
            </p:cNvPr>
            <p:cNvGrpSpPr/>
            <p:nvPr/>
          </p:nvGrpSpPr>
          <p:grpSpPr>
            <a:xfrm>
              <a:off x="4953000" y="660717"/>
              <a:ext cx="6400800" cy="640080"/>
              <a:chOff x="2252980" y="5083048"/>
              <a:chExt cx="6400800" cy="640080"/>
            </a:xfrm>
          </p:grpSpPr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313EEE87-6AB8-548B-F84D-F081E8ECF76E}"/>
                  </a:ext>
                </a:extLst>
              </p:cNvPr>
              <p:cNvSpPr/>
              <p:nvPr/>
            </p:nvSpPr>
            <p:spPr>
              <a:xfrm>
                <a:off x="2252980" y="5083048"/>
                <a:ext cx="640080" cy="640080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84FFA859-CE6A-3363-4D19-9CAB7D56F053}"/>
                  </a:ext>
                </a:extLst>
              </p:cNvPr>
              <p:cNvSpPr/>
              <p:nvPr/>
            </p:nvSpPr>
            <p:spPr>
              <a:xfrm>
                <a:off x="2893060" y="5083048"/>
                <a:ext cx="640080" cy="640080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0627DBA0-51B9-2EDB-EBA7-1E4A030D3BD3}"/>
                  </a:ext>
                </a:extLst>
              </p:cNvPr>
              <p:cNvSpPr/>
              <p:nvPr/>
            </p:nvSpPr>
            <p:spPr>
              <a:xfrm>
                <a:off x="3533140" y="5083048"/>
                <a:ext cx="640080" cy="640080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54B5109F-FED7-B365-433C-F0CF16F73FD8}"/>
                  </a:ext>
                </a:extLst>
              </p:cNvPr>
              <p:cNvSpPr/>
              <p:nvPr/>
            </p:nvSpPr>
            <p:spPr>
              <a:xfrm>
                <a:off x="4173220" y="5083048"/>
                <a:ext cx="640080" cy="640080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7C3AF265-E570-4D67-F01B-B938693539B6}"/>
                  </a:ext>
                </a:extLst>
              </p:cNvPr>
              <p:cNvSpPr/>
              <p:nvPr/>
            </p:nvSpPr>
            <p:spPr>
              <a:xfrm>
                <a:off x="4813300" y="5083048"/>
                <a:ext cx="640080" cy="640080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id="{491A2D82-FDC4-EA2F-2A43-D14EA4AA9250}"/>
                  </a:ext>
                </a:extLst>
              </p:cNvPr>
              <p:cNvSpPr/>
              <p:nvPr/>
            </p:nvSpPr>
            <p:spPr>
              <a:xfrm>
                <a:off x="5453380" y="5083048"/>
                <a:ext cx="640080" cy="640080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3" name="Rectangle 22">
                <a:extLst>
                  <a:ext uri="{FF2B5EF4-FFF2-40B4-BE49-F238E27FC236}">
                    <a16:creationId xmlns:a16="http://schemas.microsoft.com/office/drawing/2014/main" id="{DDEA582E-177A-FEBE-3F05-79B2349E7EED}"/>
                  </a:ext>
                </a:extLst>
              </p:cNvPr>
              <p:cNvSpPr/>
              <p:nvPr/>
            </p:nvSpPr>
            <p:spPr>
              <a:xfrm>
                <a:off x="6093460" y="5083048"/>
                <a:ext cx="640080" cy="640080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4" name="Rectangle 23">
                <a:extLst>
                  <a:ext uri="{FF2B5EF4-FFF2-40B4-BE49-F238E27FC236}">
                    <a16:creationId xmlns:a16="http://schemas.microsoft.com/office/drawing/2014/main" id="{9A7DDDD4-8D2E-F314-F507-8FA0016B4B5C}"/>
                  </a:ext>
                </a:extLst>
              </p:cNvPr>
              <p:cNvSpPr/>
              <p:nvPr/>
            </p:nvSpPr>
            <p:spPr>
              <a:xfrm>
                <a:off x="6733540" y="5083048"/>
                <a:ext cx="640080" cy="640080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5" name="Rectangle 24">
                <a:extLst>
                  <a:ext uri="{FF2B5EF4-FFF2-40B4-BE49-F238E27FC236}">
                    <a16:creationId xmlns:a16="http://schemas.microsoft.com/office/drawing/2014/main" id="{CF9000BC-81DC-CE44-03EB-CDF8D357E516}"/>
                  </a:ext>
                </a:extLst>
              </p:cNvPr>
              <p:cNvSpPr/>
              <p:nvPr/>
            </p:nvSpPr>
            <p:spPr>
              <a:xfrm>
                <a:off x="7373620" y="5083048"/>
                <a:ext cx="640080" cy="640080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6" name="Rectangle 25">
                <a:extLst>
                  <a:ext uri="{FF2B5EF4-FFF2-40B4-BE49-F238E27FC236}">
                    <a16:creationId xmlns:a16="http://schemas.microsoft.com/office/drawing/2014/main" id="{5DF3124B-193F-D905-24FE-C943F42B8A33}"/>
                  </a:ext>
                </a:extLst>
              </p:cNvPr>
              <p:cNvSpPr/>
              <p:nvPr/>
            </p:nvSpPr>
            <p:spPr>
              <a:xfrm>
                <a:off x="8013700" y="5083048"/>
                <a:ext cx="640080" cy="640080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 dirty="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56F3B3C3-578B-F0CF-7FDA-4D658EACB546}"/>
                </a:ext>
              </a:extLst>
            </p:cNvPr>
            <p:cNvGrpSpPr/>
            <p:nvPr/>
          </p:nvGrpSpPr>
          <p:grpSpPr>
            <a:xfrm>
              <a:off x="4953000" y="1117917"/>
              <a:ext cx="6400800" cy="640080"/>
              <a:chOff x="2252980" y="5083048"/>
              <a:chExt cx="6400800" cy="640080"/>
            </a:xfrm>
            <a:noFill/>
          </p:grpSpPr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5ECA0DCD-68D5-0470-BBE4-88793B346E25}"/>
                  </a:ext>
                </a:extLst>
              </p:cNvPr>
              <p:cNvSpPr/>
              <p:nvPr/>
            </p:nvSpPr>
            <p:spPr>
              <a:xfrm>
                <a:off x="2252980" y="5083048"/>
                <a:ext cx="640080" cy="64008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dirty="0">
                    <a:solidFill>
                      <a:schemeClr val="tx1"/>
                    </a:solidFill>
                  </a:rPr>
                  <a:t>0</a:t>
                </a:r>
              </a:p>
            </p:txBody>
          </p:sp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049C5070-60AB-1BF9-E768-8ADCF618F29D}"/>
                  </a:ext>
                </a:extLst>
              </p:cNvPr>
              <p:cNvSpPr/>
              <p:nvPr/>
            </p:nvSpPr>
            <p:spPr>
              <a:xfrm>
                <a:off x="2893060" y="5083048"/>
                <a:ext cx="640080" cy="64008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dirty="0">
                    <a:solidFill>
                      <a:schemeClr val="tx1"/>
                    </a:solidFill>
                  </a:rPr>
                  <a:t>1</a:t>
                </a:r>
              </a:p>
            </p:txBody>
          </p:sp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7ABDDB81-53DE-3741-D996-1F287A6DDDBA}"/>
                  </a:ext>
                </a:extLst>
              </p:cNvPr>
              <p:cNvSpPr/>
              <p:nvPr/>
            </p:nvSpPr>
            <p:spPr>
              <a:xfrm>
                <a:off x="3533140" y="5083048"/>
                <a:ext cx="640080" cy="64008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dirty="0">
                    <a:solidFill>
                      <a:schemeClr val="tx1"/>
                    </a:solidFill>
                  </a:rPr>
                  <a:t>2</a:t>
                </a:r>
              </a:p>
            </p:txBody>
          </p:sp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1A6C8874-6AA8-354F-33B5-648D0C65EEE2}"/>
                  </a:ext>
                </a:extLst>
              </p:cNvPr>
              <p:cNvSpPr/>
              <p:nvPr/>
            </p:nvSpPr>
            <p:spPr>
              <a:xfrm>
                <a:off x="4173220" y="5083048"/>
                <a:ext cx="640080" cy="64008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dirty="0">
                    <a:solidFill>
                      <a:schemeClr val="tx1"/>
                    </a:solidFill>
                  </a:rPr>
                  <a:t>3</a:t>
                </a:r>
              </a:p>
            </p:txBody>
          </p:sp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6790C2C0-54CD-8E8A-29F1-4E4245996583}"/>
                  </a:ext>
                </a:extLst>
              </p:cNvPr>
              <p:cNvSpPr/>
              <p:nvPr/>
            </p:nvSpPr>
            <p:spPr>
              <a:xfrm>
                <a:off x="4813300" y="5083048"/>
                <a:ext cx="640080" cy="64008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dirty="0">
                    <a:solidFill>
                      <a:schemeClr val="tx1"/>
                    </a:solidFill>
                  </a:rPr>
                  <a:t>4</a:t>
                </a:r>
              </a:p>
            </p:txBody>
          </p:sp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777B6A59-79DD-E078-29A8-28E65E272796}"/>
                  </a:ext>
                </a:extLst>
              </p:cNvPr>
              <p:cNvSpPr/>
              <p:nvPr/>
            </p:nvSpPr>
            <p:spPr>
              <a:xfrm>
                <a:off x="5453380" y="5083048"/>
                <a:ext cx="640080" cy="64008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dirty="0">
                    <a:solidFill>
                      <a:schemeClr val="tx1"/>
                    </a:solidFill>
                  </a:rPr>
                  <a:t>5</a:t>
                </a:r>
              </a:p>
            </p:txBody>
          </p:sp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2BC9E6AB-C5FC-2724-1BF9-D8BBC6BF709A}"/>
                  </a:ext>
                </a:extLst>
              </p:cNvPr>
              <p:cNvSpPr/>
              <p:nvPr/>
            </p:nvSpPr>
            <p:spPr>
              <a:xfrm>
                <a:off x="6093460" y="5083048"/>
                <a:ext cx="640080" cy="64008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dirty="0">
                    <a:solidFill>
                      <a:schemeClr val="tx1"/>
                    </a:solidFill>
                  </a:rPr>
                  <a:t>6</a:t>
                </a:r>
              </a:p>
            </p:txBody>
          </p:sp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9198A0B8-7969-41D6-DAFF-DB99A0ED3CF0}"/>
                  </a:ext>
                </a:extLst>
              </p:cNvPr>
              <p:cNvSpPr/>
              <p:nvPr/>
            </p:nvSpPr>
            <p:spPr>
              <a:xfrm>
                <a:off x="6733540" y="5083048"/>
                <a:ext cx="640080" cy="64008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dirty="0">
                    <a:solidFill>
                      <a:schemeClr val="tx1"/>
                    </a:solidFill>
                  </a:rPr>
                  <a:t>7</a:t>
                </a:r>
              </a:p>
            </p:txBody>
          </p:sp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C69979AC-43BC-32F9-927F-21D434B1657C}"/>
                  </a:ext>
                </a:extLst>
              </p:cNvPr>
              <p:cNvSpPr/>
              <p:nvPr/>
            </p:nvSpPr>
            <p:spPr>
              <a:xfrm>
                <a:off x="7373620" y="5083048"/>
                <a:ext cx="640080" cy="64008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dirty="0">
                    <a:solidFill>
                      <a:schemeClr val="tx1"/>
                    </a:solidFill>
                  </a:rPr>
                  <a:t>8</a:t>
                </a:r>
              </a:p>
            </p:txBody>
          </p:sp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id="{C3FB1665-49F1-41F3-8E29-06DAC51EBB0E}"/>
                  </a:ext>
                </a:extLst>
              </p:cNvPr>
              <p:cNvSpPr/>
              <p:nvPr/>
            </p:nvSpPr>
            <p:spPr>
              <a:xfrm>
                <a:off x="8013700" y="5083048"/>
                <a:ext cx="640080" cy="64008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dirty="0">
                    <a:solidFill>
                      <a:schemeClr val="tx1"/>
                    </a:solidFill>
                  </a:rPr>
                  <a:t>9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5571909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4EC209-91E7-39F7-4A4E-647F00B99F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Quadratic Probing: 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BEF850-0680-6520-62A9-DA71336F12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Insert:</a:t>
            </a:r>
          </a:p>
          <a:p>
            <a:pPr lvl="1"/>
            <a:r>
              <a:rPr lang="en-US" dirty="0"/>
              <a:t>76</a:t>
            </a:r>
          </a:p>
          <a:p>
            <a:pPr lvl="1"/>
            <a:r>
              <a:rPr lang="en-US" dirty="0"/>
              <a:t>40 </a:t>
            </a:r>
          </a:p>
          <a:p>
            <a:pPr lvl="1"/>
            <a:r>
              <a:rPr lang="en-US" dirty="0"/>
              <a:t>48 </a:t>
            </a:r>
          </a:p>
          <a:p>
            <a:pPr lvl="1"/>
            <a:r>
              <a:rPr lang="en-US" dirty="0"/>
              <a:t>5 </a:t>
            </a:r>
          </a:p>
          <a:p>
            <a:pPr lvl="1"/>
            <a:r>
              <a:rPr lang="en-US" dirty="0"/>
              <a:t>55 </a:t>
            </a:r>
          </a:p>
          <a:p>
            <a:pPr lvl="1"/>
            <a:r>
              <a:rPr lang="en-US" dirty="0"/>
              <a:t>47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A7F5364F-88DC-3F96-2BC8-BAFA44EC14BE}"/>
              </a:ext>
            </a:extLst>
          </p:cNvPr>
          <p:cNvGrpSpPr/>
          <p:nvPr/>
        </p:nvGrpSpPr>
        <p:grpSpPr>
          <a:xfrm>
            <a:off x="2895600" y="5467983"/>
            <a:ext cx="4480560" cy="1097280"/>
            <a:chOff x="4953000" y="660717"/>
            <a:chExt cx="4480560" cy="1097280"/>
          </a:xfrm>
        </p:grpSpPr>
        <p:grpSp>
          <p:nvGrpSpPr>
            <p:cNvPr id="5" name="Group 4">
              <a:extLst>
                <a:ext uri="{FF2B5EF4-FFF2-40B4-BE49-F238E27FC236}">
                  <a16:creationId xmlns:a16="http://schemas.microsoft.com/office/drawing/2014/main" id="{784DAC70-2D02-4363-C33E-910CC23D54FE}"/>
                </a:ext>
              </a:extLst>
            </p:cNvPr>
            <p:cNvGrpSpPr/>
            <p:nvPr/>
          </p:nvGrpSpPr>
          <p:grpSpPr>
            <a:xfrm>
              <a:off x="4953000" y="660717"/>
              <a:ext cx="4480560" cy="640080"/>
              <a:chOff x="2252980" y="5083048"/>
              <a:chExt cx="4480560" cy="640080"/>
            </a:xfrm>
          </p:grpSpPr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313EEE87-6AB8-548B-F84D-F081E8ECF76E}"/>
                  </a:ext>
                </a:extLst>
              </p:cNvPr>
              <p:cNvSpPr/>
              <p:nvPr/>
            </p:nvSpPr>
            <p:spPr>
              <a:xfrm>
                <a:off x="2252980" y="5083048"/>
                <a:ext cx="640080" cy="640080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84FFA859-CE6A-3363-4D19-9CAB7D56F053}"/>
                  </a:ext>
                </a:extLst>
              </p:cNvPr>
              <p:cNvSpPr/>
              <p:nvPr/>
            </p:nvSpPr>
            <p:spPr>
              <a:xfrm>
                <a:off x="2893060" y="5083048"/>
                <a:ext cx="640080" cy="640080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0627DBA0-51B9-2EDB-EBA7-1E4A030D3BD3}"/>
                  </a:ext>
                </a:extLst>
              </p:cNvPr>
              <p:cNvSpPr/>
              <p:nvPr/>
            </p:nvSpPr>
            <p:spPr>
              <a:xfrm>
                <a:off x="3533140" y="5083048"/>
                <a:ext cx="640080" cy="640080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54B5109F-FED7-B365-433C-F0CF16F73FD8}"/>
                  </a:ext>
                </a:extLst>
              </p:cNvPr>
              <p:cNvSpPr/>
              <p:nvPr/>
            </p:nvSpPr>
            <p:spPr>
              <a:xfrm>
                <a:off x="4173220" y="5083048"/>
                <a:ext cx="640080" cy="640080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7C3AF265-E570-4D67-F01B-B938693539B6}"/>
                  </a:ext>
                </a:extLst>
              </p:cNvPr>
              <p:cNvSpPr/>
              <p:nvPr/>
            </p:nvSpPr>
            <p:spPr>
              <a:xfrm>
                <a:off x="4813300" y="5083048"/>
                <a:ext cx="640080" cy="640080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id="{491A2D82-FDC4-EA2F-2A43-D14EA4AA9250}"/>
                  </a:ext>
                </a:extLst>
              </p:cNvPr>
              <p:cNvSpPr/>
              <p:nvPr/>
            </p:nvSpPr>
            <p:spPr>
              <a:xfrm>
                <a:off x="5453380" y="5083048"/>
                <a:ext cx="640080" cy="640080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3" name="Rectangle 22">
                <a:extLst>
                  <a:ext uri="{FF2B5EF4-FFF2-40B4-BE49-F238E27FC236}">
                    <a16:creationId xmlns:a16="http://schemas.microsoft.com/office/drawing/2014/main" id="{DDEA582E-177A-FEBE-3F05-79B2349E7EED}"/>
                  </a:ext>
                </a:extLst>
              </p:cNvPr>
              <p:cNvSpPr/>
              <p:nvPr/>
            </p:nvSpPr>
            <p:spPr>
              <a:xfrm>
                <a:off x="6093460" y="5083048"/>
                <a:ext cx="640080" cy="640080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 dirty="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56F3B3C3-578B-F0CF-7FDA-4D658EACB546}"/>
                </a:ext>
              </a:extLst>
            </p:cNvPr>
            <p:cNvGrpSpPr/>
            <p:nvPr/>
          </p:nvGrpSpPr>
          <p:grpSpPr>
            <a:xfrm>
              <a:off x="4953000" y="1117917"/>
              <a:ext cx="4480560" cy="640080"/>
              <a:chOff x="2252980" y="5083048"/>
              <a:chExt cx="4480560" cy="640080"/>
            </a:xfrm>
            <a:noFill/>
          </p:grpSpPr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5ECA0DCD-68D5-0470-BBE4-88793B346E25}"/>
                  </a:ext>
                </a:extLst>
              </p:cNvPr>
              <p:cNvSpPr/>
              <p:nvPr/>
            </p:nvSpPr>
            <p:spPr>
              <a:xfrm>
                <a:off x="2252980" y="5083048"/>
                <a:ext cx="640080" cy="64008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dirty="0">
                    <a:solidFill>
                      <a:schemeClr val="tx1"/>
                    </a:solidFill>
                  </a:rPr>
                  <a:t>0</a:t>
                </a:r>
              </a:p>
            </p:txBody>
          </p:sp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049C5070-60AB-1BF9-E768-8ADCF618F29D}"/>
                  </a:ext>
                </a:extLst>
              </p:cNvPr>
              <p:cNvSpPr/>
              <p:nvPr/>
            </p:nvSpPr>
            <p:spPr>
              <a:xfrm>
                <a:off x="2893060" y="5083048"/>
                <a:ext cx="640080" cy="64008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dirty="0">
                    <a:solidFill>
                      <a:schemeClr val="tx1"/>
                    </a:solidFill>
                  </a:rPr>
                  <a:t>1</a:t>
                </a:r>
              </a:p>
            </p:txBody>
          </p:sp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7ABDDB81-53DE-3741-D996-1F287A6DDDBA}"/>
                  </a:ext>
                </a:extLst>
              </p:cNvPr>
              <p:cNvSpPr/>
              <p:nvPr/>
            </p:nvSpPr>
            <p:spPr>
              <a:xfrm>
                <a:off x="3533140" y="5083048"/>
                <a:ext cx="640080" cy="64008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dirty="0">
                    <a:solidFill>
                      <a:schemeClr val="tx1"/>
                    </a:solidFill>
                  </a:rPr>
                  <a:t>2</a:t>
                </a:r>
              </a:p>
            </p:txBody>
          </p:sp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1A6C8874-6AA8-354F-33B5-648D0C65EEE2}"/>
                  </a:ext>
                </a:extLst>
              </p:cNvPr>
              <p:cNvSpPr/>
              <p:nvPr/>
            </p:nvSpPr>
            <p:spPr>
              <a:xfrm>
                <a:off x="4173220" y="5083048"/>
                <a:ext cx="640080" cy="64008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dirty="0">
                    <a:solidFill>
                      <a:schemeClr val="tx1"/>
                    </a:solidFill>
                  </a:rPr>
                  <a:t>3</a:t>
                </a:r>
              </a:p>
            </p:txBody>
          </p:sp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6790C2C0-54CD-8E8A-29F1-4E4245996583}"/>
                  </a:ext>
                </a:extLst>
              </p:cNvPr>
              <p:cNvSpPr/>
              <p:nvPr/>
            </p:nvSpPr>
            <p:spPr>
              <a:xfrm>
                <a:off x="4813300" y="5083048"/>
                <a:ext cx="640080" cy="64008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dirty="0">
                    <a:solidFill>
                      <a:schemeClr val="tx1"/>
                    </a:solidFill>
                  </a:rPr>
                  <a:t>4</a:t>
                </a:r>
              </a:p>
            </p:txBody>
          </p:sp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777B6A59-79DD-E078-29A8-28E65E272796}"/>
                  </a:ext>
                </a:extLst>
              </p:cNvPr>
              <p:cNvSpPr/>
              <p:nvPr/>
            </p:nvSpPr>
            <p:spPr>
              <a:xfrm>
                <a:off x="5453380" y="5083048"/>
                <a:ext cx="640080" cy="64008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dirty="0">
                    <a:solidFill>
                      <a:schemeClr val="tx1"/>
                    </a:solidFill>
                  </a:rPr>
                  <a:t>5</a:t>
                </a:r>
              </a:p>
            </p:txBody>
          </p:sp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2BC9E6AB-C5FC-2724-1BF9-D8BBC6BF709A}"/>
                  </a:ext>
                </a:extLst>
              </p:cNvPr>
              <p:cNvSpPr/>
              <p:nvPr/>
            </p:nvSpPr>
            <p:spPr>
              <a:xfrm>
                <a:off x="6093460" y="5083048"/>
                <a:ext cx="640080" cy="64008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dirty="0">
                    <a:solidFill>
                      <a:schemeClr val="tx1"/>
                    </a:solidFill>
                  </a:rPr>
                  <a:t>6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93742000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CE8820-9792-6FF2-3B76-3657BAD65F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Using Quadratic Probing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46FE5C53-5FC4-6CF5-6D34-1C1D27BEA866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If you probe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𝑡𝑎𝑏𝑙𝑒𝑠𝑖𝑧𝑒</m:t>
                    </m:r>
                  </m:oMath>
                </a14:m>
                <a:r>
                  <a:rPr lang="en-US" dirty="0"/>
                  <a:t> times, you start repeating the same indices</a:t>
                </a:r>
              </a:p>
              <a:p>
                <a:r>
                  <a:rPr lang="en-US" dirty="0"/>
                  <a:t>If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𝑡𝑎𝑏𝑙𝑒𝑠𝑖𝑧𝑒</m:t>
                    </m:r>
                  </m:oMath>
                </a14:m>
                <a:r>
                  <a:rPr lang="en-US" dirty="0"/>
                  <a:t> is prime and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𝜆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&lt;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dirty="0"/>
                  <a:t> then you’re guaranteed to find an open spot in at most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𝑡𝑎𝑏𝑙𝑒𝑠𝑖𝑧𝑒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/2</m:t>
                    </m:r>
                  </m:oMath>
                </a14:m>
                <a:r>
                  <a:rPr lang="en-US" dirty="0"/>
                  <a:t> probes</a:t>
                </a:r>
              </a:p>
              <a:p>
                <a:endParaRPr lang="en-US" dirty="0"/>
              </a:p>
              <a:p>
                <a:r>
                  <a:rPr lang="en-US" dirty="0"/>
                  <a:t>Helps with the clustering problem of linear probing, but does not help if many things hash to the same value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46FE5C53-5FC4-6CF5-6D34-1C1D27BEA866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3" t="-2241" r="-168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8958007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4EC209-91E7-39F7-4A4E-647F00B99F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Double Hashing: Insert Procedure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6CBEF850-0680-6520-62A9-DA71336F124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Given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h</m:t>
                    </m:r>
                  </m:oMath>
                </a14:m>
                <a:r>
                  <a:rPr lang="en-US" dirty="0"/>
                  <a:t> and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𝑔</m:t>
                    </m:r>
                  </m:oMath>
                </a14:m>
                <a:r>
                  <a:rPr lang="en-US" dirty="0"/>
                  <a:t> are both good hash functions</a:t>
                </a:r>
              </a:p>
              <a:p>
                <a:r>
                  <a:rPr lang="en-US" dirty="0"/>
                  <a:t>To insert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𝑣</m:t>
                    </m:r>
                  </m:oMath>
                </a14:m>
                <a:endParaRPr lang="en-US" dirty="0"/>
              </a:p>
              <a:p>
                <a:pPr lvl="1"/>
                <a:r>
                  <a:rPr lang="en-US" dirty="0"/>
                  <a:t>Calculate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𝑖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h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 %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𝑠𝑖𝑧𝑒</m:t>
                    </m:r>
                  </m:oMath>
                </a14:m>
                <a:endParaRPr lang="en-US" dirty="0"/>
              </a:p>
              <a:p>
                <a:pPr lvl="1"/>
                <a:r>
                  <a:rPr lang="en-US" dirty="0"/>
                  <a:t>If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𝑡𝑎𝑏𝑙𝑒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[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𝑖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]</m:t>
                    </m:r>
                  </m:oMath>
                </a14:m>
                <a:r>
                  <a:rPr lang="en-US" dirty="0"/>
                  <a:t> is occupied then try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𝑔</m:t>
                        </m:r>
                        <m:d>
                          <m:d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𝑘</m:t>
                            </m:r>
                          </m:e>
                        </m:d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 %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𝑠𝑖𝑧𝑒</m:t>
                    </m:r>
                  </m:oMath>
                </a14:m>
                <a:endParaRPr lang="en-US" dirty="0"/>
              </a:p>
              <a:p>
                <a:pPr lvl="1"/>
                <a:r>
                  <a:rPr lang="en-US" dirty="0"/>
                  <a:t>If that is occupied try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+2⋅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𝑔</m:t>
                        </m:r>
                        <m:d>
                          <m:d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𝑘</m:t>
                            </m:r>
                          </m:e>
                        </m:d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%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𝑠𝑖𝑧𝑒</m:t>
                    </m:r>
                  </m:oMath>
                </a14:m>
                <a:endParaRPr lang="en-US" dirty="0"/>
              </a:p>
              <a:p>
                <a:pPr lvl="1"/>
                <a:r>
                  <a:rPr lang="en-US" dirty="0"/>
                  <a:t>If that is occupied try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+3⋅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𝑔</m:t>
                        </m:r>
                        <m:d>
                          <m:d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𝑘</m:t>
                            </m:r>
                          </m:e>
                        </m:d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%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𝑠𝑖𝑧𝑒</m:t>
                    </m:r>
                  </m:oMath>
                </a14:m>
                <a:endParaRPr lang="en-US" b="0" dirty="0"/>
              </a:p>
              <a:p>
                <a:pPr lvl="1"/>
                <a:r>
                  <a:rPr lang="en-US" dirty="0"/>
                  <a:t>If that is occupied try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+4⋅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𝑔</m:t>
                        </m:r>
                        <m:d>
                          <m:d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𝑘</m:t>
                            </m:r>
                          </m:e>
                        </m:d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%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𝑠𝑖𝑧𝑒</m:t>
                    </m:r>
                  </m:oMath>
                </a14:m>
                <a:endParaRPr lang="en-US" dirty="0"/>
              </a:p>
              <a:p>
                <a:pPr lvl="1"/>
                <a:r>
                  <a:rPr lang="en-US" dirty="0"/>
                  <a:t>…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6CBEF850-0680-6520-62A9-DA71336F124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3" t="-22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" name="Group 3">
            <a:extLst>
              <a:ext uri="{FF2B5EF4-FFF2-40B4-BE49-F238E27FC236}">
                <a16:creationId xmlns:a16="http://schemas.microsoft.com/office/drawing/2014/main" id="{A7F5364F-88DC-3F96-2BC8-BAFA44EC14BE}"/>
              </a:ext>
            </a:extLst>
          </p:cNvPr>
          <p:cNvGrpSpPr/>
          <p:nvPr/>
        </p:nvGrpSpPr>
        <p:grpSpPr>
          <a:xfrm>
            <a:off x="2895600" y="5467983"/>
            <a:ext cx="6400800" cy="1097280"/>
            <a:chOff x="4953000" y="660717"/>
            <a:chExt cx="6400800" cy="1097280"/>
          </a:xfrm>
        </p:grpSpPr>
        <p:grpSp>
          <p:nvGrpSpPr>
            <p:cNvPr id="5" name="Group 4">
              <a:extLst>
                <a:ext uri="{FF2B5EF4-FFF2-40B4-BE49-F238E27FC236}">
                  <a16:creationId xmlns:a16="http://schemas.microsoft.com/office/drawing/2014/main" id="{784DAC70-2D02-4363-C33E-910CC23D54FE}"/>
                </a:ext>
              </a:extLst>
            </p:cNvPr>
            <p:cNvGrpSpPr/>
            <p:nvPr/>
          </p:nvGrpSpPr>
          <p:grpSpPr>
            <a:xfrm>
              <a:off x="4953000" y="660717"/>
              <a:ext cx="6400800" cy="640080"/>
              <a:chOff x="2252980" y="5083048"/>
              <a:chExt cx="6400800" cy="640080"/>
            </a:xfrm>
          </p:grpSpPr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313EEE87-6AB8-548B-F84D-F081E8ECF76E}"/>
                  </a:ext>
                </a:extLst>
              </p:cNvPr>
              <p:cNvSpPr/>
              <p:nvPr/>
            </p:nvSpPr>
            <p:spPr>
              <a:xfrm>
                <a:off x="2252980" y="5083048"/>
                <a:ext cx="640080" cy="640080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84FFA859-CE6A-3363-4D19-9CAB7D56F053}"/>
                  </a:ext>
                </a:extLst>
              </p:cNvPr>
              <p:cNvSpPr/>
              <p:nvPr/>
            </p:nvSpPr>
            <p:spPr>
              <a:xfrm>
                <a:off x="2893060" y="5083048"/>
                <a:ext cx="640080" cy="640080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0627DBA0-51B9-2EDB-EBA7-1E4A030D3BD3}"/>
                  </a:ext>
                </a:extLst>
              </p:cNvPr>
              <p:cNvSpPr/>
              <p:nvPr/>
            </p:nvSpPr>
            <p:spPr>
              <a:xfrm>
                <a:off x="3533140" y="5083048"/>
                <a:ext cx="640080" cy="640080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54B5109F-FED7-B365-433C-F0CF16F73FD8}"/>
                  </a:ext>
                </a:extLst>
              </p:cNvPr>
              <p:cNvSpPr/>
              <p:nvPr/>
            </p:nvSpPr>
            <p:spPr>
              <a:xfrm>
                <a:off x="4173220" y="5083048"/>
                <a:ext cx="640080" cy="640080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7C3AF265-E570-4D67-F01B-B938693539B6}"/>
                  </a:ext>
                </a:extLst>
              </p:cNvPr>
              <p:cNvSpPr/>
              <p:nvPr/>
            </p:nvSpPr>
            <p:spPr>
              <a:xfrm>
                <a:off x="4813300" y="5083048"/>
                <a:ext cx="640080" cy="640080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id="{491A2D82-FDC4-EA2F-2A43-D14EA4AA9250}"/>
                  </a:ext>
                </a:extLst>
              </p:cNvPr>
              <p:cNvSpPr/>
              <p:nvPr/>
            </p:nvSpPr>
            <p:spPr>
              <a:xfrm>
                <a:off x="5453380" y="5083048"/>
                <a:ext cx="640080" cy="640080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3" name="Rectangle 22">
                <a:extLst>
                  <a:ext uri="{FF2B5EF4-FFF2-40B4-BE49-F238E27FC236}">
                    <a16:creationId xmlns:a16="http://schemas.microsoft.com/office/drawing/2014/main" id="{DDEA582E-177A-FEBE-3F05-79B2349E7EED}"/>
                  </a:ext>
                </a:extLst>
              </p:cNvPr>
              <p:cNvSpPr/>
              <p:nvPr/>
            </p:nvSpPr>
            <p:spPr>
              <a:xfrm>
                <a:off x="6093460" y="5083048"/>
                <a:ext cx="640080" cy="640080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4" name="Rectangle 23">
                <a:extLst>
                  <a:ext uri="{FF2B5EF4-FFF2-40B4-BE49-F238E27FC236}">
                    <a16:creationId xmlns:a16="http://schemas.microsoft.com/office/drawing/2014/main" id="{9A7DDDD4-8D2E-F314-F507-8FA0016B4B5C}"/>
                  </a:ext>
                </a:extLst>
              </p:cNvPr>
              <p:cNvSpPr/>
              <p:nvPr/>
            </p:nvSpPr>
            <p:spPr>
              <a:xfrm>
                <a:off x="6733540" y="5083048"/>
                <a:ext cx="640080" cy="640080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5" name="Rectangle 24">
                <a:extLst>
                  <a:ext uri="{FF2B5EF4-FFF2-40B4-BE49-F238E27FC236}">
                    <a16:creationId xmlns:a16="http://schemas.microsoft.com/office/drawing/2014/main" id="{CF9000BC-81DC-CE44-03EB-CDF8D357E516}"/>
                  </a:ext>
                </a:extLst>
              </p:cNvPr>
              <p:cNvSpPr/>
              <p:nvPr/>
            </p:nvSpPr>
            <p:spPr>
              <a:xfrm>
                <a:off x="7373620" y="5083048"/>
                <a:ext cx="640080" cy="640080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6" name="Rectangle 25">
                <a:extLst>
                  <a:ext uri="{FF2B5EF4-FFF2-40B4-BE49-F238E27FC236}">
                    <a16:creationId xmlns:a16="http://schemas.microsoft.com/office/drawing/2014/main" id="{5DF3124B-193F-D905-24FE-C943F42B8A33}"/>
                  </a:ext>
                </a:extLst>
              </p:cNvPr>
              <p:cNvSpPr/>
              <p:nvPr/>
            </p:nvSpPr>
            <p:spPr>
              <a:xfrm>
                <a:off x="8013700" y="5083048"/>
                <a:ext cx="640080" cy="640080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 dirty="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56F3B3C3-578B-F0CF-7FDA-4D658EACB546}"/>
                </a:ext>
              </a:extLst>
            </p:cNvPr>
            <p:cNvGrpSpPr/>
            <p:nvPr/>
          </p:nvGrpSpPr>
          <p:grpSpPr>
            <a:xfrm>
              <a:off x="4953000" y="1117917"/>
              <a:ext cx="6400800" cy="640080"/>
              <a:chOff x="2252980" y="5083048"/>
              <a:chExt cx="6400800" cy="640080"/>
            </a:xfrm>
            <a:noFill/>
          </p:grpSpPr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5ECA0DCD-68D5-0470-BBE4-88793B346E25}"/>
                  </a:ext>
                </a:extLst>
              </p:cNvPr>
              <p:cNvSpPr/>
              <p:nvPr/>
            </p:nvSpPr>
            <p:spPr>
              <a:xfrm>
                <a:off x="2252980" y="5083048"/>
                <a:ext cx="640080" cy="64008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dirty="0">
                    <a:solidFill>
                      <a:schemeClr val="tx1"/>
                    </a:solidFill>
                  </a:rPr>
                  <a:t>0</a:t>
                </a:r>
              </a:p>
            </p:txBody>
          </p:sp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049C5070-60AB-1BF9-E768-8ADCF618F29D}"/>
                  </a:ext>
                </a:extLst>
              </p:cNvPr>
              <p:cNvSpPr/>
              <p:nvPr/>
            </p:nvSpPr>
            <p:spPr>
              <a:xfrm>
                <a:off x="2893060" y="5083048"/>
                <a:ext cx="640080" cy="64008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dirty="0">
                    <a:solidFill>
                      <a:schemeClr val="tx1"/>
                    </a:solidFill>
                  </a:rPr>
                  <a:t>1</a:t>
                </a:r>
              </a:p>
            </p:txBody>
          </p:sp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7ABDDB81-53DE-3741-D996-1F287A6DDDBA}"/>
                  </a:ext>
                </a:extLst>
              </p:cNvPr>
              <p:cNvSpPr/>
              <p:nvPr/>
            </p:nvSpPr>
            <p:spPr>
              <a:xfrm>
                <a:off x="3533140" y="5083048"/>
                <a:ext cx="640080" cy="64008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dirty="0">
                    <a:solidFill>
                      <a:schemeClr val="tx1"/>
                    </a:solidFill>
                  </a:rPr>
                  <a:t>2</a:t>
                </a:r>
              </a:p>
            </p:txBody>
          </p:sp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1A6C8874-6AA8-354F-33B5-648D0C65EEE2}"/>
                  </a:ext>
                </a:extLst>
              </p:cNvPr>
              <p:cNvSpPr/>
              <p:nvPr/>
            </p:nvSpPr>
            <p:spPr>
              <a:xfrm>
                <a:off x="4173220" y="5083048"/>
                <a:ext cx="640080" cy="64008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dirty="0">
                    <a:solidFill>
                      <a:schemeClr val="tx1"/>
                    </a:solidFill>
                  </a:rPr>
                  <a:t>3</a:t>
                </a:r>
              </a:p>
            </p:txBody>
          </p:sp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6790C2C0-54CD-8E8A-29F1-4E4245996583}"/>
                  </a:ext>
                </a:extLst>
              </p:cNvPr>
              <p:cNvSpPr/>
              <p:nvPr/>
            </p:nvSpPr>
            <p:spPr>
              <a:xfrm>
                <a:off x="4813300" y="5083048"/>
                <a:ext cx="640080" cy="64008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dirty="0">
                    <a:solidFill>
                      <a:schemeClr val="tx1"/>
                    </a:solidFill>
                  </a:rPr>
                  <a:t>4</a:t>
                </a:r>
              </a:p>
            </p:txBody>
          </p:sp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777B6A59-79DD-E078-29A8-28E65E272796}"/>
                  </a:ext>
                </a:extLst>
              </p:cNvPr>
              <p:cNvSpPr/>
              <p:nvPr/>
            </p:nvSpPr>
            <p:spPr>
              <a:xfrm>
                <a:off x="5453380" y="5083048"/>
                <a:ext cx="640080" cy="64008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dirty="0">
                    <a:solidFill>
                      <a:schemeClr val="tx1"/>
                    </a:solidFill>
                  </a:rPr>
                  <a:t>5</a:t>
                </a:r>
              </a:p>
            </p:txBody>
          </p:sp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2BC9E6AB-C5FC-2724-1BF9-D8BBC6BF709A}"/>
                  </a:ext>
                </a:extLst>
              </p:cNvPr>
              <p:cNvSpPr/>
              <p:nvPr/>
            </p:nvSpPr>
            <p:spPr>
              <a:xfrm>
                <a:off x="6093460" y="5083048"/>
                <a:ext cx="640080" cy="64008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dirty="0">
                    <a:solidFill>
                      <a:schemeClr val="tx1"/>
                    </a:solidFill>
                  </a:rPr>
                  <a:t>6</a:t>
                </a:r>
              </a:p>
            </p:txBody>
          </p:sp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9198A0B8-7969-41D6-DAFF-DB99A0ED3CF0}"/>
                  </a:ext>
                </a:extLst>
              </p:cNvPr>
              <p:cNvSpPr/>
              <p:nvPr/>
            </p:nvSpPr>
            <p:spPr>
              <a:xfrm>
                <a:off x="6733540" y="5083048"/>
                <a:ext cx="640080" cy="64008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dirty="0">
                    <a:solidFill>
                      <a:schemeClr val="tx1"/>
                    </a:solidFill>
                  </a:rPr>
                  <a:t>7</a:t>
                </a:r>
              </a:p>
            </p:txBody>
          </p:sp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C69979AC-43BC-32F9-927F-21D434B1657C}"/>
                  </a:ext>
                </a:extLst>
              </p:cNvPr>
              <p:cNvSpPr/>
              <p:nvPr/>
            </p:nvSpPr>
            <p:spPr>
              <a:xfrm>
                <a:off x="7373620" y="5083048"/>
                <a:ext cx="640080" cy="64008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dirty="0">
                    <a:solidFill>
                      <a:schemeClr val="tx1"/>
                    </a:solidFill>
                  </a:rPr>
                  <a:t>8</a:t>
                </a:r>
              </a:p>
            </p:txBody>
          </p:sp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id="{C3FB1665-49F1-41F3-8E29-06DAC51EBB0E}"/>
                  </a:ext>
                </a:extLst>
              </p:cNvPr>
              <p:cNvSpPr/>
              <p:nvPr/>
            </p:nvSpPr>
            <p:spPr>
              <a:xfrm>
                <a:off x="8013700" y="5083048"/>
                <a:ext cx="640080" cy="64008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dirty="0">
                    <a:solidFill>
                      <a:schemeClr val="tx1"/>
                    </a:solidFill>
                  </a:rPr>
                  <a:t>9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395751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1EBAF4-F1F4-9C84-F186-4A0326FB46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Hash Tables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1C22E5-FF63-9465-BBF3-027FF5402D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Idea:</a:t>
            </a:r>
          </a:p>
          <a:p>
            <a:pPr lvl="1"/>
            <a:r>
              <a:rPr lang="en-US" dirty="0"/>
              <a:t>Have a small array to store information</a:t>
            </a:r>
          </a:p>
          <a:p>
            <a:pPr lvl="1"/>
            <a:r>
              <a:rPr lang="en-US" dirty="0"/>
              <a:t>Use a </a:t>
            </a:r>
            <a:r>
              <a:rPr lang="en-US" b="1" dirty="0"/>
              <a:t>hash function</a:t>
            </a:r>
            <a:r>
              <a:rPr lang="en-US" dirty="0"/>
              <a:t> to convert the key into an index</a:t>
            </a:r>
          </a:p>
          <a:p>
            <a:pPr lvl="2"/>
            <a:r>
              <a:rPr lang="en-US" dirty="0"/>
              <a:t>Hash function should “scatter” the keys, behave as if it randomly assigned keys to indices</a:t>
            </a:r>
          </a:p>
          <a:p>
            <a:pPr lvl="1"/>
            <a:r>
              <a:rPr lang="en-US" dirty="0"/>
              <a:t>Store key at the index given by the hash function</a:t>
            </a:r>
          </a:p>
          <a:p>
            <a:pPr lvl="1"/>
            <a:r>
              <a:rPr lang="en-US" dirty="0"/>
              <a:t>Do something if two keys map to the same place (should be very rare)</a:t>
            </a:r>
          </a:p>
          <a:p>
            <a:pPr lvl="2"/>
            <a:r>
              <a:rPr lang="en-US" dirty="0"/>
              <a:t>Collision resolution</a:t>
            </a:r>
          </a:p>
        </p:txBody>
      </p:sp>
      <p:pic>
        <p:nvPicPr>
          <p:cNvPr id="1026" name="Picture 2" descr="Key Clipart Images – Browse 33,319 Stock Photos, Vectors, and Video | Adobe  Stock">
            <a:extLst>
              <a:ext uri="{FF2B5EF4-FFF2-40B4-BE49-F238E27FC236}">
                <a16:creationId xmlns:a16="http://schemas.microsoft.com/office/drawing/2014/main" id="{A711E177-0A03-6A78-A571-9F53531A000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5164328"/>
            <a:ext cx="1252220" cy="7513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4" name="Arrow: Right 3">
                <a:extLst>
                  <a:ext uri="{FF2B5EF4-FFF2-40B4-BE49-F238E27FC236}">
                    <a16:creationId xmlns:a16="http://schemas.microsoft.com/office/drawing/2014/main" id="{45C3AE01-1BAE-1391-79A0-0069B31AEC24}"/>
                  </a:ext>
                </a:extLst>
              </p:cNvPr>
              <p:cNvSpPr/>
              <p:nvPr/>
            </p:nvSpPr>
            <p:spPr>
              <a:xfrm>
                <a:off x="2476500" y="5164328"/>
                <a:ext cx="955040" cy="751840"/>
              </a:xfrm>
              <a:prstGeom prst="rightArrow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h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" name="Arrow: Right 3">
                <a:extLst>
                  <a:ext uri="{FF2B5EF4-FFF2-40B4-BE49-F238E27FC236}">
                    <a16:creationId xmlns:a16="http://schemas.microsoft.com/office/drawing/2014/main" id="{45C3AE01-1BAE-1391-79A0-0069B31AEC2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76500" y="5164328"/>
                <a:ext cx="955040" cy="751840"/>
              </a:xfrm>
              <a:prstGeom prst="rightArrow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5" name="Group 4">
            <a:extLst>
              <a:ext uri="{FF2B5EF4-FFF2-40B4-BE49-F238E27FC236}">
                <a16:creationId xmlns:a16="http://schemas.microsoft.com/office/drawing/2014/main" id="{25CEE9F9-2EBE-4CC1-9403-3C322B3D011A}"/>
              </a:ext>
            </a:extLst>
          </p:cNvPr>
          <p:cNvGrpSpPr/>
          <p:nvPr/>
        </p:nvGrpSpPr>
        <p:grpSpPr>
          <a:xfrm>
            <a:off x="6906260" y="5164328"/>
            <a:ext cx="5120640" cy="640080"/>
            <a:chOff x="1470660" y="4001294"/>
            <a:chExt cx="5120640" cy="640080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5E15F891-EABE-C715-0CC0-B077530D6B06}"/>
                </a:ext>
              </a:extLst>
            </p:cNvPr>
            <p:cNvSpPr/>
            <p:nvPr/>
          </p:nvSpPr>
          <p:spPr>
            <a:xfrm>
              <a:off x="1470660" y="4001294"/>
              <a:ext cx="640080" cy="64008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dirty="0">
                <a:solidFill>
                  <a:schemeClr val="tx1"/>
                </a:solidFill>
              </a:endParaRPr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2916793F-F73D-8588-59C0-B5CD1713D13C}"/>
                </a:ext>
              </a:extLst>
            </p:cNvPr>
            <p:cNvSpPr/>
            <p:nvPr/>
          </p:nvSpPr>
          <p:spPr>
            <a:xfrm>
              <a:off x="2110740" y="4001294"/>
              <a:ext cx="640080" cy="64008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dirty="0">
                <a:solidFill>
                  <a:schemeClr val="tx1"/>
                </a:solidFill>
              </a:endParaRP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1BF5FE7C-60F8-DCCD-71CA-23CCA50514E5}"/>
                </a:ext>
              </a:extLst>
            </p:cNvPr>
            <p:cNvSpPr/>
            <p:nvPr/>
          </p:nvSpPr>
          <p:spPr>
            <a:xfrm>
              <a:off x="2750820" y="4001294"/>
              <a:ext cx="640080" cy="64008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dirty="0">
                <a:solidFill>
                  <a:schemeClr val="tx1"/>
                </a:solidFill>
              </a:endParaRP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EE908263-8B67-5D74-ACF7-D2EF2DE9F6C9}"/>
                </a:ext>
              </a:extLst>
            </p:cNvPr>
            <p:cNvSpPr/>
            <p:nvPr/>
          </p:nvSpPr>
          <p:spPr>
            <a:xfrm>
              <a:off x="3390900" y="4001294"/>
              <a:ext cx="640080" cy="64008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dirty="0">
                <a:solidFill>
                  <a:schemeClr val="tx1"/>
                </a:solidFill>
              </a:endParaRPr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15C47B54-CFE9-D28C-B605-0944181CD613}"/>
                </a:ext>
              </a:extLst>
            </p:cNvPr>
            <p:cNvSpPr/>
            <p:nvPr/>
          </p:nvSpPr>
          <p:spPr>
            <a:xfrm>
              <a:off x="4030980" y="4001294"/>
              <a:ext cx="640080" cy="64008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dirty="0">
                <a:solidFill>
                  <a:schemeClr val="tx1"/>
                </a:solidFill>
              </a:endParaRPr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AD809D88-9346-16AB-47D9-15E1AB178F52}"/>
                </a:ext>
              </a:extLst>
            </p:cNvPr>
            <p:cNvSpPr/>
            <p:nvPr/>
          </p:nvSpPr>
          <p:spPr>
            <a:xfrm>
              <a:off x="4671060" y="4001294"/>
              <a:ext cx="640080" cy="64008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dirty="0">
                <a:solidFill>
                  <a:schemeClr val="tx1"/>
                </a:solidFill>
              </a:endParaRPr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7830064F-7EE5-1285-D430-ECA89FA194B5}"/>
                </a:ext>
              </a:extLst>
            </p:cNvPr>
            <p:cNvSpPr/>
            <p:nvPr/>
          </p:nvSpPr>
          <p:spPr>
            <a:xfrm>
              <a:off x="5311140" y="4001294"/>
              <a:ext cx="640080" cy="64008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dirty="0">
                <a:solidFill>
                  <a:schemeClr val="tx1"/>
                </a:solidFill>
              </a:endParaRPr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535BB3CB-8E1A-CB22-7ACF-36852255E9A8}"/>
                </a:ext>
              </a:extLst>
            </p:cNvPr>
            <p:cNvSpPr/>
            <p:nvPr/>
          </p:nvSpPr>
          <p:spPr>
            <a:xfrm>
              <a:off x="5951220" y="4001294"/>
              <a:ext cx="640080" cy="64008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dirty="0">
                <a:solidFill>
                  <a:schemeClr val="tx1"/>
                </a:solidFill>
              </a:endParaRPr>
            </a:p>
          </p:txBody>
        </p:sp>
      </p:grpSp>
      <p:sp>
        <p:nvSpPr>
          <p:cNvPr id="14" name="TextBox 13">
            <a:extLst>
              <a:ext uri="{FF2B5EF4-FFF2-40B4-BE49-F238E27FC236}">
                <a16:creationId xmlns:a16="http://schemas.microsoft.com/office/drawing/2014/main" id="{18BC6414-62CE-EA22-FB80-F74A3FDF0CD2}"/>
              </a:ext>
            </a:extLst>
          </p:cNvPr>
          <p:cNvSpPr txBox="1"/>
          <p:nvPr/>
        </p:nvSpPr>
        <p:spPr>
          <a:xfrm>
            <a:off x="713741" y="5942568"/>
            <a:ext cx="11905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Key Object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66459D7-FB1D-BBF7-141C-D2577C0E01B4}"/>
              </a:ext>
            </a:extLst>
          </p:cNvPr>
          <p:cNvSpPr txBox="1"/>
          <p:nvPr/>
        </p:nvSpPr>
        <p:spPr>
          <a:xfrm>
            <a:off x="3359360" y="5078329"/>
            <a:ext cx="14227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Index between 0 and length-1</a:t>
            </a:r>
          </a:p>
        </p:txBody>
      </p:sp>
      <p:sp>
        <p:nvSpPr>
          <p:cNvPr id="17" name="Arrow: Right 16">
            <a:extLst>
              <a:ext uri="{FF2B5EF4-FFF2-40B4-BE49-F238E27FC236}">
                <a16:creationId xmlns:a16="http://schemas.microsoft.com/office/drawing/2014/main" id="{B5298C6D-A5AF-44EB-717D-6711EFE60FC8}"/>
              </a:ext>
            </a:extLst>
          </p:cNvPr>
          <p:cNvSpPr/>
          <p:nvPr/>
        </p:nvSpPr>
        <p:spPr>
          <a:xfrm>
            <a:off x="4754350" y="4783932"/>
            <a:ext cx="2037080" cy="1460500"/>
          </a:xfrm>
          <a:prstGeom prst="rightArrow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Insert / find /</a:t>
            </a:r>
          </a:p>
          <a:p>
            <a:pPr algn="ctr"/>
            <a:r>
              <a:rPr lang="en-US" dirty="0">
                <a:solidFill>
                  <a:schemeClr val="tx1"/>
                </a:solidFill>
              </a:rPr>
              <a:t>delete</a:t>
            </a:r>
          </a:p>
        </p:txBody>
      </p:sp>
      <p:pic>
        <p:nvPicPr>
          <p:cNvPr id="18" name="Picture 2" descr="Key Clipart Images – Browse 33,319 Stock Photos, Vectors, and Video | Adobe  Stock">
            <a:extLst>
              <a:ext uri="{FF2B5EF4-FFF2-40B4-BE49-F238E27FC236}">
                <a16:creationId xmlns:a16="http://schemas.microsoft.com/office/drawing/2014/main" id="{54070E1C-8E07-4C18-0042-FC895ADDBE2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33118" y="5185664"/>
            <a:ext cx="513663" cy="3081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9BAE7921-37C6-D987-ECCC-13611CBD6373}"/>
              </a:ext>
            </a:extLst>
          </p:cNvPr>
          <p:cNvSpPr txBox="1"/>
          <p:nvPr/>
        </p:nvSpPr>
        <p:spPr>
          <a:xfrm>
            <a:off x="8100060" y="5435076"/>
            <a:ext cx="81483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&amp; value</a:t>
            </a:r>
          </a:p>
        </p:txBody>
      </p:sp>
    </p:spTree>
    <p:extLst>
      <p:ext uri="{BB962C8B-B14F-4D97-AF65-F5344CB8AC3E}">
        <p14:creationId xmlns:p14="http://schemas.microsoft.com/office/powerpoint/2010/main" val="31085182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3A3157-9EDB-A5A0-CA4E-45FD83444D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Properties of a “Good” Hash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D58E848-4314-D161-07CD-DB538594ED7E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85000" lnSpcReduction="20000"/>
              </a:bodyPr>
              <a:lstStyle/>
              <a:p>
                <a:r>
                  <a:rPr lang="en-US" dirty="0"/>
                  <a:t>Definition: A hash function maps objects to integers</a:t>
                </a:r>
              </a:p>
              <a:p>
                <a:pPr marL="0" indent="0">
                  <a:buNone/>
                </a:pPr>
                <a:endParaRPr lang="en-US" dirty="0"/>
              </a:p>
              <a:p>
                <a:r>
                  <a:rPr lang="en-US" dirty="0"/>
                  <a:t>Should be very efficient</a:t>
                </a:r>
              </a:p>
              <a:p>
                <a:pPr lvl="1"/>
                <a:r>
                  <a:rPr lang="en-US" dirty="0"/>
                  <a:t>Time to calculate the hash should be negligible</a:t>
                </a:r>
              </a:p>
              <a:p>
                <a:r>
                  <a:rPr lang="en-US" dirty="0"/>
                  <a:t>Should “randomly” scatter objects</a:t>
                </a:r>
              </a:p>
              <a:p>
                <a:pPr lvl="1"/>
                <a:r>
                  <a:rPr lang="en-US" dirty="0"/>
                  <a:t>Even similar objects should hash to arbitrarily different values</a:t>
                </a:r>
              </a:p>
              <a:p>
                <a:r>
                  <a:rPr lang="en-US" dirty="0"/>
                  <a:t>Should use the entire table</a:t>
                </a:r>
              </a:p>
              <a:p>
                <a:pPr lvl="1"/>
                <a:r>
                  <a:rPr lang="en-US" dirty="0"/>
                  <a:t>There should not be any indices in the table that nothing can hash to</a:t>
                </a:r>
              </a:p>
              <a:p>
                <a:pPr lvl="1"/>
                <a:r>
                  <a:rPr lang="en-US" dirty="0"/>
                  <a:t>Picking a table size that is prime helps with this</a:t>
                </a:r>
              </a:p>
              <a:p>
                <a:r>
                  <a:rPr lang="en-US" dirty="0"/>
                  <a:t>Should use things needed to “identify” the object</a:t>
                </a:r>
              </a:p>
              <a:p>
                <a:pPr lvl="1"/>
                <a:r>
                  <a:rPr lang="en-US" dirty="0"/>
                  <a:t>Use only fields you would check for a .equals method  be included in calculating the hash</a:t>
                </a:r>
              </a:p>
              <a:p>
                <a:pPr lvl="2"/>
                <a14:m>
                  <m:oMath xmlns:m="http://schemas.openxmlformats.org/officeDocument/2006/math">
                    <m:d>
                      <m:dPr>
                        <m:begChr m:val="{"/>
                        <m:endChr m:val="}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fields</m:t>
                        </m:r>
                        <m:r>
                          <a:rPr lang="en-US" b="0" i="0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used</m:t>
                        </m:r>
                        <m:r>
                          <a:rPr lang="en-US" b="0" i="0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for</m:t>
                        </m:r>
                        <m:r>
                          <a:rPr lang="en-US" b="0" i="0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hashing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⊆</m:t>
                    </m:r>
                    <m:d>
                      <m:dPr>
                        <m:begChr m:val="{"/>
                        <m:endChr m:val="}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fields</m:t>
                        </m:r>
                        <m:r>
                          <a:rPr lang="en-US" b="0" i="0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used</m:t>
                        </m:r>
                        <m:r>
                          <a:rPr lang="en-US" b="0" i="0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for</m:t>
                        </m:r>
                        <m:r>
                          <a:rPr lang="en-US" b="0" i="0" smtClean="0">
                            <a:latin typeface="Cambria Math" panose="02040503050406030204" pitchFamily="18" charset="0"/>
                          </a:rPr>
                          <m:t> .</m:t>
                        </m:r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equals</m:t>
                        </m:r>
                      </m:e>
                    </m:d>
                  </m:oMath>
                </a14:m>
                <a:endParaRPr lang="en-US" dirty="0"/>
              </a:p>
              <a:p>
                <a:pPr lvl="1"/>
                <a:r>
                  <a:rPr lang="en-US" dirty="0"/>
                  <a:t>More fields typically leads to fewer collisions, but less efficient calculation</a:t>
                </a:r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D58E848-4314-D161-07CD-DB538594ED7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812" t="-32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080339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34A8AF-72A5-B472-A0CD-E37AFD3D07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Collision Resolution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07292A-1917-0E43-0B96-34F56EC9DE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Collision occurs when we want to insert something into an already-occupied position in the hash table</a:t>
            </a:r>
          </a:p>
          <a:p>
            <a:r>
              <a:rPr lang="en-US" dirty="0"/>
              <a:t>2 main strategies:</a:t>
            </a:r>
          </a:p>
          <a:p>
            <a:pPr lvl="1"/>
            <a:r>
              <a:rPr lang="en-US" dirty="0"/>
              <a:t>Separate Chaining</a:t>
            </a:r>
          </a:p>
          <a:p>
            <a:pPr lvl="2"/>
            <a:r>
              <a:rPr lang="en-US" dirty="0"/>
              <a:t>Use a secondary data structure to contain the items</a:t>
            </a:r>
          </a:p>
          <a:p>
            <a:pPr lvl="3"/>
            <a:r>
              <a:rPr lang="en-US" dirty="0"/>
              <a:t>E.g. each index in the hash table is itself a linked list</a:t>
            </a:r>
          </a:p>
          <a:p>
            <a:pPr lvl="1"/>
            <a:r>
              <a:rPr lang="en-US" dirty="0"/>
              <a:t>Open Addressing</a:t>
            </a:r>
          </a:p>
          <a:p>
            <a:pPr lvl="2"/>
            <a:r>
              <a:rPr lang="en-US" dirty="0"/>
              <a:t>Use a different spot in the table instead</a:t>
            </a:r>
          </a:p>
          <a:p>
            <a:pPr lvl="3"/>
            <a:r>
              <a:rPr lang="en-US" dirty="0"/>
              <a:t>Linear Probing</a:t>
            </a:r>
          </a:p>
          <a:p>
            <a:pPr lvl="3"/>
            <a:r>
              <a:rPr lang="en-US" dirty="0"/>
              <a:t>Quadratic Probing</a:t>
            </a:r>
          </a:p>
          <a:p>
            <a:pPr lvl="3"/>
            <a:r>
              <a:rPr lang="en-US" dirty="0"/>
              <a:t>Double Hashing</a:t>
            </a:r>
          </a:p>
          <a:p>
            <a:pPr marL="0" indent="0">
              <a:buNone/>
            </a:pPr>
            <a:endParaRPr lang="en-US" dirty="0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AF91B734-73D3-DC0E-2EA2-99B52DE40162}"/>
              </a:ext>
            </a:extLst>
          </p:cNvPr>
          <p:cNvGrpSpPr/>
          <p:nvPr/>
        </p:nvGrpSpPr>
        <p:grpSpPr>
          <a:xfrm>
            <a:off x="5389880" y="5395595"/>
            <a:ext cx="6400800" cy="1097280"/>
            <a:chOff x="4953000" y="660717"/>
            <a:chExt cx="6400800" cy="1097280"/>
          </a:xfrm>
        </p:grpSpPr>
        <p:grpSp>
          <p:nvGrpSpPr>
            <p:cNvPr id="5" name="Group 4">
              <a:extLst>
                <a:ext uri="{FF2B5EF4-FFF2-40B4-BE49-F238E27FC236}">
                  <a16:creationId xmlns:a16="http://schemas.microsoft.com/office/drawing/2014/main" id="{EBAB576A-E277-4D44-8605-52AA1885F28A}"/>
                </a:ext>
              </a:extLst>
            </p:cNvPr>
            <p:cNvGrpSpPr/>
            <p:nvPr/>
          </p:nvGrpSpPr>
          <p:grpSpPr>
            <a:xfrm>
              <a:off x="4953000" y="660717"/>
              <a:ext cx="6400800" cy="640080"/>
              <a:chOff x="2252980" y="5083048"/>
              <a:chExt cx="6400800" cy="640080"/>
            </a:xfrm>
          </p:grpSpPr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FB6B729D-973C-9729-632E-7734BF046430}"/>
                  </a:ext>
                </a:extLst>
              </p:cNvPr>
              <p:cNvSpPr/>
              <p:nvPr/>
            </p:nvSpPr>
            <p:spPr>
              <a:xfrm>
                <a:off x="2252980" y="5083048"/>
                <a:ext cx="640080" cy="640080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8D280AE4-DF69-9BCF-A1E0-3A8E6BE2B33B}"/>
                  </a:ext>
                </a:extLst>
              </p:cNvPr>
              <p:cNvSpPr/>
              <p:nvPr/>
            </p:nvSpPr>
            <p:spPr>
              <a:xfrm>
                <a:off x="2893060" y="5083048"/>
                <a:ext cx="640080" cy="640080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9B8C4FDE-B0DE-2771-370F-1A0C867096C0}"/>
                  </a:ext>
                </a:extLst>
              </p:cNvPr>
              <p:cNvSpPr/>
              <p:nvPr/>
            </p:nvSpPr>
            <p:spPr>
              <a:xfrm>
                <a:off x="3533140" y="5083048"/>
                <a:ext cx="640080" cy="640080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7B97DC60-EB0D-24EA-F496-C00651236C4A}"/>
                  </a:ext>
                </a:extLst>
              </p:cNvPr>
              <p:cNvSpPr/>
              <p:nvPr/>
            </p:nvSpPr>
            <p:spPr>
              <a:xfrm>
                <a:off x="4173220" y="5083048"/>
                <a:ext cx="640080" cy="640080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18589CB5-BA80-50F5-226F-5781BC30B897}"/>
                  </a:ext>
                </a:extLst>
              </p:cNvPr>
              <p:cNvSpPr/>
              <p:nvPr/>
            </p:nvSpPr>
            <p:spPr>
              <a:xfrm>
                <a:off x="4813300" y="5083048"/>
                <a:ext cx="640080" cy="640080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id="{41334B41-6AC4-A0BD-25EF-9FB7C063565F}"/>
                  </a:ext>
                </a:extLst>
              </p:cNvPr>
              <p:cNvSpPr/>
              <p:nvPr/>
            </p:nvSpPr>
            <p:spPr>
              <a:xfrm>
                <a:off x="5453380" y="5083048"/>
                <a:ext cx="640080" cy="640080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3" name="Rectangle 22">
                <a:extLst>
                  <a:ext uri="{FF2B5EF4-FFF2-40B4-BE49-F238E27FC236}">
                    <a16:creationId xmlns:a16="http://schemas.microsoft.com/office/drawing/2014/main" id="{2AA01879-292C-EAF8-264C-81133339D775}"/>
                  </a:ext>
                </a:extLst>
              </p:cNvPr>
              <p:cNvSpPr/>
              <p:nvPr/>
            </p:nvSpPr>
            <p:spPr>
              <a:xfrm>
                <a:off x="6093460" y="5083048"/>
                <a:ext cx="640080" cy="640080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4" name="Rectangle 23">
                <a:extLst>
                  <a:ext uri="{FF2B5EF4-FFF2-40B4-BE49-F238E27FC236}">
                    <a16:creationId xmlns:a16="http://schemas.microsoft.com/office/drawing/2014/main" id="{A0E7C03F-94AB-7223-381C-92C41393769B}"/>
                  </a:ext>
                </a:extLst>
              </p:cNvPr>
              <p:cNvSpPr/>
              <p:nvPr/>
            </p:nvSpPr>
            <p:spPr>
              <a:xfrm>
                <a:off x="6733540" y="5083048"/>
                <a:ext cx="640080" cy="640080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5" name="Rectangle 24">
                <a:extLst>
                  <a:ext uri="{FF2B5EF4-FFF2-40B4-BE49-F238E27FC236}">
                    <a16:creationId xmlns:a16="http://schemas.microsoft.com/office/drawing/2014/main" id="{75E6F94F-27FE-D263-E64E-FE7AB20BF7C9}"/>
                  </a:ext>
                </a:extLst>
              </p:cNvPr>
              <p:cNvSpPr/>
              <p:nvPr/>
            </p:nvSpPr>
            <p:spPr>
              <a:xfrm>
                <a:off x="7373620" y="5083048"/>
                <a:ext cx="640080" cy="640080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6" name="Rectangle 25">
                <a:extLst>
                  <a:ext uri="{FF2B5EF4-FFF2-40B4-BE49-F238E27FC236}">
                    <a16:creationId xmlns:a16="http://schemas.microsoft.com/office/drawing/2014/main" id="{4F73501A-40F5-F49B-0791-7DCE4C018645}"/>
                  </a:ext>
                </a:extLst>
              </p:cNvPr>
              <p:cNvSpPr/>
              <p:nvPr/>
            </p:nvSpPr>
            <p:spPr>
              <a:xfrm>
                <a:off x="8013700" y="5083048"/>
                <a:ext cx="640080" cy="640080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 dirty="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F5C056CA-946D-B557-9168-1E9CA2B477B6}"/>
                </a:ext>
              </a:extLst>
            </p:cNvPr>
            <p:cNvGrpSpPr/>
            <p:nvPr/>
          </p:nvGrpSpPr>
          <p:grpSpPr>
            <a:xfrm>
              <a:off x="4953000" y="1117917"/>
              <a:ext cx="6400800" cy="640080"/>
              <a:chOff x="2252980" y="5083048"/>
              <a:chExt cx="6400800" cy="640080"/>
            </a:xfrm>
            <a:noFill/>
          </p:grpSpPr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D2E4B604-A8C8-A753-DAD3-56463AC1B8B9}"/>
                  </a:ext>
                </a:extLst>
              </p:cNvPr>
              <p:cNvSpPr/>
              <p:nvPr/>
            </p:nvSpPr>
            <p:spPr>
              <a:xfrm>
                <a:off x="2252980" y="5083048"/>
                <a:ext cx="640080" cy="64008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dirty="0">
                    <a:solidFill>
                      <a:schemeClr val="tx1"/>
                    </a:solidFill>
                  </a:rPr>
                  <a:t>0</a:t>
                </a:r>
              </a:p>
            </p:txBody>
          </p:sp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440D010B-46BA-24A7-2F9F-E2B5E82325AC}"/>
                  </a:ext>
                </a:extLst>
              </p:cNvPr>
              <p:cNvSpPr/>
              <p:nvPr/>
            </p:nvSpPr>
            <p:spPr>
              <a:xfrm>
                <a:off x="2893060" y="5083048"/>
                <a:ext cx="640080" cy="64008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dirty="0">
                    <a:solidFill>
                      <a:schemeClr val="tx1"/>
                    </a:solidFill>
                  </a:rPr>
                  <a:t>1</a:t>
                </a:r>
              </a:p>
            </p:txBody>
          </p:sp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EDE21E00-A30B-1A54-F38A-541C565F9340}"/>
                  </a:ext>
                </a:extLst>
              </p:cNvPr>
              <p:cNvSpPr/>
              <p:nvPr/>
            </p:nvSpPr>
            <p:spPr>
              <a:xfrm>
                <a:off x="3533140" y="5083048"/>
                <a:ext cx="640080" cy="64008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dirty="0">
                    <a:solidFill>
                      <a:schemeClr val="tx1"/>
                    </a:solidFill>
                  </a:rPr>
                  <a:t>2</a:t>
                </a:r>
              </a:p>
            </p:txBody>
          </p:sp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A4F2D1BF-F61C-68D8-1070-7FA83CFF1DF3}"/>
                  </a:ext>
                </a:extLst>
              </p:cNvPr>
              <p:cNvSpPr/>
              <p:nvPr/>
            </p:nvSpPr>
            <p:spPr>
              <a:xfrm>
                <a:off x="4173220" y="5083048"/>
                <a:ext cx="640080" cy="64008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dirty="0">
                    <a:solidFill>
                      <a:schemeClr val="tx1"/>
                    </a:solidFill>
                  </a:rPr>
                  <a:t>3</a:t>
                </a:r>
              </a:p>
            </p:txBody>
          </p:sp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7D8FBC60-940C-B628-8C12-BC09ED41F408}"/>
                  </a:ext>
                </a:extLst>
              </p:cNvPr>
              <p:cNvSpPr/>
              <p:nvPr/>
            </p:nvSpPr>
            <p:spPr>
              <a:xfrm>
                <a:off x="4813300" y="5083048"/>
                <a:ext cx="640080" cy="64008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dirty="0">
                    <a:solidFill>
                      <a:schemeClr val="tx1"/>
                    </a:solidFill>
                  </a:rPr>
                  <a:t>4</a:t>
                </a:r>
              </a:p>
            </p:txBody>
          </p:sp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39443195-B9EA-DE7E-DBA2-00E011DBA1C2}"/>
                  </a:ext>
                </a:extLst>
              </p:cNvPr>
              <p:cNvSpPr/>
              <p:nvPr/>
            </p:nvSpPr>
            <p:spPr>
              <a:xfrm>
                <a:off x="5453380" y="5083048"/>
                <a:ext cx="640080" cy="64008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dirty="0">
                    <a:solidFill>
                      <a:schemeClr val="tx1"/>
                    </a:solidFill>
                  </a:rPr>
                  <a:t>5</a:t>
                </a:r>
              </a:p>
            </p:txBody>
          </p:sp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3800E23E-90B1-5279-C25A-4E2AC8972ED3}"/>
                  </a:ext>
                </a:extLst>
              </p:cNvPr>
              <p:cNvSpPr/>
              <p:nvPr/>
            </p:nvSpPr>
            <p:spPr>
              <a:xfrm>
                <a:off x="6093460" y="5083048"/>
                <a:ext cx="640080" cy="64008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dirty="0">
                    <a:solidFill>
                      <a:schemeClr val="tx1"/>
                    </a:solidFill>
                  </a:rPr>
                  <a:t>6</a:t>
                </a:r>
              </a:p>
            </p:txBody>
          </p:sp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C77FE1D7-CC95-D643-4744-7214AFBD5D15}"/>
                  </a:ext>
                </a:extLst>
              </p:cNvPr>
              <p:cNvSpPr/>
              <p:nvPr/>
            </p:nvSpPr>
            <p:spPr>
              <a:xfrm>
                <a:off x="6733540" y="5083048"/>
                <a:ext cx="640080" cy="64008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dirty="0">
                    <a:solidFill>
                      <a:schemeClr val="tx1"/>
                    </a:solidFill>
                  </a:rPr>
                  <a:t>7</a:t>
                </a:r>
              </a:p>
            </p:txBody>
          </p:sp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9DCB5281-E8A2-F396-0EC9-1F31090E63F7}"/>
                  </a:ext>
                </a:extLst>
              </p:cNvPr>
              <p:cNvSpPr/>
              <p:nvPr/>
            </p:nvSpPr>
            <p:spPr>
              <a:xfrm>
                <a:off x="7373620" y="5083048"/>
                <a:ext cx="640080" cy="64008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dirty="0">
                    <a:solidFill>
                      <a:schemeClr val="tx1"/>
                    </a:solidFill>
                  </a:rPr>
                  <a:t>8</a:t>
                </a:r>
              </a:p>
            </p:txBody>
          </p:sp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id="{CED01229-04B7-F7D8-4C7C-A8A02458CA1E}"/>
                  </a:ext>
                </a:extLst>
              </p:cNvPr>
              <p:cNvSpPr/>
              <p:nvPr/>
            </p:nvSpPr>
            <p:spPr>
              <a:xfrm>
                <a:off x="8013700" y="5083048"/>
                <a:ext cx="640080" cy="64008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dirty="0">
                    <a:solidFill>
                      <a:schemeClr val="tx1"/>
                    </a:solidFill>
                  </a:rPr>
                  <a:t>9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632833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2F4894-2A49-82B5-C96E-DFA05D0FF9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Separate Chaining Insert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DD1D5626-3246-1215-758C-CBB80CF69F0C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To insert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𝑣</m:t>
                    </m:r>
                  </m:oMath>
                </a14:m>
                <a:r>
                  <a:rPr lang="en-US" dirty="0"/>
                  <a:t>:</a:t>
                </a:r>
              </a:p>
              <a:p>
                <a:pPr lvl="1"/>
                <a:r>
                  <a:rPr lang="en-US" dirty="0"/>
                  <a:t>Compute the index using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𝑖</m:t>
                    </m:r>
                    <m:r>
                      <a:rPr lang="en-US" b="0" i="0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h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 %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𝑙𝑒𝑛𝑔𝑡h</m:t>
                    </m:r>
                  </m:oMath>
                </a14:m>
                <a:endParaRPr lang="en-US" dirty="0"/>
              </a:p>
              <a:p>
                <a:pPr lvl="1"/>
                <a:r>
                  <a:rPr lang="en-US" dirty="0"/>
                  <a:t>Add the key-value pair to the data structure at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𝑡𝑎𝑏𝑙𝑒</m:t>
                    </m:r>
                    <m:d>
                      <m:dPr>
                        <m:begChr m:val="["/>
                        <m:endChr m:val="]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e>
                    </m:d>
                  </m:oMath>
                </a14:m>
                <a:endParaRPr lang="en-US" dirty="0"/>
              </a:p>
              <a:p>
                <a:pPr lvl="1"/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DD1D5626-3246-1215-758C-CBB80CF69F0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3" t="-22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" name="Group 3">
            <a:extLst>
              <a:ext uri="{FF2B5EF4-FFF2-40B4-BE49-F238E27FC236}">
                <a16:creationId xmlns:a16="http://schemas.microsoft.com/office/drawing/2014/main" id="{8F7D1AD0-1B9E-412D-3A20-E79C7C02DFF4}"/>
              </a:ext>
            </a:extLst>
          </p:cNvPr>
          <p:cNvGrpSpPr/>
          <p:nvPr/>
        </p:nvGrpSpPr>
        <p:grpSpPr>
          <a:xfrm>
            <a:off x="5389880" y="5395595"/>
            <a:ext cx="6400800" cy="1097280"/>
            <a:chOff x="4953000" y="660717"/>
            <a:chExt cx="6400800" cy="1097280"/>
          </a:xfrm>
        </p:grpSpPr>
        <p:grpSp>
          <p:nvGrpSpPr>
            <p:cNvPr id="5" name="Group 4">
              <a:extLst>
                <a:ext uri="{FF2B5EF4-FFF2-40B4-BE49-F238E27FC236}">
                  <a16:creationId xmlns:a16="http://schemas.microsoft.com/office/drawing/2014/main" id="{07386195-BD90-00BB-B11C-2E0A51EBF726}"/>
                </a:ext>
              </a:extLst>
            </p:cNvPr>
            <p:cNvGrpSpPr/>
            <p:nvPr/>
          </p:nvGrpSpPr>
          <p:grpSpPr>
            <a:xfrm>
              <a:off x="4953000" y="660717"/>
              <a:ext cx="6400800" cy="640080"/>
              <a:chOff x="2252980" y="5083048"/>
              <a:chExt cx="6400800" cy="640080"/>
            </a:xfrm>
          </p:grpSpPr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EA268444-E9D8-103A-F880-AB46C12BC769}"/>
                  </a:ext>
                </a:extLst>
              </p:cNvPr>
              <p:cNvSpPr/>
              <p:nvPr/>
            </p:nvSpPr>
            <p:spPr>
              <a:xfrm>
                <a:off x="2252980" y="5083048"/>
                <a:ext cx="640080" cy="640080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2FE7D612-CC0B-0352-BEBB-325F28C5F24F}"/>
                  </a:ext>
                </a:extLst>
              </p:cNvPr>
              <p:cNvSpPr/>
              <p:nvPr/>
            </p:nvSpPr>
            <p:spPr>
              <a:xfrm>
                <a:off x="2893060" y="5083048"/>
                <a:ext cx="640080" cy="640080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0094040C-B153-41DB-4A4A-4062B5FB7766}"/>
                  </a:ext>
                </a:extLst>
              </p:cNvPr>
              <p:cNvSpPr/>
              <p:nvPr/>
            </p:nvSpPr>
            <p:spPr>
              <a:xfrm>
                <a:off x="3533140" y="5083048"/>
                <a:ext cx="640080" cy="640080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7086E2FC-87C5-76F1-BF3B-38BF8C1727B2}"/>
                  </a:ext>
                </a:extLst>
              </p:cNvPr>
              <p:cNvSpPr/>
              <p:nvPr/>
            </p:nvSpPr>
            <p:spPr>
              <a:xfrm>
                <a:off x="4173220" y="5083048"/>
                <a:ext cx="640080" cy="640080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BBEE80FF-E49F-4242-CE72-CE8B36A51656}"/>
                  </a:ext>
                </a:extLst>
              </p:cNvPr>
              <p:cNvSpPr/>
              <p:nvPr/>
            </p:nvSpPr>
            <p:spPr>
              <a:xfrm>
                <a:off x="4813300" y="5083048"/>
                <a:ext cx="640080" cy="640080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id="{90C3ED64-7D18-86F3-420B-1C3D977FD624}"/>
                  </a:ext>
                </a:extLst>
              </p:cNvPr>
              <p:cNvSpPr/>
              <p:nvPr/>
            </p:nvSpPr>
            <p:spPr>
              <a:xfrm>
                <a:off x="5453380" y="5083048"/>
                <a:ext cx="640080" cy="640080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3" name="Rectangle 22">
                <a:extLst>
                  <a:ext uri="{FF2B5EF4-FFF2-40B4-BE49-F238E27FC236}">
                    <a16:creationId xmlns:a16="http://schemas.microsoft.com/office/drawing/2014/main" id="{71237C98-7B2E-9E91-022B-629C5413948D}"/>
                  </a:ext>
                </a:extLst>
              </p:cNvPr>
              <p:cNvSpPr/>
              <p:nvPr/>
            </p:nvSpPr>
            <p:spPr>
              <a:xfrm>
                <a:off x="6093460" y="5083048"/>
                <a:ext cx="640080" cy="640080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4" name="Rectangle 23">
                <a:extLst>
                  <a:ext uri="{FF2B5EF4-FFF2-40B4-BE49-F238E27FC236}">
                    <a16:creationId xmlns:a16="http://schemas.microsoft.com/office/drawing/2014/main" id="{B8E410D9-4E58-2B93-328E-E35FEF26D712}"/>
                  </a:ext>
                </a:extLst>
              </p:cNvPr>
              <p:cNvSpPr/>
              <p:nvPr/>
            </p:nvSpPr>
            <p:spPr>
              <a:xfrm>
                <a:off x="6733540" y="5083048"/>
                <a:ext cx="640080" cy="640080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5" name="Rectangle 24">
                <a:extLst>
                  <a:ext uri="{FF2B5EF4-FFF2-40B4-BE49-F238E27FC236}">
                    <a16:creationId xmlns:a16="http://schemas.microsoft.com/office/drawing/2014/main" id="{B5871046-D0CF-483C-3624-DB67CD874028}"/>
                  </a:ext>
                </a:extLst>
              </p:cNvPr>
              <p:cNvSpPr/>
              <p:nvPr/>
            </p:nvSpPr>
            <p:spPr>
              <a:xfrm>
                <a:off x="7373620" y="5083048"/>
                <a:ext cx="640080" cy="640080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6" name="Rectangle 25">
                <a:extLst>
                  <a:ext uri="{FF2B5EF4-FFF2-40B4-BE49-F238E27FC236}">
                    <a16:creationId xmlns:a16="http://schemas.microsoft.com/office/drawing/2014/main" id="{AE97B709-8E5C-B28D-C6FB-76F340883847}"/>
                  </a:ext>
                </a:extLst>
              </p:cNvPr>
              <p:cNvSpPr/>
              <p:nvPr/>
            </p:nvSpPr>
            <p:spPr>
              <a:xfrm>
                <a:off x="8013700" y="5083048"/>
                <a:ext cx="640080" cy="640080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 dirty="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3E104D4D-BF21-079D-627C-D3EF4B58C1C9}"/>
                </a:ext>
              </a:extLst>
            </p:cNvPr>
            <p:cNvGrpSpPr/>
            <p:nvPr/>
          </p:nvGrpSpPr>
          <p:grpSpPr>
            <a:xfrm>
              <a:off x="4953000" y="1117917"/>
              <a:ext cx="6400800" cy="640080"/>
              <a:chOff x="2252980" y="5083048"/>
              <a:chExt cx="6400800" cy="640080"/>
            </a:xfrm>
            <a:noFill/>
          </p:grpSpPr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B92CA787-F351-99CE-8252-3670679984A2}"/>
                  </a:ext>
                </a:extLst>
              </p:cNvPr>
              <p:cNvSpPr/>
              <p:nvPr/>
            </p:nvSpPr>
            <p:spPr>
              <a:xfrm>
                <a:off x="2252980" y="5083048"/>
                <a:ext cx="640080" cy="64008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dirty="0">
                    <a:solidFill>
                      <a:schemeClr val="tx1"/>
                    </a:solidFill>
                  </a:rPr>
                  <a:t>0</a:t>
                </a:r>
              </a:p>
            </p:txBody>
          </p:sp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DFDE562F-FEFB-3C87-66C5-4FC515819004}"/>
                  </a:ext>
                </a:extLst>
              </p:cNvPr>
              <p:cNvSpPr/>
              <p:nvPr/>
            </p:nvSpPr>
            <p:spPr>
              <a:xfrm>
                <a:off x="2893060" y="5083048"/>
                <a:ext cx="640080" cy="64008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dirty="0">
                    <a:solidFill>
                      <a:schemeClr val="tx1"/>
                    </a:solidFill>
                  </a:rPr>
                  <a:t>1</a:t>
                </a:r>
              </a:p>
            </p:txBody>
          </p:sp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10A1EED9-0D82-9636-8B98-6D690796FEDE}"/>
                  </a:ext>
                </a:extLst>
              </p:cNvPr>
              <p:cNvSpPr/>
              <p:nvPr/>
            </p:nvSpPr>
            <p:spPr>
              <a:xfrm>
                <a:off x="3533140" y="5083048"/>
                <a:ext cx="640080" cy="64008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dirty="0">
                    <a:solidFill>
                      <a:schemeClr val="tx1"/>
                    </a:solidFill>
                  </a:rPr>
                  <a:t>2</a:t>
                </a:r>
              </a:p>
            </p:txBody>
          </p:sp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7BDFB5B6-896C-C056-1726-CBD6B12B0DE9}"/>
                  </a:ext>
                </a:extLst>
              </p:cNvPr>
              <p:cNvSpPr/>
              <p:nvPr/>
            </p:nvSpPr>
            <p:spPr>
              <a:xfrm>
                <a:off x="4173220" y="5083048"/>
                <a:ext cx="640080" cy="64008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dirty="0">
                    <a:solidFill>
                      <a:schemeClr val="tx1"/>
                    </a:solidFill>
                  </a:rPr>
                  <a:t>3</a:t>
                </a:r>
              </a:p>
            </p:txBody>
          </p:sp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090583C2-0EFF-A52C-5C11-BC8107E92DD0}"/>
                  </a:ext>
                </a:extLst>
              </p:cNvPr>
              <p:cNvSpPr/>
              <p:nvPr/>
            </p:nvSpPr>
            <p:spPr>
              <a:xfrm>
                <a:off x="4813300" y="5083048"/>
                <a:ext cx="640080" cy="64008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dirty="0">
                    <a:solidFill>
                      <a:schemeClr val="tx1"/>
                    </a:solidFill>
                  </a:rPr>
                  <a:t>4</a:t>
                </a:r>
              </a:p>
            </p:txBody>
          </p:sp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7B9558DB-4D3B-2005-36D4-28AC5C20D22A}"/>
                  </a:ext>
                </a:extLst>
              </p:cNvPr>
              <p:cNvSpPr/>
              <p:nvPr/>
            </p:nvSpPr>
            <p:spPr>
              <a:xfrm>
                <a:off x="5453380" y="5083048"/>
                <a:ext cx="640080" cy="64008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dirty="0">
                    <a:solidFill>
                      <a:schemeClr val="tx1"/>
                    </a:solidFill>
                  </a:rPr>
                  <a:t>5</a:t>
                </a:r>
              </a:p>
            </p:txBody>
          </p:sp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B224E418-7E41-4486-364E-ACB18FBC9F01}"/>
                  </a:ext>
                </a:extLst>
              </p:cNvPr>
              <p:cNvSpPr/>
              <p:nvPr/>
            </p:nvSpPr>
            <p:spPr>
              <a:xfrm>
                <a:off x="6093460" y="5083048"/>
                <a:ext cx="640080" cy="64008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dirty="0">
                    <a:solidFill>
                      <a:schemeClr val="tx1"/>
                    </a:solidFill>
                  </a:rPr>
                  <a:t>6</a:t>
                </a:r>
              </a:p>
            </p:txBody>
          </p:sp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4DEB544B-D1D8-EE6A-385C-E7D77E8C8DB1}"/>
                  </a:ext>
                </a:extLst>
              </p:cNvPr>
              <p:cNvSpPr/>
              <p:nvPr/>
            </p:nvSpPr>
            <p:spPr>
              <a:xfrm>
                <a:off x="6733540" y="5083048"/>
                <a:ext cx="640080" cy="64008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dirty="0">
                    <a:solidFill>
                      <a:schemeClr val="tx1"/>
                    </a:solidFill>
                  </a:rPr>
                  <a:t>7</a:t>
                </a:r>
              </a:p>
            </p:txBody>
          </p:sp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1FE74979-FA11-F7E9-3C7A-3704658B6B39}"/>
                  </a:ext>
                </a:extLst>
              </p:cNvPr>
              <p:cNvSpPr/>
              <p:nvPr/>
            </p:nvSpPr>
            <p:spPr>
              <a:xfrm>
                <a:off x="7373620" y="5083048"/>
                <a:ext cx="640080" cy="64008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dirty="0">
                    <a:solidFill>
                      <a:schemeClr val="tx1"/>
                    </a:solidFill>
                  </a:rPr>
                  <a:t>8</a:t>
                </a:r>
              </a:p>
            </p:txBody>
          </p:sp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id="{3ED3DD26-95AB-A798-AE3E-AB168FC60C26}"/>
                  </a:ext>
                </a:extLst>
              </p:cNvPr>
              <p:cNvSpPr/>
              <p:nvPr/>
            </p:nvSpPr>
            <p:spPr>
              <a:xfrm>
                <a:off x="8013700" y="5083048"/>
                <a:ext cx="640080" cy="64008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dirty="0">
                    <a:solidFill>
                      <a:schemeClr val="tx1"/>
                    </a:solidFill>
                  </a:rPr>
                  <a:t>9</a:t>
                </a:r>
              </a:p>
            </p:txBody>
          </p:sp>
        </p:grp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Rectangle 26">
                <a:extLst>
                  <a:ext uri="{FF2B5EF4-FFF2-40B4-BE49-F238E27FC236}">
                    <a16:creationId xmlns:a16="http://schemas.microsoft.com/office/drawing/2014/main" id="{70C9EE3D-D77C-1669-D63E-C775BFAB8BA3}"/>
                  </a:ext>
                </a:extLst>
              </p:cNvPr>
              <p:cNvSpPr/>
              <p:nvPr/>
            </p:nvSpPr>
            <p:spPr>
              <a:xfrm>
                <a:off x="6755765" y="4671696"/>
                <a:ext cx="468630" cy="468630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US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𝑣</m:t>
                      </m:r>
                    </m:oMath>
                  </m:oMathPara>
                </a14:m>
                <a:endParaRPr lang="en-US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7" name="Rectangle 26">
                <a:extLst>
                  <a:ext uri="{FF2B5EF4-FFF2-40B4-BE49-F238E27FC236}">
                    <a16:creationId xmlns:a16="http://schemas.microsoft.com/office/drawing/2014/main" id="{70C9EE3D-D77C-1669-D63E-C775BFAB8BA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55765" y="4671696"/>
                <a:ext cx="468630" cy="468630"/>
              </a:xfrm>
              <a:prstGeom prst="rect">
                <a:avLst/>
              </a:prstGeom>
              <a:blipFill>
                <a:blip r:embed="rId3"/>
                <a:stretch>
                  <a:fillRect l="-886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4DC057F3-CE4E-FEA4-8BF7-41B10D3E6F86}"/>
              </a:ext>
            </a:extLst>
          </p:cNvPr>
          <p:cNvCxnSpPr>
            <a:cxnSpLocks/>
            <a:stCxn id="19" idx="0"/>
            <a:endCxn id="27" idx="2"/>
          </p:cNvCxnSpPr>
          <p:nvPr/>
        </p:nvCxnSpPr>
        <p:spPr>
          <a:xfrm flipV="1">
            <a:off x="6990080" y="5140326"/>
            <a:ext cx="0" cy="255269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Rectangle 30">
                <a:extLst>
                  <a:ext uri="{FF2B5EF4-FFF2-40B4-BE49-F238E27FC236}">
                    <a16:creationId xmlns:a16="http://schemas.microsoft.com/office/drawing/2014/main" id="{4549F27C-56EF-C166-BA10-B4920B8A79A7}"/>
                  </a:ext>
                </a:extLst>
              </p:cNvPr>
              <p:cNvSpPr/>
              <p:nvPr/>
            </p:nvSpPr>
            <p:spPr>
              <a:xfrm>
                <a:off x="8703309" y="4671696"/>
                <a:ext cx="468630" cy="468630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US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𝑣</m:t>
                      </m:r>
                    </m:oMath>
                  </m:oMathPara>
                </a14:m>
                <a:endParaRPr lang="en-US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1" name="Rectangle 30">
                <a:extLst>
                  <a:ext uri="{FF2B5EF4-FFF2-40B4-BE49-F238E27FC236}">
                    <a16:creationId xmlns:a16="http://schemas.microsoft.com/office/drawing/2014/main" id="{4549F27C-56EF-C166-BA10-B4920B8A79A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03309" y="4671696"/>
                <a:ext cx="468630" cy="468630"/>
              </a:xfrm>
              <a:prstGeom prst="rect">
                <a:avLst/>
              </a:prstGeom>
              <a:blipFill>
                <a:blip r:embed="rId4"/>
                <a:stretch>
                  <a:fillRect l="-1012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113F12D4-0282-8596-10ED-55462BC4C9AF}"/>
              </a:ext>
            </a:extLst>
          </p:cNvPr>
          <p:cNvCxnSpPr>
            <a:cxnSpLocks/>
            <a:endCxn id="31" idx="2"/>
          </p:cNvCxnSpPr>
          <p:nvPr/>
        </p:nvCxnSpPr>
        <p:spPr>
          <a:xfrm flipV="1">
            <a:off x="8937624" y="5140326"/>
            <a:ext cx="0" cy="255269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Rectangle 32">
                <a:extLst>
                  <a:ext uri="{FF2B5EF4-FFF2-40B4-BE49-F238E27FC236}">
                    <a16:creationId xmlns:a16="http://schemas.microsoft.com/office/drawing/2014/main" id="{AD82D35A-7B8F-9FB2-74C6-AA71BF05EB5A}"/>
                  </a:ext>
                </a:extLst>
              </p:cNvPr>
              <p:cNvSpPr/>
              <p:nvPr/>
            </p:nvSpPr>
            <p:spPr>
              <a:xfrm>
                <a:off x="8703309" y="3947797"/>
                <a:ext cx="468630" cy="468630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US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𝑣</m:t>
                      </m:r>
                    </m:oMath>
                  </m:oMathPara>
                </a14:m>
                <a:endParaRPr lang="en-US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3" name="Rectangle 32">
                <a:extLst>
                  <a:ext uri="{FF2B5EF4-FFF2-40B4-BE49-F238E27FC236}">
                    <a16:creationId xmlns:a16="http://schemas.microsoft.com/office/drawing/2014/main" id="{AD82D35A-7B8F-9FB2-74C6-AA71BF05EB5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03309" y="3947797"/>
                <a:ext cx="468630" cy="468630"/>
              </a:xfrm>
              <a:prstGeom prst="rect">
                <a:avLst/>
              </a:prstGeom>
              <a:blipFill>
                <a:blip r:embed="rId5"/>
                <a:stretch>
                  <a:fillRect l="-1012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9F92726D-8930-6161-E4CD-6CD38D725815}"/>
              </a:ext>
            </a:extLst>
          </p:cNvPr>
          <p:cNvCxnSpPr>
            <a:cxnSpLocks/>
            <a:endCxn id="33" idx="2"/>
          </p:cNvCxnSpPr>
          <p:nvPr/>
        </p:nvCxnSpPr>
        <p:spPr>
          <a:xfrm flipV="1">
            <a:off x="8937624" y="4416427"/>
            <a:ext cx="0" cy="255269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433653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2F4894-2A49-82B5-C96E-DFA05D0FF9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Separate Chaining Find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DD1D5626-3246-1215-758C-CBB80CF69F0C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To find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US" dirty="0"/>
                  <a:t>:</a:t>
                </a:r>
              </a:p>
              <a:p>
                <a:pPr lvl="1"/>
                <a:r>
                  <a:rPr lang="en-US" dirty="0"/>
                  <a:t>Compute the index using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𝑖</m:t>
                    </m:r>
                    <m:r>
                      <a:rPr lang="en-US" b="0" i="0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h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 %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𝑙𝑒𝑛𝑔𝑡h</m:t>
                    </m:r>
                  </m:oMath>
                </a14:m>
                <a:endParaRPr lang="en-US" dirty="0"/>
              </a:p>
              <a:p>
                <a:pPr lvl="1"/>
                <a:r>
                  <a:rPr lang="en-US" dirty="0"/>
                  <a:t>Call find with the key on the data structure at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𝑡𝑎𝑏𝑙𝑒</m:t>
                    </m:r>
                    <m:d>
                      <m:dPr>
                        <m:begChr m:val="["/>
                        <m:endChr m:val="]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e>
                    </m:d>
                  </m:oMath>
                </a14:m>
                <a:endParaRPr lang="en-US" dirty="0"/>
              </a:p>
              <a:p>
                <a:pPr lvl="1"/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DD1D5626-3246-1215-758C-CBB80CF69F0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3" t="-22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" name="Group 3">
            <a:extLst>
              <a:ext uri="{FF2B5EF4-FFF2-40B4-BE49-F238E27FC236}">
                <a16:creationId xmlns:a16="http://schemas.microsoft.com/office/drawing/2014/main" id="{8F7D1AD0-1B9E-412D-3A20-E79C7C02DFF4}"/>
              </a:ext>
            </a:extLst>
          </p:cNvPr>
          <p:cNvGrpSpPr/>
          <p:nvPr/>
        </p:nvGrpSpPr>
        <p:grpSpPr>
          <a:xfrm>
            <a:off x="5389880" y="5395595"/>
            <a:ext cx="6400800" cy="1097280"/>
            <a:chOff x="4953000" y="660717"/>
            <a:chExt cx="6400800" cy="1097280"/>
          </a:xfrm>
        </p:grpSpPr>
        <p:grpSp>
          <p:nvGrpSpPr>
            <p:cNvPr id="5" name="Group 4">
              <a:extLst>
                <a:ext uri="{FF2B5EF4-FFF2-40B4-BE49-F238E27FC236}">
                  <a16:creationId xmlns:a16="http://schemas.microsoft.com/office/drawing/2014/main" id="{07386195-BD90-00BB-B11C-2E0A51EBF726}"/>
                </a:ext>
              </a:extLst>
            </p:cNvPr>
            <p:cNvGrpSpPr/>
            <p:nvPr/>
          </p:nvGrpSpPr>
          <p:grpSpPr>
            <a:xfrm>
              <a:off x="4953000" y="660717"/>
              <a:ext cx="6400800" cy="640080"/>
              <a:chOff x="2252980" y="5083048"/>
              <a:chExt cx="6400800" cy="640080"/>
            </a:xfrm>
          </p:grpSpPr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EA268444-E9D8-103A-F880-AB46C12BC769}"/>
                  </a:ext>
                </a:extLst>
              </p:cNvPr>
              <p:cNvSpPr/>
              <p:nvPr/>
            </p:nvSpPr>
            <p:spPr>
              <a:xfrm>
                <a:off x="2252980" y="5083048"/>
                <a:ext cx="640080" cy="640080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2FE7D612-CC0B-0352-BEBB-325F28C5F24F}"/>
                  </a:ext>
                </a:extLst>
              </p:cNvPr>
              <p:cNvSpPr/>
              <p:nvPr/>
            </p:nvSpPr>
            <p:spPr>
              <a:xfrm>
                <a:off x="2893060" y="5083048"/>
                <a:ext cx="640080" cy="640080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0094040C-B153-41DB-4A4A-4062B5FB7766}"/>
                  </a:ext>
                </a:extLst>
              </p:cNvPr>
              <p:cNvSpPr/>
              <p:nvPr/>
            </p:nvSpPr>
            <p:spPr>
              <a:xfrm>
                <a:off x="3533140" y="5083048"/>
                <a:ext cx="640080" cy="640080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7086E2FC-87C5-76F1-BF3B-38BF8C1727B2}"/>
                  </a:ext>
                </a:extLst>
              </p:cNvPr>
              <p:cNvSpPr/>
              <p:nvPr/>
            </p:nvSpPr>
            <p:spPr>
              <a:xfrm>
                <a:off x="4173220" y="5083048"/>
                <a:ext cx="640080" cy="640080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BBEE80FF-E49F-4242-CE72-CE8B36A51656}"/>
                  </a:ext>
                </a:extLst>
              </p:cNvPr>
              <p:cNvSpPr/>
              <p:nvPr/>
            </p:nvSpPr>
            <p:spPr>
              <a:xfrm>
                <a:off x="4813300" y="5083048"/>
                <a:ext cx="640080" cy="640080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id="{90C3ED64-7D18-86F3-420B-1C3D977FD624}"/>
                  </a:ext>
                </a:extLst>
              </p:cNvPr>
              <p:cNvSpPr/>
              <p:nvPr/>
            </p:nvSpPr>
            <p:spPr>
              <a:xfrm>
                <a:off x="5453380" y="5083048"/>
                <a:ext cx="640080" cy="640080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3" name="Rectangle 22">
                <a:extLst>
                  <a:ext uri="{FF2B5EF4-FFF2-40B4-BE49-F238E27FC236}">
                    <a16:creationId xmlns:a16="http://schemas.microsoft.com/office/drawing/2014/main" id="{71237C98-7B2E-9E91-022B-629C5413948D}"/>
                  </a:ext>
                </a:extLst>
              </p:cNvPr>
              <p:cNvSpPr/>
              <p:nvPr/>
            </p:nvSpPr>
            <p:spPr>
              <a:xfrm>
                <a:off x="6093460" y="5083048"/>
                <a:ext cx="640080" cy="640080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4" name="Rectangle 23">
                <a:extLst>
                  <a:ext uri="{FF2B5EF4-FFF2-40B4-BE49-F238E27FC236}">
                    <a16:creationId xmlns:a16="http://schemas.microsoft.com/office/drawing/2014/main" id="{B8E410D9-4E58-2B93-328E-E35FEF26D712}"/>
                  </a:ext>
                </a:extLst>
              </p:cNvPr>
              <p:cNvSpPr/>
              <p:nvPr/>
            </p:nvSpPr>
            <p:spPr>
              <a:xfrm>
                <a:off x="6733540" y="5083048"/>
                <a:ext cx="640080" cy="640080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5" name="Rectangle 24">
                <a:extLst>
                  <a:ext uri="{FF2B5EF4-FFF2-40B4-BE49-F238E27FC236}">
                    <a16:creationId xmlns:a16="http://schemas.microsoft.com/office/drawing/2014/main" id="{B5871046-D0CF-483C-3624-DB67CD874028}"/>
                  </a:ext>
                </a:extLst>
              </p:cNvPr>
              <p:cNvSpPr/>
              <p:nvPr/>
            </p:nvSpPr>
            <p:spPr>
              <a:xfrm>
                <a:off x="7373620" y="5083048"/>
                <a:ext cx="640080" cy="640080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6" name="Rectangle 25">
                <a:extLst>
                  <a:ext uri="{FF2B5EF4-FFF2-40B4-BE49-F238E27FC236}">
                    <a16:creationId xmlns:a16="http://schemas.microsoft.com/office/drawing/2014/main" id="{AE97B709-8E5C-B28D-C6FB-76F340883847}"/>
                  </a:ext>
                </a:extLst>
              </p:cNvPr>
              <p:cNvSpPr/>
              <p:nvPr/>
            </p:nvSpPr>
            <p:spPr>
              <a:xfrm>
                <a:off x="8013700" y="5083048"/>
                <a:ext cx="640080" cy="640080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 dirty="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3E104D4D-BF21-079D-627C-D3EF4B58C1C9}"/>
                </a:ext>
              </a:extLst>
            </p:cNvPr>
            <p:cNvGrpSpPr/>
            <p:nvPr/>
          </p:nvGrpSpPr>
          <p:grpSpPr>
            <a:xfrm>
              <a:off x="4953000" y="1117917"/>
              <a:ext cx="6400800" cy="640080"/>
              <a:chOff x="2252980" y="5083048"/>
              <a:chExt cx="6400800" cy="640080"/>
            </a:xfrm>
            <a:noFill/>
          </p:grpSpPr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B92CA787-F351-99CE-8252-3670679984A2}"/>
                  </a:ext>
                </a:extLst>
              </p:cNvPr>
              <p:cNvSpPr/>
              <p:nvPr/>
            </p:nvSpPr>
            <p:spPr>
              <a:xfrm>
                <a:off x="2252980" y="5083048"/>
                <a:ext cx="640080" cy="64008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dirty="0">
                    <a:solidFill>
                      <a:schemeClr val="tx1"/>
                    </a:solidFill>
                  </a:rPr>
                  <a:t>0</a:t>
                </a:r>
              </a:p>
            </p:txBody>
          </p:sp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DFDE562F-FEFB-3C87-66C5-4FC515819004}"/>
                  </a:ext>
                </a:extLst>
              </p:cNvPr>
              <p:cNvSpPr/>
              <p:nvPr/>
            </p:nvSpPr>
            <p:spPr>
              <a:xfrm>
                <a:off x="2893060" y="5083048"/>
                <a:ext cx="640080" cy="64008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dirty="0">
                    <a:solidFill>
                      <a:schemeClr val="tx1"/>
                    </a:solidFill>
                  </a:rPr>
                  <a:t>1</a:t>
                </a:r>
              </a:p>
            </p:txBody>
          </p:sp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10A1EED9-0D82-9636-8B98-6D690796FEDE}"/>
                  </a:ext>
                </a:extLst>
              </p:cNvPr>
              <p:cNvSpPr/>
              <p:nvPr/>
            </p:nvSpPr>
            <p:spPr>
              <a:xfrm>
                <a:off x="3533140" y="5083048"/>
                <a:ext cx="640080" cy="64008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dirty="0">
                    <a:solidFill>
                      <a:schemeClr val="tx1"/>
                    </a:solidFill>
                  </a:rPr>
                  <a:t>2</a:t>
                </a:r>
              </a:p>
            </p:txBody>
          </p:sp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7BDFB5B6-896C-C056-1726-CBD6B12B0DE9}"/>
                  </a:ext>
                </a:extLst>
              </p:cNvPr>
              <p:cNvSpPr/>
              <p:nvPr/>
            </p:nvSpPr>
            <p:spPr>
              <a:xfrm>
                <a:off x="4173220" y="5083048"/>
                <a:ext cx="640080" cy="64008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dirty="0">
                    <a:solidFill>
                      <a:schemeClr val="tx1"/>
                    </a:solidFill>
                  </a:rPr>
                  <a:t>3</a:t>
                </a:r>
              </a:p>
            </p:txBody>
          </p:sp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090583C2-0EFF-A52C-5C11-BC8107E92DD0}"/>
                  </a:ext>
                </a:extLst>
              </p:cNvPr>
              <p:cNvSpPr/>
              <p:nvPr/>
            </p:nvSpPr>
            <p:spPr>
              <a:xfrm>
                <a:off x="4813300" y="5083048"/>
                <a:ext cx="640080" cy="64008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dirty="0">
                    <a:solidFill>
                      <a:schemeClr val="tx1"/>
                    </a:solidFill>
                  </a:rPr>
                  <a:t>4</a:t>
                </a:r>
              </a:p>
            </p:txBody>
          </p:sp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7B9558DB-4D3B-2005-36D4-28AC5C20D22A}"/>
                  </a:ext>
                </a:extLst>
              </p:cNvPr>
              <p:cNvSpPr/>
              <p:nvPr/>
            </p:nvSpPr>
            <p:spPr>
              <a:xfrm>
                <a:off x="5453380" y="5083048"/>
                <a:ext cx="640080" cy="64008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dirty="0">
                    <a:solidFill>
                      <a:schemeClr val="tx1"/>
                    </a:solidFill>
                  </a:rPr>
                  <a:t>5</a:t>
                </a:r>
              </a:p>
            </p:txBody>
          </p:sp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B224E418-7E41-4486-364E-ACB18FBC9F01}"/>
                  </a:ext>
                </a:extLst>
              </p:cNvPr>
              <p:cNvSpPr/>
              <p:nvPr/>
            </p:nvSpPr>
            <p:spPr>
              <a:xfrm>
                <a:off x="6093460" y="5083048"/>
                <a:ext cx="640080" cy="64008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dirty="0">
                    <a:solidFill>
                      <a:schemeClr val="tx1"/>
                    </a:solidFill>
                  </a:rPr>
                  <a:t>6</a:t>
                </a:r>
              </a:p>
            </p:txBody>
          </p:sp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4DEB544B-D1D8-EE6A-385C-E7D77E8C8DB1}"/>
                  </a:ext>
                </a:extLst>
              </p:cNvPr>
              <p:cNvSpPr/>
              <p:nvPr/>
            </p:nvSpPr>
            <p:spPr>
              <a:xfrm>
                <a:off x="6733540" y="5083048"/>
                <a:ext cx="640080" cy="64008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dirty="0">
                    <a:solidFill>
                      <a:schemeClr val="tx1"/>
                    </a:solidFill>
                  </a:rPr>
                  <a:t>7</a:t>
                </a:r>
              </a:p>
            </p:txBody>
          </p:sp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1FE74979-FA11-F7E9-3C7A-3704658B6B39}"/>
                  </a:ext>
                </a:extLst>
              </p:cNvPr>
              <p:cNvSpPr/>
              <p:nvPr/>
            </p:nvSpPr>
            <p:spPr>
              <a:xfrm>
                <a:off x="7373620" y="5083048"/>
                <a:ext cx="640080" cy="64008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dirty="0">
                    <a:solidFill>
                      <a:schemeClr val="tx1"/>
                    </a:solidFill>
                  </a:rPr>
                  <a:t>8</a:t>
                </a:r>
              </a:p>
            </p:txBody>
          </p:sp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id="{3ED3DD26-95AB-A798-AE3E-AB168FC60C26}"/>
                  </a:ext>
                </a:extLst>
              </p:cNvPr>
              <p:cNvSpPr/>
              <p:nvPr/>
            </p:nvSpPr>
            <p:spPr>
              <a:xfrm>
                <a:off x="8013700" y="5083048"/>
                <a:ext cx="640080" cy="64008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dirty="0">
                    <a:solidFill>
                      <a:schemeClr val="tx1"/>
                    </a:solidFill>
                  </a:rPr>
                  <a:t>9</a:t>
                </a:r>
              </a:p>
            </p:txBody>
          </p:sp>
        </p:grp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Rectangle 26">
                <a:extLst>
                  <a:ext uri="{FF2B5EF4-FFF2-40B4-BE49-F238E27FC236}">
                    <a16:creationId xmlns:a16="http://schemas.microsoft.com/office/drawing/2014/main" id="{70C9EE3D-D77C-1669-D63E-C775BFAB8BA3}"/>
                  </a:ext>
                </a:extLst>
              </p:cNvPr>
              <p:cNvSpPr/>
              <p:nvPr/>
            </p:nvSpPr>
            <p:spPr>
              <a:xfrm>
                <a:off x="6755765" y="4671696"/>
                <a:ext cx="468630" cy="468630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US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𝑣</m:t>
                      </m:r>
                    </m:oMath>
                  </m:oMathPara>
                </a14:m>
                <a:endParaRPr lang="en-US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7" name="Rectangle 26">
                <a:extLst>
                  <a:ext uri="{FF2B5EF4-FFF2-40B4-BE49-F238E27FC236}">
                    <a16:creationId xmlns:a16="http://schemas.microsoft.com/office/drawing/2014/main" id="{70C9EE3D-D77C-1669-D63E-C775BFAB8BA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55765" y="4671696"/>
                <a:ext cx="468630" cy="468630"/>
              </a:xfrm>
              <a:prstGeom prst="rect">
                <a:avLst/>
              </a:prstGeom>
              <a:blipFill>
                <a:blip r:embed="rId3"/>
                <a:stretch>
                  <a:fillRect l="-886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4DC057F3-CE4E-FEA4-8BF7-41B10D3E6F86}"/>
              </a:ext>
            </a:extLst>
          </p:cNvPr>
          <p:cNvCxnSpPr>
            <a:cxnSpLocks/>
            <a:stCxn id="19" idx="0"/>
            <a:endCxn id="27" idx="2"/>
          </p:cNvCxnSpPr>
          <p:nvPr/>
        </p:nvCxnSpPr>
        <p:spPr>
          <a:xfrm flipV="1">
            <a:off x="6990080" y="5140326"/>
            <a:ext cx="0" cy="255269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Rectangle 30">
                <a:extLst>
                  <a:ext uri="{FF2B5EF4-FFF2-40B4-BE49-F238E27FC236}">
                    <a16:creationId xmlns:a16="http://schemas.microsoft.com/office/drawing/2014/main" id="{4549F27C-56EF-C166-BA10-B4920B8A79A7}"/>
                  </a:ext>
                </a:extLst>
              </p:cNvPr>
              <p:cNvSpPr/>
              <p:nvPr/>
            </p:nvSpPr>
            <p:spPr>
              <a:xfrm>
                <a:off x="8703309" y="4671696"/>
                <a:ext cx="468630" cy="468630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US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𝑣</m:t>
                      </m:r>
                    </m:oMath>
                  </m:oMathPara>
                </a14:m>
                <a:endParaRPr lang="en-US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1" name="Rectangle 30">
                <a:extLst>
                  <a:ext uri="{FF2B5EF4-FFF2-40B4-BE49-F238E27FC236}">
                    <a16:creationId xmlns:a16="http://schemas.microsoft.com/office/drawing/2014/main" id="{4549F27C-56EF-C166-BA10-B4920B8A79A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03309" y="4671696"/>
                <a:ext cx="468630" cy="468630"/>
              </a:xfrm>
              <a:prstGeom prst="rect">
                <a:avLst/>
              </a:prstGeom>
              <a:blipFill>
                <a:blip r:embed="rId4"/>
                <a:stretch>
                  <a:fillRect l="-1012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113F12D4-0282-8596-10ED-55462BC4C9AF}"/>
              </a:ext>
            </a:extLst>
          </p:cNvPr>
          <p:cNvCxnSpPr>
            <a:cxnSpLocks/>
            <a:endCxn id="31" idx="2"/>
          </p:cNvCxnSpPr>
          <p:nvPr/>
        </p:nvCxnSpPr>
        <p:spPr>
          <a:xfrm flipV="1">
            <a:off x="8937624" y="5140326"/>
            <a:ext cx="0" cy="255269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Rectangle 32">
                <a:extLst>
                  <a:ext uri="{FF2B5EF4-FFF2-40B4-BE49-F238E27FC236}">
                    <a16:creationId xmlns:a16="http://schemas.microsoft.com/office/drawing/2014/main" id="{AD82D35A-7B8F-9FB2-74C6-AA71BF05EB5A}"/>
                  </a:ext>
                </a:extLst>
              </p:cNvPr>
              <p:cNvSpPr/>
              <p:nvPr/>
            </p:nvSpPr>
            <p:spPr>
              <a:xfrm>
                <a:off x="8703309" y="3947797"/>
                <a:ext cx="468630" cy="468630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US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𝑣</m:t>
                      </m:r>
                    </m:oMath>
                  </m:oMathPara>
                </a14:m>
                <a:endParaRPr lang="en-US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3" name="Rectangle 32">
                <a:extLst>
                  <a:ext uri="{FF2B5EF4-FFF2-40B4-BE49-F238E27FC236}">
                    <a16:creationId xmlns:a16="http://schemas.microsoft.com/office/drawing/2014/main" id="{AD82D35A-7B8F-9FB2-74C6-AA71BF05EB5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03309" y="3947797"/>
                <a:ext cx="468630" cy="468630"/>
              </a:xfrm>
              <a:prstGeom prst="rect">
                <a:avLst/>
              </a:prstGeom>
              <a:blipFill>
                <a:blip r:embed="rId5"/>
                <a:stretch>
                  <a:fillRect l="-1012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9F92726D-8930-6161-E4CD-6CD38D725815}"/>
              </a:ext>
            </a:extLst>
          </p:cNvPr>
          <p:cNvCxnSpPr>
            <a:cxnSpLocks/>
            <a:endCxn id="33" idx="2"/>
          </p:cNvCxnSpPr>
          <p:nvPr/>
        </p:nvCxnSpPr>
        <p:spPr>
          <a:xfrm flipV="1">
            <a:off x="8937624" y="4416427"/>
            <a:ext cx="0" cy="255269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108361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2F4894-2A49-82B5-C96E-DFA05D0FF9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Separate Chaining Delete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DD1D5626-3246-1215-758C-CBB80CF69F0C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To delete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US" dirty="0"/>
                  <a:t>:</a:t>
                </a:r>
              </a:p>
              <a:p>
                <a:pPr lvl="1"/>
                <a:r>
                  <a:rPr lang="en-US" dirty="0"/>
                  <a:t>Compute the index using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𝑖</m:t>
                    </m:r>
                    <m:r>
                      <a:rPr lang="en-US" b="0" i="0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h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 %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𝑙𝑒𝑛𝑔𝑡h</m:t>
                    </m:r>
                  </m:oMath>
                </a14:m>
                <a:endParaRPr lang="en-US" dirty="0"/>
              </a:p>
              <a:p>
                <a:pPr lvl="1"/>
                <a:r>
                  <a:rPr lang="en-US" dirty="0"/>
                  <a:t>Call delete with the key on the data structure at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𝑡𝑎𝑏𝑙𝑒</m:t>
                    </m:r>
                    <m:d>
                      <m:dPr>
                        <m:begChr m:val="["/>
                        <m:endChr m:val="]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e>
                    </m:d>
                  </m:oMath>
                </a14:m>
                <a:endParaRPr lang="en-US" dirty="0"/>
              </a:p>
              <a:p>
                <a:pPr lvl="1"/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DD1D5626-3246-1215-758C-CBB80CF69F0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3" t="-22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" name="Group 3">
            <a:extLst>
              <a:ext uri="{FF2B5EF4-FFF2-40B4-BE49-F238E27FC236}">
                <a16:creationId xmlns:a16="http://schemas.microsoft.com/office/drawing/2014/main" id="{8F7D1AD0-1B9E-412D-3A20-E79C7C02DFF4}"/>
              </a:ext>
            </a:extLst>
          </p:cNvPr>
          <p:cNvGrpSpPr/>
          <p:nvPr/>
        </p:nvGrpSpPr>
        <p:grpSpPr>
          <a:xfrm>
            <a:off x="5389880" y="5395595"/>
            <a:ext cx="6400800" cy="1097280"/>
            <a:chOff x="4953000" y="660717"/>
            <a:chExt cx="6400800" cy="1097280"/>
          </a:xfrm>
        </p:grpSpPr>
        <p:grpSp>
          <p:nvGrpSpPr>
            <p:cNvPr id="5" name="Group 4">
              <a:extLst>
                <a:ext uri="{FF2B5EF4-FFF2-40B4-BE49-F238E27FC236}">
                  <a16:creationId xmlns:a16="http://schemas.microsoft.com/office/drawing/2014/main" id="{07386195-BD90-00BB-B11C-2E0A51EBF726}"/>
                </a:ext>
              </a:extLst>
            </p:cNvPr>
            <p:cNvGrpSpPr/>
            <p:nvPr/>
          </p:nvGrpSpPr>
          <p:grpSpPr>
            <a:xfrm>
              <a:off x="4953000" y="660717"/>
              <a:ext cx="6400800" cy="640080"/>
              <a:chOff x="2252980" y="5083048"/>
              <a:chExt cx="6400800" cy="640080"/>
            </a:xfrm>
          </p:grpSpPr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EA268444-E9D8-103A-F880-AB46C12BC769}"/>
                  </a:ext>
                </a:extLst>
              </p:cNvPr>
              <p:cNvSpPr/>
              <p:nvPr/>
            </p:nvSpPr>
            <p:spPr>
              <a:xfrm>
                <a:off x="2252980" y="5083048"/>
                <a:ext cx="640080" cy="640080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2FE7D612-CC0B-0352-BEBB-325F28C5F24F}"/>
                  </a:ext>
                </a:extLst>
              </p:cNvPr>
              <p:cNvSpPr/>
              <p:nvPr/>
            </p:nvSpPr>
            <p:spPr>
              <a:xfrm>
                <a:off x="2893060" y="5083048"/>
                <a:ext cx="640080" cy="640080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0094040C-B153-41DB-4A4A-4062B5FB7766}"/>
                  </a:ext>
                </a:extLst>
              </p:cNvPr>
              <p:cNvSpPr/>
              <p:nvPr/>
            </p:nvSpPr>
            <p:spPr>
              <a:xfrm>
                <a:off x="3533140" y="5083048"/>
                <a:ext cx="640080" cy="640080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7086E2FC-87C5-76F1-BF3B-38BF8C1727B2}"/>
                  </a:ext>
                </a:extLst>
              </p:cNvPr>
              <p:cNvSpPr/>
              <p:nvPr/>
            </p:nvSpPr>
            <p:spPr>
              <a:xfrm>
                <a:off x="4173220" y="5083048"/>
                <a:ext cx="640080" cy="640080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BBEE80FF-E49F-4242-CE72-CE8B36A51656}"/>
                  </a:ext>
                </a:extLst>
              </p:cNvPr>
              <p:cNvSpPr/>
              <p:nvPr/>
            </p:nvSpPr>
            <p:spPr>
              <a:xfrm>
                <a:off x="4813300" y="5083048"/>
                <a:ext cx="640080" cy="640080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id="{90C3ED64-7D18-86F3-420B-1C3D977FD624}"/>
                  </a:ext>
                </a:extLst>
              </p:cNvPr>
              <p:cNvSpPr/>
              <p:nvPr/>
            </p:nvSpPr>
            <p:spPr>
              <a:xfrm>
                <a:off x="5453380" y="5083048"/>
                <a:ext cx="640080" cy="640080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3" name="Rectangle 22">
                <a:extLst>
                  <a:ext uri="{FF2B5EF4-FFF2-40B4-BE49-F238E27FC236}">
                    <a16:creationId xmlns:a16="http://schemas.microsoft.com/office/drawing/2014/main" id="{71237C98-7B2E-9E91-022B-629C5413948D}"/>
                  </a:ext>
                </a:extLst>
              </p:cNvPr>
              <p:cNvSpPr/>
              <p:nvPr/>
            </p:nvSpPr>
            <p:spPr>
              <a:xfrm>
                <a:off x="6093460" y="5083048"/>
                <a:ext cx="640080" cy="640080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4" name="Rectangle 23">
                <a:extLst>
                  <a:ext uri="{FF2B5EF4-FFF2-40B4-BE49-F238E27FC236}">
                    <a16:creationId xmlns:a16="http://schemas.microsoft.com/office/drawing/2014/main" id="{B8E410D9-4E58-2B93-328E-E35FEF26D712}"/>
                  </a:ext>
                </a:extLst>
              </p:cNvPr>
              <p:cNvSpPr/>
              <p:nvPr/>
            </p:nvSpPr>
            <p:spPr>
              <a:xfrm>
                <a:off x="6733540" y="5083048"/>
                <a:ext cx="640080" cy="640080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5" name="Rectangle 24">
                <a:extLst>
                  <a:ext uri="{FF2B5EF4-FFF2-40B4-BE49-F238E27FC236}">
                    <a16:creationId xmlns:a16="http://schemas.microsoft.com/office/drawing/2014/main" id="{B5871046-D0CF-483C-3624-DB67CD874028}"/>
                  </a:ext>
                </a:extLst>
              </p:cNvPr>
              <p:cNvSpPr/>
              <p:nvPr/>
            </p:nvSpPr>
            <p:spPr>
              <a:xfrm>
                <a:off x="7373620" y="5083048"/>
                <a:ext cx="640080" cy="640080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6" name="Rectangle 25">
                <a:extLst>
                  <a:ext uri="{FF2B5EF4-FFF2-40B4-BE49-F238E27FC236}">
                    <a16:creationId xmlns:a16="http://schemas.microsoft.com/office/drawing/2014/main" id="{AE97B709-8E5C-B28D-C6FB-76F340883847}"/>
                  </a:ext>
                </a:extLst>
              </p:cNvPr>
              <p:cNvSpPr/>
              <p:nvPr/>
            </p:nvSpPr>
            <p:spPr>
              <a:xfrm>
                <a:off x="8013700" y="5083048"/>
                <a:ext cx="640080" cy="640080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 dirty="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3E104D4D-BF21-079D-627C-D3EF4B58C1C9}"/>
                </a:ext>
              </a:extLst>
            </p:cNvPr>
            <p:cNvGrpSpPr/>
            <p:nvPr/>
          </p:nvGrpSpPr>
          <p:grpSpPr>
            <a:xfrm>
              <a:off x="4953000" y="1117917"/>
              <a:ext cx="6400800" cy="640080"/>
              <a:chOff x="2252980" y="5083048"/>
              <a:chExt cx="6400800" cy="640080"/>
            </a:xfrm>
            <a:noFill/>
          </p:grpSpPr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B92CA787-F351-99CE-8252-3670679984A2}"/>
                  </a:ext>
                </a:extLst>
              </p:cNvPr>
              <p:cNvSpPr/>
              <p:nvPr/>
            </p:nvSpPr>
            <p:spPr>
              <a:xfrm>
                <a:off x="2252980" y="5083048"/>
                <a:ext cx="640080" cy="64008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dirty="0">
                    <a:solidFill>
                      <a:schemeClr val="tx1"/>
                    </a:solidFill>
                  </a:rPr>
                  <a:t>0</a:t>
                </a:r>
              </a:p>
            </p:txBody>
          </p:sp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DFDE562F-FEFB-3C87-66C5-4FC515819004}"/>
                  </a:ext>
                </a:extLst>
              </p:cNvPr>
              <p:cNvSpPr/>
              <p:nvPr/>
            </p:nvSpPr>
            <p:spPr>
              <a:xfrm>
                <a:off x="2893060" y="5083048"/>
                <a:ext cx="640080" cy="64008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dirty="0">
                    <a:solidFill>
                      <a:schemeClr val="tx1"/>
                    </a:solidFill>
                  </a:rPr>
                  <a:t>1</a:t>
                </a:r>
              </a:p>
            </p:txBody>
          </p:sp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10A1EED9-0D82-9636-8B98-6D690796FEDE}"/>
                  </a:ext>
                </a:extLst>
              </p:cNvPr>
              <p:cNvSpPr/>
              <p:nvPr/>
            </p:nvSpPr>
            <p:spPr>
              <a:xfrm>
                <a:off x="3533140" y="5083048"/>
                <a:ext cx="640080" cy="64008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dirty="0">
                    <a:solidFill>
                      <a:schemeClr val="tx1"/>
                    </a:solidFill>
                  </a:rPr>
                  <a:t>2</a:t>
                </a:r>
              </a:p>
            </p:txBody>
          </p:sp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7BDFB5B6-896C-C056-1726-CBD6B12B0DE9}"/>
                  </a:ext>
                </a:extLst>
              </p:cNvPr>
              <p:cNvSpPr/>
              <p:nvPr/>
            </p:nvSpPr>
            <p:spPr>
              <a:xfrm>
                <a:off x="4173220" y="5083048"/>
                <a:ext cx="640080" cy="64008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dirty="0">
                    <a:solidFill>
                      <a:schemeClr val="tx1"/>
                    </a:solidFill>
                  </a:rPr>
                  <a:t>3</a:t>
                </a:r>
              </a:p>
            </p:txBody>
          </p:sp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090583C2-0EFF-A52C-5C11-BC8107E92DD0}"/>
                  </a:ext>
                </a:extLst>
              </p:cNvPr>
              <p:cNvSpPr/>
              <p:nvPr/>
            </p:nvSpPr>
            <p:spPr>
              <a:xfrm>
                <a:off x="4813300" y="5083048"/>
                <a:ext cx="640080" cy="64008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dirty="0">
                    <a:solidFill>
                      <a:schemeClr val="tx1"/>
                    </a:solidFill>
                  </a:rPr>
                  <a:t>4</a:t>
                </a:r>
              </a:p>
            </p:txBody>
          </p:sp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7B9558DB-4D3B-2005-36D4-28AC5C20D22A}"/>
                  </a:ext>
                </a:extLst>
              </p:cNvPr>
              <p:cNvSpPr/>
              <p:nvPr/>
            </p:nvSpPr>
            <p:spPr>
              <a:xfrm>
                <a:off x="5453380" y="5083048"/>
                <a:ext cx="640080" cy="64008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dirty="0">
                    <a:solidFill>
                      <a:schemeClr val="tx1"/>
                    </a:solidFill>
                  </a:rPr>
                  <a:t>5</a:t>
                </a:r>
              </a:p>
            </p:txBody>
          </p:sp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B224E418-7E41-4486-364E-ACB18FBC9F01}"/>
                  </a:ext>
                </a:extLst>
              </p:cNvPr>
              <p:cNvSpPr/>
              <p:nvPr/>
            </p:nvSpPr>
            <p:spPr>
              <a:xfrm>
                <a:off x="6093460" y="5083048"/>
                <a:ext cx="640080" cy="64008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dirty="0">
                    <a:solidFill>
                      <a:schemeClr val="tx1"/>
                    </a:solidFill>
                  </a:rPr>
                  <a:t>6</a:t>
                </a:r>
              </a:p>
            </p:txBody>
          </p:sp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4DEB544B-D1D8-EE6A-385C-E7D77E8C8DB1}"/>
                  </a:ext>
                </a:extLst>
              </p:cNvPr>
              <p:cNvSpPr/>
              <p:nvPr/>
            </p:nvSpPr>
            <p:spPr>
              <a:xfrm>
                <a:off x="6733540" y="5083048"/>
                <a:ext cx="640080" cy="64008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dirty="0">
                    <a:solidFill>
                      <a:schemeClr val="tx1"/>
                    </a:solidFill>
                  </a:rPr>
                  <a:t>7</a:t>
                </a:r>
              </a:p>
            </p:txBody>
          </p:sp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1FE74979-FA11-F7E9-3C7A-3704658B6B39}"/>
                  </a:ext>
                </a:extLst>
              </p:cNvPr>
              <p:cNvSpPr/>
              <p:nvPr/>
            </p:nvSpPr>
            <p:spPr>
              <a:xfrm>
                <a:off x="7373620" y="5083048"/>
                <a:ext cx="640080" cy="64008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dirty="0">
                    <a:solidFill>
                      <a:schemeClr val="tx1"/>
                    </a:solidFill>
                  </a:rPr>
                  <a:t>8</a:t>
                </a:r>
              </a:p>
            </p:txBody>
          </p:sp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id="{3ED3DD26-95AB-A798-AE3E-AB168FC60C26}"/>
                  </a:ext>
                </a:extLst>
              </p:cNvPr>
              <p:cNvSpPr/>
              <p:nvPr/>
            </p:nvSpPr>
            <p:spPr>
              <a:xfrm>
                <a:off x="8013700" y="5083048"/>
                <a:ext cx="640080" cy="64008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dirty="0">
                    <a:solidFill>
                      <a:schemeClr val="tx1"/>
                    </a:solidFill>
                  </a:rPr>
                  <a:t>9</a:t>
                </a:r>
              </a:p>
            </p:txBody>
          </p:sp>
        </p:grp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Rectangle 26">
                <a:extLst>
                  <a:ext uri="{FF2B5EF4-FFF2-40B4-BE49-F238E27FC236}">
                    <a16:creationId xmlns:a16="http://schemas.microsoft.com/office/drawing/2014/main" id="{70C9EE3D-D77C-1669-D63E-C775BFAB8BA3}"/>
                  </a:ext>
                </a:extLst>
              </p:cNvPr>
              <p:cNvSpPr/>
              <p:nvPr/>
            </p:nvSpPr>
            <p:spPr>
              <a:xfrm>
                <a:off x="6755765" y="4671696"/>
                <a:ext cx="468630" cy="468630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US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𝑣</m:t>
                      </m:r>
                    </m:oMath>
                  </m:oMathPara>
                </a14:m>
                <a:endParaRPr lang="en-US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7" name="Rectangle 26">
                <a:extLst>
                  <a:ext uri="{FF2B5EF4-FFF2-40B4-BE49-F238E27FC236}">
                    <a16:creationId xmlns:a16="http://schemas.microsoft.com/office/drawing/2014/main" id="{70C9EE3D-D77C-1669-D63E-C775BFAB8BA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55765" y="4671696"/>
                <a:ext cx="468630" cy="468630"/>
              </a:xfrm>
              <a:prstGeom prst="rect">
                <a:avLst/>
              </a:prstGeom>
              <a:blipFill>
                <a:blip r:embed="rId3"/>
                <a:stretch>
                  <a:fillRect l="-886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4DC057F3-CE4E-FEA4-8BF7-41B10D3E6F86}"/>
              </a:ext>
            </a:extLst>
          </p:cNvPr>
          <p:cNvCxnSpPr>
            <a:cxnSpLocks/>
            <a:stCxn id="19" idx="0"/>
            <a:endCxn id="27" idx="2"/>
          </p:cNvCxnSpPr>
          <p:nvPr/>
        </p:nvCxnSpPr>
        <p:spPr>
          <a:xfrm flipV="1">
            <a:off x="6990080" y="5140326"/>
            <a:ext cx="0" cy="255269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Rectangle 30">
                <a:extLst>
                  <a:ext uri="{FF2B5EF4-FFF2-40B4-BE49-F238E27FC236}">
                    <a16:creationId xmlns:a16="http://schemas.microsoft.com/office/drawing/2014/main" id="{4549F27C-56EF-C166-BA10-B4920B8A79A7}"/>
                  </a:ext>
                </a:extLst>
              </p:cNvPr>
              <p:cNvSpPr/>
              <p:nvPr/>
            </p:nvSpPr>
            <p:spPr>
              <a:xfrm>
                <a:off x="8703309" y="4671696"/>
                <a:ext cx="468630" cy="468630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US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𝑣</m:t>
                      </m:r>
                    </m:oMath>
                  </m:oMathPara>
                </a14:m>
                <a:endParaRPr lang="en-US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1" name="Rectangle 30">
                <a:extLst>
                  <a:ext uri="{FF2B5EF4-FFF2-40B4-BE49-F238E27FC236}">
                    <a16:creationId xmlns:a16="http://schemas.microsoft.com/office/drawing/2014/main" id="{4549F27C-56EF-C166-BA10-B4920B8A79A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03309" y="4671696"/>
                <a:ext cx="468630" cy="468630"/>
              </a:xfrm>
              <a:prstGeom prst="rect">
                <a:avLst/>
              </a:prstGeom>
              <a:blipFill>
                <a:blip r:embed="rId4"/>
                <a:stretch>
                  <a:fillRect l="-1012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113F12D4-0282-8596-10ED-55462BC4C9AF}"/>
              </a:ext>
            </a:extLst>
          </p:cNvPr>
          <p:cNvCxnSpPr>
            <a:cxnSpLocks/>
            <a:endCxn id="31" idx="2"/>
          </p:cNvCxnSpPr>
          <p:nvPr/>
        </p:nvCxnSpPr>
        <p:spPr>
          <a:xfrm flipV="1">
            <a:off x="8937624" y="5140326"/>
            <a:ext cx="0" cy="255269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Rectangle 32">
                <a:extLst>
                  <a:ext uri="{FF2B5EF4-FFF2-40B4-BE49-F238E27FC236}">
                    <a16:creationId xmlns:a16="http://schemas.microsoft.com/office/drawing/2014/main" id="{AD82D35A-7B8F-9FB2-74C6-AA71BF05EB5A}"/>
                  </a:ext>
                </a:extLst>
              </p:cNvPr>
              <p:cNvSpPr/>
              <p:nvPr/>
            </p:nvSpPr>
            <p:spPr>
              <a:xfrm>
                <a:off x="8703309" y="3947797"/>
                <a:ext cx="468630" cy="468630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US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𝑣</m:t>
                      </m:r>
                    </m:oMath>
                  </m:oMathPara>
                </a14:m>
                <a:endParaRPr lang="en-US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3" name="Rectangle 32">
                <a:extLst>
                  <a:ext uri="{FF2B5EF4-FFF2-40B4-BE49-F238E27FC236}">
                    <a16:creationId xmlns:a16="http://schemas.microsoft.com/office/drawing/2014/main" id="{AD82D35A-7B8F-9FB2-74C6-AA71BF05EB5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03309" y="3947797"/>
                <a:ext cx="468630" cy="468630"/>
              </a:xfrm>
              <a:prstGeom prst="rect">
                <a:avLst/>
              </a:prstGeom>
              <a:blipFill>
                <a:blip r:embed="rId5"/>
                <a:stretch>
                  <a:fillRect l="-1012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9F92726D-8930-6161-E4CD-6CD38D725815}"/>
              </a:ext>
            </a:extLst>
          </p:cNvPr>
          <p:cNvCxnSpPr>
            <a:cxnSpLocks/>
            <a:endCxn id="33" idx="2"/>
          </p:cNvCxnSpPr>
          <p:nvPr/>
        </p:nvCxnSpPr>
        <p:spPr>
          <a:xfrm flipV="1">
            <a:off x="8937624" y="4416427"/>
            <a:ext cx="0" cy="255269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025342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30512</TotalTime>
  <Words>2186</Words>
  <Application>Microsoft Office PowerPoint</Application>
  <PresentationFormat>Widescreen</PresentationFormat>
  <Paragraphs>574</Paragraphs>
  <Slides>33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9" baseType="lpstr">
      <vt:lpstr>Cambria Math</vt:lpstr>
      <vt:lpstr>Calibri Light</vt:lpstr>
      <vt:lpstr>Arial</vt:lpstr>
      <vt:lpstr>Calibri</vt:lpstr>
      <vt:lpstr>Aptos</vt:lpstr>
      <vt:lpstr>Office Theme</vt:lpstr>
      <vt:lpstr>CSE 332 Autumn 2024 Lecture 12: hashing</vt:lpstr>
      <vt:lpstr>Next topic: Hash Tables</vt:lpstr>
      <vt:lpstr>Dictionary (Map) ADT</vt:lpstr>
      <vt:lpstr>Hash Tables</vt:lpstr>
      <vt:lpstr>Properties of a “Good” Hash</vt:lpstr>
      <vt:lpstr>Collision Resolution</vt:lpstr>
      <vt:lpstr>Separate Chaining Insert</vt:lpstr>
      <vt:lpstr>Separate Chaining Find</vt:lpstr>
      <vt:lpstr>Separate Chaining Delete</vt:lpstr>
      <vt:lpstr>Formal Running Time Analysis</vt:lpstr>
      <vt:lpstr>Formal Running Time Analysis</vt:lpstr>
      <vt:lpstr>Rehashing</vt:lpstr>
      <vt:lpstr>Hash Tables Running Time</vt:lpstr>
      <vt:lpstr>Load Factor?</vt:lpstr>
      <vt:lpstr>Load Factor?</vt:lpstr>
      <vt:lpstr>Load Factor?</vt:lpstr>
      <vt:lpstr>Collision Resolution: Linear Probing</vt:lpstr>
      <vt:lpstr>Linear Probing: Insert Procedure</vt:lpstr>
      <vt:lpstr>Linear Probing: Find</vt:lpstr>
      <vt:lpstr>Linear Probing: Find</vt:lpstr>
      <vt:lpstr>Linear Probing: Delete</vt:lpstr>
      <vt:lpstr>Linear Probing: Delete</vt:lpstr>
      <vt:lpstr>Linear Probing: Delete</vt:lpstr>
      <vt:lpstr>Linear Probing: Delete</vt:lpstr>
      <vt:lpstr>Linear Probing: Delete</vt:lpstr>
      <vt:lpstr>Linear Probing: Delete</vt:lpstr>
      <vt:lpstr>Linear Probing + Tombstone: Find</vt:lpstr>
      <vt:lpstr>Linear Probing + Tombstone: Insert</vt:lpstr>
      <vt:lpstr>Downsides of Linear Probing</vt:lpstr>
      <vt:lpstr>Quadratic Probing: Insert Procedure</vt:lpstr>
      <vt:lpstr>Quadratic Probing: Example</vt:lpstr>
      <vt:lpstr>Using Quadratic Probing</vt:lpstr>
      <vt:lpstr>Double Hashing: Insert Procedure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CSE 332 Autumn 2023 Lecture 1: Intro to ADTs, Stacks, Queues</dc:title>
  <dc:creator>Nathan Brunelle</dc:creator>
  <cp:lastModifiedBy>Brunelle, Nathan J (njb2b)</cp:lastModifiedBy>
  <cp:revision>120</cp:revision>
  <dcterms:created xsi:type="dcterms:W3CDTF">2023-09-26T20:08:20Z</dcterms:created>
  <dcterms:modified xsi:type="dcterms:W3CDTF">2024-10-21T16:19:23Z</dcterms:modified>
</cp:coreProperties>
</file>