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8" r:id="rId3"/>
    <p:sldId id="263" r:id="rId4"/>
    <p:sldId id="376" r:id="rId5"/>
    <p:sldId id="306" r:id="rId6"/>
    <p:sldId id="336" r:id="rId7"/>
    <p:sldId id="337" r:id="rId8"/>
    <p:sldId id="338" r:id="rId9"/>
    <p:sldId id="369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5" r:id="rId29"/>
    <p:sldId id="370" r:id="rId30"/>
    <p:sldId id="371" r:id="rId31"/>
    <p:sldId id="364" r:id="rId32"/>
    <p:sldId id="372" r:id="rId33"/>
    <p:sldId id="373" r:id="rId34"/>
    <p:sldId id="375" r:id="rId35"/>
    <p:sldId id="374" r:id="rId36"/>
  </p:sldIdLst>
  <p:sldSz cx="12192000" cy="6858000"/>
  <p:notesSz cx="6858000" cy="9144000"/>
  <p:embeddedFontLst>
    <p:embeddedFont>
      <p:font typeface="Cambria Math" panose="02040503050406030204" pitchFamily="18" charset="0"/>
      <p:regular r:id="rId39"/>
    </p:embeddedFont>
    <p:embeddedFont>
      <p:font typeface="Consolas" panose="020B0609020204030204" pitchFamily="49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CB46A9-AC64-2107-0D04-23C3E6A0A637}" name="Sarah Brunelle" initials="SB" userId="S::sarah.bland@TNC.ORG::0841f992-6401-4fcf-8797-7495e84da3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48" d="100"/>
          <a:sy n="48" d="100"/>
        </p:scale>
        <p:origin x="275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EF960D-66C1-ABA0-D3DE-1DEABCB0C2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401823-F715-AF68-6577-EBFD66D8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43542-CF0C-48D3-A91E-34CCD96FC74F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5E006-DFCE-D704-C827-FE0B884DE9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0F989F-B2F9-4E4D-C4FD-A5DF82B446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6CC33-4824-4BB3-8904-E821E71A7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95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D1F59-0C63-44D8-BE72-2266A9516CA1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C3430-04EA-4E2B-840E-2DAFF95C6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31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DCF-5FA9-3BBE-A6DC-4C4767E77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8AAD4-9F4E-2546-4A20-345BE6926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68BC9-B242-D863-6297-36224D35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D43E7-A090-881E-D908-BB9CC53D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DFBC9-B9F9-85A6-26A1-9D7E515D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0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24705-3181-4743-BF72-E5B55E62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9669D-6765-7CD2-C040-D4C5E44BA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5E7B0-5065-8FAA-2D02-01DC4905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87F4E-481E-5CA4-5AC0-EF15EBAF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5C81A-1EC7-F85E-A5DB-0F7CA62E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7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8F565-D4D2-A972-147D-1A41777B2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13695-1D6C-4A4F-7F94-134666381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AEB8A-EA17-E1E1-8CD3-B7AF8E3F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AF905-A88D-ED4C-DD07-098840D4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A03B8-DD10-B6B6-6B59-3EB669F3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8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B011-50E5-247E-0EB3-D47C59C4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1371-A022-A3A5-E49C-D2CCEC4E2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F92F8-B436-FF4B-567C-6CF9F3F6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755B9-83BE-E117-954F-A47925F5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5716-8D01-8E2F-8276-3A903E60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7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64CF-1BBA-680C-4F96-017144A1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9E9BE-1B28-C587-A2C5-253ECF74E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E3E68-CE19-CACB-1EDD-351F4F9C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49855-AB14-5CF9-EE88-AB42D1DF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E2C96-8A85-4C99-39A1-9B9DB31D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9EEC-003E-DFFB-2D04-A2E70FE1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E0F4-58A0-D6D9-6AAC-CD97965C2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E4C68-9C36-2696-B323-CF0642D6D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713B3-5A96-0F1A-CFE7-8563FD24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D724B-C264-2548-CAFF-305FE7D3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93A13-EBDF-17F2-DF34-5BA3D793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9F2D-6C68-B3F6-3BC7-2A9EE6BE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A2B36-9CB6-0E61-D14F-48AD642FC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51B63-A4A2-BD66-BF76-72528E69B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F4911-72D8-7120-897F-434F05D8D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54135-3D54-9447-778A-86081F047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52A4A-AE91-8A3A-8DE2-74205F39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FC667D-AA9E-21BF-66F2-755D86E7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8E628E-2723-30DA-D22D-BFF79CE0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1984-7865-CBC1-7E39-27325050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41811-B828-6912-5458-2BC9266D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DF831-0A64-24F5-806E-B3EBA559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FD212-56D6-B7F8-FC27-BC4BF738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6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03B13-E121-53F2-65F9-41E383C5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14793-9D7D-32F8-795A-31644DBA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6B231-FE15-2561-B700-2506AC71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5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5398-EEBA-42F4-3948-4DF36A15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000E0-12D7-545A-0B4A-64A8B51A9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85510-3798-210C-EC55-29C449719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698E8-2EE7-873D-A608-9A260F5D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5F347-CF7A-10E6-8DC6-FA1E5DB6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E452D-F82A-718F-94C2-C889F622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5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1DDD-DB8D-6429-4235-465780A7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2B9E5-6756-3695-C94E-93A464783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70C60-CA85-5E67-14F6-3176093E5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25D70-D5F0-5123-66A9-63D9B82E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7B62A-8600-7CE9-095E-82CDE4E1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8F328-EF42-0E10-9C29-12A53381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C2B57-F2EC-C92D-BAFA-C36FE7F3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AE8E8-3549-4143-3C3F-38529FA55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DEB0-3161-B686-27DF-345950BFF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3FBE-67AC-4C5C-B62E-CFFDEAF9BE53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5E12D-E358-B346-0620-4D8545C52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1C4BA-D22A-5462-8F71-6F616DC8F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0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20.png"/><Relationship Id="rId7" Type="http://schemas.openxmlformats.org/officeDocument/2006/relationships/image" Target="../media/image16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Relationship Id="rId9" Type="http://schemas.openxmlformats.org/officeDocument/2006/relationships/image" Target="../media/image18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20.png"/><Relationship Id="rId3" Type="http://schemas.openxmlformats.org/officeDocument/2006/relationships/image" Target="../media/image120.png"/><Relationship Id="rId7" Type="http://schemas.openxmlformats.org/officeDocument/2006/relationships/image" Target="../media/image160.png"/><Relationship Id="rId12" Type="http://schemas.openxmlformats.org/officeDocument/2006/relationships/image" Target="../media/image210.png"/><Relationship Id="rId2" Type="http://schemas.openxmlformats.org/officeDocument/2006/relationships/image" Target="../media/image110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200.png"/><Relationship Id="rId5" Type="http://schemas.openxmlformats.org/officeDocument/2006/relationships/image" Target="../media/image140.png"/><Relationship Id="rId15" Type="http://schemas.openxmlformats.org/officeDocument/2006/relationships/image" Target="../media/image30.png"/><Relationship Id="rId10" Type="http://schemas.openxmlformats.org/officeDocument/2006/relationships/image" Target="../media/image190.png"/><Relationship Id="rId4" Type="http://schemas.openxmlformats.org/officeDocument/2006/relationships/image" Target="../media/image130.png"/><Relationship Id="rId9" Type="http://schemas.openxmlformats.org/officeDocument/2006/relationships/image" Target="../media/image180.png"/><Relationship Id="rId1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332 Summer 2024</a:t>
            </a:r>
            <a:br>
              <a:rPr lang="en-US" dirty="0"/>
            </a:br>
            <a:r>
              <a:rPr lang="en-US" dirty="0"/>
              <a:t>Lecture 9: hashing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EBAF4-F1F4-9C84-F186-4A0326FB4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C22E5-FF63-9465-BBF3-027FF5402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</a:t>
            </a:r>
          </a:p>
          <a:p>
            <a:pPr lvl="1"/>
            <a:r>
              <a:rPr lang="en-US" dirty="0"/>
              <a:t>Have a small array to store information</a:t>
            </a:r>
          </a:p>
          <a:p>
            <a:pPr lvl="1"/>
            <a:r>
              <a:rPr lang="en-US" dirty="0"/>
              <a:t>Use a </a:t>
            </a:r>
            <a:r>
              <a:rPr lang="en-US" b="1" dirty="0"/>
              <a:t>hash function</a:t>
            </a:r>
            <a:r>
              <a:rPr lang="en-US" dirty="0"/>
              <a:t> to convert the key into an index</a:t>
            </a:r>
          </a:p>
          <a:p>
            <a:pPr lvl="2"/>
            <a:r>
              <a:rPr lang="en-US" dirty="0"/>
              <a:t>Hash function should “scatter” the keys, behave as if it randomly assigned keys to indices</a:t>
            </a:r>
          </a:p>
          <a:p>
            <a:pPr lvl="1"/>
            <a:r>
              <a:rPr lang="en-US" dirty="0"/>
              <a:t>Store key at the index given by the hash function</a:t>
            </a:r>
          </a:p>
          <a:p>
            <a:pPr lvl="1"/>
            <a:r>
              <a:rPr lang="en-US" dirty="0"/>
              <a:t>Do something if two keys map to the same place (should be very rare)</a:t>
            </a:r>
          </a:p>
          <a:p>
            <a:pPr lvl="2"/>
            <a:r>
              <a:rPr lang="en-US" dirty="0"/>
              <a:t>Collision resolution</a:t>
            </a:r>
          </a:p>
        </p:txBody>
      </p:sp>
      <p:pic>
        <p:nvPicPr>
          <p:cNvPr id="1026" name="Picture 2" descr="Key Clipart Images – Browse 33,319 Stock Photos, Vectors, and Video | Adobe  Stock">
            <a:extLst>
              <a:ext uri="{FF2B5EF4-FFF2-40B4-BE49-F238E27FC236}">
                <a16:creationId xmlns:a16="http://schemas.microsoft.com/office/drawing/2014/main" id="{A711E177-0A03-6A78-A571-9F53531A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64328"/>
            <a:ext cx="1252220" cy="75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Arrow: Right 3">
                <a:extLst>
                  <a:ext uri="{FF2B5EF4-FFF2-40B4-BE49-F238E27FC236}">
                    <a16:creationId xmlns:a16="http://schemas.microsoft.com/office/drawing/2014/main" id="{45C3AE01-1BAE-1391-79A0-0069B31AEC24}"/>
                  </a:ext>
                </a:extLst>
              </p:cNvPr>
              <p:cNvSpPr/>
              <p:nvPr/>
            </p:nvSpPr>
            <p:spPr>
              <a:xfrm>
                <a:off x="2476500" y="5164328"/>
                <a:ext cx="955040" cy="751840"/>
              </a:xfrm>
              <a:prstGeom prst="rightArrow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Arrow: Right 3">
                <a:extLst>
                  <a:ext uri="{FF2B5EF4-FFF2-40B4-BE49-F238E27FC236}">
                    <a16:creationId xmlns:a16="http://schemas.microsoft.com/office/drawing/2014/main" id="{45C3AE01-1BAE-1391-79A0-0069B31AEC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0" y="5164328"/>
                <a:ext cx="955040" cy="751840"/>
              </a:xfrm>
              <a:prstGeom prst="rightArrow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5CEE9F9-2EBE-4CC1-9403-3C322B3D011A}"/>
              </a:ext>
            </a:extLst>
          </p:cNvPr>
          <p:cNvGrpSpPr/>
          <p:nvPr/>
        </p:nvGrpSpPr>
        <p:grpSpPr>
          <a:xfrm>
            <a:off x="6906260" y="5164328"/>
            <a:ext cx="5120640" cy="640080"/>
            <a:chOff x="1470660" y="4001294"/>
            <a:chExt cx="5120640" cy="64008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E15F891-EABE-C715-0CC0-B077530D6B06}"/>
                </a:ext>
              </a:extLst>
            </p:cNvPr>
            <p:cNvSpPr/>
            <p:nvPr/>
          </p:nvSpPr>
          <p:spPr>
            <a:xfrm>
              <a:off x="147066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916793F-F73D-8588-59C0-B5CD1713D13C}"/>
                </a:ext>
              </a:extLst>
            </p:cNvPr>
            <p:cNvSpPr/>
            <p:nvPr/>
          </p:nvSpPr>
          <p:spPr>
            <a:xfrm>
              <a:off x="211074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F5FE7C-60F8-DCCD-71CA-23CCA50514E5}"/>
                </a:ext>
              </a:extLst>
            </p:cNvPr>
            <p:cNvSpPr/>
            <p:nvPr/>
          </p:nvSpPr>
          <p:spPr>
            <a:xfrm>
              <a:off x="275082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E908263-8B67-5D74-ACF7-D2EF2DE9F6C9}"/>
                </a:ext>
              </a:extLst>
            </p:cNvPr>
            <p:cNvSpPr/>
            <p:nvPr/>
          </p:nvSpPr>
          <p:spPr>
            <a:xfrm>
              <a:off x="339090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5C47B54-CFE9-D28C-B605-0944181CD613}"/>
                </a:ext>
              </a:extLst>
            </p:cNvPr>
            <p:cNvSpPr/>
            <p:nvPr/>
          </p:nvSpPr>
          <p:spPr>
            <a:xfrm>
              <a:off x="403098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809D88-9346-16AB-47D9-15E1AB178F52}"/>
                </a:ext>
              </a:extLst>
            </p:cNvPr>
            <p:cNvSpPr/>
            <p:nvPr/>
          </p:nvSpPr>
          <p:spPr>
            <a:xfrm>
              <a:off x="467106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30064F-7EE5-1285-D430-ECA89FA194B5}"/>
                </a:ext>
              </a:extLst>
            </p:cNvPr>
            <p:cNvSpPr/>
            <p:nvPr/>
          </p:nvSpPr>
          <p:spPr>
            <a:xfrm>
              <a:off x="531114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35BB3CB-8E1A-CB22-7ACF-36852255E9A8}"/>
                </a:ext>
              </a:extLst>
            </p:cNvPr>
            <p:cNvSpPr/>
            <p:nvPr/>
          </p:nvSpPr>
          <p:spPr>
            <a:xfrm>
              <a:off x="5951220" y="4001294"/>
              <a:ext cx="640080" cy="64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8BC6414-62CE-EA22-FB80-F74A3FDF0CD2}"/>
              </a:ext>
            </a:extLst>
          </p:cNvPr>
          <p:cNvSpPr txBox="1"/>
          <p:nvPr/>
        </p:nvSpPr>
        <p:spPr>
          <a:xfrm>
            <a:off x="713741" y="5942568"/>
            <a:ext cx="119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 Object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6459D7-FB1D-BBF7-141C-D2577C0E01B4}"/>
              </a:ext>
            </a:extLst>
          </p:cNvPr>
          <p:cNvSpPr txBox="1"/>
          <p:nvPr/>
        </p:nvSpPr>
        <p:spPr>
          <a:xfrm>
            <a:off x="3359360" y="5078329"/>
            <a:ext cx="1422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Index between 0 and length-1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5298C6D-A5AF-44EB-717D-6711EFE60FC8}"/>
              </a:ext>
            </a:extLst>
          </p:cNvPr>
          <p:cNvSpPr/>
          <p:nvPr/>
        </p:nvSpPr>
        <p:spPr>
          <a:xfrm>
            <a:off x="4754350" y="4783932"/>
            <a:ext cx="2037080" cy="14605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Insert / find /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delete</a:t>
            </a:r>
          </a:p>
        </p:txBody>
      </p:sp>
      <p:pic>
        <p:nvPicPr>
          <p:cNvPr id="18" name="Picture 2" descr="Key Clipart Images – Browse 33,319 Stock Photos, Vectors, and Video | Adobe  Stock">
            <a:extLst>
              <a:ext uri="{FF2B5EF4-FFF2-40B4-BE49-F238E27FC236}">
                <a16:creationId xmlns:a16="http://schemas.microsoft.com/office/drawing/2014/main" id="{54070E1C-8E07-4C18-0042-FC895ADDB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118" y="5185664"/>
            <a:ext cx="513663" cy="30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BAE7921-37C6-D987-ECCC-13611CBD6373}"/>
              </a:ext>
            </a:extLst>
          </p:cNvPr>
          <p:cNvSpPr txBox="1"/>
          <p:nvPr/>
        </p:nvSpPr>
        <p:spPr>
          <a:xfrm>
            <a:off x="8100060" y="5435076"/>
            <a:ext cx="814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&amp; value</a:t>
            </a:r>
          </a:p>
        </p:txBody>
      </p:sp>
    </p:spTree>
    <p:extLst>
      <p:ext uri="{BB962C8B-B14F-4D97-AF65-F5344CB8AC3E}">
        <p14:creationId xmlns:p14="http://schemas.microsoft.com/office/powerpoint/2010/main" val="3108518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13207-1731-F324-9EFD-97EA91C31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67BF8A-64CB-BF2A-19BD-A42168847C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Key: Phone Number</a:t>
                </a:r>
              </a:p>
              <a:p>
                <a:r>
                  <a:rPr lang="en-US" dirty="0"/>
                  <a:t>Value: People</a:t>
                </a:r>
              </a:p>
              <a:p>
                <a:r>
                  <a:rPr lang="en-US" dirty="0"/>
                  <a:t>Table size: 10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𝑝h𝑜𝑛𝑒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number as an integer % 10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8675309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67BF8A-64CB-BF2A-19BD-A42168847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8F0E165E-825A-2E57-85C9-42A8F3BE9294}"/>
              </a:ext>
            </a:extLst>
          </p:cNvPr>
          <p:cNvGrpSpPr/>
          <p:nvPr/>
        </p:nvGrpSpPr>
        <p:grpSpPr>
          <a:xfrm>
            <a:off x="4953000" y="660717"/>
            <a:ext cx="6400800" cy="1097280"/>
            <a:chOff x="4953000" y="660717"/>
            <a:chExt cx="6400800" cy="109728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7CC2950-7509-104F-9B67-658FD652C2A7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3E044AF-73B9-3E7A-F3B9-8485C08B25F9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D038655-C5CF-B784-02FB-537E45376796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A73B9BD-EC6B-2C79-E987-A6B3E7E944FD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F18A31B-96C6-BE46-4F61-B05B5E36AECC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44F5CFF-7730-9C8F-D94C-7C8F16188F89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D97F77D-F0C4-2944-97DA-8210EDBECBC4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2DFFC00-9F00-F7D2-2250-AC07E65D0CD7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098C2B0-C5D6-ED74-92F9-565F8786F113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2507EFD-F0E2-7CAA-2A7A-086720DE0A96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4EB7E35-01E7-8973-C158-B1EF4676CA26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5FADE01-8330-8ED4-8775-27A59AD8AD40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67431FB-7023-308E-D1BF-A5F71B6FCC2E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8BD93D2-EB68-B807-BD17-1E5C004C18E8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D22D90A-5F76-FBE8-5DAA-6AB8C6BFE1EA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784D1BC-105B-10DF-C9FC-871CCA3BDDA5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BD0B091-DC55-2392-75EE-BEAB25F85713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F90ED62-90C0-5695-0759-9E63E1EBBD9D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CFF9C65-682C-F519-6FF3-FD694A5F99D8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B2EDE4C-4DA8-31B1-7678-86A1A8B555DB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D404C5E-9347-BC04-8E16-5E7FF0243DE1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25209DC-0518-480E-5A9F-7F6C1D4CD0B2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0286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0EC20-4FA4-D18D-A0AE-BE56D6EB3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Influences Running time?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EB0D1-210A-8443-B622-C72556A6A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long hashing itself takes</a:t>
            </a:r>
          </a:p>
          <a:p>
            <a:r>
              <a:rPr lang="en-US" dirty="0"/>
              <a:t>Likelihood of collisions</a:t>
            </a:r>
          </a:p>
          <a:p>
            <a:pPr lvl="1"/>
            <a:r>
              <a:rPr lang="en-US" dirty="0"/>
              <a:t>Size of the array vs number of values in the array</a:t>
            </a:r>
          </a:p>
          <a:p>
            <a:pPr lvl="1"/>
            <a:r>
              <a:rPr lang="en-US" dirty="0"/>
              <a:t>“quality” of our hash function</a:t>
            </a:r>
          </a:p>
          <a:p>
            <a:r>
              <a:rPr lang="en-US" dirty="0"/>
              <a:t>What we do when we have a collision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587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A3157-9EDB-A5A0-CA4E-45FD83444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a “Good” Hash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58E848-4314-D161-07CD-DB538594ED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Definition: A hash function maps objects to integers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Should be very efficient</a:t>
                </a:r>
              </a:p>
              <a:p>
                <a:pPr lvl="1"/>
                <a:r>
                  <a:rPr lang="en-US" dirty="0"/>
                  <a:t>Time to calculate the hash should be negligible</a:t>
                </a:r>
              </a:p>
              <a:p>
                <a:r>
                  <a:rPr lang="en-US" dirty="0"/>
                  <a:t>Should “randomly” scatter objects</a:t>
                </a:r>
              </a:p>
              <a:p>
                <a:pPr lvl="1"/>
                <a:r>
                  <a:rPr lang="en-US" dirty="0"/>
                  <a:t>Even similar objects should hash to arbitrarily different values</a:t>
                </a:r>
              </a:p>
              <a:p>
                <a:r>
                  <a:rPr lang="en-US" dirty="0"/>
                  <a:t>Should use the entire table</a:t>
                </a:r>
              </a:p>
              <a:p>
                <a:pPr lvl="1"/>
                <a:r>
                  <a:rPr lang="en-US" dirty="0"/>
                  <a:t>There should not be any indices in the table that nothing can hash to</a:t>
                </a:r>
              </a:p>
              <a:p>
                <a:pPr lvl="1"/>
                <a:r>
                  <a:rPr lang="en-US" dirty="0"/>
                  <a:t>Picking a table size that is prime helps with this</a:t>
                </a:r>
              </a:p>
              <a:p>
                <a:r>
                  <a:rPr lang="en-US" dirty="0"/>
                  <a:t>Should use things needed to “identify” the object</a:t>
                </a:r>
              </a:p>
              <a:p>
                <a:pPr lvl="1"/>
                <a:r>
                  <a:rPr lang="en-US" dirty="0"/>
                  <a:t>Use only fields you would check for a .equals method  be included in calculating the hash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fields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used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hashing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fields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used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.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equals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More fields typically leads to fewer collisions, but less efficient calculation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58E848-4314-D161-07CD-DB538594ED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8033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AEB70-2748-0FB0-4AA5-4178E105F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Bad Hash (and phone number trivia)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BD3363-EAA6-6613-37B3-2C8AC002A3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𝑝h𝑜𝑛𝑒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the first digit of the phone number</a:t>
                </a:r>
              </a:p>
              <a:p>
                <a:pPr lvl="1"/>
                <a:r>
                  <a:rPr lang="en-US" dirty="0"/>
                  <a:t>Assume 10-digit format</a:t>
                </a:r>
              </a:p>
              <a:p>
                <a:pPr lvl="1"/>
                <a:r>
                  <a:rPr lang="en-US" dirty="0"/>
                  <a:t>No US phone numbers start with 1 or 0</a:t>
                </a:r>
              </a:p>
              <a:p>
                <a:pPr lvl="1"/>
                <a:r>
                  <a:rPr lang="en-US" dirty="0"/>
                  <a:t>If we’re sampling from this class, 2 is by far the most likely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BD3363-EAA6-6613-37B3-2C8AC002A3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20E693B-93AA-C117-7620-A18DD24FEB40}"/>
              </a:ext>
            </a:extLst>
          </p:cNvPr>
          <p:cNvGrpSpPr/>
          <p:nvPr/>
        </p:nvGrpSpPr>
        <p:grpSpPr>
          <a:xfrm>
            <a:off x="5298440" y="4830128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E418751-3F07-0DFF-4FC2-B57C51B02C1F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C1010E2-3D4F-53C1-6B99-1B18E60FDD06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AA24EDF-2E5C-B7EB-CE04-579C70775B6C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EADAEB4-C706-9861-DD5F-AE494EBB44DA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FB7A9A4-6398-EC12-E456-B11FEE14681B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BA606F0-F91C-900A-B85F-6F6E4A35C350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8CD4196-E921-BC0C-4178-6E47474B52AF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6B78A1D-8822-7D5B-EBCD-C2BA219456B7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F39AF62-A56B-F6B5-E0D1-6A4473C47F32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D48D035-BB15-9D68-B22D-DC97C43D8E9F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E3EA93E-6F99-B4B5-E846-D6930840224B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4644001-843C-9580-BCB1-87AEB1D91864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9423C69-BC54-9C2E-3E25-F467B7226CF4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4630411-625B-9FF1-7FC8-929037C4E362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526C368-E744-8F5C-3D09-060814B63658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87D8E32-A226-6474-7942-8506A86639BA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1841967-D254-6740-6886-C85A2566A5E1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A60285C-0BD9-3F25-00F4-BDFBDF50B872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23F4E4E-647F-EF99-B6C9-606016E5942C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4A5911F-FAAC-13F1-DB1A-3338BFA5448C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44A62AC-6E01-38F1-6D3B-B17AE3E08989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477B64A-820D-EDCA-CB1B-C491E58A0BF5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42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C18AD-8782-101D-71B2-AACF88D77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These Hash Functions (for strings)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2B1475-B392-8867-1600-491BB288DC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be a string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ascii encoding of the character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37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2B1475-B392-8867-1600-491BB288DC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4277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4A8AF-72A5-B472-A0CD-E37AFD3D0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7292A-1917-0E43-0B96-34F56EC9D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Collision occurs when we want to insert something into an already-occupied position in the hash table</a:t>
            </a:r>
          </a:p>
          <a:p>
            <a:r>
              <a:rPr lang="en-US" dirty="0"/>
              <a:t>2 main strategies:</a:t>
            </a:r>
          </a:p>
          <a:p>
            <a:pPr lvl="1"/>
            <a:r>
              <a:rPr lang="en-US" dirty="0"/>
              <a:t>Separate Chaining</a:t>
            </a:r>
          </a:p>
          <a:p>
            <a:pPr lvl="2"/>
            <a:r>
              <a:rPr lang="en-US" dirty="0"/>
              <a:t>Use a secondary data structure to contain the items</a:t>
            </a:r>
          </a:p>
          <a:p>
            <a:pPr lvl="3"/>
            <a:r>
              <a:rPr lang="en-US" dirty="0"/>
              <a:t>E.g. each index in the hash table is itself a linked list</a:t>
            </a:r>
          </a:p>
          <a:p>
            <a:pPr lvl="1"/>
            <a:r>
              <a:rPr lang="en-US" dirty="0"/>
              <a:t>Open Addressing</a:t>
            </a:r>
          </a:p>
          <a:p>
            <a:pPr lvl="2"/>
            <a:r>
              <a:rPr lang="en-US" dirty="0"/>
              <a:t>Use a different spot in the table instead</a:t>
            </a:r>
          </a:p>
          <a:p>
            <a:pPr lvl="3"/>
            <a:r>
              <a:rPr lang="en-US" dirty="0"/>
              <a:t>Linear Probing</a:t>
            </a:r>
          </a:p>
          <a:p>
            <a:pPr lvl="3"/>
            <a:r>
              <a:rPr lang="en-US" dirty="0"/>
              <a:t>Quadratic Probing</a:t>
            </a:r>
          </a:p>
          <a:p>
            <a:pPr lvl="3"/>
            <a:r>
              <a:rPr lang="en-US" dirty="0"/>
              <a:t>Double Hashing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91B734-73D3-DC0E-2EA2-99B52DE40162}"/>
              </a:ext>
            </a:extLst>
          </p:cNvPr>
          <p:cNvGrpSpPr/>
          <p:nvPr/>
        </p:nvGrpSpPr>
        <p:grpSpPr>
          <a:xfrm>
            <a:off x="5389880" y="5395595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BAB576A-E277-4D44-8605-52AA1885F28A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B6B729D-973C-9729-632E-7734BF046430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D280AE4-DF69-9BCF-A1E0-3A8E6BE2B33B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B8C4FDE-B0DE-2771-370F-1A0C867096C0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B97DC60-EB0D-24EA-F496-C00651236C4A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8589CB5-BA80-50F5-226F-5781BC30B897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1334B41-6AC4-A0BD-25EF-9FB7C063565F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AA01879-292C-EAF8-264C-81133339D775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0E7C03F-94AB-7223-381C-92C41393769B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5E6F94F-27FE-D263-E64E-FE7AB20BF7C9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F73501A-40F5-F49B-0791-7DCE4C018645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5C056CA-946D-B557-9168-1E9CA2B477B6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2E4B604-A8C8-A753-DAD3-56463AC1B8B9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40D010B-46BA-24A7-2F9F-E2B5E82325AC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DE21E00-A30B-1A54-F38A-541C565F9340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4F2D1BF-F61C-68D8-1070-7FA83CFF1DF3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D8FBC60-940C-B628-8C12-BC09ED41F408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9443195-B9EA-DE7E-DBA2-00E011DBA1C2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800E23E-90B1-5279-C25A-4E2AC8972ED3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77FE1D7-CC95-D643-4744-7214AFBD5D15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DCB5281-E8A2-F396-0EC9-1F31090E63F7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ED01229-04B7-F7D8-4C7C-A8A02458CA1E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283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F4894-2A49-82B5-C96E-DFA05D0FF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Chaining Insert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1D5626-3246-1215-758C-CBB80CF69F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insert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Compute the index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Add the key-value pair to the data structure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𝑡𝑎𝑏𝑙𝑒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1D5626-3246-1215-758C-CBB80CF69F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F7D1AD0-1B9E-412D-3A20-E79C7C02DFF4}"/>
              </a:ext>
            </a:extLst>
          </p:cNvPr>
          <p:cNvGrpSpPr/>
          <p:nvPr/>
        </p:nvGrpSpPr>
        <p:grpSpPr>
          <a:xfrm>
            <a:off x="5389880" y="5395595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386195-BD90-00BB-B11C-2E0A51EBF726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A268444-E9D8-103A-F880-AB46C12BC769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FE7D612-CC0B-0352-BEBB-325F28C5F24F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094040C-B153-41DB-4A4A-4062B5FB7766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086E2FC-87C5-76F1-BF3B-38BF8C1727B2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BEE80FF-E49F-4242-CE72-CE8B36A51656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0C3ED64-7D18-86F3-420B-1C3D977FD624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1237C98-7B2E-9E91-022B-629C5413948D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8E410D9-4E58-2B93-328E-E35FEF26D712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5871046-D0CF-483C-3624-DB67CD874028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E97B709-8E5C-B28D-C6FB-76F340883847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E104D4D-BF21-079D-627C-D3EF4B58C1C9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92CA787-F351-99CE-8252-3670679984A2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FDE562F-FEFB-3C87-66C5-4FC515819004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0A1EED9-0D82-9636-8B98-6D690796FEDE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BDFB5B6-896C-C056-1726-CBD6B12B0DE9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90583C2-0EFF-A52C-5C11-BC8107E92DD0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B9558DB-4D3B-2005-36D4-28AC5C20D22A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224E418-7E41-4486-364E-ACB18FBC9F01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DEB544B-D1D8-EE6A-385C-E7D77E8C8DB1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FE74979-FA11-F7E9-3C7A-3704658B6B39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ED3DD26-95AB-A798-AE3E-AB168FC60C26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0C9EE3D-D77C-1669-D63E-C775BFAB8BA3}"/>
                  </a:ext>
                </a:extLst>
              </p:cNvPr>
              <p:cNvSpPr/>
              <p:nvPr/>
            </p:nvSpPr>
            <p:spPr>
              <a:xfrm>
                <a:off x="6755765" y="4671696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0C9EE3D-D77C-1669-D63E-C775BFAB8B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765" y="4671696"/>
                <a:ext cx="468630" cy="468630"/>
              </a:xfrm>
              <a:prstGeom prst="rect">
                <a:avLst/>
              </a:prstGeom>
              <a:blipFill>
                <a:blip r:embed="rId3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DC057F3-CE4E-FEA4-8BF7-41B10D3E6F86}"/>
              </a:ext>
            </a:extLst>
          </p:cNvPr>
          <p:cNvCxnSpPr>
            <a:cxnSpLocks/>
            <a:stCxn id="19" idx="0"/>
            <a:endCxn id="27" idx="2"/>
          </p:cNvCxnSpPr>
          <p:nvPr/>
        </p:nvCxnSpPr>
        <p:spPr>
          <a:xfrm flipV="1">
            <a:off x="6990080" y="5140326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549F27C-56EF-C166-BA10-B4920B8A79A7}"/>
                  </a:ext>
                </a:extLst>
              </p:cNvPr>
              <p:cNvSpPr/>
              <p:nvPr/>
            </p:nvSpPr>
            <p:spPr>
              <a:xfrm>
                <a:off x="8703309" y="4671696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549F27C-56EF-C166-BA10-B4920B8A7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309" y="4671696"/>
                <a:ext cx="468630" cy="468630"/>
              </a:xfrm>
              <a:prstGeom prst="rect">
                <a:avLst/>
              </a:prstGeom>
              <a:blipFill>
                <a:blip r:embed="rId4"/>
                <a:stretch>
                  <a:fillRect l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13F12D4-0282-8596-10ED-55462BC4C9AF}"/>
              </a:ext>
            </a:extLst>
          </p:cNvPr>
          <p:cNvCxnSpPr>
            <a:cxnSpLocks/>
            <a:endCxn id="31" idx="2"/>
          </p:cNvCxnSpPr>
          <p:nvPr/>
        </p:nvCxnSpPr>
        <p:spPr>
          <a:xfrm flipV="1">
            <a:off x="8937624" y="5140326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82D35A-7B8F-9FB2-74C6-AA71BF05EB5A}"/>
                  </a:ext>
                </a:extLst>
              </p:cNvPr>
              <p:cNvSpPr/>
              <p:nvPr/>
            </p:nvSpPr>
            <p:spPr>
              <a:xfrm>
                <a:off x="8703309" y="3947797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82D35A-7B8F-9FB2-74C6-AA71BF05EB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309" y="3947797"/>
                <a:ext cx="468630" cy="468630"/>
              </a:xfrm>
              <a:prstGeom prst="rect">
                <a:avLst/>
              </a:prstGeom>
              <a:blipFill>
                <a:blip r:embed="rId5"/>
                <a:stretch>
                  <a:fillRect l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F92726D-8930-6161-E4CD-6CD38D725815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8937624" y="4416427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365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F4894-2A49-82B5-C96E-DFA05D0FF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Chaining Find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1D5626-3246-1215-758C-CBB80CF69F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Compute the index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Call find with the key on the data structure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𝑡𝑎𝑏𝑙𝑒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1D5626-3246-1215-758C-CBB80CF69F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F7D1AD0-1B9E-412D-3A20-E79C7C02DFF4}"/>
              </a:ext>
            </a:extLst>
          </p:cNvPr>
          <p:cNvGrpSpPr/>
          <p:nvPr/>
        </p:nvGrpSpPr>
        <p:grpSpPr>
          <a:xfrm>
            <a:off x="5389880" y="5395595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386195-BD90-00BB-B11C-2E0A51EBF726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A268444-E9D8-103A-F880-AB46C12BC769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FE7D612-CC0B-0352-BEBB-325F28C5F24F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094040C-B153-41DB-4A4A-4062B5FB7766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086E2FC-87C5-76F1-BF3B-38BF8C1727B2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BEE80FF-E49F-4242-CE72-CE8B36A51656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0C3ED64-7D18-86F3-420B-1C3D977FD624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1237C98-7B2E-9E91-022B-629C5413948D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8E410D9-4E58-2B93-328E-E35FEF26D712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5871046-D0CF-483C-3624-DB67CD874028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E97B709-8E5C-B28D-C6FB-76F340883847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E104D4D-BF21-079D-627C-D3EF4B58C1C9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92CA787-F351-99CE-8252-3670679984A2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FDE562F-FEFB-3C87-66C5-4FC515819004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0A1EED9-0D82-9636-8B98-6D690796FEDE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BDFB5B6-896C-C056-1726-CBD6B12B0DE9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90583C2-0EFF-A52C-5C11-BC8107E92DD0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B9558DB-4D3B-2005-36D4-28AC5C20D22A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224E418-7E41-4486-364E-ACB18FBC9F01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DEB544B-D1D8-EE6A-385C-E7D77E8C8DB1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FE74979-FA11-F7E9-3C7A-3704658B6B39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ED3DD26-95AB-A798-AE3E-AB168FC60C26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0C9EE3D-D77C-1669-D63E-C775BFAB8BA3}"/>
                  </a:ext>
                </a:extLst>
              </p:cNvPr>
              <p:cNvSpPr/>
              <p:nvPr/>
            </p:nvSpPr>
            <p:spPr>
              <a:xfrm>
                <a:off x="6755765" y="4671696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0C9EE3D-D77C-1669-D63E-C775BFAB8B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765" y="4671696"/>
                <a:ext cx="468630" cy="468630"/>
              </a:xfrm>
              <a:prstGeom prst="rect">
                <a:avLst/>
              </a:prstGeom>
              <a:blipFill>
                <a:blip r:embed="rId3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DC057F3-CE4E-FEA4-8BF7-41B10D3E6F86}"/>
              </a:ext>
            </a:extLst>
          </p:cNvPr>
          <p:cNvCxnSpPr>
            <a:cxnSpLocks/>
            <a:stCxn id="19" idx="0"/>
            <a:endCxn id="27" idx="2"/>
          </p:cNvCxnSpPr>
          <p:nvPr/>
        </p:nvCxnSpPr>
        <p:spPr>
          <a:xfrm flipV="1">
            <a:off x="6990080" y="5140326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549F27C-56EF-C166-BA10-B4920B8A79A7}"/>
                  </a:ext>
                </a:extLst>
              </p:cNvPr>
              <p:cNvSpPr/>
              <p:nvPr/>
            </p:nvSpPr>
            <p:spPr>
              <a:xfrm>
                <a:off x="8703309" y="4671696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549F27C-56EF-C166-BA10-B4920B8A7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309" y="4671696"/>
                <a:ext cx="468630" cy="468630"/>
              </a:xfrm>
              <a:prstGeom prst="rect">
                <a:avLst/>
              </a:prstGeom>
              <a:blipFill>
                <a:blip r:embed="rId4"/>
                <a:stretch>
                  <a:fillRect l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13F12D4-0282-8596-10ED-55462BC4C9AF}"/>
              </a:ext>
            </a:extLst>
          </p:cNvPr>
          <p:cNvCxnSpPr>
            <a:cxnSpLocks/>
            <a:endCxn id="31" idx="2"/>
          </p:cNvCxnSpPr>
          <p:nvPr/>
        </p:nvCxnSpPr>
        <p:spPr>
          <a:xfrm flipV="1">
            <a:off x="8937624" y="5140326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82D35A-7B8F-9FB2-74C6-AA71BF05EB5A}"/>
                  </a:ext>
                </a:extLst>
              </p:cNvPr>
              <p:cNvSpPr/>
              <p:nvPr/>
            </p:nvSpPr>
            <p:spPr>
              <a:xfrm>
                <a:off x="8703309" y="3947797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82D35A-7B8F-9FB2-74C6-AA71BF05EB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309" y="3947797"/>
                <a:ext cx="468630" cy="468630"/>
              </a:xfrm>
              <a:prstGeom prst="rect">
                <a:avLst/>
              </a:prstGeom>
              <a:blipFill>
                <a:blip r:embed="rId5"/>
                <a:stretch>
                  <a:fillRect l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F92726D-8930-6161-E4CD-6CD38D725815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8937624" y="4416427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836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F4894-2A49-82B5-C96E-DFA05D0FF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Chaining Delete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1D5626-3246-1215-758C-CBB80CF69F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delete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Compute the index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Call delete with the key on the data structure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𝑡𝑎𝑏𝑙𝑒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1D5626-3246-1215-758C-CBB80CF69F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F7D1AD0-1B9E-412D-3A20-E79C7C02DFF4}"/>
              </a:ext>
            </a:extLst>
          </p:cNvPr>
          <p:cNvGrpSpPr/>
          <p:nvPr/>
        </p:nvGrpSpPr>
        <p:grpSpPr>
          <a:xfrm>
            <a:off x="5389880" y="5395595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386195-BD90-00BB-B11C-2E0A51EBF726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A268444-E9D8-103A-F880-AB46C12BC769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FE7D612-CC0B-0352-BEBB-325F28C5F24F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094040C-B153-41DB-4A4A-4062B5FB7766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086E2FC-87C5-76F1-BF3B-38BF8C1727B2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BEE80FF-E49F-4242-CE72-CE8B36A51656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0C3ED64-7D18-86F3-420B-1C3D977FD624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1237C98-7B2E-9E91-022B-629C5413948D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8E410D9-4E58-2B93-328E-E35FEF26D712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5871046-D0CF-483C-3624-DB67CD874028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E97B709-8E5C-B28D-C6FB-76F340883847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E104D4D-BF21-079D-627C-D3EF4B58C1C9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92CA787-F351-99CE-8252-3670679984A2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FDE562F-FEFB-3C87-66C5-4FC515819004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0A1EED9-0D82-9636-8B98-6D690796FEDE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BDFB5B6-896C-C056-1726-CBD6B12B0DE9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90583C2-0EFF-A52C-5C11-BC8107E92DD0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B9558DB-4D3B-2005-36D4-28AC5C20D22A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224E418-7E41-4486-364E-ACB18FBC9F01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DEB544B-D1D8-EE6A-385C-E7D77E8C8DB1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FE74979-FA11-F7E9-3C7A-3704658B6B39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ED3DD26-95AB-A798-AE3E-AB168FC60C26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0C9EE3D-D77C-1669-D63E-C775BFAB8BA3}"/>
                  </a:ext>
                </a:extLst>
              </p:cNvPr>
              <p:cNvSpPr/>
              <p:nvPr/>
            </p:nvSpPr>
            <p:spPr>
              <a:xfrm>
                <a:off x="6755765" y="4671696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0C9EE3D-D77C-1669-D63E-C775BFAB8B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765" y="4671696"/>
                <a:ext cx="468630" cy="468630"/>
              </a:xfrm>
              <a:prstGeom prst="rect">
                <a:avLst/>
              </a:prstGeom>
              <a:blipFill>
                <a:blip r:embed="rId3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DC057F3-CE4E-FEA4-8BF7-41B10D3E6F86}"/>
              </a:ext>
            </a:extLst>
          </p:cNvPr>
          <p:cNvCxnSpPr>
            <a:cxnSpLocks/>
            <a:stCxn id="19" idx="0"/>
            <a:endCxn id="27" idx="2"/>
          </p:cNvCxnSpPr>
          <p:nvPr/>
        </p:nvCxnSpPr>
        <p:spPr>
          <a:xfrm flipV="1">
            <a:off x="6990080" y="5140326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549F27C-56EF-C166-BA10-B4920B8A79A7}"/>
                  </a:ext>
                </a:extLst>
              </p:cNvPr>
              <p:cNvSpPr/>
              <p:nvPr/>
            </p:nvSpPr>
            <p:spPr>
              <a:xfrm>
                <a:off x="8703309" y="4671696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549F27C-56EF-C166-BA10-B4920B8A7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309" y="4671696"/>
                <a:ext cx="468630" cy="468630"/>
              </a:xfrm>
              <a:prstGeom prst="rect">
                <a:avLst/>
              </a:prstGeom>
              <a:blipFill>
                <a:blip r:embed="rId4"/>
                <a:stretch>
                  <a:fillRect l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13F12D4-0282-8596-10ED-55462BC4C9AF}"/>
              </a:ext>
            </a:extLst>
          </p:cNvPr>
          <p:cNvCxnSpPr>
            <a:cxnSpLocks/>
            <a:endCxn id="31" idx="2"/>
          </p:cNvCxnSpPr>
          <p:nvPr/>
        </p:nvCxnSpPr>
        <p:spPr>
          <a:xfrm flipV="1">
            <a:off x="8937624" y="5140326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82D35A-7B8F-9FB2-74C6-AA71BF05EB5A}"/>
                  </a:ext>
                </a:extLst>
              </p:cNvPr>
              <p:cNvSpPr/>
              <p:nvPr/>
            </p:nvSpPr>
            <p:spPr>
              <a:xfrm>
                <a:off x="8703309" y="3947797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82D35A-7B8F-9FB2-74C6-AA71BF05EB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309" y="3947797"/>
                <a:ext cx="468630" cy="468630"/>
              </a:xfrm>
              <a:prstGeom prst="rect">
                <a:avLst/>
              </a:prstGeom>
              <a:blipFill>
                <a:blip r:embed="rId5"/>
                <a:stretch>
                  <a:fillRect l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F92726D-8930-6161-E4CD-6CD38D725815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8937624" y="4416427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534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3AD86-1571-D6FB-228A-8B563D15E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(Map) ADT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F7E85-C0B2-0941-5469-FBEF3EEEF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Contents:</a:t>
            </a:r>
          </a:p>
          <a:p>
            <a:pPr lvl="1"/>
            <a:r>
              <a:rPr lang="en-US" dirty="0"/>
              <a:t>Sets of </a:t>
            </a:r>
            <a:r>
              <a:rPr lang="en-US" dirty="0" err="1"/>
              <a:t>key+value</a:t>
            </a:r>
            <a:r>
              <a:rPr lang="en-US" dirty="0"/>
              <a:t> pairs</a:t>
            </a:r>
          </a:p>
          <a:p>
            <a:pPr lvl="1"/>
            <a:r>
              <a:rPr lang="en-US" dirty="0"/>
              <a:t>Keys must be comparable</a:t>
            </a:r>
          </a:p>
          <a:p>
            <a:r>
              <a:rPr lang="en-US" dirty="0"/>
              <a:t>Operations:</a:t>
            </a:r>
          </a:p>
          <a:p>
            <a:pPr lvl="1"/>
            <a:r>
              <a:rPr lang="en-US" dirty="0"/>
              <a:t>insert(key, value)</a:t>
            </a:r>
          </a:p>
          <a:p>
            <a:pPr lvl="2"/>
            <a:r>
              <a:rPr lang="en-US" dirty="0"/>
              <a:t>Adds the (</a:t>
            </a:r>
            <a:r>
              <a:rPr lang="en-US" dirty="0" err="1"/>
              <a:t>key,value</a:t>
            </a:r>
            <a:r>
              <a:rPr lang="en-US" dirty="0"/>
              <a:t>) pair into the dictionary</a:t>
            </a:r>
          </a:p>
          <a:p>
            <a:pPr lvl="2"/>
            <a:r>
              <a:rPr lang="en-US" dirty="0"/>
              <a:t>If the key already has a value, overwrite the old value</a:t>
            </a:r>
          </a:p>
          <a:p>
            <a:pPr lvl="3"/>
            <a:r>
              <a:rPr lang="en-US" dirty="0"/>
              <a:t>Consequence: Keys cannot be repeated</a:t>
            </a:r>
          </a:p>
          <a:p>
            <a:pPr lvl="1"/>
            <a:r>
              <a:rPr lang="en-US" dirty="0"/>
              <a:t>find(key)</a:t>
            </a:r>
          </a:p>
          <a:p>
            <a:pPr lvl="2"/>
            <a:r>
              <a:rPr lang="en-US" dirty="0"/>
              <a:t>Returns the value associated with the given key</a:t>
            </a:r>
          </a:p>
          <a:p>
            <a:pPr lvl="1"/>
            <a:r>
              <a:rPr lang="en-US" dirty="0"/>
              <a:t>delete(key)</a:t>
            </a:r>
          </a:p>
          <a:p>
            <a:pPr lvl="2"/>
            <a:r>
              <a:rPr lang="en-US" dirty="0"/>
              <a:t>Remove the key (and its associated value)</a:t>
            </a:r>
          </a:p>
        </p:txBody>
      </p:sp>
    </p:spTree>
    <p:extLst>
      <p:ext uri="{BB962C8B-B14F-4D97-AF65-F5344CB8AC3E}">
        <p14:creationId xmlns:p14="http://schemas.microsoft.com/office/powerpoint/2010/main" val="3568956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208DC-CFA0-51FE-747F-B24C466E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Running Time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1269A8-5366-06F8-EC79-56A7CF5C93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load factor</a:t>
                </a:r>
                <a:r>
                  <a:rPr lang="en-US" dirty="0"/>
                  <a:t> of a hash table represents the average number of items per “bucket”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𝑙𝑒𝑛𝑔𝑡h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Assume we have a has table that uses a linked-list for separate chaining</a:t>
                </a:r>
              </a:p>
              <a:p>
                <a:pPr lvl="1"/>
                <a:r>
                  <a:rPr lang="en-US" dirty="0"/>
                  <a:t>What is the expected number of comparisons needed in an unsuccessful find?</a:t>
                </a:r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What is the expected number of comparisons needed in a successful find?</a:t>
                </a:r>
              </a:p>
              <a:p>
                <a:r>
                  <a:rPr lang="en-US" dirty="0"/>
                  <a:t>How can we make the expected running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1269A8-5366-06F8-EC79-56A7CF5C93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201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0FBA-6F79-02B9-10AD-EEAD859AE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Factor?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E08AF-DF9A-73DA-75F4-9E637D15C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63F0AD-B366-C970-FEE0-A04A115DD57E}"/>
              </a:ext>
            </a:extLst>
          </p:cNvPr>
          <p:cNvGrpSpPr/>
          <p:nvPr/>
        </p:nvGrpSpPr>
        <p:grpSpPr>
          <a:xfrm>
            <a:off x="3002280" y="327342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39C43E9-2D02-A0AE-77F2-A88FDACCC3C2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F2AE310-76CF-A4D1-646A-CF24361BD1FB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01462BD-18BE-92D9-F615-720C0D738196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0EE0AF8-5E31-EE08-B930-3691FC794464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55D9A24-F483-575F-AC5F-5F0956AC4284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F202C58-CBB5-012D-D557-2A031682B6B5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8089122-E844-682A-D3C8-8FEB69345244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116D899-11B0-3132-F34D-1A8546F88966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6F0C92C-0A6A-A736-6854-6B83789D1F32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10D7F84-AB37-0A22-EEBF-60DCC570F6AE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1791840-5C39-5A87-C232-121A7EFD5A32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4AC9D25-BE1B-EA8E-3CDF-55103A55DC69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E504D8-C13D-913E-0F85-BCB0208DE1BE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1517909-B239-ADEF-BE68-21168FF28B40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AF83179-0D61-6102-E798-298CCFBFBEBC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E3EBF93-6D9A-6005-B678-19C29F8FB65E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E42C8D5-406E-0A13-A085-6CA809BE4D2F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020D2B5-E5BA-F903-664F-E14D4888F269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0F2615A-DEB3-179F-B749-F850767EF3A5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86ADB1-F3AC-5513-3A43-A3DACE0EEBB3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32600D7-9784-D14C-E329-06747D4BA920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C19CA43-9C52-3476-02AB-173F335F4DCC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2BE152A-DD21-A1D9-F9DB-36C450E2C305}"/>
                  </a:ext>
                </a:extLst>
              </p:cNvPr>
              <p:cNvSpPr/>
              <p:nvPr/>
            </p:nvSpPr>
            <p:spPr>
              <a:xfrm>
                <a:off x="4368165" y="254952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2BE152A-DD21-A1D9-F9DB-36C450E2C3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165" y="2549524"/>
                <a:ext cx="468630" cy="468630"/>
              </a:xfrm>
              <a:prstGeom prst="rect">
                <a:avLst/>
              </a:prstGeom>
              <a:blipFill>
                <a:blip r:embed="rId2"/>
                <a:stretch>
                  <a:fillRect l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D6838AF-6EEE-FDD0-E016-B6452060B852}"/>
              </a:ext>
            </a:extLst>
          </p:cNvPr>
          <p:cNvCxnSpPr>
            <a:cxnSpLocks/>
            <a:stCxn id="19" idx="0"/>
            <a:endCxn id="27" idx="2"/>
          </p:cNvCxnSpPr>
          <p:nvPr/>
        </p:nvCxnSpPr>
        <p:spPr>
          <a:xfrm flipV="1">
            <a:off x="4602480" y="301815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26FCB5F-C80E-58DD-C419-EE8648D2A51C}"/>
                  </a:ext>
                </a:extLst>
              </p:cNvPr>
              <p:cNvSpPr/>
              <p:nvPr/>
            </p:nvSpPr>
            <p:spPr>
              <a:xfrm>
                <a:off x="6315709" y="254952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26FCB5F-C80E-58DD-C419-EE8648D2A5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709" y="2549524"/>
                <a:ext cx="468630" cy="468630"/>
              </a:xfrm>
              <a:prstGeom prst="rect">
                <a:avLst/>
              </a:prstGeom>
              <a:blipFill>
                <a:blip r:embed="rId3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6620DF4-C4AC-F0A0-8AF7-1B9AA29AE047}"/>
              </a:ext>
            </a:extLst>
          </p:cNvPr>
          <p:cNvCxnSpPr>
            <a:cxnSpLocks/>
            <a:endCxn id="29" idx="2"/>
          </p:cNvCxnSpPr>
          <p:nvPr/>
        </p:nvCxnSpPr>
        <p:spPr>
          <a:xfrm flipV="1">
            <a:off x="6550024" y="301815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CA7CFFF-707E-EEF0-FCB3-F96A6B07358B}"/>
                  </a:ext>
                </a:extLst>
              </p:cNvPr>
              <p:cNvSpPr/>
              <p:nvPr/>
            </p:nvSpPr>
            <p:spPr>
              <a:xfrm>
                <a:off x="6315709" y="1825625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CA7CFFF-707E-EEF0-FCB3-F96A6B073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709" y="1825625"/>
                <a:ext cx="468630" cy="468630"/>
              </a:xfrm>
              <a:prstGeom prst="rect">
                <a:avLst/>
              </a:prstGeom>
              <a:blipFill>
                <a:blip r:embed="rId4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6DDAB81-8C43-B648-39FE-E4FB6BFD9151}"/>
              </a:ext>
            </a:extLst>
          </p:cNvPr>
          <p:cNvCxnSpPr>
            <a:cxnSpLocks/>
            <a:endCxn id="31" idx="2"/>
          </p:cNvCxnSpPr>
          <p:nvPr/>
        </p:nvCxnSpPr>
        <p:spPr>
          <a:xfrm flipV="1">
            <a:off x="6550024" y="2294255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138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0FBA-6F79-02B9-10AD-EEAD859AE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Factor?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E08AF-DF9A-73DA-75F4-9E637D15C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63F0AD-B366-C970-FEE0-A04A115DD57E}"/>
              </a:ext>
            </a:extLst>
          </p:cNvPr>
          <p:cNvGrpSpPr/>
          <p:nvPr/>
        </p:nvGrpSpPr>
        <p:grpSpPr>
          <a:xfrm>
            <a:off x="3002280" y="327342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39C43E9-2D02-A0AE-77F2-A88FDACCC3C2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F2AE310-76CF-A4D1-646A-CF24361BD1FB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01462BD-18BE-92D9-F615-720C0D738196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0EE0AF8-5E31-EE08-B930-3691FC794464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55D9A24-F483-575F-AC5F-5F0956AC4284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F202C58-CBB5-012D-D557-2A031682B6B5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8089122-E844-682A-D3C8-8FEB69345244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116D899-11B0-3132-F34D-1A8546F88966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6F0C92C-0A6A-A736-6854-6B83789D1F32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10D7F84-AB37-0A22-EEBF-60DCC570F6AE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1791840-5C39-5A87-C232-121A7EFD5A32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4AC9D25-BE1B-EA8E-3CDF-55103A55DC69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E504D8-C13D-913E-0F85-BCB0208DE1BE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1517909-B239-ADEF-BE68-21168FF28B40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AF83179-0D61-6102-E798-298CCFBFBEBC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E3EBF93-6D9A-6005-B678-19C29F8FB65E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E42C8D5-406E-0A13-A085-6CA809BE4D2F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020D2B5-E5BA-F903-664F-E14D4888F269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0F2615A-DEB3-179F-B749-F850767EF3A5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86ADB1-F3AC-5513-3A43-A3DACE0EEBB3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32600D7-9784-D14C-E329-06747D4BA920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C19CA43-9C52-3476-02AB-173F335F4DCC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2BE152A-DD21-A1D9-F9DB-36C450E2C305}"/>
                  </a:ext>
                </a:extLst>
              </p:cNvPr>
              <p:cNvSpPr/>
              <p:nvPr/>
            </p:nvSpPr>
            <p:spPr>
              <a:xfrm>
                <a:off x="4368165" y="254952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2BE152A-DD21-A1D9-F9DB-36C450E2C3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165" y="2549524"/>
                <a:ext cx="468630" cy="468630"/>
              </a:xfrm>
              <a:prstGeom prst="rect">
                <a:avLst/>
              </a:prstGeom>
              <a:blipFill>
                <a:blip r:embed="rId2"/>
                <a:stretch>
                  <a:fillRect l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D6838AF-6EEE-FDD0-E016-B6452060B852}"/>
              </a:ext>
            </a:extLst>
          </p:cNvPr>
          <p:cNvCxnSpPr>
            <a:cxnSpLocks/>
            <a:stCxn id="19" idx="0"/>
            <a:endCxn id="27" idx="2"/>
          </p:cNvCxnSpPr>
          <p:nvPr/>
        </p:nvCxnSpPr>
        <p:spPr>
          <a:xfrm flipV="1">
            <a:off x="4602480" y="301815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26FCB5F-C80E-58DD-C419-EE8648D2A51C}"/>
                  </a:ext>
                </a:extLst>
              </p:cNvPr>
              <p:cNvSpPr/>
              <p:nvPr/>
            </p:nvSpPr>
            <p:spPr>
              <a:xfrm>
                <a:off x="6315709" y="254952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26FCB5F-C80E-58DD-C419-EE8648D2A5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709" y="2549524"/>
                <a:ext cx="468630" cy="468630"/>
              </a:xfrm>
              <a:prstGeom prst="rect">
                <a:avLst/>
              </a:prstGeom>
              <a:blipFill>
                <a:blip r:embed="rId3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6620DF4-C4AC-F0A0-8AF7-1B9AA29AE047}"/>
              </a:ext>
            </a:extLst>
          </p:cNvPr>
          <p:cNvCxnSpPr>
            <a:cxnSpLocks/>
            <a:endCxn id="29" idx="2"/>
          </p:cNvCxnSpPr>
          <p:nvPr/>
        </p:nvCxnSpPr>
        <p:spPr>
          <a:xfrm flipV="1">
            <a:off x="6550024" y="301815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CA7CFFF-707E-EEF0-FCB3-F96A6B07358B}"/>
                  </a:ext>
                </a:extLst>
              </p:cNvPr>
              <p:cNvSpPr/>
              <p:nvPr/>
            </p:nvSpPr>
            <p:spPr>
              <a:xfrm>
                <a:off x="6315709" y="1825625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CA7CFFF-707E-EEF0-FCB3-F96A6B073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709" y="1825625"/>
                <a:ext cx="468630" cy="468630"/>
              </a:xfrm>
              <a:prstGeom prst="rect">
                <a:avLst/>
              </a:prstGeom>
              <a:blipFill>
                <a:blip r:embed="rId4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6DDAB81-8C43-B648-39FE-E4FB6BFD9151}"/>
              </a:ext>
            </a:extLst>
          </p:cNvPr>
          <p:cNvCxnSpPr>
            <a:cxnSpLocks/>
            <a:endCxn id="31" idx="2"/>
          </p:cNvCxnSpPr>
          <p:nvPr/>
        </p:nvCxnSpPr>
        <p:spPr>
          <a:xfrm flipV="1">
            <a:off x="6550024" y="2294255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26F0FDA-D34D-B8D0-9980-0ABC895BC06B}"/>
                  </a:ext>
                </a:extLst>
              </p:cNvPr>
              <p:cNvSpPr/>
              <p:nvPr/>
            </p:nvSpPr>
            <p:spPr>
              <a:xfrm>
                <a:off x="6315709" y="1101726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26F0FDA-D34D-B8D0-9980-0ABC895BC0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709" y="1101726"/>
                <a:ext cx="468630" cy="468630"/>
              </a:xfrm>
              <a:prstGeom prst="rect">
                <a:avLst/>
              </a:prstGeom>
              <a:blipFill>
                <a:blip r:embed="rId5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A352F6C-DE53-32FA-E0D5-C4BD09FE69CB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6550024" y="1570356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C0B67D5-585B-A19C-12CE-7279BCB526D7}"/>
                  </a:ext>
                </a:extLst>
              </p:cNvPr>
              <p:cNvSpPr/>
              <p:nvPr/>
            </p:nvSpPr>
            <p:spPr>
              <a:xfrm>
                <a:off x="8834754" y="254952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C0B67D5-585B-A19C-12CE-7279BCB526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754" y="2549524"/>
                <a:ext cx="468630" cy="468630"/>
              </a:xfrm>
              <a:prstGeom prst="rect">
                <a:avLst/>
              </a:prstGeom>
              <a:blipFill>
                <a:blip r:embed="rId6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5EAD4BB-F71C-4B78-6EE6-A124E0BA4014}"/>
              </a:ext>
            </a:extLst>
          </p:cNvPr>
          <p:cNvCxnSpPr>
            <a:cxnSpLocks/>
            <a:endCxn id="35" idx="2"/>
          </p:cNvCxnSpPr>
          <p:nvPr/>
        </p:nvCxnSpPr>
        <p:spPr>
          <a:xfrm flipV="1">
            <a:off x="9069069" y="301815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085C7EF-EC8A-9112-3297-6CC7CFC47952}"/>
                  </a:ext>
                </a:extLst>
              </p:cNvPr>
              <p:cNvSpPr/>
              <p:nvPr/>
            </p:nvSpPr>
            <p:spPr>
              <a:xfrm>
                <a:off x="8834754" y="1825625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085C7EF-EC8A-9112-3297-6CC7CFC479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754" y="1825625"/>
                <a:ext cx="468630" cy="468630"/>
              </a:xfrm>
              <a:prstGeom prst="rect">
                <a:avLst/>
              </a:prstGeom>
              <a:blipFill>
                <a:blip r:embed="rId7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93F4EF4-64CB-DDD5-DC1F-9C3F90800DD7}"/>
              </a:ext>
            </a:extLst>
          </p:cNvPr>
          <p:cNvCxnSpPr>
            <a:cxnSpLocks/>
            <a:endCxn id="37" idx="2"/>
          </p:cNvCxnSpPr>
          <p:nvPr/>
        </p:nvCxnSpPr>
        <p:spPr>
          <a:xfrm flipV="1">
            <a:off x="9069069" y="2294255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C250B66-D88B-576F-2EE4-97FA99D031C8}"/>
                  </a:ext>
                </a:extLst>
              </p:cNvPr>
              <p:cNvSpPr/>
              <p:nvPr/>
            </p:nvSpPr>
            <p:spPr>
              <a:xfrm>
                <a:off x="8834754" y="1084897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C250B66-D88B-576F-2EE4-97FA99D031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754" y="1084897"/>
                <a:ext cx="468630" cy="468630"/>
              </a:xfrm>
              <a:prstGeom prst="rect">
                <a:avLst/>
              </a:prstGeom>
              <a:blipFill>
                <a:blip r:embed="rId8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87CECB3-6B1F-DDE3-F042-3FC3931A51F3}"/>
              </a:ext>
            </a:extLst>
          </p:cNvPr>
          <p:cNvCxnSpPr>
            <a:cxnSpLocks/>
            <a:endCxn id="39" idx="2"/>
          </p:cNvCxnSpPr>
          <p:nvPr/>
        </p:nvCxnSpPr>
        <p:spPr>
          <a:xfrm flipV="1">
            <a:off x="9069069" y="1553527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C279382-C643-1AFC-B041-2C279813F34E}"/>
                  </a:ext>
                </a:extLst>
              </p:cNvPr>
              <p:cNvSpPr/>
              <p:nvPr/>
            </p:nvSpPr>
            <p:spPr>
              <a:xfrm>
                <a:off x="8834754" y="360998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C279382-C643-1AFC-B041-2C279813F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754" y="360998"/>
                <a:ext cx="468630" cy="468630"/>
              </a:xfrm>
              <a:prstGeom prst="rect">
                <a:avLst/>
              </a:prstGeom>
              <a:blipFill>
                <a:blip r:embed="rId9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01C2F5F-EF97-7D03-A3CD-00BF6AC7D8DF}"/>
              </a:ext>
            </a:extLst>
          </p:cNvPr>
          <p:cNvCxnSpPr>
            <a:cxnSpLocks/>
            <a:endCxn id="41" idx="2"/>
          </p:cNvCxnSpPr>
          <p:nvPr/>
        </p:nvCxnSpPr>
        <p:spPr>
          <a:xfrm flipV="1">
            <a:off x="9069069" y="829628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561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0FBA-6F79-02B9-10AD-EEAD859AE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Factor?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E08AF-DF9A-73DA-75F4-9E637D15C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63F0AD-B366-C970-FEE0-A04A115DD57E}"/>
              </a:ext>
            </a:extLst>
          </p:cNvPr>
          <p:cNvGrpSpPr/>
          <p:nvPr/>
        </p:nvGrpSpPr>
        <p:grpSpPr>
          <a:xfrm>
            <a:off x="3002280" y="327342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39C43E9-2D02-A0AE-77F2-A88FDACCC3C2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F2AE310-76CF-A4D1-646A-CF24361BD1FB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01462BD-18BE-92D9-F615-720C0D738196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0EE0AF8-5E31-EE08-B930-3691FC794464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55D9A24-F483-575F-AC5F-5F0956AC4284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F202C58-CBB5-012D-D557-2A031682B6B5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8089122-E844-682A-D3C8-8FEB69345244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116D899-11B0-3132-F34D-1A8546F88966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6F0C92C-0A6A-A736-6854-6B83789D1F32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10D7F84-AB37-0A22-EEBF-60DCC570F6AE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1791840-5C39-5A87-C232-121A7EFD5A32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4AC9D25-BE1B-EA8E-3CDF-55103A55DC69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E504D8-C13D-913E-0F85-BCB0208DE1BE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1517909-B239-ADEF-BE68-21168FF28B40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AF83179-0D61-6102-E798-298CCFBFBEBC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E3EBF93-6D9A-6005-B678-19C29F8FB65E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E42C8D5-406E-0A13-A085-6CA809BE4D2F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020D2B5-E5BA-F903-664F-E14D4888F269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0F2615A-DEB3-179F-B749-F850767EF3A5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86ADB1-F3AC-5513-3A43-A3DACE0EEBB3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32600D7-9784-D14C-E329-06747D4BA920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C19CA43-9C52-3476-02AB-173F335F4DCC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2BE152A-DD21-A1D9-F9DB-36C450E2C305}"/>
                  </a:ext>
                </a:extLst>
              </p:cNvPr>
              <p:cNvSpPr/>
              <p:nvPr/>
            </p:nvSpPr>
            <p:spPr>
              <a:xfrm>
                <a:off x="4368165" y="254952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2BE152A-DD21-A1D9-F9DB-36C450E2C3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165" y="2549524"/>
                <a:ext cx="468630" cy="468630"/>
              </a:xfrm>
              <a:prstGeom prst="rect">
                <a:avLst/>
              </a:prstGeom>
              <a:blipFill>
                <a:blip r:embed="rId2"/>
                <a:stretch>
                  <a:fillRect l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D6838AF-6EEE-FDD0-E016-B6452060B852}"/>
              </a:ext>
            </a:extLst>
          </p:cNvPr>
          <p:cNvCxnSpPr>
            <a:cxnSpLocks/>
            <a:stCxn id="19" idx="0"/>
            <a:endCxn id="27" idx="2"/>
          </p:cNvCxnSpPr>
          <p:nvPr/>
        </p:nvCxnSpPr>
        <p:spPr>
          <a:xfrm flipV="1">
            <a:off x="4602480" y="301815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26FCB5F-C80E-58DD-C419-EE8648D2A51C}"/>
                  </a:ext>
                </a:extLst>
              </p:cNvPr>
              <p:cNvSpPr/>
              <p:nvPr/>
            </p:nvSpPr>
            <p:spPr>
              <a:xfrm>
                <a:off x="6315709" y="254952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26FCB5F-C80E-58DD-C419-EE8648D2A5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709" y="2549524"/>
                <a:ext cx="468630" cy="468630"/>
              </a:xfrm>
              <a:prstGeom prst="rect">
                <a:avLst/>
              </a:prstGeom>
              <a:blipFill>
                <a:blip r:embed="rId3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6620DF4-C4AC-F0A0-8AF7-1B9AA29AE047}"/>
              </a:ext>
            </a:extLst>
          </p:cNvPr>
          <p:cNvCxnSpPr>
            <a:cxnSpLocks/>
            <a:endCxn id="29" idx="2"/>
          </p:cNvCxnSpPr>
          <p:nvPr/>
        </p:nvCxnSpPr>
        <p:spPr>
          <a:xfrm flipV="1">
            <a:off x="6550024" y="301815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CA7CFFF-707E-EEF0-FCB3-F96A6B07358B}"/>
                  </a:ext>
                </a:extLst>
              </p:cNvPr>
              <p:cNvSpPr/>
              <p:nvPr/>
            </p:nvSpPr>
            <p:spPr>
              <a:xfrm>
                <a:off x="6315709" y="1825625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CA7CFFF-707E-EEF0-FCB3-F96A6B073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709" y="1825625"/>
                <a:ext cx="468630" cy="468630"/>
              </a:xfrm>
              <a:prstGeom prst="rect">
                <a:avLst/>
              </a:prstGeom>
              <a:blipFill>
                <a:blip r:embed="rId4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6DDAB81-8C43-B648-39FE-E4FB6BFD9151}"/>
              </a:ext>
            </a:extLst>
          </p:cNvPr>
          <p:cNvCxnSpPr>
            <a:cxnSpLocks/>
            <a:endCxn id="31" idx="2"/>
          </p:cNvCxnSpPr>
          <p:nvPr/>
        </p:nvCxnSpPr>
        <p:spPr>
          <a:xfrm flipV="1">
            <a:off x="6550024" y="2294255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26F0FDA-D34D-B8D0-9980-0ABC895BC06B}"/>
                  </a:ext>
                </a:extLst>
              </p:cNvPr>
              <p:cNvSpPr/>
              <p:nvPr/>
            </p:nvSpPr>
            <p:spPr>
              <a:xfrm>
                <a:off x="6315709" y="1101726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26F0FDA-D34D-B8D0-9980-0ABC895BC0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709" y="1101726"/>
                <a:ext cx="468630" cy="468630"/>
              </a:xfrm>
              <a:prstGeom prst="rect">
                <a:avLst/>
              </a:prstGeom>
              <a:blipFill>
                <a:blip r:embed="rId5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A352F6C-DE53-32FA-E0D5-C4BD09FE69CB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6550024" y="1570356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C0B67D5-585B-A19C-12CE-7279BCB526D7}"/>
                  </a:ext>
                </a:extLst>
              </p:cNvPr>
              <p:cNvSpPr/>
              <p:nvPr/>
            </p:nvSpPr>
            <p:spPr>
              <a:xfrm>
                <a:off x="8834754" y="254952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C0B67D5-585B-A19C-12CE-7279BCB526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754" y="2549524"/>
                <a:ext cx="468630" cy="468630"/>
              </a:xfrm>
              <a:prstGeom prst="rect">
                <a:avLst/>
              </a:prstGeom>
              <a:blipFill>
                <a:blip r:embed="rId6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5EAD4BB-F71C-4B78-6EE6-A124E0BA4014}"/>
              </a:ext>
            </a:extLst>
          </p:cNvPr>
          <p:cNvCxnSpPr>
            <a:cxnSpLocks/>
            <a:endCxn id="35" idx="2"/>
          </p:cNvCxnSpPr>
          <p:nvPr/>
        </p:nvCxnSpPr>
        <p:spPr>
          <a:xfrm flipV="1">
            <a:off x="9069069" y="301815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085C7EF-EC8A-9112-3297-6CC7CFC47952}"/>
                  </a:ext>
                </a:extLst>
              </p:cNvPr>
              <p:cNvSpPr/>
              <p:nvPr/>
            </p:nvSpPr>
            <p:spPr>
              <a:xfrm>
                <a:off x="8834754" y="1825625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085C7EF-EC8A-9112-3297-6CC7CFC479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754" y="1825625"/>
                <a:ext cx="468630" cy="468630"/>
              </a:xfrm>
              <a:prstGeom prst="rect">
                <a:avLst/>
              </a:prstGeom>
              <a:blipFill>
                <a:blip r:embed="rId7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93F4EF4-64CB-DDD5-DC1F-9C3F90800DD7}"/>
              </a:ext>
            </a:extLst>
          </p:cNvPr>
          <p:cNvCxnSpPr>
            <a:cxnSpLocks/>
            <a:endCxn id="37" idx="2"/>
          </p:cNvCxnSpPr>
          <p:nvPr/>
        </p:nvCxnSpPr>
        <p:spPr>
          <a:xfrm flipV="1">
            <a:off x="9069069" y="2294255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C250B66-D88B-576F-2EE4-97FA99D031C8}"/>
                  </a:ext>
                </a:extLst>
              </p:cNvPr>
              <p:cNvSpPr/>
              <p:nvPr/>
            </p:nvSpPr>
            <p:spPr>
              <a:xfrm>
                <a:off x="8834754" y="1084897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C250B66-D88B-576F-2EE4-97FA99D031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754" y="1084897"/>
                <a:ext cx="468630" cy="468630"/>
              </a:xfrm>
              <a:prstGeom prst="rect">
                <a:avLst/>
              </a:prstGeom>
              <a:blipFill>
                <a:blip r:embed="rId8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87CECB3-6B1F-DDE3-F042-3FC3931A51F3}"/>
              </a:ext>
            </a:extLst>
          </p:cNvPr>
          <p:cNvCxnSpPr>
            <a:cxnSpLocks/>
            <a:endCxn id="39" idx="2"/>
          </p:cNvCxnSpPr>
          <p:nvPr/>
        </p:nvCxnSpPr>
        <p:spPr>
          <a:xfrm flipV="1">
            <a:off x="9069069" y="1553527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C279382-C643-1AFC-B041-2C279813F34E}"/>
                  </a:ext>
                </a:extLst>
              </p:cNvPr>
              <p:cNvSpPr/>
              <p:nvPr/>
            </p:nvSpPr>
            <p:spPr>
              <a:xfrm>
                <a:off x="8834754" y="360998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C279382-C643-1AFC-B041-2C279813F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754" y="360998"/>
                <a:ext cx="468630" cy="468630"/>
              </a:xfrm>
              <a:prstGeom prst="rect">
                <a:avLst/>
              </a:prstGeom>
              <a:blipFill>
                <a:blip r:embed="rId9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01C2F5F-EF97-7D03-A3CD-00BF6AC7D8DF}"/>
              </a:ext>
            </a:extLst>
          </p:cNvPr>
          <p:cNvCxnSpPr>
            <a:cxnSpLocks/>
            <a:endCxn id="41" idx="2"/>
          </p:cNvCxnSpPr>
          <p:nvPr/>
        </p:nvCxnSpPr>
        <p:spPr>
          <a:xfrm flipV="1">
            <a:off x="9069069" y="829628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03BAA4C-B007-C380-6D00-7D95F25871FA}"/>
                  </a:ext>
                </a:extLst>
              </p:cNvPr>
              <p:cNvSpPr/>
              <p:nvPr/>
            </p:nvSpPr>
            <p:spPr>
              <a:xfrm>
                <a:off x="4374197" y="1825625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03BAA4C-B007-C380-6D00-7D95F25871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197" y="1825625"/>
                <a:ext cx="468630" cy="468630"/>
              </a:xfrm>
              <a:prstGeom prst="rect">
                <a:avLst/>
              </a:prstGeom>
              <a:blipFill>
                <a:blip r:embed="rId10"/>
                <a:stretch>
                  <a:fillRect l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772FA18-6A5B-A1AF-51F3-05EBCDEAB760}"/>
              </a:ext>
            </a:extLst>
          </p:cNvPr>
          <p:cNvCxnSpPr>
            <a:cxnSpLocks/>
            <a:endCxn id="43" idx="2"/>
          </p:cNvCxnSpPr>
          <p:nvPr/>
        </p:nvCxnSpPr>
        <p:spPr>
          <a:xfrm flipV="1">
            <a:off x="4608512" y="2294255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E2F806D-D1B1-DF73-6BDA-A4668BEDD6CA}"/>
                  </a:ext>
                </a:extLst>
              </p:cNvPr>
              <p:cNvSpPr/>
              <p:nvPr/>
            </p:nvSpPr>
            <p:spPr>
              <a:xfrm>
                <a:off x="5607366" y="254952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E2F806D-D1B1-DF73-6BDA-A4668BEDD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366" y="2549524"/>
                <a:ext cx="468630" cy="468630"/>
              </a:xfrm>
              <a:prstGeom prst="rect">
                <a:avLst/>
              </a:prstGeom>
              <a:blipFill>
                <a:blip r:embed="rId11"/>
                <a:stretch>
                  <a:fillRect l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3F82035-F31B-DDB2-87BB-A0A1AEB721D2}"/>
              </a:ext>
            </a:extLst>
          </p:cNvPr>
          <p:cNvCxnSpPr>
            <a:cxnSpLocks/>
            <a:endCxn id="45" idx="2"/>
          </p:cNvCxnSpPr>
          <p:nvPr/>
        </p:nvCxnSpPr>
        <p:spPr>
          <a:xfrm flipV="1">
            <a:off x="5841681" y="301815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E2D19C4-9589-8C78-5C2C-A7145D3AEBE5}"/>
                  </a:ext>
                </a:extLst>
              </p:cNvPr>
              <p:cNvSpPr/>
              <p:nvPr/>
            </p:nvSpPr>
            <p:spPr>
              <a:xfrm>
                <a:off x="7593010" y="256206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E2D19C4-9589-8C78-5C2C-A7145D3AEB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010" y="2562064"/>
                <a:ext cx="468630" cy="468630"/>
              </a:xfrm>
              <a:prstGeom prst="rect">
                <a:avLst/>
              </a:prstGeom>
              <a:blipFill>
                <a:blip r:embed="rId12"/>
                <a:stretch>
                  <a:fillRect l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0D314E1-854A-65E6-9B7F-C273F6FDE7DA}"/>
              </a:ext>
            </a:extLst>
          </p:cNvPr>
          <p:cNvCxnSpPr>
            <a:cxnSpLocks/>
            <a:endCxn id="47" idx="2"/>
          </p:cNvCxnSpPr>
          <p:nvPr/>
        </p:nvCxnSpPr>
        <p:spPr>
          <a:xfrm flipV="1">
            <a:off x="7827325" y="303069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EF44CA0-7BB2-4E78-982C-D3C3E70B39E5}"/>
                  </a:ext>
                </a:extLst>
              </p:cNvPr>
              <p:cNvSpPr/>
              <p:nvPr/>
            </p:nvSpPr>
            <p:spPr>
              <a:xfrm>
                <a:off x="3126421" y="254952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EF44CA0-7BB2-4E78-982C-D3C3E70B39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421" y="2549524"/>
                <a:ext cx="468630" cy="468630"/>
              </a:xfrm>
              <a:prstGeom prst="rect">
                <a:avLst/>
              </a:prstGeom>
              <a:blipFill>
                <a:blip r:embed="rId13"/>
                <a:stretch>
                  <a:fillRect l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A668F0C-0B35-AA65-2737-CBC7BE8228E2}"/>
              </a:ext>
            </a:extLst>
          </p:cNvPr>
          <p:cNvCxnSpPr>
            <a:cxnSpLocks/>
            <a:endCxn id="49" idx="2"/>
          </p:cNvCxnSpPr>
          <p:nvPr/>
        </p:nvCxnSpPr>
        <p:spPr>
          <a:xfrm flipV="1">
            <a:off x="3360736" y="301815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A295C55-7A02-3F40-BBC1-E88C568E017D}"/>
                  </a:ext>
                </a:extLst>
              </p:cNvPr>
              <p:cNvSpPr/>
              <p:nvPr/>
            </p:nvSpPr>
            <p:spPr>
              <a:xfrm>
                <a:off x="7593010" y="1846579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A295C55-7A02-3F40-BBC1-E88C568E01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010" y="1846579"/>
                <a:ext cx="468630" cy="468630"/>
              </a:xfrm>
              <a:prstGeom prst="rect">
                <a:avLst/>
              </a:prstGeom>
              <a:blipFill>
                <a:blip r:embed="rId14"/>
                <a:stretch>
                  <a:fillRect l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F63374C-DE0C-C5B4-3F72-3B27EC9BC237}"/>
              </a:ext>
            </a:extLst>
          </p:cNvPr>
          <p:cNvCxnSpPr>
            <a:cxnSpLocks/>
            <a:endCxn id="51" idx="2"/>
          </p:cNvCxnSpPr>
          <p:nvPr/>
        </p:nvCxnSpPr>
        <p:spPr>
          <a:xfrm flipV="1">
            <a:off x="7827325" y="2315209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473778A-2878-4EF8-9556-821A278D079D}"/>
                  </a:ext>
                </a:extLst>
              </p:cNvPr>
              <p:cNvSpPr/>
              <p:nvPr/>
            </p:nvSpPr>
            <p:spPr>
              <a:xfrm>
                <a:off x="8213090" y="2549524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473778A-2878-4EF8-9556-821A278D07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3090" y="2549524"/>
                <a:ext cx="468630" cy="468630"/>
              </a:xfrm>
              <a:prstGeom prst="rect">
                <a:avLst/>
              </a:prstGeom>
              <a:blipFill>
                <a:blip r:embed="rId15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40B7F36-8C50-B7B5-8D5D-F7C2197D449B}"/>
              </a:ext>
            </a:extLst>
          </p:cNvPr>
          <p:cNvCxnSpPr>
            <a:cxnSpLocks/>
            <a:endCxn id="53" idx="2"/>
          </p:cNvCxnSpPr>
          <p:nvPr/>
        </p:nvCxnSpPr>
        <p:spPr>
          <a:xfrm flipV="1">
            <a:off x="8447405" y="3018154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215489C-1C00-DF44-EE09-420899356F8E}"/>
                  </a:ext>
                </a:extLst>
              </p:cNvPr>
              <p:cNvSpPr/>
              <p:nvPr/>
            </p:nvSpPr>
            <p:spPr>
              <a:xfrm>
                <a:off x="7577135" y="1133157"/>
                <a:ext cx="468630" cy="4686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215489C-1C00-DF44-EE09-420899356F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7135" y="1133157"/>
                <a:ext cx="468630" cy="468630"/>
              </a:xfrm>
              <a:prstGeom prst="rect">
                <a:avLst/>
              </a:prstGeom>
              <a:blipFill>
                <a:blip r:embed="rId16"/>
                <a:stretch>
                  <a:fillRect l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8F43A32-977F-43FE-EAAB-FDBF4149C224}"/>
              </a:ext>
            </a:extLst>
          </p:cNvPr>
          <p:cNvCxnSpPr>
            <a:cxnSpLocks/>
            <a:endCxn id="55" idx="2"/>
          </p:cNvCxnSpPr>
          <p:nvPr/>
        </p:nvCxnSpPr>
        <p:spPr>
          <a:xfrm flipV="1">
            <a:off x="7811450" y="1601787"/>
            <a:ext cx="0" cy="2552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274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FD21D-C91E-3FE2-2027-49433DFD6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Resolution: Linear Probing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C88E4-9BBE-71CC-681D-27A20BEEA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there’s a collision, use the next open space in the table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33847A-21B7-8D67-70E7-20697D5D828F}"/>
              </a:ext>
            </a:extLst>
          </p:cNvPr>
          <p:cNvGrpSpPr/>
          <p:nvPr/>
        </p:nvGrpSpPr>
        <p:grpSpPr>
          <a:xfrm>
            <a:off x="2895600" y="483806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2483E0-035B-552B-046B-B8CFCDDDA378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0A2255D-F389-165E-90CE-D5FDEDDAD427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873DF17-BBDE-7098-679E-F718BD0005E3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497686A-BF93-5D4B-62ED-13F2DCF99D21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3DB1FA2-F273-056C-0BC0-3CF45C0F23ED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EFCA446-C2F3-17AC-0BE3-69BCB6EC8B5A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E15B43A-CE28-5824-C803-3DB155C25B9F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D50E83A-82AF-5B5F-4819-0B3B5A4A67D4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477FBFB-DD77-940B-BBEF-1081F2AB4D8D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54EC3AB-7728-01B1-C085-C01979A56E18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5AF9B6F-5851-F1D1-4A8F-611B3182AB28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6CBC511-68D6-8230-0208-019B6D43F0C0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EAA4797-6DEA-8CBE-BAC1-E915143B9341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F550FB6-B136-FD0A-CDFB-8DCF58F3E6BD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75A14D9-1D9F-1F25-2689-4B160E4CD780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B50E096-C2C7-35F2-770A-652F4CB9C336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390E29-9377-939E-4D08-909131F81DFA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18A230B-E4DC-C904-C2DD-D6BF5FD6E094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C3758B1-9087-D7B1-ABB7-BF5CFE288F86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C2C4802-4643-0124-1D32-E88B8617331A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4B46D2A-B3B0-8BFB-4118-5BA56C95DCC4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DB85716-D30D-EBB1-5947-E6BF559FAEB6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9601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EC209-91E7-39F7-4A4E-647F00B9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Probing: Insert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BEF850-0680-6520-62A9-DA71336F12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insert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𝑡𝑎𝑏𝑙𝑒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occupied then try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that is occupied try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that is occupied try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BEF850-0680-6520-62A9-DA71336F12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7F5364F-88DC-3F96-2BC8-BAFA44EC14BE}"/>
              </a:ext>
            </a:extLst>
          </p:cNvPr>
          <p:cNvGrpSpPr/>
          <p:nvPr/>
        </p:nvGrpSpPr>
        <p:grpSpPr>
          <a:xfrm>
            <a:off x="2895600" y="546798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84DAC70-2D02-4363-C33E-910CC23D54FE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13EEE87-6AB8-548B-F84D-F081E8ECF76E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4FFA859-CE6A-3363-4D19-9CAB7D56F053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27DBA0-51B9-2EDB-EBA7-1E4A030D3BD3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4B5109F-FED7-B365-433C-F0CF16F73FD8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C3AF265-E570-4D67-F01B-B938693539B6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91A2D82-FDC4-EA2F-2A43-D14EA4AA9250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DEA582E-177A-FEBE-3F05-79B2349E7EED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A7DDDD4-8D2E-F314-F507-8FA0016B4B5C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F9000BC-81DC-CE44-03EB-CDF8D357E516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DF3124B-193F-D905-24FE-C943F42B8A33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6F3B3C3-578B-F0CF-7FDA-4D658EACB546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ECA0DCD-68D5-0470-BBE4-88793B346E25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9C5070-60AB-1BF9-E768-8ADCF618F29D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ABDDB81-53DE-3741-D996-1F287A6DDDBA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A6C8874-6AA8-354F-33B5-648D0C65EEE2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790C2C0-54CD-8E8A-29F1-4E4245996583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77B6A59-79DD-E078-29A8-28E65E272796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C9E6AB-C5FC-2724-1BF9-D8BBC6BF709A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98A0B8-7969-41D6-DAFF-DB99A0ED3CF0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9979AC-43BC-32F9-927F-21D434B1657C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3FB1665-49F1-41F3-8E29-06DAC51EBB0E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4335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82224-77C0-7101-3666-23633BC3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Probing: Find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C19AB-1C53-85A1-A3AF-83DFA61F9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CB483B-1B51-81A4-998F-C18BDFC7A15B}"/>
              </a:ext>
            </a:extLst>
          </p:cNvPr>
          <p:cNvGrpSpPr/>
          <p:nvPr/>
        </p:nvGrpSpPr>
        <p:grpSpPr>
          <a:xfrm>
            <a:off x="2895600" y="546798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59E03DE-9160-760E-CF86-C5941F904018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FB13D3D-1B90-EAA5-7AFB-EA801C2BB03B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FE21E7F-24A9-345B-6179-CE9B6B64048E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C08EC2F-4B9F-A549-E285-F42819929435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385E2DE-C98D-9B83-787C-CDCDA12EE202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6E10180-6F3A-3B45-83C4-214CAC8D7CD9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778B9FA-5B1A-6BAA-D0ED-497B6D233882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25C5EA0-74A9-C388-4C28-4D4F714373D5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6DE8AEA-6615-91BD-FFF6-5CBC5567FDB2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8753DEE-E10D-C9D8-4695-E23D2D67AB45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6618187-A7D6-BE09-20B6-BAA91D197150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D31F8DB-D9C0-B9CB-3688-A3070BDBF18E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FB6E01C-853F-A01D-EC7F-ADF1B7503A78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5FC6836-E37B-902E-DCCA-42612165BE79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5BF1168-2CD5-0057-BC2B-4909F76A33DD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0BAE604-1186-0894-51A9-CDB7E3244583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C78DDE3-ACB7-0049-DED7-1DAD1BC7F508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B16DDB0-7B34-54E8-8893-11222F305B1A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C05449B-00C3-5D02-3BCE-87B9791D97FD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1FDF2D-2EED-BE48-04B0-683CDAB71ABE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851D624-3FB9-0A77-322F-64E16B3803E0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A3D70CC-3542-191B-70BD-13DD27D6CB44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9909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82224-77C0-7101-3666-23633BC3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Probing: Find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7C19AB-1C53-85A1-A3AF-83DFA61F9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find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𝑡𝑎𝑏𝑙𝑒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is occupied and does not contain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then look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If that is occupied and does not contain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then look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that is occupied and does not contain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then look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Repeat until you either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or else you reach an empty cell in the table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7C19AB-1C53-85A1-A3AF-83DFA61F9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276BC9F7-99BA-B7BC-1AD2-84242D56EDF4}"/>
              </a:ext>
            </a:extLst>
          </p:cNvPr>
          <p:cNvGrpSpPr/>
          <p:nvPr/>
        </p:nvGrpSpPr>
        <p:grpSpPr>
          <a:xfrm>
            <a:off x="2895600" y="546798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12EC1DB-D4A6-6B7B-7C6F-C60875C4B880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F0BD263-8B0C-EE09-006A-586758C03449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BCB131B-1A39-0FB0-EC28-AB2DC7165455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0065800-76F9-7D0C-E5B6-87020D3297B3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A775EEE-4045-A0E9-526E-AC2E4A2B220F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8B9BA47-C1A1-480B-FBD9-0B5D0C3FEC27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B61FD45-4837-E870-55ED-6756EC2B5361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EEA9484-5BD7-74CD-F516-9CC8D067DE6A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F251C79-01BF-5C06-7487-02E695D99A4F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67AFA12-FBBE-9F99-7B1A-AE3BB7D429F8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A245A2F-6564-4891-A90C-E3E2BF04E125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AE4A53B-9B6C-7B8D-8E87-A270ED0D10A3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BBD0B4C-F158-E738-E58A-1DA6795238D8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E8BF469-3A2B-FC51-C4A4-253D9013DAF7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9AC31F3-54B7-B947-0217-17FC02604175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6818FCD-6E83-A9BD-EAA4-3AAD7B03036B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B224D1-EB59-30C6-540B-8994D7663CDC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63F476A-B374-374B-789B-67414FC2A447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23329E1-825C-BBDB-1055-328D27B7B737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09B7E04-AA65-9DC6-22AD-B63B7FA8D350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F17D356-8CC5-C0AF-2880-5EE8F66A33EB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3BF3FBC-BB62-99F8-8361-7ECF47FBB82E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1411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82224-77C0-7101-3666-23633BC3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Probing: Delete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C19AB-1C53-85A1-A3AF-83DFA61F9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A, B, C, D, and E all hashed to 3</a:t>
            </a:r>
          </a:p>
          <a:p>
            <a:r>
              <a:rPr lang="en-US" dirty="0"/>
              <a:t>Now let’s delete B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317F43-9CD7-8DA0-A5D0-001E0001053F}"/>
              </a:ext>
            </a:extLst>
          </p:cNvPr>
          <p:cNvGrpSpPr/>
          <p:nvPr/>
        </p:nvGrpSpPr>
        <p:grpSpPr>
          <a:xfrm>
            <a:off x="2837411" y="3198609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1202B14-1CA9-7427-2AFA-FA1DD7757A51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A3C04AB-11E3-0E1D-5512-CF9905E76CA3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505F905-78AC-0FED-63A8-D158F9F6DB98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6C3C739-190D-77AE-094B-B5A1ABEDD151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DB671C4-36E4-5759-BD56-4B984DE8E14C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5E106D1-7203-82F6-280F-7E853F2B0A6B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0048179-5B5B-1D84-4BEE-B63E119BE515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AF1E2D4-BFD0-E7A3-64D2-1DB262FEE593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D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9BCC972-4F49-985D-FF80-F251AC888966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E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F5EC299-2C81-C998-0B48-905B653F2074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35EE393-F261-7112-0EE4-348AA0A16376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F74D851-AE84-7BB2-15D2-B8B3FDBD30F2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D037339-333A-C3D8-3E6C-65B8FAD06306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452F40-2861-0C61-C782-DA10FBC1BF55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EDF1C0F-B926-C860-D53D-B07734898241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466C9CD-1D81-A75D-F1FC-9BF215023E22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15135D2-4A37-6E73-2735-7DD762D195B1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4DAB7D0-ACAD-CF90-8FD1-642768251F99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D6C6D38-B5FA-0844-809D-ECE94165422E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8481B7C-6E6D-1241-B31F-BBD1206BCACC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7E7B75A-56BD-E34F-5441-E945C7024148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10EF039-58EA-D1AF-24E2-766AB95BFBAC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5116AA1-79E7-7B8F-6B63-5AD080903693}"/>
              </a:ext>
            </a:extLst>
          </p:cNvPr>
          <p:cNvGrpSpPr/>
          <p:nvPr/>
        </p:nvGrpSpPr>
        <p:grpSpPr>
          <a:xfrm>
            <a:off x="2895600" y="5467983"/>
            <a:ext cx="6400800" cy="1097280"/>
            <a:chOff x="4953000" y="660717"/>
            <a:chExt cx="6400800" cy="109728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E2BEEE4-F2F5-4A6D-A7F1-74E5F59B87C3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6E892C7-4BB7-7892-D8EF-72CBDED38551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C937C9A-A150-3B3B-5F5D-A46B057E77E9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14F1BB8-CD89-6CC4-271E-B54E8B76D927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B063377-763D-7E6B-A2E2-168A8418FD90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BDC69C8-0C62-202A-1D29-F6FA19617469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2C24F4D-45E7-429F-1A5A-E2F8B8908173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9CAD924-3E43-437B-0227-B82DCA6BCC64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082242E-03C9-DAC8-4F5A-35CBD59C5E64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4CCBA9C-3E8E-4B95-CA6E-01032FF83852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792AA63-0871-0F41-E9F2-588857F0A4F8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509C928-E94D-95A9-C016-C6809689E499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2AA9EB9-788C-B4ED-3ADA-785D5BE14080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FBF553E-1BDD-5C2E-6BB1-8C3C791134B5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38A8E60-CF0C-00C6-275F-9CBAE91141F1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C89A41F-BF8D-9B3D-B3C1-AA50B5DDCE1C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C7892DC-2FA8-A5BA-5797-5FBAD88AFA6D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EF67158-5307-F23C-E512-778B1FDB75D9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788CA28-DB30-5C22-5B10-37895107B113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AF9FD98-F08E-74AD-B4D7-CC0C2EDE31F7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5B24D09-3912-D852-0607-0B6184BE452C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4A771A6-FE79-3EE8-742B-09A1A7CE80E6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F70D4F65-1C9F-2430-9212-AF08A10A5B82}"/>
              </a:ext>
            </a:extLst>
          </p:cNvPr>
          <p:cNvSpPr txBox="1"/>
          <p:nvPr/>
        </p:nvSpPr>
        <p:spPr>
          <a:xfrm>
            <a:off x="1600429" y="3301311"/>
            <a:ext cx="86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AD923D7-3737-D6A6-A7FB-34380866D88E}"/>
              </a:ext>
            </a:extLst>
          </p:cNvPr>
          <p:cNvSpPr txBox="1"/>
          <p:nvPr/>
        </p:nvSpPr>
        <p:spPr>
          <a:xfrm>
            <a:off x="1600429" y="5603357"/>
            <a:ext cx="720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After:</a:t>
            </a:r>
          </a:p>
        </p:txBody>
      </p:sp>
    </p:spTree>
    <p:extLst>
      <p:ext uri="{BB962C8B-B14F-4D97-AF65-F5344CB8AC3E}">
        <p14:creationId xmlns:p14="http://schemas.microsoft.com/office/powerpoint/2010/main" val="565583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82224-77C0-7101-3666-23633BC3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Probing: Delete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C19AB-1C53-85A1-A3AF-83DFA61F9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A, B, and E all hashed to 3, and C and D hashed to 5</a:t>
            </a:r>
          </a:p>
          <a:p>
            <a:r>
              <a:rPr lang="en-US" dirty="0"/>
              <a:t>Now let’s delete B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557A905-A4AB-3521-6E44-053E83039717}"/>
              </a:ext>
            </a:extLst>
          </p:cNvPr>
          <p:cNvGrpSpPr/>
          <p:nvPr/>
        </p:nvGrpSpPr>
        <p:grpSpPr>
          <a:xfrm>
            <a:off x="2837411" y="3198609"/>
            <a:ext cx="6400800" cy="1097280"/>
            <a:chOff x="4953000" y="660717"/>
            <a:chExt cx="6400800" cy="109728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80D7FBF-B01A-0263-3C32-5EE2F7A16537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47806BC-9D6A-BA52-C7E9-2B88DE6B0DB6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E16997F-BE67-C4CF-33DB-F3CEB9B5E7FF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F4DD397-D99C-7646-A67D-CF7F7D487B88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CB4BB42-9793-1214-47D0-4B30BC0780D9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F4F6AC1-6C76-A972-3D3C-C502B6358025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D294464-AC69-3D07-3DB2-36131BDFBEAC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BF1821F-C1E3-EA41-AE19-92A28DAE6210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D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A3F0A40-04D7-AD38-9174-FBAA27A8621E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E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E94F093-0B15-C706-A522-819BF36D2D9B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3FB048E-0C7B-F708-75DA-E2C6FA8F5826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0DD7863-789A-A342-31AA-A1A494FE2D02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74489EC-EAE6-0437-2AD4-E63C397FE366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12EB49C-DAB9-BEB9-59C3-10CAFDCCA95F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EE59E87-303A-7922-37B0-7EED645DBB8D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548E299-9524-3D95-0330-A77CA45E23C4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D65189A-1BBE-D762-F7A0-0E1C52656C4A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374B8B0-C318-594E-6595-2927D1887D2F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6478652-DF0C-8932-2F4B-DCFF3721D7AE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E1CC52F-5B67-A094-24D5-3FFD152CCCB4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281D43C-365F-E9E0-2F3E-3AEC6E041CFF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0EFE913-0974-C71F-7F24-0616C6028245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F0E7FA8-3BC2-B1F6-F856-E242C2F1AE79}"/>
              </a:ext>
            </a:extLst>
          </p:cNvPr>
          <p:cNvGrpSpPr/>
          <p:nvPr/>
        </p:nvGrpSpPr>
        <p:grpSpPr>
          <a:xfrm>
            <a:off x="2895600" y="5467983"/>
            <a:ext cx="6400800" cy="1097280"/>
            <a:chOff x="4953000" y="660717"/>
            <a:chExt cx="6400800" cy="1097280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080B4AB-EF77-14B3-B419-5CA35BE5DB03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4249A9C-6ED1-D9FC-95EC-B4B4859E7E6A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2AB09D0E-533D-6A0E-99E3-33D37733B1A3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8410FC4-E45A-B5FD-B222-FC7DA0EAD62C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CCC229D-3A1C-5FEB-FC0B-A77D5870FA31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DE62C7C2-8671-2E6A-DA8F-CF7A29CDA5AD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F6BD7A7-540E-8EC5-D043-5E081630C2C7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8D7D4D6-8E24-244C-3971-3CCAD4261AEC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67DFB6D-37C3-C196-F5BA-42A77E9D771B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DA4B8E49-61D8-BCC7-82FA-A482EDEE8E05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06DB1D8-0C5C-14B6-26C6-6D75B2A5EFB1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2D755FE-F515-40EC-653B-223CEB76CA73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31D220B9-29A0-64DD-2500-3019131C007D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3D5157E-11D6-BE97-7FBE-07ED93BE870F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DA80E3F-EE44-1BE6-C659-DB84450793FA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B8FC242-387C-B27E-C1C6-8FE7AA601A71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43771C7-E8E0-43A1-2859-0D4A771F59E8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F78C97C-EF94-9133-7554-3A31C4B65CD3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74F169C-2BD0-1676-4932-755C5A0E5328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FB6C60F-0F31-9D5A-8B8B-27195326098D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3F8A554-51E7-EB90-5525-BCC34E507E3E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851A8B6-4F8D-214A-6A55-233D3318CC0D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AB07EE8C-AC48-9B51-CA01-3DF09601C283}"/>
              </a:ext>
            </a:extLst>
          </p:cNvPr>
          <p:cNvSpPr txBox="1"/>
          <p:nvPr/>
        </p:nvSpPr>
        <p:spPr>
          <a:xfrm>
            <a:off x="1600429" y="3301311"/>
            <a:ext cx="86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Before: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A4787DE-530B-3E10-4F22-AADFE50C03BD}"/>
              </a:ext>
            </a:extLst>
          </p:cNvPr>
          <p:cNvSpPr txBox="1"/>
          <p:nvPr/>
        </p:nvSpPr>
        <p:spPr>
          <a:xfrm>
            <a:off x="1600429" y="5603357"/>
            <a:ext cx="720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After:</a:t>
            </a:r>
          </a:p>
        </p:txBody>
      </p:sp>
    </p:spTree>
    <p:extLst>
      <p:ext uri="{BB962C8B-B14F-4D97-AF65-F5344CB8AC3E}">
        <p14:creationId xmlns:p14="http://schemas.microsoft.com/office/powerpoint/2010/main" val="134674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4CFD5-6174-1FD7-60B7-64E10B65B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Data Structures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7B359D6B-9B11-EAD4-2DE3-EB38FA61CE1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44661283"/>
                  </p:ext>
                </p:extLst>
              </p:nvPr>
            </p:nvGraphicFramePr>
            <p:xfrm>
              <a:off x="1485900" y="1988820"/>
              <a:ext cx="9220199" cy="34049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92120">
                      <a:extLst>
                        <a:ext uri="{9D8B030D-6E8A-4147-A177-3AD203B41FA5}">
                          <a16:colId xmlns:a16="http://schemas.microsoft.com/office/drawing/2014/main" val="3859037791"/>
                        </a:ext>
                      </a:extLst>
                    </a:gridCol>
                    <a:gridCol w="1930400">
                      <a:extLst>
                        <a:ext uri="{9D8B030D-6E8A-4147-A177-3AD203B41FA5}">
                          <a16:colId xmlns:a16="http://schemas.microsoft.com/office/drawing/2014/main" val="1986166423"/>
                        </a:ext>
                      </a:extLst>
                    </a:gridCol>
                    <a:gridCol w="1798320">
                      <a:extLst>
                        <a:ext uri="{9D8B030D-6E8A-4147-A177-3AD203B41FA5}">
                          <a16:colId xmlns:a16="http://schemas.microsoft.com/office/drawing/2014/main" val="3667104526"/>
                        </a:ext>
                      </a:extLst>
                    </a:gridCol>
                    <a:gridCol w="2499359">
                      <a:extLst>
                        <a:ext uri="{9D8B030D-6E8A-4147-A177-3AD203B41FA5}">
                          <a16:colId xmlns:a16="http://schemas.microsoft.com/office/drawing/2014/main" val="265108309"/>
                        </a:ext>
                      </a:extLst>
                    </a:gridCol>
                  </a:tblGrid>
                  <a:tr h="3902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Data Structure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Time to insert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dirty="0"/>
                            <a:t>Time to find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dirty="0"/>
                            <a:t>Time to delete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6940656"/>
                      </a:ext>
                    </a:extLst>
                  </a:tr>
                  <a:tr h="3902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Unsorted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9218032"/>
                      </a:ext>
                    </a:extLst>
                  </a:tr>
                  <a:tr h="3902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Unsorted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37532272"/>
                      </a:ext>
                    </a:extLst>
                  </a:tr>
                  <a:tr h="3902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1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1548857"/>
                      </a:ext>
                    </a:extLst>
                  </a:tr>
                  <a:tr h="3902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7379023"/>
                      </a:ext>
                    </a:extLst>
                  </a:tr>
                  <a:tr h="3902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Heap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1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8038284"/>
                      </a:ext>
                    </a:extLst>
                  </a:tr>
                  <a:tr h="3902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Binary Search Tree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100" b="0" i="0" smtClean="0">
                                        <a:latin typeface="Cambria Math" panose="02040503050406030204" pitchFamily="18" charset="0"/>
                                      </a:rPr>
                                      <m:t>height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100" b="0" i="0" smtClean="0">
                                        <a:latin typeface="Cambria Math" panose="02040503050406030204" pitchFamily="18" charset="0"/>
                                      </a:rPr>
                                      <m:t>height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100" b="0" i="0" smtClean="0">
                                        <a:latin typeface="Cambria Math" panose="02040503050406030204" pitchFamily="18" charset="0"/>
                                      </a:rPr>
                                      <m:t>height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2073772"/>
                      </a:ext>
                    </a:extLst>
                  </a:tr>
                  <a:tr h="524548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AVL Tree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1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1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1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7528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7B359D6B-9B11-EAD4-2DE3-EB38FA61CE1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44661283"/>
                  </p:ext>
                </p:extLst>
              </p:nvPr>
            </p:nvGraphicFramePr>
            <p:xfrm>
              <a:off x="1485900" y="1988820"/>
              <a:ext cx="9220199" cy="34049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92120">
                      <a:extLst>
                        <a:ext uri="{9D8B030D-6E8A-4147-A177-3AD203B41FA5}">
                          <a16:colId xmlns:a16="http://schemas.microsoft.com/office/drawing/2014/main" val="3859037791"/>
                        </a:ext>
                      </a:extLst>
                    </a:gridCol>
                    <a:gridCol w="1930400">
                      <a:extLst>
                        <a:ext uri="{9D8B030D-6E8A-4147-A177-3AD203B41FA5}">
                          <a16:colId xmlns:a16="http://schemas.microsoft.com/office/drawing/2014/main" val="1986166423"/>
                        </a:ext>
                      </a:extLst>
                    </a:gridCol>
                    <a:gridCol w="1798320">
                      <a:extLst>
                        <a:ext uri="{9D8B030D-6E8A-4147-A177-3AD203B41FA5}">
                          <a16:colId xmlns:a16="http://schemas.microsoft.com/office/drawing/2014/main" val="3667104526"/>
                        </a:ext>
                      </a:extLst>
                    </a:gridCol>
                    <a:gridCol w="2499359">
                      <a:extLst>
                        <a:ext uri="{9D8B030D-6E8A-4147-A177-3AD203B41FA5}">
                          <a16:colId xmlns:a16="http://schemas.microsoft.com/office/drawing/2014/main" val="265108309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Data Structure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Time to insert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dirty="0"/>
                            <a:t>Time to find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dirty="0"/>
                            <a:t>Time to delete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694065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Unsorted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110448" r="-223975" b="-6358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110448" r="-139865" b="-6358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110448" r="-976" b="-6358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921803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Unsorted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207353" r="-223975" b="-52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207353" r="-139865" b="-52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207353" r="-976" b="-526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753227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311940" r="-223975" b="-434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311940" r="-139865" b="-434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311940" r="-976" b="-4343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1548857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405882" r="-223975" b="-327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405882" r="-139865" b="-327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405882" r="-976" b="-327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737902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Heap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513433" r="-223975" b="-232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513433" r="-139865" b="-232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513433" r="-976" b="-2328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8038284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Binary Search Tree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604412" r="-223975" b="-1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604412" r="-139865" b="-1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604412" r="-976" b="-12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2073772"/>
                      </a:ext>
                    </a:extLst>
                  </a:tr>
                  <a:tr h="524548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AVL Tree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556977" r="-223975" b="-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556977" r="-139865" b="-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556977" r="-976" b="-23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75286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79687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82224-77C0-7101-3666-23633BC3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Probing: Delete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C19AB-1C53-85A1-A3AF-83DFA61F9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A and E hashed to 3, and B,C, and D hashed to 4</a:t>
            </a:r>
          </a:p>
          <a:p>
            <a:r>
              <a:rPr lang="en-US" dirty="0"/>
              <a:t>Now let’s delete B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557A905-A4AB-3521-6E44-053E83039717}"/>
              </a:ext>
            </a:extLst>
          </p:cNvPr>
          <p:cNvGrpSpPr/>
          <p:nvPr/>
        </p:nvGrpSpPr>
        <p:grpSpPr>
          <a:xfrm>
            <a:off x="2837411" y="3198609"/>
            <a:ext cx="6400800" cy="1097280"/>
            <a:chOff x="4953000" y="660717"/>
            <a:chExt cx="6400800" cy="109728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80D7FBF-B01A-0263-3C32-5EE2F7A16537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47806BC-9D6A-BA52-C7E9-2B88DE6B0DB6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E16997F-BE67-C4CF-33DB-F3CEB9B5E7FF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F4DD397-D99C-7646-A67D-CF7F7D487B88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CB4BB42-9793-1214-47D0-4B30BC0780D9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F4F6AC1-6C76-A972-3D3C-C502B6358025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D294464-AC69-3D07-3DB2-36131BDFBEAC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BF1821F-C1E3-EA41-AE19-92A28DAE6210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D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A3F0A40-04D7-AD38-9174-FBAA27A8621E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E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E94F093-0B15-C706-A522-819BF36D2D9B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3FB048E-0C7B-F708-75DA-E2C6FA8F5826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0DD7863-789A-A342-31AA-A1A494FE2D02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74489EC-EAE6-0437-2AD4-E63C397FE366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12EB49C-DAB9-BEB9-59C3-10CAFDCCA95F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EE59E87-303A-7922-37B0-7EED645DBB8D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548E299-9524-3D95-0330-A77CA45E23C4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D65189A-1BBE-D762-F7A0-0E1C52656C4A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374B8B0-C318-594E-6595-2927D1887D2F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6478652-DF0C-8932-2F4B-DCFF3721D7AE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E1CC52F-5B67-A094-24D5-3FFD152CCCB4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281D43C-365F-E9E0-2F3E-3AEC6E041CFF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0EFE913-0974-C71F-7F24-0616C6028245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F0E7FA8-3BC2-B1F6-F856-E242C2F1AE79}"/>
              </a:ext>
            </a:extLst>
          </p:cNvPr>
          <p:cNvGrpSpPr/>
          <p:nvPr/>
        </p:nvGrpSpPr>
        <p:grpSpPr>
          <a:xfrm>
            <a:off x="2895600" y="5467983"/>
            <a:ext cx="6400800" cy="1097280"/>
            <a:chOff x="4953000" y="660717"/>
            <a:chExt cx="6400800" cy="1097280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080B4AB-EF77-14B3-B419-5CA35BE5DB03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4249A9C-6ED1-D9FC-95EC-B4B4859E7E6A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2AB09D0E-533D-6A0E-99E3-33D37733B1A3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8410FC4-E45A-B5FD-B222-FC7DA0EAD62C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CCC229D-3A1C-5FEB-FC0B-A77D5870FA31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DE62C7C2-8671-2E6A-DA8F-CF7A29CDA5AD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F6BD7A7-540E-8EC5-D043-5E081630C2C7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8D7D4D6-8E24-244C-3971-3CCAD4261AEC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67DFB6D-37C3-C196-F5BA-42A77E9D771B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DA4B8E49-61D8-BCC7-82FA-A482EDEE8E05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06DB1D8-0C5C-14B6-26C6-6D75B2A5EFB1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2D755FE-F515-40EC-653B-223CEB76CA73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31D220B9-29A0-64DD-2500-3019131C007D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3D5157E-11D6-BE97-7FBE-07ED93BE870F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DA80E3F-EE44-1BE6-C659-DB84450793FA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B8FC242-387C-B27E-C1C6-8FE7AA601A71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43771C7-E8E0-43A1-2859-0D4A771F59E8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F78C97C-EF94-9133-7554-3A31C4B65CD3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74F169C-2BD0-1676-4932-755C5A0E5328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FB6C60F-0F31-9D5A-8B8B-27195326098D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3F8A554-51E7-EB90-5525-BCC34E507E3E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851A8B6-4F8D-214A-6A55-233D3318CC0D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AB07EE8C-AC48-9B51-CA01-3DF09601C283}"/>
              </a:ext>
            </a:extLst>
          </p:cNvPr>
          <p:cNvSpPr txBox="1"/>
          <p:nvPr/>
        </p:nvSpPr>
        <p:spPr>
          <a:xfrm>
            <a:off x="1600429" y="3301311"/>
            <a:ext cx="86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Before: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A4787DE-530B-3E10-4F22-AADFE50C03BD}"/>
              </a:ext>
            </a:extLst>
          </p:cNvPr>
          <p:cNvSpPr txBox="1"/>
          <p:nvPr/>
        </p:nvSpPr>
        <p:spPr>
          <a:xfrm>
            <a:off x="1600429" y="5603357"/>
            <a:ext cx="720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After:</a:t>
            </a:r>
          </a:p>
        </p:txBody>
      </p:sp>
    </p:spTree>
    <p:extLst>
      <p:ext uri="{BB962C8B-B14F-4D97-AF65-F5344CB8AC3E}">
        <p14:creationId xmlns:p14="http://schemas.microsoft.com/office/powerpoint/2010/main" val="1211498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82224-77C0-7101-3666-23633BC3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Probing: Delete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C19AB-1C53-85A1-A3AF-83DFA61F9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do this together!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387865-D6B3-8587-09E8-5CD31E13046E}"/>
              </a:ext>
            </a:extLst>
          </p:cNvPr>
          <p:cNvGrpSpPr/>
          <p:nvPr/>
        </p:nvGrpSpPr>
        <p:grpSpPr>
          <a:xfrm>
            <a:off x="2895600" y="546798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1181C52-626F-FED7-E42B-5197B1371785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1A939B2-C32B-6627-7D0A-988872501ED4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919772A-B0F4-4ADD-DB4F-9629D7C55125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60AC0AE-1B49-6671-B294-33F730D82761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96B516C-93B9-57A5-6B86-232A242A0550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EED7752-D7E4-7171-A7FE-B10E19044DA8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1575A89-6E67-D480-DD5F-3137641C88E0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3F8F715-4079-97B3-A6A5-2A78BD64DF81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D9C4C72-1025-EC8B-3ACA-FABBC3652DA2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B4C3245-CE3A-9FF3-02B6-13180C87DCAB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B1430E6-19F4-92A9-81E3-2A173BB21087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5B83A83-94DE-8C82-C87A-70DDD7775F65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839240A-6DCC-53C4-D040-B382ACE17715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BB6038A-3189-2451-C956-1CC4E3230B8D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7D5C3A8-31FF-19C5-01D2-FDA293EB0CC0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0102509-1C4B-5D84-C96E-A5AE1AAF3AFF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2436469-A3A6-DF70-D8C0-9999C0D8541B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A643D0A-07F3-117B-A8BB-008B9DDDA498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65022D3-8588-6E98-AA75-FEE59861FF49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2E7651B-5654-CB4A-084B-117AF7224368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60B1476-0333-B34B-FAD7-DED45ACA45C6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418FACF-8183-0EB6-9A9C-04DAB6E8AA50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9814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82224-77C0-7101-3666-23633BC3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Probing: Delete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7C19AB-1C53-85A1-A3AF-83DFA61F9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delete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Assume it is present</a:t>
                </a:r>
              </a:p>
              <a:p>
                <a:r>
                  <a:rPr lang="en-US" dirty="0"/>
                  <a:t>Beginning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probe until we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(call this location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Mark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as empty (e.g. null), then continue probing while doing the following until you find another empty index</a:t>
                </a:r>
              </a:p>
              <a:p>
                <a:pPr lvl="1"/>
                <a:r>
                  <a:rPr lang="en-US" dirty="0"/>
                  <a:t>If you come across a key which hashes to a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then move that item to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and update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7C19AB-1C53-85A1-A3AF-83DFA61F9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F387865-D6B3-8587-09E8-5CD31E13046E}"/>
              </a:ext>
            </a:extLst>
          </p:cNvPr>
          <p:cNvGrpSpPr/>
          <p:nvPr/>
        </p:nvGrpSpPr>
        <p:grpSpPr>
          <a:xfrm>
            <a:off x="2895600" y="546798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1181C52-626F-FED7-E42B-5197B1371785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1A939B2-C32B-6627-7D0A-988872501ED4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919772A-B0F4-4ADD-DB4F-9629D7C55125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60AC0AE-1B49-6671-B294-33F730D82761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96B516C-93B9-57A5-6B86-232A242A0550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EED7752-D7E4-7171-A7FE-B10E19044DA8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1575A89-6E67-D480-DD5F-3137641C88E0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3F8F715-4079-97B3-A6A5-2A78BD64DF81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D9C4C72-1025-EC8B-3ACA-FABBC3652DA2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B4C3245-CE3A-9FF3-02B6-13180C87DCAB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B1430E6-19F4-92A9-81E3-2A173BB21087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5B83A83-94DE-8C82-C87A-70DDD7775F65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839240A-6DCC-53C4-D040-B382ACE17715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BB6038A-3189-2451-C956-1CC4E3230B8D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7D5C3A8-31FF-19C5-01D2-FDA293EB0CC0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0102509-1C4B-5D84-C96E-A5AE1AAF3AFF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2436469-A3A6-DF70-D8C0-9999C0D8541B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A643D0A-07F3-117B-A8BB-008B9DDDA498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65022D3-8588-6E98-AA75-FEE59861FF49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2E7651B-5654-CB4A-084B-117AF7224368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60B1476-0333-B34B-FAD7-DED45ACA45C6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418FACF-8183-0EB6-9A9C-04DAB6E8AA50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22707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82224-77C0-7101-3666-23633BC3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Probing: Delete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C19AB-1C53-85A1-A3AF-83DFA61F9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 1: Fill in with items that hashed to before the empty slot</a:t>
            </a:r>
          </a:p>
          <a:p>
            <a:r>
              <a:rPr lang="en-US" dirty="0"/>
              <a:t>Option 2: “Tombstone” deletion. Leave a special object that indicates an object was deleted from there</a:t>
            </a:r>
          </a:p>
          <a:p>
            <a:pPr lvl="1"/>
            <a:r>
              <a:rPr lang="en-US" dirty="0"/>
              <a:t>The tombstone does not act as an open space when finding (so keep looking after its reached)</a:t>
            </a:r>
          </a:p>
          <a:p>
            <a:pPr lvl="1"/>
            <a:r>
              <a:rPr lang="en-US" dirty="0"/>
              <a:t>When inserting you can replace a tombstone with a new item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398797-8895-3723-4DFA-5FD577DC625E}"/>
              </a:ext>
            </a:extLst>
          </p:cNvPr>
          <p:cNvGrpSpPr/>
          <p:nvPr/>
        </p:nvGrpSpPr>
        <p:grpSpPr>
          <a:xfrm>
            <a:off x="2895600" y="546798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94E3EBE-92D3-3CBC-4097-E854D2FB517E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9F9CF4CB-A27A-964D-A636-9F4C5BAF32BE}"/>
                      </a:ext>
                    </a:extLst>
                  </p:cNvPr>
                  <p:cNvSpPr/>
                  <p:nvPr/>
                </p:nvSpPr>
                <p:spPr>
                  <a:xfrm>
                    <a:off x="2252980" y="5083048"/>
                    <a:ext cx="640080" cy="64008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9F9CF4CB-A27A-964D-A636-9F4C5BAF32B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52980" y="5083048"/>
                    <a:ext cx="640080" cy="64008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168045C-4DD0-521D-E388-E155A93DAFF1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CBD1F50D-0106-BB33-E7B4-DF9459A8ED27}"/>
                      </a:ext>
                    </a:extLst>
                  </p:cNvPr>
                  <p:cNvSpPr/>
                  <p:nvPr/>
                </p:nvSpPr>
                <p:spPr>
                  <a:xfrm>
                    <a:off x="3533140" y="5083048"/>
                    <a:ext cx="640080" cy="64008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CBD1F50D-0106-BB33-E7B4-DF9459A8ED2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33140" y="5083048"/>
                    <a:ext cx="640080" cy="64008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F68DA8B2-9D14-9376-BA10-6072DC3F7AAE}"/>
                      </a:ext>
                    </a:extLst>
                  </p:cNvPr>
                  <p:cNvSpPr/>
                  <p:nvPr/>
                </p:nvSpPr>
                <p:spPr>
                  <a:xfrm>
                    <a:off x="4173220" y="5083048"/>
                    <a:ext cx="640080" cy="64008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F68DA8B2-9D14-9376-BA10-6072DC3F7AA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3220" y="5083048"/>
                    <a:ext cx="640080" cy="64008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872695B-70F4-3DA6-F9C7-C39AA3021A96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7C73464A-B923-7D8A-08E9-FA6362BB975F}"/>
                      </a:ext>
                    </a:extLst>
                  </p:cNvPr>
                  <p:cNvSpPr/>
                  <p:nvPr/>
                </p:nvSpPr>
                <p:spPr>
                  <a:xfrm>
                    <a:off x="5453380" y="5083048"/>
                    <a:ext cx="640080" cy="64008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7C73464A-B923-7D8A-08E9-FA6362BB975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53380" y="5083048"/>
                    <a:ext cx="640080" cy="64008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2B62BA5-C7A9-1093-C1C5-92B30048EF21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7E8C7D0-301F-810C-81D7-8032D43CCED2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EF34426-81D0-A00D-F869-CE2CC1F69DD9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7B13CF2-FF93-8502-9E02-8932AAC3B628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CD7BD24-78C4-485A-B642-694347CAF79F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E07A55D-FD55-65C4-B762-EE475FB813D9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2B816F0-1D87-DCEE-EE23-73BA3F93C0D0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472B5DE-98C0-ED41-C1C2-5402072D17EC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1DF7F5A-E96D-9469-1E44-2B9982B5F417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4290CC6-A7C4-513F-0046-64C15C576672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AAFCECB-C9D4-B0F1-13A6-E6A0B9F5E5FC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6966F40-4191-1551-B59D-C33E64E92ED2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B32752-91AD-18C5-0ABD-530E78C6EAE1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950CBD8-72AD-EB1F-CF08-19E9158FCF57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2A5AD5E-A38F-FFBF-1612-402BB356C254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p:pic>
        <p:nvPicPr>
          <p:cNvPr id="1026" name="Picture 2" descr="Tombstone Graphic by Lowkey21 · Creative Fabrica">
            <a:extLst>
              <a:ext uri="{FF2B5EF4-FFF2-40B4-BE49-F238E27FC236}">
                <a16:creationId xmlns:a16="http://schemas.microsoft.com/office/drawing/2014/main" id="{4D539D6B-C7E5-D7DC-674F-BD419E482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2" t="13451" r="15903" b="12240"/>
          <a:stretch/>
        </p:blipFill>
        <p:spPr bwMode="auto">
          <a:xfrm>
            <a:off x="5515827" y="5640183"/>
            <a:ext cx="510106" cy="38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7822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82224-77C0-7101-3666-23633BC3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 + Tombstone: Find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7C19AB-1C53-85A1-A3AF-83DFA61F94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find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𝑡𝑎𝑏𝑙𝑒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has a tombstone or a key other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you come across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𝑡𝑎𝑏𝑙𝑒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you come across an empty index, the find was unsuccessful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7C19AB-1C53-85A1-A3AF-83DFA61F94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276BC9F7-99BA-B7BC-1AD2-84242D56EDF4}"/>
              </a:ext>
            </a:extLst>
          </p:cNvPr>
          <p:cNvGrpSpPr/>
          <p:nvPr/>
        </p:nvGrpSpPr>
        <p:grpSpPr>
          <a:xfrm>
            <a:off x="2895600" y="546798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12EC1DB-D4A6-6B7B-7C6F-C60875C4B880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F0BD263-8B0C-EE09-006A-586758C03449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BCB131B-1A39-0FB0-EC28-AB2DC7165455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0065800-76F9-7D0C-E5B6-87020D3297B3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A775EEE-4045-A0E9-526E-AC2E4A2B220F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8B9BA47-C1A1-480B-FBD9-0B5D0C3FEC27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B61FD45-4837-E870-55ED-6756EC2B5361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EEA9484-5BD7-74CD-F516-9CC8D067DE6A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F251C79-01BF-5C06-7487-02E695D99A4F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67AFA12-FBBE-9F99-7B1A-AE3BB7D429F8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A245A2F-6564-4891-A90C-E3E2BF04E125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AE4A53B-9B6C-7B8D-8E87-A270ED0D10A3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BBD0B4C-F158-E738-E58A-1DA6795238D8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E8BF469-3A2B-FC51-C4A4-253D9013DAF7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9AC31F3-54B7-B947-0217-17FC02604175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6818FCD-6E83-A9BD-EAA4-3AAD7B03036B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B224D1-EB59-30C6-540B-8994D7663CDC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63F476A-B374-374B-789B-67414FC2A447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23329E1-825C-BBDB-1055-328D27B7B737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09B7E04-AA65-9DC6-22AD-B63B7FA8D350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F17D356-8CC5-C0AF-2880-5EE8F66A33EB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3BF3FBC-BB62-99F8-8361-7ECF47FBB82E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65902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EC209-91E7-39F7-4A4E-647F00B9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Probing + Tombstone: Insert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BEF850-0680-6520-62A9-DA71336F12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insert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𝑙𝑒𝑛𝑔𝑡h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While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𝑡𝑎𝑏𝑙𝑒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has a key other 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%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𝑙𝑒𝑛𝑔𝑡h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𝑡𝑎𝑏𝑙𝑒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has a tombstone,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b="0" dirty="0"/>
              </a:p>
              <a:p>
                <a:pPr lvl="3"/>
                <a:r>
                  <a:rPr lang="en-US" dirty="0"/>
                  <a:t>That is where we will insert if the find is unsuccessful</a:t>
                </a:r>
              </a:p>
              <a:p>
                <a:pPr lvl="1"/>
                <a:r>
                  <a:rPr lang="en-US" dirty="0"/>
                  <a:t>If you come across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𝑡𝑎𝑏𝑙𝑒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you come across an empty index, the find was unsuccessful</a:t>
                </a:r>
              </a:p>
              <a:p>
                <a:pPr lvl="2"/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𝑡𝑎𝑏𝑙𝑒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if we saw a tombstone</a:t>
                </a:r>
              </a:p>
              <a:p>
                <a:pPr lvl="2"/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𝑡𝑎𝑏𝑙𝑒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otherwise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BEF850-0680-6520-62A9-DA71336F12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7F5364F-88DC-3F96-2BC8-BAFA44EC14BE}"/>
              </a:ext>
            </a:extLst>
          </p:cNvPr>
          <p:cNvGrpSpPr/>
          <p:nvPr/>
        </p:nvGrpSpPr>
        <p:grpSpPr>
          <a:xfrm>
            <a:off x="2895600" y="5467983"/>
            <a:ext cx="6400800" cy="1097280"/>
            <a:chOff x="4953000" y="660717"/>
            <a:chExt cx="6400800" cy="109728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84DAC70-2D02-4363-C33E-910CC23D54FE}"/>
                </a:ext>
              </a:extLst>
            </p:cNvPr>
            <p:cNvGrpSpPr/>
            <p:nvPr/>
          </p:nvGrpSpPr>
          <p:grpSpPr>
            <a:xfrm>
              <a:off x="4953000" y="660717"/>
              <a:ext cx="6400800" cy="640080"/>
              <a:chOff x="2252980" y="5083048"/>
              <a:chExt cx="6400800" cy="64008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13EEE87-6AB8-548B-F84D-F081E8ECF76E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4FFA859-CE6A-3363-4D19-9CAB7D56F053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27DBA0-51B9-2EDB-EBA7-1E4A030D3BD3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4B5109F-FED7-B365-433C-F0CF16F73FD8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C3AF265-E570-4D67-F01B-B938693539B6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91A2D82-FDC4-EA2F-2A43-D14EA4AA9250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DEA582E-177A-FEBE-3F05-79B2349E7EED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A7DDDD4-8D2E-F314-F507-8FA0016B4B5C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F9000BC-81DC-CE44-03EB-CDF8D357E516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DF3124B-193F-D905-24FE-C943F42B8A33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6F3B3C3-578B-F0CF-7FDA-4D658EACB546}"/>
                </a:ext>
              </a:extLst>
            </p:cNvPr>
            <p:cNvGrpSpPr/>
            <p:nvPr/>
          </p:nvGrpSpPr>
          <p:grpSpPr>
            <a:xfrm>
              <a:off x="4953000" y="1117917"/>
              <a:ext cx="6400800" cy="640080"/>
              <a:chOff x="2252980" y="5083048"/>
              <a:chExt cx="6400800" cy="640080"/>
            </a:xfrm>
            <a:noFill/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ECA0DCD-68D5-0470-BBE4-88793B346E25}"/>
                  </a:ext>
                </a:extLst>
              </p:cNvPr>
              <p:cNvSpPr/>
              <p:nvPr/>
            </p:nvSpPr>
            <p:spPr>
              <a:xfrm>
                <a:off x="22529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49C5070-60AB-1BF9-E768-8ADCF618F29D}"/>
                  </a:ext>
                </a:extLst>
              </p:cNvPr>
              <p:cNvSpPr/>
              <p:nvPr/>
            </p:nvSpPr>
            <p:spPr>
              <a:xfrm>
                <a:off x="28930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ABDDB81-53DE-3741-D996-1F287A6DDDBA}"/>
                  </a:ext>
                </a:extLst>
              </p:cNvPr>
              <p:cNvSpPr/>
              <p:nvPr/>
            </p:nvSpPr>
            <p:spPr>
              <a:xfrm>
                <a:off x="35331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A6C8874-6AA8-354F-33B5-648D0C65EEE2}"/>
                  </a:ext>
                </a:extLst>
              </p:cNvPr>
              <p:cNvSpPr/>
              <p:nvPr/>
            </p:nvSpPr>
            <p:spPr>
              <a:xfrm>
                <a:off x="41732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790C2C0-54CD-8E8A-29F1-4E4245996583}"/>
                  </a:ext>
                </a:extLst>
              </p:cNvPr>
              <p:cNvSpPr/>
              <p:nvPr/>
            </p:nvSpPr>
            <p:spPr>
              <a:xfrm>
                <a:off x="48133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77B6A59-79DD-E078-29A8-28E65E272796}"/>
                  </a:ext>
                </a:extLst>
              </p:cNvPr>
              <p:cNvSpPr/>
              <p:nvPr/>
            </p:nvSpPr>
            <p:spPr>
              <a:xfrm>
                <a:off x="545338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C9E6AB-C5FC-2724-1BF9-D8BBC6BF709A}"/>
                  </a:ext>
                </a:extLst>
              </p:cNvPr>
              <p:cNvSpPr/>
              <p:nvPr/>
            </p:nvSpPr>
            <p:spPr>
              <a:xfrm>
                <a:off x="609346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98A0B8-7969-41D6-DAFF-DB99A0ED3CF0}"/>
                  </a:ext>
                </a:extLst>
              </p:cNvPr>
              <p:cNvSpPr/>
              <p:nvPr/>
            </p:nvSpPr>
            <p:spPr>
              <a:xfrm>
                <a:off x="673354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9979AC-43BC-32F9-927F-21D434B1657C}"/>
                  </a:ext>
                </a:extLst>
              </p:cNvPr>
              <p:cNvSpPr/>
              <p:nvPr/>
            </p:nvSpPr>
            <p:spPr>
              <a:xfrm>
                <a:off x="737362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3FB1665-49F1-41F3-8E29-06DAC51EBB0E}"/>
                  </a:ext>
                </a:extLst>
              </p:cNvPr>
              <p:cNvSpPr/>
              <p:nvPr/>
            </p:nvSpPr>
            <p:spPr>
              <a:xfrm>
                <a:off x="8013700" y="5083048"/>
                <a:ext cx="640080" cy="64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738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6161F-3A16-4628-647F-940E2568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30494"/>
            <a:ext cx="10515600" cy="1325563"/>
          </a:xfrm>
        </p:spPr>
        <p:txBody>
          <a:bodyPr/>
          <a:lstStyle/>
          <a:p>
            <a:r>
              <a:rPr lang="en-US" dirty="0"/>
              <a:t>BSTs and AVL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3CC4C-C542-CC16-6C0D-777C8B4FE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947" y="721454"/>
            <a:ext cx="11864829" cy="613654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Binary Search Tree:</a:t>
            </a:r>
          </a:p>
          <a:p>
            <a:pPr lvl="1"/>
            <a:r>
              <a:rPr lang="en-US" dirty="0"/>
              <a:t>A binary tree where for each node, all keys in its left subtree are smaller and all keys in its right subtree are larger</a:t>
            </a:r>
          </a:p>
          <a:p>
            <a:pPr lvl="1"/>
            <a:r>
              <a:rPr lang="en-US" dirty="0"/>
              <a:t>Find: </a:t>
            </a:r>
          </a:p>
          <a:p>
            <a:pPr lvl="2"/>
            <a:r>
              <a:rPr lang="en-US" dirty="0"/>
              <a:t>If it matches, return the value.</a:t>
            </a:r>
          </a:p>
          <a:p>
            <a:pPr lvl="2"/>
            <a:r>
              <a:rPr lang="en-US" dirty="0"/>
              <a:t>If the search key is less than the current node, look left. If it’s greater, look right. </a:t>
            </a:r>
          </a:p>
          <a:p>
            <a:pPr lvl="2"/>
            <a:r>
              <a:rPr lang="en-US" dirty="0"/>
              <a:t>If we reach an empty spot, find was unsuccessful </a:t>
            </a:r>
          </a:p>
          <a:p>
            <a:pPr lvl="1"/>
            <a:r>
              <a:rPr lang="en-US" dirty="0"/>
              <a:t>Insert: </a:t>
            </a:r>
          </a:p>
          <a:p>
            <a:pPr lvl="2"/>
            <a:r>
              <a:rPr lang="en-US" dirty="0"/>
              <a:t>Do a find, if it was successful then update the value</a:t>
            </a:r>
          </a:p>
          <a:p>
            <a:pPr lvl="2"/>
            <a:r>
              <a:rPr lang="en-US" dirty="0"/>
              <a:t>If it was unsuccessful, add a new node to the empty spot we found.</a:t>
            </a:r>
          </a:p>
          <a:p>
            <a:pPr lvl="1"/>
            <a:r>
              <a:rPr lang="en-US" dirty="0"/>
              <a:t>Delete:</a:t>
            </a:r>
          </a:p>
          <a:p>
            <a:pPr lvl="2"/>
            <a:r>
              <a:rPr lang="en-US" dirty="0"/>
              <a:t>If the deleted node is a leaf, just remove it</a:t>
            </a:r>
          </a:p>
          <a:p>
            <a:pPr lvl="2"/>
            <a:r>
              <a:rPr lang="en-US" dirty="0"/>
              <a:t>If the deleted node had one child, replace it with that one child</a:t>
            </a:r>
          </a:p>
          <a:p>
            <a:pPr lvl="2"/>
            <a:r>
              <a:rPr lang="en-US" dirty="0"/>
              <a:t>If the deleted node had 2 children, replace it with the largest key to the left</a:t>
            </a:r>
          </a:p>
          <a:p>
            <a:r>
              <a:rPr lang="en-US" dirty="0"/>
              <a:t>AVL Tree:</a:t>
            </a:r>
          </a:p>
          <a:p>
            <a:pPr lvl="1"/>
            <a:r>
              <a:rPr lang="en-US" dirty="0"/>
              <a:t>A binary search tree where for each node, the height of its left subtree and the height of its right subtree are off by at most 1.</a:t>
            </a:r>
          </a:p>
          <a:p>
            <a:pPr lvl="1"/>
            <a:r>
              <a:rPr lang="en-US" dirty="0"/>
              <a:t>Find:</a:t>
            </a:r>
          </a:p>
          <a:p>
            <a:pPr lvl="2"/>
            <a:r>
              <a:rPr lang="en-US" dirty="0"/>
              <a:t>Same as BST</a:t>
            </a:r>
          </a:p>
          <a:p>
            <a:pPr lvl="1"/>
            <a:r>
              <a:rPr lang="en-US" dirty="0"/>
              <a:t>Insert:</a:t>
            </a:r>
          </a:p>
          <a:p>
            <a:pPr lvl="2"/>
            <a:r>
              <a:rPr lang="en-US" dirty="0"/>
              <a:t>Do a BST insert, then rotate if tree is unbalanced (apply one LL, RR, LR, RL case) </a:t>
            </a:r>
          </a:p>
          <a:p>
            <a:pPr lvl="1"/>
            <a:r>
              <a:rPr lang="en-US" dirty="0"/>
              <a:t>Delete:</a:t>
            </a:r>
          </a:p>
          <a:p>
            <a:pPr lvl="2"/>
            <a:r>
              <a:rPr lang="en-US" dirty="0"/>
              <a:t>Do a BST delete, then rotate if the tree is unbalanced (apply LL, RR, LR, RL cases as needed from leaf to root)</a:t>
            </a:r>
          </a:p>
        </p:txBody>
      </p:sp>
    </p:spTree>
    <p:extLst>
      <p:ext uri="{BB962C8B-B14F-4D97-AF65-F5344CB8AC3E}">
        <p14:creationId xmlns:p14="http://schemas.microsoft.com/office/powerpoint/2010/main" val="3242925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2D0E8-F6DE-9B03-D0C9-FF8DBFE0E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Tree-based Dictionaries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37872-E8D2-4120-DAE9-44507A158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Red-Black Trees</a:t>
            </a:r>
          </a:p>
          <a:p>
            <a:pPr lvl="1"/>
            <a:r>
              <a:rPr lang="en-US" dirty="0"/>
              <a:t>Similar to AVL Trees in that we add shape rules to BSTs</a:t>
            </a:r>
          </a:p>
          <a:p>
            <a:pPr lvl="1"/>
            <a:r>
              <a:rPr lang="en-US" dirty="0"/>
              <a:t>More “relaxed” shape than an AVL Tree</a:t>
            </a:r>
          </a:p>
          <a:p>
            <a:pPr lvl="2"/>
            <a:r>
              <a:rPr lang="en-US" dirty="0"/>
              <a:t>Trees can be taller (though not asymptotically so)</a:t>
            </a:r>
          </a:p>
          <a:p>
            <a:pPr lvl="2"/>
            <a:r>
              <a:rPr lang="en-US" dirty="0"/>
              <a:t>Needs to move nodes less frequently</a:t>
            </a:r>
          </a:p>
          <a:p>
            <a:pPr lvl="1"/>
            <a:r>
              <a:rPr lang="en-US" dirty="0"/>
              <a:t>This is what Java’s </a:t>
            </a:r>
            <a:r>
              <a:rPr lang="en-US" dirty="0" err="1"/>
              <a:t>TreeMap</a:t>
            </a:r>
            <a:r>
              <a:rPr lang="en-US" dirty="0"/>
              <a:t> uses!</a:t>
            </a:r>
          </a:p>
          <a:p>
            <a:r>
              <a:rPr lang="en-US" dirty="0"/>
              <a:t>Tries</a:t>
            </a:r>
          </a:p>
          <a:p>
            <a:pPr lvl="1"/>
            <a:r>
              <a:rPr lang="en-US" dirty="0"/>
              <a:t>Similar to a Huffman Tree</a:t>
            </a:r>
          </a:p>
          <a:p>
            <a:pPr lvl="1"/>
            <a:r>
              <a:rPr lang="en-US" dirty="0"/>
              <a:t>Requires keys to be sequences (e.g. Strings)</a:t>
            </a:r>
          </a:p>
          <a:p>
            <a:pPr lvl="1"/>
            <a:r>
              <a:rPr lang="en-US" dirty="0"/>
              <a:t>Combines shared prefixes among keys to save space</a:t>
            </a:r>
          </a:p>
          <a:p>
            <a:pPr lvl="1"/>
            <a:r>
              <a:rPr lang="en-US" dirty="0"/>
              <a:t>Often used for text-based searches</a:t>
            </a:r>
          </a:p>
          <a:p>
            <a:pPr lvl="2"/>
            <a:r>
              <a:rPr lang="en-US" dirty="0"/>
              <a:t>Web search</a:t>
            </a:r>
          </a:p>
          <a:p>
            <a:pPr lvl="2"/>
            <a:r>
              <a:rPr lang="en-US" dirty="0"/>
              <a:t>Genomes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0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AFC2A-BFAD-154C-CB01-688AAE7FE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topic: Hash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21A6D878-0A9C-88E0-BF73-13D0C8B95F0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82276767"/>
                  </p:ext>
                </p:extLst>
              </p:nvPr>
            </p:nvGraphicFramePr>
            <p:xfrm>
              <a:off x="1485900" y="1988820"/>
              <a:ext cx="9220199" cy="3703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92120">
                      <a:extLst>
                        <a:ext uri="{9D8B030D-6E8A-4147-A177-3AD203B41FA5}">
                          <a16:colId xmlns:a16="http://schemas.microsoft.com/office/drawing/2014/main" val="3859037791"/>
                        </a:ext>
                      </a:extLst>
                    </a:gridCol>
                    <a:gridCol w="1930400">
                      <a:extLst>
                        <a:ext uri="{9D8B030D-6E8A-4147-A177-3AD203B41FA5}">
                          <a16:colId xmlns:a16="http://schemas.microsoft.com/office/drawing/2014/main" val="1986166423"/>
                        </a:ext>
                      </a:extLst>
                    </a:gridCol>
                    <a:gridCol w="1798320">
                      <a:extLst>
                        <a:ext uri="{9D8B030D-6E8A-4147-A177-3AD203B41FA5}">
                          <a16:colId xmlns:a16="http://schemas.microsoft.com/office/drawing/2014/main" val="3667104526"/>
                        </a:ext>
                      </a:extLst>
                    </a:gridCol>
                    <a:gridCol w="2499359">
                      <a:extLst>
                        <a:ext uri="{9D8B030D-6E8A-4147-A177-3AD203B41FA5}">
                          <a16:colId xmlns:a16="http://schemas.microsoft.com/office/drawing/2014/main" val="2651083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Data Structure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Time to insert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dirty="0"/>
                            <a:t>Time to find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dirty="0"/>
                            <a:t>Time to delete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69406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Unsorted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92180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Unsorted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375322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1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15488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73790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Binary Search Tree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100" b="0" i="0" smtClean="0">
                                        <a:latin typeface="Cambria Math" panose="02040503050406030204" pitchFamily="18" charset="0"/>
                                      </a:rPr>
                                      <m:t>height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100" b="0" i="0" smtClean="0">
                                        <a:latin typeface="Cambria Math" panose="02040503050406030204" pitchFamily="18" charset="0"/>
                                      </a:rPr>
                                      <m:t>height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100" b="0" i="0" smtClean="0">
                                        <a:latin typeface="Cambria Math" panose="02040503050406030204" pitchFamily="18" charset="0"/>
                                      </a:rPr>
                                      <m:t>height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207377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AVL Tree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1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1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1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7528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Hash Table (Worst case)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1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93878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Hash Table (Average)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1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1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100" dirty="0"/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3212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21A6D878-0A9C-88E0-BF73-13D0C8B95F0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82276767"/>
                  </p:ext>
                </p:extLst>
              </p:nvPr>
            </p:nvGraphicFramePr>
            <p:xfrm>
              <a:off x="1485900" y="1988820"/>
              <a:ext cx="9220199" cy="3703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92120">
                      <a:extLst>
                        <a:ext uri="{9D8B030D-6E8A-4147-A177-3AD203B41FA5}">
                          <a16:colId xmlns:a16="http://schemas.microsoft.com/office/drawing/2014/main" val="3859037791"/>
                        </a:ext>
                      </a:extLst>
                    </a:gridCol>
                    <a:gridCol w="1930400">
                      <a:extLst>
                        <a:ext uri="{9D8B030D-6E8A-4147-A177-3AD203B41FA5}">
                          <a16:colId xmlns:a16="http://schemas.microsoft.com/office/drawing/2014/main" val="1986166423"/>
                        </a:ext>
                      </a:extLst>
                    </a:gridCol>
                    <a:gridCol w="1798320">
                      <a:extLst>
                        <a:ext uri="{9D8B030D-6E8A-4147-A177-3AD203B41FA5}">
                          <a16:colId xmlns:a16="http://schemas.microsoft.com/office/drawing/2014/main" val="3667104526"/>
                        </a:ext>
                      </a:extLst>
                    </a:gridCol>
                    <a:gridCol w="2499359">
                      <a:extLst>
                        <a:ext uri="{9D8B030D-6E8A-4147-A177-3AD203B41FA5}">
                          <a16:colId xmlns:a16="http://schemas.microsoft.com/office/drawing/2014/main" val="265108309"/>
                        </a:ext>
                      </a:extLst>
                    </a:gridCol>
                  </a:tblGrid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Data Structure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Time to insert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dirty="0"/>
                            <a:t>Time to find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100" dirty="0"/>
                            <a:t>Time to delete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6940656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Unsorted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110448" r="-223975" b="-7358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110448" r="-139865" b="-7358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110448" r="-976" b="-7358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921803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Unsorted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207353" r="-223975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207353" r="-139865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207353" r="-976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753227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Sorted Array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311940" r="-223975" b="-534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311940" r="-139865" b="-5343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311940" r="-976" b="-5343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1548857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Sorted Linked List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405882" r="-223975" b="-42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405882" r="-139865" b="-42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405882" r="-976" b="-426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7379023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Binary Search Tree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513433" r="-223975" b="-332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513433" r="-139865" b="-332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513433" r="-976" b="-3328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2073772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AVL Tree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604412" r="-223975" b="-227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604412" r="-139865" b="-227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604412" r="-976" b="-227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752868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Hash Table (Worst case)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714925" r="-223975" b="-1313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714925" r="-139865" b="-1313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714925" r="-976" b="-1313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9387819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100" dirty="0"/>
                            <a:t>Hash Table (Average)</a:t>
                          </a:r>
                        </a:p>
                      </a:txBody>
                      <a:tcP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5205" t="-802941" r="-223975" b="-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3311" t="-802941" r="-139865" b="-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9512" t="-802941" r="-976" b="-2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321211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79141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3AD86-1571-D6FB-228A-8B563D15E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(Map) ADT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F7E85-C0B2-0941-5469-FBEF3EEEF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Contents:</a:t>
            </a:r>
          </a:p>
          <a:p>
            <a:pPr lvl="1"/>
            <a:r>
              <a:rPr lang="en-US" dirty="0"/>
              <a:t>Sets of </a:t>
            </a:r>
            <a:r>
              <a:rPr lang="en-US" dirty="0" err="1"/>
              <a:t>key+value</a:t>
            </a:r>
            <a:r>
              <a:rPr lang="en-US" dirty="0"/>
              <a:t> pairs</a:t>
            </a:r>
          </a:p>
          <a:p>
            <a:pPr lvl="1"/>
            <a:r>
              <a:rPr lang="en-US" strike="sngStrike" dirty="0"/>
              <a:t>Keys must be comparable</a:t>
            </a:r>
          </a:p>
          <a:p>
            <a:r>
              <a:rPr lang="en-US" dirty="0"/>
              <a:t>Operations:</a:t>
            </a:r>
          </a:p>
          <a:p>
            <a:pPr lvl="1"/>
            <a:r>
              <a:rPr lang="en-US" dirty="0"/>
              <a:t>insert(key, value)</a:t>
            </a:r>
          </a:p>
          <a:p>
            <a:pPr lvl="2"/>
            <a:r>
              <a:rPr lang="en-US" dirty="0"/>
              <a:t>Adds the (</a:t>
            </a:r>
            <a:r>
              <a:rPr lang="en-US" dirty="0" err="1"/>
              <a:t>key,value</a:t>
            </a:r>
            <a:r>
              <a:rPr lang="en-US" dirty="0"/>
              <a:t>) pair into the dictionary</a:t>
            </a:r>
          </a:p>
          <a:p>
            <a:pPr lvl="2"/>
            <a:r>
              <a:rPr lang="en-US" dirty="0"/>
              <a:t>If the key already has a value, overwrite the old value</a:t>
            </a:r>
          </a:p>
          <a:p>
            <a:pPr lvl="3"/>
            <a:r>
              <a:rPr lang="en-US" dirty="0"/>
              <a:t>Consequence: Keys cannot be repeated</a:t>
            </a:r>
          </a:p>
          <a:p>
            <a:pPr lvl="1"/>
            <a:r>
              <a:rPr lang="en-US" dirty="0"/>
              <a:t>find(key)</a:t>
            </a:r>
          </a:p>
          <a:p>
            <a:pPr lvl="2"/>
            <a:r>
              <a:rPr lang="en-US" dirty="0"/>
              <a:t>Returns the value associated with the given key</a:t>
            </a:r>
          </a:p>
          <a:p>
            <a:pPr lvl="1"/>
            <a:r>
              <a:rPr lang="en-US" dirty="0"/>
              <a:t>delete(key)</a:t>
            </a:r>
          </a:p>
          <a:p>
            <a:pPr lvl="2"/>
            <a:r>
              <a:rPr lang="en-US" dirty="0"/>
              <a:t>Remove the key (and its associated value)</a:t>
            </a:r>
          </a:p>
        </p:txBody>
      </p:sp>
    </p:spTree>
    <p:extLst>
      <p:ext uri="{BB962C8B-B14F-4D97-AF65-F5344CB8AC3E}">
        <p14:creationId xmlns:p14="http://schemas.microsoft.com/office/powerpoint/2010/main" val="896701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0DB77-DDD6-216D-5A7F-9624A74B5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Best Data Structure!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F5252-DE77-B3BA-209A-B950E3B03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Think of every key as a number</a:t>
            </a:r>
          </a:p>
          <a:p>
            <a:r>
              <a:rPr lang="en-US" dirty="0"/>
              <a:t>Give each key its own index in an array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insert(key, value){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</a:rPr>
              <a:t>[key]=value;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find(key){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return </a:t>
            </a:r>
            <a:r>
              <a:rPr lang="en-US" dirty="0" err="1">
                <a:latin typeface="Consolas" panose="020B06090202040302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</a:rPr>
              <a:t>[key];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delete(key){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</a:rPr>
              <a:t>[key] = null;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08483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B03B7-1A7C-BFE0-2142-D5F46F810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3789634-95FF-589B-DCA8-20F6EEB6F6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2305844"/>
            <a:ext cx="5080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07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24743</TotalTime>
  <Words>2317</Words>
  <Application>Microsoft Office PowerPoint</Application>
  <PresentationFormat>Widescreen</PresentationFormat>
  <Paragraphs>593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Aptos</vt:lpstr>
      <vt:lpstr>Cambria Math</vt:lpstr>
      <vt:lpstr>Calibri Light</vt:lpstr>
      <vt:lpstr>Arial</vt:lpstr>
      <vt:lpstr>Consolas</vt:lpstr>
      <vt:lpstr>Calibri</vt:lpstr>
      <vt:lpstr>Office Theme</vt:lpstr>
      <vt:lpstr>CSE 332 Summer 2024 Lecture 9: hashing</vt:lpstr>
      <vt:lpstr>Dictionary (Map) ADT</vt:lpstr>
      <vt:lpstr>Dictionary Data Structures</vt:lpstr>
      <vt:lpstr>BSTs and AVL Trees</vt:lpstr>
      <vt:lpstr>Other Tree-based Dictionaries</vt:lpstr>
      <vt:lpstr>Next topic: Hash Tables</vt:lpstr>
      <vt:lpstr>Dictionary (Map) ADT</vt:lpstr>
      <vt:lpstr>The Best Data Structure!</vt:lpstr>
      <vt:lpstr>Problem?</vt:lpstr>
      <vt:lpstr>Hash Tables</vt:lpstr>
      <vt:lpstr>Example</vt:lpstr>
      <vt:lpstr>What Influences Running time?</vt:lpstr>
      <vt:lpstr>Properties of a “Good” Hash</vt:lpstr>
      <vt:lpstr>A Bad Hash (and phone number trivia)</vt:lpstr>
      <vt:lpstr>Compare These Hash Functions (for strings)</vt:lpstr>
      <vt:lpstr>Collision Resolution</vt:lpstr>
      <vt:lpstr>Separate Chaining Insert</vt:lpstr>
      <vt:lpstr>Separate Chaining Find</vt:lpstr>
      <vt:lpstr>Separate Chaining Delete</vt:lpstr>
      <vt:lpstr>Formal Running Time Analysis</vt:lpstr>
      <vt:lpstr>Load Factor?</vt:lpstr>
      <vt:lpstr>Load Factor?</vt:lpstr>
      <vt:lpstr>Load Factor?</vt:lpstr>
      <vt:lpstr>Collision Resolution: Linear Probing</vt:lpstr>
      <vt:lpstr>Linear Probing: Insert Procedure</vt:lpstr>
      <vt:lpstr>Linear Probing: Find</vt:lpstr>
      <vt:lpstr>Linear Probing: Find</vt:lpstr>
      <vt:lpstr>Linear Probing: Delete</vt:lpstr>
      <vt:lpstr>Linear Probing: Delete</vt:lpstr>
      <vt:lpstr>Linear Probing: Delete</vt:lpstr>
      <vt:lpstr>Linear Probing: Delete</vt:lpstr>
      <vt:lpstr>Linear Probing: Delete</vt:lpstr>
      <vt:lpstr>Linear Probing: Delete</vt:lpstr>
      <vt:lpstr>Linear Probing + Tombstone: Find</vt:lpstr>
      <vt:lpstr>Linear Probing + Tombstone: Insert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Autumn 2023 Lecture 1: Intro to ADTs, Stacks, Queues</dc:title>
  <dc:creator>Nathan Brunelle</dc:creator>
  <cp:lastModifiedBy>Brunelle, Nathan J (njb2b)</cp:lastModifiedBy>
  <cp:revision>114</cp:revision>
  <dcterms:created xsi:type="dcterms:W3CDTF">2023-09-26T20:08:20Z</dcterms:created>
  <dcterms:modified xsi:type="dcterms:W3CDTF">2024-10-16T16:19:49Z</dcterms:modified>
</cp:coreProperties>
</file>