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5" r:id="rId4"/>
    <p:sldId id="258" r:id="rId5"/>
    <p:sldId id="260" r:id="rId6"/>
    <p:sldId id="261" r:id="rId7"/>
    <p:sldId id="263" r:id="rId8"/>
    <p:sldId id="264" r:id="rId9"/>
    <p:sldId id="262" r:id="rId10"/>
    <p:sldId id="267" r:id="rId11"/>
    <p:sldId id="268" r:id="rId12"/>
    <p:sldId id="269" r:id="rId13"/>
    <p:sldId id="271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4" r:id="rId27"/>
    <p:sldId id="283" r:id="rId28"/>
    <p:sldId id="285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6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A8D94-701F-50B7-FF63-239144983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1BD39A-A942-599F-149A-747401D546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5134E-8798-2A87-98AE-0B134785D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803DE-E5A1-A42D-17E0-52D8A15FE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8009D-BD52-D020-26A4-CCFF2596A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08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C0788-F665-F0AA-D34E-18CDC381E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D25BE1-D418-6610-B976-595A42D78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C710E-4740-E186-8004-9F098E4B8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57D91-6BF0-5F67-0BAA-BA3B5985E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EB95B-64CF-ED1B-895D-0C15FB84A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71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6B0D1A-0325-047A-3C56-DB7DC37D1F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2D4EC8-DF7A-722B-0985-B7E8ED8800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F5D96-5B5D-A0E1-6B7E-F894B33DE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1E58B-FD1B-5158-9002-DB7909020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6E6E6-5DB2-B08C-E98E-4CE4CABAB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940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D3513-3DBF-F295-0635-A76FAD8F7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A398C-CAEC-53AA-8A8B-28B4B6EFE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2AEDF-9628-E07A-C6FB-A23F1B37D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D4231-DF5D-E75E-40A2-4490E3864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61DB8-8E9A-0329-3CC7-DD8BE3960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8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B190C-5088-0FD4-FA3D-07D222B9F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E2422D-2D16-CCA8-2A1C-E13A1E064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C9900-661D-64EA-83FB-0318C266A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F216F-818C-AE83-8D4F-42EC3C942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494A3-F80F-EC41-DDC0-726FC63A8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10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F6897-8ADC-82FB-24C1-148BB152C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07461-A71F-ECE6-AE85-5EA3DB5E1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D9E8EA-550B-F0DB-2472-AE2D0456E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BA28DD-EC75-9F30-A7D3-C90A8D02D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3D4F3C-0167-D8D5-E58E-83645CE37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96DDF0-EBE9-4CB3-A532-8F8C26FCF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48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EBC21-07E8-90D6-8FD3-4B7809D35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8688B1-01DC-A6B4-1C44-C73416EC0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4004C5-4EEE-C9A3-0FFF-B154F5B9A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C95CA1-99E7-80CC-FF66-5C2F259046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21CBD4-5851-D78F-5249-59CDD8C9BC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92F86E-5D21-865D-53AE-77B5C57EA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F5E5A8-7D51-605B-E276-A7A5B93FE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9E01F4-D4D9-E56F-9035-05E605811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7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3237B-2CFD-F0AF-D3E6-2FDD100A8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614118-0522-CF53-601D-265A3261E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CC46D9-B22E-C768-B35E-20DA33956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5D07EE-0E9C-EC8E-BAC0-7B8C9EFB5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16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BA0918-E285-61F1-EDAF-6B7FD149C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AFD855-6290-493F-81E4-A89E8DDED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CBAA96-146F-BEF1-15D5-935C1B8E9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91D78-E109-DF5D-A589-413429D2A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91868-FB59-5D14-1BCA-C7C43F068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A2F535-BC7E-F5E2-864B-461F8404D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CFCF40-365C-13EE-4DB1-CC7C58586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858AA7-3077-1807-CEB8-2C0F27B4C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F74C30-07C1-3F35-E57B-30BFA71AB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1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81C30-49BA-398C-2DF8-B0736590C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C7B813-1595-60AF-F5B3-A0DAE66536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6402F2-AF70-21FD-1449-18CBF4C17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982EC-DE32-4452-40AB-762F386AF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E76A50-D174-12CE-9CCD-74569685B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D79484-4128-5F97-59B5-3CF00D561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3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FDEBFE-9C54-D45A-111D-948735AB4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AF582E-F84E-411A-7F7A-D8EF87E1F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CE3F9-A152-FD27-1D1D-64A1C313F3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21D02-69CC-42C9-85CE-4F8B68ED22B8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F318D-9BE5-6E4A-1795-F02EED65F8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4FB82-C81E-722D-F23A-4047C60DB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2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w.edu/33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2029F-F4C6-FDAD-6A00-4E30C8EE84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CSE 332 Autumn 2023</a:t>
            </a:r>
            <a:br>
              <a:rPr lang="en-US" dirty="0"/>
            </a:br>
            <a:r>
              <a:rPr lang="en-US" dirty="0"/>
              <a:t>Lecture 8: Dictionaries, BSTs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019E-F067-13A3-DC5B-9F49CCFEF4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Nathan Brunelle</a:t>
            </a:r>
          </a:p>
          <a:p>
            <a:r>
              <a:rPr lang="en-US" dirty="0">
                <a:hlinkClick r:id="rId2"/>
              </a:rPr>
              <a:t>http://www.cs.uw.edu/332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0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A41BB-3D3E-2892-1138-23936D229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 that Traversal!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185F3B-810A-B300-B3D1-DB07A7B7626D}"/>
              </a:ext>
            </a:extLst>
          </p:cNvPr>
          <p:cNvSpPr txBox="1"/>
          <p:nvPr/>
        </p:nvSpPr>
        <p:spPr>
          <a:xfrm>
            <a:off x="0" y="1828800"/>
            <a:ext cx="404533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AorderTraversal</a:t>
            </a:r>
            <a:r>
              <a:rPr lang="en-US" sz="2000" dirty="0"/>
              <a:t>(root){</a:t>
            </a:r>
          </a:p>
          <a:p>
            <a:r>
              <a:rPr lang="en-US" sz="2000" dirty="0"/>
              <a:t>	if (</a:t>
            </a:r>
            <a:r>
              <a:rPr lang="en-US" sz="2000" dirty="0" err="1"/>
              <a:t>root.left</a:t>
            </a:r>
            <a:r>
              <a:rPr lang="en-US" sz="2000" dirty="0"/>
              <a:t> != Null){</a:t>
            </a:r>
          </a:p>
          <a:p>
            <a:r>
              <a:rPr lang="en-US" sz="2000" dirty="0"/>
              <a:t>		process(</a:t>
            </a:r>
            <a:r>
              <a:rPr lang="en-US" sz="2000" dirty="0" err="1"/>
              <a:t>root.left</a:t>
            </a:r>
            <a:r>
              <a:rPr lang="en-US" sz="2000" dirty="0"/>
              <a:t>);</a:t>
            </a:r>
          </a:p>
          <a:p>
            <a:r>
              <a:rPr lang="en-US" sz="2000" dirty="0"/>
              <a:t>	}</a:t>
            </a:r>
          </a:p>
          <a:p>
            <a:r>
              <a:rPr lang="en-US" sz="2000" dirty="0"/>
              <a:t>	if (</a:t>
            </a:r>
            <a:r>
              <a:rPr lang="en-US" sz="2000" dirty="0" err="1"/>
              <a:t>root.right</a:t>
            </a:r>
            <a:r>
              <a:rPr lang="en-US" sz="2000" dirty="0"/>
              <a:t> != Null){</a:t>
            </a:r>
          </a:p>
          <a:p>
            <a:r>
              <a:rPr lang="en-US" sz="2000" dirty="0"/>
              <a:t>		process(</a:t>
            </a:r>
            <a:r>
              <a:rPr lang="en-US" sz="2000" dirty="0" err="1"/>
              <a:t>root.right</a:t>
            </a:r>
            <a:r>
              <a:rPr lang="en-US" sz="2000" dirty="0"/>
              <a:t>);</a:t>
            </a:r>
          </a:p>
          <a:p>
            <a:r>
              <a:rPr lang="en-US" sz="2000" dirty="0"/>
              <a:t>	}</a:t>
            </a:r>
          </a:p>
          <a:p>
            <a:r>
              <a:rPr lang="en-US" sz="2000" dirty="0"/>
              <a:t>	process(root);</a:t>
            </a:r>
          </a:p>
          <a:p>
            <a:r>
              <a:rPr lang="en-US" sz="2000" dirty="0"/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D21AD2-233A-B15D-281E-50F6C7B8EB57}"/>
              </a:ext>
            </a:extLst>
          </p:cNvPr>
          <p:cNvSpPr txBox="1"/>
          <p:nvPr/>
        </p:nvSpPr>
        <p:spPr>
          <a:xfrm>
            <a:off x="4045337" y="1822768"/>
            <a:ext cx="404533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BorderTraversal</a:t>
            </a:r>
            <a:r>
              <a:rPr lang="en-US" sz="2000" dirty="0"/>
              <a:t>(root){</a:t>
            </a:r>
          </a:p>
          <a:p>
            <a:r>
              <a:rPr lang="en-US" sz="2000" dirty="0"/>
              <a:t>	process(root);</a:t>
            </a:r>
          </a:p>
          <a:p>
            <a:r>
              <a:rPr lang="en-US" sz="2000" dirty="0"/>
              <a:t>	if (</a:t>
            </a:r>
            <a:r>
              <a:rPr lang="en-US" sz="2000" dirty="0" err="1"/>
              <a:t>root.left</a:t>
            </a:r>
            <a:r>
              <a:rPr lang="en-US" sz="2000" dirty="0"/>
              <a:t> != Null){</a:t>
            </a:r>
          </a:p>
          <a:p>
            <a:r>
              <a:rPr lang="en-US" sz="2000" dirty="0"/>
              <a:t>		process(</a:t>
            </a:r>
            <a:r>
              <a:rPr lang="en-US" sz="2000" dirty="0" err="1"/>
              <a:t>root.left</a:t>
            </a:r>
            <a:r>
              <a:rPr lang="en-US" sz="2000" dirty="0"/>
              <a:t>);</a:t>
            </a:r>
          </a:p>
          <a:p>
            <a:r>
              <a:rPr lang="en-US" sz="2000" dirty="0"/>
              <a:t>	}</a:t>
            </a:r>
          </a:p>
          <a:p>
            <a:r>
              <a:rPr lang="en-US" sz="2000" dirty="0"/>
              <a:t>	if (</a:t>
            </a:r>
            <a:r>
              <a:rPr lang="en-US" sz="2000" dirty="0" err="1"/>
              <a:t>root.right</a:t>
            </a:r>
            <a:r>
              <a:rPr lang="en-US" sz="2000" dirty="0"/>
              <a:t> != Null){</a:t>
            </a:r>
          </a:p>
          <a:p>
            <a:r>
              <a:rPr lang="en-US" sz="2000" dirty="0"/>
              <a:t>		process(</a:t>
            </a:r>
            <a:r>
              <a:rPr lang="en-US" sz="2000" dirty="0" err="1"/>
              <a:t>root.right</a:t>
            </a:r>
            <a:r>
              <a:rPr lang="en-US" sz="2000" dirty="0"/>
              <a:t>);</a:t>
            </a:r>
          </a:p>
          <a:p>
            <a:r>
              <a:rPr lang="en-US" sz="2000" dirty="0"/>
              <a:t>	}</a:t>
            </a:r>
          </a:p>
          <a:p>
            <a:r>
              <a:rPr lang="en-US" sz="2000" dirty="0"/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1AC02A-AE8D-56FD-438A-B6623B7BE486}"/>
              </a:ext>
            </a:extLst>
          </p:cNvPr>
          <p:cNvSpPr txBox="1"/>
          <p:nvPr/>
        </p:nvSpPr>
        <p:spPr>
          <a:xfrm>
            <a:off x="8146664" y="1822768"/>
            <a:ext cx="404533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CorderTraversal</a:t>
            </a:r>
            <a:r>
              <a:rPr lang="en-US" sz="2000" dirty="0"/>
              <a:t>(root){</a:t>
            </a:r>
          </a:p>
          <a:p>
            <a:r>
              <a:rPr lang="en-US" sz="2000" dirty="0"/>
              <a:t>	if (</a:t>
            </a:r>
            <a:r>
              <a:rPr lang="en-US" sz="2000" dirty="0" err="1"/>
              <a:t>root.left</a:t>
            </a:r>
            <a:r>
              <a:rPr lang="en-US" sz="2000" dirty="0"/>
              <a:t> != Null){</a:t>
            </a:r>
          </a:p>
          <a:p>
            <a:r>
              <a:rPr lang="en-US" sz="2000" dirty="0"/>
              <a:t>		process(</a:t>
            </a:r>
            <a:r>
              <a:rPr lang="en-US" sz="2000" dirty="0" err="1"/>
              <a:t>root.left</a:t>
            </a:r>
            <a:r>
              <a:rPr lang="en-US" sz="2000" dirty="0"/>
              <a:t>);</a:t>
            </a:r>
          </a:p>
          <a:p>
            <a:r>
              <a:rPr lang="en-US" sz="2000" dirty="0"/>
              <a:t>	}</a:t>
            </a:r>
          </a:p>
          <a:p>
            <a:r>
              <a:rPr lang="en-US" sz="2000" dirty="0"/>
              <a:t>	process(root)</a:t>
            </a:r>
          </a:p>
          <a:p>
            <a:r>
              <a:rPr lang="en-US" sz="2000" dirty="0"/>
              <a:t>	if (</a:t>
            </a:r>
            <a:r>
              <a:rPr lang="en-US" sz="2000" dirty="0" err="1"/>
              <a:t>root.right</a:t>
            </a:r>
            <a:r>
              <a:rPr lang="en-US" sz="2000" dirty="0"/>
              <a:t> != Null){</a:t>
            </a:r>
          </a:p>
          <a:p>
            <a:r>
              <a:rPr lang="en-US" sz="2000" dirty="0"/>
              <a:t>		process(</a:t>
            </a:r>
            <a:r>
              <a:rPr lang="en-US" sz="2000" dirty="0" err="1"/>
              <a:t>root.right</a:t>
            </a:r>
            <a:r>
              <a:rPr lang="en-US" sz="2000" dirty="0"/>
              <a:t>);</a:t>
            </a:r>
          </a:p>
          <a:p>
            <a:r>
              <a:rPr lang="en-US" sz="2000" dirty="0"/>
              <a:t>	}</a:t>
            </a:r>
          </a:p>
          <a:p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76215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2B5E9-06A8-32A2-7716-F22B52B4B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B297E-7EE5-3C68-FD59-6C5683255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Binary Tree</a:t>
            </a:r>
          </a:p>
          <a:p>
            <a:pPr lvl="1"/>
            <a:r>
              <a:rPr lang="en-US" dirty="0"/>
              <a:t>Definition:</a:t>
            </a:r>
          </a:p>
          <a:p>
            <a:r>
              <a:rPr lang="en-US" dirty="0"/>
              <a:t>Order Property</a:t>
            </a:r>
          </a:p>
          <a:p>
            <a:pPr lvl="1"/>
            <a:r>
              <a:rPr lang="en-US" dirty="0"/>
              <a:t>All keys in the left subtree are smaller than the root</a:t>
            </a:r>
          </a:p>
          <a:p>
            <a:pPr lvl="1"/>
            <a:r>
              <a:rPr lang="en-US" dirty="0"/>
              <a:t>All keys in the right subtree are larger than the root</a:t>
            </a:r>
          </a:p>
          <a:p>
            <a:pPr lvl="1"/>
            <a:endParaRPr lang="en-US" dirty="0"/>
          </a:p>
          <a:p>
            <a:r>
              <a:rPr lang="en-US" dirty="0"/>
              <a:t>Why?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F71E9C4-A101-FA4C-0659-721A14214FB9}"/>
              </a:ext>
            </a:extLst>
          </p:cNvPr>
          <p:cNvGrpSpPr/>
          <p:nvPr/>
        </p:nvGrpSpPr>
        <p:grpSpPr>
          <a:xfrm>
            <a:off x="5719609" y="-50800"/>
            <a:ext cx="6172672" cy="2998788"/>
            <a:chOff x="2590801" y="2672070"/>
            <a:chExt cx="6934200" cy="336875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7790789-87A7-46C0-EA6C-2277D13D78EE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A295B32-4297-8096-ECFD-F8DF78979C08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BB6D470-F748-CAA2-B85B-F5670795C1A8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D716C2-27E6-7E2D-7139-2D180A5286B4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518C3C5-E267-10AD-79B8-85A8152A145D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E710BDE-CE64-A054-63A0-910654063B2A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3D2F92E-73DC-0C75-E9E1-B514E3CDE03D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CB0BCFA-A5E6-EA50-A0E5-4E556987C546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F4C1969-2C20-D8A3-AF4D-89148C62640C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A44E483-8BEE-9320-2C66-83FC9EA0B1AE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2371AA0-D30E-E312-E5A8-C884765372F5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773C3A7-61D8-70EC-4EEE-3D6FE811705B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13F9A90-2C43-EFB7-CB66-282BFFEA2185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0EEC53A-1AFB-D890-5A14-FFCEFA2A15B8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BA74E8D-B454-F5F2-6149-D711F44D4890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2211060-D69A-92CF-3F0C-77A1BD53CDBE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0372726-C603-E467-D286-87E153C707A7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49884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F6548-9D98-39FE-74B0-AE28060AF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these BSTs?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0E5AD0C-4A2B-9A16-4E21-6AB1559EA083}"/>
              </a:ext>
            </a:extLst>
          </p:cNvPr>
          <p:cNvGrpSpPr/>
          <p:nvPr/>
        </p:nvGrpSpPr>
        <p:grpSpPr>
          <a:xfrm>
            <a:off x="131609" y="2379747"/>
            <a:ext cx="4036614" cy="2762801"/>
            <a:chOff x="131609" y="2379747"/>
            <a:chExt cx="4036614" cy="276280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D16A6EC8-5DF8-4AA2-99AA-01038135CE44}"/>
                </a:ext>
              </a:extLst>
            </p:cNvPr>
            <p:cNvSpPr/>
            <p:nvPr/>
          </p:nvSpPr>
          <p:spPr>
            <a:xfrm>
              <a:off x="2259363" y="2379747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9805804-F2DC-C6FD-B8E9-574ACB44AD21}"/>
                </a:ext>
              </a:extLst>
            </p:cNvPr>
            <p:cNvSpPr/>
            <p:nvPr/>
          </p:nvSpPr>
          <p:spPr>
            <a:xfrm>
              <a:off x="1556072" y="3043035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B2B5938-265F-ABFC-25F4-5D8918243D7E}"/>
                </a:ext>
              </a:extLst>
            </p:cNvPr>
            <p:cNvSpPr/>
            <p:nvPr/>
          </p:nvSpPr>
          <p:spPr>
            <a:xfrm>
              <a:off x="2943201" y="3007475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FF0C916-C4B6-92D6-8494-EA5DFFA91B3D}"/>
                </a:ext>
              </a:extLst>
            </p:cNvPr>
            <p:cNvSpPr/>
            <p:nvPr/>
          </p:nvSpPr>
          <p:spPr>
            <a:xfrm>
              <a:off x="820352" y="379936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A91AC77-7F7D-F3E6-C149-208F5C5970A9}"/>
                </a:ext>
              </a:extLst>
            </p:cNvPr>
            <p:cNvSpPr/>
            <p:nvPr/>
          </p:nvSpPr>
          <p:spPr>
            <a:xfrm>
              <a:off x="3555712" y="3697555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C1FA898-5F86-702E-BACF-23EAF0ED22D9}"/>
                </a:ext>
              </a:extLst>
            </p:cNvPr>
            <p:cNvSpPr/>
            <p:nvPr/>
          </p:nvSpPr>
          <p:spPr>
            <a:xfrm>
              <a:off x="131609" y="4530037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BF02345-0F06-9D9F-427F-6826149A089F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2078883" y="2902558"/>
              <a:ext cx="270180" cy="2301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FF37D10-ECAB-4C4B-8186-21080F7EB02A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2782174" y="2902558"/>
              <a:ext cx="250727" cy="1946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3B40EF5-F8EE-E10F-696D-062B8556F3FC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1343163" y="3565846"/>
              <a:ext cx="302609" cy="3232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4C5E63E-B3AA-4E99-B718-95F43830258A}"/>
                </a:ext>
              </a:extLst>
            </p:cNvPr>
            <p:cNvCxnSpPr>
              <a:cxnSpLocks/>
              <a:stCxn id="12" idx="7"/>
              <a:endCxn id="8" idx="3"/>
            </p:cNvCxnSpPr>
            <p:nvPr/>
          </p:nvCxnSpPr>
          <p:spPr>
            <a:xfrm flipV="1">
              <a:off x="654420" y="4322171"/>
              <a:ext cx="255632" cy="2975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5BC7B60-9565-522D-D281-1C17537B9FCE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3466012" y="3530286"/>
              <a:ext cx="179400" cy="2569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0884F94-B209-66BE-9805-70530BB7643C}"/>
              </a:ext>
            </a:extLst>
          </p:cNvPr>
          <p:cNvGrpSpPr/>
          <p:nvPr/>
        </p:nvGrpSpPr>
        <p:grpSpPr>
          <a:xfrm>
            <a:off x="6758024" y="2938268"/>
            <a:ext cx="3877904" cy="3796337"/>
            <a:chOff x="41909" y="1095926"/>
            <a:chExt cx="3877904" cy="3796337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948C104B-2AC3-76E9-2B47-DAB7FCAFA33F}"/>
                </a:ext>
              </a:extLst>
            </p:cNvPr>
            <p:cNvSpPr/>
            <p:nvPr/>
          </p:nvSpPr>
          <p:spPr>
            <a:xfrm>
              <a:off x="2032627" y="237198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D9204F87-3913-03CF-D0FF-35DB4BAA0656}"/>
                </a:ext>
              </a:extLst>
            </p:cNvPr>
            <p:cNvSpPr/>
            <p:nvPr/>
          </p:nvSpPr>
          <p:spPr>
            <a:xfrm>
              <a:off x="1339516" y="3025542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97C5F20C-29FD-AE0D-F4C5-50410235796D}"/>
                </a:ext>
              </a:extLst>
            </p:cNvPr>
            <p:cNvSpPr/>
            <p:nvPr/>
          </p:nvSpPr>
          <p:spPr>
            <a:xfrm>
              <a:off x="2694793" y="1728962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A8EF4C2-E99D-433A-7E38-FD10C7AE2AA5}"/>
                </a:ext>
              </a:extLst>
            </p:cNvPr>
            <p:cNvSpPr/>
            <p:nvPr/>
          </p:nvSpPr>
          <p:spPr>
            <a:xfrm>
              <a:off x="674261" y="3667241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F766E27F-8D6C-3E0B-4F79-2A655295B958}"/>
                </a:ext>
              </a:extLst>
            </p:cNvPr>
            <p:cNvSpPr/>
            <p:nvPr/>
          </p:nvSpPr>
          <p:spPr>
            <a:xfrm>
              <a:off x="3307302" y="1095926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16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B54C4440-F81A-3A7F-27E9-725F1CAA06F4}"/>
                </a:ext>
              </a:extLst>
            </p:cNvPr>
            <p:cNvSpPr/>
            <p:nvPr/>
          </p:nvSpPr>
          <p:spPr>
            <a:xfrm>
              <a:off x="41909" y="4279752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7012BB1-0ABB-B4AD-2F57-9C1110B619BB}"/>
                </a:ext>
              </a:extLst>
            </p:cNvPr>
            <p:cNvCxnSpPr>
              <a:cxnSpLocks/>
              <a:stCxn id="25" idx="3"/>
              <a:endCxn id="26" idx="7"/>
            </p:cNvCxnSpPr>
            <p:nvPr/>
          </p:nvCxnSpPr>
          <p:spPr>
            <a:xfrm flipH="1">
              <a:off x="1862327" y="2894791"/>
              <a:ext cx="260000" cy="2204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B783DAE3-3D5D-15E4-B689-776BBAEF2CA2}"/>
                </a:ext>
              </a:extLst>
            </p:cNvPr>
            <p:cNvCxnSpPr>
              <a:cxnSpLocks/>
              <a:stCxn id="25" idx="7"/>
              <a:endCxn id="27" idx="3"/>
            </p:cNvCxnSpPr>
            <p:nvPr/>
          </p:nvCxnSpPr>
          <p:spPr>
            <a:xfrm flipV="1">
              <a:off x="2555438" y="2251773"/>
              <a:ext cx="229055" cy="2099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5E6B326-F8D7-83A0-7746-675AF1939561}"/>
                </a:ext>
              </a:extLst>
            </p:cNvPr>
            <p:cNvCxnSpPr>
              <a:stCxn id="28" idx="7"/>
              <a:endCxn id="26" idx="3"/>
            </p:cNvCxnSpPr>
            <p:nvPr/>
          </p:nvCxnSpPr>
          <p:spPr>
            <a:xfrm flipV="1">
              <a:off x="1197072" y="3548353"/>
              <a:ext cx="232144" cy="208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3325648F-1B77-2F45-09C7-4D83E88B0D3C}"/>
                </a:ext>
              </a:extLst>
            </p:cNvPr>
            <p:cNvCxnSpPr>
              <a:cxnSpLocks/>
              <a:stCxn id="30" idx="7"/>
              <a:endCxn id="28" idx="3"/>
            </p:cNvCxnSpPr>
            <p:nvPr/>
          </p:nvCxnSpPr>
          <p:spPr>
            <a:xfrm flipV="1">
              <a:off x="564720" y="4190052"/>
              <a:ext cx="199241" cy="179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518FA16-BC35-AB0B-3154-ED1E47669354}"/>
                </a:ext>
              </a:extLst>
            </p:cNvPr>
            <p:cNvCxnSpPr>
              <a:cxnSpLocks/>
              <a:stCxn id="29" idx="3"/>
              <a:endCxn id="27" idx="7"/>
            </p:cNvCxnSpPr>
            <p:nvPr/>
          </p:nvCxnSpPr>
          <p:spPr>
            <a:xfrm flipH="1">
              <a:off x="3217604" y="1618737"/>
              <a:ext cx="179398" cy="1999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4DE8E303-07A5-0FEA-D6A9-AA75413C8B43}"/>
              </a:ext>
            </a:extLst>
          </p:cNvPr>
          <p:cNvGrpSpPr/>
          <p:nvPr/>
        </p:nvGrpSpPr>
        <p:grpSpPr>
          <a:xfrm>
            <a:off x="5894880" y="334374"/>
            <a:ext cx="4036614" cy="2762801"/>
            <a:chOff x="5413263" y="1203158"/>
            <a:chExt cx="4036614" cy="2762801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2DE93E5E-47AF-DA70-5553-9B15F4248E19}"/>
                </a:ext>
              </a:extLst>
            </p:cNvPr>
            <p:cNvGrpSpPr/>
            <p:nvPr/>
          </p:nvGrpSpPr>
          <p:grpSpPr>
            <a:xfrm>
              <a:off x="5413263" y="1203158"/>
              <a:ext cx="4036614" cy="2762801"/>
              <a:chOff x="131609" y="2379747"/>
              <a:chExt cx="4036614" cy="2762801"/>
            </a:xfrm>
          </p:grpSpPr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A0D95083-1032-E089-E0A6-2DDC0645E5CD}"/>
                  </a:ext>
                </a:extLst>
              </p:cNvPr>
              <p:cNvSpPr/>
              <p:nvPr/>
            </p:nvSpPr>
            <p:spPr>
              <a:xfrm>
                <a:off x="2259363" y="237974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540CD5BB-759D-9930-59D7-E866E894F84D}"/>
                  </a:ext>
                </a:extLst>
              </p:cNvPr>
              <p:cNvSpPr/>
              <p:nvPr/>
            </p:nvSpPr>
            <p:spPr>
              <a:xfrm>
                <a:off x="1556072" y="3043035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EAFB0B45-1D09-7FB3-2584-B1C055243DC8}"/>
                  </a:ext>
                </a:extLst>
              </p:cNvPr>
              <p:cNvSpPr/>
              <p:nvPr/>
            </p:nvSpPr>
            <p:spPr>
              <a:xfrm>
                <a:off x="2943201" y="300747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8E7364C8-CE67-2CDD-F323-1DB8BA6ED0FC}"/>
                  </a:ext>
                </a:extLst>
              </p:cNvPr>
              <p:cNvSpPr/>
              <p:nvPr/>
            </p:nvSpPr>
            <p:spPr>
              <a:xfrm>
                <a:off x="820352" y="3799360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07B236FA-64A2-FF24-C027-2E1851FDA694}"/>
                  </a:ext>
                </a:extLst>
              </p:cNvPr>
              <p:cNvSpPr/>
              <p:nvPr/>
            </p:nvSpPr>
            <p:spPr>
              <a:xfrm>
                <a:off x="3555712" y="369755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2469DE87-EE49-BE73-3F23-F86634871488}"/>
                  </a:ext>
                </a:extLst>
              </p:cNvPr>
              <p:cNvSpPr/>
              <p:nvPr/>
            </p:nvSpPr>
            <p:spPr>
              <a:xfrm>
                <a:off x="131609" y="453003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93B9DA36-B4DF-1C20-A4FD-670899389501}"/>
                  </a:ext>
                </a:extLst>
              </p:cNvPr>
              <p:cNvCxnSpPr>
                <a:cxnSpLocks/>
                <a:stCxn id="58" idx="3"/>
                <a:endCxn id="59" idx="7"/>
              </p:cNvCxnSpPr>
              <p:nvPr/>
            </p:nvCxnSpPr>
            <p:spPr>
              <a:xfrm flipH="1">
                <a:off x="2078883" y="2902558"/>
                <a:ext cx="270180" cy="2301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95C94700-070A-B561-8ADC-5D4F8C148F03}"/>
                  </a:ext>
                </a:extLst>
              </p:cNvPr>
              <p:cNvCxnSpPr>
                <a:cxnSpLocks/>
                <a:stCxn id="58" idx="5"/>
                <a:endCxn id="60" idx="1"/>
              </p:cNvCxnSpPr>
              <p:nvPr/>
            </p:nvCxnSpPr>
            <p:spPr>
              <a:xfrm>
                <a:off x="2782174" y="2902558"/>
                <a:ext cx="250727" cy="1946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A3319A1F-7FEA-B5E1-183D-B46A7BD98F7A}"/>
                  </a:ext>
                </a:extLst>
              </p:cNvPr>
              <p:cNvCxnSpPr>
                <a:stCxn id="61" idx="7"/>
                <a:endCxn id="59" idx="3"/>
              </p:cNvCxnSpPr>
              <p:nvPr/>
            </p:nvCxnSpPr>
            <p:spPr>
              <a:xfrm flipV="1">
                <a:off x="1343163" y="3565846"/>
                <a:ext cx="302609" cy="32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AFDEE638-D040-5710-1D02-39AA593813D4}"/>
                  </a:ext>
                </a:extLst>
              </p:cNvPr>
              <p:cNvCxnSpPr>
                <a:cxnSpLocks/>
                <a:stCxn id="63" idx="7"/>
                <a:endCxn id="61" idx="3"/>
              </p:cNvCxnSpPr>
              <p:nvPr/>
            </p:nvCxnSpPr>
            <p:spPr>
              <a:xfrm flipV="1">
                <a:off x="654420" y="4322171"/>
                <a:ext cx="255632" cy="2975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54BFAE1A-394A-A2F5-3B40-B82D2E654900}"/>
                  </a:ext>
                </a:extLst>
              </p:cNvPr>
              <p:cNvCxnSpPr>
                <a:stCxn id="62" idx="1"/>
                <a:endCxn id="60" idx="5"/>
              </p:cNvCxnSpPr>
              <p:nvPr/>
            </p:nvCxnSpPr>
            <p:spPr>
              <a:xfrm flipH="1" flipV="1">
                <a:off x="3466012" y="3530286"/>
                <a:ext cx="179400" cy="2569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9FA0846D-5821-0C57-9E29-76E3C1337D8F}"/>
                </a:ext>
              </a:extLst>
            </p:cNvPr>
            <p:cNvSpPr/>
            <p:nvPr/>
          </p:nvSpPr>
          <p:spPr>
            <a:xfrm>
              <a:off x="7531290" y="2520224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32250BAC-0A03-1B48-1E20-909F0F10479D}"/>
                </a:ext>
              </a:extLst>
            </p:cNvPr>
            <p:cNvCxnSpPr>
              <a:cxnSpLocks/>
              <a:stCxn id="69" idx="1"/>
              <a:endCxn id="59" idx="5"/>
            </p:cNvCxnSpPr>
            <p:nvPr/>
          </p:nvCxnSpPr>
          <p:spPr>
            <a:xfrm flipH="1" flipV="1">
              <a:off x="7360537" y="2389257"/>
              <a:ext cx="260453" cy="2206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45263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BD36-B9B4-B904-6568-7F4E476AC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Operation (recursive)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143F5-B6CB-752F-1E16-1BC1A8248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4863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find(key, root){</a:t>
            </a:r>
          </a:p>
          <a:p>
            <a:pPr marL="0" indent="0">
              <a:buNone/>
            </a:pPr>
            <a:r>
              <a:rPr lang="en-US" dirty="0"/>
              <a:t>	if (root == Null){</a:t>
            </a:r>
          </a:p>
          <a:p>
            <a:pPr marL="0" indent="0">
              <a:buNone/>
            </a:pPr>
            <a:r>
              <a:rPr lang="en-US" dirty="0"/>
              <a:t>		return Null;</a:t>
            </a:r>
          </a:p>
          <a:p>
            <a:pPr marL="0" indent="0">
              <a:buNone/>
            </a:pPr>
            <a:r>
              <a:rPr lang="en-US" dirty="0"/>
              <a:t>	{</a:t>
            </a:r>
          </a:p>
          <a:p>
            <a:pPr marL="0" indent="0">
              <a:buNone/>
            </a:pPr>
            <a:r>
              <a:rPr lang="en-US" dirty="0"/>
              <a:t>	if (key ==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return </a:t>
            </a:r>
            <a:r>
              <a:rPr lang="en-US" dirty="0" err="1"/>
              <a:t>root.value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(key &lt;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return find(key, </a:t>
            </a:r>
            <a:r>
              <a:rPr lang="en-US" dirty="0" err="1"/>
              <a:t>root.left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(key &gt;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return find(key, </a:t>
            </a:r>
            <a:r>
              <a:rPr lang="en-US" dirty="0" err="1"/>
              <a:t>root.right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	return Null;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170735B-03F0-160D-23CF-0D614E00B4D4}"/>
              </a:ext>
            </a:extLst>
          </p:cNvPr>
          <p:cNvGrpSpPr/>
          <p:nvPr/>
        </p:nvGrpSpPr>
        <p:grpSpPr>
          <a:xfrm>
            <a:off x="7713520" y="365125"/>
            <a:ext cx="4036614" cy="2762801"/>
            <a:chOff x="5413263" y="1203158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0A1F936-94E3-B970-9075-7FDD968CD1F3}"/>
                </a:ext>
              </a:extLst>
            </p:cNvPr>
            <p:cNvGrpSpPr/>
            <p:nvPr/>
          </p:nvGrpSpPr>
          <p:grpSpPr>
            <a:xfrm>
              <a:off x="5413263" y="1203158"/>
              <a:ext cx="4036614" cy="2762801"/>
              <a:chOff x="131609" y="2379747"/>
              <a:chExt cx="4036614" cy="2762801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950B02B1-9B98-2BBC-8CE2-98986D25F159}"/>
                  </a:ext>
                </a:extLst>
              </p:cNvPr>
              <p:cNvSpPr/>
              <p:nvPr/>
            </p:nvSpPr>
            <p:spPr>
              <a:xfrm>
                <a:off x="2259363" y="237974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75DB836-C24D-B0D7-C861-32998C858A21}"/>
                  </a:ext>
                </a:extLst>
              </p:cNvPr>
              <p:cNvSpPr/>
              <p:nvPr/>
            </p:nvSpPr>
            <p:spPr>
              <a:xfrm>
                <a:off x="1556072" y="3043035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B0170677-49FE-DA4D-C375-3C8BA0C66CFA}"/>
                  </a:ext>
                </a:extLst>
              </p:cNvPr>
              <p:cNvSpPr/>
              <p:nvPr/>
            </p:nvSpPr>
            <p:spPr>
              <a:xfrm>
                <a:off x="2943201" y="300747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434C13F0-4203-47AB-2431-B2ED32886F93}"/>
                  </a:ext>
                </a:extLst>
              </p:cNvPr>
              <p:cNvSpPr/>
              <p:nvPr/>
            </p:nvSpPr>
            <p:spPr>
              <a:xfrm>
                <a:off x="820352" y="3799360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1AFBCF91-BBF7-4271-9169-45F56648DD71}"/>
                  </a:ext>
                </a:extLst>
              </p:cNvPr>
              <p:cNvSpPr/>
              <p:nvPr/>
            </p:nvSpPr>
            <p:spPr>
              <a:xfrm>
                <a:off x="3555712" y="369755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5AC532E5-2A85-D663-8446-585A13F92E62}"/>
                  </a:ext>
                </a:extLst>
              </p:cNvPr>
              <p:cNvSpPr/>
              <p:nvPr/>
            </p:nvSpPr>
            <p:spPr>
              <a:xfrm>
                <a:off x="131609" y="453003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B09125AD-9B5C-7493-9272-2F1DA89CE01F}"/>
                  </a:ext>
                </a:extLst>
              </p:cNvPr>
              <p:cNvCxnSpPr>
                <a:cxnSpLocks/>
                <a:stCxn id="8" idx="3"/>
                <a:endCxn id="9" idx="7"/>
              </p:cNvCxnSpPr>
              <p:nvPr/>
            </p:nvCxnSpPr>
            <p:spPr>
              <a:xfrm flipH="1">
                <a:off x="2078883" y="2902558"/>
                <a:ext cx="270180" cy="2301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A593D686-AF2B-E9E1-76F6-D11031779EE4}"/>
                  </a:ext>
                </a:extLst>
              </p:cNvPr>
              <p:cNvCxnSpPr>
                <a:cxnSpLocks/>
                <a:stCxn id="8" idx="5"/>
                <a:endCxn id="10" idx="1"/>
              </p:cNvCxnSpPr>
              <p:nvPr/>
            </p:nvCxnSpPr>
            <p:spPr>
              <a:xfrm>
                <a:off x="2782174" y="2902558"/>
                <a:ext cx="250727" cy="1946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97955860-35DB-B2E4-DCE1-B378FA7BC357}"/>
                  </a:ext>
                </a:extLst>
              </p:cNvPr>
              <p:cNvCxnSpPr>
                <a:stCxn id="11" idx="7"/>
                <a:endCxn id="9" idx="3"/>
              </p:cNvCxnSpPr>
              <p:nvPr/>
            </p:nvCxnSpPr>
            <p:spPr>
              <a:xfrm flipV="1">
                <a:off x="1343163" y="3565846"/>
                <a:ext cx="302609" cy="32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D523286C-EC12-D977-43D0-51802A0AC727}"/>
                  </a:ext>
                </a:extLst>
              </p:cNvPr>
              <p:cNvCxnSpPr>
                <a:cxnSpLocks/>
                <a:stCxn id="13" idx="7"/>
                <a:endCxn id="11" idx="3"/>
              </p:cNvCxnSpPr>
              <p:nvPr/>
            </p:nvCxnSpPr>
            <p:spPr>
              <a:xfrm flipV="1">
                <a:off x="654420" y="4322171"/>
                <a:ext cx="255632" cy="2975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C3623BC4-097B-A907-A1CC-F4A3083684DE}"/>
                  </a:ext>
                </a:extLst>
              </p:cNvPr>
              <p:cNvCxnSpPr>
                <a:stCxn id="12" idx="1"/>
                <a:endCxn id="10" idx="5"/>
              </p:cNvCxnSpPr>
              <p:nvPr/>
            </p:nvCxnSpPr>
            <p:spPr>
              <a:xfrm flipH="1" flipV="1">
                <a:off x="3466012" y="3530286"/>
                <a:ext cx="179400" cy="2569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F637BB8-2207-4532-477F-45453B8D7C43}"/>
                </a:ext>
              </a:extLst>
            </p:cNvPr>
            <p:cNvSpPr/>
            <p:nvPr/>
          </p:nvSpPr>
          <p:spPr>
            <a:xfrm>
              <a:off x="7531290" y="2520224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3B42508-3220-7F2F-F806-D6A321054F05}"/>
                </a:ext>
              </a:extLst>
            </p:cNvPr>
            <p:cNvCxnSpPr>
              <a:cxnSpLocks/>
              <a:stCxn id="6" idx="1"/>
              <a:endCxn id="9" idx="5"/>
            </p:cNvCxnSpPr>
            <p:nvPr/>
          </p:nvCxnSpPr>
          <p:spPr>
            <a:xfrm flipH="1" flipV="1">
              <a:off x="7360537" y="2389257"/>
              <a:ext cx="260453" cy="2206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80917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BD36-B9B4-B904-6568-7F4E476AC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Operation (iterative)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143F5-B6CB-752F-1E16-1BC1A8248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4863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find(key, root){</a:t>
            </a:r>
          </a:p>
          <a:p>
            <a:pPr marL="0" indent="0">
              <a:buNone/>
            </a:pPr>
            <a:r>
              <a:rPr lang="en-US" dirty="0"/>
              <a:t>	while (root != Null &amp;&amp; key !=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if (key &lt;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	root = </a:t>
            </a:r>
            <a:r>
              <a:rPr lang="en-US" dirty="0" err="1"/>
              <a:t>root.left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	}</a:t>
            </a:r>
          </a:p>
          <a:p>
            <a:pPr marL="0" indent="0">
              <a:buNone/>
            </a:pPr>
            <a:r>
              <a:rPr lang="en-US" dirty="0"/>
              <a:t>		else if (key &gt;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	root = </a:t>
            </a:r>
            <a:r>
              <a:rPr lang="en-US" dirty="0" err="1"/>
              <a:t>root.right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	}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(root == Null){</a:t>
            </a:r>
          </a:p>
          <a:p>
            <a:pPr marL="0" indent="0">
              <a:buNone/>
            </a:pPr>
            <a:r>
              <a:rPr lang="en-US" dirty="0"/>
              <a:t>		return Null;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return </a:t>
            </a:r>
            <a:r>
              <a:rPr lang="en-US" dirty="0" err="1"/>
              <a:t>root.value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170735B-03F0-160D-23CF-0D614E00B4D4}"/>
              </a:ext>
            </a:extLst>
          </p:cNvPr>
          <p:cNvGrpSpPr/>
          <p:nvPr/>
        </p:nvGrpSpPr>
        <p:grpSpPr>
          <a:xfrm>
            <a:off x="7713520" y="365125"/>
            <a:ext cx="4036614" cy="2762801"/>
            <a:chOff x="5413263" y="1203158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0A1F936-94E3-B970-9075-7FDD968CD1F3}"/>
                </a:ext>
              </a:extLst>
            </p:cNvPr>
            <p:cNvGrpSpPr/>
            <p:nvPr/>
          </p:nvGrpSpPr>
          <p:grpSpPr>
            <a:xfrm>
              <a:off x="5413263" y="1203158"/>
              <a:ext cx="4036614" cy="2762801"/>
              <a:chOff x="131609" y="2379747"/>
              <a:chExt cx="4036614" cy="2762801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950B02B1-9B98-2BBC-8CE2-98986D25F159}"/>
                  </a:ext>
                </a:extLst>
              </p:cNvPr>
              <p:cNvSpPr/>
              <p:nvPr/>
            </p:nvSpPr>
            <p:spPr>
              <a:xfrm>
                <a:off x="2259363" y="237974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75DB836-C24D-B0D7-C861-32998C858A21}"/>
                  </a:ext>
                </a:extLst>
              </p:cNvPr>
              <p:cNvSpPr/>
              <p:nvPr/>
            </p:nvSpPr>
            <p:spPr>
              <a:xfrm>
                <a:off x="1556072" y="3043035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B0170677-49FE-DA4D-C375-3C8BA0C66CFA}"/>
                  </a:ext>
                </a:extLst>
              </p:cNvPr>
              <p:cNvSpPr/>
              <p:nvPr/>
            </p:nvSpPr>
            <p:spPr>
              <a:xfrm>
                <a:off x="2943201" y="300747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434C13F0-4203-47AB-2431-B2ED32886F93}"/>
                  </a:ext>
                </a:extLst>
              </p:cNvPr>
              <p:cNvSpPr/>
              <p:nvPr/>
            </p:nvSpPr>
            <p:spPr>
              <a:xfrm>
                <a:off x="820352" y="3799360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1AFBCF91-BBF7-4271-9169-45F56648DD71}"/>
                  </a:ext>
                </a:extLst>
              </p:cNvPr>
              <p:cNvSpPr/>
              <p:nvPr/>
            </p:nvSpPr>
            <p:spPr>
              <a:xfrm>
                <a:off x="3555712" y="369755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5AC532E5-2A85-D663-8446-585A13F92E62}"/>
                  </a:ext>
                </a:extLst>
              </p:cNvPr>
              <p:cNvSpPr/>
              <p:nvPr/>
            </p:nvSpPr>
            <p:spPr>
              <a:xfrm>
                <a:off x="131609" y="453003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B09125AD-9B5C-7493-9272-2F1DA89CE01F}"/>
                  </a:ext>
                </a:extLst>
              </p:cNvPr>
              <p:cNvCxnSpPr>
                <a:cxnSpLocks/>
                <a:stCxn id="8" idx="3"/>
                <a:endCxn id="9" idx="7"/>
              </p:cNvCxnSpPr>
              <p:nvPr/>
            </p:nvCxnSpPr>
            <p:spPr>
              <a:xfrm flipH="1">
                <a:off x="2078883" y="2902558"/>
                <a:ext cx="270180" cy="2301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A593D686-AF2B-E9E1-76F6-D11031779EE4}"/>
                  </a:ext>
                </a:extLst>
              </p:cNvPr>
              <p:cNvCxnSpPr>
                <a:cxnSpLocks/>
                <a:stCxn id="8" idx="5"/>
                <a:endCxn id="10" idx="1"/>
              </p:cNvCxnSpPr>
              <p:nvPr/>
            </p:nvCxnSpPr>
            <p:spPr>
              <a:xfrm>
                <a:off x="2782174" y="2902558"/>
                <a:ext cx="250727" cy="1946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97955860-35DB-B2E4-DCE1-B378FA7BC357}"/>
                  </a:ext>
                </a:extLst>
              </p:cNvPr>
              <p:cNvCxnSpPr>
                <a:stCxn id="11" idx="7"/>
                <a:endCxn id="9" idx="3"/>
              </p:cNvCxnSpPr>
              <p:nvPr/>
            </p:nvCxnSpPr>
            <p:spPr>
              <a:xfrm flipV="1">
                <a:off x="1343163" y="3565846"/>
                <a:ext cx="302609" cy="32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D523286C-EC12-D977-43D0-51802A0AC727}"/>
                  </a:ext>
                </a:extLst>
              </p:cNvPr>
              <p:cNvCxnSpPr>
                <a:cxnSpLocks/>
                <a:stCxn id="13" idx="7"/>
                <a:endCxn id="11" idx="3"/>
              </p:cNvCxnSpPr>
              <p:nvPr/>
            </p:nvCxnSpPr>
            <p:spPr>
              <a:xfrm flipV="1">
                <a:off x="654420" y="4322171"/>
                <a:ext cx="255632" cy="2975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C3623BC4-097B-A907-A1CC-F4A3083684DE}"/>
                  </a:ext>
                </a:extLst>
              </p:cNvPr>
              <p:cNvCxnSpPr>
                <a:stCxn id="12" idx="1"/>
                <a:endCxn id="10" idx="5"/>
              </p:cNvCxnSpPr>
              <p:nvPr/>
            </p:nvCxnSpPr>
            <p:spPr>
              <a:xfrm flipH="1" flipV="1">
                <a:off x="3466012" y="3530286"/>
                <a:ext cx="179400" cy="2569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F637BB8-2207-4532-477F-45453B8D7C43}"/>
                </a:ext>
              </a:extLst>
            </p:cNvPr>
            <p:cNvSpPr/>
            <p:nvPr/>
          </p:nvSpPr>
          <p:spPr>
            <a:xfrm>
              <a:off x="7531290" y="2520224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3B42508-3220-7F2F-F806-D6A321054F05}"/>
                </a:ext>
              </a:extLst>
            </p:cNvPr>
            <p:cNvCxnSpPr>
              <a:cxnSpLocks/>
              <a:stCxn id="6" idx="1"/>
              <a:endCxn id="9" idx="5"/>
            </p:cNvCxnSpPr>
            <p:nvPr/>
          </p:nvCxnSpPr>
          <p:spPr>
            <a:xfrm flipH="1" flipV="1">
              <a:off x="7360537" y="2389257"/>
              <a:ext cx="260453" cy="2206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66835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BD36-B9B4-B904-6568-7F4E476AC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/>
          <a:lstStyle/>
          <a:p>
            <a:r>
              <a:rPr lang="en-US" dirty="0"/>
              <a:t>Insert Operation (iterative)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143F5-B6CB-752F-1E16-1BC1A8248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60" y="1371600"/>
            <a:ext cx="10515600" cy="54863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insert(key, value, root){</a:t>
            </a:r>
          </a:p>
          <a:p>
            <a:pPr marL="0" indent="0">
              <a:buNone/>
            </a:pPr>
            <a:r>
              <a:rPr lang="en-US" dirty="0"/>
              <a:t>	if (root == Null){ </a:t>
            </a:r>
            <a:r>
              <a:rPr lang="en-US" dirty="0" err="1"/>
              <a:t>this.root</a:t>
            </a:r>
            <a:r>
              <a:rPr lang="en-US" dirty="0"/>
              <a:t> = new Node(key, value); }</a:t>
            </a:r>
          </a:p>
          <a:p>
            <a:pPr marL="0" indent="0">
              <a:buNone/>
            </a:pPr>
            <a:r>
              <a:rPr lang="en-US" dirty="0"/>
              <a:t>	parent = Null;</a:t>
            </a:r>
          </a:p>
          <a:p>
            <a:pPr marL="0" indent="0">
              <a:buNone/>
            </a:pPr>
            <a:r>
              <a:rPr lang="en-US" dirty="0"/>
              <a:t>	while (root != Null &amp;&amp; key !=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parent = root;</a:t>
            </a:r>
          </a:p>
          <a:p>
            <a:pPr marL="0" indent="0">
              <a:buNone/>
            </a:pPr>
            <a:r>
              <a:rPr lang="en-US" dirty="0"/>
              <a:t>		if (key &lt; </a:t>
            </a:r>
            <a:r>
              <a:rPr lang="en-US" dirty="0" err="1"/>
              <a:t>root.key</a:t>
            </a:r>
            <a:r>
              <a:rPr lang="en-US" dirty="0"/>
              <a:t>){ root = </a:t>
            </a:r>
            <a:r>
              <a:rPr lang="en-US" dirty="0" err="1"/>
              <a:t>root.left</a:t>
            </a:r>
            <a:r>
              <a:rPr lang="en-US" dirty="0"/>
              <a:t>; }</a:t>
            </a:r>
          </a:p>
          <a:p>
            <a:pPr marL="0" indent="0">
              <a:buNone/>
            </a:pPr>
            <a:r>
              <a:rPr lang="en-US" dirty="0"/>
              <a:t>		else if (key &gt; </a:t>
            </a:r>
            <a:r>
              <a:rPr lang="en-US" dirty="0" err="1"/>
              <a:t>root.key</a:t>
            </a:r>
            <a:r>
              <a:rPr lang="en-US" dirty="0"/>
              <a:t>){ root = </a:t>
            </a:r>
            <a:r>
              <a:rPr lang="en-US" dirty="0" err="1"/>
              <a:t>root.right</a:t>
            </a:r>
            <a:r>
              <a:rPr lang="en-US" dirty="0"/>
              <a:t>; }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(root != Null){ </a:t>
            </a:r>
            <a:r>
              <a:rPr lang="en-US" dirty="0" err="1"/>
              <a:t>root.value</a:t>
            </a:r>
            <a:r>
              <a:rPr lang="en-US" dirty="0"/>
              <a:t> = value; }</a:t>
            </a:r>
          </a:p>
          <a:p>
            <a:pPr marL="0" indent="0">
              <a:buNone/>
            </a:pPr>
            <a:r>
              <a:rPr lang="en-US" dirty="0"/>
              <a:t>	else if (key &lt; </a:t>
            </a:r>
            <a:r>
              <a:rPr lang="en-US" dirty="0" err="1"/>
              <a:t>parent.key</a:t>
            </a:r>
            <a:r>
              <a:rPr lang="en-US" dirty="0"/>
              <a:t>){ </a:t>
            </a:r>
            <a:r>
              <a:rPr lang="en-US" dirty="0" err="1"/>
              <a:t>parent.left</a:t>
            </a:r>
            <a:r>
              <a:rPr lang="en-US" dirty="0"/>
              <a:t> = new Node(key, value); }</a:t>
            </a:r>
          </a:p>
          <a:p>
            <a:pPr marL="0" indent="0">
              <a:buNone/>
            </a:pPr>
            <a:r>
              <a:rPr lang="en-US" dirty="0"/>
              <a:t>	else{ </a:t>
            </a:r>
            <a:r>
              <a:rPr lang="en-US" dirty="0" err="1"/>
              <a:t>parent.right</a:t>
            </a:r>
            <a:r>
              <a:rPr lang="en-US" dirty="0"/>
              <a:t> = new Node (key, value);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170735B-03F0-160D-23CF-0D614E00B4D4}"/>
              </a:ext>
            </a:extLst>
          </p:cNvPr>
          <p:cNvGrpSpPr/>
          <p:nvPr/>
        </p:nvGrpSpPr>
        <p:grpSpPr>
          <a:xfrm>
            <a:off x="8079280" y="365125"/>
            <a:ext cx="4036614" cy="2762801"/>
            <a:chOff x="5413263" y="1203158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0A1F936-94E3-B970-9075-7FDD968CD1F3}"/>
                </a:ext>
              </a:extLst>
            </p:cNvPr>
            <p:cNvGrpSpPr/>
            <p:nvPr/>
          </p:nvGrpSpPr>
          <p:grpSpPr>
            <a:xfrm>
              <a:off x="5413263" y="1203158"/>
              <a:ext cx="4036614" cy="2762801"/>
              <a:chOff x="131609" y="2379747"/>
              <a:chExt cx="4036614" cy="2762801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950B02B1-9B98-2BBC-8CE2-98986D25F159}"/>
                  </a:ext>
                </a:extLst>
              </p:cNvPr>
              <p:cNvSpPr/>
              <p:nvPr/>
            </p:nvSpPr>
            <p:spPr>
              <a:xfrm>
                <a:off x="2259363" y="237974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75DB836-C24D-B0D7-C861-32998C858A21}"/>
                  </a:ext>
                </a:extLst>
              </p:cNvPr>
              <p:cNvSpPr/>
              <p:nvPr/>
            </p:nvSpPr>
            <p:spPr>
              <a:xfrm>
                <a:off x="1556072" y="3043035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B0170677-49FE-DA4D-C375-3C8BA0C66CFA}"/>
                  </a:ext>
                </a:extLst>
              </p:cNvPr>
              <p:cNvSpPr/>
              <p:nvPr/>
            </p:nvSpPr>
            <p:spPr>
              <a:xfrm>
                <a:off x="2943201" y="300747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434C13F0-4203-47AB-2431-B2ED32886F93}"/>
                  </a:ext>
                </a:extLst>
              </p:cNvPr>
              <p:cNvSpPr/>
              <p:nvPr/>
            </p:nvSpPr>
            <p:spPr>
              <a:xfrm>
                <a:off x="820352" y="3799360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1AFBCF91-BBF7-4271-9169-45F56648DD71}"/>
                  </a:ext>
                </a:extLst>
              </p:cNvPr>
              <p:cNvSpPr/>
              <p:nvPr/>
            </p:nvSpPr>
            <p:spPr>
              <a:xfrm>
                <a:off x="3555712" y="369755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5AC532E5-2A85-D663-8446-585A13F92E62}"/>
                  </a:ext>
                </a:extLst>
              </p:cNvPr>
              <p:cNvSpPr/>
              <p:nvPr/>
            </p:nvSpPr>
            <p:spPr>
              <a:xfrm>
                <a:off x="131609" y="453003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B09125AD-9B5C-7493-9272-2F1DA89CE01F}"/>
                  </a:ext>
                </a:extLst>
              </p:cNvPr>
              <p:cNvCxnSpPr>
                <a:cxnSpLocks/>
                <a:stCxn id="8" idx="3"/>
                <a:endCxn id="9" idx="7"/>
              </p:cNvCxnSpPr>
              <p:nvPr/>
            </p:nvCxnSpPr>
            <p:spPr>
              <a:xfrm flipH="1">
                <a:off x="2078883" y="2902558"/>
                <a:ext cx="270180" cy="2301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A593D686-AF2B-E9E1-76F6-D11031779EE4}"/>
                  </a:ext>
                </a:extLst>
              </p:cNvPr>
              <p:cNvCxnSpPr>
                <a:cxnSpLocks/>
                <a:stCxn id="8" idx="5"/>
                <a:endCxn id="10" idx="1"/>
              </p:cNvCxnSpPr>
              <p:nvPr/>
            </p:nvCxnSpPr>
            <p:spPr>
              <a:xfrm>
                <a:off x="2782174" y="2902558"/>
                <a:ext cx="250727" cy="1946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97955860-35DB-B2E4-DCE1-B378FA7BC357}"/>
                  </a:ext>
                </a:extLst>
              </p:cNvPr>
              <p:cNvCxnSpPr>
                <a:stCxn id="11" idx="7"/>
                <a:endCxn id="9" idx="3"/>
              </p:cNvCxnSpPr>
              <p:nvPr/>
            </p:nvCxnSpPr>
            <p:spPr>
              <a:xfrm flipV="1">
                <a:off x="1343163" y="3565846"/>
                <a:ext cx="302609" cy="32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D523286C-EC12-D977-43D0-51802A0AC727}"/>
                  </a:ext>
                </a:extLst>
              </p:cNvPr>
              <p:cNvCxnSpPr>
                <a:cxnSpLocks/>
                <a:stCxn id="13" idx="7"/>
                <a:endCxn id="11" idx="3"/>
              </p:cNvCxnSpPr>
              <p:nvPr/>
            </p:nvCxnSpPr>
            <p:spPr>
              <a:xfrm flipV="1">
                <a:off x="654420" y="4322171"/>
                <a:ext cx="255632" cy="2975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C3623BC4-097B-A907-A1CC-F4A3083684DE}"/>
                  </a:ext>
                </a:extLst>
              </p:cNvPr>
              <p:cNvCxnSpPr>
                <a:stCxn id="12" idx="1"/>
                <a:endCxn id="10" idx="5"/>
              </p:cNvCxnSpPr>
              <p:nvPr/>
            </p:nvCxnSpPr>
            <p:spPr>
              <a:xfrm flipH="1" flipV="1">
                <a:off x="3466012" y="3530286"/>
                <a:ext cx="179400" cy="2569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F637BB8-2207-4532-477F-45453B8D7C43}"/>
                </a:ext>
              </a:extLst>
            </p:cNvPr>
            <p:cNvSpPr/>
            <p:nvPr/>
          </p:nvSpPr>
          <p:spPr>
            <a:xfrm>
              <a:off x="7531290" y="2520224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3B42508-3220-7F2F-F806-D6A321054F05}"/>
                </a:ext>
              </a:extLst>
            </p:cNvPr>
            <p:cNvCxnSpPr>
              <a:cxnSpLocks/>
              <a:stCxn id="6" idx="1"/>
              <a:endCxn id="9" idx="5"/>
            </p:cNvCxnSpPr>
            <p:nvPr/>
          </p:nvCxnSpPr>
          <p:spPr>
            <a:xfrm flipH="1" flipV="1">
              <a:off x="7360537" y="2389257"/>
              <a:ext cx="260453" cy="2206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C28BCDDF-B493-4857-C77E-F1CA84F2DE5D}"/>
              </a:ext>
            </a:extLst>
          </p:cNvPr>
          <p:cNvSpPr txBox="1"/>
          <p:nvPr/>
        </p:nvSpPr>
        <p:spPr>
          <a:xfrm>
            <a:off x="6956564" y="6312842"/>
            <a:ext cx="5163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Note: Insert happens only at the leaves!</a:t>
            </a:r>
          </a:p>
        </p:txBody>
      </p:sp>
    </p:spTree>
    <p:extLst>
      <p:ext uri="{BB962C8B-B14F-4D97-AF65-F5344CB8AC3E}">
        <p14:creationId xmlns:p14="http://schemas.microsoft.com/office/powerpoint/2010/main" val="22672986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E984A-76CE-9AAA-7954-F48D70437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D2A4A-A56B-6551-0FA5-3EA436E65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0949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BD36-B9B4-B904-6568-7F4E476AC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/>
          <a:lstStyle/>
          <a:p>
            <a:r>
              <a:rPr lang="en-US" dirty="0"/>
              <a:t>Delete Operation (iterative)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143F5-B6CB-752F-1E16-1BC1A8248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60" y="1371600"/>
            <a:ext cx="10515600" cy="5486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delete(key, root){</a:t>
            </a:r>
          </a:p>
          <a:p>
            <a:pPr marL="0" indent="0">
              <a:buNone/>
            </a:pPr>
            <a:r>
              <a:rPr lang="en-US" dirty="0"/>
              <a:t>	while (root != Null &amp;&amp; key !=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if (key &lt; </a:t>
            </a:r>
            <a:r>
              <a:rPr lang="en-US" dirty="0" err="1"/>
              <a:t>root.key</a:t>
            </a:r>
            <a:r>
              <a:rPr lang="en-US" dirty="0"/>
              <a:t>){ root = </a:t>
            </a:r>
            <a:r>
              <a:rPr lang="en-US" dirty="0" err="1"/>
              <a:t>root.left</a:t>
            </a:r>
            <a:r>
              <a:rPr lang="en-US" dirty="0"/>
              <a:t>; 	}</a:t>
            </a:r>
          </a:p>
          <a:p>
            <a:pPr marL="0" indent="0">
              <a:buNone/>
            </a:pPr>
            <a:r>
              <a:rPr lang="en-US" dirty="0"/>
              <a:t>		else if (key &gt; </a:t>
            </a:r>
            <a:r>
              <a:rPr lang="en-US" dirty="0" err="1"/>
              <a:t>root.key</a:t>
            </a:r>
            <a:r>
              <a:rPr lang="en-US" dirty="0"/>
              <a:t>){ root = </a:t>
            </a:r>
            <a:r>
              <a:rPr lang="en-US" dirty="0" err="1"/>
              <a:t>root.right</a:t>
            </a:r>
            <a:r>
              <a:rPr lang="en-US" dirty="0"/>
              <a:t>; }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(root == Null){ return; 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// Now root is the node to delete, what happens next?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84246F8-D514-89E9-07BE-E764FD3DDE5E}"/>
              </a:ext>
            </a:extLst>
          </p:cNvPr>
          <p:cNvGrpSpPr/>
          <p:nvPr/>
        </p:nvGrpSpPr>
        <p:grpSpPr>
          <a:xfrm>
            <a:off x="8079280" y="365125"/>
            <a:ext cx="4036614" cy="2762801"/>
            <a:chOff x="8079280" y="365125"/>
            <a:chExt cx="4036614" cy="276280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170735B-03F0-160D-23CF-0D614E00B4D4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F0A1F936-94E3-B970-9075-7FDD968CD1F3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950B02B1-9B98-2BBC-8CE2-98986D25F159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375DB836-C24D-B0D7-C861-32998C858A21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B0170677-49FE-DA4D-C375-3C8BA0C66CFA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434C13F0-4203-47AB-2431-B2ED32886F93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1AFBCF91-BBF7-4271-9169-45F56648DD71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5AC532E5-2A85-D663-8446-585A13F92E62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id="{B09125AD-9B5C-7493-9272-2F1DA89CE01F}"/>
                    </a:ext>
                  </a:extLst>
                </p:cNvPr>
                <p:cNvCxnSpPr>
                  <a:cxnSpLocks/>
                  <a:stCxn id="8" idx="3"/>
                  <a:endCxn id="9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id="{A593D686-AF2B-E9E1-76F6-D11031779EE4}"/>
                    </a:ext>
                  </a:extLst>
                </p:cNvPr>
                <p:cNvCxnSpPr>
                  <a:cxnSpLocks/>
                  <a:stCxn id="8" idx="5"/>
                  <a:endCxn id="10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97955860-35DB-B2E4-DCE1-B378FA7BC357}"/>
                    </a:ext>
                  </a:extLst>
                </p:cNvPr>
                <p:cNvCxnSpPr>
                  <a:stCxn id="11" idx="7"/>
                  <a:endCxn id="9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D523286C-EC12-D977-43D0-51802A0AC727}"/>
                    </a:ext>
                  </a:extLst>
                </p:cNvPr>
                <p:cNvCxnSpPr>
                  <a:cxnSpLocks/>
                  <a:stCxn id="13" idx="7"/>
                  <a:endCxn id="11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C3623BC4-097B-A907-A1CC-F4A3083684DE}"/>
                    </a:ext>
                  </a:extLst>
                </p:cNvPr>
                <p:cNvCxnSpPr>
                  <a:stCxn id="12" idx="1"/>
                  <a:endCxn id="10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7F637BB8-2207-4532-477F-45453B8D7C43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C3B42508-3220-7F2F-F806-D6A321054F05}"/>
                  </a:ext>
                </a:extLst>
              </p:cNvPr>
              <p:cNvCxnSpPr>
                <a:cxnSpLocks/>
                <a:stCxn id="6" idx="1"/>
                <a:endCxn id="9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CE3A21A5-2643-9862-95E7-21A8A8044617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48A649D9-8400-9565-121B-970C2A8B192B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A1C5561-F71C-BB55-B723-357F94648CC6}"/>
                </a:ext>
              </a:extLst>
            </p:cNvPr>
            <p:cNvCxnSpPr>
              <a:cxnSpLocks/>
              <a:stCxn id="20" idx="7"/>
              <a:endCxn id="6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E5CEB3B-8BE4-AFAA-1FF9-30DE6145E6CA}"/>
                </a:ext>
              </a:extLst>
            </p:cNvPr>
            <p:cNvCxnSpPr>
              <a:cxnSpLocks/>
              <a:stCxn id="21" idx="1"/>
              <a:endCxn id="6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652583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6AF61-C0E9-5358-15F9-71C3896ED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– 3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CEAC8-3204-C998-083A-0CA3CB38D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0 Children (i.e. it’s a leaf)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1 Child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2 Children</a:t>
            </a:r>
          </a:p>
          <a:p>
            <a:pPr lvl="1"/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7AC3D59-3E05-191D-A7BF-6AC36E848F5B}"/>
              </a:ext>
            </a:extLst>
          </p:cNvPr>
          <p:cNvGrpSpPr/>
          <p:nvPr/>
        </p:nvGrpSpPr>
        <p:grpSpPr>
          <a:xfrm>
            <a:off x="8079280" y="365125"/>
            <a:ext cx="4036614" cy="2762801"/>
            <a:chOff x="8079280" y="365125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333A002-A754-52F5-FA72-68624BE2C8D0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508219CE-3255-59E4-61D6-419B3BAFB9D7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2142312F-4523-0F4A-18D6-D202467C630B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EB78B0BF-9986-AD99-C54F-D7B175C1C6D9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B7B86446-8709-F970-19FA-1560746A8F8B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12845EA2-0AD9-0332-93AD-E32D492ACF75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45DC21F3-A9FD-FEF7-D158-D2B83E668A9A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C2595E8C-ACCE-26C0-95A6-DF31D51FB635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CB09B76C-5533-8CEE-1C8E-C13D430D6C0A}"/>
                    </a:ext>
                  </a:extLst>
                </p:cNvPr>
                <p:cNvCxnSpPr>
                  <a:cxnSpLocks/>
                  <a:stCxn id="13" idx="3"/>
                  <a:endCxn id="14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C6BA5A95-4800-75BA-5CE6-E383F92011EB}"/>
                    </a:ext>
                  </a:extLst>
                </p:cNvPr>
                <p:cNvCxnSpPr>
                  <a:cxnSpLocks/>
                  <a:stCxn id="13" idx="5"/>
                  <a:endCxn id="15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9AC4D699-B4C5-E5A7-F3D0-4965AD3CEF52}"/>
                    </a:ext>
                  </a:extLst>
                </p:cNvPr>
                <p:cNvCxnSpPr>
                  <a:stCxn id="16" idx="7"/>
                  <a:endCxn id="14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DBE01189-9D86-9F73-E90F-C51F6D57DB47}"/>
                    </a:ext>
                  </a:extLst>
                </p:cNvPr>
                <p:cNvCxnSpPr>
                  <a:cxnSpLocks/>
                  <a:stCxn id="18" idx="7"/>
                  <a:endCxn id="16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F6CAF12A-D2DF-12A3-D54E-B3E2AADBEE87}"/>
                    </a:ext>
                  </a:extLst>
                </p:cNvPr>
                <p:cNvCxnSpPr>
                  <a:stCxn id="17" idx="1"/>
                  <a:endCxn id="15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9D0412F1-A696-4E74-5C2D-01D272BC7D13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80FEBA68-EB7A-A625-123F-3DFEFE9705FD}"/>
                  </a:ext>
                </a:extLst>
              </p:cNvPr>
              <p:cNvCxnSpPr>
                <a:cxnSpLocks/>
                <a:stCxn id="11" idx="1"/>
                <a:endCxn id="14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F46FB638-874C-F8CE-DA66-D385D2D1E610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rgbClr val="FF646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C35A3DD-4BC9-7373-F046-80248E667B84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0A20141-63E4-638D-8E70-95A8CD7079FC}"/>
                </a:ext>
              </a:extLst>
            </p:cNvPr>
            <p:cNvCxnSpPr>
              <a:cxnSpLocks/>
              <a:stCxn id="6" idx="7"/>
              <a:endCxn id="11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9F92928-0AF8-46E7-0CF2-997221C964DA}"/>
                </a:ext>
              </a:extLst>
            </p:cNvPr>
            <p:cNvCxnSpPr>
              <a:cxnSpLocks/>
              <a:stCxn id="7" idx="1"/>
              <a:endCxn id="11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021487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DD992-8A3B-FA6D-C215-0B6ED397A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Max and 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004EE-D13B-45D9-058D-3DB66EC3D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Max of a BST:</a:t>
            </a:r>
          </a:p>
          <a:p>
            <a:pPr lvl="1"/>
            <a:r>
              <a:rPr lang="en-US" dirty="0"/>
              <a:t>Right-most Thing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Min of a BST:</a:t>
            </a:r>
          </a:p>
          <a:p>
            <a:pPr lvl="1"/>
            <a:r>
              <a:rPr lang="en-US" dirty="0"/>
              <a:t>Left-most Thing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3BF0BCB-E919-4887-EA0E-2950E757CB98}"/>
              </a:ext>
            </a:extLst>
          </p:cNvPr>
          <p:cNvGrpSpPr/>
          <p:nvPr/>
        </p:nvGrpSpPr>
        <p:grpSpPr>
          <a:xfrm>
            <a:off x="8079280" y="365125"/>
            <a:ext cx="4036614" cy="2762801"/>
            <a:chOff x="8079280" y="365125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9003D4F-20EE-2715-9BC2-D19DE4581AEE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968D83DF-C06D-6B78-1A7C-F817960D477A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CA2EDFBE-0A1B-19F2-557F-3B1A84B93183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55E32266-34D1-3723-EBDF-C9A36280C466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81D17E1C-7320-E465-2AF6-0DFBD16C3748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582C6223-5B81-9C2F-51F0-9A31796FD9C1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DE529F80-9D8C-AD5B-0003-47F0052FA1C6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3DB1C023-75B2-F46B-74A7-E40104367967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9B93E87A-6C9B-1D2C-C84A-2AA38EABAC4D}"/>
                    </a:ext>
                  </a:extLst>
                </p:cNvPr>
                <p:cNvCxnSpPr>
                  <a:cxnSpLocks/>
                  <a:stCxn id="13" idx="3"/>
                  <a:endCxn id="14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9DE72BA0-DEC4-4371-557B-FD0A27B58A15}"/>
                    </a:ext>
                  </a:extLst>
                </p:cNvPr>
                <p:cNvCxnSpPr>
                  <a:cxnSpLocks/>
                  <a:stCxn id="13" idx="5"/>
                  <a:endCxn id="15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E14E1AA9-03DC-F6A2-880E-44E821AD716D}"/>
                    </a:ext>
                  </a:extLst>
                </p:cNvPr>
                <p:cNvCxnSpPr>
                  <a:stCxn id="16" idx="7"/>
                  <a:endCxn id="14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146D2F62-F574-C773-B0F2-218AD20D8DB1}"/>
                    </a:ext>
                  </a:extLst>
                </p:cNvPr>
                <p:cNvCxnSpPr>
                  <a:cxnSpLocks/>
                  <a:stCxn id="18" idx="7"/>
                  <a:endCxn id="16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6265655F-9185-06A5-BD36-032DE2A30AAE}"/>
                    </a:ext>
                  </a:extLst>
                </p:cNvPr>
                <p:cNvCxnSpPr>
                  <a:stCxn id="17" idx="1"/>
                  <a:endCxn id="15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F2F28718-ABD4-67D4-B846-AEAE833BCF68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CF8DDC98-3F89-07C7-160A-648B352778FE}"/>
                  </a:ext>
                </a:extLst>
              </p:cNvPr>
              <p:cNvCxnSpPr>
                <a:cxnSpLocks/>
                <a:stCxn id="11" idx="1"/>
                <a:endCxn id="14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676F51E-8B90-CBD3-7E71-086AF7DF6FD7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8BD72FE-0A5E-9EC8-90AC-E805731A3D95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5A2F8EA-25C5-E8CC-7AA6-AA386BB59595}"/>
                </a:ext>
              </a:extLst>
            </p:cNvPr>
            <p:cNvCxnSpPr>
              <a:cxnSpLocks/>
              <a:stCxn id="6" idx="7"/>
              <a:endCxn id="11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D5ECE53-FA8D-7B43-2013-D57B557F7DCC}"/>
                </a:ext>
              </a:extLst>
            </p:cNvPr>
            <p:cNvCxnSpPr>
              <a:cxnSpLocks/>
              <a:stCxn id="7" idx="1"/>
              <a:endCxn id="11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B317041B-3D3A-8B57-9A2C-1609D76990ED}"/>
              </a:ext>
            </a:extLst>
          </p:cNvPr>
          <p:cNvSpPr txBox="1"/>
          <p:nvPr/>
        </p:nvSpPr>
        <p:spPr>
          <a:xfrm>
            <a:off x="4450489" y="1515664"/>
            <a:ext cx="387003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maxNode</a:t>
            </a:r>
            <a:r>
              <a:rPr lang="en-US" dirty="0"/>
              <a:t>(root){</a:t>
            </a:r>
          </a:p>
          <a:p>
            <a:r>
              <a:rPr lang="en-US" dirty="0"/>
              <a:t>	if (root == Null){ return Null; }</a:t>
            </a:r>
          </a:p>
          <a:p>
            <a:r>
              <a:rPr lang="en-US" dirty="0"/>
              <a:t>	while (</a:t>
            </a:r>
            <a:r>
              <a:rPr lang="en-US" dirty="0" err="1"/>
              <a:t>root.right</a:t>
            </a:r>
            <a:r>
              <a:rPr lang="en-US" dirty="0"/>
              <a:t> != Null){</a:t>
            </a:r>
          </a:p>
          <a:p>
            <a:r>
              <a:rPr lang="en-US" dirty="0"/>
              <a:t>		root = </a:t>
            </a:r>
            <a:r>
              <a:rPr lang="en-US" dirty="0" err="1"/>
              <a:t>root.right</a:t>
            </a:r>
            <a:r>
              <a:rPr lang="en-US" dirty="0"/>
              <a:t>;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	return root;</a:t>
            </a:r>
          </a:p>
          <a:p>
            <a:r>
              <a:rPr lang="en-US" dirty="0"/>
              <a:t>}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7A3E0CB-96F1-9F4E-AA9E-AFD3225402CD}"/>
              </a:ext>
            </a:extLst>
          </p:cNvPr>
          <p:cNvSpPr txBox="1"/>
          <p:nvPr/>
        </p:nvSpPr>
        <p:spPr>
          <a:xfrm>
            <a:off x="4450489" y="4145638"/>
            <a:ext cx="387003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minNode</a:t>
            </a:r>
            <a:r>
              <a:rPr lang="en-US" dirty="0"/>
              <a:t>(root){</a:t>
            </a:r>
          </a:p>
          <a:p>
            <a:r>
              <a:rPr lang="en-US" dirty="0"/>
              <a:t>	if (root == Null){ return Null; }</a:t>
            </a:r>
          </a:p>
          <a:p>
            <a:r>
              <a:rPr lang="en-US" dirty="0"/>
              <a:t>	while (</a:t>
            </a:r>
            <a:r>
              <a:rPr lang="en-US" dirty="0" err="1"/>
              <a:t>root.left</a:t>
            </a:r>
            <a:r>
              <a:rPr lang="en-US" dirty="0"/>
              <a:t> != Null){</a:t>
            </a:r>
          </a:p>
          <a:p>
            <a:r>
              <a:rPr lang="en-US" dirty="0"/>
              <a:t>		root = </a:t>
            </a:r>
            <a:r>
              <a:rPr lang="en-US" dirty="0" err="1"/>
              <a:t>root.left</a:t>
            </a:r>
            <a:r>
              <a:rPr lang="en-US" dirty="0"/>
              <a:t>;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	return root;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92177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BE5DC-8848-B181-F4CD-F3FA6E028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Up: Give pseudocode to calculate the height of a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FB71B-1BEC-4BA4-E1B1-A9B3EF08D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treeHeight</a:t>
            </a:r>
            <a:r>
              <a:rPr lang="en-US" dirty="0"/>
              <a:t>(root){</a:t>
            </a:r>
          </a:p>
          <a:p>
            <a:pPr marL="0" indent="0">
              <a:buNone/>
            </a:pPr>
            <a:r>
              <a:rPr lang="en-US" dirty="0"/>
              <a:t>	height = 0;</a:t>
            </a:r>
          </a:p>
          <a:p>
            <a:pPr marL="0" indent="0">
              <a:buNone/>
            </a:pPr>
            <a:r>
              <a:rPr lang="en-US" dirty="0"/>
              <a:t>	???</a:t>
            </a:r>
          </a:p>
          <a:p>
            <a:pPr marL="0" indent="0">
              <a:buNone/>
            </a:pPr>
            <a:r>
              <a:rPr lang="en-US" dirty="0"/>
              <a:t>	return height;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860276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BD36-B9B4-B904-6568-7F4E476AC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/>
          <a:lstStyle/>
          <a:p>
            <a:r>
              <a:rPr lang="en-US" dirty="0"/>
              <a:t>Delete Operation (iterative)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143F5-B6CB-752F-1E16-1BC1A8248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60" y="1371600"/>
            <a:ext cx="10515600" cy="54863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delete(key, root){</a:t>
            </a:r>
          </a:p>
          <a:p>
            <a:pPr marL="0" indent="0">
              <a:buNone/>
            </a:pPr>
            <a:r>
              <a:rPr lang="en-US" dirty="0"/>
              <a:t>	while (root != Null &amp;&amp; key !=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if (key &lt; </a:t>
            </a:r>
            <a:r>
              <a:rPr lang="en-US" dirty="0" err="1"/>
              <a:t>root.key</a:t>
            </a:r>
            <a:r>
              <a:rPr lang="en-US" dirty="0"/>
              <a:t>){ root = </a:t>
            </a:r>
            <a:r>
              <a:rPr lang="en-US" dirty="0" err="1"/>
              <a:t>root.left</a:t>
            </a:r>
            <a:r>
              <a:rPr lang="en-US" dirty="0"/>
              <a:t>; 	}</a:t>
            </a:r>
          </a:p>
          <a:p>
            <a:pPr marL="0" indent="0">
              <a:buNone/>
            </a:pPr>
            <a:r>
              <a:rPr lang="en-US" dirty="0"/>
              <a:t>		else if (key &gt; </a:t>
            </a:r>
            <a:r>
              <a:rPr lang="en-US" dirty="0" err="1"/>
              <a:t>root.key</a:t>
            </a:r>
            <a:r>
              <a:rPr lang="en-US" dirty="0"/>
              <a:t>){ root = </a:t>
            </a:r>
            <a:r>
              <a:rPr lang="en-US" dirty="0" err="1"/>
              <a:t>root.right</a:t>
            </a:r>
            <a:r>
              <a:rPr lang="en-US" dirty="0"/>
              <a:t>; }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(root == Null){ return; 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if (root has no children){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make parent point to Null Instead;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if (root has one child){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make parent point to that child instead;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if (root has two children){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make parent point to either the max from the left or min from the right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84246F8-D514-89E9-07BE-E764FD3DDE5E}"/>
              </a:ext>
            </a:extLst>
          </p:cNvPr>
          <p:cNvGrpSpPr/>
          <p:nvPr/>
        </p:nvGrpSpPr>
        <p:grpSpPr>
          <a:xfrm>
            <a:off x="8079280" y="365125"/>
            <a:ext cx="4036614" cy="2762801"/>
            <a:chOff x="8079280" y="365125"/>
            <a:chExt cx="4036614" cy="276280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170735B-03F0-160D-23CF-0D614E00B4D4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F0A1F936-94E3-B970-9075-7FDD968CD1F3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950B02B1-9B98-2BBC-8CE2-98986D25F159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375DB836-C24D-B0D7-C861-32998C858A21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B0170677-49FE-DA4D-C375-3C8BA0C66CFA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434C13F0-4203-47AB-2431-B2ED32886F93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1AFBCF91-BBF7-4271-9169-45F56648DD71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5AC532E5-2A85-D663-8446-585A13F92E62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id="{B09125AD-9B5C-7493-9272-2F1DA89CE01F}"/>
                    </a:ext>
                  </a:extLst>
                </p:cNvPr>
                <p:cNvCxnSpPr>
                  <a:cxnSpLocks/>
                  <a:stCxn id="8" idx="3"/>
                  <a:endCxn id="9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id="{A593D686-AF2B-E9E1-76F6-D11031779EE4}"/>
                    </a:ext>
                  </a:extLst>
                </p:cNvPr>
                <p:cNvCxnSpPr>
                  <a:cxnSpLocks/>
                  <a:stCxn id="8" idx="5"/>
                  <a:endCxn id="10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97955860-35DB-B2E4-DCE1-B378FA7BC357}"/>
                    </a:ext>
                  </a:extLst>
                </p:cNvPr>
                <p:cNvCxnSpPr>
                  <a:stCxn id="11" idx="7"/>
                  <a:endCxn id="9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D523286C-EC12-D977-43D0-51802A0AC727}"/>
                    </a:ext>
                  </a:extLst>
                </p:cNvPr>
                <p:cNvCxnSpPr>
                  <a:cxnSpLocks/>
                  <a:stCxn id="13" idx="7"/>
                  <a:endCxn id="11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C3623BC4-097B-A907-A1CC-F4A3083684DE}"/>
                    </a:ext>
                  </a:extLst>
                </p:cNvPr>
                <p:cNvCxnSpPr>
                  <a:stCxn id="12" idx="1"/>
                  <a:endCxn id="10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7F637BB8-2207-4532-477F-45453B8D7C43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C3B42508-3220-7F2F-F806-D6A321054F05}"/>
                  </a:ext>
                </a:extLst>
              </p:cNvPr>
              <p:cNvCxnSpPr>
                <a:cxnSpLocks/>
                <a:stCxn id="6" idx="1"/>
                <a:endCxn id="9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CE3A21A5-2643-9862-95E7-21A8A8044617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48A649D9-8400-9565-121B-970C2A8B192B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A1C5561-F71C-BB55-B723-357F94648CC6}"/>
                </a:ext>
              </a:extLst>
            </p:cNvPr>
            <p:cNvCxnSpPr>
              <a:cxnSpLocks/>
              <a:stCxn id="20" idx="7"/>
              <a:endCxn id="6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E5CEB3B-8BE4-AFAA-1FF9-30DE6145E6CA}"/>
                </a:ext>
              </a:extLst>
            </p:cNvPr>
            <p:cNvCxnSpPr>
              <a:cxnSpLocks/>
              <a:stCxn id="21" idx="1"/>
              <a:endCxn id="6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317290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B8EB7-6A92-650F-ABB6-D01E0E9C2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Worst Case Analysis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B68B37-F1ED-0BE8-1F25-50E0D4A1722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For each of Find, insert, Delete:</a:t>
                </a:r>
              </a:p>
              <a:p>
                <a:pPr lvl="1"/>
                <a:r>
                  <a:rPr lang="en-US" dirty="0"/>
                  <a:t>Worst case running time matches height of the tree</a:t>
                </a:r>
              </a:p>
              <a:p>
                <a:r>
                  <a:rPr lang="en-US" dirty="0"/>
                  <a:t>What is the maximum height of a BST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nodes?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B68B37-F1ED-0BE8-1F25-50E0D4A1722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09592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F468E-2A60-489B-E1DA-978D05AAE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the worst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CD3BB-6320-6788-1CFA-3AF70EDAC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we get a better worst case running time?</a:t>
            </a:r>
          </a:p>
        </p:txBody>
      </p:sp>
    </p:spTree>
    <p:extLst>
      <p:ext uri="{BB962C8B-B14F-4D97-AF65-F5344CB8AC3E}">
        <p14:creationId xmlns:p14="http://schemas.microsoft.com/office/powerpoint/2010/main" val="26248804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08BB1-416B-D0E8-3322-4EB4D87AA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“Balanced” Binary Search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4F05E-58AF-CEFF-09EC-B606D49F8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get better running times by having “shorter” trees</a:t>
            </a:r>
          </a:p>
          <a:p>
            <a:r>
              <a:rPr lang="en-US" dirty="0"/>
              <a:t>Trees get tall due to them being “sparse” (many one-child nodes)</a:t>
            </a:r>
          </a:p>
          <a:p>
            <a:r>
              <a:rPr lang="en-US" dirty="0"/>
              <a:t>Idea: modify how we insert/delete to keep the tree more “full”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5837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88056-BA8A-A42E-04AB-A7595D549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1: Both Subtrees of Root have same # Nodes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273BD-27C0-9F21-C7E1-0C3564EC6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008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88056-BA8A-A42E-04AB-A7595D549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2: Both Subtrees of Root have same height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273BD-27C0-9F21-C7E1-0C3564EC6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4251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88056-BA8A-A42E-04AB-A7595D549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3: Both Subtrees of every Node have same # Nodes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273BD-27C0-9F21-C7E1-0C3564EC6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552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88056-BA8A-A42E-04AB-A7595D549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4: Both Subtrees of every Node have same height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273BD-27C0-9F21-C7E1-0C3564EC6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492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F296A-CD42-45E7-98AD-FD7A3DA1C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Teaser: AVL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912D5-9A57-CAC1-DDCB-41C25F19F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Binary Search tree that maintains that the left and right subtrees of every node have heights that differ by at most one.</a:t>
            </a:r>
          </a:p>
          <a:p>
            <a:pPr lvl="1"/>
            <a:r>
              <a:rPr lang="en-US" dirty="0"/>
              <a:t>Not too weak (ensures trees are short)</a:t>
            </a:r>
          </a:p>
          <a:p>
            <a:pPr lvl="1"/>
            <a:r>
              <a:rPr lang="en-US" dirty="0"/>
              <a:t>Not too strong (works for any number of nodes)</a:t>
            </a:r>
          </a:p>
        </p:txBody>
      </p:sp>
    </p:spTree>
    <p:extLst>
      <p:ext uri="{BB962C8B-B14F-4D97-AF65-F5344CB8AC3E}">
        <p14:creationId xmlns:p14="http://schemas.microsoft.com/office/powerpoint/2010/main" val="253067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BE5DC-8848-B181-F4CD-F3FA6E028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Height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FB71B-1BEC-4BA4-E1B1-A9B3EF08D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treeHeight</a:t>
            </a:r>
            <a:r>
              <a:rPr lang="en-US" dirty="0"/>
              <a:t>(root){</a:t>
            </a:r>
          </a:p>
          <a:p>
            <a:pPr marL="0" indent="0">
              <a:buNone/>
            </a:pPr>
            <a:r>
              <a:rPr lang="en-US" dirty="0"/>
              <a:t>	height = 0;</a:t>
            </a:r>
          </a:p>
          <a:p>
            <a:pPr marL="0" indent="0">
              <a:buNone/>
            </a:pPr>
            <a:r>
              <a:rPr lang="en-US" dirty="0"/>
              <a:t>	if (</a:t>
            </a:r>
            <a:r>
              <a:rPr lang="en-US" dirty="0" err="1"/>
              <a:t>root.left</a:t>
            </a:r>
            <a:r>
              <a:rPr lang="en-US" dirty="0"/>
              <a:t> != Null){</a:t>
            </a:r>
          </a:p>
          <a:p>
            <a:pPr marL="0" indent="0">
              <a:buNone/>
            </a:pPr>
            <a:r>
              <a:rPr lang="en-US" dirty="0"/>
              <a:t>		height = max(height, </a:t>
            </a:r>
            <a:r>
              <a:rPr lang="en-US" dirty="0" err="1"/>
              <a:t>treeHeight</a:t>
            </a:r>
            <a:r>
              <a:rPr lang="en-US" dirty="0"/>
              <a:t>(</a:t>
            </a:r>
            <a:r>
              <a:rPr lang="en-US" dirty="0" err="1"/>
              <a:t>root.left</a:t>
            </a:r>
            <a:r>
              <a:rPr lang="en-US" dirty="0"/>
              <a:t>));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</a:t>
            </a:r>
            <a:r>
              <a:rPr lang="en-US" dirty="0" err="1"/>
              <a:t>root.right</a:t>
            </a:r>
            <a:r>
              <a:rPr lang="en-US" dirty="0"/>
              <a:t> != Null){</a:t>
            </a:r>
          </a:p>
          <a:p>
            <a:pPr marL="0" indent="0">
              <a:buNone/>
            </a:pPr>
            <a:r>
              <a:rPr lang="en-US" dirty="0"/>
              <a:t>		height = max(height, </a:t>
            </a:r>
            <a:r>
              <a:rPr lang="en-US" dirty="0" err="1"/>
              <a:t>treeHeight</a:t>
            </a:r>
            <a:r>
              <a:rPr lang="en-US" dirty="0"/>
              <a:t>(</a:t>
            </a:r>
            <a:r>
              <a:rPr lang="en-US" dirty="0" err="1"/>
              <a:t>root.right</a:t>
            </a:r>
            <a:r>
              <a:rPr lang="en-US" dirty="0"/>
              <a:t>));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return height;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73932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3AD86-1571-D6FB-228A-8B563D15E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 (Map) ADT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F7E85-C0B2-0941-5469-FBEF3EEEF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Contents:</a:t>
            </a:r>
          </a:p>
          <a:p>
            <a:pPr lvl="1"/>
            <a:r>
              <a:rPr lang="en-US" dirty="0"/>
              <a:t>Sets of </a:t>
            </a:r>
            <a:r>
              <a:rPr lang="en-US" dirty="0" err="1"/>
              <a:t>key+value</a:t>
            </a:r>
            <a:r>
              <a:rPr lang="en-US" dirty="0"/>
              <a:t> pairs</a:t>
            </a:r>
          </a:p>
          <a:p>
            <a:pPr lvl="1"/>
            <a:r>
              <a:rPr lang="en-US" dirty="0"/>
              <a:t>Keys must be comparable</a:t>
            </a:r>
          </a:p>
          <a:p>
            <a:r>
              <a:rPr lang="en-US" dirty="0"/>
              <a:t>Operations:</a:t>
            </a:r>
          </a:p>
          <a:p>
            <a:pPr lvl="1"/>
            <a:r>
              <a:rPr lang="en-US" dirty="0"/>
              <a:t>insert(key, value)</a:t>
            </a:r>
          </a:p>
          <a:p>
            <a:pPr lvl="2"/>
            <a:r>
              <a:rPr lang="en-US" dirty="0"/>
              <a:t>Adds the (</a:t>
            </a:r>
            <a:r>
              <a:rPr lang="en-US" dirty="0" err="1"/>
              <a:t>key,value</a:t>
            </a:r>
            <a:r>
              <a:rPr lang="en-US" dirty="0"/>
              <a:t>) pair into the dictionary</a:t>
            </a:r>
          </a:p>
          <a:p>
            <a:pPr lvl="2"/>
            <a:r>
              <a:rPr lang="en-US" dirty="0"/>
              <a:t>If the key already has a value, overwrite the old value</a:t>
            </a:r>
          </a:p>
          <a:p>
            <a:pPr lvl="3"/>
            <a:r>
              <a:rPr lang="en-US" dirty="0"/>
              <a:t>Consequence: Keys cannot be repeated</a:t>
            </a:r>
          </a:p>
          <a:p>
            <a:pPr lvl="1"/>
            <a:r>
              <a:rPr lang="en-US" dirty="0"/>
              <a:t>find(key)</a:t>
            </a:r>
          </a:p>
          <a:p>
            <a:pPr lvl="2"/>
            <a:r>
              <a:rPr lang="en-US" dirty="0"/>
              <a:t>Returns the value associated with the given key</a:t>
            </a:r>
          </a:p>
          <a:p>
            <a:pPr lvl="1"/>
            <a:r>
              <a:rPr lang="en-US" dirty="0"/>
              <a:t>delete(key)</a:t>
            </a:r>
          </a:p>
          <a:p>
            <a:pPr lvl="2"/>
            <a:r>
              <a:rPr lang="en-US" dirty="0"/>
              <a:t>Remove the key (and its associated value)</a:t>
            </a:r>
          </a:p>
        </p:txBody>
      </p:sp>
    </p:spTree>
    <p:extLst>
      <p:ext uri="{BB962C8B-B14F-4D97-AF65-F5344CB8AC3E}">
        <p14:creationId xmlns:p14="http://schemas.microsoft.com/office/powerpoint/2010/main" val="3568956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4CFD5-6174-1FD7-60B7-64E10B65B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attempts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9EF1F-109D-C4D4-4926-9A236A142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7B359D6B-9B11-EAD4-2DE3-EB38FA61CE14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461048563"/>
                  </p:ext>
                </p:extLst>
              </p:nvPr>
            </p:nvGraphicFramePr>
            <p:xfrm>
              <a:off x="1485900" y="1988820"/>
              <a:ext cx="9220199" cy="2057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9212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193040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1798320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  <a:gridCol w="2499359">
                      <a:extLst>
                        <a:ext uri="{9D8B030D-6E8A-4147-A177-3AD203B41FA5}">
                          <a16:colId xmlns:a16="http://schemas.microsoft.com/office/drawing/2014/main" val="26510830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find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delete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7B359D6B-9B11-EAD4-2DE3-EB38FA61CE14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461048563"/>
                  </p:ext>
                </p:extLst>
              </p:nvPr>
            </p:nvGraphicFramePr>
            <p:xfrm>
              <a:off x="1485900" y="1988820"/>
              <a:ext cx="9220199" cy="2057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9212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193040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1798320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  <a:gridCol w="2499359">
                      <a:extLst>
                        <a:ext uri="{9D8B030D-6E8A-4147-A177-3AD203B41FA5}">
                          <a16:colId xmlns:a16="http://schemas.microsoft.com/office/drawing/2014/main" val="265108309"/>
                        </a:ext>
                      </a:extLst>
                    </a:gridCol>
                  </a:tblGrid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find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delete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110448" r="-223975" b="-332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110448" r="-139865" b="-332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110448" r="-976" b="-332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207353" r="-223975" b="-227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207353" r="-139865" b="-227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207353" r="-976" b="-227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311940" r="-223975" b="-1313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311940" r="-139865" b="-1313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311940" r="-976" b="-1313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405882" r="-223975" b="-29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405882" r="-139865" b="-29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405882" r="-976" b="-2941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13395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A2BB8-1757-47E6-5A9A-341F97678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 Naïve attempts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F237A-E790-EB7E-425D-92EA32BD0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Binary Search Trees (today)</a:t>
            </a:r>
          </a:p>
          <a:p>
            <a:r>
              <a:rPr lang="en-US" dirty="0"/>
              <a:t>Tries (Project)</a:t>
            </a:r>
          </a:p>
          <a:p>
            <a:r>
              <a:rPr lang="en-US" dirty="0"/>
              <a:t>AVL Trees (next week)</a:t>
            </a:r>
          </a:p>
          <a:p>
            <a:r>
              <a:rPr lang="en-US" dirty="0"/>
              <a:t>B-Trees (next week)</a:t>
            </a:r>
          </a:p>
          <a:p>
            <a:r>
              <a:rPr lang="en-US" dirty="0" err="1"/>
              <a:t>HashTables</a:t>
            </a:r>
            <a:r>
              <a:rPr lang="en-US" dirty="0"/>
              <a:t> (week after)</a:t>
            </a:r>
          </a:p>
          <a:p>
            <a:r>
              <a:rPr lang="en-US" dirty="0"/>
              <a:t>Red-Black Trees (not included in this course)</a:t>
            </a:r>
          </a:p>
          <a:p>
            <a:r>
              <a:rPr lang="en-US" dirty="0"/>
              <a:t>Splay Trees (not included in this course)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612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4CFD5-6174-1FD7-60B7-64E10B65B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attempts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9EF1F-109D-C4D4-4926-9A236A142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7B359D6B-9B11-EAD4-2DE3-EB38FA61CE14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566692986"/>
                  </p:ext>
                </p:extLst>
              </p:nvPr>
            </p:nvGraphicFramePr>
            <p:xfrm>
              <a:off x="1485900" y="1988820"/>
              <a:ext cx="9220199" cy="3200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9212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193040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1798320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  <a:gridCol w="2499359">
                      <a:extLst>
                        <a:ext uri="{9D8B030D-6E8A-4147-A177-3AD203B41FA5}">
                          <a16:colId xmlns:a16="http://schemas.microsoft.com/office/drawing/2014/main" val="26510830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find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delete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 (W.C.)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20737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 (average)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  <a:p>
                          <a:pPr/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  <a:p>
                          <a:pPr/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  <a:p>
                          <a:pPr/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475286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7B359D6B-9B11-EAD4-2DE3-EB38FA61CE14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566692986"/>
                  </p:ext>
                </p:extLst>
              </p:nvPr>
            </p:nvGraphicFramePr>
            <p:xfrm>
              <a:off x="1485900" y="1988820"/>
              <a:ext cx="9220199" cy="3200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9212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193040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1798320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  <a:gridCol w="2499359">
                      <a:extLst>
                        <a:ext uri="{9D8B030D-6E8A-4147-A177-3AD203B41FA5}">
                          <a16:colId xmlns:a16="http://schemas.microsoft.com/office/drawing/2014/main" val="265108309"/>
                        </a:ext>
                      </a:extLst>
                    </a:gridCol>
                  </a:tblGrid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find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delete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110448" r="-223975" b="-6119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110448" r="-139865" b="-6119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110448" r="-976" b="-61194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207353" r="-223975" b="-5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207353" r="-139865" b="-5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207353" r="-976" b="-5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307353" r="-223975" b="-4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307353" r="-139865" b="-4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307353" r="-976" b="-4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413433" r="-223975" b="-3089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413433" r="-139865" b="-3089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413433" r="-976" b="-3089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 (W.C.)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505882" r="-223975" b="-204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505882" r="-139865" b="-204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505882" r="-976" b="-20441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2073772"/>
                      </a:ext>
                    </a:extLst>
                  </a:tr>
                  <a:tr h="73152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 (average)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343333" r="-223975" b="-15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343333" r="-139865" b="-15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343333" r="-976" b="-158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475286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79687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BE5DC-8848-B181-F4CD-F3FA6E028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Height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FB71B-1BEC-4BA4-E1B1-A9B3EF08D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treeHeight</a:t>
            </a:r>
            <a:r>
              <a:rPr lang="en-US" dirty="0"/>
              <a:t>(root){</a:t>
            </a:r>
          </a:p>
          <a:p>
            <a:pPr marL="0" indent="0">
              <a:buNone/>
            </a:pPr>
            <a:r>
              <a:rPr lang="en-US" dirty="0"/>
              <a:t>	height = 0;</a:t>
            </a:r>
          </a:p>
          <a:p>
            <a:pPr marL="0" indent="0">
              <a:buNone/>
            </a:pPr>
            <a:r>
              <a:rPr lang="en-US" dirty="0"/>
              <a:t>	if (</a:t>
            </a:r>
            <a:r>
              <a:rPr lang="en-US" dirty="0" err="1"/>
              <a:t>root.left</a:t>
            </a:r>
            <a:r>
              <a:rPr lang="en-US" dirty="0"/>
              <a:t> != Null){</a:t>
            </a:r>
          </a:p>
          <a:p>
            <a:pPr marL="0" indent="0">
              <a:buNone/>
            </a:pPr>
            <a:r>
              <a:rPr lang="en-US" dirty="0"/>
              <a:t>		height = max(height, </a:t>
            </a:r>
            <a:r>
              <a:rPr lang="en-US" dirty="0" err="1"/>
              <a:t>treeHeight</a:t>
            </a:r>
            <a:r>
              <a:rPr lang="en-US" dirty="0"/>
              <a:t>(</a:t>
            </a:r>
            <a:r>
              <a:rPr lang="en-US" dirty="0" err="1"/>
              <a:t>root.left</a:t>
            </a:r>
            <a:r>
              <a:rPr lang="en-US" dirty="0"/>
              <a:t>));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</a:t>
            </a:r>
            <a:r>
              <a:rPr lang="en-US" dirty="0" err="1"/>
              <a:t>root.right</a:t>
            </a:r>
            <a:r>
              <a:rPr lang="en-US" dirty="0"/>
              <a:t> != Null){</a:t>
            </a:r>
          </a:p>
          <a:p>
            <a:pPr marL="0" indent="0">
              <a:buNone/>
            </a:pPr>
            <a:r>
              <a:rPr lang="en-US" dirty="0"/>
              <a:t>		height = max(height, </a:t>
            </a:r>
            <a:r>
              <a:rPr lang="en-US" dirty="0" err="1"/>
              <a:t>treeHeight</a:t>
            </a:r>
            <a:r>
              <a:rPr lang="en-US" dirty="0"/>
              <a:t>(</a:t>
            </a:r>
            <a:r>
              <a:rPr lang="en-US" dirty="0" err="1"/>
              <a:t>root.right</a:t>
            </a:r>
            <a:r>
              <a:rPr lang="en-US" dirty="0"/>
              <a:t>));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return height;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88555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4AF19-ADB0-CEDA-E499-060E3A41C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Tree “Vocab”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F1423-9B9F-8928-7B3D-7CF5E1C30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Traversal:</a:t>
            </a:r>
          </a:p>
          <a:p>
            <a:pPr lvl="1"/>
            <a:r>
              <a:rPr lang="en-US" dirty="0"/>
              <a:t>An algorithm for “visiting” every node in a tree</a:t>
            </a:r>
          </a:p>
          <a:p>
            <a:r>
              <a:rPr lang="en-US" dirty="0"/>
              <a:t>Pre-Order Traversal:</a:t>
            </a:r>
          </a:p>
          <a:p>
            <a:pPr lvl="1"/>
            <a:r>
              <a:rPr lang="en-US" dirty="0"/>
              <a:t>Root, Left Subtree, Right Subtree</a:t>
            </a:r>
          </a:p>
          <a:p>
            <a:pPr lvl="1"/>
            <a:endParaRPr lang="en-US" dirty="0"/>
          </a:p>
          <a:p>
            <a:r>
              <a:rPr lang="en-US" dirty="0"/>
              <a:t>In-Order Traversal:</a:t>
            </a:r>
          </a:p>
          <a:p>
            <a:pPr lvl="1"/>
            <a:r>
              <a:rPr lang="en-US" dirty="0"/>
              <a:t>Left Subtree, Root, Right Subtree</a:t>
            </a:r>
          </a:p>
          <a:p>
            <a:pPr lvl="1"/>
            <a:endParaRPr lang="en-US" dirty="0"/>
          </a:p>
          <a:p>
            <a:r>
              <a:rPr lang="en-US" dirty="0"/>
              <a:t>Post-Order Traversal</a:t>
            </a:r>
          </a:p>
          <a:p>
            <a:pPr lvl="1"/>
            <a:r>
              <a:rPr lang="en-US" dirty="0"/>
              <a:t>Left Subtree, Right Subtree, Root</a:t>
            </a:r>
          </a:p>
          <a:p>
            <a:pPr lvl="1"/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871AA27-B709-68DB-ED61-5CFC34EE7535}"/>
              </a:ext>
            </a:extLst>
          </p:cNvPr>
          <p:cNvSpPr/>
          <p:nvPr/>
        </p:nvSpPr>
        <p:spPr>
          <a:xfrm>
            <a:off x="9921241" y="681037"/>
            <a:ext cx="688077" cy="68807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A90F0F4-CCA6-1F0F-2E8C-1EA305114FE8}"/>
              </a:ext>
            </a:extLst>
          </p:cNvPr>
          <p:cNvSpPr/>
          <p:nvPr/>
        </p:nvSpPr>
        <p:spPr>
          <a:xfrm>
            <a:off x="8930641" y="1382252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E07A1F2-30F9-729B-1528-91EAFB4D1467}"/>
              </a:ext>
            </a:extLst>
          </p:cNvPr>
          <p:cNvSpPr/>
          <p:nvPr/>
        </p:nvSpPr>
        <p:spPr>
          <a:xfrm>
            <a:off x="10941446" y="1424116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53BEA08-669E-B443-72F8-BA5F0CEEB896}"/>
              </a:ext>
            </a:extLst>
          </p:cNvPr>
          <p:cNvSpPr/>
          <p:nvPr/>
        </p:nvSpPr>
        <p:spPr>
          <a:xfrm>
            <a:off x="8321041" y="2351492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1BE23D9-06E9-66F6-B04D-AE64602081C5}"/>
              </a:ext>
            </a:extLst>
          </p:cNvPr>
          <p:cNvSpPr/>
          <p:nvPr/>
        </p:nvSpPr>
        <p:spPr>
          <a:xfrm>
            <a:off x="9464041" y="2351492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D00C509-5697-D96D-ED44-6AF53EE8DA7A}"/>
              </a:ext>
            </a:extLst>
          </p:cNvPr>
          <p:cNvCxnSpPr>
            <a:stCxn id="6" idx="1"/>
            <a:endCxn id="4" idx="5"/>
          </p:cNvCxnSpPr>
          <p:nvPr/>
        </p:nvCxnSpPr>
        <p:spPr>
          <a:xfrm flipH="1" flipV="1">
            <a:off x="10508550" y="1268346"/>
            <a:ext cx="533662" cy="2565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622C071-DF0C-D512-68A9-B941D1228586}"/>
              </a:ext>
            </a:extLst>
          </p:cNvPr>
          <p:cNvCxnSpPr>
            <a:stCxn id="5" idx="7"/>
            <a:endCxn id="4" idx="3"/>
          </p:cNvCxnSpPr>
          <p:nvPr/>
        </p:nvCxnSpPr>
        <p:spPr>
          <a:xfrm flipV="1">
            <a:off x="9517951" y="1268346"/>
            <a:ext cx="504057" cy="2146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B9E9506-B816-4FDB-6488-95FEF0DA2885}"/>
              </a:ext>
            </a:extLst>
          </p:cNvPr>
          <p:cNvCxnSpPr>
            <a:stCxn id="8" idx="0"/>
            <a:endCxn id="5" idx="5"/>
          </p:cNvCxnSpPr>
          <p:nvPr/>
        </p:nvCxnSpPr>
        <p:spPr>
          <a:xfrm flipH="1" flipV="1">
            <a:off x="9517951" y="1969561"/>
            <a:ext cx="290129" cy="381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8CC884B-01B4-13C8-F936-0590B4EE303A}"/>
              </a:ext>
            </a:extLst>
          </p:cNvPr>
          <p:cNvCxnSpPr>
            <a:stCxn id="7" idx="0"/>
            <a:endCxn id="5" idx="3"/>
          </p:cNvCxnSpPr>
          <p:nvPr/>
        </p:nvCxnSpPr>
        <p:spPr>
          <a:xfrm flipV="1">
            <a:off x="8665079" y="1969561"/>
            <a:ext cx="366328" cy="381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7747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1659</Words>
  <Application>Microsoft Office PowerPoint</Application>
  <PresentationFormat>Widescreen</PresentationFormat>
  <Paragraphs>356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Cambria Math</vt:lpstr>
      <vt:lpstr>Office Theme</vt:lpstr>
      <vt:lpstr>CSE 332 Autumn 2023 Lecture 8: Dictionaries, BSTs</vt:lpstr>
      <vt:lpstr>Warm Up: Give pseudocode to calculate the height of a Tree</vt:lpstr>
      <vt:lpstr>Tree Height</vt:lpstr>
      <vt:lpstr>Dictionary (Map) ADT</vt:lpstr>
      <vt:lpstr>Naïve attempts</vt:lpstr>
      <vt:lpstr>Less Naïve attempts</vt:lpstr>
      <vt:lpstr>Naïve attempts</vt:lpstr>
      <vt:lpstr>Tree Height</vt:lpstr>
      <vt:lpstr>More Tree “Vocab”</vt:lpstr>
      <vt:lpstr>Name that Traversal!</vt:lpstr>
      <vt:lpstr>Binary Search Tree</vt:lpstr>
      <vt:lpstr>Are these BSTs?</vt:lpstr>
      <vt:lpstr>Find Operation (recursive)</vt:lpstr>
      <vt:lpstr>Find Operation (iterative)</vt:lpstr>
      <vt:lpstr>Insert Operation (iterative)</vt:lpstr>
      <vt:lpstr>PowerPoint Presentation</vt:lpstr>
      <vt:lpstr>Delete Operation (iterative)</vt:lpstr>
      <vt:lpstr>Delete – 3 Cases</vt:lpstr>
      <vt:lpstr>Finding the Max and Min</vt:lpstr>
      <vt:lpstr>Delete Operation (iterative)</vt:lpstr>
      <vt:lpstr>Worst Case Analysis</vt:lpstr>
      <vt:lpstr>Improving the worst case</vt:lpstr>
      <vt:lpstr>“Balanced” Binary Search Trees</vt:lpstr>
      <vt:lpstr>Idea 1: Both Subtrees of Root have same # Nodes</vt:lpstr>
      <vt:lpstr>Idea 2: Both Subtrees of Root have same height</vt:lpstr>
      <vt:lpstr>Idea 3: Both Subtrees of every Node have same # Nodes</vt:lpstr>
      <vt:lpstr>Idea 4: Both Subtrees of every Node have same height</vt:lpstr>
      <vt:lpstr>Teaser: AVL Tree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 Autumn 2023 Lecture 8: Dictionaries, BSTs</dc:title>
  <dc:creator>Nathan Brunelle</dc:creator>
  <cp:lastModifiedBy>Nathan Brunelle</cp:lastModifiedBy>
  <cp:revision>38</cp:revision>
  <dcterms:created xsi:type="dcterms:W3CDTF">2023-10-13T16:06:42Z</dcterms:created>
  <dcterms:modified xsi:type="dcterms:W3CDTF">2023-10-13T18:37:02Z</dcterms:modified>
</cp:coreProperties>
</file>