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7" r:id="rId2"/>
    <p:sldId id="840" r:id="rId3"/>
    <p:sldId id="857" r:id="rId4"/>
    <p:sldId id="843" r:id="rId5"/>
    <p:sldId id="844" r:id="rId6"/>
    <p:sldId id="858" r:id="rId7"/>
    <p:sldId id="848" r:id="rId8"/>
    <p:sldId id="875" r:id="rId9"/>
    <p:sldId id="876" r:id="rId10"/>
    <p:sldId id="851" r:id="rId11"/>
    <p:sldId id="758" r:id="rId12"/>
    <p:sldId id="834" r:id="rId13"/>
    <p:sldId id="759" r:id="rId14"/>
    <p:sldId id="760" r:id="rId15"/>
    <p:sldId id="762" r:id="rId16"/>
    <p:sldId id="763" r:id="rId17"/>
    <p:sldId id="764" r:id="rId18"/>
    <p:sldId id="765" r:id="rId19"/>
    <p:sldId id="766" r:id="rId20"/>
    <p:sldId id="767" r:id="rId21"/>
    <p:sldId id="768" r:id="rId22"/>
    <p:sldId id="770" r:id="rId23"/>
    <p:sldId id="842" r:id="rId24"/>
    <p:sldId id="877" r:id="rId25"/>
    <p:sldId id="878" r:id="rId26"/>
    <p:sldId id="845" r:id="rId27"/>
    <p:sldId id="774" r:id="rId28"/>
    <p:sldId id="881" r:id="rId29"/>
    <p:sldId id="775" r:id="rId30"/>
    <p:sldId id="776" r:id="rId31"/>
    <p:sldId id="777" r:id="rId32"/>
    <p:sldId id="778" r:id="rId33"/>
    <p:sldId id="779" r:id="rId34"/>
    <p:sldId id="780" r:id="rId35"/>
    <p:sldId id="781" r:id="rId36"/>
    <p:sldId id="872" r:id="rId37"/>
    <p:sldId id="882" r:id="rId38"/>
    <p:sldId id="883" r:id="rId39"/>
    <p:sldId id="884"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FF9797"/>
    <a:srgbClr val="FF646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3968" units="cm"/>
          <inkml:channel name="Y" type="integer" max="2240" units="cm"/>
          <inkml:channel name="T" type="integer" max="2.14748E9" units="dev"/>
        </inkml:traceFormat>
        <inkml:channelProperties>
          <inkml:channelProperty channel="X" name="resolution" value="128.41425" units="1/cm"/>
          <inkml:channelProperty channel="Y" name="resolution" value="128.73563" units="1/cm"/>
          <inkml:channelProperty channel="T" name="resolution" value="1" units="1/dev"/>
        </inkml:channelProperties>
      </inkml:inkSource>
      <inkml:timestamp xml:id="ts0" timeString="2023-12-01T21:19:14.491"/>
    </inkml:context>
    <inkml:brush xml:id="br0">
      <inkml:brushProperty name="width" value="0.05292" units="cm"/>
      <inkml:brushProperty name="height" value="0.05292" units="cm"/>
      <inkml:brushProperty name="color" value="#FF0000"/>
    </inkml:brush>
  </inkml:definitions>
  <inkml:trace contextRef="#ctx0" brushRef="#br0">4267 3793 0,'9'0'0,"17"0"0,67 26 16,146 16-1,231-8-15,68-25 16,25-26 0,0-34-16,146-9 15,178 0 1,-460 18-16</inkml:trace>
  <inkml:trace contextRef="#ctx0" brushRef="#br0" timeOffset="509.93">22353 3674 0,'34'8'0,"162"26"0,359 51 16,-128-25-1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87CB2-66CB-454F-85D3-19EE1B79E95D}"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27D9C-F8C9-4B2B-A91A-E477EB70CE25}" type="slidenum">
              <a:rPr lang="en-US" smtClean="0"/>
              <a:t>‹#›</a:t>
            </a:fld>
            <a:endParaRPr lang="en-US"/>
          </a:p>
        </p:txBody>
      </p:sp>
    </p:spTree>
    <p:extLst>
      <p:ext uri="{BB962C8B-B14F-4D97-AF65-F5344CB8AC3E}">
        <p14:creationId xmlns:p14="http://schemas.microsoft.com/office/powerpoint/2010/main" val="735016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set of edges from the graph, which forms a tree with all of the nodes in a graph. Subset of the edges, which has no cycles, and connects all the nodes.</a:t>
            </a:r>
          </a:p>
        </p:txBody>
      </p:sp>
      <p:sp>
        <p:nvSpPr>
          <p:cNvPr id="4" name="Slide Number Placeholder 3"/>
          <p:cNvSpPr>
            <a:spLocks noGrp="1"/>
          </p:cNvSpPr>
          <p:nvPr>
            <p:ph type="sldNum" sz="quarter" idx="5"/>
          </p:nvPr>
        </p:nvSpPr>
        <p:spPr/>
        <p:txBody>
          <a:bodyPr/>
          <a:lstStyle/>
          <a:p>
            <a:fld id="{528D9EFC-C18D-9343-8FAC-BB521FE639CB}" type="slidenum">
              <a:rPr lang="en-US" smtClean="0"/>
              <a:t>13</a:t>
            </a:fld>
            <a:endParaRPr lang="en-US"/>
          </a:p>
        </p:txBody>
      </p:sp>
    </p:spTree>
    <p:extLst>
      <p:ext uri="{BB962C8B-B14F-4D97-AF65-F5344CB8AC3E}">
        <p14:creationId xmlns:p14="http://schemas.microsoft.com/office/powerpoint/2010/main" val="6539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some examples of edges that cross the cut and edges that do not</a:t>
            </a:r>
          </a:p>
        </p:txBody>
      </p:sp>
      <p:sp>
        <p:nvSpPr>
          <p:cNvPr id="4" name="Slide Number Placeholder 3"/>
          <p:cNvSpPr>
            <a:spLocks noGrp="1"/>
          </p:cNvSpPr>
          <p:nvPr>
            <p:ph type="sldNum" sz="quarter" idx="5"/>
          </p:nvPr>
        </p:nvSpPr>
        <p:spPr/>
        <p:txBody>
          <a:bodyPr/>
          <a:lstStyle/>
          <a:p>
            <a:fld id="{528D9EFC-C18D-9343-8FAC-BB521FE639CB}" type="slidenum">
              <a:rPr lang="en-US" smtClean="0"/>
              <a:t>21</a:t>
            </a:fld>
            <a:endParaRPr lang="en-US"/>
          </a:p>
        </p:txBody>
      </p:sp>
    </p:spTree>
    <p:extLst>
      <p:ext uri="{BB962C8B-B14F-4D97-AF65-F5344CB8AC3E}">
        <p14:creationId xmlns:p14="http://schemas.microsoft.com/office/powerpoint/2010/main" val="177916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22</a:t>
            </a:fld>
            <a:endParaRPr lang="en-US"/>
          </a:p>
        </p:txBody>
      </p:sp>
    </p:spTree>
    <p:extLst>
      <p:ext uri="{BB962C8B-B14F-4D97-AF65-F5344CB8AC3E}">
        <p14:creationId xmlns:p14="http://schemas.microsoft.com/office/powerpoint/2010/main" val="377514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23</a:t>
            </a:fld>
            <a:endParaRPr lang="en-US"/>
          </a:p>
        </p:txBody>
      </p:sp>
    </p:spTree>
    <p:extLst>
      <p:ext uri="{BB962C8B-B14F-4D97-AF65-F5344CB8AC3E}">
        <p14:creationId xmlns:p14="http://schemas.microsoft.com/office/powerpoint/2010/main" val="99656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24</a:t>
            </a:fld>
            <a:endParaRPr lang="en-US"/>
          </a:p>
        </p:txBody>
      </p:sp>
    </p:spTree>
    <p:extLst>
      <p:ext uri="{BB962C8B-B14F-4D97-AF65-F5344CB8AC3E}">
        <p14:creationId xmlns:p14="http://schemas.microsoft.com/office/powerpoint/2010/main" val="79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25</a:t>
            </a:fld>
            <a:endParaRPr lang="en-US"/>
          </a:p>
        </p:txBody>
      </p:sp>
    </p:spTree>
    <p:extLst>
      <p:ext uri="{BB962C8B-B14F-4D97-AF65-F5344CB8AC3E}">
        <p14:creationId xmlns:p14="http://schemas.microsoft.com/office/powerpoint/2010/main" val="206218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26</a:t>
            </a:fld>
            <a:endParaRPr lang="en-US"/>
          </a:p>
        </p:txBody>
      </p:sp>
    </p:spTree>
    <p:extLst>
      <p:ext uri="{BB962C8B-B14F-4D97-AF65-F5344CB8AC3E}">
        <p14:creationId xmlns:p14="http://schemas.microsoft.com/office/powerpoint/2010/main" val="349271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D9EFC-C18D-9343-8FAC-BB521FE639CB}" type="slidenum">
              <a:rPr lang="en-US" smtClean="0"/>
              <a:t>28</a:t>
            </a:fld>
            <a:endParaRPr lang="en-US"/>
          </a:p>
        </p:txBody>
      </p:sp>
    </p:spTree>
    <p:extLst>
      <p:ext uri="{BB962C8B-B14F-4D97-AF65-F5344CB8AC3E}">
        <p14:creationId xmlns:p14="http://schemas.microsoft.com/office/powerpoint/2010/main" val="205270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8D94-701F-50B7-FF63-239144983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BD39A-A942-599F-149A-747401D54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35134E-8798-2A87-98AE-0B134785D2DF}"/>
              </a:ext>
            </a:extLst>
          </p:cNvPr>
          <p:cNvSpPr>
            <a:spLocks noGrp="1"/>
          </p:cNvSpPr>
          <p:nvPr>
            <p:ph type="dt" sz="half" idx="10"/>
          </p:nvPr>
        </p:nvSpPr>
        <p:spPr/>
        <p:txBody>
          <a:bodyPr/>
          <a:lstStyle/>
          <a:p>
            <a:fld id="{28421D02-69CC-42C9-85CE-4F8B68ED22B8}" type="datetimeFigureOut">
              <a:rPr lang="en-US" smtClean="0"/>
              <a:t>11/27/2023</a:t>
            </a:fld>
            <a:endParaRPr lang="en-US"/>
          </a:p>
        </p:txBody>
      </p:sp>
      <p:sp>
        <p:nvSpPr>
          <p:cNvPr id="5" name="Footer Placeholder 4">
            <a:extLst>
              <a:ext uri="{FF2B5EF4-FFF2-40B4-BE49-F238E27FC236}">
                <a16:creationId xmlns:a16="http://schemas.microsoft.com/office/drawing/2014/main" id="{E46803DE-E5A1-A42D-17E0-52D8A15FE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8009D-BD52-D020-26A4-CCFF2596A0F5}"/>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67530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0788-F665-F0AA-D34E-18CDC381E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D25BE1-D418-6610-B976-595A42D78D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C710E-4740-E186-8004-9F098E4B8AA8}"/>
              </a:ext>
            </a:extLst>
          </p:cNvPr>
          <p:cNvSpPr>
            <a:spLocks noGrp="1"/>
          </p:cNvSpPr>
          <p:nvPr>
            <p:ph type="dt" sz="half" idx="10"/>
          </p:nvPr>
        </p:nvSpPr>
        <p:spPr/>
        <p:txBody>
          <a:bodyPr/>
          <a:lstStyle/>
          <a:p>
            <a:fld id="{28421D02-69CC-42C9-85CE-4F8B68ED22B8}" type="datetimeFigureOut">
              <a:rPr lang="en-US" smtClean="0"/>
              <a:t>11/27/2023</a:t>
            </a:fld>
            <a:endParaRPr lang="en-US"/>
          </a:p>
        </p:txBody>
      </p:sp>
      <p:sp>
        <p:nvSpPr>
          <p:cNvPr id="5" name="Footer Placeholder 4">
            <a:extLst>
              <a:ext uri="{FF2B5EF4-FFF2-40B4-BE49-F238E27FC236}">
                <a16:creationId xmlns:a16="http://schemas.microsoft.com/office/drawing/2014/main" id="{63D57D91-6BF0-5F67-0BAA-BA3B5985E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EB95B-64CF-ED1B-895D-0C15FB84A947}"/>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89607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6B0D1A-0325-047A-3C56-DB7DC37D1F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2D4EC8-DF7A-722B-0985-B7E8ED880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F5D96-5B5D-A0E1-6B7E-F894B33DE4BE}"/>
              </a:ext>
            </a:extLst>
          </p:cNvPr>
          <p:cNvSpPr>
            <a:spLocks noGrp="1"/>
          </p:cNvSpPr>
          <p:nvPr>
            <p:ph type="dt" sz="half" idx="10"/>
          </p:nvPr>
        </p:nvSpPr>
        <p:spPr/>
        <p:txBody>
          <a:bodyPr/>
          <a:lstStyle/>
          <a:p>
            <a:fld id="{28421D02-69CC-42C9-85CE-4F8B68ED22B8}" type="datetimeFigureOut">
              <a:rPr lang="en-US" smtClean="0"/>
              <a:t>11/27/2023</a:t>
            </a:fld>
            <a:endParaRPr lang="en-US"/>
          </a:p>
        </p:txBody>
      </p:sp>
      <p:sp>
        <p:nvSpPr>
          <p:cNvPr id="5" name="Footer Placeholder 4">
            <a:extLst>
              <a:ext uri="{FF2B5EF4-FFF2-40B4-BE49-F238E27FC236}">
                <a16:creationId xmlns:a16="http://schemas.microsoft.com/office/drawing/2014/main" id="{0841E58B-FD1B-5158-9002-DB790902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6E6E6-5DB2-B08C-E98E-4CE4CABABD3F}"/>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38094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3513-3DBF-F295-0635-A76FAD8F7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A398C-CAEC-53AA-8A8B-28B4B6EFE8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2AEDF-9628-E07A-C6FB-A23F1B37D36C}"/>
              </a:ext>
            </a:extLst>
          </p:cNvPr>
          <p:cNvSpPr>
            <a:spLocks noGrp="1"/>
          </p:cNvSpPr>
          <p:nvPr>
            <p:ph type="dt" sz="half" idx="10"/>
          </p:nvPr>
        </p:nvSpPr>
        <p:spPr/>
        <p:txBody>
          <a:bodyPr/>
          <a:lstStyle/>
          <a:p>
            <a:fld id="{28421D02-69CC-42C9-85CE-4F8B68ED22B8}" type="datetimeFigureOut">
              <a:rPr lang="en-US" smtClean="0"/>
              <a:t>11/27/2023</a:t>
            </a:fld>
            <a:endParaRPr lang="en-US"/>
          </a:p>
        </p:txBody>
      </p:sp>
      <p:sp>
        <p:nvSpPr>
          <p:cNvPr id="5" name="Footer Placeholder 4">
            <a:extLst>
              <a:ext uri="{FF2B5EF4-FFF2-40B4-BE49-F238E27FC236}">
                <a16:creationId xmlns:a16="http://schemas.microsoft.com/office/drawing/2014/main" id="{59AD4231-DF5D-E75E-40A2-4490E3864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61DB8-8E9A-0329-3CC7-DD8BE3960F1C}"/>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0572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190C-5088-0FD4-FA3D-07D222B9F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E2422D-2D16-CCA8-2A1C-E13A1E064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6C9900-661D-64EA-83FB-0318C266A8D4}"/>
              </a:ext>
            </a:extLst>
          </p:cNvPr>
          <p:cNvSpPr>
            <a:spLocks noGrp="1"/>
          </p:cNvSpPr>
          <p:nvPr>
            <p:ph type="dt" sz="half" idx="10"/>
          </p:nvPr>
        </p:nvSpPr>
        <p:spPr/>
        <p:txBody>
          <a:bodyPr/>
          <a:lstStyle/>
          <a:p>
            <a:fld id="{28421D02-69CC-42C9-85CE-4F8B68ED22B8}" type="datetimeFigureOut">
              <a:rPr lang="en-US" smtClean="0"/>
              <a:t>11/27/2023</a:t>
            </a:fld>
            <a:endParaRPr lang="en-US"/>
          </a:p>
        </p:txBody>
      </p:sp>
      <p:sp>
        <p:nvSpPr>
          <p:cNvPr id="5" name="Footer Placeholder 4">
            <a:extLst>
              <a:ext uri="{FF2B5EF4-FFF2-40B4-BE49-F238E27FC236}">
                <a16:creationId xmlns:a16="http://schemas.microsoft.com/office/drawing/2014/main" id="{6CAF216F-818C-AE83-8D4F-42EC3C94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494A3-F80F-EC41-DDC0-726FC63A831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19591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6897-8ADC-82FB-24C1-148BB152C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07461-A71F-ECE6-AE85-5EA3DB5E1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D9E8EA-550B-F0DB-2472-AE2D0456E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BA28DD-EC75-9F30-A7D3-C90A8D02DC59}"/>
              </a:ext>
            </a:extLst>
          </p:cNvPr>
          <p:cNvSpPr>
            <a:spLocks noGrp="1"/>
          </p:cNvSpPr>
          <p:nvPr>
            <p:ph type="dt" sz="half" idx="10"/>
          </p:nvPr>
        </p:nvSpPr>
        <p:spPr/>
        <p:txBody>
          <a:bodyPr/>
          <a:lstStyle/>
          <a:p>
            <a:fld id="{28421D02-69CC-42C9-85CE-4F8B68ED22B8}" type="datetimeFigureOut">
              <a:rPr lang="en-US" smtClean="0"/>
              <a:t>11/27/2023</a:t>
            </a:fld>
            <a:endParaRPr lang="en-US"/>
          </a:p>
        </p:txBody>
      </p:sp>
      <p:sp>
        <p:nvSpPr>
          <p:cNvPr id="6" name="Footer Placeholder 5">
            <a:extLst>
              <a:ext uri="{FF2B5EF4-FFF2-40B4-BE49-F238E27FC236}">
                <a16:creationId xmlns:a16="http://schemas.microsoft.com/office/drawing/2014/main" id="{4B3D4F3C-0167-D8D5-E58E-83645CE37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6DDF0-EBE9-4CB3-A532-8F8C26FCF3A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62164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BC21-07E8-90D6-8FD3-4B7809D35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8688B1-01DC-A6B4-1C44-C73416EC0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4004C5-4EEE-C9A3-0FFF-B154F5B9A8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95CA1-99E7-80CC-FF66-5C2F25904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1CBD4-5851-D78F-5249-59CDD8C9BC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92F86E-5D21-865D-53AE-77B5C57EAC92}"/>
              </a:ext>
            </a:extLst>
          </p:cNvPr>
          <p:cNvSpPr>
            <a:spLocks noGrp="1"/>
          </p:cNvSpPr>
          <p:nvPr>
            <p:ph type="dt" sz="half" idx="10"/>
          </p:nvPr>
        </p:nvSpPr>
        <p:spPr/>
        <p:txBody>
          <a:bodyPr/>
          <a:lstStyle/>
          <a:p>
            <a:fld id="{28421D02-69CC-42C9-85CE-4F8B68ED22B8}" type="datetimeFigureOut">
              <a:rPr lang="en-US" smtClean="0"/>
              <a:t>11/27/2023</a:t>
            </a:fld>
            <a:endParaRPr lang="en-US"/>
          </a:p>
        </p:txBody>
      </p:sp>
      <p:sp>
        <p:nvSpPr>
          <p:cNvPr id="8" name="Footer Placeholder 7">
            <a:extLst>
              <a:ext uri="{FF2B5EF4-FFF2-40B4-BE49-F238E27FC236}">
                <a16:creationId xmlns:a16="http://schemas.microsoft.com/office/drawing/2014/main" id="{D7F5E5A8-7D51-605B-E276-A7A5B93FE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E01F4-D4D9-E56F-9035-05E605811E6D}"/>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27418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237B-2CFD-F0AF-D3E6-2FDD100A8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14118-0522-CF53-601D-265A3261E4BE}"/>
              </a:ext>
            </a:extLst>
          </p:cNvPr>
          <p:cNvSpPr>
            <a:spLocks noGrp="1"/>
          </p:cNvSpPr>
          <p:nvPr>
            <p:ph type="dt" sz="half" idx="10"/>
          </p:nvPr>
        </p:nvSpPr>
        <p:spPr/>
        <p:txBody>
          <a:bodyPr/>
          <a:lstStyle/>
          <a:p>
            <a:fld id="{28421D02-69CC-42C9-85CE-4F8B68ED22B8}" type="datetimeFigureOut">
              <a:rPr lang="en-US" smtClean="0"/>
              <a:t>11/27/2023</a:t>
            </a:fld>
            <a:endParaRPr lang="en-US"/>
          </a:p>
        </p:txBody>
      </p:sp>
      <p:sp>
        <p:nvSpPr>
          <p:cNvPr id="4" name="Footer Placeholder 3">
            <a:extLst>
              <a:ext uri="{FF2B5EF4-FFF2-40B4-BE49-F238E27FC236}">
                <a16:creationId xmlns:a16="http://schemas.microsoft.com/office/drawing/2014/main" id="{3ACC46D9-B22E-C768-B35E-20DA33956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D07EE-0E9C-EC8E-BAC0-7B8C9EFB5AE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76961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A0918-E285-61F1-EDAF-6B7FD149CC5D}"/>
              </a:ext>
            </a:extLst>
          </p:cNvPr>
          <p:cNvSpPr>
            <a:spLocks noGrp="1"/>
          </p:cNvSpPr>
          <p:nvPr>
            <p:ph type="dt" sz="half" idx="10"/>
          </p:nvPr>
        </p:nvSpPr>
        <p:spPr/>
        <p:txBody>
          <a:bodyPr/>
          <a:lstStyle/>
          <a:p>
            <a:fld id="{28421D02-69CC-42C9-85CE-4F8B68ED22B8}" type="datetimeFigureOut">
              <a:rPr lang="en-US" smtClean="0"/>
              <a:t>11/27/2023</a:t>
            </a:fld>
            <a:endParaRPr lang="en-US"/>
          </a:p>
        </p:txBody>
      </p:sp>
      <p:sp>
        <p:nvSpPr>
          <p:cNvPr id="3" name="Footer Placeholder 2">
            <a:extLst>
              <a:ext uri="{FF2B5EF4-FFF2-40B4-BE49-F238E27FC236}">
                <a16:creationId xmlns:a16="http://schemas.microsoft.com/office/drawing/2014/main" id="{AEAFD855-6290-493F-81E4-A89E8DDEDE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BAA96-146F-BEF1-15D5-935C1B8E9FE2}"/>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7598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1D78-E109-DF5D-A589-413429D2A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91868-FB59-5D14-1BCA-C7C43F068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2F535-BC7E-F5E2-864B-461F8404D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FCF40-365C-13EE-4DB1-CC7C58586C55}"/>
              </a:ext>
            </a:extLst>
          </p:cNvPr>
          <p:cNvSpPr>
            <a:spLocks noGrp="1"/>
          </p:cNvSpPr>
          <p:nvPr>
            <p:ph type="dt" sz="half" idx="10"/>
          </p:nvPr>
        </p:nvSpPr>
        <p:spPr/>
        <p:txBody>
          <a:bodyPr/>
          <a:lstStyle/>
          <a:p>
            <a:fld id="{28421D02-69CC-42C9-85CE-4F8B68ED22B8}" type="datetimeFigureOut">
              <a:rPr lang="en-US" smtClean="0"/>
              <a:t>11/27/2023</a:t>
            </a:fld>
            <a:endParaRPr lang="en-US"/>
          </a:p>
        </p:txBody>
      </p:sp>
      <p:sp>
        <p:nvSpPr>
          <p:cNvPr id="6" name="Footer Placeholder 5">
            <a:extLst>
              <a:ext uri="{FF2B5EF4-FFF2-40B4-BE49-F238E27FC236}">
                <a16:creationId xmlns:a16="http://schemas.microsoft.com/office/drawing/2014/main" id="{C1858AA7-3077-1807-CEB8-2C0F27B4C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74C30-07C1-3F35-E57B-30BFA71ABAC4}"/>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53531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1C30-49BA-398C-2DF8-B0736590C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7B813-1595-60AF-F5B3-A0DAE6653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402F2-AF70-21FD-1449-18CBF4C17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982EC-DE32-4452-40AB-762F386AF589}"/>
              </a:ext>
            </a:extLst>
          </p:cNvPr>
          <p:cNvSpPr>
            <a:spLocks noGrp="1"/>
          </p:cNvSpPr>
          <p:nvPr>
            <p:ph type="dt" sz="half" idx="10"/>
          </p:nvPr>
        </p:nvSpPr>
        <p:spPr/>
        <p:txBody>
          <a:bodyPr/>
          <a:lstStyle/>
          <a:p>
            <a:fld id="{28421D02-69CC-42C9-85CE-4F8B68ED22B8}" type="datetimeFigureOut">
              <a:rPr lang="en-US" smtClean="0"/>
              <a:t>11/27/2023</a:t>
            </a:fld>
            <a:endParaRPr lang="en-US"/>
          </a:p>
        </p:txBody>
      </p:sp>
      <p:sp>
        <p:nvSpPr>
          <p:cNvPr id="6" name="Footer Placeholder 5">
            <a:extLst>
              <a:ext uri="{FF2B5EF4-FFF2-40B4-BE49-F238E27FC236}">
                <a16:creationId xmlns:a16="http://schemas.microsoft.com/office/drawing/2014/main" id="{0EE76A50-D174-12CE-9CCD-74569685B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79484-4128-5F97-59B5-3CF00D561C0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401123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DEBFE-9C54-D45A-111D-948735AB4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AF582E-F84E-411A-7F7A-D8EF87E1F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CE3F9-A152-FD27-1D1D-64A1C313F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21D02-69CC-42C9-85CE-4F8B68ED22B8}" type="datetimeFigureOut">
              <a:rPr lang="en-US" smtClean="0"/>
              <a:t>11/27/2023</a:t>
            </a:fld>
            <a:endParaRPr lang="en-US"/>
          </a:p>
        </p:txBody>
      </p:sp>
      <p:sp>
        <p:nvSpPr>
          <p:cNvPr id="5" name="Footer Placeholder 4">
            <a:extLst>
              <a:ext uri="{FF2B5EF4-FFF2-40B4-BE49-F238E27FC236}">
                <a16:creationId xmlns:a16="http://schemas.microsoft.com/office/drawing/2014/main" id="{955F318D-9BE5-6E4A-1795-F02EED65F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04FB82-C81E-722D-F23A-4047C60DB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B0C1-9E0A-4C4A-808A-34C0E77FF2FF}" type="slidenum">
              <a:rPr lang="en-US" smtClean="0"/>
              <a:t>‹#›</a:t>
            </a:fld>
            <a:endParaRPr lang="en-US"/>
          </a:p>
        </p:txBody>
      </p:sp>
    </p:spTree>
    <p:extLst>
      <p:ext uri="{BB962C8B-B14F-4D97-AF65-F5344CB8AC3E}">
        <p14:creationId xmlns:p14="http://schemas.microsoft.com/office/powerpoint/2010/main" val="167162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0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14.pn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fontScale="90000"/>
          </a:bodyPr>
          <a:lstStyle/>
          <a:p>
            <a:r>
              <a:rPr lang="en-US" dirty="0"/>
              <a:t>CSE 332 Autumn 2023</a:t>
            </a:r>
            <a:br>
              <a:rPr lang="en-US" dirty="0"/>
            </a:br>
            <a:r>
              <a:rPr lang="en-US" dirty="0"/>
              <a:t>Lecture 26: Topological Sort and Minimum Spanning Trees</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995"/>
            <a:ext cx="10515600" cy="1325563"/>
          </a:xfrm>
        </p:spPr>
        <p:txBody>
          <a:bodyPr>
            <a:normAutofit/>
          </a:bodyPr>
          <a:lstStyle/>
          <a:p>
            <a:r>
              <a:rPr lang="en-US" dirty="0"/>
              <a:t>DFS: Topological sort</a:t>
            </a:r>
          </a:p>
        </p:txBody>
      </p:sp>
      <p:sp>
        <p:nvSpPr>
          <p:cNvPr id="4" name="Slide Number Placeholder 3"/>
          <p:cNvSpPr>
            <a:spLocks noGrp="1"/>
          </p:cNvSpPr>
          <p:nvPr>
            <p:ph type="sldNum" sz="quarter" idx="12"/>
          </p:nvPr>
        </p:nvSpPr>
        <p:spPr/>
        <p:txBody>
          <a:bodyPr/>
          <a:lstStyle/>
          <a:p>
            <a:fld id="{86BADE50-950A-4D58-BFB2-FA2C6A8B385D}" type="slidenum">
              <a:rPr lang="en-US" smtClean="0"/>
              <a:t>10</a:t>
            </a:fld>
            <a:endParaRPr lang="en-US"/>
          </a:p>
        </p:txBody>
      </p:sp>
      <p:sp>
        <p:nvSpPr>
          <p:cNvPr id="43" name="TextBox 42"/>
          <p:cNvSpPr txBox="1"/>
          <p:nvPr/>
        </p:nvSpPr>
        <p:spPr>
          <a:xfrm>
            <a:off x="49174" y="727110"/>
            <a:ext cx="8686800" cy="6247864"/>
          </a:xfrm>
          <a:prstGeom prst="rect">
            <a:avLst/>
          </a:prstGeom>
          <a:noFill/>
        </p:spPr>
        <p:txBody>
          <a:bodyPr wrap="square" rtlCol="0">
            <a:spAutoFit/>
          </a:bodyPr>
          <a:lstStyle/>
          <a:p>
            <a:r>
              <a:rPr lang="en-US" sz="2000" dirty="0"/>
              <a:t>List </a:t>
            </a:r>
            <a:r>
              <a:rPr lang="en-US" sz="2000" dirty="0" err="1"/>
              <a:t>topSort</a:t>
            </a:r>
            <a:r>
              <a:rPr lang="en-US" sz="2000" dirty="0"/>
              <a:t>(graph){</a:t>
            </a:r>
          </a:p>
          <a:p>
            <a:r>
              <a:rPr lang="en-US" sz="2000" b="1" dirty="0">
                <a:solidFill>
                  <a:srgbClr val="FF0000"/>
                </a:solidFill>
              </a:rPr>
              <a:t>	List&lt;Nodes&gt; done = new List&lt;&gt;();</a:t>
            </a:r>
          </a:p>
          <a:p>
            <a:r>
              <a:rPr lang="en-US" sz="2000" b="1" dirty="0">
                <a:solidFill>
                  <a:srgbClr val="FF0000"/>
                </a:solidFill>
              </a:rPr>
              <a:t>	for (Node v : </a:t>
            </a:r>
            <a:r>
              <a:rPr lang="en-US" sz="2000" b="1" dirty="0" err="1">
                <a:solidFill>
                  <a:srgbClr val="FF0000"/>
                </a:solidFill>
              </a:rPr>
              <a:t>graph.vertices</a:t>
            </a:r>
            <a:r>
              <a:rPr lang="en-US" sz="2000" b="1" dirty="0">
                <a:solidFill>
                  <a:srgbClr val="FF0000"/>
                </a:solidFill>
              </a:rPr>
              <a:t>){</a:t>
            </a:r>
          </a:p>
          <a:p>
            <a:r>
              <a:rPr lang="en-US" sz="2000" b="1" dirty="0">
                <a:solidFill>
                  <a:srgbClr val="FF0000"/>
                </a:solidFill>
              </a:rPr>
              <a:t>		if (!</a:t>
            </a:r>
            <a:r>
              <a:rPr lang="en-US" sz="2000" b="1" dirty="0" err="1">
                <a:solidFill>
                  <a:srgbClr val="FF0000"/>
                </a:solidFill>
              </a:rPr>
              <a:t>v.visited</a:t>
            </a:r>
            <a:r>
              <a:rPr lang="en-US" sz="2000" b="1" dirty="0">
                <a:solidFill>
                  <a:srgbClr val="FF0000"/>
                </a:solidFill>
              </a:rPr>
              <a:t>){</a:t>
            </a:r>
          </a:p>
          <a:p>
            <a:r>
              <a:rPr lang="en-US" sz="2000" dirty="0"/>
              <a:t>			</a:t>
            </a:r>
            <a:r>
              <a:rPr lang="en-US" sz="2000" dirty="0" err="1"/>
              <a:t>finishTime</a:t>
            </a:r>
            <a:r>
              <a:rPr lang="en-US" sz="2000" dirty="0"/>
              <a:t>(graph, v, finished);</a:t>
            </a:r>
          </a:p>
          <a:p>
            <a:r>
              <a:rPr lang="en-US" sz="2000" dirty="0"/>
              <a:t>		}</a:t>
            </a:r>
          </a:p>
          <a:p>
            <a:r>
              <a:rPr lang="en-US" sz="2000" dirty="0"/>
              <a:t>	}</a:t>
            </a:r>
          </a:p>
          <a:p>
            <a:r>
              <a:rPr lang="en-US" sz="2000" dirty="0"/>
              <a:t>	</a:t>
            </a:r>
            <a:r>
              <a:rPr lang="en-US" sz="2000" b="1" dirty="0" err="1">
                <a:solidFill>
                  <a:srgbClr val="FF0000"/>
                </a:solidFill>
              </a:rPr>
              <a:t>done.reverse</a:t>
            </a:r>
            <a:r>
              <a:rPr lang="en-US" sz="2000" b="1" dirty="0">
                <a:solidFill>
                  <a:srgbClr val="FF0000"/>
                </a:solidFill>
              </a:rPr>
              <a:t>();</a:t>
            </a:r>
          </a:p>
          <a:p>
            <a:r>
              <a:rPr lang="en-US" sz="2000" b="1" dirty="0">
                <a:solidFill>
                  <a:srgbClr val="FF0000"/>
                </a:solidFill>
              </a:rPr>
              <a:t>	return done;</a:t>
            </a:r>
          </a:p>
          <a:p>
            <a:r>
              <a:rPr lang="en-US" sz="2000" dirty="0"/>
              <a:t>}</a:t>
            </a:r>
          </a:p>
          <a:p>
            <a:endParaRPr lang="en-US" sz="2000" dirty="0"/>
          </a:p>
          <a:p>
            <a:r>
              <a:rPr lang="en-US" sz="2000" dirty="0"/>
              <a:t>void </a:t>
            </a:r>
            <a:r>
              <a:rPr lang="en-US" sz="2000" dirty="0" err="1"/>
              <a:t>finishTime</a:t>
            </a:r>
            <a:r>
              <a:rPr lang="en-US" sz="2000" dirty="0"/>
              <a:t>(graph, </a:t>
            </a:r>
            <a:r>
              <a:rPr lang="en-US" sz="2000" dirty="0" err="1"/>
              <a:t>curr</a:t>
            </a:r>
            <a:r>
              <a:rPr lang="en-US" sz="2000" dirty="0"/>
              <a:t>, finished){</a:t>
            </a:r>
          </a:p>
          <a:p>
            <a:r>
              <a:rPr lang="en-US" sz="2000" dirty="0"/>
              <a:t>	</a:t>
            </a:r>
            <a:r>
              <a:rPr lang="en-US" sz="2000" dirty="0" err="1"/>
              <a:t>curr.visited</a:t>
            </a:r>
            <a:r>
              <a:rPr lang="en-US" sz="2000" dirty="0"/>
              <a:t> = true;</a:t>
            </a:r>
          </a:p>
          <a:p>
            <a:r>
              <a:rPr lang="en-US" sz="2000" dirty="0"/>
              <a:t>	for (Node v : </a:t>
            </a:r>
            <a:r>
              <a:rPr lang="en-US" sz="2000" dirty="0" err="1"/>
              <a:t>curr.neighbors</a:t>
            </a:r>
            <a:r>
              <a:rPr lang="en-US" sz="2000" dirty="0"/>
              <a:t>){</a:t>
            </a:r>
          </a:p>
          <a:p>
            <a:r>
              <a:rPr lang="en-US" sz="2000" dirty="0"/>
              <a:t>		if (!</a:t>
            </a:r>
            <a:r>
              <a:rPr lang="en-US" sz="2000" dirty="0" err="1"/>
              <a:t>v.visited</a:t>
            </a:r>
            <a:r>
              <a:rPr lang="en-US" sz="2000" dirty="0"/>
              <a:t>){</a:t>
            </a:r>
          </a:p>
          <a:p>
            <a:r>
              <a:rPr lang="en-US" sz="2000" dirty="0"/>
              <a:t>			</a:t>
            </a:r>
            <a:r>
              <a:rPr lang="en-US" sz="2000" dirty="0" err="1"/>
              <a:t>finishTime</a:t>
            </a:r>
            <a:r>
              <a:rPr lang="en-US" sz="2000" dirty="0"/>
              <a:t>(graph, v, finished);</a:t>
            </a:r>
          </a:p>
          <a:p>
            <a:r>
              <a:rPr lang="en-US" sz="2000" dirty="0"/>
              <a:t>		}</a:t>
            </a:r>
          </a:p>
          <a:p>
            <a:r>
              <a:rPr lang="en-US" sz="2000" dirty="0"/>
              <a:t>	}</a:t>
            </a:r>
          </a:p>
          <a:p>
            <a:r>
              <a:rPr lang="en-US" sz="2000" dirty="0"/>
              <a:t>	</a:t>
            </a:r>
            <a:r>
              <a:rPr lang="en-US" sz="2000" b="1" dirty="0" err="1">
                <a:solidFill>
                  <a:srgbClr val="FF0000"/>
                </a:solidFill>
              </a:rPr>
              <a:t>done.add</a:t>
            </a:r>
            <a:r>
              <a:rPr lang="en-US" sz="2000" b="1" dirty="0">
                <a:solidFill>
                  <a:srgbClr val="FF0000"/>
                </a:solidFill>
              </a:rPr>
              <a:t>(</a:t>
            </a:r>
            <a:r>
              <a:rPr lang="en-US" sz="2000" b="1" dirty="0" err="1">
                <a:solidFill>
                  <a:srgbClr val="FF0000"/>
                </a:solidFill>
              </a:rPr>
              <a:t>curr</a:t>
            </a:r>
            <a:r>
              <a:rPr lang="en-US" sz="2000" b="1" dirty="0">
                <a:solidFill>
                  <a:srgbClr val="FF0000"/>
                </a:solidFill>
              </a:rPr>
              <a:t>)</a:t>
            </a:r>
          </a:p>
          <a:p>
            <a:r>
              <a:rPr lang="en-US" sz="2000" dirty="0"/>
              <a:t>}			</a:t>
            </a:r>
          </a:p>
        </p:txBody>
      </p:sp>
      <p:grpSp>
        <p:nvGrpSpPr>
          <p:cNvPr id="5" name="Group 4">
            <a:extLst>
              <a:ext uri="{FF2B5EF4-FFF2-40B4-BE49-F238E27FC236}">
                <a16:creationId xmlns:a16="http://schemas.microsoft.com/office/drawing/2014/main" id="{DE8D4C7C-0AE1-7852-CBEE-C620B6E41F0E}"/>
              </a:ext>
            </a:extLst>
          </p:cNvPr>
          <p:cNvGrpSpPr/>
          <p:nvPr/>
        </p:nvGrpSpPr>
        <p:grpSpPr>
          <a:xfrm>
            <a:off x="7009533" y="4114199"/>
            <a:ext cx="4385159" cy="2420607"/>
            <a:chOff x="6934200" y="4047495"/>
            <a:chExt cx="4385159" cy="2420607"/>
          </a:xfrm>
        </p:grpSpPr>
        <p:grpSp>
          <p:nvGrpSpPr>
            <p:cNvPr id="6" name="Group 5">
              <a:extLst>
                <a:ext uri="{FF2B5EF4-FFF2-40B4-BE49-F238E27FC236}">
                  <a16:creationId xmlns:a16="http://schemas.microsoft.com/office/drawing/2014/main" id="{A6AD1A1F-1858-45D6-7E51-1F9AF1CDD4A7}"/>
                </a:ext>
              </a:extLst>
            </p:cNvPr>
            <p:cNvGrpSpPr/>
            <p:nvPr/>
          </p:nvGrpSpPr>
          <p:grpSpPr>
            <a:xfrm>
              <a:off x="6934200" y="4047495"/>
              <a:ext cx="4385159" cy="2420607"/>
              <a:chOff x="1524000" y="2625729"/>
              <a:chExt cx="7044346" cy="3888478"/>
            </a:xfrm>
          </p:grpSpPr>
          <p:grpSp>
            <p:nvGrpSpPr>
              <p:cNvPr id="8" name="Group 7">
                <a:extLst>
                  <a:ext uri="{FF2B5EF4-FFF2-40B4-BE49-F238E27FC236}">
                    <a16:creationId xmlns:a16="http://schemas.microsoft.com/office/drawing/2014/main" id="{F677033C-CB5F-46AB-B374-335942CAC422}"/>
                  </a:ext>
                </a:extLst>
              </p:cNvPr>
              <p:cNvGrpSpPr/>
              <p:nvPr/>
            </p:nvGrpSpPr>
            <p:grpSpPr>
              <a:xfrm>
                <a:off x="1524000" y="2625729"/>
                <a:ext cx="7044346" cy="3888478"/>
                <a:chOff x="0" y="3020093"/>
                <a:chExt cx="7044346" cy="3888478"/>
              </a:xfrm>
            </p:grpSpPr>
            <p:cxnSp>
              <p:nvCxnSpPr>
                <p:cNvPr id="10" name="Straight Connector 9">
                  <a:extLst>
                    <a:ext uri="{FF2B5EF4-FFF2-40B4-BE49-F238E27FC236}">
                      <a16:creationId xmlns:a16="http://schemas.microsoft.com/office/drawing/2014/main" id="{6C65CFAA-FA9A-DDB6-F0F9-3C9FF5C1C650}"/>
                    </a:ext>
                  </a:extLst>
                </p:cNvPr>
                <p:cNvCxnSpPr>
                  <a:stCxn id="21" idx="7"/>
                  <a:endCxn id="22"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421D9D-777D-CB21-D6E6-A17BCE7AFEAD}"/>
                    </a:ext>
                  </a:extLst>
                </p:cNvPr>
                <p:cNvCxnSpPr>
                  <a:stCxn id="22" idx="6"/>
                  <a:endCxn id="25"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A629D0-968A-8695-0E03-5E719B3B3761}"/>
                    </a:ext>
                  </a:extLst>
                </p:cNvPr>
                <p:cNvCxnSpPr>
                  <a:stCxn id="21" idx="4"/>
                  <a:endCxn id="23"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94E1493-F810-AAF7-D036-ABDA53E0371E}"/>
                    </a:ext>
                  </a:extLst>
                </p:cNvPr>
                <p:cNvCxnSpPr>
                  <a:stCxn id="24" idx="3"/>
                  <a:endCxn id="23"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0DB74C-4636-EC59-3B12-4158D04693E1}"/>
                    </a:ext>
                  </a:extLst>
                </p:cNvPr>
                <p:cNvCxnSpPr>
                  <a:stCxn id="24" idx="5"/>
                  <a:endCxn id="26"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EE49A2-D7BB-55D2-CDF7-57117EFD6BC0}"/>
                    </a:ext>
                  </a:extLst>
                </p:cNvPr>
                <p:cNvCxnSpPr>
                  <a:cxnSpLocks/>
                  <a:stCxn id="56" idx="3"/>
                  <a:endCxn id="22" idx="5"/>
                </p:cNvCxnSpPr>
                <p:nvPr/>
              </p:nvCxnSpPr>
              <p:spPr>
                <a:xfrm flipH="1" flipV="1">
                  <a:off x="2369118" y="3458194"/>
                  <a:ext cx="3012648" cy="7290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B7356C-0FBF-4014-5B14-9D07550C2011}"/>
                    </a:ext>
                  </a:extLst>
                </p:cNvPr>
                <p:cNvCxnSpPr>
                  <a:cxnSpLocks/>
                  <a:stCxn id="56" idx="4"/>
                  <a:endCxn id="27"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3CFE9C-7CA9-76B0-E6C8-A01F0F47567A}"/>
                    </a:ext>
                  </a:extLst>
                </p:cNvPr>
                <p:cNvCxnSpPr>
                  <a:stCxn id="56" idx="2"/>
                  <a:endCxn id="25"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61EEFB6-6240-9286-EB6B-87B4E3A42C62}"/>
                    </a:ext>
                  </a:extLst>
                </p:cNvPr>
                <p:cNvCxnSpPr>
                  <a:stCxn id="28" idx="1"/>
                  <a:endCxn id="5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DD2A99-E823-2C5F-48A9-215EF4B837A0}"/>
                    </a:ext>
                  </a:extLst>
                </p:cNvPr>
                <p:cNvCxnSpPr>
                  <a:stCxn id="28" idx="3"/>
                  <a:endCxn id="27"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45E6E6-E67F-AE66-A2FF-F42504A2C175}"/>
                    </a:ext>
                  </a:extLst>
                </p:cNvPr>
                <p:cNvCxnSpPr>
                  <a:stCxn id="22" idx="4"/>
                  <a:endCxn id="23"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0252589-58D9-C066-18D8-930B9F0C654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2" name="Oval 21">
                  <a:extLst>
                    <a:ext uri="{FF2B5EF4-FFF2-40B4-BE49-F238E27FC236}">
                      <a16:creationId xmlns:a16="http://schemas.microsoft.com/office/drawing/2014/main" id="{CBAB2B40-EA53-50A6-67B2-4C18A86EFEF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3" name="Oval 22">
                  <a:extLst>
                    <a:ext uri="{FF2B5EF4-FFF2-40B4-BE49-F238E27FC236}">
                      <a16:creationId xmlns:a16="http://schemas.microsoft.com/office/drawing/2014/main" id="{27394C2A-20FB-8408-0C52-8124EB58C80B}"/>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4" name="Oval 23">
                  <a:extLst>
                    <a:ext uri="{FF2B5EF4-FFF2-40B4-BE49-F238E27FC236}">
                      <a16:creationId xmlns:a16="http://schemas.microsoft.com/office/drawing/2014/main" id="{F13D01A1-2099-59FF-8B64-AAF9428E285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5" name="Oval 24">
                  <a:extLst>
                    <a:ext uri="{FF2B5EF4-FFF2-40B4-BE49-F238E27FC236}">
                      <a16:creationId xmlns:a16="http://schemas.microsoft.com/office/drawing/2014/main" id="{FE5977DB-14AA-CCA3-797B-283030773577}"/>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6" name="Oval 25">
                  <a:extLst>
                    <a:ext uri="{FF2B5EF4-FFF2-40B4-BE49-F238E27FC236}">
                      <a16:creationId xmlns:a16="http://schemas.microsoft.com/office/drawing/2014/main" id="{A93C95AB-CD73-19F4-C798-3BAD9970D00F}"/>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7" name="Oval 26">
                  <a:extLst>
                    <a:ext uri="{FF2B5EF4-FFF2-40B4-BE49-F238E27FC236}">
                      <a16:creationId xmlns:a16="http://schemas.microsoft.com/office/drawing/2014/main" id="{71BAD119-94DD-8C8A-99D3-A302AE58E595}"/>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8" name="Oval 27">
                  <a:extLst>
                    <a:ext uri="{FF2B5EF4-FFF2-40B4-BE49-F238E27FC236}">
                      <a16:creationId xmlns:a16="http://schemas.microsoft.com/office/drawing/2014/main" id="{B640C0E4-7E3C-3D79-7380-C6915BFD818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6" name="Oval 55">
                  <a:extLst>
                    <a:ext uri="{FF2B5EF4-FFF2-40B4-BE49-F238E27FC236}">
                      <a16:creationId xmlns:a16="http://schemas.microsoft.com/office/drawing/2014/main" id="{6AD5C5D0-2FEE-6D4B-935F-6492A37B941C}"/>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9" name="Straight Connector 8">
                <a:extLst>
                  <a:ext uri="{FF2B5EF4-FFF2-40B4-BE49-F238E27FC236}">
                    <a16:creationId xmlns:a16="http://schemas.microsoft.com/office/drawing/2014/main" id="{BEEEE52A-2F02-4140-A7B3-78C20CCC7FED}"/>
                  </a:ext>
                </a:extLst>
              </p:cNvPr>
              <p:cNvCxnSpPr>
                <a:cxnSpLocks/>
                <a:stCxn id="26" idx="2"/>
                <a:endCxn id="23" idx="5"/>
              </p:cNvCxnSpPr>
              <p:nvPr/>
            </p:nvCxnSpPr>
            <p:spPr>
              <a:xfrm flipH="1" flipV="1">
                <a:off x="3001468" y="5692260"/>
                <a:ext cx="1369411" cy="565314"/>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2AA96582-F630-B845-F0CF-A10ECF5F36C6}"/>
                </a:ext>
              </a:extLst>
            </p:cNvPr>
            <p:cNvCxnSpPr>
              <a:cxnSpLocks/>
              <a:stCxn id="26" idx="6"/>
              <a:endCxn id="27"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D68E7255-187D-527D-D4D0-00AE6ABCE8BB}"/>
              </a:ext>
            </a:extLst>
          </p:cNvPr>
          <p:cNvGrpSpPr/>
          <p:nvPr/>
        </p:nvGrpSpPr>
        <p:grpSpPr>
          <a:xfrm>
            <a:off x="6137495" y="3052992"/>
            <a:ext cx="5682036" cy="538444"/>
            <a:chOff x="7767403" y="2882319"/>
            <a:chExt cx="3971372" cy="376337"/>
          </a:xfrm>
        </p:grpSpPr>
        <p:grpSp>
          <p:nvGrpSpPr>
            <p:cNvPr id="39" name="Group 38">
              <a:extLst>
                <a:ext uri="{FF2B5EF4-FFF2-40B4-BE49-F238E27FC236}">
                  <a16:creationId xmlns:a16="http://schemas.microsoft.com/office/drawing/2014/main" id="{6790045B-2F32-574B-21DE-2D66631DC027}"/>
                </a:ext>
              </a:extLst>
            </p:cNvPr>
            <p:cNvGrpSpPr/>
            <p:nvPr/>
          </p:nvGrpSpPr>
          <p:grpSpPr>
            <a:xfrm>
              <a:off x="8371362" y="2882319"/>
              <a:ext cx="3367413" cy="376337"/>
              <a:chOff x="6834185" y="3171034"/>
              <a:chExt cx="3367413" cy="376337"/>
            </a:xfrm>
          </p:grpSpPr>
          <p:sp>
            <p:nvSpPr>
              <p:cNvPr id="29" name="Rectangle 28">
                <a:extLst>
                  <a:ext uri="{FF2B5EF4-FFF2-40B4-BE49-F238E27FC236}">
                    <a16:creationId xmlns:a16="http://schemas.microsoft.com/office/drawing/2014/main" id="{BFCD21DE-873D-0948-01AB-7B6EFA7DD1D9}"/>
                  </a:ext>
                </a:extLst>
              </p:cNvPr>
              <p:cNvSpPr/>
              <p:nvPr/>
            </p:nvSpPr>
            <p:spPr>
              <a:xfrm>
                <a:off x="6834185" y="317321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2CAD4C-6A2B-BFEB-EF9D-1998F5B2AD06}"/>
                  </a:ext>
                </a:extLst>
              </p:cNvPr>
              <p:cNvSpPr/>
              <p:nvPr/>
            </p:nvSpPr>
            <p:spPr>
              <a:xfrm>
                <a:off x="7208342" y="317321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9868008-327D-8243-B1F3-D11DCE8FF2FE}"/>
                  </a:ext>
                </a:extLst>
              </p:cNvPr>
              <p:cNvSpPr/>
              <p:nvPr/>
            </p:nvSpPr>
            <p:spPr>
              <a:xfrm>
                <a:off x="7582499" y="317321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AFE4A74-528B-DA33-573C-55CB58EF089C}"/>
                  </a:ext>
                </a:extLst>
              </p:cNvPr>
              <p:cNvSpPr/>
              <p:nvPr/>
            </p:nvSpPr>
            <p:spPr>
              <a:xfrm>
                <a:off x="7956656" y="3171035"/>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EEB594F-FCAF-7CA7-BDA4-48D848AB46A2}"/>
                  </a:ext>
                </a:extLst>
              </p:cNvPr>
              <p:cNvSpPr/>
              <p:nvPr/>
            </p:nvSpPr>
            <p:spPr>
              <a:xfrm>
                <a:off x="8330813" y="3171035"/>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28763D2-5ED8-F326-A12C-7F9AF72C1521}"/>
                  </a:ext>
                </a:extLst>
              </p:cNvPr>
              <p:cNvSpPr/>
              <p:nvPr/>
            </p:nvSpPr>
            <p:spPr>
              <a:xfrm>
                <a:off x="8704970" y="3171035"/>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E39B383-AA24-4F78-B96A-E2BB6FF2B8FE}"/>
                  </a:ext>
                </a:extLst>
              </p:cNvPr>
              <p:cNvSpPr/>
              <p:nvPr/>
            </p:nvSpPr>
            <p:spPr>
              <a:xfrm>
                <a:off x="9079127" y="317103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F61B852-1CE3-C752-64EE-C4906CBEEDEF}"/>
                  </a:ext>
                </a:extLst>
              </p:cNvPr>
              <p:cNvSpPr/>
              <p:nvPr/>
            </p:nvSpPr>
            <p:spPr>
              <a:xfrm>
                <a:off x="9453284" y="317103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6C7AA5A-29AB-650B-5877-CFACC47DFBD7}"/>
                  </a:ext>
                </a:extLst>
              </p:cNvPr>
              <p:cNvSpPr/>
              <p:nvPr/>
            </p:nvSpPr>
            <p:spPr>
              <a:xfrm>
                <a:off x="9827441" y="317103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ACD12F9E-10C2-F575-75E3-44213FAE7B5A}"/>
                </a:ext>
              </a:extLst>
            </p:cNvPr>
            <p:cNvSpPr txBox="1"/>
            <p:nvPr/>
          </p:nvSpPr>
          <p:spPr>
            <a:xfrm>
              <a:off x="7767403" y="2965901"/>
              <a:ext cx="607501" cy="224242"/>
            </a:xfrm>
            <a:prstGeom prst="rect">
              <a:avLst/>
            </a:prstGeom>
            <a:noFill/>
          </p:spPr>
          <p:txBody>
            <a:bodyPr wrap="none" rtlCol="0">
              <a:spAutoFit/>
            </a:bodyPr>
            <a:lstStyle/>
            <a:p>
              <a:pPr algn="r"/>
              <a:r>
                <a:rPr lang="en-US" sz="2000" dirty="0"/>
                <a:t>finished:</a:t>
              </a:r>
            </a:p>
          </p:txBody>
        </p:sp>
      </p:grpSp>
      <p:sp>
        <p:nvSpPr>
          <p:cNvPr id="38" name="TextBox 37">
            <a:extLst>
              <a:ext uri="{FF2B5EF4-FFF2-40B4-BE49-F238E27FC236}">
                <a16:creationId xmlns:a16="http://schemas.microsoft.com/office/drawing/2014/main" id="{DF63F4C6-0844-B0AA-630A-71E0D77220F9}"/>
              </a:ext>
            </a:extLst>
          </p:cNvPr>
          <p:cNvSpPr txBox="1"/>
          <p:nvPr/>
        </p:nvSpPr>
        <p:spPr>
          <a:xfrm>
            <a:off x="7456715" y="1337129"/>
            <a:ext cx="3516086" cy="954107"/>
          </a:xfrm>
          <a:prstGeom prst="rect">
            <a:avLst/>
          </a:prstGeom>
          <a:noFill/>
          <a:ln>
            <a:solidFill>
              <a:srgbClr val="FF0000"/>
            </a:solidFill>
          </a:ln>
        </p:spPr>
        <p:txBody>
          <a:bodyPr wrap="square" rtlCol="0">
            <a:spAutoFit/>
          </a:bodyPr>
          <a:lstStyle/>
          <a:p>
            <a:r>
              <a:rPr lang="en-US" sz="2800" dirty="0">
                <a:solidFill>
                  <a:srgbClr val="FF0000"/>
                </a:solidFill>
              </a:rPr>
              <a:t>Idea: List in reverse order by “done” time</a:t>
            </a:r>
          </a:p>
        </p:txBody>
      </p:sp>
    </p:spTree>
    <p:extLst>
      <p:ext uri="{BB962C8B-B14F-4D97-AF65-F5344CB8AC3E}">
        <p14:creationId xmlns:p14="http://schemas.microsoft.com/office/powerpoint/2010/main" val="116518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Tree</a:t>
            </a:r>
          </a:p>
        </p:txBody>
      </p:sp>
      <p:sp>
        <p:nvSpPr>
          <p:cNvPr id="4" name="Slide Number Placeholder 3"/>
          <p:cNvSpPr>
            <a:spLocks noGrp="1"/>
          </p:cNvSpPr>
          <p:nvPr>
            <p:ph type="sldNum" sz="quarter" idx="12"/>
          </p:nvPr>
        </p:nvSpPr>
        <p:spPr/>
        <p:txBody>
          <a:bodyPr/>
          <a:lstStyle/>
          <a:p>
            <a:fld id="{86BADE50-950A-4D58-BFB2-FA2C6A8B385D}" type="slidenum">
              <a:rPr lang="en-US" smtClean="0"/>
              <a:t>11</a:t>
            </a:fld>
            <a:endParaRPr lang="en-US"/>
          </a:p>
        </p:txBody>
      </p:sp>
      <p:sp>
        <p:nvSpPr>
          <p:cNvPr id="81" name="TextBox 80"/>
          <p:cNvSpPr txBox="1"/>
          <p:nvPr/>
        </p:nvSpPr>
        <p:spPr>
          <a:xfrm>
            <a:off x="3826554" y="1981200"/>
            <a:ext cx="6841446" cy="523220"/>
          </a:xfrm>
          <a:prstGeom prst="rect">
            <a:avLst/>
          </a:prstGeom>
          <a:noFill/>
        </p:spPr>
        <p:txBody>
          <a:bodyPr wrap="square" rtlCol="0">
            <a:spAutoFit/>
          </a:bodyPr>
          <a:lstStyle/>
          <a:p>
            <a:r>
              <a:rPr lang="en-US" sz="2800" dirty="0"/>
              <a:t>A connected graph with no cycles</a:t>
            </a:r>
          </a:p>
        </p:txBody>
      </p:sp>
      <p:grpSp>
        <p:nvGrpSpPr>
          <p:cNvPr id="45" name="Group 44"/>
          <p:cNvGrpSpPr/>
          <p:nvPr/>
        </p:nvGrpSpPr>
        <p:grpSpPr>
          <a:xfrm>
            <a:off x="1524000" y="2954679"/>
            <a:ext cx="4600060" cy="2539233"/>
            <a:chOff x="0" y="3020093"/>
            <a:chExt cx="7044346" cy="3888478"/>
          </a:xfrm>
        </p:grpSpPr>
        <p:cxnSp>
          <p:nvCxnSpPr>
            <p:cNvPr id="46" name="Straight Connector 45"/>
            <p:cNvCxnSpPr>
              <a:stCxn id="75" idx="7"/>
              <a:endCxn id="76"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5" idx="4"/>
              <a:endCxn id="77"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8" idx="3"/>
              <a:endCxn id="77"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8" idx="5"/>
              <a:endCxn id="8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8" idx="7"/>
              <a:endCxn id="79"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2" idx="1"/>
              <a:endCxn id="79"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2" idx="0"/>
              <a:endCxn id="8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3"/>
              <a:endCxn id="82"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3" name="TextBox 62"/>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4" name="TextBox 63"/>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5" name="TextBox 64"/>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8" name="TextBox 67"/>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9" name="TextBox 68"/>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2" name="TextBox 71"/>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sp>
          <p:nvSpPr>
            <p:cNvPr id="75" name="Oval 7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6" name="Oval 75"/>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7" name="Oval 76"/>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8" name="Oval 77"/>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9" name="Oval 78"/>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0" name="Oval 7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
        <p:nvSpPr>
          <p:cNvPr id="3" name="TextBox 2">
            <a:extLst>
              <a:ext uri="{FF2B5EF4-FFF2-40B4-BE49-F238E27FC236}">
                <a16:creationId xmlns:a16="http://schemas.microsoft.com/office/drawing/2014/main" id="{82C49112-775C-40F3-328C-7074B0D9E178}"/>
              </a:ext>
            </a:extLst>
          </p:cNvPr>
          <p:cNvSpPr txBox="1"/>
          <p:nvPr/>
        </p:nvSpPr>
        <p:spPr>
          <a:xfrm>
            <a:off x="7391400" y="3651896"/>
            <a:ext cx="3733800" cy="830997"/>
          </a:xfrm>
          <a:prstGeom prst="rect">
            <a:avLst/>
          </a:prstGeom>
          <a:noFill/>
        </p:spPr>
        <p:txBody>
          <a:bodyPr wrap="square" rtlCol="0">
            <a:spAutoFit/>
          </a:bodyPr>
          <a:lstStyle/>
          <a:p>
            <a:r>
              <a:rPr lang="en-US" sz="2400" dirty="0"/>
              <a:t>Note: A tree does not need a root, but they often do!</a:t>
            </a:r>
          </a:p>
        </p:txBody>
      </p:sp>
    </p:spTree>
    <p:extLst>
      <p:ext uri="{BB962C8B-B14F-4D97-AF65-F5344CB8AC3E}">
        <p14:creationId xmlns:p14="http://schemas.microsoft.com/office/powerpoint/2010/main" val="1393212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Tree</a:t>
            </a:r>
          </a:p>
        </p:txBody>
      </p:sp>
      <p:sp>
        <p:nvSpPr>
          <p:cNvPr id="4" name="Slide Number Placeholder 3"/>
          <p:cNvSpPr>
            <a:spLocks noGrp="1"/>
          </p:cNvSpPr>
          <p:nvPr>
            <p:ph type="sldNum" sz="quarter" idx="12"/>
          </p:nvPr>
        </p:nvSpPr>
        <p:spPr/>
        <p:txBody>
          <a:bodyPr/>
          <a:lstStyle/>
          <a:p>
            <a:fld id="{86BADE50-950A-4D58-BFB2-FA2C6A8B385D}" type="slidenum">
              <a:rPr lang="en-US" smtClean="0"/>
              <a:t>12</a:t>
            </a:fld>
            <a:endParaRPr lang="en-US"/>
          </a:p>
        </p:txBody>
      </p:sp>
      <p:sp>
        <p:nvSpPr>
          <p:cNvPr id="81" name="TextBox 80"/>
          <p:cNvSpPr txBox="1"/>
          <p:nvPr/>
        </p:nvSpPr>
        <p:spPr>
          <a:xfrm>
            <a:off x="3572922" y="1767131"/>
            <a:ext cx="6841446" cy="523220"/>
          </a:xfrm>
          <a:prstGeom prst="rect">
            <a:avLst/>
          </a:prstGeom>
          <a:noFill/>
        </p:spPr>
        <p:txBody>
          <a:bodyPr wrap="square" rtlCol="0">
            <a:spAutoFit/>
          </a:bodyPr>
          <a:lstStyle/>
          <a:p>
            <a:r>
              <a:rPr lang="en-US" sz="2800" dirty="0"/>
              <a:t>A connected graph with no cycles</a:t>
            </a:r>
          </a:p>
        </p:txBody>
      </p:sp>
      <p:grpSp>
        <p:nvGrpSpPr>
          <p:cNvPr id="45" name="Group 44"/>
          <p:cNvGrpSpPr/>
          <p:nvPr/>
        </p:nvGrpSpPr>
        <p:grpSpPr>
          <a:xfrm>
            <a:off x="838200" y="3037502"/>
            <a:ext cx="4600060" cy="2539233"/>
            <a:chOff x="0" y="3020093"/>
            <a:chExt cx="7044346" cy="3888478"/>
          </a:xfrm>
        </p:grpSpPr>
        <p:cxnSp>
          <p:nvCxnSpPr>
            <p:cNvPr id="46" name="Straight Connector 45"/>
            <p:cNvCxnSpPr>
              <a:stCxn id="75" idx="7"/>
              <a:endCxn id="76"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5" idx="4"/>
              <a:endCxn id="77"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8" idx="3"/>
              <a:endCxn id="77"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8" idx="5"/>
              <a:endCxn id="8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8" idx="7"/>
              <a:endCxn id="79"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2" idx="1"/>
              <a:endCxn id="79"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2" idx="0"/>
              <a:endCxn id="8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3"/>
              <a:endCxn id="82"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3" name="TextBox 62"/>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4" name="TextBox 63"/>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5" name="TextBox 64"/>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8" name="TextBox 67"/>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9" name="TextBox 68"/>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2" name="TextBox 71"/>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sp>
          <p:nvSpPr>
            <p:cNvPr id="75" name="Oval 7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6" name="Oval 75"/>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7" name="Oval 76"/>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8" name="Oval 77"/>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9" name="Oval 78"/>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0" name="Oval 7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cxnSp>
        <p:nvCxnSpPr>
          <p:cNvPr id="6" name="Straight Arrow Connector 5">
            <a:extLst>
              <a:ext uri="{FF2B5EF4-FFF2-40B4-BE49-F238E27FC236}">
                <a16:creationId xmlns:a16="http://schemas.microsoft.com/office/drawing/2014/main" id="{814B9351-8123-8F52-4CD4-6C6B823CF5F8}"/>
              </a:ext>
            </a:extLst>
          </p:cNvPr>
          <p:cNvCxnSpPr>
            <a:cxnSpLocks/>
          </p:cNvCxnSpPr>
          <p:nvPr/>
        </p:nvCxnSpPr>
        <p:spPr>
          <a:xfrm>
            <a:off x="5715000" y="4393443"/>
            <a:ext cx="23803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FC8856-E9CC-3DCF-3EF8-487736D9AFEF}"/>
              </a:ext>
            </a:extLst>
          </p:cNvPr>
          <p:cNvSpPr txBox="1"/>
          <p:nvPr/>
        </p:nvSpPr>
        <p:spPr>
          <a:xfrm>
            <a:off x="5795923" y="4505528"/>
            <a:ext cx="2218490" cy="1015663"/>
          </a:xfrm>
          <a:prstGeom prst="rect">
            <a:avLst/>
          </a:prstGeom>
          <a:noFill/>
        </p:spPr>
        <p:txBody>
          <a:bodyPr wrap="square" rtlCol="0">
            <a:spAutoFit/>
          </a:bodyPr>
          <a:lstStyle/>
          <a:p>
            <a:pPr algn="ctr"/>
            <a:r>
              <a:rPr lang="en-US" sz="2000" dirty="0"/>
              <a:t>Pick some arbitrary root node and rearrange tree</a:t>
            </a:r>
          </a:p>
        </p:txBody>
      </p:sp>
      <p:grpSp>
        <p:nvGrpSpPr>
          <p:cNvPr id="10" name="Group 9">
            <a:extLst>
              <a:ext uri="{FF2B5EF4-FFF2-40B4-BE49-F238E27FC236}">
                <a16:creationId xmlns:a16="http://schemas.microsoft.com/office/drawing/2014/main" id="{E62074AB-04E0-874F-A8BE-823B71612508}"/>
              </a:ext>
            </a:extLst>
          </p:cNvPr>
          <p:cNvGrpSpPr/>
          <p:nvPr/>
        </p:nvGrpSpPr>
        <p:grpSpPr>
          <a:xfrm>
            <a:off x="7938409" y="2385230"/>
            <a:ext cx="3392183" cy="3583802"/>
            <a:chOff x="103797" y="2167861"/>
            <a:chExt cx="5194652" cy="5488089"/>
          </a:xfrm>
        </p:grpSpPr>
        <p:cxnSp>
          <p:nvCxnSpPr>
            <p:cNvPr id="11" name="Straight Connector 10">
              <a:extLst>
                <a:ext uri="{FF2B5EF4-FFF2-40B4-BE49-F238E27FC236}">
                  <a16:creationId xmlns:a16="http://schemas.microsoft.com/office/drawing/2014/main" id="{295B5E48-0E06-F87B-090A-FDE7E46A4CAA}"/>
                </a:ext>
              </a:extLst>
            </p:cNvPr>
            <p:cNvCxnSpPr>
              <a:cxnSpLocks/>
              <a:stCxn id="27" idx="4"/>
              <a:endCxn id="28" idx="0"/>
            </p:cNvCxnSpPr>
            <p:nvPr/>
          </p:nvCxnSpPr>
          <p:spPr>
            <a:xfrm flipH="1">
              <a:off x="360432" y="6006802"/>
              <a:ext cx="620681" cy="11086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362F6B-F9FB-52AE-7686-8AE895BA8A35}"/>
                </a:ext>
              </a:extLst>
            </p:cNvPr>
            <p:cNvCxnSpPr>
              <a:cxnSpLocks/>
              <a:stCxn id="27" idx="0"/>
              <a:endCxn id="29" idx="4"/>
            </p:cNvCxnSpPr>
            <p:nvPr/>
          </p:nvCxnSpPr>
          <p:spPr>
            <a:xfrm flipV="1">
              <a:off x="981113" y="4326957"/>
              <a:ext cx="1215769" cy="11665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7DB70C2-DA5E-2134-DCCC-E1D4FCFCDDFC}"/>
                </a:ext>
              </a:extLst>
            </p:cNvPr>
            <p:cNvCxnSpPr>
              <a:cxnSpLocks/>
              <a:stCxn id="30" idx="4"/>
              <a:endCxn id="29" idx="0"/>
            </p:cNvCxnSpPr>
            <p:nvPr/>
          </p:nvCxnSpPr>
          <p:spPr>
            <a:xfrm flipH="1">
              <a:off x="2196882" y="2681130"/>
              <a:ext cx="959580" cy="11325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839841-D580-E180-8587-AED2C70B575D}"/>
                </a:ext>
              </a:extLst>
            </p:cNvPr>
            <p:cNvCxnSpPr>
              <a:cxnSpLocks/>
              <a:stCxn id="30" idx="4"/>
              <a:endCxn id="32" idx="0"/>
            </p:cNvCxnSpPr>
            <p:nvPr/>
          </p:nvCxnSpPr>
          <p:spPr>
            <a:xfrm flipH="1">
              <a:off x="3107177" y="2681130"/>
              <a:ext cx="49285" cy="11803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AD3250-E015-BFB4-E91B-676D01E146A2}"/>
                </a:ext>
              </a:extLst>
            </p:cNvPr>
            <p:cNvCxnSpPr>
              <a:cxnSpLocks/>
              <a:stCxn id="30" idx="4"/>
              <a:endCxn id="31" idx="0"/>
            </p:cNvCxnSpPr>
            <p:nvPr/>
          </p:nvCxnSpPr>
          <p:spPr>
            <a:xfrm>
              <a:off x="3156463" y="2681130"/>
              <a:ext cx="1423562" cy="12402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8DEE96-852B-0FF1-467D-FE1E85A3DFF8}"/>
                </a:ext>
              </a:extLst>
            </p:cNvPr>
            <p:cNvCxnSpPr>
              <a:cxnSpLocks/>
              <a:stCxn id="33" idx="0"/>
              <a:endCxn id="31" idx="4"/>
            </p:cNvCxnSpPr>
            <p:nvPr/>
          </p:nvCxnSpPr>
          <p:spPr>
            <a:xfrm flipV="1">
              <a:off x="3778501" y="4434694"/>
              <a:ext cx="801524" cy="12138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383C4-D12A-3AF6-ACB6-522536DB4186}"/>
                </a:ext>
              </a:extLst>
            </p:cNvPr>
            <p:cNvCxnSpPr>
              <a:stCxn id="33" idx="0"/>
              <a:endCxn id="35" idx="3"/>
            </p:cNvCxnSpPr>
            <p:nvPr/>
          </p:nvCxnSpPr>
          <p:spPr>
            <a:xfrm flipH="1">
              <a:off x="2674817" y="5648524"/>
              <a:ext cx="1103685" cy="19127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D6442A-2062-9578-AE99-09AB7ADA60EA}"/>
                </a:ext>
              </a:extLst>
            </p:cNvPr>
            <p:cNvCxnSpPr>
              <a:cxnSpLocks/>
              <a:stCxn id="34" idx="0"/>
              <a:endCxn id="33" idx="6"/>
            </p:cNvCxnSpPr>
            <p:nvPr/>
          </p:nvCxnSpPr>
          <p:spPr>
            <a:xfrm flipH="1" flipV="1">
              <a:off x="4035134" y="5905159"/>
              <a:ext cx="1006682" cy="12375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68DCA50-D24A-A8D4-2B98-3E0134926F96}"/>
                </a:ext>
              </a:extLst>
            </p:cNvPr>
            <p:cNvSpPr txBox="1"/>
            <p:nvPr/>
          </p:nvSpPr>
          <p:spPr>
            <a:xfrm>
              <a:off x="679833" y="6418769"/>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91ECCEE7-4267-DFB3-3DFE-EF9576FF5DCC}"/>
                </a:ext>
              </a:extLst>
            </p:cNvPr>
            <p:cNvSpPr txBox="1"/>
            <p:nvPr/>
          </p:nvSpPr>
          <p:spPr>
            <a:xfrm>
              <a:off x="4538475" y="5950391"/>
              <a:ext cx="641186" cy="565580"/>
            </a:xfrm>
            <a:prstGeom prst="rect">
              <a:avLst/>
            </a:prstGeom>
            <a:noFill/>
          </p:spPr>
          <p:txBody>
            <a:bodyPr wrap="none" rtlCol="0">
              <a:spAutoFit/>
            </a:bodyPr>
            <a:lstStyle/>
            <a:p>
              <a:r>
                <a:rPr lang="en-US" dirty="0">
                  <a:solidFill>
                    <a:srgbClr val="00B050"/>
                  </a:solidFill>
                </a:rPr>
                <a:t>11</a:t>
              </a:r>
            </a:p>
          </p:txBody>
        </p:sp>
        <p:sp>
          <p:nvSpPr>
            <p:cNvPr id="21" name="TextBox 20">
              <a:extLst>
                <a:ext uri="{FF2B5EF4-FFF2-40B4-BE49-F238E27FC236}">
                  <a16:creationId xmlns:a16="http://schemas.microsoft.com/office/drawing/2014/main" id="{FDE59403-12BF-EC74-8F44-0C2FA5923758}"/>
                </a:ext>
              </a:extLst>
            </p:cNvPr>
            <p:cNvSpPr txBox="1"/>
            <p:nvPr/>
          </p:nvSpPr>
          <p:spPr>
            <a:xfrm>
              <a:off x="3274857" y="6462052"/>
              <a:ext cx="461990" cy="565580"/>
            </a:xfrm>
            <a:prstGeom prst="rect">
              <a:avLst/>
            </a:prstGeom>
            <a:noFill/>
          </p:spPr>
          <p:txBody>
            <a:bodyPr wrap="none" rtlCol="0">
              <a:spAutoFit/>
            </a:bodyPr>
            <a:lstStyle/>
            <a:p>
              <a:r>
                <a:rPr lang="en-US" dirty="0">
                  <a:solidFill>
                    <a:srgbClr val="00B050"/>
                  </a:solidFill>
                </a:rPr>
                <a:t>9</a:t>
              </a:r>
            </a:p>
          </p:txBody>
        </p:sp>
        <p:sp>
          <p:nvSpPr>
            <p:cNvPr id="22" name="TextBox 21">
              <a:extLst>
                <a:ext uri="{FF2B5EF4-FFF2-40B4-BE49-F238E27FC236}">
                  <a16:creationId xmlns:a16="http://schemas.microsoft.com/office/drawing/2014/main" id="{B5CBC42B-2460-448F-0BE9-18789810EB5A}"/>
                </a:ext>
              </a:extLst>
            </p:cNvPr>
            <p:cNvSpPr txBox="1"/>
            <p:nvPr/>
          </p:nvSpPr>
          <p:spPr>
            <a:xfrm>
              <a:off x="4323391" y="4794118"/>
              <a:ext cx="461990" cy="565580"/>
            </a:xfrm>
            <a:prstGeom prst="rect">
              <a:avLst/>
            </a:prstGeom>
            <a:noFill/>
          </p:spPr>
          <p:txBody>
            <a:bodyPr wrap="none" rtlCol="0">
              <a:spAutoFit/>
            </a:bodyPr>
            <a:lstStyle/>
            <a:p>
              <a:r>
                <a:rPr lang="en-US" dirty="0">
                  <a:solidFill>
                    <a:srgbClr val="00B050"/>
                  </a:solidFill>
                </a:rPr>
                <a:t>5</a:t>
              </a:r>
            </a:p>
          </p:txBody>
        </p:sp>
        <p:sp>
          <p:nvSpPr>
            <p:cNvPr id="23" name="TextBox 22">
              <a:extLst>
                <a:ext uri="{FF2B5EF4-FFF2-40B4-BE49-F238E27FC236}">
                  <a16:creationId xmlns:a16="http://schemas.microsoft.com/office/drawing/2014/main" id="{4783BDEE-3D41-BDBE-702B-F9854CD60C79}"/>
                </a:ext>
              </a:extLst>
            </p:cNvPr>
            <p:cNvSpPr txBox="1"/>
            <p:nvPr/>
          </p:nvSpPr>
          <p:spPr>
            <a:xfrm>
              <a:off x="3247983" y="3220315"/>
              <a:ext cx="461990" cy="565580"/>
            </a:xfrm>
            <a:prstGeom prst="rect">
              <a:avLst/>
            </a:prstGeom>
            <a:noFill/>
          </p:spPr>
          <p:txBody>
            <a:bodyPr wrap="none" rtlCol="0">
              <a:spAutoFit/>
            </a:bodyPr>
            <a:lstStyle/>
            <a:p>
              <a:r>
                <a:rPr lang="en-US" dirty="0">
                  <a:solidFill>
                    <a:srgbClr val="00B050"/>
                  </a:solidFill>
                </a:rPr>
                <a:t>3</a:t>
              </a:r>
            </a:p>
          </p:txBody>
        </p:sp>
        <p:sp>
          <p:nvSpPr>
            <p:cNvPr id="24" name="TextBox 23">
              <a:extLst>
                <a:ext uri="{FF2B5EF4-FFF2-40B4-BE49-F238E27FC236}">
                  <a16:creationId xmlns:a16="http://schemas.microsoft.com/office/drawing/2014/main" id="{56652F18-D776-0CDA-C04D-4BD6556CC684}"/>
                </a:ext>
              </a:extLst>
            </p:cNvPr>
            <p:cNvSpPr txBox="1"/>
            <p:nvPr/>
          </p:nvSpPr>
          <p:spPr>
            <a:xfrm>
              <a:off x="3914004" y="2713654"/>
              <a:ext cx="461990" cy="565580"/>
            </a:xfrm>
            <a:prstGeom prst="rect">
              <a:avLst/>
            </a:prstGeom>
            <a:noFill/>
          </p:spPr>
          <p:txBody>
            <a:bodyPr wrap="none" rtlCol="0">
              <a:spAutoFit/>
            </a:bodyPr>
            <a:lstStyle/>
            <a:p>
              <a:r>
                <a:rPr lang="en-US" dirty="0">
                  <a:solidFill>
                    <a:srgbClr val="00B050"/>
                  </a:solidFill>
                </a:rPr>
                <a:t>7</a:t>
              </a:r>
            </a:p>
          </p:txBody>
        </p:sp>
        <p:sp>
          <p:nvSpPr>
            <p:cNvPr id="25" name="TextBox 24">
              <a:extLst>
                <a:ext uri="{FF2B5EF4-FFF2-40B4-BE49-F238E27FC236}">
                  <a16:creationId xmlns:a16="http://schemas.microsoft.com/office/drawing/2014/main" id="{52734CC1-30ED-56B3-D51A-8048D93905C0}"/>
                </a:ext>
              </a:extLst>
            </p:cNvPr>
            <p:cNvSpPr txBox="1"/>
            <p:nvPr/>
          </p:nvSpPr>
          <p:spPr>
            <a:xfrm>
              <a:off x="2215026" y="2822995"/>
              <a:ext cx="592661" cy="565580"/>
            </a:xfrm>
            <a:prstGeom prst="rect">
              <a:avLst/>
            </a:prstGeom>
            <a:noFill/>
          </p:spPr>
          <p:txBody>
            <a:bodyPr wrap="squar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C0201C03-F000-EC0B-C871-FB48390AE8BF}"/>
                </a:ext>
              </a:extLst>
            </p:cNvPr>
            <p:cNvSpPr txBox="1"/>
            <p:nvPr/>
          </p:nvSpPr>
          <p:spPr>
            <a:xfrm>
              <a:off x="917153" y="4492406"/>
              <a:ext cx="641186" cy="565580"/>
            </a:xfrm>
            <a:prstGeom prst="rect">
              <a:avLst/>
            </a:prstGeom>
            <a:noFill/>
          </p:spPr>
          <p:txBody>
            <a:bodyPr wrap="none" rtlCol="0">
              <a:spAutoFit/>
            </a:bodyPr>
            <a:lstStyle/>
            <a:p>
              <a:r>
                <a:rPr lang="en-US" dirty="0">
                  <a:solidFill>
                    <a:srgbClr val="00B050"/>
                  </a:solidFill>
                </a:rPr>
                <a:t>12</a:t>
              </a:r>
            </a:p>
          </p:txBody>
        </p:sp>
        <p:sp>
          <p:nvSpPr>
            <p:cNvPr id="27" name="Oval 26">
              <a:extLst>
                <a:ext uri="{FF2B5EF4-FFF2-40B4-BE49-F238E27FC236}">
                  <a16:creationId xmlns:a16="http://schemas.microsoft.com/office/drawing/2014/main" id="{1B9386D4-A998-E36B-4B06-03BFE29CA068}"/>
                </a:ext>
              </a:extLst>
            </p:cNvPr>
            <p:cNvSpPr/>
            <p:nvPr/>
          </p:nvSpPr>
          <p:spPr>
            <a:xfrm>
              <a:off x="724479" y="5493534"/>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8" name="Oval 27">
              <a:extLst>
                <a:ext uri="{FF2B5EF4-FFF2-40B4-BE49-F238E27FC236}">
                  <a16:creationId xmlns:a16="http://schemas.microsoft.com/office/drawing/2014/main" id="{AD3770A0-E51C-2735-6C5F-075C6FA8C4DF}"/>
                </a:ext>
              </a:extLst>
            </p:cNvPr>
            <p:cNvSpPr/>
            <p:nvPr/>
          </p:nvSpPr>
          <p:spPr>
            <a:xfrm>
              <a:off x="103797" y="7115438"/>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9" name="Oval 28">
              <a:extLst>
                <a:ext uri="{FF2B5EF4-FFF2-40B4-BE49-F238E27FC236}">
                  <a16:creationId xmlns:a16="http://schemas.microsoft.com/office/drawing/2014/main" id="{8BCEF2AC-0734-215E-2611-177DC96C1691}"/>
                </a:ext>
              </a:extLst>
            </p:cNvPr>
            <p:cNvSpPr/>
            <p:nvPr/>
          </p:nvSpPr>
          <p:spPr>
            <a:xfrm>
              <a:off x="1940248" y="3813689"/>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0" name="Oval 29">
              <a:extLst>
                <a:ext uri="{FF2B5EF4-FFF2-40B4-BE49-F238E27FC236}">
                  <a16:creationId xmlns:a16="http://schemas.microsoft.com/office/drawing/2014/main" id="{BCBA3BF1-43E4-45B3-CD6D-622F188094D8}"/>
                </a:ext>
              </a:extLst>
            </p:cNvPr>
            <p:cNvSpPr/>
            <p:nvPr/>
          </p:nvSpPr>
          <p:spPr>
            <a:xfrm>
              <a:off x="2899828" y="216786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1" name="Oval 30">
              <a:extLst>
                <a:ext uri="{FF2B5EF4-FFF2-40B4-BE49-F238E27FC236}">
                  <a16:creationId xmlns:a16="http://schemas.microsoft.com/office/drawing/2014/main" id="{A88DFC64-437F-BCD3-4159-7007D4F96B90}"/>
                </a:ext>
              </a:extLst>
            </p:cNvPr>
            <p:cNvSpPr/>
            <p:nvPr/>
          </p:nvSpPr>
          <p:spPr>
            <a:xfrm>
              <a:off x="4323391" y="3921427"/>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2" name="Oval 31">
              <a:extLst>
                <a:ext uri="{FF2B5EF4-FFF2-40B4-BE49-F238E27FC236}">
                  <a16:creationId xmlns:a16="http://schemas.microsoft.com/office/drawing/2014/main" id="{B2EBDBD4-5B95-24EF-04DA-F85558A87E99}"/>
                </a:ext>
              </a:extLst>
            </p:cNvPr>
            <p:cNvSpPr/>
            <p:nvPr/>
          </p:nvSpPr>
          <p:spPr>
            <a:xfrm>
              <a:off x="2850543" y="3861502"/>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3" name="Oval 32">
              <a:extLst>
                <a:ext uri="{FF2B5EF4-FFF2-40B4-BE49-F238E27FC236}">
                  <a16:creationId xmlns:a16="http://schemas.microsoft.com/office/drawing/2014/main" id="{64570069-DAA7-3158-8209-3C31A8642835}"/>
                </a:ext>
              </a:extLst>
            </p:cNvPr>
            <p:cNvSpPr/>
            <p:nvPr/>
          </p:nvSpPr>
          <p:spPr>
            <a:xfrm>
              <a:off x="3521867" y="5648524"/>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4" name="Oval 33">
              <a:extLst>
                <a:ext uri="{FF2B5EF4-FFF2-40B4-BE49-F238E27FC236}">
                  <a16:creationId xmlns:a16="http://schemas.microsoft.com/office/drawing/2014/main" id="{C1D510CD-21FF-979D-ABAD-69F10C1CF1F4}"/>
                </a:ext>
              </a:extLst>
            </p:cNvPr>
            <p:cNvSpPr/>
            <p:nvPr/>
          </p:nvSpPr>
          <p:spPr>
            <a:xfrm>
              <a:off x="4785182" y="714268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35" name="Oval 34">
              <a:extLst>
                <a:ext uri="{FF2B5EF4-FFF2-40B4-BE49-F238E27FC236}">
                  <a16:creationId xmlns:a16="http://schemas.microsoft.com/office/drawing/2014/main" id="{70514C6D-660F-465B-78B4-1C10ADEDA1CF}"/>
                </a:ext>
              </a:extLst>
            </p:cNvPr>
            <p:cNvSpPr/>
            <p:nvPr/>
          </p:nvSpPr>
          <p:spPr>
            <a:xfrm>
              <a:off x="2599650" y="712313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76110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Spanning Tree</a:t>
            </a:r>
          </a:p>
        </p:txBody>
      </p:sp>
      <p:sp>
        <p:nvSpPr>
          <p:cNvPr id="4" name="Slide Number Placeholder 3"/>
          <p:cNvSpPr>
            <a:spLocks noGrp="1"/>
          </p:cNvSpPr>
          <p:nvPr>
            <p:ph type="sldNum" sz="quarter" idx="12"/>
          </p:nvPr>
        </p:nvSpPr>
        <p:spPr/>
        <p:txBody>
          <a:bodyPr/>
          <a:lstStyle/>
          <a:p>
            <a:fld id="{86BADE50-950A-4D58-BFB2-FA2C6A8B385D}" type="slidenum">
              <a:rPr lang="en-US" smtClean="0"/>
              <a:t>13</a:t>
            </a:fld>
            <a:endParaRPr lang="en-US"/>
          </a:p>
        </p:txBody>
      </p:sp>
      <p:grpSp>
        <p:nvGrpSpPr>
          <p:cNvPr id="5" name="Group 4"/>
          <p:cNvGrpSpPr/>
          <p:nvPr/>
        </p:nvGrpSpPr>
        <p:grpSpPr>
          <a:xfrm>
            <a:off x="762000" y="2679355"/>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mc:Choice xmlns:a14="http://schemas.microsoft.com/office/drawing/2010/main" Requires="a14">
          <p:sp>
            <p:nvSpPr>
              <p:cNvPr id="43" name="TextBox 42"/>
              <p:cNvSpPr txBox="1"/>
              <p:nvPr/>
            </p:nvSpPr>
            <p:spPr>
              <a:xfrm>
                <a:off x="2354178" y="1378425"/>
                <a:ext cx="7075065" cy="954107"/>
              </a:xfrm>
              <a:prstGeom prst="rect">
                <a:avLst/>
              </a:prstGeom>
              <a:noFill/>
            </p:spPr>
            <p:txBody>
              <a:bodyPr wrap="square" rtlCol="0">
                <a:spAutoFit/>
              </a:bodyPr>
              <a:lstStyle/>
              <a:p>
                <a:r>
                  <a:rPr lang="en-US" sz="2800" dirty="0"/>
                  <a:t>A Tree</a:t>
                </a:r>
                <a:r>
                  <a:rPr lang="en-US" sz="2800" dirty="0">
                    <a:solidFill>
                      <a:srgbClr val="7030A0"/>
                    </a:solidFill>
                  </a:rPr>
                  <a:t> </a:t>
                </a:r>
                <a14:m>
                  <m:oMath xmlns:m="http://schemas.openxmlformats.org/officeDocument/2006/math">
                    <m:r>
                      <a:rPr lang="en-US" sz="2800" b="1" i="1" smtClean="0">
                        <a:solidFill>
                          <a:schemeClr val="accent2">
                            <a:lumMod val="75000"/>
                          </a:schemeClr>
                        </a:solidFill>
                        <a:latin typeface="Cambria Math"/>
                      </a:rPr>
                      <m:t>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𝑇</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𝐸</m:t>
                        </m:r>
                      </m:e>
                      <m:sub>
                        <m:r>
                          <a:rPr lang="en-US" sz="2800" i="1">
                            <a:latin typeface="Cambria Math"/>
                          </a:rPr>
                          <m:t>𝑇</m:t>
                        </m:r>
                      </m:sub>
                    </m:sSub>
                    <m:r>
                      <a:rPr lang="en-US" sz="2800" i="1">
                        <a:latin typeface="Cambria Math"/>
                      </a:rPr>
                      <m:t>)</m:t>
                    </m:r>
                  </m:oMath>
                </a14:m>
                <a:r>
                  <a:rPr lang="en-US" sz="2800" dirty="0"/>
                  <a:t> which connects (“spans”) all the nodes in 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endParaRPr lang="en-US" sz="2800" dirty="0">
                  <a:solidFill>
                    <a:srgbClr val="7030A0"/>
                  </a:solidFill>
                </a:endParaRPr>
              </a:p>
            </p:txBody>
          </p:sp>
        </mc:Choice>
        <mc:Fallback>
          <p:sp>
            <p:nvSpPr>
              <p:cNvPr id="43" name="TextBox 42"/>
              <p:cNvSpPr txBox="1">
                <a:spLocks noRot="1" noChangeAspect="1" noMove="1" noResize="1" noEditPoints="1" noAdjustHandles="1" noChangeArrowheads="1" noChangeShapeType="1" noTextEdit="1"/>
              </p:cNvSpPr>
              <p:nvPr/>
            </p:nvSpPr>
            <p:spPr>
              <a:xfrm>
                <a:off x="2354178" y="1378425"/>
                <a:ext cx="7075065" cy="954107"/>
              </a:xfrm>
              <a:prstGeom prst="rect">
                <a:avLst/>
              </a:prstGeom>
              <a:blipFill>
                <a:blip r:embed="rId3"/>
                <a:stretch>
                  <a:fillRect l="-1723"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495239" y="2528745"/>
                <a:ext cx="5105399" cy="461665"/>
              </a:xfrm>
              <a:prstGeom prst="rect">
                <a:avLst/>
              </a:prstGeom>
              <a:noFill/>
            </p:spPr>
            <p:txBody>
              <a:bodyPr wrap="square" rtlCol="0">
                <a:spAutoFit/>
              </a:bodyPr>
              <a:lstStyle/>
              <a:p>
                <a:r>
                  <a:rPr lang="en-US" sz="2400" dirty="0"/>
                  <a:t>How many edges does </a:t>
                </a:r>
                <a14:m>
                  <m:oMath xmlns:m="http://schemas.openxmlformats.org/officeDocument/2006/math">
                    <m:r>
                      <a:rPr lang="en-US" sz="2400" i="1" smtClean="0">
                        <a:solidFill>
                          <a:srgbClr val="7030A0"/>
                        </a:solidFill>
                        <a:latin typeface="Cambria Math" panose="02040503050406030204" pitchFamily="18" charset="0"/>
                      </a:rPr>
                      <m:t>𝑇</m:t>
                    </m:r>
                  </m:oMath>
                </a14:m>
                <a:r>
                  <a:rPr lang="en-US" sz="2400" dirty="0"/>
                  <a:t> have?</a:t>
                </a:r>
              </a:p>
            </p:txBody>
          </p:sp>
        </mc:Choice>
        <mc:Fallback xmlns="">
          <p:sp>
            <p:nvSpPr>
              <p:cNvPr id="45" name="TextBox 44"/>
              <p:cNvSpPr txBox="1">
                <a:spLocks noRot="1" noChangeAspect="1" noMove="1" noResize="1" noEditPoints="1" noAdjustHandles="1" noChangeArrowheads="1" noChangeShapeType="1" noTextEdit="1"/>
              </p:cNvSpPr>
              <p:nvPr/>
            </p:nvSpPr>
            <p:spPr>
              <a:xfrm>
                <a:off x="6495239" y="2528745"/>
                <a:ext cx="5105399" cy="461665"/>
              </a:xfrm>
              <a:prstGeom prst="rect">
                <a:avLst/>
              </a:prstGeom>
              <a:blipFill>
                <a:blip r:embed="rId4"/>
                <a:stretch>
                  <a:fillRect l="-179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515197" y="2955790"/>
                <a:ext cx="99168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𝑉</m:t>
                      </m:r>
                      <m:r>
                        <a:rPr lang="en-US" sz="2400" i="1" smtClean="0">
                          <a:latin typeface="Cambria Math"/>
                        </a:rPr>
                        <m:t>−1</m:t>
                      </m:r>
                    </m:oMath>
                  </m:oMathPara>
                </a14:m>
                <a:endParaRPr lang="en-US" sz="2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515197" y="2955790"/>
                <a:ext cx="991682" cy="461665"/>
              </a:xfrm>
              <a:prstGeom prst="rect">
                <a:avLst/>
              </a:prstGeom>
              <a:blipFill>
                <a:blip r:embed="rId5"/>
                <a:stretch>
                  <a:fillRect/>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B246D666-609F-D15B-7C0C-7CF1070E52BC}"/>
              </a:ext>
            </a:extLst>
          </p:cNvPr>
          <p:cNvSpPr txBox="1"/>
          <p:nvPr/>
        </p:nvSpPr>
        <p:spPr>
          <a:xfrm>
            <a:off x="590843" y="5522096"/>
            <a:ext cx="4940126" cy="1200329"/>
          </a:xfrm>
          <a:prstGeom prst="rect">
            <a:avLst/>
          </a:prstGeom>
          <a:noFill/>
          <a:ln w="57150">
            <a:solidFill>
              <a:schemeClr val="accent6"/>
            </a:solidFill>
          </a:ln>
        </p:spPr>
        <p:txBody>
          <a:bodyPr wrap="square" rtlCol="0">
            <a:spAutoFit/>
          </a:bodyPr>
          <a:lstStyle/>
          <a:p>
            <a:r>
              <a:rPr lang="en-US" sz="2400" dirty="0"/>
              <a:t>Any set of V-1 edges in the graph that doesn’t have any cycles is guaranteed to be a spanning tree!</a:t>
            </a:r>
          </a:p>
        </p:txBody>
      </p:sp>
      <p:sp>
        <p:nvSpPr>
          <p:cNvPr id="47" name="TextBox 46">
            <a:extLst>
              <a:ext uri="{FF2B5EF4-FFF2-40B4-BE49-F238E27FC236}">
                <a16:creationId xmlns:a16="http://schemas.microsoft.com/office/drawing/2014/main" id="{133E7E20-EA93-8035-694F-E8CD7FC041CD}"/>
              </a:ext>
            </a:extLst>
          </p:cNvPr>
          <p:cNvSpPr txBox="1"/>
          <p:nvPr/>
        </p:nvSpPr>
        <p:spPr>
          <a:xfrm>
            <a:off x="6752341" y="5530248"/>
            <a:ext cx="5247534" cy="1200329"/>
          </a:xfrm>
          <a:prstGeom prst="rect">
            <a:avLst/>
          </a:prstGeom>
          <a:noFill/>
          <a:ln w="57150">
            <a:solidFill>
              <a:schemeClr val="accent6"/>
            </a:solidFill>
          </a:ln>
        </p:spPr>
        <p:txBody>
          <a:bodyPr wrap="square" rtlCol="0">
            <a:spAutoFit/>
          </a:bodyPr>
          <a:lstStyle/>
          <a:p>
            <a:r>
              <a:rPr lang="en-US" sz="2400" dirty="0"/>
              <a:t>Any set of V-1 edges that connects all the nodes in the graph is guaranteed to be a spanning tree!</a:t>
            </a:r>
          </a:p>
        </p:txBody>
      </p:sp>
      <p:grpSp>
        <p:nvGrpSpPr>
          <p:cNvPr id="48" name="Group 47">
            <a:extLst>
              <a:ext uri="{FF2B5EF4-FFF2-40B4-BE49-F238E27FC236}">
                <a16:creationId xmlns:a16="http://schemas.microsoft.com/office/drawing/2014/main" id="{4732E8A7-037B-299E-EC21-146EAA9F2D88}"/>
              </a:ext>
            </a:extLst>
          </p:cNvPr>
          <p:cNvGrpSpPr/>
          <p:nvPr/>
        </p:nvGrpSpPr>
        <p:grpSpPr>
          <a:xfrm>
            <a:off x="7826703" y="3036374"/>
            <a:ext cx="2958368" cy="2356017"/>
            <a:chOff x="1432702" y="2862182"/>
            <a:chExt cx="5611644" cy="4115955"/>
          </a:xfrm>
        </p:grpSpPr>
        <p:cxnSp>
          <p:nvCxnSpPr>
            <p:cNvPr id="49" name="Straight Connector 48">
              <a:extLst>
                <a:ext uri="{FF2B5EF4-FFF2-40B4-BE49-F238E27FC236}">
                  <a16:creationId xmlns:a16="http://schemas.microsoft.com/office/drawing/2014/main" id="{BB1FCFD3-C026-5AAC-D60C-83FF379DE935}"/>
                </a:ext>
              </a:extLst>
            </p:cNvPr>
            <p:cNvCxnSpPr>
              <a:stCxn id="77" idx="7"/>
              <a:endCxn id="78" idx="2"/>
            </p:cNvCxnSpPr>
            <p:nvPr/>
          </p:nvCxnSpPr>
          <p:spPr>
            <a:xfrm flipV="1">
              <a:off x="1915935" y="4084623"/>
              <a:ext cx="860255" cy="67622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C7A50C1-9A37-A27F-9C2F-363F3EDF672D}"/>
                </a:ext>
              </a:extLst>
            </p:cNvPr>
            <p:cNvCxnSpPr>
              <a:cxnSpLocks/>
              <a:stCxn id="78" idx="0"/>
              <a:endCxn id="81" idx="2"/>
            </p:cNvCxnSpPr>
            <p:nvPr/>
          </p:nvCxnSpPr>
          <p:spPr>
            <a:xfrm flipV="1">
              <a:off x="3032824" y="3329118"/>
              <a:ext cx="921675" cy="49887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CA9C25D-6CEA-61D1-6AB4-B1C80269C912}"/>
                </a:ext>
              </a:extLst>
            </p:cNvPr>
            <p:cNvCxnSpPr>
              <a:cxnSpLocks/>
              <a:stCxn id="82" idx="2"/>
              <a:endCxn id="79" idx="0"/>
            </p:cNvCxnSpPr>
            <p:nvPr/>
          </p:nvCxnSpPr>
          <p:spPr>
            <a:xfrm flipH="1">
              <a:off x="3078045" y="5895825"/>
              <a:ext cx="619819" cy="48474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1986DD-D33F-E38A-309A-5D0E2B885B60}"/>
                </a:ext>
              </a:extLst>
            </p:cNvPr>
            <p:cNvCxnSpPr>
              <a:stCxn id="80" idx="5"/>
              <a:endCxn id="82" idx="0"/>
            </p:cNvCxnSpPr>
            <p:nvPr/>
          </p:nvCxnSpPr>
          <p:spPr>
            <a:xfrm flipH="1" flipV="1">
              <a:off x="3954499" y="5639190"/>
              <a:ext cx="911556" cy="126378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31AFA3C-C91A-CDEA-ACAA-3352375B4A59}"/>
                </a:ext>
              </a:extLst>
            </p:cNvPr>
            <p:cNvCxnSpPr>
              <a:cxnSpLocks/>
              <a:stCxn id="82" idx="0"/>
              <a:endCxn id="83" idx="3"/>
            </p:cNvCxnSpPr>
            <p:nvPr/>
          </p:nvCxnSpPr>
          <p:spPr>
            <a:xfrm flipV="1">
              <a:off x="3954498" y="5198948"/>
              <a:ext cx="687764" cy="44024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D745BA8-4A73-452A-9E27-DF08ED825568}"/>
                </a:ext>
              </a:extLst>
            </p:cNvPr>
            <p:cNvCxnSpPr>
              <a:cxnSpLocks/>
              <a:stCxn id="83" idx="0"/>
              <a:endCxn id="81" idx="4"/>
            </p:cNvCxnSpPr>
            <p:nvPr/>
          </p:nvCxnSpPr>
          <p:spPr>
            <a:xfrm flipH="1" flipV="1">
              <a:off x="4211133" y="3585751"/>
              <a:ext cx="612597" cy="117509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48D2F75-FF97-A6FD-7227-0DCB98A33297}"/>
                </a:ext>
              </a:extLst>
            </p:cNvPr>
            <p:cNvCxnSpPr>
              <a:stCxn id="85" idx="2"/>
              <a:endCxn id="81"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FCD1DC2-563F-2AED-163C-335329BD4AE1}"/>
                </a:ext>
              </a:extLst>
            </p:cNvPr>
            <p:cNvCxnSpPr>
              <a:stCxn id="84" idx="1"/>
              <a:endCxn id="85"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9035A85-5020-B35B-AD20-9E681E5CA401}"/>
                </a:ext>
              </a:extLst>
            </p:cNvPr>
            <p:cNvSpPr txBox="1"/>
            <p:nvPr/>
          </p:nvSpPr>
          <p:spPr>
            <a:xfrm>
              <a:off x="1432702" y="3694097"/>
              <a:ext cx="641186" cy="565580"/>
            </a:xfrm>
            <a:prstGeom prst="rect">
              <a:avLst/>
            </a:prstGeom>
            <a:noFill/>
          </p:spPr>
          <p:txBody>
            <a:bodyPr wrap="none" rtlCol="0">
              <a:spAutoFit/>
            </a:bodyPr>
            <a:lstStyle/>
            <a:p>
              <a:r>
                <a:rPr lang="en-US" dirty="0">
                  <a:solidFill>
                    <a:srgbClr val="00B050"/>
                  </a:solidFill>
                </a:rPr>
                <a:t>10</a:t>
              </a:r>
            </a:p>
          </p:txBody>
        </p:sp>
        <p:sp>
          <p:nvSpPr>
            <p:cNvPr id="63" name="TextBox 62">
              <a:extLst>
                <a:ext uri="{FF2B5EF4-FFF2-40B4-BE49-F238E27FC236}">
                  <a16:creationId xmlns:a16="http://schemas.microsoft.com/office/drawing/2014/main" id="{72230D9B-D3FF-72D2-7566-8CE0A951D8E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4" name="TextBox 63">
              <a:extLst>
                <a:ext uri="{FF2B5EF4-FFF2-40B4-BE49-F238E27FC236}">
                  <a16:creationId xmlns:a16="http://schemas.microsoft.com/office/drawing/2014/main" id="{E97089D1-DF55-1B4D-80F6-9E14ECEAC5A0}"/>
                </a:ext>
              </a:extLst>
            </p:cNvPr>
            <p:cNvSpPr txBox="1"/>
            <p:nvPr/>
          </p:nvSpPr>
          <p:spPr>
            <a:xfrm>
              <a:off x="4536221" y="5277579"/>
              <a:ext cx="461991" cy="565580"/>
            </a:xfrm>
            <a:prstGeom prst="rect">
              <a:avLst/>
            </a:prstGeom>
            <a:noFill/>
          </p:spPr>
          <p:txBody>
            <a:bodyPr wrap="none" rtlCol="0">
              <a:spAutoFit/>
            </a:bodyPr>
            <a:lstStyle/>
            <a:p>
              <a:r>
                <a:rPr lang="en-US" dirty="0">
                  <a:solidFill>
                    <a:srgbClr val="00B050"/>
                  </a:solidFill>
                </a:rPr>
                <a:t>6</a:t>
              </a:r>
            </a:p>
          </p:txBody>
        </p:sp>
        <p:sp>
          <p:nvSpPr>
            <p:cNvPr id="67" name="TextBox 66">
              <a:extLst>
                <a:ext uri="{FF2B5EF4-FFF2-40B4-BE49-F238E27FC236}">
                  <a16:creationId xmlns:a16="http://schemas.microsoft.com/office/drawing/2014/main" id="{6896A68C-DC18-069D-8EF1-BF1CAAF70828}"/>
                </a:ext>
              </a:extLst>
            </p:cNvPr>
            <p:cNvSpPr txBox="1"/>
            <p:nvPr/>
          </p:nvSpPr>
          <p:spPr>
            <a:xfrm>
              <a:off x="3909734" y="4009737"/>
              <a:ext cx="461991" cy="565580"/>
            </a:xfrm>
            <a:prstGeom prst="rect">
              <a:avLst/>
            </a:prstGeom>
            <a:noFill/>
          </p:spPr>
          <p:txBody>
            <a:bodyPr wrap="none" rtlCol="0">
              <a:spAutoFit/>
            </a:bodyPr>
            <a:lstStyle/>
            <a:p>
              <a:r>
                <a:rPr lang="en-US" dirty="0">
                  <a:solidFill>
                    <a:srgbClr val="00B050"/>
                  </a:solidFill>
                </a:rPr>
                <a:t>5</a:t>
              </a:r>
            </a:p>
          </p:txBody>
        </p:sp>
        <p:sp>
          <p:nvSpPr>
            <p:cNvPr id="68" name="TextBox 67">
              <a:extLst>
                <a:ext uri="{FF2B5EF4-FFF2-40B4-BE49-F238E27FC236}">
                  <a16:creationId xmlns:a16="http://schemas.microsoft.com/office/drawing/2014/main" id="{91C82AF7-EEF1-367B-4071-91228A4BA732}"/>
                </a:ext>
              </a:extLst>
            </p:cNvPr>
            <p:cNvSpPr txBox="1"/>
            <p:nvPr/>
          </p:nvSpPr>
          <p:spPr>
            <a:xfrm>
              <a:off x="4738592" y="3105602"/>
              <a:ext cx="461991" cy="565580"/>
            </a:xfrm>
            <a:prstGeom prst="rect">
              <a:avLst/>
            </a:prstGeom>
            <a:noFill/>
          </p:spPr>
          <p:txBody>
            <a:bodyPr wrap="none" rtlCol="0">
              <a:spAutoFit/>
            </a:bodyPr>
            <a:lstStyle/>
            <a:p>
              <a:r>
                <a:rPr lang="en-US" dirty="0">
                  <a:solidFill>
                    <a:srgbClr val="00B050"/>
                  </a:solidFill>
                </a:rPr>
                <a:t>8</a:t>
              </a:r>
            </a:p>
          </p:txBody>
        </p:sp>
        <p:sp>
          <p:nvSpPr>
            <p:cNvPr id="69" name="TextBox 68">
              <a:extLst>
                <a:ext uri="{FF2B5EF4-FFF2-40B4-BE49-F238E27FC236}">
                  <a16:creationId xmlns:a16="http://schemas.microsoft.com/office/drawing/2014/main" id="{DF100153-71BB-201E-DD9B-1B83D7288D68}"/>
                </a:ext>
              </a:extLst>
            </p:cNvPr>
            <p:cNvSpPr txBox="1"/>
            <p:nvPr/>
          </p:nvSpPr>
          <p:spPr>
            <a:xfrm>
              <a:off x="3854912" y="6131659"/>
              <a:ext cx="461991" cy="565580"/>
            </a:xfrm>
            <a:prstGeom prst="rect">
              <a:avLst/>
            </a:prstGeom>
            <a:noFill/>
          </p:spPr>
          <p:txBody>
            <a:bodyPr wrap="none" rtlCol="0">
              <a:spAutoFit/>
            </a:bodyPr>
            <a:lstStyle/>
            <a:p>
              <a:r>
                <a:rPr lang="en-US" dirty="0">
                  <a:solidFill>
                    <a:srgbClr val="00B050"/>
                  </a:solidFill>
                </a:rPr>
                <a:t>3</a:t>
              </a:r>
            </a:p>
          </p:txBody>
        </p:sp>
        <p:sp>
          <p:nvSpPr>
            <p:cNvPr id="72" name="TextBox 71">
              <a:extLst>
                <a:ext uri="{FF2B5EF4-FFF2-40B4-BE49-F238E27FC236}">
                  <a16:creationId xmlns:a16="http://schemas.microsoft.com/office/drawing/2014/main" id="{B7D3B4F1-3D28-4241-4D3D-ACC1D26EF3ED}"/>
                </a:ext>
              </a:extLst>
            </p:cNvPr>
            <p:cNvSpPr txBox="1"/>
            <p:nvPr/>
          </p:nvSpPr>
          <p:spPr>
            <a:xfrm>
              <a:off x="2710541" y="5534614"/>
              <a:ext cx="461991" cy="565580"/>
            </a:xfrm>
            <a:prstGeom prst="rect">
              <a:avLst/>
            </a:prstGeom>
            <a:noFill/>
          </p:spPr>
          <p:txBody>
            <a:bodyPr wrap="none" rtlCol="0">
              <a:spAutoFit/>
            </a:bodyPr>
            <a:lstStyle/>
            <a:p>
              <a:r>
                <a:rPr lang="en-US" dirty="0">
                  <a:solidFill>
                    <a:srgbClr val="00B050"/>
                  </a:solidFill>
                </a:rPr>
                <a:t>1</a:t>
              </a:r>
            </a:p>
          </p:txBody>
        </p:sp>
        <p:sp>
          <p:nvSpPr>
            <p:cNvPr id="73" name="TextBox 72">
              <a:extLst>
                <a:ext uri="{FF2B5EF4-FFF2-40B4-BE49-F238E27FC236}">
                  <a16:creationId xmlns:a16="http://schemas.microsoft.com/office/drawing/2014/main" id="{3FC12340-5B23-53AD-68B9-3680DE43A753}"/>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7" name="Oval 76">
              <a:extLst>
                <a:ext uri="{FF2B5EF4-FFF2-40B4-BE49-F238E27FC236}">
                  <a16:creationId xmlns:a16="http://schemas.microsoft.com/office/drawing/2014/main" id="{D9736B80-672C-C04B-9780-CA42CA5B6B80}"/>
                </a:ext>
              </a:extLst>
            </p:cNvPr>
            <p:cNvSpPr/>
            <p:nvPr/>
          </p:nvSpPr>
          <p:spPr>
            <a:xfrm>
              <a:off x="1477834" y="468568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8" name="Oval 77">
              <a:extLst>
                <a:ext uri="{FF2B5EF4-FFF2-40B4-BE49-F238E27FC236}">
                  <a16:creationId xmlns:a16="http://schemas.microsoft.com/office/drawing/2014/main" id="{40E8B5E5-D8AF-9E8D-0807-7036E6AB40A8}"/>
                </a:ext>
              </a:extLst>
            </p:cNvPr>
            <p:cNvSpPr/>
            <p:nvPr/>
          </p:nvSpPr>
          <p:spPr>
            <a:xfrm>
              <a:off x="2776190" y="3827989"/>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9" name="Oval 78">
              <a:extLst>
                <a:ext uri="{FF2B5EF4-FFF2-40B4-BE49-F238E27FC236}">
                  <a16:creationId xmlns:a16="http://schemas.microsoft.com/office/drawing/2014/main" id="{1C702440-AE84-0B68-ADB0-B32BC6A29136}"/>
                </a:ext>
              </a:extLst>
            </p:cNvPr>
            <p:cNvSpPr/>
            <p:nvPr/>
          </p:nvSpPr>
          <p:spPr>
            <a:xfrm>
              <a:off x="2821411" y="6380566"/>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0" name="Oval 79">
              <a:extLst>
                <a:ext uri="{FF2B5EF4-FFF2-40B4-BE49-F238E27FC236}">
                  <a16:creationId xmlns:a16="http://schemas.microsoft.com/office/drawing/2014/main" id="{312E0FF9-FFA2-AE93-FB5F-F5FF6F537C6A}"/>
                </a:ext>
              </a:extLst>
            </p:cNvPr>
            <p:cNvSpPr/>
            <p:nvPr/>
          </p:nvSpPr>
          <p:spPr>
            <a:xfrm>
              <a:off x="4427954" y="646487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1" name="Oval 80">
              <a:extLst>
                <a:ext uri="{FF2B5EF4-FFF2-40B4-BE49-F238E27FC236}">
                  <a16:creationId xmlns:a16="http://schemas.microsoft.com/office/drawing/2014/main" id="{B79F8115-BE43-37A0-9FF2-7B4FA47DB6F1}"/>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2" name="Oval 81">
              <a:extLst>
                <a:ext uri="{FF2B5EF4-FFF2-40B4-BE49-F238E27FC236}">
                  <a16:creationId xmlns:a16="http://schemas.microsoft.com/office/drawing/2014/main" id="{72A56ACB-13B5-892C-2F2F-A7DC5A3F0B05}"/>
                </a:ext>
              </a:extLst>
            </p:cNvPr>
            <p:cNvSpPr/>
            <p:nvPr/>
          </p:nvSpPr>
          <p:spPr>
            <a:xfrm>
              <a:off x="3697864" y="563919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3" name="Oval 82">
              <a:extLst>
                <a:ext uri="{FF2B5EF4-FFF2-40B4-BE49-F238E27FC236}">
                  <a16:creationId xmlns:a16="http://schemas.microsoft.com/office/drawing/2014/main" id="{BDA74340-C69D-11B5-05AA-510AD29F8B7F}"/>
                </a:ext>
              </a:extLst>
            </p:cNvPr>
            <p:cNvSpPr/>
            <p:nvPr/>
          </p:nvSpPr>
          <p:spPr>
            <a:xfrm>
              <a:off x="4567096" y="4760847"/>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4" name="Oval 83">
              <a:extLst>
                <a:ext uri="{FF2B5EF4-FFF2-40B4-BE49-F238E27FC236}">
                  <a16:creationId xmlns:a16="http://schemas.microsoft.com/office/drawing/2014/main" id="{2907B891-FA67-28DA-A775-33D2EB40722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5" name="Oval 84">
              <a:extLst>
                <a:ext uri="{FF2B5EF4-FFF2-40B4-BE49-F238E27FC236}">
                  <a16:creationId xmlns:a16="http://schemas.microsoft.com/office/drawing/2014/main" id="{BC402565-3583-0D56-D32B-78A89581E3AF}"/>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cxnSp>
        <p:nvCxnSpPr>
          <p:cNvPr id="102" name="Straight Arrow Connector 101">
            <a:extLst>
              <a:ext uri="{FF2B5EF4-FFF2-40B4-BE49-F238E27FC236}">
                <a16:creationId xmlns:a16="http://schemas.microsoft.com/office/drawing/2014/main" id="{A0D96096-B668-BCED-AFCA-D174D94FAD09}"/>
              </a:ext>
            </a:extLst>
          </p:cNvPr>
          <p:cNvCxnSpPr>
            <a:cxnSpLocks/>
          </p:cNvCxnSpPr>
          <p:nvPr/>
        </p:nvCxnSpPr>
        <p:spPr>
          <a:xfrm>
            <a:off x="5678896" y="4180475"/>
            <a:ext cx="1560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178988F-28B9-6EB1-7F46-3F25C3DD6855}"/>
              </a:ext>
            </a:extLst>
          </p:cNvPr>
          <p:cNvSpPr txBox="1"/>
          <p:nvPr/>
        </p:nvSpPr>
        <p:spPr>
          <a:xfrm>
            <a:off x="5399973" y="4348596"/>
            <a:ext cx="2015433" cy="923330"/>
          </a:xfrm>
          <a:prstGeom prst="rect">
            <a:avLst/>
          </a:prstGeom>
          <a:noFill/>
        </p:spPr>
        <p:txBody>
          <a:bodyPr wrap="square" rtlCol="0">
            <a:spAutoFit/>
          </a:bodyPr>
          <a:lstStyle/>
          <a:p>
            <a:pPr algn="ctr"/>
            <a:r>
              <a:rPr lang="en-US" dirty="0"/>
              <a:t>Pick some arbitrary root node and rearrange tree</a:t>
            </a:r>
          </a:p>
        </p:txBody>
      </p:sp>
    </p:spTree>
    <p:extLst>
      <p:ext uri="{BB962C8B-B14F-4D97-AF65-F5344CB8AC3E}">
        <p14:creationId xmlns:p14="http://schemas.microsoft.com/office/powerpoint/2010/main" val="226818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4" grpId="0" animBg="1"/>
      <p:bldP spid="47" grpId="0" animBg="1"/>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Minimum Spanning Tree</a:t>
            </a:r>
          </a:p>
        </p:txBody>
      </p:sp>
      <p:sp>
        <p:nvSpPr>
          <p:cNvPr id="4" name="Slide Number Placeholder 3"/>
          <p:cNvSpPr>
            <a:spLocks noGrp="1"/>
          </p:cNvSpPr>
          <p:nvPr>
            <p:ph type="sldNum" sz="quarter" idx="12"/>
          </p:nvPr>
        </p:nvSpPr>
        <p:spPr/>
        <p:txBody>
          <a:bodyPr/>
          <a:lstStyle/>
          <a:p>
            <a:fld id="{86BADE50-950A-4D58-BFB2-FA2C6A8B385D}" type="slidenum">
              <a:rPr lang="en-US" smtClean="0"/>
              <a:t>14</a:t>
            </a:fld>
            <a:endParaRPr lang="en-US"/>
          </a:p>
        </p:txBody>
      </p:sp>
      <mc:AlternateContent xmlns:mc="http://schemas.openxmlformats.org/markup-compatibility/2006">
        <mc:Choice xmlns:a14="http://schemas.microsoft.com/office/drawing/2010/main" Requires="a14">
          <p:sp>
            <p:nvSpPr>
              <p:cNvPr id="43" name="TextBox 42"/>
              <p:cNvSpPr txBox="1"/>
              <p:nvPr/>
            </p:nvSpPr>
            <p:spPr>
              <a:xfrm>
                <a:off x="2354178" y="1378425"/>
                <a:ext cx="7075065" cy="1384995"/>
              </a:xfrm>
              <a:prstGeom prst="rect">
                <a:avLst/>
              </a:prstGeom>
              <a:noFill/>
            </p:spPr>
            <p:txBody>
              <a:bodyPr wrap="square" rtlCol="0">
                <a:spAutoFit/>
              </a:bodyPr>
              <a:lstStyle/>
              <a:p>
                <a:r>
                  <a:rPr lang="en-US" sz="2800" dirty="0"/>
                  <a:t>A Tree </a:t>
                </a:r>
                <a14:m>
                  <m:oMath xmlns:m="http://schemas.openxmlformats.org/officeDocument/2006/math">
                    <m:r>
                      <a:rPr lang="en-US" sz="2800" b="1" i="1" smtClean="0">
                        <a:solidFill>
                          <a:schemeClr val="accent2">
                            <a:lumMod val="75000"/>
                          </a:schemeClr>
                        </a:solidFill>
                        <a:latin typeface="Cambria Math"/>
                      </a:rPr>
                      <m:t>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𝑇</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𝐸</m:t>
                        </m:r>
                      </m:e>
                      <m:sub>
                        <m:r>
                          <a:rPr lang="en-US" sz="2800" i="1">
                            <a:latin typeface="Cambria Math"/>
                          </a:rPr>
                          <m:t>𝑇</m:t>
                        </m:r>
                      </m:sub>
                    </m:sSub>
                    <m:r>
                      <a:rPr lang="en-US" sz="2800" i="1">
                        <a:latin typeface="Cambria Math"/>
                      </a:rPr>
                      <m:t>)</m:t>
                    </m:r>
                  </m:oMath>
                </a14:m>
                <a:r>
                  <a:rPr lang="en-US" sz="2800" dirty="0"/>
                  <a:t> which connects (“spans”) all the nodes in 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that has minimal </a:t>
                </a:r>
                <a:r>
                  <a:rPr lang="en-US" sz="2800" dirty="0">
                    <a:solidFill>
                      <a:srgbClr val="0070C0"/>
                    </a:solidFill>
                  </a:rPr>
                  <a:t>cost</a:t>
                </a:r>
              </a:p>
            </p:txBody>
          </p:sp>
        </mc:Choice>
        <mc:Fallback>
          <p:sp>
            <p:nvSpPr>
              <p:cNvPr id="43" name="TextBox 42"/>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553200" y="3015806"/>
                <a:ext cx="4285143" cy="10323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70C0"/>
                          </a:solidFill>
                          <a:latin typeface="Cambria Math"/>
                        </a:rPr>
                        <m:t>𝐶𝑜𝑠𝑡</m:t>
                      </m:r>
                      <m:d>
                        <m:dPr>
                          <m:ctrlPr>
                            <a:rPr lang="en-US" sz="2400" i="1">
                              <a:solidFill>
                                <a:srgbClr val="0070C0"/>
                              </a:solidFill>
                              <a:latin typeface="Cambria Math" panose="02040503050406030204" pitchFamily="18" charset="0"/>
                            </a:rPr>
                          </m:ctrlPr>
                        </m:dPr>
                        <m:e>
                          <m:r>
                            <a:rPr lang="en-US" sz="2400" i="1">
                              <a:solidFill>
                                <a:srgbClr val="0070C0"/>
                              </a:solidFill>
                              <a:latin typeface="Cambria Math"/>
                            </a:rPr>
                            <m:t>𝑇</m:t>
                          </m:r>
                        </m:e>
                      </m:d>
                      <m:r>
                        <a:rPr lang="en-US" sz="2400" i="1">
                          <a:solidFill>
                            <a:srgbClr val="0070C0"/>
                          </a:solidFill>
                          <a:latin typeface="Cambria Math"/>
                        </a:rPr>
                        <m:t>=</m:t>
                      </m:r>
                      <m:nary>
                        <m:naryPr>
                          <m:chr m:val="∑"/>
                          <m:supHide m:val="on"/>
                          <m:ctrlPr>
                            <a:rPr lang="en-US" sz="2400" i="1">
                              <a:solidFill>
                                <a:srgbClr val="0070C0"/>
                              </a:solidFill>
                              <a:latin typeface="Cambria Math" panose="02040503050406030204" pitchFamily="18" charset="0"/>
                            </a:rPr>
                          </m:ctrlPr>
                        </m:naryPr>
                        <m:sub>
                          <m:r>
                            <a:rPr lang="en-US" sz="2400" i="1">
                              <a:solidFill>
                                <a:srgbClr val="0070C0"/>
                              </a:solidFill>
                              <a:latin typeface="Cambria Math"/>
                            </a:rPr>
                            <m:t>𝑒</m:t>
                          </m:r>
                          <m:r>
                            <a:rPr lang="en-US" sz="2400" i="1">
                              <a:solidFill>
                                <a:srgbClr val="0070C0"/>
                              </a:solidFill>
                              <a:latin typeface="Cambria Math"/>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a:rPr>
                                <m:t>𝐸</m:t>
                              </m:r>
                            </m:e>
                            <m:sub>
                              <m:r>
                                <a:rPr lang="en-US" sz="2400" i="1">
                                  <a:solidFill>
                                    <a:srgbClr val="0070C0"/>
                                  </a:solidFill>
                                  <a:latin typeface="Cambria Math"/>
                                </a:rPr>
                                <m:t>𝑇</m:t>
                              </m:r>
                            </m:sub>
                          </m:sSub>
                        </m:sub>
                        <m:sup/>
                        <m:e>
                          <m:r>
                            <a:rPr lang="en-US" sz="2400" i="1">
                              <a:solidFill>
                                <a:srgbClr val="0070C0"/>
                              </a:solidFill>
                              <a:latin typeface="Cambria Math"/>
                            </a:rPr>
                            <m:t>𝑤</m:t>
                          </m:r>
                          <m:r>
                            <a:rPr lang="en-US" sz="2400" i="1">
                              <a:solidFill>
                                <a:srgbClr val="0070C0"/>
                              </a:solidFill>
                              <a:latin typeface="Cambria Math"/>
                            </a:rPr>
                            <m:t>(</m:t>
                          </m:r>
                          <m:r>
                            <a:rPr lang="en-US" sz="2400" i="1">
                              <a:solidFill>
                                <a:srgbClr val="0070C0"/>
                              </a:solidFill>
                              <a:latin typeface="Cambria Math"/>
                            </a:rPr>
                            <m:t>𝑒</m:t>
                          </m:r>
                          <m:r>
                            <a:rPr lang="en-US" sz="2400" i="1">
                              <a:solidFill>
                                <a:srgbClr val="0070C0"/>
                              </a:solidFill>
                              <a:latin typeface="Cambria Math"/>
                            </a:rPr>
                            <m:t>)</m:t>
                          </m:r>
                        </m:e>
                      </m:nary>
                    </m:oMath>
                  </m:oMathPara>
                </a14:m>
                <a:endParaRPr lang="en-US" sz="2400" dirty="0">
                  <a:solidFill>
                    <a:srgbClr val="0070C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553200" y="3015806"/>
                <a:ext cx="4285143" cy="1032334"/>
              </a:xfrm>
              <a:prstGeom prst="rect">
                <a:avLst/>
              </a:prstGeom>
              <a:blipFill>
                <a:blip r:embed="rId3"/>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A22F159F-B80A-C157-4C96-C4642078A9E5}"/>
              </a:ext>
            </a:extLst>
          </p:cNvPr>
          <p:cNvGrpSpPr/>
          <p:nvPr/>
        </p:nvGrpSpPr>
        <p:grpSpPr>
          <a:xfrm>
            <a:off x="762000" y="2679355"/>
            <a:ext cx="4600060" cy="2787240"/>
            <a:chOff x="0" y="2862182"/>
            <a:chExt cx="7044346" cy="4268266"/>
          </a:xfrm>
        </p:grpSpPr>
        <p:cxnSp>
          <p:nvCxnSpPr>
            <p:cNvPr id="45" name="Straight Connector 44">
              <a:extLst>
                <a:ext uri="{FF2B5EF4-FFF2-40B4-BE49-F238E27FC236}">
                  <a16:creationId xmlns:a16="http://schemas.microsoft.com/office/drawing/2014/main" id="{46FED863-865D-634E-ECB4-98C9421DCEDE}"/>
                </a:ext>
              </a:extLst>
            </p:cNvPr>
            <p:cNvCxnSpPr>
              <a:stCxn id="73" idx="7"/>
              <a:endCxn id="74"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478A7B-4AF0-4466-8C46-32CA092757FF}"/>
                </a:ext>
              </a:extLst>
            </p:cNvPr>
            <p:cNvCxnSpPr>
              <a:stCxn id="74" idx="6"/>
              <a:endCxn id="77"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F4D0174-2F50-6989-7D9D-8E42553A4399}"/>
                </a:ext>
              </a:extLst>
            </p:cNvPr>
            <p:cNvCxnSpPr>
              <a:stCxn id="73" idx="4"/>
              <a:endCxn id="75"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61DFCEE-5B37-42E7-E069-80A51075AB07}"/>
                </a:ext>
              </a:extLst>
            </p:cNvPr>
            <p:cNvCxnSpPr>
              <a:stCxn id="76" idx="3"/>
              <a:endCxn id="75"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8238A83-2035-0A88-D168-55BEAC018F0F}"/>
                </a:ext>
              </a:extLst>
            </p:cNvPr>
            <p:cNvCxnSpPr>
              <a:stCxn id="78" idx="2"/>
              <a:endCxn id="75"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23DD847-FC1A-3342-87DF-099C5B727BED}"/>
                </a:ext>
              </a:extLst>
            </p:cNvPr>
            <p:cNvCxnSpPr>
              <a:stCxn id="76" idx="5"/>
              <a:endCxn id="78" idx="0"/>
            </p:cNvCxnSpPr>
            <p:nvPr/>
          </p:nvCxnSpPr>
          <p:spPr>
            <a:xfrm>
              <a:off x="3012447" y="4930617"/>
              <a:ext cx="91067" cy="14646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A1DD3D6-370A-4B71-567E-21A14FC24BA6}"/>
                </a:ext>
              </a:extLst>
            </p:cNvPr>
            <p:cNvCxnSpPr>
              <a:stCxn id="76" idx="7"/>
              <a:endCxn id="77"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899F5F0-0B4D-6AFB-6EED-E566CADE2301}"/>
                </a:ext>
              </a:extLst>
            </p:cNvPr>
            <p:cNvCxnSpPr>
              <a:stCxn id="78" idx="6"/>
              <a:endCxn id="79" idx="3"/>
            </p:cNvCxnSpPr>
            <p:nvPr/>
          </p:nvCxnSpPr>
          <p:spPr>
            <a:xfrm flipV="1">
              <a:off x="3360148" y="6576771"/>
              <a:ext cx="1716185" cy="751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25F6022-9090-6527-1F59-0D333B0A25F8}"/>
                </a:ext>
              </a:extLst>
            </p:cNvPr>
            <p:cNvCxnSpPr>
              <a:stCxn id="79" idx="1"/>
              <a:endCxn id="77"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64D8E9-F116-78BE-D38D-FB6DF5360082}"/>
                </a:ext>
              </a:extLst>
            </p:cNvPr>
            <p:cNvCxnSpPr>
              <a:stCxn id="81" idx="2"/>
              <a:endCxn id="77"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A99EBB7-705E-2A11-7ECF-BB31578054FE}"/>
                </a:ext>
              </a:extLst>
            </p:cNvPr>
            <p:cNvCxnSpPr>
              <a:stCxn id="79" idx="0"/>
              <a:endCxn id="81"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7882B70-80F0-4A51-62D8-EF4AA5C73C39}"/>
                </a:ext>
              </a:extLst>
            </p:cNvPr>
            <p:cNvCxnSpPr>
              <a:stCxn id="80" idx="1"/>
              <a:endCxn id="81"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252944-E4E9-DA1B-75B1-987F6F2CB6C1}"/>
                </a:ext>
              </a:extLst>
            </p:cNvPr>
            <p:cNvCxnSpPr>
              <a:stCxn id="80" idx="3"/>
              <a:endCxn id="79"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0EDE33B-051E-D674-2540-CFC844E09CED}"/>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59" name="TextBox 58">
              <a:extLst>
                <a:ext uri="{FF2B5EF4-FFF2-40B4-BE49-F238E27FC236}">
                  <a16:creationId xmlns:a16="http://schemas.microsoft.com/office/drawing/2014/main" id="{CEE2EC90-E981-0328-C8DE-22E6D940675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0" name="TextBox 59">
              <a:extLst>
                <a:ext uri="{FF2B5EF4-FFF2-40B4-BE49-F238E27FC236}">
                  <a16:creationId xmlns:a16="http://schemas.microsoft.com/office/drawing/2014/main" id="{5CB8DBC3-E8FF-0D9C-4968-E47053F336FD}"/>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1" name="TextBox 60">
              <a:extLst>
                <a:ext uri="{FF2B5EF4-FFF2-40B4-BE49-F238E27FC236}">
                  <a16:creationId xmlns:a16="http://schemas.microsoft.com/office/drawing/2014/main" id="{BDCB4CC3-8507-9F62-0297-09F77BC88FA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2" name="TextBox 61">
              <a:extLst>
                <a:ext uri="{FF2B5EF4-FFF2-40B4-BE49-F238E27FC236}">
                  <a16:creationId xmlns:a16="http://schemas.microsoft.com/office/drawing/2014/main" id="{3ADE5CD5-1BDB-E7B6-914C-5F441D4C3F80}"/>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3" name="TextBox 62">
              <a:extLst>
                <a:ext uri="{FF2B5EF4-FFF2-40B4-BE49-F238E27FC236}">
                  <a16:creationId xmlns:a16="http://schemas.microsoft.com/office/drawing/2014/main" id="{39E9679D-7B96-B7C7-137B-CA41C79C3B5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4" name="TextBox 63">
              <a:extLst>
                <a:ext uri="{FF2B5EF4-FFF2-40B4-BE49-F238E27FC236}">
                  <a16:creationId xmlns:a16="http://schemas.microsoft.com/office/drawing/2014/main" id="{B7C697DA-259D-BCEA-08FE-3BFC2E1AC16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5" name="TextBox 64">
              <a:extLst>
                <a:ext uri="{FF2B5EF4-FFF2-40B4-BE49-F238E27FC236}">
                  <a16:creationId xmlns:a16="http://schemas.microsoft.com/office/drawing/2014/main" id="{8F86308A-B00B-9267-CFA2-0C2B85CD1CD9}"/>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6" name="TextBox 65">
              <a:extLst>
                <a:ext uri="{FF2B5EF4-FFF2-40B4-BE49-F238E27FC236}">
                  <a16:creationId xmlns:a16="http://schemas.microsoft.com/office/drawing/2014/main" id="{41FD4E8A-F90E-0EA8-704A-4B6220CDE1E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7" name="TextBox 66">
              <a:extLst>
                <a:ext uri="{FF2B5EF4-FFF2-40B4-BE49-F238E27FC236}">
                  <a16:creationId xmlns:a16="http://schemas.microsoft.com/office/drawing/2014/main" id="{8BC87590-037E-7C03-A0FE-91AE65BF9C0B}"/>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68" name="TextBox 67">
              <a:extLst>
                <a:ext uri="{FF2B5EF4-FFF2-40B4-BE49-F238E27FC236}">
                  <a16:creationId xmlns:a16="http://schemas.microsoft.com/office/drawing/2014/main" id="{7D0A64C3-F7E0-BD6E-D6D6-FAD32C8C54E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69" name="TextBox 68">
              <a:extLst>
                <a:ext uri="{FF2B5EF4-FFF2-40B4-BE49-F238E27FC236}">
                  <a16:creationId xmlns:a16="http://schemas.microsoft.com/office/drawing/2014/main" id="{2B91F130-BC99-801D-8458-0598E9B827B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0" name="TextBox 69">
              <a:extLst>
                <a:ext uri="{FF2B5EF4-FFF2-40B4-BE49-F238E27FC236}">
                  <a16:creationId xmlns:a16="http://schemas.microsoft.com/office/drawing/2014/main" id="{492BC1B4-7483-FAE3-C9EC-5D858D3C84A1}"/>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1" name="Straight Connector 70">
              <a:extLst>
                <a:ext uri="{FF2B5EF4-FFF2-40B4-BE49-F238E27FC236}">
                  <a16:creationId xmlns:a16="http://schemas.microsoft.com/office/drawing/2014/main" id="{34E69527-8A64-CDC1-7747-4FCEC7E90A1B}"/>
                </a:ext>
              </a:extLst>
            </p:cNvPr>
            <p:cNvCxnSpPr>
              <a:stCxn id="74" idx="4"/>
              <a:endCxn id="75"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362DECE-9B41-6D2A-F78F-CCECC7131A7F}"/>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3" name="Oval 72">
              <a:extLst>
                <a:ext uri="{FF2B5EF4-FFF2-40B4-BE49-F238E27FC236}">
                  <a16:creationId xmlns:a16="http://schemas.microsoft.com/office/drawing/2014/main" id="{A0D895B5-75B7-FDAE-7DC6-D295D5E88DD9}"/>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4" name="Oval 73">
              <a:extLst>
                <a:ext uri="{FF2B5EF4-FFF2-40B4-BE49-F238E27FC236}">
                  <a16:creationId xmlns:a16="http://schemas.microsoft.com/office/drawing/2014/main" id="{3A2C20D9-7FBD-186E-5E72-62EBF462D797}"/>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5" name="Oval 74">
              <a:extLst>
                <a:ext uri="{FF2B5EF4-FFF2-40B4-BE49-F238E27FC236}">
                  <a16:creationId xmlns:a16="http://schemas.microsoft.com/office/drawing/2014/main" id="{EA639342-9B38-ADD3-E106-BFA65EE12E24}"/>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6" name="Oval 75">
              <a:extLst>
                <a:ext uri="{FF2B5EF4-FFF2-40B4-BE49-F238E27FC236}">
                  <a16:creationId xmlns:a16="http://schemas.microsoft.com/office/drawing/2014/main" id="{1D14E2C0-32C5-7FE2-FD84-A373B21D99A8}"/>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7" name="Oval 76">
              <a:extLst>
                <a:ext uri="{FF2B5EF4-FFF2-40B4-BE49-F238E27FC236}">
                  <a16:creationId xmlns:a16="http://schemas.microsoft.com/office/drawing/2014/main" id="{85DD393A-165C-0060-66E3-46AB174E78F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78" name="Oval 77">
              <a:extLst>
                <a:ext uri="{FF2B5EF4-FFF2-40B4-BE49-F238E27FC236}">
                  <a16:creationId xmlns:a16="http://schemas.microsoft.com/office/drawing/2014/main" id="{013A770A-FB03-FDC5-C62C-287C2FB74BF9}"/>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79" name="Oval 78">
              <a:extLst>
                <a:ext uri="{FF2B5EF4-FFF2-40B4-BE49-F238E27FC236}">
                  <a16:creationId xmlns:a16="http://schemas.microsoft.com/office/drawing/2014/main" id="{55C51BB6-D0BF-D410-A63F-8FB7811AAE0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0" name="Oval 79">
              <a:extLst>
                <a:ext uri="{FF2B5EF4-FFF2-40B4-BE49-F238E27FC236}">
                  <a16:creationId xmlns:a16="http://schemas.microsoft.com/office/drawing/2014/main" id="{2C82F691-9E7B-8D7D-A04C-8A2990C0BBC9}"/>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1" name="Oval 80">
              <a:extLst>
                <a:ext uri="{FF2B5EF4-FFF2-40B4-BE49-F238E27FC236}">
                  <a16:creationId xmlns:a16="http://schemas.microsoft.com/office/drawing/2014/main" id="{FCEFCA23-34BA-5342-172D-BB0D2DDC2DD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25720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15</a:t>
            </a:fld>
            <a:endParaRPr lang="en-US"/>
          </a:p>
        </p:txBody>
      </p:sp>
      <mc:AlternateContent xmlns:mc="http://schemas.openxmlformats.org/markup-compatibility/2006">
        <mc:Choice xmlns:a14="http://schemas.microsoft.com/office/drawing/2010/main" Requires="a14">
          <p:sp>
            <p:nvSpPr>
              <p:cNvPr id="43" name="TextBox 42"/>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p:sp>
            <p:nvSpPr>
              <p:cNvPr id="43" name="TextBox 42"/>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47" name="Group 46"/>
          <p:cNvGrpSpPr/>
          <p:nvPr/>
        </p:nvGrpSpPr>
        <p:grpSpPr>
          <a:xfrm>
            <a:off x="3826554" y="2988890"/>
            <a:ext cx="4600060" cy="2787240"/>
            <a:chOff x="0" y="2862182"/>
            <a:chExt cx="7044346" cy="4268266"/>
          </a:xfrm>
        </p:grpSpPr>
        <p:cxnSp>
          <p:nvCxnSpPr>
            <p:cNvPr id="48" name="Straight Connector 47"/>
            <p:cNvCxnSpPr>
              <a:cxnSpLocks/>
              <a:stCxn id="76" idx="7"/>
              <a:endCxn id="77"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a:stCxn id="77" idx="6"/>
              <a:endCxn id="80"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a:stCxn id="79" idx="7"/>
              <a:endCxn id="80"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cxnSpLocks/>
              <a:stCxn id="77" idx="4"/>
              <a:endCxn id="78"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592365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16</a:t>
            </a:fld>
            <a:endParaRPr lang="en-US"/>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2E79DB7-E929-A736-9B9F-0C97448A45C2}"/>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p:sp>
            <p:nvSpPr>
              <p:cNvPr id="3" name="TextBox 2">
                <a:extLst>
                  <a:ext uri="{FF2B5EF4-FFF2-40B4-BE49-F238E27FC236}">
                    <a16:creationId xmlns:a16="http://schemas.microsoft.com/office/drawing/2014/main" id="{B2E79DB7-E929-A736-9B9F-0C97448A45C2}"/>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8CD03B2-E35E-5829-5062-63424CE04592}"/>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E4DF535B-8B7C-50E9-3B17-AB5F5ED1021C}"/>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D9DF4B-495F-7877-37A3-24C3AB1B589E}"/>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845C7C-535A-101D-F94D-045E23922E3E}"/>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14F4BA-54FF-FD69-0117-2AF39221CD79}"/>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F46536-A9CC-558D-CB8F-7992B9D186A3}"/>
                </a:ext>
              </a:extLst>
            </p:cNvPr>
            <p:cNvCxnSpPr>
              <a:stCxn id="39" idx="2"/>
              <a:endCxn id="36" idx="5"/>
            </p:cNvCxnSpPr>
            <p:nvPr/>
          </p:nvCxnSpPr>
          <p:spPr>
            <a:xfrm flipH="1" flipV="1">
              <a:off x="1477469" y="6086626"/>
              <a:ext cx="1369411" cy="565311"/>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8C0499-A5F2-2F48-2AE0-D82B792C8089}"/>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721A20-4F51-C700-9E79-937818B26741}"/>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C78FBE-81AB-5C9A-3A9D-5106AC0F1943}"/>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208EF4-4F04-7BB6-8F0F-228678852CD1}"/>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D7223E-38C3-9A15-87F8-604047CC7C83}"/>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658522-4C9D-BB5C-CFED-BCCE8ECC25E0}"/>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1920811-4C3B-097E-A12A-BE6EA00B2181}"/>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6B8860-B79A-FE0A-326E-7601FDA487B3}"/>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A7DB8A-A8F2-9FEA-B535-3CD31FDB516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EE94DEFC-961D-00E3-F54E-37AE1C7560DC}"/>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BEE443A1-4920-D2A0-1778-929159E28E70}"/>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1C2754D-F561-8CED-2397-3683424ED1FF}"/>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3F9F2575-CFB3-7B20-EFC0-CC3B1F4DC6F5}"/>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6C95BEB0-231B-1CD4-30E2-4C9B5803835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9E7042E2-70C4-9FA4-E781-623BC9292D46}"/>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4B057C2C-D58C-5783-E515-F0B9C6F1D93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DDF8CAFB-35BD-2627-F868-A94D47CA82E3}"/>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FC404C2B-31DC-15CA-31DF-3E5E54DB8517}"/>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36F4CDF4-7887-BD6B-D7DD-E802D9BE434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66D69EEE-A5A2-31C3-F151-1D77A7A2604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1D2CC2DD-3C29-03A6-A78C-75B1356B87EB}"/>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CCD0205D-7BEB-9F8D-CA0F-443D07A9FC10}"/>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BA1795F-9268-FE46-D84B-F9003BCF6DCE}"/>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A8CDE96D-FED8-F3B0-1865-08026CC50D1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24592C7B-9B03-CAC6-BFC4-69DE83C1997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475AB00F-DCB3-D82D-F38F-E752D0E2FDD5}"/>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DF9BE55B-F3A1-4C48-1697-6D1039159CB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54DE304D-A193-2721-4964-C8C9769F04A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00E5B77C-D8B7-99FB-261F-F13D6D1247C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7687A341-5414-2B8B-2FBA-476F8A70469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6F559764-D7B8-72F5-9896-6C4646815FCF}"/>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E30BB390-B5A8-74B5-7B5C-B41D822C9A76}"/>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928450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17</a:t>
            </a:fld>
            <a:endParaRPr lang="en-US"/>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9385FD1-611D-F083-5838-37577C27B655}"/>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p:sp>
            <p:nvSpPr>
              <p:cNvPr id="3" name="TextBox 2">
                <a:extLst>
                  <a:ext uri="{FF2B5EF4-FFF2-40B4-BE49-F238E27FC236}">
                    <a16:creationId xmlns:a16="http://schemas.microsoft.com/office/drawing/2014/main" id="{99385FD1-611D-F083-5838-37577C27B655}"/>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F9377AE-8EEF-436F-D05F-66007B5EBC9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E7CD9B95-94D3-07F7-94DD-4992E0E340D5}"/>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91A553B-DB38-58DB-51D3-AAEA2F9FAC23}"/>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74A5FB-1A1F-777F-F33D-2B62F6522B08}"/>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85A647-1A66-3366-468B-31891716924E}"/>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39AB73F-51B0-EDD6-39C5-CD1751C40047}"/>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A5C45C-CD73-3EC8-9A6B-CB4EFF58D15C}"/>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172D13-F2A5-45CA-C8AD-E9AE3417F48A}"/>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63FA25-9817-DB5F-F164-AB9971AFC918}"/>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A29A9C-EA2D-AE4A-64F0-323C9B2786B8}"/>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B8EA1C-E594-449F-DD12-B8CC7AF98C7C}"/>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F07FBB-75E9-88AB-82A1-7148771ECBC4}"/>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DB66C8-CE7D-02F7-2482-F7C51A9B210C}"/>
                </a:ext>
              </a:extLst>
            </p:cNvPr>
            <p:cNvCxnSpPr>
              <a:stCxn id="41" idx="1"/>
              <a:endCxn id="42" idx="5"/>
            </p:cNvCxnSpPr>
            <p:nvPr/>
          </p:nvCxnSpPr>
          <p:spPr>
            <a:xfrm flipH="1" flipV="1">
              <a:off x="5744700" y="4187258"/>
              <a:ext cx="861544" cy="67486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98CFAB-C630-E1A3-8C73-7C67BB41A33C}"/>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87214CE-A90C-71BA-B15A-83A919EDA9BA}"/>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82CFF9FE-FDCD-4DF8-DA2F-FF80A922E521}"/>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DAE18296-FAF2-85F8-7D7B-E9A1B61E7D3A}"/>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9322598-DDE7-0190-020A-49C9E75A5EA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26820625-07E1-5AE9-5D91-B15F908B5E6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459D47C6-AA36-1847-F3E9-1DC92971201D}"/>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784B587E-825E-DE0B-6035-1E0C23BEE8E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78076AEC-A8E4-5C81-E47A-2484871E6F4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D0E6D821-A520-5959-12CB-397949EEF4E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B340E19F-1638-5424-38B2-E08B6FCAFEEA}"/>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7E57AD65-EED6-7BFF-B633-C90AA207D80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C9E5D73C-C30F-BAF5-DDC7-037F7FB1EF72}"/>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C3EF1375-DD75-27CC-20B9-5C0970298AFE}"/>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344B870A-EB0C-9EA8-2144-8E74C6CA1ABA}"/>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C533904-594F-55F8-0B7E-F667ECE76F8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09FA5395-9253-FAFB-898B-BDE52F83FA5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A5DAE6D6-B337-8334-7298-6C6526E762B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FEA68540-B191-57C1-5A77-202C1FD30F86}"/>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E472F004-FE53-7F8E-15E7-2465F7AABEA0}"/>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AC817CF0-A2B3-F786-8C42-D4BC84661A4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AAC17C6D-E688-99C7-AD30-18E5A010C68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DD8307A5-0FC0-7CC9-21B3-46BE0AB7D6B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0B7B6ACB-6643-D7BE-AABD-CFA5E6593BD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0DD7F9B6-C51D-F23B-ADCF-039296BFFD03}"/>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716905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18</a:t>
            </a:fld>
            <a:endParaRPr lang="en-US"/>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76E68DE-75DC-FA16-0256-FF11F6BA5AD1}"/>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p:sp>
            <p:nvSpPr>
              <p:cNvPr id="3" name="TextBox 2">
                <a:extLst>
                  <a:ext uri="{FF2B5EF4-FFF2-40B4-BE49-F238E27FC236}">
                    <a16:creationId xmlns:a16="http://schemas.microsoft.com/office/drawing/2014/main" id="{976E68DE-75DC-FA16-0256-FF11F6BA5AD1}"/>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DD1E701-555A-0BA3-DCBA-47A41E63A7ED}"/>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691C668C-2873-62C5-8F03-5E80B99BBE80}"/>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CB17F74-22D3-B9BE-EFE3-C9C4A27B108F}"/>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67407F-D344-AA40-0125-D5F8D05B0E57}"/>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25E997-FBFB-01E2-E217-80D8944B701A}"/>
                </a:ext>
              </a:extLst>
            </p:cNvPr>
            <p:cNvCxnSpPr>
              <a:stCxn id="37" idx="3"/>
              <a:endCxn id="36" idx="7"/>
            </p:cNvCxnSpPr>
            <p:nvPr/>
          </p:nvCxnSpPr>
          <p:spPr>
            <a:xfrm flipH="1">
              <a:off x="1477469" y="4930617"/>
              <a:ext cx="1172042" cy="793073"/>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20B73C-7EAA-95CB-1803-156B32014089}"/>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12D60C6-7C00-E8F5-44E6-38B0BE6A0E3D}"/>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3F1809-12DF-C878-F53E-A24578E55D3B}"/>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CC9A28-3702-172F-48D5-D73CEB233A23}"/>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09D42C-C048-1B74-C4EE-E4A28C20B0A9}"/>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CB527A-9EF1-5175-33AB-1937362313DE}"/>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0589A0-CE39-580A-2081-C4A479A190B0}"/>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131D38-B9C5-2166-C994-854FE19CCEF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4D6F622-9DEC-2247-141E-BFC9E7659150}"/>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401B04-4089-641B-1BA5-48438633BE6F}"/>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4681CE17-29B7-A27B-268D-323D971BC6D3}"/>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FAEBF0D3-EA76-478F-6E82-E393259CE80C}"/>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E0554AE6-6F2E-5904-9CD9-3E6CBAD1644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C59C001C-9A2F-4C67-4F8D-B5B70AD91283}"/>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28FB1709-9F3C-F6E0-A9EF-2841577F37D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607C6790-7E1C-83C3-04B1-936260AA262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7917ECD0-8E62-2D7D-C280-E05B73A5DCE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0040FB0-F7AB-086D-69C2-2E6A90EACE65}"/>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97FC066B-9D5B-222D-96B8-5EB21C4E3077}"/>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D4A597D0-CF7C-E7F7-3CF9-3724DC8D0EA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E1955133-A9B2-B2DE-50B9-94448396C1D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2E30DC21-C497-A2C0-1BB4-4828E03238C1}"/>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865900C5-4F7B-CD13-5487-8793611F9C39}"/>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C384C19-E181-5740-039C-3E9D7187BD0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870339FA-2C48-F022-BFA2-ECFFDF971CD6}"/>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3A46F7A6-F11B-E29B-556C-D776754198F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1D13C1B8-1767-D08B-14B2-B65BE2BE8FB3}"/>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926592D4-A441-2DBB-137C-5C5F8C1585B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F96E06A8-7559-26FB-A75C-53F594EBA63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CD23B269-3EF3-06CC-D41A-52B48DB2E27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5B9CFD88-04C4-D351-2108-1ED879ECFB7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8D25C125-7E46-66B4-DF7D-D4FF9E816EA4}"/>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8C29C85C-9D28-BBB2-DEE5-B0FAC4AD2DE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048119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19</a:t>
            </a:fld>
            <a:endParaRPr lang="en-US"/>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00AF085-92FF-369A-34CE-E6FE15C2C8D5}"/>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p:sp>
            <p:nvSpPr>
              <p:cNvPr id="3" name="TextBox 2">
                <a:extLst>
                  <a:ext uri="{FF2B5EF4-FFF2-40B4-BE49-F238E27FC236}">
                    <a16:creationId xmlns:a16="http://schemas.microsoft.com/office/drawing/2014/main" id="{500AF085-92FF-369A-34CE-E6FE15C2C8D5}"/>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96872AA-144F-8C60-CC47-17FA8A8E2CC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709329D7-51C4-54CF-419B-FFCA1D7DA04A}"/>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27630D0-96AD-6AB3-B9D8-4096865419C0}"/>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D664EC-B58E-F868-D7BC-73AB0D38C003}"/>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560E50-C2F3-E0BF-A8B6-BEF4D41AB947}"/>
                </a:ext>
              </a:extLst>
            </p:cNvPr>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C57E6C-65A1-DD94-B049-9C65CD34253A}"/>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C30A07-B393-07A2-AAD0-34E8D5A0FCFE}"/>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7ECE68-21D8-26C8-5FB6-79B0EEFF2EA4}"/>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DDC489-2122-CBCA-929D-B06703D93E52}"/>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01EFF8-69BD-20DE-1E5F-54EBEE82025F}"/>
                </a:ext>
              </a:extLst>
            </p:cNvPr>
            <p:cNvCxnSpPr>
              <a:cxnSpLocks/>
              <a:stCxn id="40" idx="1"/>
              <a:endCxn id="38"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E550EA0-8C2E-4889-51E1-EFA5CF593C22}"/>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B16CB0-ED01-6B15-D990-A80E33B5FD3E}"/>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412895-9C71-4E40-520A-DE9929B0839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0A9426-F5F7-E746-54FA-0947F1428D39}"/>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16159B5-9A07-526E-0186-51772DCC2AC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531F2BEB-061A-330D-3A68-5BA85E61129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46BDDF39-E59E-2AA9-7C57-1E347E69B18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085D115-EBEB-85D8-F68D-D5003714D7E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D0B09A8B-C19A-2B0D-3D0C-B8C4ACE2104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C94C7522-6D1A-73EB-212C-C8318CA47B8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EFC7A2AD-6F48-D34F-3EDF-1C25158D4D7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EC6998F7-3AFD-8B4A-4A7D-2E06761537E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EE8D6CCF-7413-CB37-E19E-AAD6C25C97C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9C010B3B-6988-80BB-5920-9F2978EB90A6}"/>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C0E0B98B-4AE1-DD4E-BC1B-D3B62CC47A3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C6DFDECB-37AF-DFA6-DD96-81FFA9959A61}"/>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16FC31FA-9F92-9F3C-7B6B-FE8FB154C792}"/>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4F179521-D120-F662-2F15-BF1ECEF12869}"/>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F3CBC88-6234-1113-D186-DC2C667F4E4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9DD6F450-AEC0-0FC4-15DE-3545704D2F9B}"/>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55FFCA9F-5331-F108-B305-59482DE4CDB2}"/>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5B5FF919-B977-73E4-7CF4-5B87A78D8EAF}"/>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567A1B40-FF0F-CB24-D083-E7F304F43BFD}"/>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ADBB05E5-201B-A3B1-9D3C-B476CA1104F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23DB8648-D0BF-BE9D-2718-3A66DB7D525B}"/>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003C71CF-FB1E-0941-2194-5E60DEA44C2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A3AA6042-CA18-0D05-73E3-977593BCAF72}"/>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F42E533B-DFE8-F43F-A0C6-B8729D1945AA}"/>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27850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Depth-First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Input: a node </a:t>
                </a:r>
                <a14:m>
                  <m:oMath xmlns:m="http://schemas.openxmlformats.org/officeDocument/2006/math">
                    <m:r>
                      <a:rPr lang="en-US" b="0" i="1" smtClean="0">
                        <a:solidFill>
                          <a:srgbClr val="FF0000"/>
                        </a:solidFill>
                        <a:latin typeface="Cambria Math"/>
                      </a:rPr>
                      <m:t>𝑠</m:t>
                    </m:r>
                  </m:oMath>
                </a14:m>
                <a:endParaRPr lang="en-US" dirty="0"/>
              </a:p>
              <a:p>
                <a:r>
                  <a:rPr lang="en-US" dirty="0"/>
                  <a:t>Behavior: Start with node </a:t>
                </a:r>
                <a14:m>
                  <m:oMath xmlns:m="http://schemas.openxmlformats.org/officeDocument/2006/math">
                    <m:r>
                      <a:rPr lang="en-US" b="0" i="1" smtClean="0">
                        <a:solidFill>
                          <a:srgbClr val="FF0000"/>
                        </a:solidFill>
                        <a:latin typeface="Cambria Math"/>
                      </a:rPr>
                      <m:t>𝑠</m:t>
                    </m:r>
                  </m:oMath>
                </a14:m>
                <a:r>
                  <a:rPr lang="en-US" dirty="0"/>
                  <a:t>, visit one neighbor of </a:t>
                </a:r>
                <a14:m>
                  <m:oMath xmlns:m="http://schemas.openxmlformats.org/officeDocument/2006/math">
                    <m:r>
                      <a:rPr lang="en-US" b="0" i="1" smtClean="0">
                        <a:solidFill>
                          <a:srgbClr val="FF0000"/>
                        </a:solidFill>
                        <a:latin typeface="Cambria Math"/>
                      </a:rPr>
                      <m:t>𝑠</m:t>
                    </m:r>
                  </m:oMath>
                </a14:m>
                <a:r>
                  <a:rPr lang="en-US" dirty="0"/>
                  <a:t>, then all nodes reachable from that neighbor of </a:t>
                </a:r>
                <a14:m>
                  <m:oMath xmlns:m="http://schemas.openxmlformats.org/officeDocument/2006/math">
                    <m:r>
                      <a:rPr lang="en-US" b="0" i="1" smtClean="0">
                        <a:solidFill>
                          <a:srgbClr val="FF0000"/>
                        </a:solidFill>
                        <a:latin typeface="Cambria Math"/>
                      </a:rPr>
                      <m:t>𝑠</m:t>
                    </m:r>
                  </m:oMath>
                </a14:m>
                <a:r>
                  <a:rPr lang="en-US" dirty="0"/>
                  <a:t>, then another neighbor of </a:t>
                </a:r>
                <a14:m>
                  <m:oMath xmlns:m="http://schemas.openxmlformats.org/officeDocument/2006/math">
                    <m:r>
                      <a:rPr lang="en-US" b="0" i="1" smtClean="0">
                        <a:solidFill>
                          <a:srgbClr val="FF0000"/>
                        </a:solidFill>
                        <a:latin typeface="Cambria Math" panose="02040503050406030204" pitchFamily="18" charset="0"/>
                      </a:rPr>
                      <m:t>𝑠</m:t>
                    </m:r>
                  </m:oMath>
                </a14:m>
                <a:r>
                  <a:rPr lang="en-US" dirty="0"/>
                  <a:t>,…</a:t>
                </a:r>
              </a:p>
              <a:p>
                <a:r>
                  <a:rPr lang="en-US" dirty="0"/>
                  <a:t>Output: </a:t>
                </a:r>
              </a:p>
              <a:p>
                <a:pPr lvl="1"/>
                <a:r>
                  <a:rPr lang="en-US" dirty="0"/>
                  <a:t>Does the graph have a cycle?</a:t>
                </a:r>
              </a:p>
              <a:p>
                <a:pPr lvl="1"/>
                <a:r>
                  <a:rPr lang="en-US" dirty="0"/>
                  <a:t>A </a:t>
                </a:r>
                <a:r>
                  <a:rPr lang="en-US" b="1" dirty="0"/>
                  <a:t>topological sort </a:t>
                </a:r>
                <a:r>
                  <a:rPr lang="en-US" dirty="0"/>
                  <a:t>of the graph.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a:t>
            </a:fld>
            <a:endParaRPr lang="en-US" dirty="0"/>
          </a:p>
        </p:txBody>
      </p:sp>
      <p:sp>
        <p:nvSpPr>
          <p:cNvPr id="5" name="TextBox 4">
            <a:extLst>
              <a:ext uri="{FF2B5EF4-FFF2-40B4-BE49-F238E27FC236}">
                <a16:creationId xmlns:a16="http://schemas.microsoft.com/office/drawing/2014/main" id="{637040C6-C78B-8017-6D73-97D93EB826C3}"/>
              </a:ext>
            </a:extLst>
          </p:cNvPr>
          <p:cNvSpPr txBox="1"/>
          <p:nvPr/>
        </p:nvSpPr>
        <p:spPr>
          <a:xfrm>
            <a:off x="6857667" y="4464542"/>
            <a:ext cx="301686" cy="369332"/>
          </a:xfrm>
          <a:prstGeom prst="rect">
            <a:avLst/>
          </a:prstGeom>
          <a:noFill/>
        </p:spPr>
        <p:txBody>
          <a:bodyPr wrap="none" rtlCol="0">
            <a:spAutoFit/>
          </a:bodyPr>
          <a:lstStyle/>
          <a:p>
            <a:r>
              <a:rPr lang="en-US" dirty="0"/>
              <a:t>0</a:t>
            </a:r>
          </a:p>
        </p:txBody>
      </p:sp>
      <p:sp>
        <p:nvSpPr>
          <p:cNvPr id="6" name="TextBox 5">
            <a:extLst>
              <a:ext uri="{FF2B5EF4-FFF2-40B4-BE49-F238E27FC236}">
                <a16:creationId xmlns:a16="http://schemas.microsoft.com/office/drawing/2014/main" id="{0605044C-10BD-AEE9-D583-6E3F278B41F7}"/>
              </a:ext>
            </a:extLst>
          </p:cNvPr>
          <p:cNvSpPr txBox="1"/>
          <p:nvPr/>
        </p:nvSpPr>
        <p:spPr>
          <a:xfrm>
            <a:off x="8096239" y="3747441"/>
            <a:ext cx="301686" cy="369332"/>
          </a:xfrm>
          <a:prstGeom prst="rect">
            <a:avLst/>
          </a:prstGeom>
          <a:noFill/>
        </p:spPr>
        <p:txBody>
          <a:bodyPr wrap="none" rtlCol="0">
            <a:spAutoFit/>
          </a:bodyPr>
          <a:lstStyle/>
          <a:p>
            <a:r>
              <a:rPr lang="en-US" dirty="0"/>
              <a:t>1</a:t>
            </a:r>
          </a:p>
        </p:txBody>
      </p:sp>
      <p:sp>
        <p:nvSpPr>
          <p:cNvPr id="7" name="TextBox 6">
            <a:extLst>
              <a:ext uri="{FF2B5EF4-FFF2-40B4-BE49-F238E27FC236}">
                <a16:creationId xmlns:a16="http://schemas.microsoft.com/office/drawing/2014/main" id="{B137F514-BD71-389A-276B-9053B381D8E4}"/>
              </a:ext>
            </a:extLst>
          </p:cNvPr>
          <p:cNvSpPr txBox="1"/>
          <p:nvPr/>
        </p:nvSpPr>
        <p:spPr>
          <a:xfrm>
            <a:off x="9338044" y="3798833"/>
            <a:ext cx="301686" cy="369332"/>
          </a:xfrm>
          <a:prstGeom prst="rect">
            <a:avLst/>
          </a:prstGeom>
          <a:noFill/>
        </p:spPr>
        <p:txBody>
          <a:bodyPr wrap="none" rtlCol="0">
            <a:spAutoFit/>
          </a:bodyPr>
          <a:lstStyle/>
          <a:p>
            <a:r>
              <a:rPr lang="en-US" dirty="0"/>
              <a:t>2</a:t>
            </a:r>
          </a:p>
        </p:txBody>
      </p:sp>
      <p:sp>
        <p:nvSpPr>
          <p:cNvPr id="8" name="TextBox 7">
            <a:extLst>
              <a:ext uri="{FF2B5EF4-FFF2-40B4-BE49-F238E27FC236}">
                <a16:creationId xmlns:a16="http://schemas.microsoft.com/office/drawing/2014/main" id="{AA7298B3-A661-E800-FF4D-E8EEBF644EAB}"/>
              </a:ext>
            </a:extLst>
          </p:cNvPr>
          <p:cNvSpPr txBox="1"/>
          <p:nvPr/>
        </p:nvSpPr>
        <p:spPr>
          <a:xfrm>
            <a:off x="10242843" y="4155894"/>
            <a:ext cx="301686" cy="369332"/>
          </a:xfrm>
          <a:prstGeom prst="rect">
            <a:avLst/>
          </a:prstGeom>
          <a:noFill/>
        </p:spPr>
        <p:txBody>
          <a:bodyPr wrap="none" rtlCol="0">
            <a:spAutoFit/>
          </a:bodyPr>
          <a:lstStyle/>
          <a:p>
            <a:r>
              <a:rPr lang="en-US" dirty="0"/>
              <a:t>3</a:t>
            </a:r>
          </a:p>
        </p:txBody>
      </p:sp>
      <p:sp>
        <p:nvSpPr>
          <p:cNvPr id="10" name="TextBox 9">
            <a:extLst>
              <a:ext uri="{FF2B5EF4-FFF2-40B4-BE49-F238E27FC236}">
                <a16:creationId xmlns:a16="http://schemas.microsoft.com/office/drawing/2014/main" id="{84D8D756-6925-39E6-93AD-CDD831F97A7D}"/>
              </a:ext>
            </a:extLst>
          </p:cNvPr>
          <p:cNvSpPr txBox="1"/>
          <p:nvPr/>
        </p:nvSpPr>
        <p:spPr>
          <a:xfrm>
            <a:off x="10287000" y="6248400"/>
            <a:ext cx="301686" cy="369332"/>
          </a:xfrm>
          <a:prstGeom prst="rect">
            <a:avLst/>
          </a:prstGeom>
          <a:noFill/>
        </p:spPr>
        <p:txBody>
          <a:bodyPr wrap="none" rtlCol="0">
            <a:spAutoFit/>
          </a:bodyPr>
          <a:lstStyle/>
          <a:p>
            <a:r>
              <a:rPr lang="en-US" dirty="0"/>
              <a:t>4</a:t>
            </a:r>
          </a:p>
        </p:txBody>
      </p:sp>
      <p:sp>
        <p:nvSpPr>
          <p:cNvPr id="11" name="TextBox 10">
            <a:extLst>
              <a:ext uri="{FF2B5EF4-FFF2-40B4-BE49-F238E27FC236}">
                <a16:creationId xmlns:a16="http://schemas.microsoft.com/office/drawing/2014/main" id="{50F2CDBA-DA7A-3C1A-5713-45F18AC0DC23}"/>
              </a:ext>
            </a:extLst>
          </p:cNvPr>
          <p:cNvSpPr txBox="1"/>
          <p:nvPr/>
        </p:nvSpPr>
        <p:spPr>
          <a:xfrm>
            <a:off x="7421000" y="5817950"/>
            <a:ext cx="301686" cy="369332"/>
          </a:xfrm>
          <a:prstGeom prst="rect">
            <a:avLst/>
          </a:prstGeom>
          <a:noFill/>
        </p:spPr>
        <p:txBody>
          <a:bodyPr wrap="none" rtlCol="0">
            <a:spAutoFit/>
          </a:bodyPr>
          <a:lstStyle/>
          <a:p>
            <a:r>
              <a:rPr lang="en-US" dirty="0"/>
              <a:t>5</a:t>
            </a:r>
          </a:p>
        </p:txBody>
      </p:sp>
      <p:sp>
        <p:nvSpPr>
          <p:cNvPr id="12" name="TextBox 11">
            <a:extLst>
              <a:ext uri="{FF2B5EF4-FFF2-40B4-BE49-F238E27FC236}">
                <a16:creationId xmlns:a16="http://schemas.microsoft.com/office/drawing/2014/main" id="{935030A1-83AA-A3BB-CB2D-2CE9A3C9892E}"/>
              </a:ext>
            </a:extLst>
          </p:cNvPr>
          <p:cNvSpPr txBox="1"/>
          <p:nvPr/>
        </p:nvSpPr>
        <p:spPr>
          <a:xfrm>
            <a:off x="8429267" y="4733162"/>
            <a:ext cx="301686" cy="369332"/>
          </a:xfrm>
          <a:prstGeom prst="rect">
            <a:avLst/>
          </a:prstGeom>
          <a:noFill/>
        </p:spPr>
        <p:txBody>
          <a:bodyPr wrap="none" rtlCol="0">
            <a:spAutoFit/>
          </a:bodyPr>
          <a:lstStyle/>
          <a:p>
            <a:r>
              <a:rPr lang="en-US" dirty="0"/>
              <a:t>6</a:t>
            </a:r>
          </a:p>
        </p:txBody>
      </p:sp>
      <p:grpSp>
        <p:nvGrpSpPr>
          <p:cNvPr id="14" name="Group 13">
            <a:extLst>
              <a:ext uri="{FF2B5EF4-FFF2-40B4-BE49-F238E27FC236}">
                <a16:creationId xmlns:a16="http://schemas.microsoft.com/office/drawing/2014/main" id="{16652F29-0A79-210D-2DF8-9579B15BE792}"/>
              </a:ext>
            </a:extLst>
          </p:cNvPr>
          <p:cNvGrpSpPr/>
          <p:nvPr/>
        </p:nvGrpSpPr>
        <p:grpSpPr>
          <a:xfrm>
            <a:off x="7009533" y="4114199"/>
            <a:ext cx="4385159" cy="2420607"/>
            <a:chOff x="6934200" y="4047495"/>
            <a:chExt cx="4385159" cy="2420607"/>
          </a:xfrm>
        </p:grpSpPr>
        <p:grpSp>
          <p:nvGrpSpPr>
            <p:cNvPr id="15" name="Group 14">
              <a:extLst>
                <a:ext uri="{FF2B5EF4-FFF2-40B4-BE49-F238E27FC236}">
                  <a16:creationId xmlns:a16="http://schemas.microsoft.com/office/drawing/2014/main" id="{77EB8E3F-6751-1E82-7583-8F80C26138DF}"/>
                </a:ext>
              </a:extLst>
            </p:cNvPr>
            <p:cNvGrpSpPr/>
            <p:nvPr/>
          </p:nvGrpSpPr>
          <p:grpSpPr>
            <a:xfrm>
              <a:off x="6934200" y="4047495"/>
              <a:ext cx="4385159" cy="2420607"/>
              <a:chOff x="1524000" y="2625729"/>
              <a:chExt cx="7044346" cy="3888478"/>
            </a:xfrm>
          </p:grpSpPr>
          <p:grpSp>
            <p:nvGrpSpPr>
              <p:cNvPr id="17" name="Group 16">
                <a:extLst>
                  <a:ext uri="{FF2B5EF4-FFF2-40B4-BE49-F238E27FC236}">
                    <a16:creationId xmlns:a16="http://schemas.microsoft.com/office/drawing/2014/main" id="{933A9D27-8499-DCAD-BB09-C5811A2BD9B8}"/>
                  </a:ext>
                </a:extLst>
              </p:cNvPr>
              <p:cNvGrpSpPr/>
              <p:nvPr/>
            </p:nvGrpSpPr>
            <p:grpSpPr>
              <a:xfrm>
                <a:off x="1524000" y="2625729"/>
                <a:ext cx="7044346" cy="3888478"/>
                <a:chOff x="0" y="3020093"/>
                <a:chExt cx="7044346" cy="3888478"/>
              </a:xfrm>
            </p:grpSpPr>
            <p:cxnSp>
              <p:nvCxnSpPr>
                <p:cNvPr id="19" name="Straight Connector 18">
                  <a:extLst>
                    <a:ext uri="{FF2B5EF4-FFF2-40B4-BE49-F238E27FC236}">
                      <a16:creationId xmlns:a16="http://schemas.microsoft.com/office/drawing/2014/main" id="{76F20D4D-C2AE-E63F-6C7C-DE9BDBED70C7}"/>
                    </a:ext>
                  </a:extLst>
                </p:cNvPr>
                <p:cNvCxnSpPr>
                  <a:stCxn id="58" idx="7"/>
                  <a:endCxn id="59"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2F690A-F0D8-CEFB-E093-724538ADFB0B}"/>
                    </a:ext>
                  </a:extLst>
                </p:cNvPr>
                <p:cNvCxnSpPr>
                  <a:stCxn id="59" idx="6"/>
                  <a:endCxn id="62"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2C7ABA-BBB6-2678-6598-C7D0CEA71D55}"/>
                    </a:ext>
                  </a:extLst>
                </p:cNvPr>
                <p:cNvCxnSpPr>
                  <a:stCxn id="58" idx="4"/>
                  <a:endCxn id="60"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662FE4-23A3-CBB5-86C2-A01319284309}"/>
                    </a:ext>
                  </a:extLst>
                </p:cNvPr>
                <p:cNvCxnSpPr>
                  <a:stCxn id="61" idx="3"/>
                  <a:endCxn id="60"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AFCEF6-1E10-BE11-39F3-D367EC560DB9}"/>
                    </a:ext>
                  </a:extLst>
                </p:cNvPr>
                <p:cNvCxnSpPr>
                  <a:stCxn id="63" idx="2"/>
                  <a:endCxn id="60"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2A12C4-8001-3670-1EDB-F2EFBDB7661E}"/>
                    </a:ext>
                  </a:extLst>
                </p:cNvPr>
                <p:cNvCxnSpPr>
                  <a:stCxn id="61" idx="5"/>
                  <a:endCxn id="63"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FE5E66-3D07-C865-EB56-C97B22695E90}"/>
                    </a:ext>
                  </a:extLst>
                </p:cNvPr>
                <p:cNvCxnSpPr>
                  <a:cxnSpLocks/>
                  <a:stCxn id="59" idx="5"/>
                  <a:endCxn id="64"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24CD16-9A95-C1EA-83C5-7A9080A0385E}"/>
                    </a:ext>
                  </a:extLst>
                </p:cNvPr>
                <p:cNvCxnSpPr>
                  <a:cxnSpLocks/>
                  <a:stCxn id="66" idx="4"/>
                  <a:endCxn id="64"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E0805D-E768-31B1-8BF9-AAD97F21580B}"/>
                    </a:ext>
                  </a:extLst>
                </p:cNvPr>
                <p:cNvCxnSpPr>
                  <a:stCxn id="66" idx="2"/>
                  <a:endCxn id="62"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C691D0-D9B7-B74F-D15F-4D0CDB0BB571}"/>
                    </a:ext>
                  </a:extLst>
                </p:cNvPr>
                <p:cNvCxnSpPr>
                  <a:stCxn id="65" idx="1"/>
                  <a:endCxn id="6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8A2562-2B96-4380-2649-D2603A892492}"/>
                    </a:ext>
                  </a:extLst>
                </p:cNvPr>
                <p:cNvCxnSpPr>
                  <a:stCxn id="65" idx="3"/>
                  <a:endCxn id="64"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77C7EE-6C4E-FD2F-87D9-ABDBFACDFE6D}"/>
                    </a:ext>
                  </a:extLst>
                </p:cNvPr>
                <p:cNvCxnSpPr>
                  <a:stCxn id="59" idx="4"/>
                  <a:endCxn id="60"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D856A7F-12C5-19F0-FCB2-420F43545988}"/>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9" name="Oval 58">
                  <a:extLst>
                    <a:ext uri="{FF2B5EF4-FFF2-40B4-BE49-F238E27FC236}">
                      <a16:creationId xmlns:a16="http://schemas.microsoft.com/office/drawing/2014/main" id="{3C5968D7-2907-9113-8FF6-CC4B379CC232}"/>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0" name="Oval 59">
                  <a:extLst>
                    <a:ext uri="{FF2B5EF4-FFF2-40B4-BE49-F238E27FC236}">
                      <a16:creationId xmlns:a16="http://schemas.microsoft.com/office/drawing/2014/main" id="{7DBE19AF-9821-7DB2-BABD-9828DF2FDA2B}"/>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61" name="Oval 60">
                  <a:extLst>
                    <a:ext uri="{FF2B5EF4-FFF2-40B4-BE49-F238E27FC236}">
                      <a16:creationId xmlns:a16="http://schemas.microsoft.com/office/drawing/2014/main" id="{66C0888B-D28A-7C05-A7DC-C42BD35E4A46}"/>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62" name="Oval 61">
                  <a:extLst>
                    <a:ext uri="{FF2B5EF4-FFF2-40B4-BE49-F238E27FC236}">
                      <a16:creationId xmlns:a16="http://schemas.microsoft.com/office/drawing/2014/main" id="{AF6BA200-2A32-4B42-FDB6-8BC54E2290CC}"/>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3" name="Oval 62">
                  <a:extLst>
                    <a:ext uri="{FF2B5EF4-FFF2-40B4-BE49-F238E27FC236}">
                      <a16:creationId xmlns:a16="http://schemas.microsoft.com/office/drawing/2014/main" id="{10A11247-2014-BBA9-F784-829C0D1A56DD}"/>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64" name="Oval 63">
                  <a:extLst>
                    <a:ext uri="{FF2B5EF4-FFF2-40B4-BE49-F238E27FC236}">
                      <a16:creationId xmlns:a16="http://schemas.microsoft.com/office/drawing/2014/main" id="{A6FA3B9B-58B9-D650-AE52-EB3C4C14EBF2}"/>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5" name="Oval 64">
                  <a:extLst>
                    <a:ext uri="{FF2B5EF4-FFF2-40B4-BE49-F238E27FC236}">
                      <a16:creationId xmlns:a16="http://schemas.microsoft.com/office/drawing/2014/main" id="{B5EA0F88-7B97-1BA7-DF0F-7D545939207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66" name="Oval 65">
                  <a:extLst>
                    <a:ext uri="{FF2B5EF4-FFF2-40B4-BE49-F238E27FC236}">
                      <a16:creationId xmlns:a16="http://schemas.microsoft.com/office/drawing/2014/main" id="{2909E842-3B88-2325-732B-830110DB65F8}"/>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18" name="Straight Connector 17">
                <a:extLst>
                  <a:ext uri="{FF2B5EF4-FFF2-40B4-BE49-F238E27FC236}">
                    <a16:creationId xmlns:a16="http://schemas.microsoft.com/office/drawing/2014/main" id="{7234E73A-0E2E-C169-BBC8-1336F0573A3C}"/>
                  </a:ext>
                </a:extLst>
              </p:cNvPr>
              <p:cNvCxnSpPr>
                <a:cxnSpLocks/>
                <a:stCxn id="63" idx="3"/>
                <a:endCxn id="60"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ED5250A6-491F-63A7-7A2B-12750046089E}"/>
                </a:ext>
              </a:extLst>
            </p:cNvPr>
            <p:cNvCxnSpPr>
              <a:cxnSpLocks/>
              <a:stCxn id="63" idx="6"/>
              <a:endCxn id="64"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E2D8E6EA-0503-E96D-3170-C01DCD7AB07A}"/>
              </a:ext>
            </a:extLst>
          </p:cNvPr>
          <p:cNvSpPr txBox="1"/>
          <p:nvPr/>
        </p:nvSpPr>
        <p:spPr>
          <a:xfrm>
            <a:off x="8915400" y="6488668"/>
            <a:ext cx="301686"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3431597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20</a:t>
            </a:fld>
            <a:endParaRPr lang="en-US"/>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ADE1AA1-E035-373C-7F0E-0FD7CF0B0823}"/>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p:sp>
            <p:nvSpPr>
              <p:cNvPr id="3" name="TextBox 2">
                <a:extLst>
                  <a:ext uri="{FF2B5EF4-FFF2-40B4-BE49-F238E27FC236}">
                    <a16:creationId xmlns:a16="http://schemas.microsoft.com/office/drawing/2014/main" id="{3ADE1AA1-E035-373C-7F0E-0FD7CF0B0823}"/>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4AFBB07-135F-9A25-3017-C12F7CE2AA2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8C97CD7D-1C11-D0C9-EC16-FC021A3B41CE}"/>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2EFA558-C439-6F07-FFB6-ED0568C106D1}"/>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472E43-C503-7B8C-2218-866F9921D1C9}"/>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151349-F17F-69A3-E800-9123223CCEFE}"/>
                </a:ext>
              </a:extLst>
            </p:cNvPr>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DB0247-2B4C-F5C2-BE35-EA19D7F38871}"/>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9E4CA6-E697-2A2A-2FCF-C2C071E12F07}"/>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5E1D61-610C-6058-7E5B-3CBFD0912125}"/>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6E15D8-6615-86C3-B8A4-8E73213EA7FD}"/>
                </a:ext>
              </a:extLst>
            </p:cNvPr>
            <p:cNvCxnSpPr>
              <a:stCxn id="39" idx="6"/>
              <a:endCxn id="40"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82E192-8511-E53D-4D5B-697DA24B1B49}"/>
                </a:ext>
              </a:extLst>
            </p:cNvPr>
            <p:cNvCxnSpPr>
              <a:cxnSpLocks/>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A2F1D6-131B-BDD2-DDDC-889D30BB3AD3}"/>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056D66-0CFF-49CD-F54D-6EA41BAB32BE}"/>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FCED648-FA76-9C24-35A5-551B6C657B8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1B952C-9DDA-72FF-E118-4550F528C3ED}"/>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085DBC-19CC-3D23-F0E6-9912610EE46B}"/>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4EF7E69A-D521-2F46-6710-6D04A0308A0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80A4B4C4-4F39-280A-37C9-800B84F2912D}"/>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A9606BF-9E7B-BEF9-431D-41A6BFDB2AE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9D4F33EC-0524-972F-613D-E7D1AA70C3E1}"/>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F26B6FA1-8307-300B-6382-1122D72C857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2B229179-4F05-EA99-516E-FF7FFA9A65D2}"/>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9D75E26E-08F0-5697-E95C-50A1CFEF913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BB0C7C04-9080-C4F4-664F-0E6309EE3726}"/>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2F309E75-593B-D646-D4DC-24CF7D6E584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14425C54-DADA-98F7-A17F-CD141554707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92266B43-9ED0-67C3-5764-5FCB000DFA78}"/>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7058DE3B-7A27-489A-218A-6627A5998B87}"/>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332BEEAE-23B5-E56E-79F7-CA137299DC8A}"/>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8BF66DE-5F29-EEE0-5694-477A14139EEC}"/>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28065CCE-8329-9D31-59C3-29331C40CBB4}"/>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50E969BE-925D-00EE-163A-25A9FBA78D1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B5223BE0-245C-B582-7B61-757A046257C9}"/>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FB3412C6-EAB5-1562-4A36-2B456E3ED0E1}"/>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8BBC8780-F583-FCFC-777D-8CB77060B5D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8DDF98B2-96D1-A876-50B5-76753E1058FA}"/>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1E42F507-1ACA-CF98-B7CB-BC4EFD1950C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97AB6A15-A1F2-2C8A-E5E2-E54BA45AB2B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C2E59C4F-8624-4625-CF9F-41986322418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980706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093493" y="2374710"/>
            <a:ext cx="5813946" cy="1951630"/>
          </a:xfrm>
          <a:custGeom>
            <a:avLst/>
            <a:gdLst>
              <a:gd name="connsiteX0" fmla="*/ 0 w 5813946"/>
              <a:gd name="connsiteY0" fmla="*/ 818866 h 1951630"/>
              <a:gd name="connsiteX1" fmla="*/ 341194 w 5813946"/>
              <a:gd name="connsiteY1" fmla="*/ 1665027 h 1951630"/>
              <a:gd name="connsiteX2" fmla="*/ 4299044 w 5813946"/>
              <a:gd name="connsiteY2" fmla="*/ 1951630 h 1951630"/>
              <a:gd name="connsiteX3" fmla="*/ 5813946 w 5813946"/>
              <a:gd name="connsiteY3" fmla="*/ 1624084 h 1951630"/>
              <a:gd name="connsiteX4" fmla="*/ 4135271 w 5813946"/>
              <a:gd name="connsiteY4" fmla="*/ 232012 h 1951630"/>
              <a:gd name="connsiteX5" fmla="*/ 2961564 w 5813946"/>
              <a:gd name="connsiteY5" fmla="*/ 900753 h 1951630"/>
              <a:gd name="connsiteX6" fmla="*/ 1746913 w 5813946"/>
              <a:gd name="connsiteY6" fmla="*/ 0 h 1951630"/>
              <a:gd name="connsiteX7" fmla="*/ 0 w 5813946"/>
              <a:gd name="connsiteY7" fmla="*/ 818866 h 195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3946" h="1951630">
                <a:moveTo>
                  <a:pt x="0" y="818866"/>
                </a:moveTo>
                <a:lnTo>
                  <a:pt x="341194" y="1665027"/>
                </a:lnTo>
                <a:lnTo>
                  <a:pt x="4299044" y="1951630"/>
                </a:lnTo>
                <a:lnTo>
                  <a:pt x="5813946" y="1624084"/>
                </a:lnTo>
                <a:lnTo>
                  <a:pt x="4135271" y="232012"/>
                </a:lnTo>
                <a:lnTo>
                  <a:pt x="2961564" y="900753"/>
                </a:lnTo>
                <a:lnTo>
                  <a:pt x="1746913" y="0"/>
                </a:lnTo>
                <a:lnTo>
                  <a:pt x="0" y="818866"/>
                </a:lnTo>
                <a:close/>
              </a:path>
            </a:pathLst>
          </a:custGeom>
          <a:solidFill>
            <a:srgbClr val="00B0F0">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Definition: Cut</a:t>
            </a:r>
          </a:p>
        </p:txBody>
      </p:sp>
      <p:sp>
        <p:nvSpPr>
          <p:cNvPr id="4" name="Slide Number Placeholder 3"/>
          <p:cNvSpPr>
            <a:spLocks noGrp="1"/>
          </p:cNvSpPr>
          <p:nvPr>
            <p:ph type="sldNum" sz="quarter" idx="12"/>
          </p:nvPr>
        </p:nvSpPr>
        <p:spPr/>
        <p:txBody>
          <a:bodyPr/>
          <a:lstStyle/>
          <a:p>
            <a:fld id="{86BADE50-950A-4D58-BFB2-FA2C6A8B385D}" type="slidenum">
              <a:rPr lang="en-US" smtClean="0"/>
              <a:t>21</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954107"/>
              </a:xfrm>
              <a:prstGeom prst="rect">
                <a:avLst/>
              </a:prstGeom>
              <a:noFill/>
            </p:spPr>
            <p:txBody>
              <a:bodyPr wrap="square" rtlCol="0">
                <a:spAutoFit/>
              </a:bodyPr>
              <a:lstStyle/>
              <a:p>
                <a:r>
                  <a:rPr lang="en-US" sz="2800" dirty="0"/>
                  <a:t>A Cut of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is a partition of the nodes into two sets,  </a:t>
                </a:r>
                <a14:m>
                  <m:oMath xmlns:m="http://schemas.openxmlformats.org/officeDocument/2006/math">
                    <m:r>
                      <a:rPr lang="en-US" sz="2800" i="1">
                        <a:solidFill>
                          <a:srgbClr val="0070C0"/>
                        </a:solidFill>
                        <a:latin typeface="Cambria Math"/>
                      </a:rPr>
                      <m:t>𝑆</m:t>
                    </m:r>
                  </m:oMath>
                </a14:m>
                <a:r>
                  <a:rPr lang="en-US" sz="2800" dirty="0">
                    <a:solidFill>
                      <a:srgbClr val="7030A0"/>
                    </a:solidFill>
                  </a:rPr>
                  <a:t> </a:t>
                </a:r>
                <a:r>
                  <a:rPr lang="en-US" sz="2800" dirty="0"/>
                  <a:t>and</a:t>
                </a:r>
                <a:r>
                  <a:rPr lang="en-US" sz="2800" dirty="0">
                    <a:solidFill>
                      <a:srgbClr val="7030A0"/>
                    </a:solidFill>
                  </a:rPr>
                  <a:t> </a:t>
                </a:r>
                <a14:m>
                  <m:oMath xmlns:m="http://schemas.openxmlformats.org/officeDocument/2006/math">
                    <m:r>
                      <a:rPr lang="en-US" sz="2800" i="1">
                        <a:solidFill>
                          <a:srgbClr val="FF33CC"/>
                        </a:solidFill>
                        <a:latin typeface="Cambria Math"/>
                      </a:rPr>
                      <m:t>𝑉</m:t>
                    </m:r>
                    <m:r>
                      <a:rPr lang="en-US" sz="2800" i="1">
                        <a:solidFill>
                          <a:srgbClr val="FF33CC"/>
                        </a:solidFill>
                        <a:latin typeface="Cambria Math"/>
                      </a:rPr>
                      <m:t>−</m:t>
                    </m:r>
                    <m:r>
                      <a:rPr lang="en-US" sz="2800" i="1">
                        <a:solidFill>
                          <a:srgbClr val="FF33CC"/>
                        </a:solidFill>
                        <a:latin typeface="Cambria Math"/>
                      </a:rPr>
                      <m:t>𝑆</m:t>
                    </m:r>
                  </m:oMath>
                </a14:m>
                <a:endParaRPr lang="en-US" sz="2800" dirty="0">
                  <a:solidFill>
                    <a:srgbClr val="7030A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954107"/>
              </a:xfrm>
              <a:prstGeom prst="rect">
                <a:avLst/>
              </a:prstGeom>
              <a:blipFill>
                <a:blip r:embed="rId3"/>
                <a:stretch>
                  <a:fillRect l="-1613" t="-6579" b="-15789"/>
                </a:stretch>
              </a:blipFill>
            </p:spPr>
            <p:txBody>
              <a:bodyPr/>
              <a:lstStyle/>
              <a:p>
                <a:r>
                  <a:rPr lang="en-US">
                    <a:noFill/>
                  </a:rPr>
                  <a:t> </a:t>
                </a:r>
              </a:p>
            </p:txBody>
          </p:sp>
        </mc:Fallback>
      </mc:AlternateContent>
      <p:grpSp>
        <p:nvGrpSpPr>
          <p:cNvPr id="44" name="Group 43"/>
          <p:cNvGrpSpPr/>
          <p:nvPr/>
        </p:nvGrpSpPr>
        <p:grpSpPr>
          <a:xfrm>
            <a:off x="3532127" y="2450286"/>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2" name="Oval 111"/>
            <p:cNvSpPr/>
            <p:nvPr/>
          </p:nvSpPr>
          <p:spPr>
            <a:xfrm>
              <a:off x="1931018" y="3020093"/>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3" name="Oval 112"/>
            <p:cNvSpPr/>
            <p:nvPr/>
          </p:nvSpPr>
          <p:spPr>
            <a:xfrm>
              <a:off x="1039367" y="5648524"/>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4" name="Oval 113"/>
            <p:cNvSpPr/>
            <p:nvPr/>
          </p:nvSpPr>
          <p:spPr>
            <a:xfrm>
              <a:off x="2574345" y="4492515"/>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5" name="Oval 114"/>
            <p:cNvSpPr/>
            <p:nvPr/>
          </p:nvSpPr>
          <p:spPr>
            <a:xfrm>
              <a:off x="3954499" y="3072483"/>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6" name="Oval 115"/>
            <p:cNvSpPr/>
            <p:nvPr/>
          </p:nvSpPr>
          <p:spPr>
            <a:xfrm>
              <a:off x="2846880" y="6395303"/>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7" name="Oval 116"/>
            <p:cNvSpPr/>
            <p:nvPr/>
          </p:nvSpPr>
          <p:spPr>
            <a:xfrm>
              <a:off x="5001167" y="6138669"/>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8" name="Oval 117"/>
            <p:cNvSpPr/>
            <p:nvPr/>
          </p:nvSpPr>
          <p:spPr>
            <a:xfrm>
              <a:off x="6531078" y="4786960"/>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19" name="Oval 118"/>
            <p:cNvSpPr/>
            <p:nvPr/>
          </p:nvSpPr>
          <p:spPr>
            <a:xfrm>
              <a:off x="5306598" y="3749156"/>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6" name="Rectangle 5"/>
              <p:cNvSpPr/>
              <p:nvPr/>
            </p:nvSpPr>
            <p:spPr>
              <a:xfrm>
                <a:off x="3005872" y="3657601"/>
                <a:ext cx="4231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a:rPr>
                        <m:t>𝑆</m:t>
                      </m:r>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005872" y="3657601"/>
                <a:ext cx="42312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p:cNvSpPr txBox="1"/>
              <p:nvPr/>
            </p:nvSpPr>
            <p:spPr>
              <a:xfrm>
                <a:off x="1219200" y="5244406"/>
                <a:ext cx="4387812" cy="1384995"/>
              </a:xfrm>
              <a:prstGeom prst="rect">
                <a:avLst/>
              </a:prstGeom>
              <a:noFill/>
            </p:spPr>
            <p:txBody>
              <a:bodyPr wrap="square" rtlCol="0">
                <a:spAutoFit/>
              </a:bodyPr>
              <a:lstStyle/>
              <a:p>
                <a:r>
                  <a:rPr lang="en-US" sz="2800" dirty="0"/>
                  <a:t>Edge </a:t>
                </a:r>
                <a14:m>
                  <m:oMath xmlns:m="http://schemas.openxmlformats.org/officeDocument/2006/math">
                    <m:d>
                      <m:dPr>
                        <m:ctrlPr>
                          <a:rPr lang="en-US" sz="2800" i="1" smtClean="0">
                            <a:solidFill>
                              <a:schemeClr val="accent6"/>
                            </a:solidFill>
                            <a:latin typeface="Cambria Math" panose="02040503050406030204" pitchFamily="18" charset="0"/>
                          </a:rPr>
                        </m:ctrlPr>
                      </m:dPr>
                      <m:e>
                        <m:sSub>
                          <m:sSubPr>
                            <m:ctrlPr>
                              <a:rPr lang="en-US" sz="2800" i="1">
                                <a:solidFill>
                                  <a:schemeClr val="accent6"/>
                                </a:solidFill>
                                <a:latin typeface="Cambria Math" panose="02040503050406030204" pitchFamily="18" charset="0"/>
                              </a:rPr>
                            </m:ctrlPr>
                          </m:sSubPr>
                          <m:e>
                            <m:r>
                              <a:rPr lang="en-US" sz="2800" i="1">
                                <a:solidFill>
                                  <a:schemeClr val="accent6"/>
                                </a:solidFill>
                                <a:latin typeface="Cambria Math"/>
                              </a:rPr>
                              <m:t>𝑣</m:t>
                            </m:r>
                          </m:e>
                          <m:sub>
                            <m:r>
                              <a:rPr lang="en-US" sz="2800" i="1">
                                <a:solidFill>
                                  <a:schemeClr val="accent6"/>
                                </a:solidFill>
                                <a:latin typeface="Cambria Math"/>
                              </a:rPr>
                              <m:t>1</m:t>
                            </m:r>
                          </m:sub>
                        </m:sSub>
                        <m:r>
                          <a:rPr lang="en-US" sz="2800" i="1">
                            <a:solidFill>
                              <a:schemeClr val="accent6"/>
                            </a:solidFill>
                            <a:latin typeface="Cambria Math"/>
                          </a:rPr>
                          <m:t>,</m:t>
                        </m:r>
                        <m:sSub>
                          <m:sSubPr>
                            <m:ctrlPr>
                              <a:rPr lang="en-US" sz="2800" i="1">
                                <a:solidFill>
                                  <a:schemeClr val="accent6"/>
                                </a:solidFill>
                                <a:latin typeface="Cambria Math" panose="02040503050406030204" pitchFamily="18" charset="0"/>
                              </a:rPr>
                            </m:ctrlPr>
                          </m:sSubPr>
                          <m:e>
                            <m:r>
                              <a:rPr lang="en-US" sz="2800" i="1">
                                <a:solidFill>
                                  <a:schemeClr val="accent6"/>
                                </a:solidFill>
                                <a:latin typeface="Cambria Math"/>
                              </a:rPr>
                              <m:t>𝑣</m:t>
                            </m:r>
                          </m:e>
                          <m:sub>
                            <m:r>
                              <a:rPr lang="en-US" sz="2800" i="1">
                                <a:solidFill>
                                  <a:schemeClr val="accent6"/>
                                </a:solidFill>
                                <a:latin typeface="Cambria Math"/>
                              </a:rPr>
                              <m:t>2</m:t>
                            </m:r>
                          </m:sub>
                        </m:sSub>
                      </m:e>
                    </m:d>
                    <m:r>
                      <a:rPr lang="en-US" sz="2800" i="1">
                        <a:solidFill>
                          <a:schemeClr val="accent6"/>
                        </a:solidFill>
                        <a:latin typeface="Cambria Math"/>
                      </a:rPr>
                      <m:t>∈</m:t>
                    </m:r>
                    <m:r>
                      <a:rPr lang="en-US" sz="2800" i="1">
                        <a:solidFill>
                          <a:schemeClr val="accent6"/>
                        </a:solidFill>
                        <a:latin typeface="Cambria Math"/>
                      </a:rPr>
                      <m:t>𝐸</m:t>
                    </m:r>
                  </m:oMath>
                </a14:m>
                <a:r>
                  <a:rPr lang="en-US" sz="2800" dirty="0">
                    <a:solidFill>
                      <a:schemeClr val="accent6"/>
                    </a:solidFill>
                  </a:rPr>
                  <a:t> crosses </a:t>
                </a:r>
                <a:r>
                  <a:rPr lang="en-US" sz="2800" dirty="0"/>
                  <a:t>a cut if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r>
                      <a:rPr lang="en-US" sz="2800" i="1">
                        <a:latin typeface="Cambria Math"/>
                      </a:rPr>
                      <m:t>∈</m:t>
                    </m:r>
                    <m:r>
                      <a:rPr lang="en-US" sz="2800" i="1">
                        <a:latin typeface="Cambria Math"/>
                      </a:rPr>
                      <m:t>𝑆</m:t>
                    </m:r>
                  </m:oMath>
                </a14:m>
                <a:r>
                  <a:rPr lang="en-US" sz="2800" dirty="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oMath>
                </a14:m>
                <a:r>
                  <a:rPr lang="en-US" sz="2800" dirty="0"/>
                  <a:t> (or opposite), e.g. </a:t>
                </a:r>
                <a14:m>
                  <m:oMath xmlns:m="http://schemas.openxmlformats.org/officeDocument/2006/math">
                    <m:r>
                      <a:rPr lang="en-US" sz="2800" i="1">
                        <a:latin typeface="Cambria Math"/>
                      </a:rPr>
                      <m:t>(</m:t>
                    </m:r>
                    <m:r>
                      <a:rPr lang="en-US" sz="2800" i="1">
                        <a:latin typeface="Cambria Math"/>
                      </a:rPr>
                      <m:t>𝐴</m:t>
                    </m:r>
                    <m:r>
                      <a:rPr lang="en-US" sz="2800" i="1">
                        <a:latin typeface="Cambria Math"/>
                      </a:rPr>
                      <m:t>,</m:t>
                    </m:r>
                    <m:r>
                      <a:rPr lang="en-US" sz="2800" i="1">
                        <a:latin typeface="Cambria Math"/>
                      </a:rPr>
                      <m:t>𝐶</m:t>
                    </m:r>
                    <m:r>
                      <a:rPr lang="en-US" sz="2800" i="1">
                        <a:latin typeface="Cambria Math"/>
                      </a:rPr>
                      <m:t>)</m:t>
                    </m:r>
                  </m:oMath>
                </a14:m>
                <a:r>
                  <a:rPr lang="en-US" sz="2800" dirty="0"/>
                  <a:t> </a:t>
                </a:r>
              </a:p>
            </p:txBody>
          </p:sp>
        </mc:Choice>
        <mc:Fallback xmlns="">
          <p:sp>
            <p:nvSpPr>
              <p:cNvPr id="120" name="TextBox 119"/>
              <p:cNvSpPr txBox="1">
                <a:spLocks noRot="1" noChangeAspect="1" noMove="1" noResize="1" noEditPoints="1" noAdjustHandles="1" noChangeArrowheads="1" noChangeShapeType="1" noTextEdit="1"/>
              </p:cNvSpPr>
              <p:nvPr/>
            </p:nvSpPr>
            <p:spPr>
              <a:xfrm>
                <a:off x="1219200" y="5244406"/>
                <a:ext cx="4387812" cy="1384995"/>
              </a:xfrm>
              <a:prstGeom prst="rect">
                <a:avLst/>
              </a:prstGeom>
              <a:blipFill>
                <a:blip r:embed="rId5"/>
                <a:stretch>
                  <a:fillRect l="-3188" t="-3636"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6229065" y="5257800"/>
                <a:ext cx="4819935" cy="1384995"/>
              </a:xfrm>
              <a:prstGeom prst="rect">
                <a:avLst/>
              </a:prstGeom>
              <a:noFill/>
            </p:spPr>
            <p:txBody>
              <a:bodyPr wrap="square" rtlCol="0">
                <a:spAutoFit/>
              </a:bodyPr>
              <a:lstStyle/>
              <a:p>
                <a:r>
                  <a:rPr lang="en-US" sz="2800" dirty="0"/>
                  <a:t>A set of edges </a:t>
                </a:r>
                <a14:m>
                  <m:oMath xmlns:m="http://schemas.openxmlformats.org/officeDocument/2006/math">
                    <m:r>
                      <a:rPr lang="en-US" sz="2800" i="1">
                        <a:solidFill>
                          <a:srgbClr val="009900"/>
                        </a:solidFill>
                        <a:latin typeface="Cambria Math"/>
                      </a:rPr>
                      <m:t>𝑅</m:t>
                    </m:r>
                  </m:oMath>
                </a14:m>
                <a:r>
                  <a:rPr lang="en-US" sz="2800" dirty="0">
                    <a:solidFill>
                      <a:srgbClr val="009900"/>
                    </a:solidFill>
                  </a:rPr>
                  <a:t> Respects a cut</a:t>
                </a:r>
                <a:r>
                  <a:rPr lang="en-US" sz="2800" dirty="0"/>
                  <a:t> if no edges cross the cut</a:t>
                </a:r>
              </a:p>
              <a:p>
                <a:r>
                  <a:rPr lang="en-US" sz="2800" dirty="0"/>
                  <a:t>e.g. </a:t>
                </a:r>
                <a14:m>
                  <m:oMath xmlns:m="http://schemas.openxmlformats.org/officeDocument/2006/math">
                    <m:r>
                      <a:rPr lang="en-US" sz="2800" i="1">
                        <a:latin typeface="Cambria Math"/>
                      </a:rPr>
                      <m:t>𝑅</m:t>
                    </m:r>
                    <m:r>
                      <a:rPr lang="en-US" sz="2800" i="1">
                        <a:latin typeface="Cambria Math"/>
                      </a:rPr>
                      <m:t>={</m:t>
                    </m:r>
                    <m:d>
                      <m:dPr>
                        <m:ctrlPr>
                          <a:rPr lang="en-US" sz="2800" i="1">
                            <a:latin typeface="Cambria Math" panose="02040503050406030204" pitchFamily="18" charset="0"/>
                          </a:rPr>
                        </m:ctrlPr>
                      </m:dPr>
                      <m:e>
                        <m:r>
                          <a:rPr lang="en-US" sz="2800" i="1">
                            <a:latin typeface="Cambria Math"/>
                          </a:rPr>
                          <m:t>𝐴</m:t>
                        </m:r>
                        <m:r>
                          <a:rPr lang="en-US" sz="2800" i="1">
                            <a:latin typeface="Cambria Math"/>
                          </a:rPr>
                          <m:t>,</m:t>
                        </m:r>
                        <m:r>
                          <a:rPr lang="en-US" sz="2800" i="1">
                            <a:latin typeface="Cambria Math"/>
                          </a:rPr>
                          <m:t>𝐵</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𝐸</m:t>
                        </m:r>
                        <m:r>
                          <a:rPr lang="en-US" sz="2800" i="1">
                            <a:latin typeface="Cambria Math"/>
                          </a:rPr>
                          <m:t>,</m:t>
                        </m:r>
                        <m:r>
                          <a:rPr lang="en-US" sz="2800" i="1">
                            <a:latin typeface="Cambria Math"/>
                          </a:rPr>
                          <m:t>𝐺</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𝐹</m:t>
                        </m:r>
                        <m:r>
                          <a:rPr lang="en-US" sz="2800" i="1">
                            <a:latin typeface="Cambria Math"/>
                          </a:rPr>
                          <m:t>,</m:t>
                        </m:r>
                        <m:r>
                          <a:rPr lang="en-US" sz="2800" i="1">
                            <a:latin typeface="Cambria Math"/>
                          </a:rPr>
                          <m:t>𝐺</m:t>
                        </m:r>
                      </m:e>
                    </m:d>
                    <m:r>
                      <a:rPr lang="en-US" sz="2800" i="1">
                        <a:latin typeface="Cambria Math"/>
                      </a:rPr>
                      <m:t>}</m:t>
                    </m:r>
                  </m:oMath>
                </a14:m>
                <a:endParaRPr lang="en-US" sz="2800" dirty="0"/>
              </a:p>
            </p:txBody>
          </p:sp>
        </mc:Choice>
        <mc:Fallback xmlns="">
          <p:sp>
            <p:nvSpPr>
              <p:cNvPr id="121" name="TextBox 120"/>
              <p:cNvSpPr txBox="1">
                <a:spLocks noRot="1" noChangeAspect="1" noMove="1" noResize="1" noEditPoints="1" noAdjustHandles="1" noChangeArrowheads="1" noChangeShapeType="1" noTextEdit="1"/>
              </p:cNvSpPr>
              <p:nvPr/>
            </p:nvSpPr>
            <p:spPr>
              <a:xfrm>
                <a:off x="6229065" y="5257800"/>
                <a:ext cx="4819935" cy="1384995"/>
              </a:xfrm>
              <a:prstGeom prst="rect">
                <a:avLst/>
              </a:prstGeom>
              <a:blipFill>
                <a:blip r:embed="rId6"/>
                <a:stretch>
                  <a:fillRect l="-2362" t="-4545" b="-10000"/>
                </a:stretch>
              </a:blipFill>
            </p:spPr>
            <p:txBody>
              <a:bodyPr/>
              <a:lstStyle/>
              <a:p>
                <a:r>
                  <a:rPr lang="en-US">
                    <a:noFill/>
                  </a:rPr>
                  <a:t> </a:t>
                </a:r>
              </a:p>
            </p:txBody>
          </p:sp>
        </mc:Fallback>
      </mc:AlternateContent>
    </p:spTree>
    <p:extLst>
      <p:ext uri="{BB962C8B-B14F-4D97-AF65-F5344CB8AC3E}">
        <p14:creationId xmlns:p14="http://schemas.microsoft.com/office/powerpoint/2010/main" val="355962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22</a:t>
            </a:fld>
            <a:endParaRPr lang="en-US"/>
          </a:p>
        </p:txBody>
      </p:sp>
    </p:spTree>
    <p:extLst>
      <p:ext uri="{BB962C8B-B14F-4D97-AF65-F5344CB8AC3E}">
        <p14:creationId xmlns:p14="http://schemas.microsoft.com/office/powerpoint/2010/main" val="254542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chor="t"/>
              <a:lstStyle/>
              <a:p>
                <a:pPr marL="0" indent="0">
                  <a:buNone/>
                </a:pPr>
                <a:r>
                  <a:rPr lang="en-US" dirty="0">
                    <a:highlight>
                      <a:srgbClr val="FFFF00"/>
                    </a:highlight>
                  </a:rPr>
                  <a:t>If a set of edges </a:t>
                </a:r>
                <a14:m>
                  <m:oMath xmlns:m="http://schemas.openxmlformats.org/officeDocument/2006/math">
                    <m:r>
                      <a:rPr lang="en-US" b="0" i="1" smtClean="0">
                        <a:solidFill>
                          <a:schemeClr val="accent2">
                            <a:lumMod val="75000"/>
                          </a:schemeClr>
                        </a:solidFill>
                        <a:highlight>
                          <a:srgbClr val="FFFF00"/>
                        </a:highlight>
                        <a:latin typeface="Cambria Math"/>
                      </a:rPr>
                      <m:t>𝐴</m:t>
                    </m:r>
                  </m:oMath>
                </a14:m>
                <a:r>
                  <a:rPr lang="en-US" dirty="0">
                    <a:highlight>
                      <a:srgbClr val="FFFF00"/>
                    </a:highlight>
                  </a:rPr>
                  <a:t> is a subset of a minimum spanning tree </a:t>
                </a:r>
                <a14:m>
                  <m:oMath xmlns:m="http://schemas.openxmlformats.org/officeDocument/2006/math">
                    <m:r>
                      <a:rPr lang="en-US" b="0" i="1" smtClean="0">
                        <a:solidFill>
                          <a:srgbClr val="7030A0"/>
                        </a:solidFill>
                        <a:highlight>
                          <a:srgbClr val="FFFF00"/>
                        </a:highlight>
                        <a:latin typeface="Cambria Math"/>
                      </a:rPr>
                      <m:t>𝑇</m:t>
                    </m:r>
                  </m:oMath>
                </a14:m>
                <a:r>
                  <a:rPr lang="en-US" dirty="0">
                    <a:highlight>
                      <a:srgbClr val="FFFF00"/>
                    </a:highlight>
                  </a:rPr>
                  <a:t>, </a:t>
                </a:r>
                <a:r>
                  <a:rPr lang="en-US" dirty="0"/>
                  <a:t>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chemeClr val="accent2">
                            <a:lumMod val="75000"/>
                          </a:schemeClr>
                        </a:solidFill>
                        <a:latin typeface="Cambria Math"/>
                      </a:rPr>
                      <m:t>𝐴</m:t>
                    </m:r>
                  </m:oMath>
                </a14:m>
                <a:r>
                  <a:rPr lang="en-US" dirty="0"/>
                  <a:t> respects. Let </a:t>
                </a:r>
                <a14:m>
                  <m:oMath xmlns:m="http://schemas.openxmlformats.org/officeDocument/2006/math">
                    <m:r>
                      <a:rPr lang="en-US" b="0" i="1" smtClean="0">
                        <a:solidFill>
                          <a:srgbClr val="FF00FF"/>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chemeClr val="accent2">
                            <a:lumMod val="75000"/>
                          </a:schemeClr>
                        </a:solidFill>
                        <a:latin typeface="Cambria Math"/>
                      </a:rPr>
                      <m:t>𝐴</m:t>
                    </m:r>
                    <m:r>
                      <a:rPr lang="en-US" b="0" i="1" dirty="0" smtClean="0">
                        <a:latin typeface="Cambria Math"/>
                      </a:rPr>
                      <m:t>∪</m:t>
                    </m:r>
                    <m:r>
                      <a:rPr lang="en-US" b="0" i="1" dirty="0" smtClean="0">
                        <a:solidFill>
                          <a:srgbClr val="FF00FF"/>
                        </a:solidFill>
                        <a:latin typeface="Cambria Math"/>
                      </a:rPr>
                      <m:t>{</m:t>
                    </m:r>
                    <m:r>
                      <a:rPr lang="en-US" b="0" i="1" dirty="0" smtClean="0">
                        <a:solidFill>
                          <a:srgbClr val="FF00FF"/>
                        </a:solidFill>
                        <a:latin typeface="Cambria Math"/>
                      </a:rPr>
                      <m:t>𝑒</m:t>
                    </m:r>
                    <m:r>
                      <a:rPr lang="en-US" b="0" i="1" dirty="0" smtClean="0">
                        <a:solidFill>
                          <a:srgbClr val="FF00FF"/>
                        </a:solidFill>
                        <a:latin typeface="Cambria Math"/>
                      </a:rPr>
                      <m:t>}</m:t>
                    </m:r>
                  </m:oMath>
                </a14:m>
                <a:r>
                  <a:rPr lang="en-US" dirty="0">
                    <a:solidFill>
                      <a:schemeClr val="accent6"/>
                    </a:solidFill>
                  </a:rPr>
                  <a:t> </a:t>
                </a:r>
                <a:r>
                  <a:rPr lang="en-US" dirty="0"/>
                  <a:t>is also a subset of a minimum spanning tree.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23</a:t>
            </a:fld>
            <a:endParaRPr lang="en-US"/>
          </a:p>
        </p:txBody>
      </p:sp>
      <p:grpSp>
        <p:nvGrpSpPr>
          <p:cNvPr id="5" name="Group 4"/>
          <p:cNvGrpSpPr/>
          <p:nvPr/>
        </p:nvGrpSpPr>
        <p:grpSpPr>
          <a:xfrm>
            <a:off x="3811391" y="3810000"/>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074757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a:t>
                </a:r>
                <a:r>
                  <a:rPr lang="en-US" dirty="0">
                    <a:highlight>
                      <a:srgbClr val="FFFF00"/>
                    </a:highlight>
                  </a:rPr>
                  <a:t>let </a:t>
                </a:r>
                <a14:m>
                  <m:oMath xmlns:m="http://schemas.openxmlformats.org/officeDocument/2006/math">
                    <m:r>
                      <a:rPr lang="en-US" b="0" i="0"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 </m:t>
                    </m:r>
                    <m:r>
                      <a:rPr lang="en-US" b="0" i="1" smtClean="0">
                        <a:solidFill>
                          <a:srgbClr val="0070C0"/>
                        </a:solidFill>
                        <a:highlight>
                          <a:srgbClr val="FFFF00"/>
                        </a:highlight>
                        <a:latin typeface="Cambria Math"/>
                      </a:rPr>
                      <m:t>𝑉</m:t>
                    </m:r>
                    <m:r>
                      <a:rPr lang="en-US" b="0" i="1"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m:t>
                    </m:r>
                  </m:oMath>
                </a14:m>
                <a:r>
                  <a:rPr lang="en-US" dirty="0">
                    <a:highlight>
                      <a:srgbClr val="FFFF00"/>
                    </a:highlight>
                  </a:rPr>
                  <a:t> be any cut which </a:t>
                </a:r>
                <a14:m>
                  <m:oMath xmlns:m="http://schemas.openxmlformats.org/officeDocument/2006/math">
                    <m:r>
                      <a:rPr lang="en-US" b="0" i="1" smtClean="0">
                        <a:solidFill>
                          <a:srgbClr val="009900"/>
                        </a:solidFill>
                        <a:highlight>
                          <a:srgbClr val="FFFF00"/>
                        </a:highlight>
                        <a:latin typeface="Cambria Math"/>
                      </a:rPr>
                      <m:t>𝐴</m:t>
                    </m:r>
                  </m:oMath>
                </a14:m>
                <a:r>
                  <a:rPr lang="en-US" dirty="0">
                    <a:highlight>
                      <a:srgbClr val="FFFF00"/>
                    </a:highlight>
                  </a:rPr>
                  <a:t> respects. </a:t>
                </a:r>
                <a:r>
                  <a:rPr lang="en-US" dirty="0"/>
                  <a:t>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24</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a:extLst>
              <a:ext uri="{FF2B5EF4-FFF2-40B4-BE49-F238E27FC236}">
                <a16:creationId xmlns:a16="http://schemas.microsoft.com/office/drawing/2014/main" id="{08A5621E-F231-62DA-B139-EC78FD1DB0BF}"/>
              </a:ext>
            </a:extLst>
          </p:cNvPr>
          <p:cNvGrpSpPr/>
          <p:nvPr/>
        </p:nvGrpSpPr>
        <p:grpSpPr>
          <a:xfrm>
            <a:off x="3811391" y="3810000"/>
            <a:ext cx="4600060" cy="2787240"/>
            <a:chOff x="0" y="2862182"/>
            <a:chExt cx="7044346" cy="4268266"/>
          </a:xfrm>
        </p:grpSpPr>
        <p:cxnSp>
          <p:nvCxnSpPr>
            <p:cNvPr id="83" name="Straight Connector 82">
              <a:extLst>
                <a:ext uri="{FF2B5EF4-FFF2-40B4-BE49-F238E27FC236}">
                  <a16:creationId xmlns:a16="http://schemas.microsoft.com/office/drawing/2014/main" id="{E25D65D0-971A-40A7-75C7-3EE1CA5E06E3}"/>
                </a:ext>
              </a:extLst>
            </p:cNvPr>
            <p:cNvCxnSpPr>
              <a:stCxn id="111" idx="7"/>
              <a:endCxn id="112"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3D5CD1-3CCD-70A3-89F5-78F4DC5F2C6C}"/>
                </a:ext>
              </a:extLst>
            </p:cNvPr>
            <p:cNvCxnSpPr>
              <a:stCxn id="112" idx="6"/>
              <a:endCxn id="115"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096541-4BA0-D83C-2B6E-38E0DE7554A6}"/>
                </a:ext>
              </a:extLst>
            </p:cNvPr>
            <p:cNvCxnSpPr>
              <a:stCxn id="111" idx="4"/>
              <a:endCxn id="113"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58CA366-7BD0-EF40-699B-9042551BAC1D}"/>
                </a:ext>
              </a:extLst>
            </p:cNvPr>
            <p:cNvCxnSpPr>
              <a:stCxn id="114" idx="3"/>
              <a:endCxn id="113"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E25253-987B-C90F-8D48-7C36AC0D5105}"/>
                </a:ext>
              </a:extLst>
            </p:cNvPr>
            <p:cNvCxnSpPr>
              <a:stCxn id="116" idx="2"/>
              <a:endCxn id="113"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0B9773E-8571-7D16-817B-37E7251E04CD}"/>
                </a:ext>
              </a:extLst>
            </p:cNvPr>
            <p:cNvCxnSpPr>
              <a:stCxn id="114" idx="5"/>
              <a:endCxn id="116"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8FE1AAA-1DD5-FACA-1E64-5BF37B3DCAE0}"/>
                </a:ext>
              </a:extLst>
            </p:cNvPr>
            <p:cNvCxnSpPr>
              <a:stCxn id="114" idx="7"/>
              <a:endCxn id="115"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D0CAE26-84AB-A25E-4FB0-8CAD565F1442}"/>
                </a:ext>
              </a:extLst>
            </p:cNvPr>
            <p:cNvCxnSpPr>
              <a:stCxn id="116" idx="6"/>
              <a:endCxn id="117"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45D3D9B-082A-6F24-BDFC-74EC8D9A5704}"/>
                </a:ext>
              </a:extLst>
            </p:cNvPr>
            <p:cNvCxnSpPr>
              <a:stCxn id="117" idx="1"/>
              <a:endCxn id="115"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D02D20A-BFF4-54DD-0C40-F50D4C625411}"/>
                </a:ext>
              </a:extLst>
            </p:cNvPr>
            <p:cNvCxnSpPr>
              <a:stCxn id="119" idx="2"/>
              <a:endCxn id="115"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8F96E25-979F-D846-F35E-7EBB22116E6E}"/>
                </a:ext>
              </a:extLst>
            </p:cNvPr>
            <p:cNvCxnSpPr>
              <a:stCxn id="117" idx="0"/>
              <a:endCxn id="119"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62F88-188E-8B07-DBA1-0CB8EEBCBD86}"/>
                </a:ext>
              </a:extLst>
            </p:cNvPr>
            <p:cNvCxnSpPr>
              <a:stCxn id="118" idx="1"/>
              <a:endCxn id="119"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2787CE5-4F68-9932-72EC-3B58249B5443}"/>
                </a:ext>
              </a:extLst>
            </p:cNvPr>
            <p:cNvCxnSpPr>
              <a:stCxn id="118" idx="3"/>
              <a:endCxn id="117"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43795D95-2EC9-715E-D54A-0618E96E30AA}"/>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a:extLst>
                <a:ext uri="{FF2B5EF4-FFF2-40B4-BE49-F238E27FC236}">
                  <a16:creationId xmlns:a16="http://schemas.microsoft.com/office/drawing/2014/main" id="{05B5B168-41BE-33D7-5038-774443CA983F}"/>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a:extLst>
                <a:ext uri="{FF2B5EF4-FFF2-40B4-BE49-F238E27FC236}">
                  <a16:creationId xmlns:a16="http://schemas.microsoft.com/office/drawing/2014/main" id="{C0B69B4A-AE37-07F6-D734-5800B662224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99" name="TextBox 98">
              <a:extLst>
                <a:ext uri="{FF2B5EF4-FFF2-40B4-BE49-F238E27FC236}">
                  <a16:creationId xmlns:a16="http://schemas.microsoft.com/office/drawing/2014/main" id="{9A4EC48A-61D0-7138-1059-A0125D9470E1}"/>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a:extLst>
                <a:ext uri="{FF2B5EF4-FFF2-40B4-BE49-F238E27FC236}">
                  <a16:creationId xmlns:a16="http://schemas.microsoft.com/office/drawing/2014/main" id="{353E763E-2FF0-4120-3B24-288D092524F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a:extLst>
                <a:ext uri="{FF2B5EF4-FFF2-40B4-BE49-F238E27FC236}">
                  <a16:creationId xmlns:a16="http://schemas.microsoft.com/office/drawing/2014/main" id="{02B8DBF4-4163-38A4-8CE3-FCDD6BA72652}"/>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a:extLst>
                <a:ext uri="{FF2B5EF4-FFF2-40B4-BE49-F238E27FC236}">
                  <a16:creationId xmlns:a16="http://schemas.microsoft.com/office/drawing/2014/main" id="{B658C8E2-E23F-DE21-AC69-10AB76E467A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3" name="TextBox 102">
              <a:extLst>
                <a:ext uri="{FF2B5EF4-FFF2-40B4-BE49-F238E27FC236}">
                  <a16:creationId xmlns:a16="http://schemas.microsoft.com/office/drawing/2014/main" id="{E7BCC272-212A-86CF-9D17-455658D49D78}"/>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4" name="TextBox 103">
              <a:extLst>
                <a:ext uri="{FF2B5EF4-FFF2-40B4-BE49-F238E27FC236}">
                  <a16:creationId xmlns:a16="http://schemas.microsoft.com/office/drawing/2014/main" id="{32169CA7-F9E5-33B9-A7DD-B2CD3343962D}"/>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a:extLst>
                <a:ext uri="{FF2B5EF4-FFF2-40B4-BE49-F238E27FC236}">
                  <a16:creationId xmlns:a16="http://schemas.microsoft.com/office/drawing/2014/main" id="{A042E8CC-DEF3-3AE5-987A-17198333FDA0}"/>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a:extLst>
                <a:ext uri="{FF2B5EF4-FFF2-40B4-BE49-F238E27FC236}">
                  <a16:creationId xmlns:a16="http://schemas.microsoft.com/office/drawing/2014/main" id="{A3A08EAD-22B8-70CB-28A2-4B4E36C470F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a:extLst>
                <a:ext uri="{FF2B5EF4-FFF2-40B4-BE49-F238E27FC236}">
                  <a16:creationId xmlns:a16="http://schemas.microsoft.com/office/drawing/2014/main" id="{C0CA4916-9195-C899-D2E1-63326529C91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a:extLst>
                <a:ext uri="{FF2B5EF4-FFF2-40B4-BE49-F238E27FC236}">
                  <a16:creationId xmlns:a16="http://schemas.microsoft.com/office/drawing/2014/main" id="{2195A8E5-2B33-9235-CA35-F7C57CD9112A}"/>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a:extLst>
                <a:ext uri="{FF2B5EF4-FFF2-40B4-BE49-F238E27FC236}">
                  <a16:creationId xmlns:a16="http://schemas.microsoft.com/office/drawing/2014/main" id="{D5C59C26-C777-04DF-74BA-29958701CBD7}"/>
                </a:ext>
              </a:extLst>
            </p:cNvPr>
            <p:cNvCxnSpPr>
              <a:stCxn id="112" idx="4"/>
              <a:endCxn id="113"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2CB29B37-C5C6-9F7B-D8C7-88D66C91C4F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a:extLst>
                <a:ext uri="{FF2B5EF4-FFF2-40B4-BE49-F238E27FC236}">
                  <a16:creationId xmlns:a16="http://schemas.microsoft.com/office/drawing/2014/main" id="{3B5220F6-1BCD-7FBA-56B6-8CC0AC74727C}"/>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2" name="Oval 111">
              <a:extLst>
                <a:ext uri="{FF2B5EF4-FFF2-40B4-BE49-F238E27FC236}">
                  <a16:creationId xmlns:a16="http://schemas.microsoft.com/office/drawing/2014/main" id="{8DF66582-3FCB-9731-D241-97919889C32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3" name="Oval 112">
              <a:extLst>
                <a:ext uri="{FF2B5EF4-FFF2-40B4-BE49-F238E27FC236}">
                  <a16:creationId xmlns:a16="http://schemas.microsoft.com/office/drawing/2014/main" id="{90343102-510A-CA9D-2125-ECA6C8A69BD8}"/>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4" name="Oval 113">
              <a:extLst>
                <a:ext uri="{FF2B5EF4-FFF2-40B4-BE49-F238E27FC236}">
                  <a16:creationId xmlns:a16="http://schemas.microsoft.com/office/drawing/2014/main" id="{1FA7461C-A2FB-6F8D-B6A9-8825A969092D}"/>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5" name="Oval 114">
              <a:extLst>
                <a:ext uri="{FF2B5EF4-FFF2-40B4-BE49-F238E27FC236}">
                  <a16:creationId xmlns:a16="http://schemas.microsoft.com/office/drawing/2014/main" id="{5DA39FAC-5A88-A220-9769-2A45AB1BF4D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6" name="Oval 115">
              <a:extLst>
                <a:ext uri="{FF2B5EF4-FFF2-40B4-BE49-F238E27FC236}">
                  <a16:creationId xmlns:a16="http://schemas.microsoft.com/office/drawing/2014/main" id="{231FF2A7-3A6E-A08A-79BD-AC89821E07A0}"/>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7" name="Oval 116">
              <a:extLst>
                <a:ext uri="{FF2B5EF4-FFF2-40B4-BE49-F238E27FC236}">
                  <a16:creationId xmlns:a16="http://schemas.microsoft.com/office/drawing/2014/main" id="{DA1F752D-3789-58C2-1B45-DF3F5F1A94A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8" name="Oval 117">
              <a:extLst>
                <a:ext uri="{FF2B5EF4-FFF2-40B4-BE49-F238E27FC236}">
                  <a16:creationId xmlns:a16="http://schemas.microsoft.com/office/drawing/2014/main" id="{E5CA036B-1AC6-A846-4F20-A549339FB358}"/>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19" name="Oval 118">
              <a:extLst>
                <a:ext uri="{FF2B5EF4-FFF2-40B4-BE49-F238E27FC236}">
                  <a16:creationId xmlns:a16="http://schemas.microsoft.com/office/drawing/2014/main" id="{3013F3A0-5AFD-ACAC-E994-E2E040F25000}"/>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2691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a:t>
                </a:r>
                <a:r>
                  <a:rPr lang="en-US" dirty="0">
                    <a:highlight>
                      <a:srgbClr val="FFFF00"/>
                    </a:highlight>
                  </a:rPr>
                  <a:t>Let </a:t>
                </a:r>
                <a14:m>
                  <m:oMath xmlns:m="http://schemas.openxmlformats.org/officeDocument/2006/math">
                    <m:r>
                      <a:rPr lang="en-US" b="0" i="1" smtClean="0">
                        <a:solidFill>
                          <a:schemeClr val="accent6"/>
                        </a:solidFill>
                        <a:highlight>
                          <a:srgbClr val="FFFF00"/>
                        </a:highlight>
                        <a:latin typeface="Cambria Math"/>
                      </a:rPr>
                      <m:t>𝑒</m:t>
                    </m:r>
                  </m:oMath>
                </a14:m>
                <a:r>
                  <a:rPr lang="en-US" dirty="0">
                    <a:highlight>
                      <a:srgbClr val="FFFF00"/>
                    </a:highlight>
                  </a:rPr>
                  <a:t> be the least-weight edge which crosses </a:t>
                </a:r>
                <a14:m>
                  <m:oMath xmlns:m="http://schemas.openxmlformats.org/officeDocument/2006/math">
                    <m:r>
                      <a:rPr lang="en-US" smtClean="0">
                        <a:solidFill>
                          <a:srgbClr val="0070C0"/>
                        </a:solidFill>
                        <a:highlight>
                          <a:srgbClr val="FFFF00"/>
                        </a:highlight>
                        <a:latin typeface="Cambria Math"/>
                      </a:rPr>
                      <m:t>(</m:t>
                    </m:r>
                    <m:r>
                      <a:rPr lang="en-US" i="1">
                        <a:solidFill>
                          <a:srgbClr val="0070C0"/>
                        </a:solidFill>
                        <a:highlight>
                          <a:srgbClr val="FFFF00"/>
                        </a:highlight>
                        <a:latin typeface="Cambria Math"/>
                      </a:rPr>
                      <m:t>𝑆</m:t>
                    </m:r>
                    <m:r>
                      <a:rPr lang="en-US" i="1">
                        <a:solidFill>
                          <a:srgbClr val="0070C0"/>
                        </a:solidFill>
                        <a:highlight>
                          <a:srgbClr val="FFFF00"/>
                        </a:highlight>
                        <a:latin typeface="Cambria Math"/>
                      </a:rPr>
                      <m:t>, </m:t>
                    </m:r>
                    <m:r>
                      <a:rPr lang="en-US" i="1">
                        <a:solidFill>
                          <a:srgbClr val="0070C0"/>
                        </a:solidFill>
                        <a:highlight>
                          <a:srgbClr val="FFFF00"/>
                        </a:highlight>
                        <a:latin typeface="Cambria Math"/>
                      </a:rPr>
                      <m:t>𝑉</m:t>
                    </m:r>
                    <m:r>
                      <a:rPr lang="en-US" i="1">
                        <a:solidFill>
                          <a:srgbClr val="0070C0"/>
                        </a:solidFill>
                        <a:highlight>
                          <a:srgbClr val="FFFF00"/>
                        </a:highlight>
                        <a:latin typeface="Cambria Math"/>
                      </a:rPr>
                      <m:t>−</m:t>
                    </m:r>
                    <m:r>
                      <a:rPr lang="en-US" i="1">
                        <a:solidFill>
                          <a:srgbClr val="0070C0"/>
                        </a:solidFill>
                        <a:highlight>
                          <a:srgbClr val="FFFF00"/>
                        </a:highlight>
                        <a:latin typeface="Cambria Math"/>
                      </a:rPr>
                      <m:t>𝑆</m:t>
                    </m:r>
                    <m:r>
                      <a:rPr lang="en-US" i="1">
                        <a:solidFill>
                          <a:srgbClr val="0070C0"/>
                        </a:solidFill>
                        <a:highlight>
                          <a:srgbClr val="FFFF00"/>
                        </a:highlight>
                        <a:latin typeface="Cambria Math"/>
                      </a:rPr>
                      <m:t>)</m:t>
                    </m:r>
                  </m:oMath>
                </a14:m>
                <a:r>
                  <a:rPr lang="en-US" dirty="0">
                    <a:highlight>
                      <a:srgbClr val="FFFF00"/>
                    </a:highlight>
                  </a:rPr>
                  <a:t>.</a:t>
                </a:r>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25</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29198E55-6F42-0FA1-AB6D-7F901B1B1E3D}"/>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BB0E06C9-37D5-43C2-D10D-EA2243A63806}"/>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110772-2492-C02B-4310-5D9CC40C034C}"/>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AA26F86-1E80-4433-A93E-500D91786BC1}"/>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00F5829-36E1-93B9-1023-B4CE872F5040}"/>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27E0130-1049-692C-97B0-39F9B2A67C97}"/>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100C636-6300-261A-D3C1-5BA4508FFAAE}"/>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09C0422-82ED-C933-B089-587208D05813}"/>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CA4EAA3-EE9B-5FAC-1175-E1FD6BAF4D14}"/>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5E5BA0C-9E52-4E96-1B91-A5880AFAC78D}"/>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8DE9CC3-339A-8383-B3F4-EC0DBB282861}"/>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472BB70-F9A1-0994-9ADA-AD09EAD5F674}"/>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9F04EFA-F215-1E7A-9941-38A40A8CDEEE}"/>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7326BD7-941A-5B6A-7211-F9DC6B744DA4}"/>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CBD08D3-AF52-7042-E74E-01EF32B14B9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8C049DBC-3422-0A37-CB72-099103AA9DB6}"/>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D165F027-E404-46B2-D0EA-93D0CCA2247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3FBBE0D5-C0B1-D739-11E2-1644D84D214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A007F4A6-3D60-0077-57F1-D653AB713408}"/>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E8D41F80-DAD5-43C5-02E9-69AD937BF456}"/>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96641B5-9E3B-E579-54DF-FCA2645F4A2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3E477480-EDEF-8037-83F3-A74EB25A498C}"/>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C49DC063-9A25-1942-E7E6-E4732AD74DF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B4B6B344-6A56-12D2-BF05-9B8F10E0C3D2}"/>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B221352B-3758-359E-0CB1-88051947193B}"/>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D18E2766-6CC3-F313-E9EF-E0FE786BA5E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0D2942C2-419B-F804-3AC0-3DF4ADA03A16}"/>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26CBC85E-0A14-5BFD-014A-B37F8F352453}"/>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C2CECED-E758-56DB-7EAE-66D116E12F1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641085D1-E5B4-63EF-7A5E-B016CFF7C61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EE2E7BF6-A814-794C-3064-3BB36174D2BD}"/>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F8CFDD61-B27F-57E5-F7EC-EB92985B857A}"/>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AD2D2FE8-F573-148E-F38E-42134A010107}"/>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631AA3F4-2138-4ABF-8843-F7444A48838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704C0BD1-DE02-FA8A-1D35-832C1B9943E5}"/>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118CD315-BF24-B776-1334-9FC783FEDFB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96E0FEB5-1D3D-831B-2050-6C401C0E749C}"/>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62FC4322-2D35-65AB-D3FA-8132A5094D3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015451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highlight>
                          <a:srgbClr val="FFFF00"/>
                        </a:highlight>
                        <a:latin typeface="Cambria Math"/>
                      </a:rPr>
                      <m:t>𝐴</m:t>
                    </m:r>
                    <m:r>
                      <a:rPr lang="en-US" b="0" i="1" dirty="0" smtClean="0">
                        <a:highlight>
                          <a:srgbClr val="FFFF00"/>
                        </a:highlight>
                        <a:latin typeface="Cambria Math"/>
                      </a:rPr>
                      <m:t>∪</m:t>
                    </m:r>
                    <m:r>
                      <a:rPr lang="en-US" b="0" i="1" dirty="0" smtClean="0">
                        <a:solidFill>
                          <a:schemeClr val="accent6"/>
                        </a:solidFill>
                        <a:highlight>
                          <a:srgbClr val="FFFF00"/>
                        </a:highlight>
                        <a:latin typeface="Cambria Math"/>
                      </a:rPr>
                      <m:t>{</m:t>
                    </m:r>
                    <m:r>
                      <a:rPr lang="en-US" b="0" i="1" dirty="0" smtClean="0">
                        <a:solidFill>
                          <a:schemeClr val="accent6"/>
                        </a:solidFill>
                        <a:highlight>
                          <a:srgbClr val="FFFF00"/>
                        </a:highlight>
                        <a:latin typeface="Cambria Math"/>
                      </a:rPr>
                      <m:t>𝑒</m:t>
                    </m:r>
                    <m:r>
                      <a:rPr lang="en-US" b="0" i="1" dirty="0" smtClean="0">
                        <a:solidFill>
                          <a:schemeClr val="accent6"/>
                        </a:solidFill>
                        <a:highlight>
                          <a:srgbClr val="FFFF00"/>
                        </a:highlight>
                        <a:latin typeface="Cambria Math"/>
                      </a:rPr>
                      <m:t>}</m:t>
                    </m:r>
                  </m:oMath>
                </a14:m>
                <a:r>
                  <a:rPr lang="en-US" dirty="0">
                    <a:solidFill>
                      <a:schemeClr val="accent6"/>
                    </a:solidFill>
                    <a:highlight>
                      <a:srgbClr val="FFFF00"/>
                    </a:highlight>
                  </a:rPr>
                  <a:t> </a:t>
                </a:r>
                <a:r>
                  <a:rPr lang="en-US" dirty="0">
                    <a:highlight>
                      <a:srgbClr val="FFFF00"/>
                    </a:highlight>
                  </a:rPr>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26</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0F2EAC53-DFD4-4BBA-7531-4962D42D278A}"/>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8CEFCCDE-9FE4-B0D1-0ED3-F6C1100A0DDC}"/>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816800-6FCD-690D-386F-E28B411A6BF5}"/>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1E34618-651A-3C4F-B1D9-A465341271CB}"/>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405D5F1-2AA6-A603-FFDD-16E3CE8A497A}"/>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BB87ACB-01DD-7ED4-CE7F-15DC9F4CB24C}"/>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F429E40-AFB3-D3AF-839C-2F0FDDCA8E6C}"/>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9382E72-A6AC-43B7-9E54-D488F2BFF039}"/>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E8F0648-DB17-6A41-B62A-DC6B2FF9940D}"/>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AEC97B9-7C46-AC16-4FF8-46969C130079}"/>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2878952-73B0-2A6B-43DB-1C9CF18AB60E}"/>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B681C72-F0F5-8A24-3031-423A36170E63}"/>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963966A-1EAB-43CD-F4D9-C868A3149ED6}"/>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A0620FA-1A20-DE0E-A00C-3AF50F6EC5C7}"/>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ACEF1C3-41F0-5961-C143-6DDC14FDB263}"/>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C90C5354-7797-C3E5-BEBF-441D2DC9FD9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F7596B4F-095D-69F7-D81E-CF8AF223677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C7EC9331-CFE5-92EB-1BBC-FF644D01D124}"/>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592181C7-1341-324B-86FD-2D115D2E9BA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A7A6B5CA-9A3D-5337-C343-69E050D43F19}"/>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335B4AB-D2F6-C4D6-5992-A396C467F50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16C41094-C55E-A301-C3C5-67806E8A7530}"/>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748B98D0-7EE0-E22B-3BCC-C681BD2ADB6B}"/>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55AD4CD2-DC16-8D2B-C62E-5D290E91BFA8}"/>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5BC656BE-F3E8-E01E-54E2-7845CF31B12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21173EF3-27BE-8319-3634-8114232E57A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EEAE141E-A769-70F2-63BC-DD88A6E462D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C28835EF-632B-B851-85EF-848F07992844}"/>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479D6BEB-1FFE-1A94-9736-41AEC7F00F3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44C8A243-AA44-1AD4-8D08-E9956D2C9239}"/>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2E7C3A5F-D718-7DF2-5D18-A9739746DF8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92353ED4-E128-966C-E9D4-AA776F8251B1}"/>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52FD719E-55D4-7229-981A-EAC67C63C0F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FCAE1762-1309-E4A2-FB17-9558DD9E7079}"/>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927001B2-E5FD-DC3C-2202-B3220AD842F6}"/>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9B513570-17A7-75FF-733F-67C7D330AC4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0EB1A036-17B1-2249-347A-AB91BC9EAA2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325B238E-106C-ADF4-E86A-730D74A85106}"/>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94061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276600" y="3505200"/>
            <a:ext cx="2906973" cy="2934268"/>
          </a:xfrm>
          <a:custGeom>
            <a:avLst/>
            <a:gdLst>
              <a:gd name="connsiteX0" fmla="*/ 0 w 2906973"/>
              <a:gd name="connsiteY0" fmla="*/ 0 h 2934268"/>
              <a:gd name="connsiteX1" fmla="*/ 614149 w 2906973"/>
              <a:gd name="connsiteY1" fmla="*/ 2934268 h 2934268"/>
              <a:gd name="connsiteX2" fmla="*/ 1937982 w 2906973"/>
              <a:gd name="connsiteY2" fmla="*/ 2825086 h 2934268"/>
              <a:gd name="connsiteX3" fmla="*/ 2906973 w 2906973"/>
              <a:gd name="connsiteY3" fmla="*/ 1596788 h 2934268"/>
              <a:gd name="connsiteX4" fmla="*/ 1405719 w 2906973"/>
              <a:gd name="connsiteY4" fmla="*/ 68238 h 2934268"/>
              <a:gd name="connsiteX5" fmla="*/ 0 w 2906973"/>
              <a:gd name="connsiteY5" fmla="*/ 0 h 29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6973" h="2934268">
                <a:moveTo>
                  <a:pt x="0" y="0"/>
                </a:moveTo>
                <a:lnTo>
                  <a:pt x="614149" y="2934268"/>
                </a:lnTo>
                <a:lnTo>
                  <a:pt x="1937982" y="2825086"/>
                </a:lnTo>
                <a:lnTo>
                  <a:pt x="2906973" y="1596788"/>
                </a:lnTo>
                <a:lnTo>
                  <a:pt x="1405719" y="68238"/>
                </a:lnTo>
                <a:lnTo>
                  <a:pt x="0" y="0"/>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Proof of Kruskal’s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27</a:t>
            </a:fld>
            <a:endParaRPr lang="en-US"/>
          </a:p>
        </p:txBody>
      </p:sp>
      <p:grpSp>
        <p:nvGrpSpPr>
          <p:cNvPr id="47" name="Group 46"/>
          <p:cNvGrpSpPr/>
          <p:nvPr/>
        </p:nvGrpSpPr>
        <p:grpSpPr>
          <a:xfrm>
            <a:off x="952562" y="3559821"/>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mc:Choice xmlns:a14="http://schemas.microsoft.com/office/drawing/2010/main" Requires="a14">
          <p:sp>
            <p:nvSpPr>
              <p:cNvPr id="44" name="TextBox 43"/>
              <p:cNvSpPr txBox="1"/>
              <p:nvPr/>
            </p:nvSpPr>
            <p:spPr>
              <a:xfrm>
                <a:off x="709131" y="1376502"/>
                <a:ext cx="6682270" cy="1569660"/>
              </a:xfrm>
              <a:prstGeom prst="rect">
                <a:avLst/>
              </a:prstGeom>
              <a:noFill/>
            </p:spPr>
            <p:txBody>
              <a:bodyPr wrap="square" rtlCol="0">
                <a:spAutoFit/>
              </a:bodyPr>
              <a:lstStyle/>
              <a:p>
                <a:r>
                  <a:rPr lang="en-US" sz="2400" dirty="0"/>
                  <a:t>Start with an empty tree </a:t>
                </a:r>
                <a14:m>
                  <m:oMath xmlns:m="http://schemas.openxmlformats.org/officeDocument/2006/math">
                    <m:r>
                      <a:rPr lang="en-US" sz="2400" i="1" smtClean="0">
                        <a:solidFill>
                          <a:schemeClr val="accent2">
                            <a:lumMod val="75000"/>
                          </a:schemeClr>
                        </a:solidFill>
                        <a:latin typeface="Cambria Math"/>
                      </a:rPr>
                      <m:t>𝐴</m:t>
                    </m:r>
                  </m:oMath>
                </a14:m>
                <a:endParaRPr lang="en-US" sz="2400" dirty="0"/>
              </a:p>
              <a:p>
                <a:r>
                  <a:rPr lang="en-US" sz="2400" dirty="0"/>
                  <a:t>Repeat </a:t>
                </a:r>
                <a14:m>
                  <m:oMath xmlns:m="http://schemas.openxmlformats.org/officeDocument/2006/math">
                    <m:r>
                      <a:rPr lang="en-US" sz="2400" i="1">
                        <a:latin typeface="Cambria Math"/>
                      </a:rPr>
                      <m:t>𝑉</m:t>
                    </m:r>
                    <m:r>
                      <a:rPr lang="en-US" sz="2400" i="1">
                        <a:latin typeface="Cambria Math"/>
                      </a:rPr>
                      <m:t>−1</m:t>
                    </m:r>
                  </m:oMath>
                </a14:m>
                <a:r>
                  <a:rPr lang="en-US" sz="2400" dirty="0"/>
                  <a:t> times:</a:t>
                </a:r>
              </a:p>
              <a:p>
                <a:r>
                  <a:rPr lang="en-US" sz="2400" dirty="0"/>
                  <a:t>	Add the min-weight edge that doesn’t 		cause a cycle</a:t>
                </a:r>
              </a:p>
            </p:txBody>
          </p:sp>
        </mc:Choice>
        <mc:Fallback>
          <p:sp>
            <p:nvSpPr>
              <p:cNvPr id="44" name="TextBox 43"/>
              <p:cNvSpPr txBox="1">
                <a:spLocks noRot="1" noChangeAspect="1" noMove="1" noResize="1" noEditPoints="1" noAdjustHandles="1" noChangeArrowheads="1" noChangeShapeType="1" noTextEdit="1"/>
              </p:cNvSpPr>
              <p:nvPr/>
            </p:nvSpPr>
            <p:spPr>
              <a:xfrm>
                <a:off x="709131" y="1376502"/>
                <a:ext cx="6682270" cy="1569660"/>
              </a:xfrm>
              <a:prstGeom prst="rect">
                <a:avLst/>
              </a:prstGeom>
              <a:blipFill>
                <a:blip r:embed="rId2"/>
                <a:stretch>
                  <a:fillRect l="-1367" t="-3113"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910051" y="5975508"/>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910051" y="5975508"/>
                <a:ext cx="36388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3350691" y="5600132"/>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3350691" y="5600132"/>
                <a:ext cx="41261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14CE1E9-7A86-7C9E-C64B-238BAC41E6A5}"/>
                  </a:ext>
                </a:extLst>
              </p:cNvPr>
              <p:cNvSpPr txBox="1"/>
              <p:nvPr/>
            </p:nvSpPr>
            <p:spPr>
              <a:xfrm>
                <a:off x="6697090" y="1322145"/>
                <a:ext cx="5210772" cy="5016758"/>
              </a:xfrm>
              <a:prstGeom prst="rect">
                <a:avLst/>
              </a:prstGeom>
              <a:noFill/>
            </p:spPr>
            <p:txBody>
              <a:bodyPr wrap="square" rtlCol="0">
                <a:spAutoFit/>
              </a:bodyPr>
              <a:lstStyle/>
              <a:p>
                <a:r>
                  <a:rPr lang="en-US" sz="2000" b="1" dirty="0"/>
                  <a:t>Proof: </a:t>
                </a:r>
                <a:r>
                  <a:rPr lang="en-US" sz="2000" dirty="0"/>
                  <a:t>Suppose we have some arbitrary set of edges </a:t>
                </a:r>
                <a14:m>
                  <m:oMath xmlns:m="http://schemas.openxmlformats.org/officeDocument/2006/math">
                    <m:r>
                      <a:rPr lang="en-US" sz="2000" b="0" i="1" smtClean="0">
                        <a:solidFill>
                          <a:schemeClr val="accent2">
                            <a:lumMod val="75000"/>
                          </a:schemeClr>
                        </a:solidFill>
                        <a:latin typeface="Cambria Math" panose="02040503050406030204" pitchFamily="18" charset="0"/>
                      </a:rPr>
                      <m:t>𝐴</m:t>
                    </m:r>
                  </m:oMath>
                </a14:m>
                <a:r>
                  <a:rPr lang="en-US" sz="2000" dirty="0"/>
                  <a:t> that Kruskal’s has already selected to include in the MST. </a:t>
                </a:r>
                <a14:m>
                  <m:oMath xmlns:m="http://schemas.openxmlformats.org/officeDocument/2006/math">
                    <m:r>
                      <a:rPr lang="en-US" sz="2000" i="1" smtClean="0">
                        <a:solidFill>
                          <a:srgbClr val="FF00FF"/>
                        </a:solidFill>
                        <a:latin typeface="Cambria Math"/>
                      </a:rPr>
                      <m:t>𝑒</m:t>
                    </m:r>
                    <m:r>
                      <a:rPr lang="en-US" sz="2000" i="1" smtClean="0">
                        <a:solidFill>
                          <a:srgbClr val="FF00FF"/>
                        </a:solidFill>
                        <a:latin typeface="Cambria Math"/>
                      </a:rPr>
                      <m:t>=(</m:t>
                    </m:r>
                    <m:r>
                      <a:rPr lang="en-US" sz="2000" b="0" i="1" smtClean="0">
                        <a:solidFill>
                          <a:srgbClr val="FF00FF"/>
                        </a:solidFill>
                        <a:latin typeface="Cambria Math" panose="02040503050406030204" pitchFamily="18" charset="0"/>
                      </a:rPr>
                      <m:t>𝐹</m:t>
                    </m:r>
                    <m:r>
                      <a:rPr lang="en-US" sz="2000" i="1">
                        <a:solidFill>
                          <a:srgbClr val="FF00FF"/>
                        </a:solidFill>
                        <a:latin typeface="Cambria Math"/>
                      </a:rPr>
                      <m:t>,</m:t>
                    </m:r>
                    <m:r>
                      <a:rPr lang="en-US" sz="2000" b="0" i="1" smtClean="0">
                        <a:solidFill>
                          <a:srgbClr val="FF00FF"/>
                        </a:solidFill>
                        <a:latin typeface="Cambria Math" panose="02040503050406030204" pitchFamily="18" charset="0"/>
                      </a:rPr>
                      <m:t>𝐺</m:t>
                    </m:r>
                    <m:r>
                      <a:rPr lang="en-US" sz="2000" i="1">
                        <a:solidFill>
                          <a:srgbClr val="FF00FF"/>
                        </a:solidFill>
                        <a:latin typeface="Cambria Math"/>
                      </a:rPr>
                      <m:t>) </m:t>
                    </m:r>
                  </m:oMath>
                </a14:m>
                <a:r>
                  <a:rPr lang="en-US" sz="2000" dirty="0"/>
                  <a:t>is the edge Kruskal’s selects to add next</a:t>
                </a:r>
              </a:p>
              <a:p>
                <a:endParaRPr lang="en-US" sz="2000" dirty="0"/>
              </a:p>
              <a:p>
                <a:r>
                  <a:rPr lang="en-US" sz="2000" dirty="0"/>
                  <a:t>We know that there cannot exist a path from </a:t>
                </a:r>
                <a14:m>
                  <m:oMath xmlns:m="http://schemas.openxmlformats.org/officeDocument/2006/math">
                    <m:r>
                      <a:rPr lang="en-US" sz="2000" b="0" i="1" smtClean="0">
                        <a:solidFill>
                          <a:schemeClr val="tx1"/>
                        </a:solidFill>
                        <a:latin typeface="Cambria Math" panose="02040503050406030204" pitchFamily="18" charset="0"/>
                      </a:rPr>
                      <m:t>𝐹</m:t>
                    </m:r>
                    <m:r>
                      <a:rPr lang="en-US" sz="2000" b="0" i="1" smtClean="0">
                        <a:solidFill>
                          <a:schemeClr val="accent6"/>
                        </a:solidFill>
                        <a:latin typeface="Cambria Math" panose="02040503050406030204" pitchFamily="18" charset="0"/>
                      </a:rPr>
                      <m:t> </m:t>
                    </m:r>
                  </m:oMath>
                </a14:m>
                <a:r>
                  <a:rPr lang="en-US" sz="2000" dirty="0"/>
                  <a:t>to G using only edges in </a:t>
                </a:r>
                <a14:m>
                  <m:oMath xmlns:m="http://schemas.openxmlformats.org/officeDocument/2006/math">
                    <m:r>
                      <a:rPr lang="en-US" sz="2000" i="1" smtClean="0">
                        <a:solidFill>
                          <a:schemeClr val="accent2">
                            <a:lumMod val="75000"/>
                          </a:schemeClr>
                        </a:solidFill>
                        <a:latin typeface="Cambria Math" panose="02040503050406030204" pitchFamily="18" charset="0"/>
                      </a:rPr>
                      <m:t>𝐴</m:t>
                    </m:r>
                  </m:oMath>
                </a14:m>
                <a:r>
                  <a:rPr lang="en-US" sz="2000" dirty="0"/>
                  <a:t> because </a:t>
                </a:r>
                <a14:m>
                  <m:oMath xmlns:m="http://schemas.openxmlformats.org/officeDocument/2006/math">
                    <m:r>
                      <a:rPr lang="en-US" sz="2000" i="1" smtClean="0">
                        <a:solidFill>
                          <a:srgbClr val="FF00FF"/>
                        </a:solidFill>
                        <a:latin typeface="Cambria Math"/>
                      </a:rPr>
                      <m:t>𝑒</m:t>
                    </m:r>
                  </m:oMath>
                </a14:m>
                <a:r>
                  <a:rPr lang="en-US" sz="2000" dirty="0"/>
                  <a:t> does not cause a cycle</a:t>
                </a:r>
              </a:p>
              <a:p>
                <a:endParaRPr lang="en-US" sz="2000" dirty="0"/>
              </a:p>
              <a:p>
                <a:r>
                  <a:rPr lang="en-US" sz="2000" dirty="0"/>
                  <a:t>We can cut the graph therefore into 2 disjoint sets: </a:t>
                </a:r>
              </a:p>
              <a:p>
                <a:pPr marL="342900" indent="-342900">
                  <a:buFont typeface="Arial" panose="020B0604020202020204" pitchFamily="34" charset="0"/>
                  <a:buChar char="•"/>
                </a:pPr>
                <a:r>
                  <a:rPr lang="en-US" sz="2000" dirty="0"/>
                  <a:t>nodes reachable from G using edges in </a:t>
                </a:r>
                <a14:m>
                  <m:oMath xmlns:m="http://schemas.openxmlformats.org/officeDocument/2006/math">
                    <m:r>
                      <a:rPr lang="en-US" sz="2000" b="0" i="1" smtClean="0">
                        <a:solidFill>
                          <a:schemeClr val="accent2">
                            <a:lumMod val="75000"/>
                          </a:schemeClr>
                        </a:solidFill>
                        <a:latin typeface="Cambria Math" panose="02040503050406030204" pitchFamily="18" charset="0"/>
                      </a:rPr>
                      <m:t>𝐴</m:t>
                    </m:r>
                  </m:oMath>
                </a14:m>
                <a:endParaRPr lang="en-US" sz="2000" dirty="0"/>
              </a:p>
              <a:p>
                <a:pPr marL="342900" indent="-342900">
                  <a:buFont typeface="Arial" panose="020B0604020202020204" pitchFamily="34" charset="0"/>
                  <a:buChar char="•"/>
                </a:pPr>
                <a:r>
                  <a:rPr lang="en-US" sz="2000" dirty="0"/>
                  <a:t>nodes reachable from </a:t>
                </a:r>
                <a14:m>
                  <m:oMath xmlns:m="http://schemas.openxmlformats.org/officeDocument/2006/math">
                    <m:r>
                      <a:rPr lang="en-US" sz="2000" b="0" i="1" smtClean="0">
                        <a:solidFill>
                          <a:schemeClr val="tx1"/>
                        </a:solidFill>
                        <a:latin typeface="Cambria Math" panose="02040503050406030204" pitchFamily="18" charset="0"/>
                      </a:rPr>
                      <m:t>𝐹</m:t>
                    </m:r>
                  </m:oMath>
                </a14:m>
                <a:r>
                  <a:rPr lang="en-US" sz="2000" dirty="0"/>
                  <a:t> using edges in </a:t>
                </a:r>
                <a14:m>
                  <m:oMath xmlns:m="http://schemas.openxmlformats.org/officeDocument/2006/math">
                    <m:r>
                      <a:rPr lang="en-US" sz="2000" i="1">
                        <a:solidFill>
                          <a:srgbClr val="7030A0"/>
                        </a:solidFill>
                        <a:latin typeface="Cambria Math" panose="02040503050406030204" pitchFamily="18" charset="0"/>
                      </a:rPr>
                      <m:t>𝐴</m:t>
                    </m:r>
                  </m:oMath>
                </a14:m>
                <a:endParaRPr lang="en-US" sz="2000" dirty="0"/>
              </a:p>
              <a:p>
                <a:pPr marL="342900" indent="-342900">
                  <a:buFont typeface="Arial" panose="020B0604020202020204" pitchFamily="34" charset="0"/>
                  <a:buChar char="•"/>
                </a:pPr>
                <a:endParaRPr lang="en-US" sz="2000" dirty="0"/>
              </a:p>
              <a:p>
                <a14:m>
                  <m:oMath xmlns:m="http://schemas.openxmlformats.org/officeDocument/2006/math">
                    <m:r>
                      <a:rPr lang="en-US" sz="2000" b="0" i="1" smtClean="0">
                        <a:solidFill>
                          <a:srgbClr val="FF00FF"/>
                        </a:solidFill>
                        <a:latin typeface="Cambria Math" panose="02040503050406030204" pitchFamily="18" charset="0"/>
                      </a:rPr>
                      <m:t>𝑒</m:t>
                    </m:r>
                  </m:oMath>
                </a14:m>
                <a:r>
                  <a:rPr lang="en-US" sz="2000" dirty="0"/>
                  <a:t> is the minimum cost edge that crosses this cut, so by the Cut Theorem, Kruskal’s is optimal!</a:t>
                </a:r>
              </a:p>
            </p:txBody>
          </p:sp>
        </mc:Choice>
        <mc:Fallback>
          <p:sp>
            <p:nvSpPr>
              <p:cNvPr id="8" name="TextBox 7">
                <a:extLst>
                  <a:ext uri="{FF2B5EF4-FFF2-40B4-BE49-F238E27FC236}">
                    <a16:creationId xmlns:a16="http://schemas.microsoft.com/office/drawing/2014/main" id="{514CE1E9-7A86-7C9E-C64B-238BAC41E6A5}"/>
                  </a:ext>
                </a:extLst>
              </p:cNvPr>
              <p:cNvSpPr txBox="1">
                <a:spLocks noRot="1" noChangeAspect="1" noMove="1" noResize="1" noEditPoints="1" noAdjustHandles="1" noChangeArrowheads="1" noChangeShapeType="1" noTextEdit="1"/>
              </p:cNvSpPr>
              <p:nvPr/>
            </p:nvSpPr>
            <p:spPr>
              <a:xfrm>
                <a:off x="6697090" y="1322145"/>
                <a:ext cx="5210772" cy="5016758"/>
              </a:xfrm>
              <a:prstGeom prst="rect">
                <a:avLst/>
              </a:prstGeom>
              <a:blipFill>
                <a:blip r:embed="rId5"/>
                <a:stretch>
                  <a:fillRect l="-1288" t="-729" r="-2108" b="-1215"/>
                </a:stretch>
              </a:blipFill>
            </p:spPr>
            <p:txBody>
              <a:bodyPr/>
              <a:lstStyle/>
              <a:p>
                <a:r>
                  <a:rPr lang="en-US">
                    <a:noFill/>
                  </a:rPr>
                  <a:t> </a:t>
                </a:r>
              </a:p>
            </p:txBody>
          </p:sp>
        </mc:Fallback>
      </mc:AlternateContent>
    </p:spTree>
    <p:extLst>
      <p:ext uri="{BB962C8B-B14F-4D97-AF65-F5344CB8AC3E}">
        <p14:creationId xmlns:p14="http://schemas.microsoft.com/office/powerpoint/2010/main" val="27412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642513" y="3505200"/>
            <a:ext cx="2906973" cy="2934268"/>
          </a:xfrm>
          <a:custGeom>
            <a:avLst/>
            <a:gdLst>
              <a:gd name="connsiteX0" fmla="*/ 0 w 2906973"/>
              <a:gd name="connsiteY0" fmla="*/ 0 h 2934268"/>
              <a:gd name="connsiteX1" fmla="*/ 614149 w 2906973"/>
              <a:gd name="connsiteY1" fmla="*/ 2934268 h 2934268"/>
              <a:gd name="connsiteX2" fmla="*/ 1937982 w 2906973"/>
              <a:gd name="connsiteY2" fmla="*/ 2825086 h 2934268"/>
              <a:gd name="connsiteX3" fmla="*/ 2906973 w 2906973"/>
              <a:gd name="connsiteY3" fmla="*/ 1596788 h 2934268"/>
              <a:gd name="connsiteX4" fmla="*/ 1405719 w 2906973"/>
              <a:gd name="connsiteY4" fmla="*/ 68238 h 2934268"/>
              <a:gd name="connsiteX5" fmla="*/ 0 w 2906973"/>
              <a:gd name="connsiteY5" fmla="*/ 0 h 29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6973" h="2934268">
                <a:moveTo>
                  <a:pt x="0" y="0"/>
                </a:moveTo>
                <a:lnTo>
                  <a:pt x="614149" y="2934268"/>
                </a:lnTo>
                <a:lnTo>
                  <a:pt x="1937982" y="2825086"/>
                </a:lnTo>
                <a:lnTo>
                  <a:pt x="2906973" y="1596788"/>
                </a:lnTo>
                <a:lnTo>
                  <a:pt x="1405719" y="68238"/>
                </a:lnTo>
                <a:lnTo>
                  <a:pt x="0" y="0"/>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Kruskal’s Algorithm Runtime</a:t>
            </a:r>
          </a:p>
        </p:txBody>
      </p:sp>
      <p:sp>
        <p:nvSpPr>
          <p:cNvPr id="4" name="Slide Number Placeholder 3"/>
          <p:cNvSpPr>
            <a:spLocks noGrp="1"/>
          </p:cNvSpPr>
          <p:nvPr>
            <p:ph type="sldNum" sz="quarter" idx="12"/>
          </p:nvPr>
        </p:nvSpPr>
        <p:spPr/>
        <p:txBody>
          <a:bodyPr/>
          <a:lstStyle/>
          <a:p>
            <a:fld id="{86BADE50-950A-4D58-BFB2-FA2C6A8B385D}" type="slidenum">
              <a:rPr lang="en-US" smtClean="0"/>
              <a:t>28</a:t>
            </a:fld>
            <a:endParaRPr lang="en-US"/>
          </a:p>
        </p:txBody>
      </p:sp>
      <mc:AlternateContent xmlns:mc="http://schemas.openxmlformats.org/markup-compatibility/2006" xmlns:a14="http://schemas.microsoft.com/office/drawing/2010/main">
        <mc:Choice Requires="a14">
          <p:sp>
            <p:nvSpPr>
              <p:cNvPr id="44" name="TextBox 43"/>
              <p:cNvSpPr txBox="1"/>
              <p:nvPr/>
            </p:nvSpPr>
            <p:spPr>
              <a:xfrm>
                <a:off x="709130" y="1376502"/>
                <a:ext cx="7075065"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7030A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the min-weight edge that doesn’t 		cause a cycle</a:t>
                </a:r>
              </a:p>
            </p:txBody>
          </p:sp>
        </mc:Choice>
        <mc:Fallback xmlns="">
          <p:sp>
            <p:nvSpPr>
              <p:cNvPr id="44" name="TextBox 43"/>
              <p:cNvSpPr txBox="1">
                <a:spLocks noRot="1" noChangeAspect="1" noMove="1" noResize="1" noEditPoints="1" noAdjustHandles="1" noChangeArrowheads="1" noChangeShapeType="1" noTextEdit="1"/>
              </p:cNvSpPr>
              <p:nvPr/>
            </p:nvSpPr>
            <p:spPr>
              <a:xfrm>
                <a:off x="709130" y="1376502"/>
                <a:ext cx="7075065" cy="1815882"/>
              </a:xfrm>
              <a:prstGeom prst="rect">
                <a:avLst/>
              </a:prstGeom>
              <a:blipFill>
                <a:blip r:embed="rId3"/>
                <a:stretch>
                  <a:fillRect l="-1723" t="-3356"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275964" y="5975508"/>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75964" y="5975508"/>
                <a:ext cx="36388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4716604" y="5600132"/>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4716604" y="5600132"/>
                <a:ext cx="41261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98521" y="2450205"/>
                <a:ext cx="3960291" cy="1200329"/>
              </a:xfrm>
              <a:prstGeom prst="rect">
                <a:avLst/>
              </a:prstGeom>
              <a:noFill/>
            </p:spPr>
            <p:txBody>
              <a:bodyPr wrap="square" rtlCol="0">
                <a:spAutoFit/>
              </a:bodyPr>
              <a:lstStyle/>
              <a:p>
                <a:r>
                  <a:rPr lang="en-US" sz="2400" dirty="0">
                    <a:solidFill>
                      <a:schemeClr val="accent6">
                        <a:lumMod val="75000"/>
                      </a:schemeClr>
                    </a:solidFill>
                  </a:rPr>
                  <a:t>Keep edges in a Disjoint-set data structure (very fancy)</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998521" y="2450205"/>
                <a:ext cx="3960291" cy="1200329"/>
              </a:xfrm>
              <a:prstGeom prst="rect">
                <a:avLst/>
              </a:prstGeom>
              <a:blipFill>
                <a:blip r:embed="rId6"/>
                <a:stretch>
                  <a:fillRect l="-2308" t="-4061" b="-6091"/>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0A89299-D1E7-0674-CB93-3AE7B8388A53}"/>
              </a:ext>
            </a:extLst>
          </p:cNvPr>
          <p:cNvGrpSpPr/>
          <p:nvPr/>
        </p:nvGrpSpPr>
        <p:grpSpPr>
          <a:xfrm>
            <a:off x="2342483" y="3578714"/>
            <a:ext cx="4600060" cy="2787240"/>
            <a:chOff x="0" y="2862182"/>
            <a:chExt cx="7044346" cy="4268266"/>
          </a:xfrm>
        </p:grpSpPr>
        <p:cxnSp>
          <p:nvCxnSpPr>
            <p:cNvPr id="9" name="Straight Connector 8">
              <a:extLst>
                <a:ext uri="{FF2B5EF4-FFF2-40B4-BE49-F238E27FC236}">
                  <a16:creationId xmlns:a16="http://schemas.microsoft.com/office/drawing/2014/main" id="{8906F559-3E37-C08E-5663-4FC40B309D0A}"/>
                </a:ext>
              </a:extLst>
            </p:cNvPr>
            <p:cNvCxnSpPr>
              <a:stCxn id="37" idx="7"/>
              <a:endCxn id="38"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AD237B2-319E-266D-BF25-7FD2425D0E62}"/>
                </a:ext>
              </a:extLst>
            </p:cNvPr>
            <p:cNvCxnSpPr>
              <a:stCxn id="38" idx="6"/>
              <a:endCxn id="41"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588AC2-B796-D9B3-2DB3-BDBE20246951}"/>
                </a:ext>
              </a:extLst>
            </p:cNvPr>
            <p:cNvCxnSpPr>
              <a:stCxn id="37" idx="4"/>
              <a:endCxn id="39"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0B1FD62-A36E-363C-E317-09978D63B045}"/>
                </a:ext>
              </a:extLst>
            </p:cNvPr>
            <p:cNvCxnSpPr>
              <a:stCxn id="40" idx="3"/>
              <a:endCxn id="39"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638F63D-DE08-5CBA-09F8-F2DF696C2E83}"/>
                </a:ext>
              </a:extLst>
            </p:cNvPr>
            <p:cNvCxnSpPr>
              <a:stCxn id="42" idx="2"/>
              <a:endCxn id="39"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80EC71-A61D-CFBC-D63C-0276932B60A4}"/>
                </a:ext>
              </a:extLst>
            </p:cNvPr>
            <p:cNvCxnSpPr>
              <a:stCxn id="40" idx="5"/>
              <a:endCxn id="42"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412562-A79F-79BA-4CE8-12256652237C}"/>
                </a:ext>
              </a:extLst>
            </p:cNvPr>
            <p:cNvCxnSpPr>
              <a:stCxn id="40" idx="7"/>
              <a:endCxn id="41"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7AE868-9150-F2A2-76C9-C605E0489F02}"/>
                </a:ext>
              </a:extLst>
            </p:cNvPr>
            <p:cNvCxnSpPr>
              <a:stCxn id="42" idx="6"/>
              <a:endCxn id="43"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E9F626-3286-C123-A843-A71A4CD54ABC}"/>
                </a:ext>
              </a:extLst>
            </p:cNvPr>
            <p:cNvCxnSpPr>
              <a:stCxn id="43" idx="1"/>
              <a:endCxn id="41"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DBFF1F-CBD6-F01F-1B7C-5E555A95F6C2}"/>
                </a:ext>
              </a:extLst>
            </p:cNvPr>
            <p:cNvCxnSpPr>
              <a:stCxn id="46" idx="2"/>
              <a:endCxn id="41"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446360-6687-2651-601F-DE486A7009D7}"/>
                </a:ext>
              </a:extLst>
            </p:cNvPr>
            <p:cNvCxnSpPr>
              <a:stCxn id="43" idx="0"/>
              <a:endCxn id="46"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C6DEB8-5ECF-3371-B51E-3069D2935E25}"/>
                </a:ext>
              </a:extLst>
            </p:cNvPr>
            <p:cNvCxnSpPr>
              <a:stCxn id="45" idx="1"/>
              <a:endCxn id="46"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7BF3B57-BCDD-2B54-925C-A37FACCFF84D}"/>
                </a:ext>
              </a:extLst>
            </p:cNvPr>
            <p:cNvCxnSpPr>
              <a:stCxn id="45" idx="3"/>
              <a:endCxn id="43"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2291279-E2AF-93E3-B3BE-70277D606C90}"/>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3" name="TextBox 22">
              <a:extLst>
                <a:ext uri="{FF2B5EF4-FFF2-40B4-BE49-F238E27FC236}">
                  <a16:creationId xmlns:a16="http://schemas.microsoft.com/office/drawing/2014/main" id="{533D8137-48D6-160C-9042-A30469576ACE}"/>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4" name="TextBox 23">
              <a:extLst>
                <a:ext uri="{FF2B5EF4-FFF2-40B4-BE49-F238E27FC236}">
                  <a16:creationId xmlns:a16="http://schemas.microsoft.com/office/drawing/2014/main" id="{854A8F65-F8C9-045F-C267-F0823C987ECF}"/>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603C1DFD-968C-9C38-EE6E-001663278E47}"/>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6" name="TextBox 25">
              <a:extLst>
                <a:ext uri="{FF2B5EF4-FFF2-40B4-BE49-F238E27FC236}">
                  <a16:creationId xmlns:a16="http://schemas.microsoft.com/office/drawing/2014/main" id="{4E0B706C-253A-460B-DA6F-77573298B6D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7" name="TextBox 26">
              <a:extLst>
                <a:ext uri="{FF2B5EF4-FFF2-40B4-BE49-F238E27FC236}">
                  <a16:creationId xmlns:a16="http://schemas.microsoft.com/office/drawing/2014/main" id="{8B7CFE76-53CC-06C8-16D0-CA33A36789E2}"/>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8" name="TextBox 27">
              <a:extLst>
                <a:ext uri="{FF2B5EF4-FFF2-40B4-BE49-F238E27FC236}">
                  <a16:creationId xmlns:a16="http://schemas.microsoft.com/office/drawing/2014/main" id="{741E7349-890C-AEE8-2E6E-1D552D883FC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9" name="TextBox 28">
              <a:extLst>
                <a:ext uri="{FF2B5EF4-FFF2-40B4-BE49-F238E27FC236}">
                  <a16:creationId xmlns:a16="http://schemas.microsoft.com/office/drawing/2014/main" id="{E36EA8CF-BFEC-724F-E5BA-CD0A520CE9F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22F43A2B-13C3-030A-43C8-F74014FDF05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31" name="TextBox 30">
              <a:extLst>
                <a:ext uri="{FF2B5EF4-FFF2-40B4-BE49-F238E27FC236}">
                  <a16:creationId xmlns:a16="http://schemas.microsoft.com/office/drawing/2014/main" id="{9FAB9643-C79B-739D-7B6A-3A0F54C43A2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32" name="TextBox 31">
              <a:extLst>
                <a:ext uri="{FF2B5EF4-FFF2-40B4-BE49-F238E27FC236}">
                  <a16:creationId xmlns:a16="http://schemas.microsoft.com/office/drawing/2014/main" id="{B313470F-23FF-E3EF-6018-B34228E9675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3" name="TextBox 32">
              <a:extLst>
                <a:ext uri="{FF2B5EF4-FFF2-40B4-BE49-F238E27FC236}">
                  <a16:creationId xmlns:a16="http://schemas.microsoft.com/office/drawing/2014/main" id="{7BB77780-578C-ECA0-5DDB-FAD86F8C310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4" name="TextBox 33">
              <a:extLst>
                <a:ext uri="{FF2B5EF4-FFF2-40B4-BE49-F238E27FC236}">
                  <a16:creationId xmlns:a16="http://schemas.microsoft.com/office/drawing/2014/main" id="{439D5070-23D1-77FF-BC24-50914A5FB99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5" name="Straight Connector 34">
              <a:extLst>
                <a:ext uri="{FF2B5EF4-FFF2-40B4-BE49-F238E27FC236}">
                  <a16:creationId xmlns:a16="http://schemas.microsoft.com/office/drawing/2014/main" id="{36E71AF4-61A2-B32F-1360-9E74E08CF1A2}"/>
                </a:ext>
              </a:extLst>
            </p:cNvPr>
            <p:cNvCxnSpPr>
              <a:stCxn id="38" idx="4"/>
              <a:endCxn id="39"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3E1F7BE-6E71-8FC1-1BDA-6836E12281F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7" name="Oval 36">
              <a:extLst>
                <a:ext uri="{FF2B5EF4-FFF2-40B4-BE49-F238E27FC236}">
                  <a16:creationId xmlns:a16="http://schemas.microsoft.com/office/drawing/2014/main" id="{901C590A-BC76-FDB5-B8EF-809E66904057}"/>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8" name="Oval 37">
              <a:extLst>
                <a:ext uri="{FF2B5EF4-FFF2-40B4-BE49-F238E27FC236}">
                  <a16:creationId xmlns:a16="http://schemas.microsoft.com/office/drawing/2014/main" id="{686F68E6-B255-9328-9B0A-C77BAA12F73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9" name="Oval 38">
              <a:extLst>
                <a:ext uri="{FF2B5EF4-FFF2-40B4-BE49-F238E27FC236}">
                  <a16:creationId xmlns:a16="http://schemas.microsoft.com/office/drawing/2014/main" id="{41A9FFA7-7275-148C-4604-525062B09D4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0" name="Oval 39">
              <a:extLst>
                <a:ext uri="{FF2B5EF4-FFF2-40B4-BE49-F238E27FC236}">
                  <a16:creationId xmlns:a16="http://schemas.microsoft.com/office/drawing/2014/main" id="{6D745206-45D4-2AFC-7DED-E4069E84824C}"/>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41" name="Oval 40">
              <a:extLst>
                <a:ext uri="{FF2B5EF4-FFF2-40B4-BE49-F238E27FC236}">
                  <a16:creationId xmlns:a16="http://schemas.microsoft.com/office/drawing/2014/main" id="{632D2336-DD33-3415-C503-01DB63E07C8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2" name="Oval 41">
              <a:extLst>
                <a:ext uri="{FF2B5EF4-FFF2-40B4-BE49-F238E27FC236}">
                  <a16:creationId xmlns:a16="http://schemas.microsoft.com/office/drawing/2014/main" id="{96B6C5BD-B641-4819-A698-43026CD7E8A2}"/>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3" name="Oval 42">
              <a:extLst>
                <a:ext uri="{FF2B5EF4-FFF2-40B4-BE49-F238E27FC236}">
                  <a16:creationId xmlns:a16="http://schemas.microsoft.com/office/drawing/2014/main" id="{FBD596A2-4E8F-C2B2-993F-5653C1E4620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5" name="Oval 44">
              <a:extLst>
                <a:ext uri="{FF2B5EF4-FFF2-40B4-BE49-F238E27FC236}">
                  <a16:creationId xmlns:a16="http://schemas.microsoft.com/office/drawing/2014/main" id="{FDE420EF-112E-8919-360D-601908DD7EF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6" name="Oval 45">
              <a:extLst>
                <a:ext uri="{FF2B5EF4-FFF2-40B4-BE49-F238E27FC236}">
                  <a16:creationId xmlns:a16="http://schemas.microsoft.com/office/drawing/2014/main" id="{05FA8AC5-474E-3627-3A36-278663E1D51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21326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05201" y="3513084"/>
            <a:ext cx="2191407" cy="2049517"/>
          </a:xfrm>
          <a:custGeom>
            <a:avLst/>
            <a:gdLst>
              <a:gd name="connsiteX0" fmla="*/ 220717 w 2191407"/>
              <a:gd name="connsiteY0" fmla="*/ 2049517 h 2049517"/>
              <a:gd name="connsiteX1" fmla="*/ 1734207 w 2191407"/>
              <a:gd name="connsiteY1" fmla="*/ 1103586 h 2049517"/>
              <a:gd name="connsiteX2" fmla="*/ 2191407 w 2191407"/>
              <a:gd name="connsiteY2" fmla="*/ 268014 h 2049517"/>
              <a:gd name="connsiteX3" fmla="*/ 1939158 w 2191407"/>
              <a:gd name="connsiteY3" fmla="*/ 0 h 2049517"/>
              <a:gd name="connsiteX4" fmla="*/ 1387365 w 2191407"/>
              <a:gd name="connsiteY4" fmla="*/ 0 h 2049517"/>
              <a:gd name="connsiteX5" fmla="*/ 362607 w 2191407"/>
              <a:gd name="connsiteY5" fmla="*/ 756745 h 2049517"/>
              <a:gd name="connsiteX6" fmla="*/ 0 w 2191407"/>
              <a:gd name="connsiteY6" fmla="*/ 1340069 h 2049517"/>
              <a:gd name="connsiteX7" fmla="*/ 31531 w 2191407"/>
              <a:gd name="connsiteY7" fmla="*/ 1781504 h 2049517"/>
              <a:gd name="connsiteX8" fmla="*/ 220717 w 2191407"/>
              <a:gd name="connsiteY8" fmla="*/ 2049517 h 204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407" h="2049517">
                <a:moveTo>
                  <a:pt x="220717" y="2049517"/>
                </a:moveTo>
                <a:lnTo>
                  <a:pt x="1734207" y="1103586"/>
                </a:lnTo>
                <a:lnTo>
                  <a:pt x="2191407" y="268014"/>
                </a:lnTo>
                <a:lnTo>
                  <a:pt x="1939158" y="0"/>
                </a:lnTo>
                <a:lnTo>
                  <a:pt x="1387365" y="0"/>
                </a:lnTo>
                <a:lnTo>
                  <a:pt x="362607" y="756745"/>
                </a:lnTo>
                <a:lnTo>
                  <a:pt x="0" y="1340069"/>
                </a:lnTo>
                <a:lnTo>
                  <a:pt x="31531" y="1781504"/>
                </a:lnTo>
                <a:lnTo>
                  <a:pt x="220717" y="20495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General MST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29</a:t>
            </a:fld>
            <a:endParaRPr lang="en-US"/>
          </a:p>
        </p:txBody>
      </p:sp>
      <p:grpSp>
        <p:nvGrpSpPr>
          <p:cNvPr id="47" name="Group 46"/>
          <p:cNvGrpSpPr/>
          <p:nvPr/>
        </p:nvGrpSpPr>
        <p:grpSpPr>
          <a:xfrm>
            <a:off x="3826554" y="3537360"/>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mc:Choice xmlns:a14="http://schemas.microsoft.com/office/drawing/2010/main" Requires="a14">
          <p:sp>
            <p:nvSpPr>
              <p:cNvPr id="44" name="TextBox 43"/>
              <p:cNvSpPr txBox="1"/>
              <p:nvPr/>
            </p:nvSpPr>
            <p:spPr>
              <a:xfrm>
                <a:off x="1905001" y="1378424"/>
                <a:ext cx="8686800"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r>
                  <a:rPr lang="en-US" sz="2800" dirty="0"/>
                  <a:t> which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t> respects</a:t>
                </a:r>
              </a:p>
              <a:p>
                <a:r>
                  <a:rPr lang="en-US" sz="2800" dirty="0"/>
                  <a:t>	Add the </a:t>
                </a:r>
                <a:r>
                  <a:rPr lang="en-US" sz="2800" dirty="0">
                    <a:solidFill>
                      <a:srgbClr val="FF00FF"/>
                    </a:solidFill>
                  </a:rPr>
                  <a:t>min-weight edge which crosses</a:t>
                </a:r>
                <a:r>
                  <a:rPr lang="en-US" sz="2800" dirty="0">
                    <a:solidFill>
                      <a:schemeClr val="accent6"/>
                    </a:solidFill>
                  </a:rPr>
                  <a: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endParaRPr lang="en-US" sz="2800" dirty="0"/>
              </a:p>
            </p:txBody>
          </p:sp>
        </mc:Choice>
        <mc:Fallback>
          <p:sp>
            <p:nvSpPr>
              <p:cNvPr id="44" name="TextBox 43"/>
              <p:cNvSpPr txBox="1">
                <a:spLocks noRot="1" noChangeAspect="1" noMove="1" noResize="1" noEditPoints="1" noAdjustHandles="1" noChangeArrowheads="1" noChangeShapeType="1" noTextEdit="1"/>
              </p:cNvSpPr>
              <p:nvPr/>
            </p:nvSpPr>
            <p:spPr>
              <a:xfrm>
                <a:off x="1905001" y="1378424"/>
                <a:ext cx="8686800" cy="1815882"/>
              </a:xfrm>
              <a:prstGeom prst="rect">
                <a:avLst/>
              </a:prstGeom>
              <a:blipFill>
                <a:blip r:embed="rId2"/>
                <a:stretch>
                  <a:fillRect l="-1474" t="-3020" b="-8725"/>
                </a:stretch>
              </a:blipFill>
            </p:spPr>
            <p:txBody>
              <a:bodyPr/>
              <a:lstStyle/>
              <a:p>
                <a:r>
                  <a:rPr lang="en-US">
                    <a:noFill/>
                  </a:rPr>
                  <a:t> </a:t>
                </a:r>
              </a:p>
            </p:txBody>
          </p:sp>
        </mc:Fallback>
      </mc:AlternateContent>
    </p:spTree>
    <p:extLst>
      <p:ext uri="{BB962C8B-B14F-4D97-AF65-F5344CB8AC3E}">
        <p14:creationId xmlns:p14="http://schemas.microsoft.com/office/powerpoint/2010/main" val="218532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92802"/>
            <a:ext cx="10515600" cy="1325563"/>
          </a:xfrm>
        </p:spPr>
        <p:txBody>
          <a:bodyPr>
            <a:normAutofit/>
          </a:bodyPr>
          <a:lstStyle/>
          <a:p>
            <a:r>
              <a:rPr lang="en-US" dirty="0"/>
              <a:t>DFS (non-recursive)</a:t>
            </a:r>
          </a:p>
        </p:txBody>
      </p:sp>
      <p:sp>
        <p:nvSpPr>
          <p:cNvPr id="4" name="Slide Number Placeholder 3"/>
          <p:cNvSpPr>
            <a:spLocks noGrp="1"/>
          </p:cNvSpPr>
          <p:nvPr>
            <p:ph type="sldNum" sz="quarter" idx="12"/>
          </p:nvPr>
        </p:nvSpPr>
        <p:spPr/>
        <p:txBody>
          <a:bodyPr/>
          <a:lstStyle/>
          <a:p>
            <a:fld id="{86BADE50-950A-4D58-BFB2-FA2C6A8B385D}" type="slidenum">
              <a:rPr lang="en-US" smtClean="0"/>
              <a:t>3</a:t>
            </a:fld>
            <a:endParaRPr lang="en-US"/>
          </a:p>
        </p:txBody>
      </p:sp>
      <p:sp>
        <p:nvSpPr>
          <p:cNvPr id="43" name="TextBox 42"/>
          <p:cNvSpPr txBox="1"/>
          <p:nvPr/>
        </p:nvSpPr>
        <p:spPr>
          <a:xfrm>
            <a:off x="5194496" y="414158"/>
            <a:ext cx="8686800" cy="6124754"/>
          </a:xfrm>
          <a:prstGeom prst="rect">
            <a:avLst/>
          </a:prstGeom>
          <a:noFill/>
        </p:spPr>
        <p:txBody>
          <a:bodyPr wrap="square" rtlCol="0">
            <a:spAutoFit/>
          </a:bodyPr>
          <a:lstStyle/>
          <a:p>
            <a:r>
              <a:rPr lang="en-US" sz="2800" dirty="0"/>
              <a:t>void </a:t>
            </a:r>
            <a:r>
              <a:rPr lang="en-US" sz="2800" dirty="0" err="1"/>
              <a:t>dfs</a:t>
            </a:r>
            <a:r>
              <a:rPr lang="en-US" sz="2800" dirty="0"/>
              <a:t>(graph, s){</a:t>
            </a:r>
          </a:p>
          <a:p>
            <a:r>
              <a:rPr lang="en-US" sz="2800" dirty="0"/>
              <a:t>	found = new </a:t>
            </a:r>
            <a:r>
              <a:rPr lang="en-US" sz="2800" dirty="0">
                <a:solidFill>
                  <a:srgbClr val="FF0000"/>
                </a:solidFill>
              </a:rPr>
              <a:t>Stack();</a:t>
            </a:r>
          </a:p>
          <a:p>
            <a:r>
              <a:rPr lang="en-US" sz="2800" dirty="0"/>
              <a:t>	</a:t>
            </a:r>
            <a:r>
              <a:rPr lang="en-US" sz="2800" dirty="0" err="1"/>
              <a:t>found.</a:t>
            </a:r>
            <a:r>
              <a:rPr lang="en-US" sz="2800" dirty="0" err="1">
                <a:solidFill>
                  <a:srgbClr val="FF0000"/>
                </a:solidFill>
              </a:rPr>
              <a:t>pop</a:t>
            </a:r>
            <a:r>
              <a:rPr lang="en-US" sz="2800" dirty="0"/>
              <a:t>(s);</a:t>
            </a:r>
          </a:p>
          <a:p>
            <a:r>
              <a:rPr lang="en-US" sz="2800" dirty="0"/>
              <a:t>	mark s as “visited”;</a:t>
            </a:r>
          </a:p>
          <a:p>
            <a:r>
              <a:rPr lang="en-US" sz="2800" dirty="0"/>
              <a:t>	While (!</a:t>
            </a:r>
            <a:r>
              <a:rPr lang="en-US" sz="2800" dirty="0" err="1"/>
              <a:t>found.isEmpty</a:t>
            </a:r>
            <a:r>
              <a:rPr lang="en-US" sz="2800" dirty="0"/>
              <a:t>()){</a:t>
            </a:r>
          </a:p>
          <a:p>
            <a:r>
              <a:rPr lang="en-US" sz="2800" dirty="0"/>
              <a:t>		current = </a:t>
            </a:r>
            <a:r>
              <a:rPr lang="en-US" sz="2800" dirty="0" err="1"/>
              <a:t>found.</a:t>
            </a:r>
            <a:r>
              <a:rPr lang="en-US" sz="2800" dirty="0" err="1">
                <a:solidFill>
                  <a:srgbClr val="FF0000"/>
                </a:solidFill>
              </a:rPr>
              <a:t>pop</a:t>
            </a:r>
            <a:r>
              <a:rPr lang="en-US" sz="2800" dirty="0"/>
              <a:t>();</a:t>
            </a:r>
          </a:p>
          <a:p>
            <a:r>
              <a:rPr lang="en-US" sz="2800" dirty="0"/>
              <a:t>		for (v : neighbors(current)){</a:t>
            </a:r>
          </a:p>
          <a:p>
            <a:r>
              <a:rPr lang="en-US" sz="2800" dirty="0"/>
              <a:t>			if (! v marked “visited”){</a:t>
            </a:r>
          </a:p>
          <a:p>
            <a:r>
              <a:rPr lang="en-US" sz="2800" dirty="0"/>
              <a:t>				mark v as “visited”;</a:t>
            </a:r>
          </a:p>
          <a:p>
            <a:r>
              <a:rPr lang="en-US" sz="2800" dirty="0"/>
              <a:t>				</a:t>
            </a:r>
            <a:r>
              <a:rPr lang="en-US" sz="2800" dirty="0" err="1"/>
              <a:t>found.</a:t>
            </a:r>
            <a:r>
              <a:rPr lang="en-US" sz="2800" dirty="0" err="1">
                <a:solidFill>
                  <a:srgbClr val="FF0000"/>
                </a:solidFill>
              </a:rPr>
              <a:t>push</a:t>
            </a:r>
            <a:r>
              <a:rPr lang="en-US" sz="2800" dirty="0"/>
              <a:t>(v);</a:t>
            </a:r>
          </a:p>
          <a:p>
            <a:r>
              <a:rPr lang="en-US" sz="2800" dirty="0"/>
              <a:t>			}</a:t>
            </a:r>
          </a:p>
          <a:p>
            <a:r>
              <a:rPr lang="en-US" sz="2800" dirty="0"/>
              <a:t>		}</a:t>
            </a:r>
          </a:p>
          <a:p>
            <a:r>
              <a:rPr lang="en-US" sz="2800" dirty="0"/>
              <a:t>	}	</a:t>
            </a:r>
          </a:p>
          <a:p>
            <a:r>
              <a:rPr lang="en-US" sz="2800" dirty="0"/>
              <a:t>}			</a:t>
            </a:r>
          </a:p>
        </p:txBody>
      </p:sp>
      <p:grpSp>
        <p:nvGrpSpPr>
          <p:cNvPr id="31" name="Group 30">
            <a:extLst>
              <a:ext uri="{FF2B5EF4-FFF2-40B4-BE49-F238E27FC236}">
                <a16:creationId xmlns:a16="http://schemas.microsoft.com/office/drawing/2014/main" id="{05DE2EC2-2F8B-20FE-8951-E2BD5C549C1C}"/>
              </a:ext>
            </a:extLst>
          </p:cNvPr>
          <p:cNvGrpSpPr/>
          <p:nvPr/>
        </p:nvGrpSpPr>
        <p:grpSpPr>
          <a:xfrm>
            <a:off x="474420" y="1517187"/>
            <a:ext cx="4385159" cy="2420607"/>
            <a:chOff x="1524000" y="2625729"/>
            <a:chExt cx="7044346" cy="3888478"/>
          </a:xfrm>
        </p:grpSpPr>
        <p:grpSp>
          <p:nvGrpSpPr>
            <p:cNvPr id="32" name="Group 31">
              <a:extLst>
                <a:ext uri="{FF2B5EF4-FFF2-40B4-BE49-F238E27FC236}">
                  <a16:creationId xmlns:a16="http://schemas.microsoft.com/office/drawing/2014/main" id="{FB1968D4-0ECC-068E-765A-3DF8DE21145C}"/>
                </a:ext>
              </a:extLst>
            </p:cNvPr>
            <p:cNvGrpSpPr/>
            <p:nvPr/>
          </p:nvGrpSpPr>
          <p:grpSpPr>
            <a:xfrm>
              <a:off x="1524000" y="2625729"/>
              <a:ext cx="7044346" cy="3888478"/>
              <a:chOff x="0" y="3020093"/>
              <a:chExt cx="7044346" cy="3888478"/>
            </a:xfrm>
          </p:grpSpPr>
          <p:cxnSp>
            <p:nvCxnSpPr>
              <p:cNvPr id="35" name="Straight Connector 34">
                <a:extLst>
                  <a:ext uri="{FF2B5EF4-FFF2-40B4-BE49-F238E27FC236}">
                    <a16:creationId xmlns:a16="http://schemas.microsoft.com/office/drawing/2014/main" id="{027EFB9C-1AD6-9281-AA30-5BE0BBE83EAC}"/>
                  </a:ext>
                </a:extLst>
              </p:cNvPr>
              <p:cNvCxnSpPr>
                <a:stCxn id="88" idx="7"/>
                <a:endCxn id="89"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C7B5A33-2C67-775A-F9F8-9849005F705A}"/>
                  </a:ext>
                </a:extLst>
              </p:cNvPr>
              <p:cNvCxnSpPr>
                <a:stCxn id="89" idx="6"/>
                <a:endCxn id="92"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E578285-E842-D666-EFFF-FAC536B41CA6}"/>
                  </a:ext>
                </a:extLst>
              </p:cNvPr>
              <p:cNvCxnSpPr>
                <a:stCxn id="88" idx="4"/>
                <a:endCxn id="90"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344E26-0374-B29A-3047-F12847819446}"/>
                  </a:ext>
                </a:extLst>
              </p:cNvPr>
              <p:cNvCxnSpPr>
                <a:stCxn id="91" idx="3"/>
                <a:endCxn id="90"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6777E69-513F-8E97-420E-4508C3786C63}"/>
                  </a:ext>
                </a:extLst>
              </p:cNvPr>
              <p:cNvCxnSpPr>
                <a:stCxn id="93" idx="2"/>
                <a:endCxn id="90"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D715E8-E960-3FE6-7B4F-3ED4B6D49FDA}"/>
                  </a:ext>
                </a:extLst>
              </p:cNvPr>
              <p:cNvCxnSpPr>
                <a:stCxn id="91" idx="5"/>
                <a:endCxn id="93"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249CD4-F9C0-5A68-8D91-891A4FA839E0}"/>
                  </a:ext>
                </a:extLst>
              </p:cNvPr>
              <p:cNvCxnSpPr>
                <a:stCxn id="91" idx="7"/>
                <a:endCxn id="92" idx="3"/>
              </p:cNvCxnSpPr>
              <p:nvPr/>
            </p:nvCxnSpPr>
            <p:spPr>
              <a:xfrm flipV="1">
                <a:off x="3012447" y="3510585"/>
                <a:ext cx="1017218" cy="105709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204DB22-82A3-0118-6481-472F7A6AF3F1}"/>
                  </a:ext>
                </a:extLst>
              </p:cNvPr>
              <p:cNvCxnSpPr>
                <a:stCxn id="93" idx="6"/>
                <a:endCxn id="94" idx="3"/>
              </p:cNvCxnSpPr>
              <p:nvPr/>
            </p:nvCxnSpPr>
            <p:spPr>
              <a:xfrm flipV="1">
                <a:off x="3360148" y="6576771"/>
                <a:ext cx="1716185" cy="7516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D26EFBD-31D4-049E-B188-F35998D684F2}"/>
                  </a:ext>
                </a:extLst>
              </p:cNvPr>
              <p:cNvCxnSpPr>
                <a:stCxn id="94" idx="1"/>
                <a:endCxn id="92" idx="4"/>
              </p:cNvCxnSpPr>
              <p:nvPr/>
            </p:nvCxnSpPr>
            <p:spPr>
              <a:xfrm flipH="1" flipV="1">
                <a:off x="4211133" y="3585751"/>
                <a:ext cx="865200" cy="262808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0849E95-CB0E-ABD6-850A-E61EBDEFACAA}"/>
                  </a:ext>
                </a:extLst>
              </p:cNvPr>
              <p:cNvCxnSpPr>
                <a:stCxn id="96" idx="2"/>
                <a:endCxn id="92"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8AD1B02-958A-B3BD-72CC-9B0590B340F7}"/>
                  </a:ext>
                </a:extLst>
              </p:cNvPr>
              <p:cNvCxnSpPr>
                <a:stCxn id="94" idx="0"/>
                <a:endCxn id="96" idx="3"/>
              </p:cNvCxnSpPr>
              <p:nvPr/>
            </p:nvCxnSpPr>
            <p:spPr>
              <a:xfrm flipV="1">
                <a:off x="5257801" y="4187258"/>
                <a:ext cx="123963" cy="1951411"/>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8B0F441-A7E2-FA9E-92EB-30933184D3BE}"/>
                  </a:ext>
                </a:extLst>
              </p:cNvPr>
              <p:cNvCxnSpPr>
                <a:stCxn id="95" idx="1"/>
                <a:endCxn id="9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A0B411A-7680-5A59-15AD-2CE231F51725}"/>
                  </a:ext>
                </a:extLst>
              </p:cNvPr>
              <p:cNvCxnSpPr>
                <a:stCxn id="95" idx="3"/>
                <a:endCxn id="94"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B8A6D9A-B0B6-1AB8-DA09-FDB8212801F7}"/>
                  </a:ext>
                </a:extLst>
              </p:cNvPr>
              <p:cNvCxnSpPr>
                <a:stCxn id="89" idx="4"/>
                <a:endCxn id="90"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264BFE18-A20F-D4C8-0B8F-13C5DDCAC640}"/>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9" name="Oval 88">
                <a:extLst>
                  <a:ext uri="{FF2B5EF4-FFF2-40B4-BE49-F238E27FC236}">
                    <a16:creationId xmlns:a16="http://schemas.microsoft.com/office/drawing/2014/main" id="{67ECD6AE-5FC3-1D62-3146-0E728A59E99C}"/>
                  </a:ext>
                </a:extLst>
              </p:cNvPr>
              <p:cNvSpPr/>
              <p:nvPr/>
            </p:nvSpPr>
            <p:spPr>
              <a:xfrm>
                <a:off x="1931018" y="3020093"/>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0" name="Oval 89">
                <a:extLst>
                  <a:ext uri="{FF2B5EF4-FFF2-40B4-BE49-F238E27FC236}">
                    <a16:creationId xmlns:a16="http://schemas.microsoft.com/office/drawing/2014/main" id="{CC9B2643-4AE7-7327-D66E-875DFE9D352B}"/>
                  </a:ext>
                </a:extLst>
              </p:cNvPr>
              <p:cNvSpPr/>
              <p:nvPr/>
            </p:nvSpPr>
            <p:spPr>
              <a:xfrm>
                <a:off x="1039367" y="5648524"/>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1" name="Oval 90">
                <a:extLst>
                  <a:ext uri="{FF2B5EF4-FFF2-40B4-BE49-F238E27FC236}">
                    <a16:creationId xmlns:a16="http://schemas.microsoft.com/office/drawing/2014/main" id="{D2A84FF5-BE60-6F0B-E7E8-AC31F8FD91F1}"/>
                  </a:ext>
                </a:extLst>
              </p:cNvPr>
              <p:cNvSpPr/>
              <p:nvPr/>
            </p:nvSpPr>
            <p:spPr>
              <a:xfrm>
                <a:off x="2574345" y="4492515"/>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Oval 91">
                <a:extLst>
                  <a:ext uri="{FF2B5EF4-FFF2-40B4-BE49-F238E27FC236}">
                    <a16:creationId xmlns:a16="http://schemas.microsoft.com/office/drawing/2014/main" id="{7725E181-533F-9D89-A8B9-60FC2F93CD5E}"/>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3" name="Oval 92">
                <a:extLst>
                  <a:ext uri="{FF2B5EF4-FFF2-40B4-BE49-F238E27FC236}">
                    <a16:creationId xmlns:a16="http://schemas.microsoft.com/office/drawing/2014/main" id="{089257CE-86BE-EB39-0021-0B5F58AB7E2C}"/>
                  </a:ext>
                </a:extLst>
              </p:cNvPr>
              <p:cNvSpPr/>
              <p:nvPr/>
            </p:nvSpPr>
            <p:spPr>
              <a:xfrm>
                <a:off x="2846880" y="639530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4" name="Oval 93">
                <a:extLst>
                  <a:ext uri="{FF2B5EF4-FFF2-40B4-BE49-F238E27FC236}">
                    <a16:creationId xmlns:a16="http://schemas.microsoft.com/office/drawing/2014/main" id="{95D391F7-C135-F995-9D25-9947220935E2}"/>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95" name="Oval 94">
                <a:extLst>
                  <a:ext uri="{FF2B5EF4-FFF2-40B4-BE49-F238E27FC236}">
                    <a16:creationId xmlns:a16="http://schemas.microsoft.com/office/drawing/2014/main" id="{34A9BCF0-A3F7-F8A4-C80C-FD60E28E095D}"/>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96" name="Oval 95">
                <a:extLst>
                  <a:ext uri="{FF2B5EF4-FFF2-40B4-BE49-F238E27FC236}">
                    <a16:creationId xmlns:a16="http://schemas.microsoft.com/office/drawing/2014/main" id="{150E87BD-E051-DE7A-3950-ABE1A2CEA1DE}"/>
                  </a:ext>
                </a:extLst>
              </p:cNvPr>
              <p:cNvSpPr/>
              <p:nvPr/>
            </p:nvSpPr>
            <p:spPr>
              <a:xfrm>
                <a:off x="5306598" y="3749156"/>
                <a:ext cx="513268" cy="5132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33" name="Straight Connector 32">
              <a:extLst>
                <a:ext uri="{FF2B5EF4-FFF2-40B4-BE49-F238E27FC236}">
                  <a16:creationId xmlns:a16="http://schemas.microsoft.com/office/drawing/2014/main" id="{6D9BE6BC-AF01-B341-278E-F84FB764CC8F}"/>
                </a:ext>
              </a:extLst>
            </p:cNvPr>
            <p:cNvCxnSpPr>
              <a:cxnSpLocks/>
              <a:stCxn id="94" idx="7"/>
              <a:endCxn id="96" idx="4"/>
            </p:cNvCxnSpPr>
            <p:nvPr/>
          </p:nvCxnSpPr>
          <p:spPr>
            <a:xfrm flipV="1">
              <a:off x="6963269" y="3868060"/>
              <a:ext cx="123963" cy="19514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0182084-CD52-8859-188D-BB9EC0EBC053}"/>
                </a:ext>
              </a:extLst>
            </p:cNvPr>
            <p:cNvCxnSpPr>
              <a:cxnSpLocks/>
              <a:stCxn id="93" idx="3"/>
              <a:endCxn id="90"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685445-E91C-3488-3626-7813352F07C6}"/>
                  </a:ext>
                </a:extLst>
              </p:cNvPr>
              <p:cNvSpPr txBox="1"/>
              <p:nvPr/>
            </p:nvSpPr>
            <p:spPr>
              <a:xfrm>
                <a:off x="565536" y="4880066"/>
                <a:ext cx="4201535" cy="523220"/>
              </a:xfrm>
              <a:prstGeom prst="rect">
                <a:avLst/>
              </a:prstGeom>
              <a:noFill/>
            </p:spPr>
            <p:txBody>
              <a:bodyPr wrap="none" rtlCol="0">
                <a:spAutoFit/>
              </a:bodyPr>
              <a:lstStyle/>
              <a:p>
                <a:r>
                  <a:rPr lang="en-US" sz="2800" dirty="0">
                    <a:solidFill>
                      <a:srgbClr val="FF0000"/>
                    </a:solidFill>
                  </a:rPr>
                  <a:t>Running time: </a:t>
                </a:r>
                <a14:m>
                  <m:oMath xmlns:m="http://schemas.openxmlformats.org/officeDocument/2006/math">
                    <m:r>
                      <m:rPr>
                        <m:sty m:val="p"/>
                      </m:rPr>
                      <a:rPr lang="en-US" sz="2800" b="0" i="0" smtClean="0">
                        <a:solidFill>
                          <a:srgbClr val="FF0000"/>
                        </a:solidFill>
                        <a:latin typeface="Cambria Math" panose="02040503050406030204" pitchFamily="18" charset="0"/>
                      </a:rPr>
                      <m:t>Θ</m:t>
                    </m:r>
                    <m:d>
                      <m:dPr>
                        <m:ctrlPr>
                          <a:rPr lang="en-US" sz="2800" b="0" i="1" smtClean="0">
                            <a:solidFill>
                              <a:srgbClr val="FF0000"/>
                            </a:solidFill>
                            <a:latin typeface="Cambria Math" panose="02040503050406030204" pitchFamily="18" charset="0"/>
                          </a:rPr>
                        </m:ctrlPr>
                      </m:dPr>
                      <m:e>
                        <m:d>
                          <m:dPr>
                            <m:begChr m:val="|"/>
                            <m:endChr m:val="|"/>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𝑉</m:t>
                            </m:r>
                          </m:e>
                        </m:d>
                        <m:r>
                          <a:rPr lang="en-US" sz="2800" b="0" i="1" smtClean="0">
                            <a:solidFill>
                              <a:srgbClr val="FF0000"/>
                            </a:solidFill>
                            <a:latin typeface="Cambria Math" panose="02040503050406030204" pitchFamily="18" charset="0"/>
                          </a:rPr>
                          <m:t>+</m:t>
                        </m:r>
                        <m:d>
                          <m:dPr>
                            <m:begChr m:val="|"/>
                            <m:endChr m:val="|"/>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𝐸</m:t>
                            </m:r>
                          </m:e>
                        </m:d>
                      </m:e>
                    </m:d>
                  </m:oMath>
                </a14:m>
                <a:endParaRPr lang="en-US" sz="2800" dirty="0">
                  <a:solidFill>
                    <a:srgbClr val="FF0000"/>
                  </a:solidFill>
                </a:endParaRPr>
              </a:p>
            </p:txBody>
          </p:sp>
        </mc:Choice>
        <mc:Fallback xmlns="">
          <p:sp>
            <p:nvSpPr>
              <p:cNvPr id="3" name="TextBox 2">
                <a:extLst>
                  <a:ext uri="{FF2B5EF4-FFF2-40B4-BE49-F238E27FC236}">
                    <a16:creationId xmlns:a16="http://schemas.microsoft.com/office/drawing/2014/main" id="{F7685445-E91C-3488-3626-7813352F07C6}"/>
                  </a:ext>
                </a:extLst>
              </p:cNvPr>
              <p:cNvSpPr txBox="1">
                <a:spLocks noRot="1" noChangeAspect="1" noMove="1" noResize="1" noEditPoints="1" noAdjustHandles="1" noChangeArrowheads="1" noChangeShapeType="1" noTextEdit="1"/>
              </p:cNvSpPr>
              <p:nvPr/>
            </p:nvSpPr>
            <p:spPr>
              <a:xfrm>
                <a:off x="565536" y="4880066"/>
                <a:ext cx="4201535" cy="523220"/>
              </a:xfrm>
              <a:prstGeom prst="rect">
                <a:avLst/>
              </a:prstGeom>
              <a:blipFill>
                <a:blip r:embed="rId2"/>
                <a:stretch>
                  <a:fillRect l="-3048" t="-11765" b="-3411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C760B5C9-A889-6E90-A387-7BBE36F40A3D}"/>
                  </a:ext>
                </a:extLst>
              </p14:cNvPr>
              <p14:cNvContentPartPr/>
              <p14:nvPr/>
            </p14:nvContentPartPr>
            <p14:xfrm>
              <a:off x="1536120" y="1322640"/>
              <a:ext cx="6947640" cy="83160"/>
            </p14:xfrm>
          </p:contentPart>
        </mc:Choice>
        <mc:Fallback>
          <p:pic>
            <p:nvPicPr>
              <p:cNvPr id="5" name="Ink 4">
                <a:extLst>
                  <a:ext uri="{FF2B5EF4-FFF2-40B4-BE49-F238E27FC236}">
                    <a16:creationId xmlns:a16="http://schemas.microsoft.com/office/drawing/2014/main" id="{C760B5C9-A889-6E90-A387-7BBE36F40A3D}"/>
                  </a:ext>
                </a:extLst>
              </p:cNvPr>
              <p:cNvPicPr/>
              <p:nvPr/>
            </p:nvPicPr>
            <p:blipFill>
              <a:blip r:embed="rId4"/>
              <a:stretch>
                <a:fillRect/>
              </a:stretch>
            </p:blipFill>
            <p:spPr>
              <a:xfrm>
                <a:off x="1526760" y="1313280"/>
                <a:ext cx="6966360" cy="101880"/>
              </a:xfrm>
              <a:prstGeom prst="rect">
                <a:avLst/>
              </a:prstGeom>
            </p:spPr>
          </p:pic>
        </mc:Fallback>
      </mc:AlternateContent>
    </p:spTree>
    <p:extLst>
      <p:ext uri="{BB962C8B-B14F-4D97-AF65-F5344CB8AC3E}">
        <p14:creationId xmlns:p14="http://schemas.microsoft.com/office/powerpoint/2010/main" val="2909180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30</a:t>
            </a:fld>
            <a:endParaRPr lang="en-US"/>
          </a:p>
        </p:txBody>
      </p:sp>
      <p:grpSp>
        <p:nvGrpSpPr>
          <p:cNvPr id="47" name="Group 46"/>
          <p:cNvGrpSpPr/>
          <p:nvPr/>
        </p:nvGrpSpPr>
        <p:grpSpPr>
          <a:xfrm>
            <a:off x="3826554" y="4146960"/>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mc:Choice xmlns:a14="http://schemas.microsoft.com/office/drawing/2010/main" Requires="a14">
          <p:sp>
            <p:nvSpPr>
              <p:cNvPr id="43" name="TextBox 42"/>
              <p:cNvSpPr txBox="1"/>
              <p:nvPr/>
            </p:nvSpPr>
            <p:spPr>
              <a:xfrm>
                <a:off x="1905001" y="1143001"/>
                <a:ext cx="8686800" cy="3108543"/>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FF990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r>
                      <a:rPr lang="en-US" sz="2800" i="1" smtClean="0">
                        <a:solidFill>
                          <a:srgbClr val="0070C0"/>
                        </a:solidFill>
                        <a:latin typeface="Cambria Math"/>
                      </a:rPr>
                      <m:t>𝑉</m:t>
                    </m:r>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oMath>
                </a14:m>
                <a:r>
                  <a:rPr lang="en-US" sz="2800" dirty="0"/>
                  <a:t> which </a:t>
                </a:r>
                <a14:m>
                  <m:oMath xmlns:m="http://schemas.openxmlformats.org/officeDocument/2006/math">
                    <m:r>
                      <a:rPr lang="en-US" sz="2800" i="1" dirty="0" smtClean="0">
                        <a:solidFill>
                          <a:srgbClr val="FF9900"/>
                        </a:solidFill>
                        <a:latin typeface="Cambria Math"/>
                      </a:rPr>
                      <m:t>𝐴</m:t>
                    </m:r>
                  </m:oMath>
                </a14:m>
                <a:r>
                  <a:rPr lang="en-US" sz="2800" dirty="0"/>
                  <a:t> respects</a:t>
                </a:r>
              </a:p>
              <a:p>
                <a:r>
                  <a:rPr lang="en-US" sz="2800" dirty="0"/>
                  <a:t>	Add the min-weight edge which crosses </a:t>
                </a:r>
                <a14:m>
                  <m:oMath xmlns:m="http://schemas.openxmlformats.org/officeDocument/2006/math">
                    <m:r>
                      <a:rPr lang="en-US" sz="2800" i="1">
                        <a:latin typeface="Cambria Math"/>
                      </a:rPr>
                      <m:t>(</m:t>
                    </m:r>
                    <m:r>
                      <a:rPr lang="en-US" sz="2800" i="1">
                        <a:latin typeface="Cambria Math"/>
                      </a:rPr>
                      <m:t>𝑆</m:t>
                    </m:r>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r>
                      <a:rPr lang="en-US" sz="2800" i="1">
                        <a:latin typeface="Cambria Math"/>
                      </a:rPr>
                      <m:t>)</m:t>
                    </m:r>
                  </m:oMath>
                </a14:m>
                <a:endParaRPr lang="en-US" sz="2800" dirty="0"/>
              </a:p>
              <a:p>
                <a:endParaRPr lang="en-US" sz="2800" dirty="0"/>
              </a:p>
              <a:p>
                <a14:m>
                  <m:oMath xmlns:m="http://schemas.openxmlformats.org/officeDocument/2006/math">
                    <m:r>
                      <a:rPr lang="en-US" sz="2800" i="1" dirty="0">
                        <a:solidFill>
                          <a:srgbClr val="0070C0"/>
                        </a:solidFill>
                        <a:latin typeface="Cambria Math"/>
                      </a:rPr>
                      <m:t>𝑆</m:t>
                    </m:r>
                  </m:oMath>
                </a14:m>
                <a:r>
                  <a:rPr lang="en-US" sz="2800" dirty="0"/>
                  <a:t> is all endpoint of edges in </a:t>
                </a:r>
                <a14:m>
                  <m:oMath xmlns:m="http://schemas.openxmlformats.org/officeDocument/2006/math">
                    <m:r>
                      <a:rPr lang="en-US" sz="2800" i="1" dirty="0" smtClean="0">
                        <a:solidFill>
                          <a:srgbClr val="FF9900"/>
                        </a:solidFill>
                        <a:latin typeface="Cambria Math"/>
                      </a:rPr>
                      <m:t>𝐴</m:t>
                    </m:r>
                  </m:oMath>
                </a14:m>
                <a:endParaRPr lang="en-US" sz="2800" dirty="0">
                  <a:solidFill>
                    <a:srgbClr val="7030A0"/>
                  </a:solidFill>
                </a:endParaRPr>
              </a:p>
              <a:p>
                <a14:m>
                  <m:oMath xmlns:m="http://schemas.openxmlformats.org/officeDocument/2006/math">
                    <m:r>
                      <a:rPr lang="en-US" sz="2800" i="1" dirty="0" smtClean="0">
                        <a:solidFill>
                          <a:srgbClr val="FF00FF"/>
                        </a:solidFill>
                        <a:latin typeface="Cambria Math"/>
                      </a:rPr>
                      <m:t>𝑒</m:t>
                    </m:r>
                  </m:oMath>
                </a14:m>
                <a:r>
                  <a:rPr lang="en-US" sz="2800" dirty="0"/>
                  <a:t> is the min-weight edge that grows the </a:t>
                </a:r>
                <a:r>
                  <a:rPr lang="en-US" sz="2800" dirty="0">
                    <a:solidFill>
                      <a:srgbClr val="FF9900"/>
                    </a:solidFill>
                  </a:rPr>
                  <a:t>tree</a:t>
                </a:r>
              </a:p>
            </p:txBody>
          </p:sp>
        </mc:Choice>
        <mc:Fallback>
          <p:sp>
            <p:nvSpPr>
              <p:cNvPr id="43" name="TextBox 42"/>
              <p:cNvSpPr txBox="1">
                <a:spLocks noRot="1" noChangeAspect="1" noMove="1" noResize="1" noEditPoints="1" noAdjustHandles="1" noChangeArrowheads="1" noChangeShapeType="1" noTextEdit="1"/>
              </p:cNvSpPr>
              <p:nvPr/>
            </p:nvSpPr>
            <p:spPr>
              <a:xfrm>
                <a:off x="1905001" y="1143001"/>
                <a:ext cx="8686800" cy="3108543"/>
              </a:xfrm>
              <a:prstGeom prst="rect">
                <a:avLst/>
              </a:prstGeom>
              <a:blipFill>
                <a:blip r:embed="rId2"/>
                <a:stretch>
                  <a:fillRect l="-1474" t="-1965" b="-4715"/>
                </a:stretch>
              </a:blipFill>
            </p:spPr>
            <p:txBody>
              <a:bodyPr/>
              <a:lstStyle/>
              <a:p>
                <a:r>
                  <a:rPr lang="en-US">
                    <a:noFill/>
                  </a:rPr>
                  <a:t> </a:t>
                </a:r>
              </a:p>
            </p:txBody>
          </p:sp>
        </mc:Fallback>
      </mc:AlternateContent>
    </p:spTree>
    <p:extLst>
      <p:ext uri="{BB962C8B-B14F-4D97-AF65-F5344CB8AC3E}">
        <p14:creationId xmlns:p14="http://schemas.microsoft.com/office/powerpoint/2010/main" val="3445661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636579" y="4776952"/>
            <a:ext cx="851338" cy="898634"/>
          </a:xfrm>
          <a:custGeom>
            <a:avLst/>
            <a:gdLst>
              <a:gd name="connsiteX0" fmla="*/ 78828 w 851338"/>
              <a:gd name="connsiteY0" fmla="*/ 31531 h 898634"/>
              <a:gd name="connsiteX1" fmla="*/ 0 w 851338"/>
              <a:gd name="connsiteY1" fmla="*/ 583324 h 898634"/>
              <a:gd name="connsiteX2" fmla="*/ 236483 w 851338"/>
              <a:gd name="connsiteY2" fmla="*/ 898634 h 898634"/>
              <a:gd name="connsiteX3" fmla="*/ 740980 w 851338"/>
              <a:gd name="connsiteY3" fmla="*/ 725214 h 898634"/>
              <a:gd name="connsiteX4" fmla="*/ 851338 w 851338"/>
              <a:gd name="connsiteY4" fmla="*/ 268014 h 898634"/>
              <a:gd name="connsiteX5" fmla="*/ 630621 w 851338"/>
              <a:gd name="connsiteY5" fmla="*/ 0 h 898634"/>
              <a:gd name="connsiteX6" fmla="*/ 78828 w 851338"/>
              <a:gd name="connsiteY6" fmla="*/ 31531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338" h="898634">
                <a:moveTo>
                  <a:pt x="78828" y="31531"/>
                </a:moveTo>
                <a:lnTo>
                  <a:pt x="0" y="583324"/>
                </a:lnTo>
                <a:lnTo>
                  <a:pt x="236483" y="898634"/>
                </a:lnTo>
                <a:lnTo>
                  <a:pt x="740980" y="725214"/>
                </a:lnTo>
                <a:lnTo>
                  <a:pt x="851338" y="268014"/>
                </a:lnTo>
                <a:lnTo>
                  <a:pt x="630621" y="0"/>
                </a:lnTo>
                <a:lnTo>
                  <a:pt x="78828" y="315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31</a:t>
            </a:fld>
            <a:endParaRPr lang="en-US"/>
          </a:p>
        </p:txBody>
      </p:sp>
      <mc:AlternateContent xmlns:mc="http://schemas.openxmlformats.org/markup-compatibility/2006">
        <mc:Choice xmlns:a14="http://schemas.microsoft.com/office/drawing/2010/main" Requires="a14">
          <p:sp>
            <p:nvSpPr>
              <p:cNvPr id="43" name="TextBox 42"/>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smtClean="0">
                        <a:solidFill>
                          <a:schemeClr val="accent2">
                            <a:lumMod val="75000"/>
                          </a:schemeClr>
                        </a:solidFill>
                        <a:latin typeface="Cambria Math"/>
                      </a:rPr>
                      <m:t>𝐴</m:t>
                    </m:r>
                  </m:oMath>
                </a14:m>
                <a:endParaRPr lang="en-US" sz="2800" dirty="0">
                  <a:solidFill>
                    <a:srgbClr val="FF33CC"/>
                  </a:solidFill>
                </a:endParaRPr>
              </a:p>
            </p:txBody>
          </p:sp>
        </mc:Choice>
        <mc:Fallback>
          <p:sp>
            <p:nvSpPr>
              <p:cNvPr id="43" name="TextBox 42"/>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68CB268-C46A-459C-3E99-D9B93CA796D0}"/>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B980D4A8-AF69-8748-1E35-501D294B5562}"/>
                </a:ext>
              </a:extLst>
            </p:cNvPr>
            <p:cNvCxnSpPr>
              <a:stCxn id="34" idx="7"/>
              <a:endCxn id="35" idx="2"/>
            </p:cNvCxnSpPr>
            <p:nvPr/>
          </p:nvCxnSpPr>
          <p:spPr>
            <a:xfrm flipV="1">
              <a:off x="438102" y="3276727"/>
              <a:ext cx="1492916" cy="96260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3DF8A8-3B4B-A05E-4EF4-269B0FF5A087}"/>
                </a:ext>
              </a:extLst>
            </p:cNvPr>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537545C-3A87-442D-536C-B18B1736B65A}"/>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6316FF-DA3C-B9B2-1A42-C9852DEAC9B8}"/>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466D4D-7C41-2CAC-136A-B1219D99CED6}"/>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99C904-1440-5110-A820-8EC69F563348}"/>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F1A274-3618-827E-8D13-5A8878A15535}"/>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603AB8-6EC4-E416-F925-DE82B31A62F2}"/>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C632C1-7B1E-4ED4-DC36-3828F11C4DC0}"/>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8AE99C-E83D-F3D1-AA1A-765ECCDC7616}"/>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C94C1AF-E932-F5FC-6AAB-14710302E998}"/>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FA993E-C094-72C0-07CE-3C6CF3BA47A4}"/>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8118EB-0531-97E9-1EB4-33780155D05A}"/>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782FC22-818D-13D8-79F5-C7D388FBE60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B3723DBD-7521-B1C2-E618-3B34C9A24FD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4C84945D-ADD3-990A-CAE1-D02CD3E6D5F7}"/>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8DCFD6F0-28E2-99D0-092C-35F0ABDB9E3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A01992BD-C8D9-F15F-2B51-22280D49405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EFD67750-A88A-6EAA-89E9-B75475678A1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0B7CB6AD-A183-C058-E8C4-434B8A9D726F}"/>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BCB13D4C-2D6A-78BC-3C5B-0BE501F141B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D9F14CA-154C-C60C-A9BB-FF6CE38B2F58}"/>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5E895D03-4555-83F3-821D-1EAE48FCEF57}"/>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CD53A094-C487-A38C-5BD6-5222CD9AE667}"/>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2958EBAB-A72F-6ED3-2BAE-34FDAED5077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DBA058A7-E5F5-6D0A-54E0-5BD5C3AA1D84}"/>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4922CBDD-2E81-8345-04EB-C5461426FEF6}"/>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D44AF6E-6182-55D3-8996-9818DDB36781}"/>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867C0238-EF8C-2EC3-B2F7-70D6091EBE05}"/>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72F48B61-2532-DCB2-EB35-AEFB3B4DE5B7}"/>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D7A2D44B-0B27-5023-E8E3-9E3676D604BC}"/>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D677B708-C449-5176-DA1C-551C0AB88332}"/>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48608BA3-9FE9-6A6A-BEDE-3658A17227C5}"/>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225DC489-6E3F-FFD3-3BEB-97D709AFC4C4}"/>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E275D250-E37A-62D4-F375-92B75CC5E4DF}"/>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D36BAC0D-825E-283B-F6AC-94F49373D859}"/>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94FADF4E-1B36-3744-1254-24068558CF65}"/>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530074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10456" y="3831021"/>
            <a:ext cx="2112579" cy="1813034"/>
          </a:xfrm>
          <a:custGeom>
            <a:avLst/>
            <a:gdLst>
              <a:gd name="connsiteX0" fmla="*/ 0 w 2112579"/>
              <a:gd name="connsiteY0" fmla="*/ 1103586 h 1813034"/>
              <a:gd name="connsiteX1" fmla="*/ 47297 w 2112579"/>
              <a:gd name="connsiteY1" fmla="*/ 1592317 h 1813034"/>
              <a:gd name="connsiteX2" fmla="*/ 362607 w 2112579"/>
              <a:gd name="connsiteY2" fmla="*/ 1813034 h 1813034"/>
              <a:gd name="connsiteX3" fmla="*/ 1213945 w 2112579"/>
              <a:gd name="connsiteY3" fmla="*/ 1292772 h 1813034"/>
              <a:gd name="connsiteX4" fmla="*/ 1986455 w 2112579"/>
              <a:gd name="connsiteY4" fmla="*/ 914400 h 1813034"/>
              <a:gd name="connsiteX5" fmla="*/ 2112579 w 2112579"/>
              <a:gd name="connsiteY5" fmla="*/ 488731 h 1813034"/>
              <a:gd name="connsiteX6" fmla="*/ 2017986 w 2112579"/>
              <a:gd name="connsiteY6" fmla="*/ 0 h 1813034"/>
              <a:gd name="connsiteX7" fmla="*/ 1608083 w 2112579"/>
              <a:gd name="connsiteY7" fmla="*/ 173420 h 1813034"/>
              <a:gd name="connsiteX8" fmla="*/ 0 w 2112579"/>
              <a:gd name="connsiteY8" fmla="*/ 1103586 h 181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579" h="1813034">
                <a:moveTo>
                  <a:pt x="0" y="1103586"/>
                </a:moveTo>
                <a:lnTo>
                  <a:pt x="47297" y="1592317"/>
                </a:lnTo>
                <a:lnTo>
                  <a:pt x="362607" y="1813034"/>
                </a:lnTo>
                <a:lnTo>
                  <a:pt x="1213945" y="1292772"/>
                </a:lnTo>
                <a:lnTo>
                  <a:pt x="1986455" y="914400"/>
                </a:lnTo>
                <a:lnTo>
                  <a:pt x="2112579" y="488731"/>
                </a:lnTo>
                <a:lnTo>
                  <a:pt x="2017986" y="0"/>
                </a:lnTo>
                <a:lnTo>
                  <a:pt x="1608083" y="173420"/>
                </a:lnTo>
                <a:lnTo>
                  <a:pt x="0" y="1103586"/>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32</a:t>
            </a:fld>
            <a:endParaRPr lang="en-US"/>
          </a:p>
        </p:txBody>
      </p:sp>
      <mc:AlternateContent xmlns:mc="http://schemas.openxmlformats.org/markup-compatibility/2006">
        <mc:Choice xmlns:a14="http://schemas.microsoft.com/office/drawing/2010/main" Requires="a14">
          <p:sp>
            <p:nvSpPr>
              <p:cNvPr id="43" name="TextBox 42"/>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p:sp>
            <p:nvSpPr>
              <p:cNvPr id="43" name="TextBox 42"/>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6E442FF3-6FA0-D913-7766-BD278C34B6D8}"/>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95A68EA5-1215-646E-3040-2693CD1A3DF5}"/>
                </a:ext>
              </a:extLst>
            </p:cNvPr>
            <p:cNvCxnSpPr>
              <a:stCxn id="34" idx="7"/>
              <a:endCxn id="35"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62B293A-E1AD-72C9-4C86-22C23BA74361}"/>
                </a:ext>
              </a:extLst>
            </p:cNvPr>
            <p:cNvCxnSpPr>
              <a:stCxn id="35" idx="6"/>
              <a:endCxn id="38"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839797-672F-1F87-A632-53C8AEBD789D}"/>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673150-39BE-4C5B-81BF-2CB94FC0B9BD}"/>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05ECF6-335F-ED29-F438-802B5CF37CAD}"/>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EEE0F9-C4C2-20CB-15A0-0A2FD341BD82}"/>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70B9A57-9912-EA67-7531-1C8FA4D48EE7}"/>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C9230CF-B930-2F33-C943-5472BC2BA97D}"/>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CC6FD8-B882-8929-C751-326E4C06ABA7}"/>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FDC595-0B81-483C-9528-AD1084107337}"/>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B7160A-DCE8-F410-F2F4-550095D9F7AC}"/>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4A9A58-7A7C-8290-2E2F-8651830995A3}"/>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19D3ED-3848-C823-A601-8C03B6EFBFE6}"/>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791F7F-3CC5-CC42-D29B-D92EEA9039FD}"/>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FE131445-99DC-682F-5711-4142FD137A8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759B5571-1BDB-B5F9-B2DD-F9158CDBCB08}"/>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B6FA277D-132A-2819-8A1C-519C484099B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48893554-29C0-DEF5-BB90-0B2CAC2FD96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0C98DE3A-4379-5711-BA42-44E2841E8F9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2A05AB1E-0F3A-7AAA-ABB3-D7B8420B1872}"/>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DB6A6C13-6AB0-E3BD-D297-317E823A8472}"/>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07CEF03-D2CA-A686-A720-B13F16483870}"/>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530331C4-1564-0690-2692-4AE2C5EF1D38}"/>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D49CF26C-C20A-C57E-83C7-616AC5C9B0C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27E14CF5-A08E-0639-19B7-7FFC4D2774E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7E745C80-4FF4-962A-9254-DA79BEAD4E8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AF834094-3ED9-4911-464A-CA5BFC63493B}"/>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5C81C7E-096C-35D5-4319-B1BB50EE84DD}"/>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AB7C1A9D-186F-89D5-37B8-406C3320142D}"/>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7F371009-D343-C1F8-CB1A-D3EE6D86596C}"/>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730A77E6-EDF8-8F04-631D-04536E754F40}"/>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342FDB11-259B-D0FF-1F97-3C3A98704E1A}"/>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6DA38A0A-5B71-1D59-B1EC-BB04A200D210}"/>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7DA346A7-635D-2171-A28B-184987703CD4}"/>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6CB05319-E4D4-3F26-B4F4-5D5167D0592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8C62C9FB-9391-0D21-6F29-B91515817780}"/>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35176696-9789-CC2E-C0BF-FAB8DC09F88E}"/>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139888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447394" y="3783724"/>
            <a:ext cx="3578773" cy="1765738"/>
          </a:xfrm>
          <a:custGeom>
            <a:avLst/>
            <a:gdLst>
              <a:gd name="connsiteX0" fmla="*/ 94593 w 3578773"/>
              <a:gd name="connsiteY0" fmla="*/ 1135117 h 1765738"/>
              <a:gd name="connsiteX1" fmla="*/ 0 w 3578773"/>
              <a:gd name="connsiteY1" fmla="*/ 1592317 h 1765738"/>
              <a:gd name="connsiteX2" fmla="*/ 346841 w 3578773"/>
              <a:gd name="connsiteY2" fmla="*/ 1734207 h 1765738"/>
              <a:gd name="connsiteX3" fmla="*/ 756745 w 3578773"/>
              <a:gd name="connsiteY3" fmla="*/ 1765738 h 1765738"/>
              <a:gd name="connsiteX4" fmla="*/ 1545021 w 3578773"/>
              <a:gd name="connsiteY4" fmla="*/ 945931 h 1765738"/>
              <a:gd name="connsiteX5" fmla="*/ 2443655 w 3578773"/>
              <a:gd name="connsiteY5" fmla="*/ 898635 h 1765738"/>
              <a:gd name="connsiteX6" fmla="*/ 3184635 w 3578773"/>
              <a:gd name="connsiteY6" fmla="*/ 1087821 h 1765738"/>
              <a:gd name="connsiteX7" fmla="*/ 3578773 w 3578773"/>
              <a:gd name="connsiteY7" fmla="*/ 520262 h 1765738"/>
              <a:gd name="connsiteX8" fmla="*/ 3247697 w 3578773"/>
              <a:gd name="connsiteY8" fmla="*/ 173421 h 1765738"/>
              <a:gd name="connsiteX9" fmla="*/ 1891862 w 3578773"/>
              <a:gd name="connsiteY9" fmla="*/ 0 h 1765738"/>
              <a:gd name="connsiteX10" fmla="*/ 756745 w 3578773"/>
              <a:gd name="connsiteY10" fmla="*/ 441435 h 1765738"/>
              <a:gd name="connsiteX11" fmla="*/ 94593 w 3578773"/>
              <a:gd name="connsiteY11" fmla="*/ 1135117 h 17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8773" h="1765738">
                <a:moveTo>
                  <a:pt x="94593" y="1135117"/>
                </a:moveTo>
                <a:lnTo>
                  <a:pt x="0" y="1592317"/>
                </a:lnTo>
                <a:lnTo>
                  <a:pt x="346841" y="1734207"/>
                </a:lnTo>
                <a:lnTo>
                  <a:pt x="756745" y="1765738"/>
                </a:lnTo>
                <a:lnTo>
                  <a:pt x="1545021" y="945931"/>
                </a:lnTo>
                <a:lnTo>
                  <a:pt x="2443655" y="898635"/>
                </a:lnTo>
                <a:lnTo>
                  <a:pt x="3184635" y="1087821"/>
                </a:lnTo>
                <a:lnTo>
                  <a:pt x="3578773" y="520262"/>
                </a:lnTo>
                <a:lnTo>
                  <a:pt x="3247697" y="173421"/>
                </a:lnTo>
                <a:lnTo>
                  <a:pt x="1891862" y="0"/>
                </a:lnTo>
                <a:lnTo>
                  <a:pt x="756745" y="441435"/>
                </a:lnTo>
                <a:lnTo>
                  <a:pt x="94593" y="11351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33</a:t>
            </a:fld>
            <a:endParaRPr lang="en-US"/>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8A7C54E-AF56-57FA-338F-2510ED8AB640}"/>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p:sp>
            <p:nvSpPr>
              <p:cNvPr id="5" name="TextBox 4">
                <a:extLst>
                  <a:ext uri="{FF2B5EF4-FFF2-40B4-BE49-F238E27FC236}">
                    <a16:creationId xmlns:a16="http://schemas.microsoft.com/office/drawing/2014/main" id="{68A7C54E-AF56-57FA-338F-2510ED8AB640}"/>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40D3B59F-CF49-F29D-DF91-0783CC79FBB4}"/>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A076FB98-D9F3-3849-93BF-758CC34433BC}"/>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EBD363-AAA5-8D49-D6B7-376E99AE1B43}"/>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8771D33-21D0-014A-4982-0988626BD786}"/>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C2896F-7736-0EB9-9C78-511F62458CDE}"/>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810C7A-6C8D-88FB-9EC8-2AEB46878466}"/>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09FF9F-CAF3-4643-9705-98B3AAC19095}"/>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2CE87B4-EA72-C056-C587-D5801738EDF2}"/>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4A550A-BB0B-2716-B862-735FC18BD13B}"/>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C7C9AFE-57E6-4774-403F-D1511C7ACB79}"/>
                </a:ext>
              </a:extLst>
            </p:cNvPr>
            <p:cNvCxnSpPr>
              <a:stCxn id="41" idx="1"/>
              <a:endCxn id="39"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4A4D25-A364-6C81-FF12-672D6F886EB8}"/>
                </a:ext>
              </a:extLst>
            </p:cNvPr>
            <p:cNvCxnSpPr>
              <a:stCxn id="44" idx="2"/>
              <a:endCxn id="39"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B06401F-1BF8-8A7A-6217-D15C17F00046}"/>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239D7D9-0493-F3B7-3C25-8082A56BD2C8}"/>
                </a:ext>
              </a:extLst>
            </p:cNvPr>
            <p:cNvCxnSpPr>
              <a:stCxn id="42" idx="1"/>
              <a:endCxn id="4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D02811-1F68-0B6B-BFB5-FE99543C4CE0}"/>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2621DAB-35FF-8003-706D-E3170649CDB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180C92B1-C5EA-F6DF-B205-397934D19B21}"/>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FA544427-4E1F-4904-D53C-D7C77E3E8BA5}"/>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AE9B121E-48A9-7BD8-E854-A9FBF22EFABC}"/>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F542671F-516D-177D-A111-62698FBE93ED}"/>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EBCC8C55-EC01-0005-8FC6-38AF4146654B}"/>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498FE55C-0821-A057-FF77-AF8F4202E153}"/>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04D00768-7989-2AAE-6A4A-F542D036C11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B71B1EA1-D412-E086-5528-DD0E78BBF14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08F1A46F-5DB7-E4F6-EB9C-AF7A79B23022}"/>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C4DCC3A8-884F-BC34-2D5B-2CB014F2FE3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5B518D6A-F43E-3964-4CDE-EBE0BBA8B2C6}"/>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7127F905-A8CF-B1FB-9F9A-F7092E11A11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4DC7D703-53CA-C164-1592-A189490FB14E}"/>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1E5B0C3-1B3A-805E-5095-D35989AAB53E}"/>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9D8FEC82-26FF-B396-D215-01488389ABF6}"/>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9F7B386A-6352-312A-E8D6-3A174DA5FA63}"/>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EE2F3DB9-90AD-9CB4-5AE8-313CBC7DAA97}"/>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1FE7B9B8-4DF4-0A6E-B7DB-67D373B44415}"/>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0E80931D-39A3-B059-E0C2-DE86DA31B8C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B8F53483-BB3C-23E4-F30A-D73606586D2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65DDF5D0-42C4-978B-659D-19142CC5204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14014BBD-8075-099D-9FE0-1B89DEF3B273}"/>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389E4039-9811-E7D9-A3B4-F273F368581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504696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89284" y="3997189"/>
            <a:ext cx="4256689" cy="2822027"/>
          </a:xfrm>
          <a:custGeom>
            <a:avLst/>
            <a:gdLst>
              <a:gd name="connsiteX0" fmla="*/ 0 w 4256689"/>
              <a:gd name="connsiteY0" fmla="*/ 945931 h 2822027"/>
              <a:gd name="connsiteX1" fmla="*/ 0 w 4256689"/>
              <a:gd name="connsiteY1" fmla="*/ 1371600 h 2822027"/>
              <a:gd name="connsiteX2" fmla="*/ 315310 w 4256689"/>
              <a:gd name="connsiteY2" fmla="*/ 1576551 h 2822027"/>
              <a:gd name="connsiteX3" fmla="*/ 725214 w 4256689"/>
              <a:gd name="connsiteY3" fmla="*/ 1387365 h 2822027"/>
              <a:gd name="connsiteX4" fmla="*/ 1466193 w 4256689"/>
              <a:gd name="connsiteY4" fmla="*/ 804041 h 2822027"/>
              <a:gd name="connsiteX5" fmla="*/ 2364827 w 4256689"/>
              <a:gd name="connsiteY5" fmla="*/ 646386 h 2822027"/>
              <a:gd name="connsiteX6" fmla="*/ 2743200 w 4256689"/>
              <a:gd name="connsiteY6" fmla="*/ 772510 h 2822027"/>
              <a:gd name="connsiteX7" fmla="*/ 2932386 w 4256689"/>
              <a:gd name="connsiteY7" fmla="*/ 1434662 h 2822027"/>
              <a:gd name="connsiteX8" fmla="*/ 3515710 w 4256689"/>
              <a:gd name="connsiteY8" fmla="*/ 2743200 h 2822027"/>
              <a:gd name="connsiteX9" fmla="*/ 3862551 w 4256689"/>
              <a:gd name="connsiteY9" fmla="*/ 2822027 h 2822027"/>
              <a:gd name="connsiteX10" fmla="*/ 4256689 w 4256689"/>
              <a:gd name="connsiteY10" fmla="*/ 2506717 h 2822027"/>
              <a:gd name="connsiteX11" fmla="*/ 3909848 w 4256689"/>
              <a:gd name="connsiteY11" fmla="*/ 1765738 h 2822027"/>
              <a:gd name="connsiteX12" fmla="*/ 3310758 w 4256689"/>
              <a:gd name="connsiteY12" fmla="*/ 189186 h 2822027"/>
              <a:gd name="connsiteX13" fmla="*/ 2569779 w 4256689"/>
              <a:gd name="connsiteY13" fmla="*/ 0 h 2822027"/>
              <a:gd name="connsiteX14" fmla="*/ 1340069 w 4256689"/>
              <a:gd name="connsiteY14" fmla="*/ 31531 h 2822027"/>
              <a:gd name="connsiteX15" fmla="*/ 457200 w 4256689"/>
              <a:gd name="connsiteY15" fmla="*/ 315310 h 2822027"/>
              <a:gd name="connsiteX16" fmla="*/ 78827 w 4256689"/>
              <a:gd name="connsiteY16" fmla="*/ 898634 h 2822027"/>
              <a:gd name="connsiteX17" fmla="*/ 0 w 4256689"/>
              <a:gd name="connsiteY17" fmla="*/ 945931 h 28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56689" h="2822027">
                <a:moveTo>
                  <a:pt x="0" y="945931"/>
                </a:moveTo>
                <a:lnTo>
                  <a:pt x="0" y="1371600"/>
                </a:lnTo>
                <a:lnTo>
                  <a:pt x="315310" y="1576551"/>
                </a:lnTo>
                <a:lnTo>
                  <a:pt x="725214" y="1387365"/>
                </a:lnTo>
                <a:lnTo>
                  <a:pt x="1466193" y="804041"/>
                </a:lnTo>
                <a:lnTo>
                  <a:pt x="2364827" y="646386"/>
                </a:lnTo>
                <a:lnTo>
                  <a:pt x="2743200" y="772510"/>
                </a:lnTo>
                <a:lnTo>
                  <a:pt x="2932386" y="1434662"/>
                </a:lnTo>
                <a:lnTo>
                  <a:pt x="3515710" y="2743200"/>
                </a:lnTo>
                <a:lnTo>
                  <a:pt x="3862551" y="2822027"/>
                </a:lnTo>
                <a:lnTo>
                  <a:pt x="4256689" y="2506717"/>
                </a:lnTo>
                <a:lnTo>
                  <a:pt x="3909848" y="1765738"/>
                </a:lnTo>
                <a:lnTo>
                  <a:pt x="3310758" y="189186"/>
                </a:lnTo>
                <a:lnTo>
                  <a:pt x="2569779" y="0"/>
                </a:lnTo>
                <a:lnTo>
                  <a:pt x="1340069" y="31531"/>
                </a:lnTo>
                <a:lnTo>
                  <a:pt x="457200" y="315310"/>
                </a:lnTo>
                <a:lnTo>
                  <a:pt x="78827" y="898634"/>
                </a:lnTo>
                <a:lnTo>
                  <a:pt x="0" y="9459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34</a:t>
            </a:fld>
            <a:endParaRPr lang="en-US"/>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FEDDE88-BC67-D05D-573D-C71900537B98}"/>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p:sp>
            <p:nvSpPr>
              <p:cNvPr id="5" name="TextBox 4">
                <a:extLst>
                  <a:ext uri="{FF2B5EF4-FFF2-40B4-BE49-F238E27FC236}">
                    <a16:creationId xmlns:a16="http://schemas.microsoft.com/office/drawing/2014/main" id="{9FEDDE88-BC67-D05D-573D-C71900537B98}"/>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7F25E7BB-9619-D050-E4F5-7B8F60F57956}"/>
              </a:ext>
            </a:extLst>
          </p:cNvPr>
          <p:cNvGrpSpPr/>
          <p:nvPr/>
        </p:nvGrpSpPr>
        <p:grpSpPr>
          <a:xfrm>
            <a:off x="3826554" y="4146960"/>
            <a:ext cx="4600060" cy="2787240"/>
            <a:chOff x="0" y="2862182"/>
            <a:chExt cx="7044346" cy="4268266"/>
          </a:xfrm>
        </p:grpSpPr>
        <p:cxnSp>
          <p:nvCxnSpPr>
            <p:cNvPr id="46" name="Straight Connector 45">
              <a:extLst>
                <a:ext uri="{FF2B5EF4-FFF2-40B4-BE49-F238E27FC236}">
                  <a16:creationId xmlns:a16="http://schemas.microsoft.com/office/drawing/2014/main" id="{D599EFC6-6D30-55E1-9D38-FACE182CD726}"/>
                </a:ext>
              </a:extLst>
            </p:cNvPr>
            <p:cNvCxnSpPr>
              <a:stCxn id="112" idx="7"/>
              <a:endCxn id="113"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B9AEE47-7313-A9D5-DC55-C64DE182B661}"/>
                </a:ext>
              </a:extLst>
            </p:cNvPr>
            <p:cNvCxnSpPr>
              <a:stCxn id="113" idx="6"/>
              <a:endCxn id="116"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13E373B-1636-E344-9C5C-267CD61A4D4A}"/>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BDC20CD-EA6E-1902-723C-040AD70FD6E4}"/>
                </a:ext>
              </a:extLst>
            </p:cNvPr>
            <p:cNvCxnSpPr>
              <a:stCxn id="115" idx="3"/>
              <a:endCxn id="114"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ED1ECD4-8D10-56D6-C69C-EC886DE3AC9C}"/>
                </a:ext>
              </a:extLst>
            </p:cNvPr>
            <p:cNvCxnSpPr>
              <a:stCxn id="117" idx="2"/>
              <a:endCxn id="114"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BCDF0AA-EC8F-B3E5-C050-2EBB3E0BB1F2}"/>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53CD1C5-8FC1-92D2-AA99-891F1FA5BAC9}"/>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46551A6-A126-E77E-4289-E77CE9CA9272}"/>
                </a:ext>
              </a:extLst>
            </p:cNvPr>
            <p:cNvCxnSpPr>
              <a:stCxn id="117" idx="6"/>
              <a:endCxn id="118"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4E77865-C15A-FC72-6A3A-F627EAE41546}"/>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874FA06-E0F2-1E7A-D4D2-3049983A5831}"/>
                </a:ext>
              </a:extLst>
            </p:cNvPr>
            <p:cNvCxnSpPr>
              <a:stCxn id="120" idx="2"/>
              <a:endCxn id="116" idx="5"/>
            </p:cNvCxnSpPr>
            <p:nvPr/>
          </p:nvCxnSpPr>
          <p:spPr>
            <a:xfrm flipH="1" flipV="1">
              <a:off x="4392601" y="3510585"/>
              <a:ext cx="913997" cy="49520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42DC4BF-E516-FEC3-17EE-C6EE12DE288B}"/>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232979C-5A59-FEDF-F4C1-8DA05B332BBD}"/>
                </a:ext>
              </a:extLst>
            </p:cNvPr>
            <p:cNvCxnSpPr>
              <a:stCxn id="119" idx="1"/>
              <a:endCxn id="120"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BE27850-AA1B-2BF2-D3E8-6E98EE3D2AE1}"/>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0E0A0B2-4DD0-20AB-979A-53A029F1A6FE}"/>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8EABE52E-CB2B-CCE9-AD71-A088F58EF814}"/>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5A8D7EDC-90E9-A330-F6DE-B7811F8334A1}"/>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100" name="TextBox 99">
              <a:extLst>
                <a:ext uri="{FF2B5EF4-FFF2-40B4-BE49-F238E27FC236}">
                  <a16:creationId xmlns:a16="http://schemas.microsoft.com/office/drawing/2014/main" id="{BEAE98C6-7BBE-A153-772D-FBD16424BD5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82EA6EC7-56EB-AD62-4E6B-0E2508F6C624}"/>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2DF706EE-F43E-947F-2A89-207022B6A394}"/>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3569850C-99C8-C1E1-4077-CEA0DF3F934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4" name="TextBox 103">
              <a:extLst>
                <a:ext uri="{FF2B5EF4-FFF2-40B4-BE49-F238E27FC236}">
                  <a16:creationId xmlns:a16="http://schemas.microsoft.com/office/drawing/2014/main" id="{B6F85CD8-8FD8-E16B-3970-43D47E53FD6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D2368C58-7CF3-FEEF-E187-4588500D6298}"/>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91FE7DD5-263B-0535-208C-6A2BAEF62394}"/>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C3E3BFB3-0450-8CDD-815C-4F1B2B69985E}"/>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183AAA82-1E15-E454-E4AD-2ECC5A90A91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DA526017-EDBC-3802-3F81-2F957C762A9F}"/>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2B4E357C-B1FD-ECA7-11FA-A4AF5230ED53}"/>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0D3DFB9-3812-1B89-FF6B-31B35784B9D2}"/>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6F3CF747-A771-4128-AF04-72383E6704F5}"/>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7FB22AE7-382F-62BB-627D-E284B56097B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324D47C1-AB54-DA71-7D19-6E4646B070B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315C05A8-35BC-A8D4-BCFF-5311CD18E299}"/>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C9C3635F-032E-0DFB-EA7B-72C5A67F98B4}"/>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EC67713D-F934-61B1-B10D-8595B1F43CEA}"/>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BD5FE8FF-FE39-CAF3-36D4-BF04DB354F0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37D5DFDE-186E-DDBA-9439-712FFE5FF282}"/>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7CD803C3-9610-9EFD-7358-F93BE9F4FF5F}"/>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297035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557752" y="4038600"/>
            <a:ext cx="4303986" cy="2822028"/>
          </a:xfrm>
          <a:custGeom>
            <a:avLst/>
            <a:gdLst>
              <a:gd name="connsiteX0" fmla="*/ 0 w 4303986"/>
              <a:gd name="connsiteY0" fmla="*/ 898635 h 2822028"/>
              <a:gd name="connsiteX1" fmla="*/ 15765 w 4303986"/>
              <a:gd name="connsiteY1" fmla="*/ 1434662 h 2822028"/>
              <a:gd name="connsiteX2" fmla="*/ 204951 w 4303986"/>
              <a:gd name="connsiteY2" fmla="*/ 1576552 h 2822028"/>
              <a:gd name="connsiteX3" fmla="*/ 756745 w 4303986"/>
              <a:gd name="connsiteY3" fmla="*/ 1403131 h 2822028"/>
              <a:gd name="connsiteX4" fmla="*/ 1576551 w 4303986"/>
              <a:gd name="connsiteY4" fmla="*/ 804041 h 2822028"/>
              <a:gd name="connsiteX5" fmla="*/ 2380593 w 4303986"/>
              <a:gd name="connsiteY5" fmla="*/ 614855 h 2822028"/>
              <a:gd name="connsiteX6" fmla="*/ 2885089 w 4303986"/>
              <a:gd name="connsiteY6" fmla="*/ 867104 h 2822028"/>
              <a:gd name="connsiteX7" fmla="*/ 3042745 w 4303986"/>
              <a:gd name="connsiteY7" fmla="*/ 1592317 h 2822028"/>
              <a:gd name="connsiteX8" fmla="*/ 3452648 w 4303986"/>
              <a:gd name="connsiteY8" fmla="*/ 2680138 h 2822028"/>
              <a:gd name="connsiteX9" fmla="*/ 3909848 w 4303986"/>
              <a:gd name="connsiteY9" fmla="*/ 2822028 h 2822028"/>
              <a:gd name="connsiteX10" fmla="*/ 4146331 w 4303986"/>
              <a:gd name="connsiteY10" fmla="*/ 2412124 h 2822028"/>
              <a:gd name="connsiteX11" fmla="*/ 4303986 w 4303986"/>
              <a:gd name="connsiteY11" fmla="*/ 709448 h 2822028"/>
              <a:gd name="connsiteX12" fmla="*/ 3216165 w 4303986"/>
              <a:gd name="connsiteY12" fmla="*/ 78828 h 2822028"/>
              <a:gd name="connsiteX13" fmla="*/ 1655379 w 4303986"/>
              <a:gd name="connsiteY13" fmla="*/ 0 h 2822028"/>
              <a:gd name="connsiteX14" fmla="*/ 630620 w 4303986"/>
              <a:gd name="connsiteY14" fmla="*/ 362607 h 2822028"/>
              <a:gd name="connsiteX15" fmla="*/ 0 w 4303986"/>
              <a:gd name="connsiteY15" fmla="*/ 898635 h 282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03986" h="2822028">
                <a:moveTo>
                  <a:pt x="0" y="898635"/>
                </a:moveTo>
                <a:lnTo>
                  <a:pt x="15765" y="1434662"/>
                </a:lnTo>
                <a:lnTo>
                  <a:pt x="204951" y="1576552"/>
                </a:lnTo>
                <a:lnTo>
                  <a:pt x="756745" y="1403131"/>
                </a:lnTo>
                <a:lnTo>
                  <a:pt x="1576551" y="804041"/>
                </a:lnTo>
                <a:lnTo>
                  <a:pt x="2380593" y="614855"/>
                </a:lnTo>
                <a:lnTo>
                  <a:pt x="2885089" y="867104"/>
                </a:lnTo>
                <a:lnTo>
                  <a:pt x="3042745" y="1592317"/>
                </a:lnTo>
                <a:lnTo>
                  <a:pt x="3452648" y="2680138"/>
                </a:lnTo>
                <a:lnTo>
                  <a:pt x="3909848" y="2822028"/>
                </a:lnTo>
                <a:lnTo>
                  <a:pt x="4146331" y="2412124"/>
                </a:lnTo>
                <a:lnTo>
                  <a:pt x="4303986" y="709448"/>
                </a:lnTo>
                <a:lnTo>
                  <a:pt x="3216165" y="78828"/>
                </a:lnTo>
                <a:lnTo>
                  <a:pt x="1655379" y="0"/>
                </a:lnTo>
                <a:lnTo>
                  <a:pt x="630620" y="362607"/>
                </a:lnTo>
                <a:lnTo>
                  <a:pt x="0" y="898635"/>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a:xfrm>
            <a:off x="8737600" y="6356351"/>
            <a:ext cx="2844800" cy="365125"/>
          </a:xfrm>
        </p:spPr>
        <p:txBody>
          <a:bodyPr/>
          <a:lstStyle/>
          <a:p>
            <a:fld id="{86BADE50-950A-4D58-BFB2-FA2C6A8B385D}" type="slidenum">
              <a:rPr lang="en-US" smtClean="0"/>
              <a:t>35</a:t>
            </a:fld>
            <a:endParaRPr lang="en-US"/>
          </a:p>
        </p:txBody>
      </p:sp>
      <mc:AlternateContent xmlns:mc="http://schemas.openxmlformats.org/markup-compatibility/2006" xmlns:a14="http://schemas.microsoft.com/office/drawing/2010/main">
        <mc:Choice Requires="a14">
          <p:sp>
            <p:nvSpPr>
              <p:cNvPr id="45" name="TextBox 44"/>
              <p:cNvSpPr txBox="1"/>
              <p:nvPr/>
            </p:nvSpPr>
            <p:spPr>
              <a:xfrm>
                <a:off x="7739866" y="1343799"/>
                <a:ext cx="2851935" cy="830997"/>
              </a:xfrm>
              <a:prstGeom prst="rect">
                <a:avLst/>
              </a:prstGeom>
              <a:noFill/>
            </p:spPr>
            <p:txBody>
              <a:bodyPr wrap="none" rtlCol="0">
                <a:spAutoFit/>
              </a:bodyPr>
              <a:lstStyle/>
              <a:p>
                <a:r>
                  <a:rPr lang="en-US" sz="2400" dirty="0">
                    <a:solidFill>
                      <a:schemeClr val="accent6">
                        <a:lumMod val="75000"/>
                      </a:schemeClr>
                    </a:solidFill>
                  </a:rPr>
                  <a:t>Keep edges in a Heap</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739866" y="1343799"/>
                <a:ext cx="2851935" cy="830997"/>
              </a:xfrm>
              <a:prstGeom prst="rect">
                <a:avLst/>
              </a:prstGeom>
              <a:blipFill>
                <a:blip r:embed="rId3"/>
                <a:stretch>
                  <a:fillRect l="-3419" t="-5839" r="-2137" b="-87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951A940-9E49-531C-7109-C02D303F5780}"/>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p:sp>
            <p:nvSpPr>
              <p:cNvPr id="3" name="TextBox 2">
                <a:extLst>
                  <a:ext uri="{FF2B5EF4-FFF2-40B4-BE49-F238E27FC236}">
                    <a16:creationId xmlns:a16="http://schemas.microsoft.com/office/drawing/2014/main" id="{2951A940-9E49-531C-7109-C02D303F5780}"/>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4"/>
                <a:stretch>
                  <a:fillRect l="-1474" t="-2717" b="-679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76D9FA8F-0067-0E85-290D-5EB831A8E6D4}"/>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0382F57A-4695-5889-D7FF-04E564CEEDA4}"/>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273129-1634-8B3A-38AD-A14C98120759}"/>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1EE0CC5-72DA-49B7-6253-EC58FB1D3464}"/>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B67844A-F20C-7742-0EB3-AC90DD5275D3}"/>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0D9841-9DC5-E209-B9F0-FBB3AF958039}"/>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3C212E-BE80-6E61-1AE9-46AFBA6AB1D4}"/>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0694DB-763F-4571-12F4-95CAD351315D}"/>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827477B-9CE2-E440-977F-BC574E7AEFD8}"/>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872E80-7D38-B444-26F4-8874F251A522}"/>
                </a:ext>
              </a:extLst>
            </p:cNvPr>
            <p:cNvCxnSpPr>
              <a:stCxn id="41" idx="1"/>
              <a:endCxn id="39"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71583AC-571B-28F8-FE55-B5AF9A321096}"/>
                </a:ext>
              </a:extLst>
            </p:cNvPr>
            <p:cNvCxnSpPr>
              <a:stCxn id="44" idx="2"/>
              <a:endCxn id="39"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7DA6E2-036A-7787-81C6-76B6CD722F5C}"/>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2DD73E-18EF-6E01-E6BD-B056EFA8F1B3}"/>
                </a:ext>
              </a:extLst>
            </p:cNvPr>
            <p:cNvCxnSpPr>
              <a:stCxn id="42" idx="1"/>
              <a:endCxn id="44" idx="5"/>
            </p:cNvCxnSpPr>
            <p:nvPr/>
          </p:nvCxnSpPr>
          <p:spPr>
            <a:xfrm flipH="1" flipV="1">
              <a:off x="5744700" y="4187258"/>
              <a:ext cx="861544" cy="67486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A7078B-E4B4-BA99-726E-029D5339DBD6}"/>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265166D-9043-FE32-84B2-74D26DF49C6E}"/>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ED0D78D0-0C58-EF1A-0F94-51F7936899E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58AC91F5-6B70-C240-8A5E-B336F941FA6F}"/>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1C8F79B5-B17C-3BC4-B9C0-5AACD195C6B3}"/>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FD42629F-1425-BFFD-2618-39400F72DEB1}"/>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71FAD44C-1CF5-7B07-FECE-A4D96CFE8C7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D38B0B2A-D5A3-E743-DD44-0B8B3F7EC32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E815482B-7A79-8B98-5F5D-2067F12D5E51}"/>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025A17FF-4690-E53C-CC59-6449B11C1655}"/>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F10A0B5F-5943-3AE9-2307-34485FC2B4BA}"/>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0953C599-C429-6F9E-3E1E-B440E98B9F89}"/>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05FEEB2A-8D2B-3662-04C4-1A32C5F44289}"/>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8964983F-13A0-69B8-BE14-446C5C3D1527}"/>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E54E6B51-FF3E-94BD-0094-B74987FC6073}"/>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39AD4A9-78A2-3FDC-D950-15D390B8A11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F0937969-9D71-8776-BACA-2945A5A14E8A}"/>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2605EE3A-EC1A-D362-7A82-E09C2CD7B79E}"/>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7CBAA3EF-4897-4F6C-5323-3D7B0F16743E}"/>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800DA7FD-B416-796B-ABF3-45AFAC8FA09B}"/>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CBA07CDC-5241-B424-9809-72A3096614F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3EDFFB88-8D17-69ED-1A2C-7C52097CFFF2}"/>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8CC456A6-20E4-9859-3C0C-BC2B0B13BEC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11C0B0F3-5C60-D502-4D6A-657953D83CBF}"/>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8281C58C-778D-8FAB-AB88-E5B90FBC9300}"/>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87305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
            <a:ext cx="10972800" cy="1143000"/>
          </a:xfrm>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36</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39178" y="875054"/>
                <a:ext cx="11292188" cy="6247864"/>
              </a:xfrm>
              <a:prstGeom prst="rect">
                <a:avLst/>
              </a:prstGeom>
              <a:noFill/>
            </p:spPr>
            <p:txBody>
              <a:bodyPr wrap="square" rtlCol="0">
                <a:spAutoFit/>
              </a:bodyPr>
              <a:lstStyle/>
              <a:p>
                <a:r>
                  <a:rPr lang="en-US" sz="2000" dirty="0"/>
                  <a:t>int </a:t>
                </a:r>
                <a:r>
                  <a:rPr lang="en-US" sz="2000" dirty="0" err="1"/>
                  <a:t>dijkstras</a:t>
                </a:r>
                <a:r>
                  <a:rPr lang="en-US" sz="2000" dirty="0"/>
                  <a:t>(graph, start, end){</a:t>
                </a:r>
              </a:p>
              <a:p>
                <a:r>
                  <a:rPr lang="en-US" sz="2000" dirty="0"/>
                  <a:t>	PQ = new minheap();</a:t>
                </a:r>
              </a:p>
              <a:p>
                <a:r>
                  <a:rPr lang="en-US" sz="2000" dirty="0"/>
                  <a:t>	</a:t>
                </a:r>
                <a:r>
                  <a:rPr lang="en-US" sz="2000" dirty="0" err="1"/>
                  <a:t>PQ.insert</a:t>
                </a:r>
                <a:r>
                  <a:rPr lang="en-US" sz="2000" dirty="0"/>
                  <a:t>(0, start);  // priority=0, value=start</a:t>
                </a:r>
              </a:p>
              <a:p>
                <a:r>
                  <a:rPr lang="en-US" sz="2000" dirty="0"/>
                  <a:t>	</a:t>
                </a:r>
                <a:r>
                  <a:rPr lang="en-US" sz="2000" dirty="0" err="1"/>
                  <a:t>start.distance</a:t>
                </a:r>
                <a:r>
                  <a:rPr lang="en-US" sz="2000" dirty="0"/>
                  <a:t> = 0;</a:t>
                </a:r>
              </a:p>
              <a:p>
                <a:r>
                  <a:rPr lang="en-US" sz="2000" dirty="0"/>
                  <a:t>	while (!</a:t>
                </a:r>
                <a:r>
                  <a:rPr lang="en-US" sz="2000" dirty="0" err="1"/>
                  <a:t>PQ.isEmpty</a:t>
                </a:r>
                <a:r>
                  <a:rPr lang="en-US" sz="2000" dirty="0"/>
                  <a:t>){</a:t>
                </a:r>
              </a:p>
              <a:p>
                <a:r>
                  <a:rPr lang="en-US" sz="2000" dirty="0"/>
                  <a:t>		current = </a:t>
                </a:r>
                <a:r>
                  <a:rPr lang="en-US" sz="2000" dirty="0" err="1"/>
                  <a:t>PQ.extractmin</a:t>
                </a:r>
                <a:r>
                  <a:rPr lang="en-US" sz="2000" dirty="0"/>
                  <a:t>();</a:t>
                </a:r>
              </a:p>
              <a:p>
                <a:r>
                  <a:rPr lang="en-US" sz="2000" dirty="0"/>
                  <a:t>		if (</a:t>
                </a:r>
                <a:r>
                  <a:rPr lang="en-US" sz="2000" dirty="0" err="1"/>
                  <a:t>current.known</a:t>
                </a:r>
                <a:r>
                  <a:rPr lang="en-US" sz="2000" dirty="0"/>
                  <a:t>){ continue;}</a:t>
                </a:r>
              </a:p>
              <a:p>
                <a:r>
                  <a:rPr lang="en-US" sz="2000" dirty="0"/>
                  <a:t>		</a:t>
                </a:r>
                <a:r>
                  <a:rPr lang="en-US" sz="2000" dirty="0" err="1"/>
                  <a:t>current.known</a:t>
                </a:r>
                <a:r>
                  <a:rPr lang="en-US" sz="2000" dirty="0"/>
                  <a:t> = true;</a:t>
                </a:r>
              </a:p>
              <a:p>
                <a:r>
                  <a:rPr lang="en-US" sz="2000" dirty="0"/>
                  <a:t>		for (neighbor : </a:t>
                </a:r>
                <a:r>
                  <a:rPr lang="en-US" sz="2000" dirty="0" err="1"/>
                  <a:t>current.neighbors</a:t>
                </a:r>
                <a:r>
                  <a:rPr lang="en-US" sz="2000" dirty="0"/>
                  <a:t>){</a:t>
                </a:r>
              </a:p>
              <a:p>
                <a:r>
                  <a:rPr lang="en-US" sz="2000" dirty="0"/>
                  <a:t>			if (!</a:t>
                </a:r>
                <a:r>
                  <a:rPr lang="en-US" sz="2000" dirty="0" err="1"/>
                  <a:t>neighbor.known</a:t>
                </a:r>
                <a:r>
                  <a:rPr lang="en-US" sz="2000" dirty="0"/>
                  <a:t>){</a:t>
                </a:r>
              </a:p>
              <a:p>
                <a:r>
                  <a:rPr lang="en-US" sz="2000" dirty="0"/>
                  <a:t>				</a:t>
                </a:r>
                <a:r>
                  <a:rPr lang="en-US" sz="2000" dirty="0" err="1"/>
                  <a:t>new_dist</a:t>
                </a:r>
                <a:r>
                  <a:rPr lang="en-US" sz="2000" dirty="0"/>
                  <a:t> = </a:t>
                </a:r>
                <a:r>
                  <a:rPr lang="en-US" sz="2000" dirty="0" err="1"/>
                  <a:t>current.distance</a:t>
                </a:r>
                <a:r>
                  <a:rPr lang="en-US" sz="2000" dirty="0"/>
                  <a:t> + weight(</a:t>
                </a:r>
                <a:r>
                  <a:rPr lang="en-US" sz="2000" dirty="0" err="1"/>
                  <a:t>current,neighbor</a:t>
                </a:r>
                <a:r>
                  <a:rPr lang="en-US" sz="2000" dirty="0"/>
                  <a:t>);</a:t>
                </a:r>
              </a:p>
              <a:p>
                <a:r>
                  <a:rPr lang="en-US" sz="2000" dirty="0"/>
                  <a:t>				if(</a:t>
                </a:r>
                <a:r>
                  <a:rPr lang="en-US" sz="2000" dirty="0" err="1"/>
                  <a:t>neighbor.dist</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a:t>
                </a:r>
                <a:r>
                  <a:rPr lang="en-US" sz="2000" dirty="0" err="1"/>
                  <a:t>PQ.insert</a:t>
                </a:r>
                <a:r>
                  <a:rPr lang="en-US" sz="2000" dirty="0"/>
                  <a:t>(</a:t>
                </a:r>
                <a:r>
                  <a:rPr lang="en-US" sz="2000" dirty="0" err="1"/>
                  <a:t>new_dist</a:t>
                </a:r>
                <a:r>
                  <a:rPr lang="en-US" sz="2000" dirty="0"/>
                  <a:t>, neighbor);}</a:t>
                </a:r>
              </a:p>
              <a:p>
                <a:r>
                  <a:rPr lang="en-US" sz="2000" dirty="0"/>
                  <a:t>				else if (</a:t>
                </a:r>
                <a:r>
                  <a:rPr lang="en-US" sz="2000" dirty="0" err="1"/>
                  <a:t>new_dist</a:t>
                </a:r>
                <a:r>
                  <a:rPr lang="en-US" sz="2000" dirty="0"/>
                  <a:t> &lt; neighbor. distance){</a:t>
                </a:r>
              </a:p>
              <a:p>
                <a:r>
                  <a:rPr lang="en-US" sz="2000" dirty="0"/>
                  <a:t>					neighbor. distance = </a:t>
                </a:r>
                <a:r>
                  <a:rPr lang="en-US" sz="2000" dirty="0" err="1"/>
                  <a:t>new_dist</a:t>
                </a:r>
                <a:r>
                  <a:rPr lang="en-US" sz="2000" dirty="0"/>
                  <a:t>;</a:t>
                </a:r>
              </a:p>
              <a:p>
                <a:r>
                  <a:rPr lang="en-US" sz="2000" dirty="0"/>
                  <a:t>					</a:t>
                </a:r>
                <a:r>
                  <a:rPr lang="en-US" sz="2000" dirty="0" err="1"/>
                  <a:t>PQ.decreaseKey</a:t>
                </a:r>
                <a:r>
                  <a:rPr lang="en-US" sz="2000" dirty="0"/>
                  <a:t>(</a:t>
                </a:r>
                <a:r>
                  <a:rPr lang="en-US" sz="2000" dirty="0" err="1"/>
                  <a:t>new_dist,neighbor</a:t>
                </a:r>
                <a:r>
                  <a:rPr lang="en-US" sz="2000" dirty="0"/>
                  <a:t>); }</a:t>
                </a:r>
              </a:p>
              <a:p>
                <a:r>
                  <a:rPr lang="en-US" sz="2000" dirty="0"/>
                  <a:t>			}</a:t>
                </a:r>
              </a:p>
              <a:p>
                <a:r>
                  <a:rPr lang="en-US" sz="2000" dirty="0"/>
                  <a:t>		}</a:t>
                </a:r>
              </a:p>
              <a:p>
                <a:r>
                  <a:rPr lang="en-US" sz="2000" dirty="0"/>
                  <a:t>	}</a:t>
                </a:r>
              </a:p>
              <a:p>
                <a:r>
                  <a:rPr lang="en-US" sz="2000" dirty="0"/>
                  <a:t>	return </a:t>
                </a:r>
                <a:r>
                  <a:rPr lang="en-US" sz="2000" dirty="0" err="1"/>
                  <a:t>end.distance</a:t>
                </a:r>
                <a:r>
                  <a:rPr lang="en-US" sz="2000" dirty="0"/>
                  <a:t>;</a:t>
                </a:r>
              </a:p>
              <a:p>
                <a:r>
                  <a:rPr lang="en-US" sz="2000"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139178" y="875054"/>
                <a:ext cx="11292188" cy="6247864"/>
              </a:xfrm>
              <a:prstGeom prst="rect">
                <a:avLst/>
              </a:prstGeom>
              <a:blipFill>
                <a:blip r:embed="rId2"/>
                <a:stretch>
                  <a:fillRect l="-594" t="-586" b="-87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3689754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
            <a:ext cx="10972800" cy="1143000"/>
          </a:xfrm>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37</a:t>
            </a:fld>
            <a:endParaRPr lang="en-US"/>
          </a:p>
        </p:txBody>
      </p:sp>
      <mc:AlternateContent xmlns:mc="http://schemas.openxmlformats.org/markup-compatibility/2006">
        <mc:Choice xmlns:a14="http://schemas.microsoft.com/office/drawing/2010/main" Requires="a14">
          <p:sp>
            <p:nvSpPr>
              <p:cNvPr id="43" name="TextBox 42"/>
              <p:cNvSpPr txBox="1"/>
              <p:nvPr/>
            </p:nvSpPr>
            <p:spPr>
              <a:xfrm>
                <a:off x="139178" y="875054"/>
                <a:ext cx="11292188" cy="6247864"/>
              </a:xfrm>
              <a:prstGeom prst="rect">
                <a:avLst/>
              </a:prstGeom>
              <a:noFill/>
            </p:spPr>
            <p:txBody>
              <a:bodyPr wrap="square" rtlCol="0">
                <a:spAutoFit/>
              </a:bodyPr>
              <a:lstStyle/>
              <a:p>
                <a:r>
                  <a:rPr lang="en-US" sz="2000" dirty="0"/>
                  <a:t>int </a:t>
                </a:r>
                <a:r>
                  <a:rPr lang="en-US" sz="2000" dirty="0" err="1"/>
                  <a:t>dijkstras</a:t>
                </a:r>
                <a:r>
                  <a:rPr lang="en-US" sz="2000" dirty="0"/>
                  <a:t>(graph, start, end){</a:t>
                </a:r>
              </a:p>
              <a:p>
                <a:r>
                  <a:rPr lang="en-US" sz="2000" dirty="0"/>
                  <a:t>	PQ = new minheap();</a:t>
                </a:r>
              </a:p>
              <a:p>
                <a:r>
                  <a:rPr lang="en-US" sz="2000" dirty="0"/>
                  <a:t>	</a:t>
                </a:r>
                <a:r>
                  <a:rPr lang="en-US" sz="2000" dirty="0" err="1"/>
                  <a:t>PQ.insert</a:t>
                </a:r>
                <a:r>
                  <a:rPr lang="en-US" sz="2000" dirty="0"/>
                  <a:t>(0, start);  // priority=0, value=start</a:t>
                </a:r>
              </a:p>
              <a:p>
                <a:r>
                  <a:rPr lang="en-US" sz="2000" dirty="0"/>
                  <a:t>	</a:t>
                </a:r>
                <a:r>
                  <a:rPr lang="en-US" sz="2000" dirty="0" err="1"/>
                  <a:t>start.distance</a:t>
                </a:r>
                <a:r>
                  <a:rPr lang="en-US" sz="2000" dirty="0"/>
                  <a:t> = 0;</a:t>
                </a:r>
              </a:p>
              <a:p>
                <a:r>
                  <a:rPr lang="en-US" sz="2000" dirty="0"/>
                  <a:t>	while (!</a:t>
                </a:r>
                <a:r>
                  <a:rPr lang="en-US" sz="2000" dirty="0" err="1"/>
                  <a:t>PQ.isEmpty</a:t>
                </a:r>
                <a:r>
                  <a:rPr lang="en-US" sz="2000" dirty="0"/>
                  <a:t>){</a:t>
                </a:r>
              </a:p>
              <a:p>
                <a:r>
                  <a:rPr lang="en-US" sz="2000" dirty="0"/>
                  <a:t>		current = </a:t>
                </a:r>
                <a:r>
                  <a:rPr lang="en-US" sz="2000" dirty="0" err="1"/>
                  <a:t>PQ.extractmin</a:t>
                </a:r>
                <a:r>
                  <a:rPr lang="en-US" sz="2000" dirty="0"/>
                  <a:t>();</a:t>
                </a:r>
              </a:p>
              <a:p>
                <a:r>
                  <a:rPr lang="en-US" sz="2000" dirty="0"/>
                  <a:t>		if (</a:t>
                </a:r>
                <a:r>
                  <a:rPr lang="en-US" sz="2000" dirty="0" err="1"/>
                  <a:t>current.known</a:t>
                </a:r>
                <a:r>
                  <a:rPr lang="en-US" sz="2000" dirty="0"/>
                  <a:t>){ continue;}</a:t>
                </a:r>
              </a:p>
              <a:p>
                <a:r>
                  <a:rPr lang="en-US" sz="2000" dirty="0"/>
                  <a:t>		</a:t>
                </a:r>
                <a:r>
                  <a:rPr lang="en-US" sz="2000" dirty="0" err="1"/>
                  <a:t>current.known</a:t>
                </a:r>
                <a:r>
                  <a:rPr lang="en-US" sz="2000" dirty="0"/>
                  <a:t> = true;</a:t>
                </a:r>
              </a:p>
              <a:p>
                <a:r>
                  <a:rPr lang="en-US" sz="2000" dirty="0"/>
                  <a:t>		for (neighbor : </a:t>
                </a:r>
                <a:r>
                  <a:rPr lang="en-US" sz="2000" dirty="0" err="1"/>
                  <a:t>current.neighbors</a:t>
                </a:r>
                <a:r>
                  <a:rPr lang="en-US" sz="2000" dirty="0"/>
                  <a:t>){</a:t>
                </a:r>
              </a:p>
              <a:p>
                <a:r>
                  <a:rPr lang="en-US" sz="2000" dirty="0"/>
                  <a:t>			if (!</a:t>
                </a:r>
                <a:r>
                  <a:rPr lang="en-US" sz="2000" dirty="0" err="1"/>
                  <a:t>neighbor.known</a:t>
                </a:r>
                <a:r>
                  <a:rPr lang="en-US" sz="2000" dirty="0"/>
                  <a:t>){</a:t>
                </a:r>
              </a:p>
              <a:p>
                <a:r>
                  <a:rPr lang="en-US" sz="2000" dirty="0"/>
                  <a:t>				</a:t>
                </a:r>
                <a:r>
                  <a:rPr lang="en-US" sz="2000" dirty="0" err="1"/>
                  <a:t>new_dist</a:t>
                </a:r>
                <a:r>
                  <a:rPr lang="en-US" sz="2000" dirty="0"/>
                  <a:t> = weight(</a:t>
                </a:r>
                <a:r>
                  <a:rPr lang="en-US" sz="2000" dirty="0" err="1"/>
                  <a:t>current,neighbor</a:t>
                </a:r>
                <a:r>
                  <a:rPr lang="en-US" sz="2000" dirty="0"/>
                  <a:t>);</a:t>
                </a:r>
              </a:p>
              <a:p>
                <a:r>
                  <a:rPr lang="en-US" sz="2000" dirty="0"/>
                  <a:t>				if(</a:t>
                </a:r>
                <a:r>
                  <a:rPr lang="en-US" sz="2000" dirty="0" err="1"/>
                  <a:t>neighbor.dist</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a:t>
                </a:r>
                <a:r>
                  <a:rPr lang="en-US" sz="2000" dirty="0" err="1"/>
                  <a:t>PQ.insert</a:t>
                </a:r>
                <a:r>
                  <a:rPr lang="en-US" sz="2000" dirty="0"/>
                  <a:t>(</a:t>
                </a:r>
                <a:r>
                  <a:rPr lang="en-US" sz="2000" dirty="0" err="1"/>
                  <a:t>new_dist</a:t>
                </a:r>
                <a:r>
                  <a:rPr lang="en-US" sz="2000" dirty="0"/>
                  <a:t>, neighbor);}</a:t>
                </a:r>
              </a:p>
              <a:p>
                <a:r>
                  <a:rPr lang="en-US" sz="2000" dirty="0"/>
                  <a:t>				else if (</a:t>
                </a:r>
                <a:r>
                  <a:rPr lang="en-US" sz="2000" dirty="0" err="1"/>
                  <a:t>new_dist</a:t>
                </a:r>
                <a:r>
                  <a:rPr lang="en-US" sz="2000" dirty="0"/>
                  <a:t> &lt; neighbor. distance){</a:t>
                </a:r>
              </a:p>
              <a:p>
                <a:r>
                  <a:rPr lang="en-US" sz="2000" dirty="0"/>
                  <a:t>					neighbor. distance = </a:t>
                </a:r>
                <a:r>
                  <a:rPr lang="en-US" sz="2000" dirty="0" err="1"/>
                  <a:t>new_dist</a:t>
                </a:r>
                <a:r>
                  <a:rPr lang="en-US" sz="2000" dirty="0"/>
                  <a:t>;</a:t>
                </a:r>
              </a:p>
              <a:p>
                <a:r>
                  <a:rPr lang="en-US" sz="2000" dirty="0"/>
                  <a:t>					</a:t>
                </a:r>
                <a:r>
                  <a:rPr lang="en-US" sz="2000" dirty="0" err="1"/>
                  <a:t>PQ.decreaseKey</a:t>
                </a:r>
                <a:r>
                  <a:rPr lang="en-US" sz="2000" dirty="0"/>
                  <a:t>(</a:t>
                </a:r>
                <a:r>
                  <a:rPr lang="en-US" sz="2000" dirty="0" err="1"/>
                  <a:t>new_dist,neighbor</a:t>
                </a:r>
                <a:r>
                  <a:rPr lang="en-US" sz="2000" dirty="0"/>
                  <a:t>); }</a:t>
                </a:r>
              </a:p>
              <a:p>
                <a:r>
                  <a:rPr lang="en-US" sz="2000" dirty="0"/>
                  <a:t>			}</a:t>
                </a:r>
              </a:p>
              <a:p>
                <a:r>
                  <a:rPr lang="en-US" sz="2000" dirty="0"/>
                  <a:t>		}</a:t>
                </a:r>
              </a:p>
              <a:p>
                <a:r>
                  <a:rPr lang="en-US" sz="2000" dirty="0"/>
                  <a:t>	}</a:t>
                </a:r>
              </a:p>
              <a:p>
                <a:r>
                  <a:rPr lang="en-US" sz="2000" dirty="0"/>
                  <a:t>	return </a:t>
                </a:r>
                <a:r>
                  <a:rPr lang="en-US" sz="2000" dirty="0" err="1"/>
                  <a:t>end.distance</a:t>
                </a:r>
                <a:r>
                  <a:rPr lang="en-US" sz="2000" dirty="0"/>
                  <a:t>;</a:t>
                </a:r>
              </a:p>
              <a:p>
                <a:r>
                  <a:rPr lang="en-US" sz="2000" dirty="0"/>
                  <a:t>}</a:t>
                </a:r>
              </a:p>
            </p:txBody>
          </p:sp>
        </mc:Choice>
        <mc:Fallback>
          <p:sp>
            <p:nvSpPr>
              <p:cNvPr id="43" name="TextBox 42"/>
              <p:cNvSpPr txBox="1">
                <a:spLocks noRot="1" noChangeAspect="1" noMove="1" noResize="1" noEditPoints="1" noAdjustHandles="1" noChangeArrowheads="1" noChangeShapeType="1" noTextEdit="1"/>
              </p:cNvSpPr>
              <p:nvPr/>
            </p:nvSpPr>
            <p:spPr>
              <a:xfrm>
                <a:off x="139178" y="875054"/>
                <a:ext cx="11292188" cy="6247864"/>
              </a:xfrm>
              <a:prstGeom prst="rect">
                <a:avLst/>
              </a:prstGeom>
              <a:blipFill>
                <a:blip r:embed="rId2"/>
                <a:stretch>
                  <a:fillRect l="-594" t="-586" b="-87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3124662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
            <a:ext cx="10972800" cy="1143000"/>
          </a:xfrm>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38</a:t>
            </a:fld>
            <a:endParaRPr lang="en-US"/>
          </a:p>
        </p:txBody>
      </p:sp>
      <mc:AlternateContent xmlns:mc="http://schemas.openxmlformats.org/markup-compatibility/2006">
        <mc:Choice xmlns:a14="http://schemas.microsoft.com/office/drawing/2010/main" Requires="a14">
          <p:sp>
            <p:nvSpPr>
              <p:cNvPr id="43" name="TextBox 42"/>
              <p:cNvSpPr txBox="1"/>
              <p:nvPr/>
            </p:nvSpPr>
            <p:spPr>
              <a:xfrm>
                <a:off x="139178" y="875054"/>
                <a:ext cx="11292188" cy="6247864"/>
              </a:xfrm>
              <a:prstGeom prst="rect">
                <a:avLst/>
              </a:prstGeom>
              <a:noFill/>
            </p:spPr>
            <p:txBody>
              <a:bodyPr wrap="square" rtlCol="0">
                <a:spAutoFit/>
              </a:bodyPr>
              <a:lstStyle/>
              <a:p>
                <a:r>
                  <a:rPr lang="en-US" sz="2000" dirty="0"/>
                  <a:t>int </a:t>
                </a:r>
                <a:r>
                  <a:rPr lang="en-US" sz="2000" dirty="0" err="1"/>
                  <a:t>dijkstras</a:t>
                </a:r>
                <a:r>
                  <a:rPr lang="en-US" sz="2000" dirty="0"/>
                  <a:t>(graph, start, end){</a:t>
                </a:r>
              </a:p>
              <a:p>
                <a:r>
                  <a:rPr lang="en-US" sz="2000" dirty="0"/>
                  <a:t>	PQ = new minheap();</a:t>
                </a:r>
              </a:p>
              <a:p>
                <a:r>
                  <a:rPr lang="en-US" sz="2000" dirty="0"/>
                  <a:t>	</a:t>
                </a:r>
                <a:r>
                  <a:rPr lang="en-US" sz="2000" dirty="0" err="1"/>
                  <a:t>PQ.insert</a:t>
                </a:r>
                <a:r>
                  <a:rPr lang="en-US" sz="2000" dirty="0"/>
                  <a:t>(0, start);  // priority=0, value=start</a:t>
                </a:r>
              </a:p>
              <a:p>
                <a:r>
                  <a:rPr lang="en-US" sz="2000" dirty="0"/>
                  <a:t>	</a:t>
                </a:r>
                <a:r>
                  <a:rPr lang="en-US" sz="2000" dirty="0" err="1"/>
                  <a:t>start.distance</a:t>
                </a:r>
                <a:r>
                  <a:rPr lang="en-US" sz="2000" dirty="0"/>
                  <a:t> = 0;</a:t>
                </a:r>
              </a:p>
              <a:p>
                <a:r>
                  <a:rPr lang="en-US" sz="2000" dirty="0"/>
                  <a:t>	while (!</a:t>
                </a:r>
                <a:r>
                  <a:rPr lang="en-US" sz="2000" dirty="0" err="1"/>
                  <a:t>PQ.isEmpty</a:t>
                </a:r>
                <a:r>
                  <a:rPr lang="en-US" sz="2000" dirty="0"/>
                  <a:t>){</a:t>
                </a:r>
              </a:p>
              <a:p>
                <a:r>
                  <a:rPr lang="en-US" sz="2000" dirty="0"/>
                  <a:t>		current = </a:t>
                </a:r>
                <a:r>
                  <a:rPr lang="en-US" sz="2000" dirty="0" err="1"/>
                  <a:t>PQ.extractmin</a:t>
                </a:r>
                <a:r>
                  <a:rPr lang="en-US" sz="2000" dirty="0"/>
                  <a:t>();</a:t>
                </a:r>
              </a:p>
              <a:p>
                <a:r>
                  <a:rPr lang="en-US" sz="2000" dirty="0"/>
                  <a:t>		if (</a:t>
                </a:r>
                <a:r>
                  <a:rPr lang="en-US" sz="2000" dirty="0" err="1"/>
                  <a:t>current.known</a:t>
                </a:r>
                <a:r>
                  <a:rPr lang="en-US" sz="2000" dirty="0"/>
                  <a:t>){ continue;}</a:t>
                </a:r>
              </a:p>
              <a:p>
                <a:r>
                  <a:rPr lang="en-US" sz="2000" dirty="0"/>
                  <a:t>		</a:t>
                </a:r>
                <a:r>
                  <a:rPr lang="en-US" sz="2000" dirty="0" err="1"/>
                  <a:t>current.known</a:t>
                </a:r>
                <a:r>
                  <a:rPr lang="en-US" sz="2000" dirty="0"/>
                  <a:t> = true;</a:t>
                </a:r>
              </a:p>
              <a:p>
                <a:r>
                  <a:rPr lang="en-US" sz="2000" dirty="0"/>
                  <a:t>		for (neighbor : </a:t>
                </a:r>
                <a:r>
                  <a:rPr lang="en-US" sz="2000" dirty="0" err="1"/>
                  <a:t>current.neighbors</a:t>
                </a:r>
                <a:r>
                  <a:rPr lang="en-US" sz="2000" dirty="0"/>
                  <a:t>){</a:t>
                </a:r>
              </a:p>
              <a:p>
                <a:r>
                  <a:rPr lang="en-US" sz="2000" dirty="0"/>
                  <a:t>			if (!</a:t>
                </a:r>
                <a:r>
                  <a:rPr lang="en-US" sz="2000" dirty="0" err="1"/>
                  <a:t>neighbor.known</a:t>
                </a:r>
                <a:r>
                  <a:rPr lang="en-US" sz="2000" dirty="0"/>
                  <a:t>){</a:t>
                </a:r>
              </a:p>
              <a:p>
                <a:r>
                  <a:rPr lang="en-US" sz="2000" dirty="0"/>
                  <a:t>				</a:t>
                </a:r>
                <a:r>
                  <a:rPr lang="en-US" sz="2000" dirty="0" err="1">
                    <a:solidFill>
                      <a:srgbClr val="FF0000"/>
                    </a:solidFill>
                  </a:rPr>
                  <a:t>new_dist</a:t>
                </a:r>
                <a:r>
                  <a:rPr lang="en-US" sz="2000" dirty="0">
                    <a:solidFill>
                      <a:srgbClr val="FF0000"/>
                    </a:solidFill>
                  </a:rPr>
                  <a:t> = </a:t>
                </a:r>
                <a:r>
                  <a:rPr lang="en-US" sz="2000" dirty="0" err="1">
                    <a:solidFill>
                      <a:srgbClr val="FF0000"/>
                    </a:solidFill>
                  </a:rPr>
                  <a:t>current.distance</a:t>
                </a:r>
                <a:r>
                  <a:rPr lang="en-US" sz="2000" dirty="0">
                    <a:solidFill>
                      <a:srgbClr val="FF0000"/>
                    </a:solidFill>
                  </a:rPr>
                  <a:t> + weight(</a:t>
                </a:r>
                <a:r>
                  <a:rPr lang="en-US" sz="2000" dirty="0" err="1">
                    <a:solidFill>
                      <a:srgbClr val="FF0000"/>
                    </a:solidFill>
                  </a:rPr>
                  <a:t>current,neighbor</a:t>
                </a:r>
                <a:r>
                  <a:rPr lang="en-US" sz="2000" dirty="0">
                    <a:solidFill>
                      <a:srgbClr val="FF0000"/>
                    </a:solidFill>
                  </a:rPr>
                  <a:t>);</a:t>
                </a:r>
              </a:p>
              <a:p>
                <a:r>
                  <a:rPr lang="en-US" sz="2000" dirty="0"/>
                  <a:t>				if(</a:t>
                </a:r>
                <a:r>
                  <a:rPr lang="en-US" sz="2000" dirty="0" err="1"/>
                  <a:t>neighbor.dist</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a:t>
                </a:r>
                <a:r>
                  <a:rPr lang="en-US" sz="2000" dirty="0" err="1"/>
                  <a:t>PQ.insert</a:t>
                </a:r>
                <a:r>
                  <a:rPr lang="en-US" sz="2000" dirty="0"/>
                  <a:t>(</a:t>
                </a:r>
                <a:r>
                  <a:rPr lang="en-US" sz="2000" dirty="0" err="1"/>
                  <a:t>new_dist</a:t>
                </a:r>
                <a:r>
                  <a:rPr lang="en-US" sz="2000" dirty="0"/>
                  <a:t>, neighbor);}</a:t>
                </a:r>
              </a:p>
              <a:p>
                <a:r>
                  <a:rPr lang="en-US" sz="2000" dirty="0"/>
                  <a:t>				else if (</a:t>
                </a:r>
                <a:r>
                  <a:rPr lang="en-US" sz="2000" dirty="0" err="1"/>
                  <a:t>new_dist</a:t>
                </a:r>
                <a:r>
                  <a:rPr lang="en-US" sz="2000" dirty="0"/>
                  <a:t> &lt; neighbor. distance){</a:t>
                </a:r>
              </a:p>
              <a:p>
                <a:r>
                  <a:rPr lang="en-US" sz="2000" dirty="0"/>
                  <a:t>					neighbor. distance = </a:t>
                </a:r>
                <a:r>
                  <a:rPr lang="en-US" sz="2000" dirty="0" err="1"/>
                  <a:t>new_dist</a:t>
                </a:r>
                <a:r>
                  <a:rPr lang="en-US" sz="2000" dirty="0"/>
                  <a:t>;</a:t>
                </a:r>
              </a:p>
              <a:p>
                <a:r>
                  <a:rPr lang="en-US" sz="2000" dirty="0"/>
                  <a:t>					</a:t>
                </a:r>
                <a:r>
                  <a:rPr lang="en-US" sz="2000" dirty="0" err="1"/>
                  <a:t>PQ.decreaseKey</a:t>
                </a:r>
                <a:r>
                  <a:rPr lang="en-US" sz="2000" dirty="0"/>
                  <a:t>(</a:t>
                </a:r>
                <a:r>
                  <a:rPr lang="en-US" sz="2000" dirty="0" err="1"/>
                  <a:t>new_dist,neighbor</a:t>
                </a:r>
                <a:r>
                  <a:rPr lang="en-US" sz="2000" dirty="0"/>
                  <a:t>); }</a:t>
                </a:r>
              </a:p>
              <a:p>
                <a:r>
                  <a:rPr lang="en-US" sz="2000" dirty="0"/>
                  <a:t>			}</a:t>
                </a:r>
              </a:p>
              <a:p>
                <a:r>
                  <a:rPr lang="en-US" sz="2000" dirty="0"/>
                  <a:t>		}</a:t>
                </a:r>
              </a:p>
              <a:p>
                <a:r>
                  <a:rPr lang="en-US" sz="2000" dirty="0"/>
                  <a:t>	}</a:t>
                </a:r>
              </a:p>
              <a:p>
                <a:r>
                  <a:rPr lang="en-US" sz="2000" dirty="0"/>
                  <a:t>	return </a:t>
                </a:r>
                <a:r>
                  <a:rPr lang="en-US" sz="2000" dirty="0" err="1"/>
                  <a:t>end.distance</a:t>
                </a:r>
                <a:r>
                  <a:rPr lang="en-US" sz="2000" dirty="0"/>
                  <a:t>;</a:t>
                </a:r>
              </a:p>
              <a:p>
                <a:r>
                  <a:rPr lang="en-US" sz="2000" dirty="0"/>
                  <a:t>}</a:t>
                </a:r>
              </a:p>
            </p:txBody>
          </p:sp>
        </mc:Choice>
        <mc:Fallback>
          <p:sp>
            <p:nvSpPr>
              <p:cNvPr id="43" name="TextBox 42"/>
              <p:cNvSpPr txBox="1">
                <a:spLocks noRot="1" noChangeAspect="1" noMove="1" noResize="1" noEditPoints="1" noAdjustHandles="1" noChangeArrowheads="1" noChangeShapeType="1" noTextEdit="1"/>
              </p:cNvSpPr>
              <p:nvPr/>
            </p:nvSpPr>
            <p:spPr>
              <a:xfrm>
                <a:off x="139178" y="875054"/>
                <a:ext cx="11292188" cy="6247864"/>
              </a:xfrm>
              <a:prstGeom prst="rect">
                <a:avLst/>
              </a:prstGeom>
              <a:blipFill>
                <a:blip r:embed="rId2"/>
                <a:stretch>
                  <a:fillRect l="-594" t="-586" b="-87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90799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
            <a:ext cx="10972800" cy="1143000"/>
          </a:xfrm>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39</a:t>
            </a:fld>
            <a:endParaRPr lang="en-US"/>
          </a:p>
        </p:txBody>
      </p:sp>
      <mc:AlternateContent xmlns:mc="http://schemas.openxmlformats.org/markup-compatibility/2006">
        <mc:Choice xmlns:a14="http://schemas.microsoft.com/office/drawing/2010/main" Requires="a14">
          <p:sp>
            <p:nvSpPr>
              <p:cNvPr id="43" name="TextBox 42"/>
              <p:cNvSpPr txBox="1"/>
              <p:nvPr/>
            </p:nvSpPr>
            <p:spPr>
              <a:xfrm>
                <a:off x="139178" y="875054"/>
                <a:ext cx="11292188" cy="6247864"/>
              </a:xfrm>
              <a:prstGeom prst="rect">
                <a:avLst/>
              </a:prstGeom>
              <a:noFill/>
            </p:spPr>
            <p:txBody>
              <a:bodyPr wrap="square" rtlCol="0">
                <a:spAutoFit/>
              </a:bodyPr>
              <a:lstStyle/>
              <a:p>
                <a:r>
                  <a:rPr lang="en-US" sz="2000" dirty="0"/>
                  <a:t>int </a:t>
                </a:r>
                <a:r>
                  <a:rPr lang="en-US" sz="2000" dirty="0" err="1"/>
                  <a:t>dijkstras</a:t>
                </a:r>
                <a:r>
                  <a:rPr lang="en-US" sz="2000" dirty="0"/>
                  <a:t>(graph, start, end){</a:t>
                </a:r>
              </a:p>
              <a:p>
                <a:r>
                  <a:rPr lang="en-US" sz="2000" dirty="0"/>
                  <a:t>	PQ = new minheap();</a:t>
                </a:r>
              </a:p>
              <a:p>
                <a:r>
                  <a:rPr lang="en-US" sz="2000" dirty="0"/>
                  <a:t>	</a:t>
                </a:r>
                <a:r>
                  <a:rPr lang="en-US" sz="2000" dirty="0" err="1"/>
                  <a:t>PQ.insert</a:t>
                </a:r>
                <a:r>
                  <a:rPr lang="en-US" sz="2000" dirty="0"/>
                  <a:t>(0, start);  // priority=0, value=start</a:t>
                </a:r>
              </a:p>
              <a:p>
                <a:r>
                  <a:rPr lang="en-US" sz="2000" dirty="0"/>
                  <a:t>	</a:t>
                </a:r>
                <a:r>
                  <a:rPr lang="en-US" sz="2000" dirty="0" err="1"/>
                  <a:t>start.distance</a:t>
                </a:r>
                <a:r>
                  <a:rPr lang="en-US" sz="2000" dirty="0"/>
                  <a:t> = 0;</a:t>
                </a:r>
              </a:p>
              <a:p>
                <a:r>
                  <a:rPr lang="en-US" sz="2000" dirty="0"/>
                  <a:t>	while (!</a:t>
                </a:r>
                <a:r>
                  <a:rPr lang="en-US" sz="2000" dirty="0" err="1"/>
                  <a:t>PQ.isEmpty</a:t>
                </a:r>
                <a:r>
                  <a:rPr lang="en-US" sz="2000" dirty="0"/>
                  <a:t>){</a:t>
                </a:r>
              </a:p>
              <a:p>
                <a:r>
                  <a:rPr lang="en-US" sz="2000" dirty="0"/>
                  <a:t>		current = </a:t>
                </a:r>
                <a:r>
                  <a:rPr lang="en-US" sz="2000" dirty="0" err="1"/>
                  <a:t>PQ.extractmin</a:t>
                </a:r>
                <a:r>
                  <a:rPr lang="en-US" sz="2000" dirty="0"/>
                  <a:t>();</a:t>
                </a:r>
              </a:p>
              <a:p>
                <a:r>
                  <a:rPr lang="en-US" sz="2000" dirty="0"/>
                  <a:t>		if (</a:t>
                </a:r>
                <a:r>
                  <a:rPr lang="en-US" sz="2000" dirty="0" err="1"/>
                  <a:t>current.known</a:t>
                </a:r>
                <a:r>
                  <a:rPr lang="en-US" sz="2000" dirty="0"/>
                  <a:t>){ continue;}</a:t>
                </a:r>
              </a:p>
              <a:p>
                <a:r>
                  <a:rPr lang="en-US" sz="2000" dirty="0"/>
                  <a:t>		</a:t>
                </a:r>
                <a:r>
                  <a:rPr lang="en-US" sz="2000" dirty="0" err="1"/>
                  <a:t>current.known</a:t>
                </a:r>
                <a:r>
                  <a:rPr lang="en-US" sz="2000" dirty="0"/>
                  <a:t> = true;</a:t>
                </a:r>
              </a:p>
              <a:p>
                <a:r>
                  <a:rPr lang="en-US" sz="2000" dirty="0"/>
                  <a:t>		for (neighbor : </a:t>
                </a:r>
                <a:r>
                  <a:rPr lang="en-US" sz="2000" dirty="0" err="1"/>
                  <a:t>current.neighbors</a:t>
                </a:r>
                <a:r>
                  <a:rPr lang="en-US" sz="2000" dirty="0"/>
                  <a:t>){</a:t>
                </a:r>
              </a:p>
              <a:p>
                <a:r>
                  <a:rPr lang="en-US" sz="2000" dirty="0"/>
                  <a:t>			if (!</a:t>
                </a:r>
                <a:r>
                  <a:rPr lang="en-US" sz="2000" dirty="0" err="1"/>
                  <a:t>neighbor.known</a:t>
                </a:r>
                <a:r>
                  <a:rPr lang="en-US" sz="2000" dirty="0"/>
                  <a:t>){</a:t>
                </a:r>
              </a:p>
              <a:p>
                <a:r>
                  <a:rPr lang="en-US" sz="2000" dirty="0"/>
                  <a:t>				</a:t>
                </a:r>
                <a:r>
                  <a:rPr lang="en-US" sz="2000" dirty="0" err="1">
                    <a:solidFill>
                      <a:srgbClr val="FF0000"/>
                    </a:solidFill>
                  </a:rPr>
                  <a:t>new_dist</a:t>
                </a:r>
                <a:r>
                  <a:rPr lang="en-US" sz="2000" dirty="0">
                    <a:solidFill>
                      <a:srgbClr val="FF0000"/>
                    </a:solidFill>
                  </a:rPr>
                  <a:t> = weight(</a:t>
                </a:r>
                <a:r>
                  <a:rPr lang="en-US" sz="2000" dirty="0" err="1">
                    <a:solidFill>
                      <a:srgbClr val="FF0000"/>
                    </a:solidFill>
                  </a:rPr>
                  <a:t>current,neighbor</a:t>
                </a:r>
                <a:r>
                  <a:rPr lang="en-US" sz="2000" dirty="0">
                    <a:solidFill>
                      <a:srgbClr val="FF0000"/>
                    </a:solidFill>
                  </a:rPr>
                  <a:t>);</a:t>
                </a:r>
              </a:p>
              <a:p>
                <a:r>
                  <a:rPr lang="en-US" sz="2000" dirty="0"/>
                  <a:t>				if(</a:t>
                </a:r>
                <a:r>
                  <a:rPr lang="en-US" sz="2000" dirty="0" err="1"/>
                  <a:t>neighbor.dist</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a:t>
                </a:r>
                <a:r>
                  <a:rPr lang="en-US" sz="2000" dirty="0" err="1"/>
                  <a:t>PQ.insert</a:t>
                </a:r>
                <a:r>
                  <a:rPr lang="en-US" sz="2000" dirty="0"/>
                  <a:t>(</a:t>
                </a:r>
                <a:r>
                  <a:rPr lang="en-US" sz="2000" dirty="0" err="1"/>
                  <a:t>new_dist</a:t>
                </a:r>
                <a:r>
                  <a:rPr lang="en-US" sz="2000" dirty="0"/>
                  <a:t>, neighbor);}</a:t>
                </a:r>
              </a:p>
              <a:p>
                <a:r>
                  <a:rPr lang="en-US" sz="2000" dirty="0"/>
                  <a:t>				else if (</a:t>
                </a:r>
                <a:r>
                  <a:rPr lang="en-US" sz="2000" dirty="0" err="1"/>
                  <a:t>new_dist</a:t>
                </a:r>
                <a:r>
                  <a:rPr lang="en-US" sz="2000" dirty="0"/>
                  <a:t> &lt; neighbor. distance){</a:t>
                </a:r>
              </a:p>
              <a:p>
                <a:r>
                  <a:rPr lang="en-US" sz="2000" dirty="0"/>
                  <a:t>					neighbor. distance = </a:t>
                </a:r>
                <a:r>
                  <a:rPr lang="en-US" sz="2000" dirty="0" err="1"/>
                  <a:t>new_dist</a:t>
                </a:r>
                <a:r>
                  <a:rPr lang="en-US" sz="2000" dirty="0"/>
                  <a:t>;</a:t>
                </a:r>
              </a:p>
              <a:p>
                <a:r>
                  <a:rPr lang="en-US" sz="2000" dirty="0"/>
                  <a:t>					</a:t>
                </a:r>
                <a:r>
                  <a:rPr lang="en-US" sz="2000" dirty="0" err="1"/>
                  <a:t>PQ.decreaseKey</a:t>
                </a:r>
                <a:r>
                  <a:rPr lang="en-US" sz="2000" dirty="0"/>
                  <a:t>(</a:t>
                </a:r>
                <a:r>
                  <a:rPr lang="en-US" sz="2000" dirty="0" err="1"/>
                  <a:t>new_dist,neighbor</a:t>
                </a:r>
                <a:r>
                  <a:rPr lang="en-US" sz="2000" dirty="0"/>
                  <a:t>); }</a:t>
                </a:r>
              </a:p>
              <a:p>
                <a:r>
                  <a:rPr lang="en-US" sz="2000" dirty="0"/>
                  <a:t>			}</a:t>
                </a:r>
              </a:p>
              <a:p>
                <a:r>
                  <a:rPr lang="en-US" sz="2000" dirty="0"/>
                  <a:t>		}</a:t>
                </a:r>
              </a:p>
              <a:p>
                <a:r>
                  <a:rPr lang="en-US" sz="2000" dirty="0"/>
                  <a:t>	}</a:t>
                </a:r>
              </a:p>
              <a:p>
                <a:r>
                  <a:rPr lang="en-US" sz="2000" dirty="0"/>
                  <a:t>	return </a:t>
                </a:r>
                <a:r>
                  <a:rPr lang="en-US" sz="2000" dirty="0" err="1"/>
                  <a:t>end.distance</a:t>
                </a:r>
                <a:r>
                  <a:rPr lang="en-US" sz="2000" dirty="0"/>
                  <a:t>;</a:t>
                </a:r>
              </a:p>
              <a:p>
                <a:r>
                  <a:rPr lang="en-US" sz="2000" dirty="0"/>
                  <a:t>}</a:t>
                </a:r>
              </a:p>
            </p:txBody>
          </p:sp>
        </mc:Choice>
        <mc:Fallback>
          <p:sp>
            <p:nvSpPr>
              <p:cNvPr id="43" name="TextBox 42"/>
              <p:cNvSpPr txBox="1">
                <a:spLocks noRot="1" noChangeAspect="1" noMove="1" noResize="1" noEditPoints="1" noAdjustHandles="1" noChangeArrowheads="1" noChangeShapeType="1" noTextEdit="1"/>
              </p:cNvSpPr>
              <p:nvPr/>
            </p:nvSpPr>
            <p:spPr>
              <a:xfrm>
                <a:off x="139178" y="875054"/>
                <a:ext cx="11292188" cy="6247864"/>
              </a:xfrm>
              <a:prstGeom prst="rect">
                <a:avLst/>
              </a:prstGeom>
              <a:blipFill>
                <a:blip r:embed="rId2"/>
                <a:stretch>
                  <a:fillRect l="-594" t="-586" b="-87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158426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DFS Recursively (more common)</a:t>
            </a:r>
          </a:p>
        </p:txBody>
      </p:sp>
      <p:sp>
        <p:nvSpPr>
          <p:cNvPr id="4" name="Slide Number Placeholder 3"/>
          <p:cNvSpPr>
            <a:spLocks noGrp="1"/>
          </p:cNvSpPr>
          <p:nvPr>
            <p:ph type="sldNum" sz="quarter" idx="12"/>
          </p:nvPr>
        </p:nvSpPr>
        <p:spPr/>
        <p:txBody>
          <a:bodyPr/>
          <a:lstStyle/>
          <a:p>
            <a:fld id="{86BADE50-950A-4D58-BFB2-FA2C6A8B385D}" type="slidenum">
              <a:rPr lang="en-US" smtClean="0"/>
              <a:t>4</a:t>
            </a:fld>
            <a:endParaRPr lang="en-US"/>
          </a:p>
        </p:txBody>
      </p:sp>
      <p:sp>
        <p:nvSpPr>
          <p:cNvPr id="43" name="TextBox 42"/>
          <p:cNvSpPr txBox="1"/>
          <p:nvPr/>
        </p:nvSpPr>
        <p:spPr>
          <a:xfrm>
            <a:off x="105865" y="1866236"/>
            <a:ext cx="8686800" cy="3970318"/>
          </a:xfrm>
          <a:prstGeom prst="rect">
            <a:avLst/>
          </a:prstGeom>
          <a:noFill/>
        </p:spPr>
        <p:txBody>
          <a:bodyPr wrap="square" rtlCol="0">
            <a:spAutoFit/>
          </a:bodyPr>
          <a:lstStyle/>
          <a:p>
            <a:r>
              <a:rPr lang="en-US" sz="2800" dirty="0"/>
              <a:t>void </a:t>
            </a:r>
            <a:r>
              <a:rPr lang="en-US" sz="2800" dirty="0" err="1"/>
              <a:t>dfs</a:t>
            </a:r>
            <a:r>
              <a:rPr lang="en-US" sz="2800" dirty="0"/>
              <a:t>(graph, </a:t>
            </a:r>
            <a:r>
              <a:rPr lang="en-US" sz="2800" dirty="0" err="1"/>
              <a:t>curr</a:t>
            </a:r>
            <a:r>
              <a:rPr lang="en-US" sz="2800" dirty="0"/>
              <a:t>){</a:t>
            </a:r>
          </a:p>
          <a:p>
            <a:r>
              <a:rPr lang="en-US" sz="2800" dirty="0"/>
              <a:t>	mark </a:t>
            </a:r>
            <a:r>
              <a:rPr lang="en-US" sz="2800" dirty="0" err="1"/>
              <a:t>curr</a:t>
            </a:r>
            <a:r>
              <a:rPr lang="en-US" sz="2800" dirty="0"/>
              <a:t> as “visited”;</a:t>
            </a:r>
          </a:p>
          <a:p>
            <a:r>
              <a:rPr lang="en-US" sz="2800" dirty="0"/>
              <a:t>	for (v : neighbors(current)){</a:t>
            </a:r>
          </a:p>
          <a:p>
            <a:r>
              <a:rPr lang="en-US" sz="2800" dirty="0"/>
              <a:t>		if (! v marked “visited”){</a:t>
            </a:r>
          </a:p>
          <a:p>
            <a:r>
              <a:rPr lang="en-US" sz="2800" dirty="0"/>
              <a:t>			</a:t>
            </a:r>
            <a:r>
              <a:rPr lang="en-US" sz="2800" dirty="0" err="1"/>
              <a:t>dfs</a:t>
            </a:r>
            <a:r>
              <a:rPr lang="en-US" sz="2800" dirty="0"/>
              <a:t>(graph, v);</a:t>
            </a:r>
          </a:p>
          <a:p>
            <a:r>
              <a:rPr lang="en-US" sz="2800" dirty="0"/>
              <a:t>		}</a:t>
            </a:r>
          </a:p>
          <a:p>
            <a:r>
              <a:rPr lang="en-US" sz="2800" dirty="0"/>
              <a:t>	}</a:t>
            </a:r>
          </a:p>
          <a:p>
            <a:r>
              <a:rPr lang="en-US" sz="2800" dirty="0"/>
              <a:t>	mark </a:t>
            </a:r>
            <a:r>
              <a:rPr lang="en-US" sz="2800" dirty="0" err="1"/>
              <a:t>curr</a:t>
            </a:r>
            <a:r>
              <a:rPr lang="en-US" sz="2800" dirty="0"/>
              <a:t> as “done”;</a:t>
            </a:r>
          </a:p>
          <a:p>
            <a:r>
              <a:rPr lang="en-US" sz="2800" dirty="0"/>
              <a:t>}			</a:t>
            </a:r>
          </a:p>
        </p:txBody>
      </p:sp>
      <p:grpSp>
        <p:nvGrpSpPr>
          <p:cNvPr id="29" name="Group 28">
            <a:extLst>
              <a:ext uri="{FF2B5EF4-FFF2-40B4-BE49-F238E27FC236}">
                <a16:creationId xmlns:a16="http://schemas.microsoft.com/office/drawing/2014/main" id="{88200AC9-7D9A-1925-52EB-C7B86A898E60}"/>
              </a:ext>
            </a:extLst>
          </p:cNvPr>
          <p:cNvGrpSpPr/>
          <p:nvPr/>
        </p:nvGrpSpPr>
        <p:grpSpPr>
          <a:xfrm>
            <a:off x="7543800" y="3714388"/>
            <a:ext cx="4385159" cy="2420607"/>
            <a:chOff x="6934200" y="4047495"/>
            <a:chExt cx="4385159" cy="2420607"/>
          </a:xfrm>
        </p:grpSpPr>
        <p:grpSp>
          <p:nvGrpSpPr>
            <p:cNvPr id="30" name="Group 29">
              <a:extLst>
                <a:ext uri="{FF2B5EF4-FFF2-40B4-BE49-F238E27FC236}">
                  <a16:creationId xmlns:a16="http://schemas.microsoft.com/office/drawing/2014/main" id="{4F4A86F4-FB7F-26CB-6FB5-7F1BFF9453F7}"/>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57445EE1-44C3-64A2-986E-D46EA88A8BED}"/>
                  </a:ext>
                </a:extLst>
              </p:cNvPr>
              <p:cNvGrpSpPr/>
              <p:nvPr/>
            </p:nvGrpSpPr>
            <p:grpSpPr>
              <a:xfrm>
                <a:off x="1524000" y="2625729"/>
                <a:ext cx="7044346" cy="3888478"/>
                <a:chOff x="0" y="3020093"/>
                <a:chExt cx="7044346" cy="3888478"/>
              </a:xfrm>
            </p:grpSpPr>
            <p:cxnSp>
              <p:nvCxnSpPr>
                <p:cNvPr id="34" name="Straight Connector 33">
                  <a:extLst>
                    <a:ext uri="{FF2B5EF4-FFF2-40B4-BE49-F238E27FC236}">
                      <a16:creationId xmlns:a16="http://schemas.microsoft.com/office/drawing/2014/main" id="{98667B16-A5D7-BBD9-C34D-964D4C9AFF12}"/>
                    </a:ext>
                  </a:extLst>
                </p:cNvPr>
                <p:cNvCxnSpPr>
                  <a:stCxn id="47" idx="7"/>
                  <a:endCxn id="48"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0256C7-0C0F-A799-5AE9-2E217FD5D756}"/>
                    </a:ext>
                  </a:extLst>
                </p:cNvPr>
                <p:cNvCxnSpPr>
                  <a:stCxn id="48" idx="6"/>
                  <a:endCxn id="51"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4B94F8-CF37-B94A-47FD-BD2899922A25}"/>
                    </a:ext>
                  </a:extLst>
                </p:cNvPr>
                <p:cNvCxnSpPr>
                  <a:stCxn id="47" idx="4"/>
                  <a:endCxn id="49"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98E141-8BD7-326E-BA69-6B184455899A}"/>
                    </a:ext>
                  </a:extLst>
                </p:cNvPr>
                <p:cNvCxnSpPr>
                  <a:stCxn id="50" idx="3"/>
                  <a:endCxn id="49"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AFBF81-44CC-A51D-66C0-2C5B87B35C40}"/>
                    </a:ext>
                  </a:extLst>
                </p:cNvPr>
                <p:cNvCxnSpPr>
                  <a:stCxn id="52" idx="2"/>
                  <a:endCxn id="49"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C89A0F-5857-790A-2E5A-C334C74AD9DF}"/>
                    </a:ext>
                  </a:extLst>
                </p:cNvPr>
                <p:cNvCxnSpPr>
                  <a:stCxn id="50" idx="5"/>
                  <a:endCxn id="52"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2BECD2-A307-35FE-E7B9-BEF318C03A1D}"/>
                    </a:ext>
                  </a:extLst>
                </p:cNvPr>
                <p:cNvCxnSpPr>
                  <a:cxnSpLocks/>
                  <a:stCxn id="48" idx="5"/>
                  <a:endCxn id="53"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9A6867-664B-0A60-EC3B-4B9FB9DABFF2}"/>
                    </a:ext>
                  </a:extLst>
                </p:cNvPr>
                <p:cNvCxnSpPr>
                  <a:cxnSpLocks/>
                  <a:stCxn id="55" idx="4"/>
                  <a:endCxn id="53"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90D792-DD4D-C941-053C-56792BC91B07}"/>
                    </a:ext>
                  </a:extLst>
                </p:cNvPr>
                <p:cNvCxnSpPr>
                  <a:stCxn id="55" idx="2"/>
                  <a:endCxn id="51"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E4AEE4-0B75-9ED8-B545-8ECB83BC5819}"/>
                    </a:ext>
                  </a:extLst>
                </p:cNvPr>
                <p:cNvCxnSpPr>
                  <a:stCxn id="54" idx="1"/>
                  <a:endCxn id="55"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F552B6-93EB-210F-6CA5-732260C4CB99}"/>
                    </a:ext>
                  </a:extLst>
                </p:cNvPr>
                <p:cNvCxnSpPr>
                  <a:stCxn id="54" idx="3"/>
                  <a:endCxn id="53"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CF98F7-72EE-A41B-94B4-C0C7D5B40A13}"/>
                    </a:ext>
                  </a:extLst>
                </p:cNvPr>
                <p:cNvCxnSpPr>
                  <a:stCxn id="48" idx="4"/>
                  <a:endCxn id="49"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D3DB87-8FDD-BBEE-9D89-F763E1040ED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48" name="Oval 47">
                  <a:extLst>
                    <a:ext uri="{FF2B5EF4-FFF2-40B4-BE49-F238E27FC236}">
                      <a16:creationId xmlns:a16="http://schemas.microsoft.com/office/drawing/2014/main" id="{684B893D-29DB-BB7C-BBA0-B919C23C6B1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9" name="Oval 48">
                  <a:extLst>
                    <a:ext uri="{FF2B5EF4-FFF2-40B4-BE49-F238E27FC236}">
                      <a16:creationId xmlns:a16="http://schemas.microsoft.com/office/drawing/2014/main" id="{E98533ED-C91E-BCB7-C7FA-6A6BB23DB5EE}"/>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0" name="Oval 49">
                  <a:extLst>
                    <a:ext uri="{FF2B5EF4-FFF2-40B4-BE49-F238E27FC236}">
                      <a16:creationId xmlns:a16="http://schemas.microsoft.com/office/drawing/2014/main" id="{E5E38723-49F4-D444-B6E9-10D1CEE06FA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1" name="Oval 50">
                  <a:extLst>
                    <a:ext uri="{FF2B5EF4-FFF2-40B4-BE49-F238E27FC236}">
                      <a16:creationId xmlns:a16="http://schemas.microsoft.com/office/drawing/2014/main" id="{494084C6-F266-1A65-C3CD-B28BAECD1CD3}"/>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2" name="Oval 51">
                  <a:extLst>
                    <a:ext uri="{FF2B5EF4-FFF2-40B4-BE49-F238E27FC236}">
                      <a16:creationId xmlns:a16="http://schemas.microsoft.com/office/drawing/2014/main" id="{D79CA729-96DA-7BDA-8FA9-CD452C4A54D4}"/>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3" name="Oval 52">
                  <a:extLst>
                    <a:ext uri="{FF2B5EF4-FFF2-40B4-BE49-F238E27FC236}">
                      <a16:creationId xmlns:a16="http://schemas.microsoft.com/office/drawing/2014/main" id="{1F607055-3BC9-7EEA-81D8-BD20DB6D7E80}"/>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4" name="Oval 53">
                  <a:extLst>
                    <a:ext uri="{FF2B5EF4-FFF2-40B4-BE49-F238E27FC236}">
                      <a16:creationId xmlns:a16="http://schemas.microsoft.com/office/drawing/2014/main" id="{58830F5E-7D53-760E-EA93-ACF453B746AC}"/>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5" name="Oval 54">
                  <a:extLst>
                    <a:ext uri="{FF2B5EF4-FFF2-40B4-BE49-F238E27FC236}">
                      <a16:creationId xmlns:a16="http://schemas.microsoft.com/office/drawing/2014/main" id="{DA593680-DCFA-7AF1-C06C-855B87D1B5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3" name="Straight Connector 32">
                <a:extLst>
                  <a:ext uri="{FF2B5EF4-FFF2-40B4-BE49-F238E27FC236}">
                    <a16:creationId xmlns:a16="http://schemas.microsoft.com/office/drawing/2014/main" id="{E035AA82-3EEE-70A9-9876-C158C70B2BD0}"/>
                  </a:ext>
                </a:extLst>
              </p:cNvPr>
              <p:cNvCxnSpPr>
                <a:cxnSpLocks/>
                <a:stCxn id="52" idx="3"/>
                <a:endCxn id="49"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80E6D0F4-C146-E647-3385-43715450879E}"/>
                </a:ext>
              </a:extLst>
            </p:cNvPr>
            <p:cNvCxnSpPr>
              <a:cxnSpLocks/>
              <a:stCxn id="52" idx="6"/>
              <a:endCxn id="53"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774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95401"/>
                <a:ext cx="7525415" cy="5531984"/>
              </a:xfrm>
            </p:spPr>
            <p:txBody>
              <a:bodyPr>
                <a:normAutofit fontScale="92500" lnSpcReduction="10000"/>
              </a:bodyPr>
              <a:lstStyle/>
              <a:p>
                <a:r>
                  <a:rPr lang="en-US" dirty="0"/>
                  <a:t>Consider the “visited times” and “done times” </a:t>
                </a:r>
              </a:p>
              <a:p>
                <a:r>
                  <a:rPr lang="en-US" dirty="0"/>
                  <a:t>Edges can be categorized:</a:t>
                </a:r>
              </a:p>
              <a:p>
                <a:pPr lvl="1"/>
                <a:r>
                  <a:rPr lang="en-US" dirty="0">
                    <a:solidFill>
                      <a:schemeClr val="accent3">
                        <a:lumMod val="75000"/>
                      </a:schemeClr>
                    </a:solidFill>
                  </a:rPr>
                  <a:t>Tree Edge</a:t>
                </a:r>
              </a:p>
              <a:p>
                <a:pPr lvl="2"/>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was followed when pushing</a:t>
                </a:r>
              </a:p>
              <a:p>
                <a:pPr lvl="2"/>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b="0" dirty="0"/>
                  <a:t> when </a:t>
                </a:r>
                <a14:m>
                  <m:oMath xmlns:m="http://schemas.openxmlformats.org/officeDocument/2006/math">
                    <m:r>
                      <a:rPr lang="en-US" b="0" i="1" smtClean="0">
                        <a:latin typeface="Cambria Math" panose="02040503050406030204" pitchFamily="18" charset="0"/>
                      </a:rPr>
                      <m:t>𝑏</m:t>
                    </m:r>
                  </m:oMath>
                </a14:m>
                <a:r>
                  <a:rPr lang="en-US" dirty="0"/>
                  <a:t> was unvisited when we were at </a:t>
                </a:r>
                <a14:m>
                  <m:oMath xmlns:m="http://schemas.openxmlformats.org/officeDocument/2006/math">
                    <m:r>
                      <a:rPr lang="en-US" b="0" i="1" smtClean="0">
                        <a:latin typeface="Cambria Math" panose="02040503050406030204" pitchFamily="18" charset="0"/>
                      </a:rPr>
                      <m:t>𝑎</m:t>
                    </m:r>
                  </m:oMath>
                </a14:m>
                <a:endParaRPr lang="en-US" dirty="0"/>
              </a:p>
              <a:p>
                <a:pPr lvl="1"/>
                <a:r>
                  <a:rPr lang="en-US" dirty="0">
                    <a:solidFill>
                      <a:srgbClr val="7030A0"/>
                    </a:solidFill>
                  </a:rPr>
                  <a:t>Back Edge</a:t>
                </a:r>
              </a:p>
              <a:p>
                <a:pPr lvl="2"/>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goes to an “ancestor”</a:t>
                </a:r>
              </a:p>
              <a:p>
                <a:pPr lvl="2"/>
                <a14:m>
                  <m:oMath xmlns:m="http://schemas.openxmlformats.org/officeDocument/2006/math">
                    <m:r>
                      <a:rPr lang="en-US" b="0" i="1" smtClean="0">
                        <a:latin typeface="Cambria Math" panose="02040503050406030204" pitchFamily="18" charset="0"/>
                      </a:rPr>
                      <m:t>𝑎</m:t>
                    </m:r>
                  </m:oMath>
                </a14:m>
                <a:r>
                  <a:rPr lang="en-US" b="0" dirty="0"/>
                  <a:t> and </a:t>
                </a:r>
                <a14:m>
                  <m:oMath xmlns:m="http://schemas.openxmlformats.org/officeDocument/2006/math">
                    <m:r>
                      <a:rPr lang="en-US" b="0" i="1" smtClean="0">
                        <a:latin typeface="Cambria Math" panose="02040503050406030204" pitchFamily="18" charset="0"/>
                      </a:rPr>
                      <m:t>𝑏</m:t>
                    </m:r>
                  </m:oMath>
                </a14:m>
                <a:r>
                  <a:rPr lang="en-US" dirty="0"/>
                  <a:t> visited but not done when we saw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𝑣𝑖𝑠𝑖𝑡𝑒𝑑</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𝑣𝑖𝑠𝑖𝑡𝑒𝑑</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𝑑𝑜𝑛𝑒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𝑑𝑜𝑛𝑒</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pPr lvl="1"/>
                <a:r>
                  <a:rPr lang="en-US" dirty="0">
                    <a:solidFill>
                      <a:srgbClr val="FF33CC"/>
                    </a:solidFill>
                  </a:rPr>
                  <a:t>Forward Edge</a:t>
                </a:r>
              </a:p>
              <a:p>
                <a:pPr lvl="2"/>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goes to a “descendent”</a:t>
                </a:r>
              </a:p>
              <a:p>
                <a:pPr lvl="2"/>
                <a14:m>
                  <m:oMath xmlns:m="http://schemas.openxmlformats.org/officeDocument/2006/math">
                    <m:r>
                      <a:rPr lang="en-US" b="0" i="1" smtClean="0">
                        <a:latin typeface="Cambria Math" panose="02040503050406030204" pitchFamily="18" charset="0"/>
                      </a:rPr>
                      <m:t>𝑏</m:t>
                    </m:r>
                  </m:oMath>
                </a14:m>
                <a:r>
                  <a:rPr lang="en-US" dirty="0"/>
                  <a:t> was visited and done between when </a:t>
                </a:r>
                <a14:m>
                  <m:oMath xmlns:m="http://schemas.openxmlformats.org/officeDocument/2006/math">
                    <m:r>
                      <a:rPr lang="en-US" b="0" i="1" smtClean="0">
                        <a:latin typeface="Cambria Math" panose="02040503050406030204" pitchFamily="18" charset="0"/>
                      </a:rPr>
                      <m:t>𝑎</m:t>
                    </m:r>
                  </m:oMath>
                </a14:m>
                <a:r>
                  <a:rPr lang="en-US" dirty="0"/>
                  <a:t> was visited and done</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𝑣𝑖𝑠𝑖𝑡𝑒𝑑</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𝑣𝑖𝑠𝑖𝑡𝑒𝑑</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0"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𝑑𝑜𝑛𝑒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𝑑𝑜𝑛𝑒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oMath>
                </a14:m>
                <a:endParaRPr lang="en-US" dirty="0"/>
              </a:p>
              <a:p>
                <a:pPr lvl="1"/>
                <a:r>
                  <a:rPr lang="en-US" dirty="0">
                    <a:solidFill>
                      <a:srgbClr val="FF9933"/>
                    </a:solidFill>
                  </a:rPr>
                  <a:t>Cross Edge</a:t>
                </a:r>
              </a:p>
              <a:p>
                <a:pPr lvl="2"/>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goes to a node that doesn’t connect to </a:t>
                </a:r>
                <a14:m>
                  <m:oMath xmlns:m="http://schemas.openxmlformats.org/officeDocument/2006/math">
                    <m:r>
                      <a:rPr lang="en-US" b="0" i="1" smtClean="0">
                        <a:latin typeface="Cambria Math" panose="02040503050406030204" pitchFamily="18" charset="0"/>
                      </a:rPr>
                      <m:t>𝑎</m:t>
                    </m:r>
                  </m:oMath>
                </a14:m>
                <a:endParaRPr lang="en-US" dirty="0"/>
              </a:p>
              <a:p>
                <a:pPr lvl="2"/>
                <a14:m>
                  <m:oMath xmlns:m="http://schemas.openxmlformats.org/officeDocument/2006/math">
                    <m:r>
                      <a:rPr lang="en-US" b="0" i="1" smtClean="0">
                        <a:latin typeface="Cambria Math" panose="02040503050406030204" pitchFamily="18" charset="0"/>
                      </a:rPr>
                      <m:t>𝑏</m:t>
                    </m:r>
                  </m:oMath>
                </a14:m>
                <a:r>
                  <a:rPr lang="en-US" dirty="0"/>
                  <a:t> was seen and done before </a:t>
                </a:r>
                <a14:m>
                  <m:oMath xmlns:m="http://schemas.openxmlformats.org/officeDocument/2006/math">
                    <m:r>
                      <a:rPr lang="en-US" b="0" i="1" smtClean="0">
                        <a:latin typeface="Cambria Math" panose="02040503050406030204" pitchFamily="18" charset="0"/>
                      </a:rPr>
                      <m:t>𝑎</m:t>
                    </m:r>
                  </m:oMath>
                </a14:m>
                <a:r>
                  <a:rPr lang="en-US" dirty="0"/>
                  <a:t> was ever visited</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𝑑𝑜𝑛𝑒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𝑣𝑖𝑠𝑖𝑡𝑒𝑑</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295401"/>
                <a:ext cx="7525415" cy="5531984"/>
              </a:xfrm>
              <a:blipFill>
                <a:blip r:embed="rId2"/>
                <a:stretch>
                  <a:fillRect l="-1216" t="-2315" b="-55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5</a:t>
            </a:fld>
            <a:endParaRPr lang="en-US" dirty="0"/>
          </a:p>
        </p:txBody>
      </p:sp>
      <p:sp>
        <p:nvSpPr>
          <p:cNvPr id="5" name="TextBox 4">
            <a:extLst>
              <a:ext uri="{FF2B5EF4-FFF2-40B4-BE49-F238E27FC236}">
                <a16:creationId xmlns:a16="http://schemas.microsoft.com/office/drawing/2014/main" id="{637040C6-C78B-8017-6D73-97D93EB826C3}"/>
              </a:ext>
            </a:extLst>
          </p:cNvPr>
          <p:cNvSpPr txBox="1"/>
          <p:nvPr/>
        </p:nvSpPr>
        <p:spPr>
          <a:xfrm>
            <a:off x="7051376" y="2498155"/>
            <a:ext cx="1055802" cy="646331"/>
          </a:xfrm>
          <a:prstGeom prst="rect">
            <a:avLst/>
          </a:prstGeom>
          <a:noFill/>
        </p:spPr>
        <p:txBody>
          <a:bodyPr wrap="none" rtlCol="0">
            <a:spAutoFit/>
          </a:bodyPr>
          <a:lstStyle/>
          <a:p>
            <a:r>
              <a:rPr lang="en-US" dirty="0"/>
              <a:t>Visited: 0</a:t>
            </a:r>
          </a:p>
          <a:p>
            <a:r>
              <a:rPr lang="en-US" dirty="0"/>
              <a:t>Done: 15</a:t>
            </a:r>
          </a:p>
        </p:txBody>
      </p:sp>
      <p:sp>
        <p:nvSpPr>
          <p:cNvPr id="9" name="TextBox 8">
            <a:extLst>
              <a:ext uri="{FF2B5EF4-FFF2-40B4-BE49-F238E27FC236}">
                <a16:creationId xmlns:a16="http://schemas.microsoft.com/office/drawing/2014/main" id="{8C2373CC-A627-D9ED-0BCD-FD194BEA0AC1}"/>
              </a:ext>
            </a:extLst>
          </p:cNvPr>
          <p:cNvSpPr txBox="1"/>
          <p:nvPr/>
        </p:nvSpPr>
        <p:spPr>
          <a:xfrm>
            <a:off x="8400192" y="1738815"/>
            <a:ext cx="1108701" cy="646331"/>
          </a:xfrm>
          <a:prstGeom prst="rect">
            <a:avLst/>
          </a:prstGeom>
          <a:noFill/>
        </p:spPr>
        <p:txBody>
          <a:bodyPr wrap="none" rtlCol="0">
            <a:spAutoFit/>
          </a:bodyPr>
          <a:lstStyle/>
          <a:p>
            <a:r>
              <a:rPr lang="en-US" dirty="0"/>
              <a:t>Visited : 1</a:t>
            </a:r>
          </a:p>
          <a:p>
            <a:r>
              <a:rPr lang="en-US" dirty="0"/>
              <a:t>Done: 8</a:t>
            </a:r>
          </a:p>
        </p:txBody>
      </p:sp>
      <p:sp>
        <p:nvSpPr>
          <p:cNvPr id="13" name="TextBox 12">
            <a:extLst>
              <a:ext uri="{FF2B5EF4-FFF2-40B4-BE49-F238E27FC236}">
                <a16:creationId xmlns:a16="http://schemas.microsoft.com/office/drawing/2014/main" id="{25EF6F6B-53A1-1B5A-5296-E139589D5427}"/>
              </a:ext>
            </a:extLst>
          </p:cNvPr>
          <p:cNvSpPr txBox="1"/>
          <p:nvPr/>
        </p:nvSpPr>
        <p:spPr>
          <a:xfrm>
            <a:off x="9835743" y="1769458"/>
            <a:ext cx="1108701" cy="646331"/>
          </a:xfrm>
          <a:prstGeom prst="rect">
            <a:avLst/>
          </a:prstGeom>
          <a:noFill/>
        </p:spPr>
        <p:txBody>
          <a:bodyPr wrap="none" rtlCol="0">
            <a:spAutoFit/>
          </a:bodyPr>
          <a:lstStyle/>
          <a:p>
            <a:r>
              <a:rPr lang="en-US" dirty="0"/>
              <a:t>Visited : 2</a:t>
            </a:r>
          </a:p>
          <a:p>
            <a:r>
              <a:rPr lang="en-US" dirty="0"/>
              <a:t>Done: 7</a:t>
            </a:r>
          </a:p>
        </p:txBody>
      </p:sp>
      <p:sp>
        <p:nvSpPr>
          <p:cNvPr id="14" name="TextBox 13">
            <a:extLst>
              <a:ext uri="{FF2B5EF4-FFF2-40B4-BE49-F238E27FC236}">
                <a16:creationId xmlns:a16="http://schemas.microsoft.com/office/drawing/2014/main" id="{2602DFE7-756D-9FCD-789C-1C34AF7E9F41}"/>
              </a:ext>
            </a:extLst>
          </p:cNvPr>
          <p:cNvSpPr txBox="1"/>
          <p:nvPr/>
        </p:nvSpPr>
        <p:spPr>
          <a:xfrm>
            <a:off x="10817858" y="2189528"/>
            <a:ext cx="1108701" cy="646331"/>
          </a:xfrm>
          <a:prstGeom prst="rect">
            <a:avLst/>
          </a:prstGeom>
          <a:noFill/>
        </p:spPr>
        <p:txBody>
          <a:bodyPr wrap="none" rtlCol="0">
            <a:spAutoFit/>
          </a:bodyPr>
          <a:lstStyle/>
          <a:p>
            <a:r>
              <a:rPr lang="en-US" dirty="0"/>
              <a:t>Visited : 3</a:t>
            </a:r>
          </a:p>
          <a:p>
            <a:r>
              <a:rPr lang="en-US" dirty="0"/>
              <a:t>Done: 6</a:t>
            </a:r>
          </a:p>
        </p:txBody>
      </p:sp>
      <p:sp>
        <p:nvSpPr>
          <p:cNvPr id="15" name="TextBox 14">
            <a:extLst>
              <a:ext uri="{FF2B5EF4-FFF2-40B4-BE49-F238E27FC236}">
                <a16:creationId xmlns:a16="http://schemas.microsoft.com/office/drawing/2014/main" id="{DEC26F77-4D49-3950-8D22-8923AC36C2A4}"/>
              </a:ext>
            </a:extLst>
          </p:cNvPr>
          <p:cNvSpPr txBox="1"/>
          <p:nvPr/>
        </p:nvSpPr>
        <p:spPr>
          <a:xfrm>
            <a:off x="10958033" y="4504684"/>
            <a:ext cx="1108701" cy="646331"/>
          </a:xfrm>
          <a:prstGeom prst="rect">
            <a:avLst/>
          </a:prstGeom>
          <a:noFill/>
        </p:spPr>
        <p:txBody>
          <a:bodyPr wrap="none" rtlCol="0">
            <a:spAutoFit/>
          </a:bodyPr>
          <a:lstStyle/>
          <a:p>
            <a:r>
              <a:rPr lang="en-US" dirty="0"/>
              <a:t>Visited : 4</a:t>
            </a:r>
          </a:p>
          <a:p>
            <a:r>
              <a:rPr lang="en-US" dirty="0"/>
              <a:t>Done: 5</a:t>
            </a:r>
          </a:p>
        </p:txBody>
      </p:sp>
      <p:grpSp>
        <p:nvGrpSpPr>
          <p:cNvPr id="27" name="Group 26">
            <a:extLst>
              <a:ext uri="{FF2B5EF4-FFF2-40B4-BE49-F238E27FC236}">
                <a16:creationId xmlns:a16="http://schemas.microsoft.com/office/drawing/2014/main" id="{53B7506F-586D-4F12-6E6A-2136E400F4CD}"/>
              </a:ext>
            </a:extLst>
          </p:cNvPr>
          <p:cNvGrpSpPr/>
          <p:nvPr/>
        </p:nvGrpSpPr>
        <p:grpSpPr>
          <a:xfrm>
            <a:off x="7620000" y="2371126"/>
            <a:ext cx="4385159" cy="2420607"/>
            <a:chOff x="6934200" y="4047495"/>
            <a:chExt cx="4385159" cy="2420607"/>
          </a:xfrm>
        </p:grpSpPr>
        <p:grpSp>
          <p:nvGrpSpPr>
            <p:cNvPr id="31" name="Group 30">
              <a:extLst>
                <a:ext uri="{FF2B5EF4-FFF2-40B4-BE49-F238E27FC236}">
                  <a16:creationId xmlns:a16="http://schemas.microsoft.com/office/drawing/2014/main" id="{75E60E83-EF60-B160-6395-F34703A2E2C9}"/>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A2187964-E870-5C20-5011-7EF331D8B442}"/>
                  </a:ext>
                </a:extLst>
              </p:cNvPr>
              <p:cNvGrpSpPr/>
              <p:nvPr/>
            </p:nvGrpSpPr>
            <p:grpSpPr>
              <a:xfrm>
                <a:off x="1524000" y="2625729"/>
                <a:ext cx="7044346" cy="3888478"/>
                <a:chOff x="0" y="3020093"/>
                <a:chExt cx="7044346" cy="3888478"/>
              </a:xfrm>
            </p:grpSpPr>
            <p:cxnSp>
              <p:nvCxnSpPr>
                <p:cNvPr id="35" name="Straight Connector 34">
                  <a:extLst>
                    <a:ext uri="{FF2B5EF4-FFF2-40B4-BE49-F238E27FC236}">
                      <a16:creationId xmlns:a16="http://schemas.microsoft.com/office/drawing/2014/main" id="{4CFC0412-9146-E934-F4DC-D43CAC4D8DE1}"/>
                    </a:ext>
                  </a:extLst>
                </p:cNvPr>
                <p:cNvCxnSpPr>
                  <a:stCxn id="49" idx="7"/>
                  <a:endCxn id="50" idx="2"/>
                </p:cNvCxnSpPr>
                <p:nvPr/>
              </p:nvCxnSpPr>
              <p:spPr>
                <a:xfrm flipV="1">
                  <a:off x="438102" y="3276727"/>
                  <a:ext cx="1492916" cy="962604"/>
                </a:xfrm>
                <a:prstGeom prst="line">
                  <a:avLst/>
                </a:prstGeom>
                <a:ln w="5715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08726BF-EB96-6CE6-3CBC-9B19B9874C5E}"/>
                    </a:ext>
                  </a:extLst>
                </p:cNvPr>
                <p:cNvCxnSpPr>
                  <a:stCxn id="50" idx="6"/>
                  <a:endCxn id="53" idx="2"/>
                </p:cNvCxnSpPr>
                <p:nvPr/>
              </p:nvCxnSpPr>
              <p:spPr>
                <a:xfrm>
                  <a:off x="2444286" y="3276727"/>
                  <a:ext cx="1510213" cy="52390"/>
                </a:xfrm>
                <a:prstGeom prst="line">
                  <a:avLst/>
                </a:prstGeom>
                <a:ln w="5715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3345FA-E452-9557-2472-ED7C1E1FF6F5}"/>
                    </a:ext>
                  </a:extLst>
                </p:cNvPr>
                <p:cNvCxnSpPr>
                  <a:stCxn id="49" idx="4"/>
                  <a:endCxn id="51" idx="1"/>
                </p:cNvCxnSpPr>
                <p:nvPr/>
              </p:nvCxnSpPr>
              <p:spPr>
                <a:xfrm>
                  <a:off x="256634" y="4677433"/>
                  <a:ext cx="857899" cy="1046257"/>
                </a:xfrm>
                <a:prstGeom prst="line">
                  <a:avLst/>
                </a:prstGeom>
                <a:ln w="5715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6F20CE6-12E8-B8CD-4C6D-6E08BB48B8DD}"/>
                    </a:ext>
                  </a:extLst>
                </p:cNvPr>
                <p:cNvCxnSpPr>
                  <a:stCxn id="52" idx="3"/>
                  <a:endCxn id="51" idx="7"/>
                </p:cNvCxnSpPr>
                <p:nvPr/>
              </p:nvCxnSpPr>
              <p:spPr>
                <a:xfrm flipH="1">
                  <a:off x="1477469" y="4930617"/>
                  <a:ext cx="1172042" cy="793073"/>
                </a:xfrm>
                <a:prstGeom prst="line">
                  <a:avLst/>
                </a:prstGeom>
                <a:ln w="57150">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E65BF8-0C38-878D-43F0-DCA1382ECE78}"/>
                    </a:ext>
                  </a:extLst>
                </p:cNvPr>
                <p:cNvCxnSpPr>
                  <a:stCxn id="54" idx="2"/>
                  <a:endCxn id="51" idx="5"/>
                </p:cNvCxnSpPr>
                <p:nvPr/>
              </p:nvCxnSpPr>
              <p:spPr>
                <a:xfrm flipH="1" flipV="1">
                  <a:off x="1477469" y="6086626"/>
                  <a:ext cx="1369411" cy="565311"/>
                </a:xfrm>
                <a:prstGeom prst="line">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FE8A7D6-FA04-569D-7C8B-00D1000D5562}"/>
                    </a:ext>
                  </a:extLst>
                </p:cNvPr>
                <p:cNvCxnSpPr>
                  <a:stCxn id="52" idx="5"/>
                  <a:endCxn id="54" idx="0"/>
                </p:cNvCxnSpPr>
                <p:nvPr/>
              </p:nvCxnSpPr>
              <p:spPr>
                <a:xfrm>
                  <a:off x="3012447" y="4930617"/>
                  <a:ext cx="91067" cy="1464686"/>
                </a:xfrm>
                <a:prstGeom prst="line">
                  <a:avLst/>
                </a:prstGeom>
                <a:ln w="5715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244733C-FCCA-2B14-53BE-1D266F25D9A6}"/>
                    </a:ext>
                  </a:extLst>
                </p:cNvPr>
                <p:cNvCxnSpPr>
                  <a:cxnSpLocks/>
                  <a:stCxn id="50" idx="5"/>
                  <a:endCxn id="55" idx="1"/>
                </p:cNvCxnSpPr>
                <p:nvPr/>
              </p:nvCxnSpPr>
              <p:spPr>
                <a:xfrm>
                  <a:off x="2369118" y="3458194"/>
                  <a:ext cx="2707217" cy="2755642"/>
                </a:xfrm>
                <a:prstGeom prst="line">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CAA9FF4-A914-088F-BC91-64DF4D401A0C}"/>
                    </a:ext>
                  </a:extLst>
                </p:cNvPr>
                <p:cNvCxnSpPr>
                  <a:cxnSpLocks/>
                  <a:stCxn id="57" idx="4"/>
                  <a:endCxn id="55" idx="0"/>
                </p:cNvCxnSpPr>
                <p:nvPr/>
              </p:nvCxnSpPr>
              <p:spPr>
                <a:xfrm flipH="1">
                  <a:off x="5257802" y="4262423"/>
                  <a:ext cx="305431" cy="1876245"/>
                </a:xfrm>
                <a:prstGeom prst="line">
                  <a:avLst/>
                </a:prstGeom>
                <a:ln w="5715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C444822-6EFB-DDAD-2CFA-EF917A222B88}"/>
                    </a:ext>
                  </a:extLst>
                </p:cNvPr>
                <p:cNvCxnSpPr>
                  <a:stCxn id="57" idx="2"/>
                  <a:endCxn id="53" idx="5"/>
                </p:cNvCxnSpPr>
                <p:nvPr/>
              </p:nvCxnSpPr>
              <p:spPr>
                <a:xfrm flipH="1" flipV="1">
                  <a:off x="4392601" y="3510585"/>
                  <a:ext cx="913997" cy="495205"/>
                </a:xfrm>
                <a:prstGeom prst="line">
                  <a:avLst/>
                </a:prstGeom>
                <a:ln w="57150">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8F4AA5D-0263-91BE-E34B-3CCF5E6D33A9}"/>
                    </a:ext>
                  </a:extLst>
                </p:cNvPr>
                <p:cNvCxnSpPr>
                  <a:stCxn id="56" idx="1"/>
                  <a:endCxn id="57"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ACB732B-4621-C7D4-11BA-682F7277548D}"/>
                    </a:ext>
                  </a:extLst>
                </p:cNvPr>
                <p:cNvCxnSpPr>
                  <a:stCxn id="56" idx="3"/>
                  <a:endCxn id="55"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3753FED-EBEF-C50C-C21C-755E93539BEA}"/>
                    </a:ext>
                  </a:extLst>
                </p:cNvPr>
                <p:cNvCxnSpPr>
                  <a:stCxn id="50" idx="4"/>
                  <a:endCxn id="51" idx="0"/>
                </p:cNvCxnSpPr>
                <p:nvPr/>
              </p:nvCxnSpPr>
              <p:spPr>
                <a:xfrm flipH="1">
                  <a:off x="1296001" y="3533361"/>
                  <a:ext cx="891651" cy="2115163"/>
                </a:xfrm>
                <a:prstGeom prst="line">
                  <a:avLst/>
                </a:prstGeom>
                <a:ln w="57150">
                  <a:solidFill>
                    <a:srgbClr val="FF993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1B5F7B4A-9EC8-F78B-2346-A30082F4B6EE}"/>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0" name="Oval 49">
                  <a:extLst>
                    <a:ext uri="{FF2B5EF4-FFF2-40B4-BE49-F238E27FC236}">
                      <a16:creationId xmlns:a16="http://schemas.microsoft.com/office/drawing/2014/main" id="{BF6D25DC-D0D4-04D2-6803-B09D9B9393B3}"/>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51" name="Oval 50">
                  <a:extLst>
                    <a:ext uri="{FF2B5EF4-FFF2-40B4-BE49-F238E27FC236}">
                      <a16:creationId xmlns:a16="http://schemas.microsoft.com/office/drawing/2014/main" id="{AD85C94E-8822-4B5A-41C5-2476C6E729DD}"/>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2" name="Oval 51">
                  <a:extLst>
                    <a:ext uri="{FF2B5EF4-FFF2-40B4-BE49-F238E27FC236}">
                      <a16:creationId xmlns:a16="http://schemas.microsoft.com/office/drawing/2014/main" id="{379FB71B-E579-7B2A-783E-A82ED8BEA553}"/>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3" name="Oval 52">
                  <a:extLst>
                    <a:ext uri="{FF2B5EF4-FFF2-40B4-BE49-F238E27FC236}">
                      <a16:creationId xmlns:a16="http://schemas.microsoft.com/office/drawing/2014/main" id="{520B4334-C074-8A41-9DB1-8ED01D36B502}"/>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4" name="Oval 53">
                  <a:extLst>
                    <a:ext uri="{FF2B5EF4-FFF2-40B4-BE49-F238E27FC236}">
                      <a16:creationId xmlns:a16="http://schemas.microsoft.com/office/drawing/2014/main" id="{7ED46E86-17A7-C404-82BA-A842355628A9}"/>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5" name="Oval 54">
                  <a:extLst>
                    <a:ext uri="{FF2B5EF4-FFF2-40B4-BE49-F238E27FC236}">
                      <a16:creationId xmlns:a16="http://schemas.microsoft.com/office/drawing/2014/main" id="{8229461C-16BC-CC4C-AFAC-1E5547FEB92D}"/>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6" name="Oval 55">
                  <a:extLst>
                    <a:ext uri="{FF2B5EF4-FFF2-40B4-BE49-F238E27FC236}">
                      <a16:creationId xmlns:a16="http://schemas.microsoft.com/office/drawing/2014/main" id="{B2094438-55C6-D79E-8879-4351A8143ED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7" name="Oval 56">
                  <a:extLst>
                    <a:ext uri="{FF2B5EF4-FFF2-40B4-BE49-F238E27FC236}">
                      <a16:creationId xmlns:a16="http://schemas.microsoft.com/office/drawing/2014/main" id="{8C98B4E5-D147-0466-56D0-8ED4B68409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4" name="Straight Connector 33">
                <a:extLst>
                  <a:ext uri="{FF2B5EF4-FFF2-40B4-BE49-F238E27FC236}">
                    <a16:creationId xmlns:a16="http://schemas.microsoft.com/office/drawing/2014/main" id="{2739BBA3-18B2-BF36-7317-ED47E1F53C5D}"/>
                  </a:ext>
                </a:extLst>
              </p:cNvPr>
              <p:cNvCxnSpPr>
                <a:cxnSpLocks/>
                <a:stCxn id="54" idx="3"/>
                <a:endCxn id="51" idx="4"/>
              </p:cNvCxnSpPr>
              <p:nvPr/>
            </p:nvCxnSpPr>
            <p:spPr>
              <a:xfrm flipH="1" flipV="1">
                <a:off x="2820001" y="5767428"/>
                <a:ext cx="1626045" cy="671613"/>
              </a:xfrm>
              <a:prstGeom prst="line">
                <a:avLst/>
              </a:prstGeom>
              <a:ln w="57150">
                <a:solidFill>
                  <a:srgbClr val="FF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E9958E16-56EF-E87C-97A5-B5B68FBFEDCF}"/>
                </a:ext>
              </a:extLst>
            </p:cNvPr>
            <p:cNvCxnSpPr>
              <a:cxnSpLocks/>
              <a:stCxn id="54" idx="6"/>
              <a:endCxn id="55" idx="3"/>
            </p:cNvCxnSpPr>
            <p:nvPr/>
          </p:nvCxnSpPr>
          <p:spPr>
            <a:xfrm flipV="1">
              <a:off x="9025917" y="6261553"/>
              <a:ext cx="1068340" cy="46793"/>
            </a:xfrm>
            <a:prstGeom prst="line">
              <a:avLst/>
            </a:prstGeom>
            <a:ln w="57150">
              <a:solidFill>
                <a:srgbClr val="FF99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A32814FC-926C-D602-D14E-28CFA754FC90}"/>
              </a:ext>
            </a:extLst>
          </p:cNvPr>
          <p:cNvSpPr txBox="1"/>
          <p:nvPr/>
        </p:nvSpPr>
        <p:spPr>
          <a:xfrm>
            <a:off x="7248312" y="3989297"/>
            <a:ext cx="1108701" cy="646331"/>
          </a:xfrm>
          <a:prstGeom prst="rect">
            <a:avLst/>
          </a:prstGeom>
          <a:noFill/>
        </p:spPr>
        <p:txBody>
          <a:bodyPr wrap="none" rtlCol="0">
            <a:spAutoFit/>
          </a:bodyPr>
          <a:lstStyle/>
          <a:p>
            <a:r>
              <a:rPr lang="en-US" dirty="0"/>
              <a:t>Visited : 9</a:t>
            </a:r>
          </a:p>
          <a:p>
            <a:r>
              <a:rPr lang="en-US" dirty="0"/>
              <a:t>Done: 14 </a:t>
            </a:r>
          </a:p>
        </p:txBody>
      </p:sp>
      <p:sp>
        <p:nvSpPr>
          <p:cNvPr id="25" name="TextBox 24">
            <a:extLst>
              <a:ext uri="{FF2B5EF4-FFF2-40B4-BE49-F238E27FC236}">
                <a16:creationId xmlns:a16="http://schemas.microsoft.com/office/drawing/2014/main" id="{9847A006-6587-9141-4A2A-B0B5DC4D6D60}"/>
              </a:ext>
            </a:extLst>
          </p:cNvPr>
          <p:cNvSpPr txBox="1"/>
          <p:nvPr/>
        </p:nvSpPr>
        <p:spPr>
          <a:xfrm>
            <a:off x="9488075" y="3034367"/>
            <a:ext cx="1225720" cy="646331"/>
          </a:xfrm>
          <a:prstGeom prst="rect">
            <a:avLst/>
          </a:prstGeom>
          <a:noFill/>
        </p:spPr>
        <p:txBody>
          <a:bodyPr wrap="none" rtlCol="0">
            <a:spAutoFit/>
          </a:bodyPr>
          <a:lstStyle/>
          <a:p>
            <a:r>
              <a:rPr lang="en-US" dirty="0"/>
              <a:t>Visited : 10</a:t>
            </a:r>
          </a:p>
          <a:p>
            <a:r>
              <a:rPr lang="en-US" dirty="0"/>
              <a:t>Done: 13 </a:t>
            </a:r>
          </a:p>
        </p:txBody>
      </p:sp>
      <p:sp>
        <p:nvSpPr>
          <p:cNvPr id="26" name="TextBox 25">
            <a:extLst>
              <a:ext uri="{FF2B5EF4-FFF2-40B4-BE49-F238E27FC236}">
                <a16:creationId xmlns:a16="http://schemas.microsoft.com/office/drawing/2014/main" id="{CB4C1517-411B-677D-7B95-09FAEBAE632E}"/>
              </a:ext>
            </a:extLst>
          </p:cNvPr>
          <p:cNvSpPr txBox="1"/>
          <p:nvPr/>
        </p:nvSpPr>
        <p:spPr>
          <a:xfrm>
            <a:off x="9611646" y="4595255"/>
            <a:ext cx="1225720" cy="646331"/>
          </a:xfrm>
          <a:prstGeom prst="rect">
            <a:avLst/>
          </a:prstGeom>
          <a:noFill/>
        </p:spPr>
        <p:txBody>
          <a:bodyPr wrap="none" rtlCol="0">
            <a:spAutoFit/>
          </a:bodyPr>
          <a:lstStyle/>
          <a:p>
            <a:r>
              <a:rPr lang="en-US" dirty="0"/>
              <a:t>Visited : 11</a:t>
            </a:r>
          </a:p>
          <a:p>
            <a:r>
              <a:rPr lang="en-US" dirty="0"/>
              <a:t>Done: 12</a:t>
            </a:r>
          </a:p>
        </p:txBody>
      </p:sp>
    </p:spTree>
    <p:extLst>
      <p:ext uri="{BB962C8B-B14F-4D97-AF65-F5344CB8AC3E}">
        <p14:creationId xmlns:p14="http://schemas.microsoft.com/office/powerpoint/2010/main" val="276113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Cycle Detection</a:t>
            </a:r>
          </a:p>
        </p:txBody>
      </p:sp>
      <p:sp>
        <p:nvSpPr>
          <p:cNvPr id="4" name="Slide Number Placeholder 3"/>
          <p:cNvSpPr>
            <a:spLocks noGrp="1"/>
          </p:cNvSpPr>
          <p:nvPr>
            <p:ph type="sldNum" sz="quarter" idx="12"/>
          </p:nvPr>
        </p:nvSpPr>
        <p:spPr/>
        <p:txBody>
          <a:bodyPr/>
          <a:lstStyle/>
          <a:p>
            <a:fld id="{86BADE50-950A-4D58-BFB2-FA2C6A8B385D}" type="slidenum">
              <a:rPr lang="en-US" smtClean="0"/>
              <a:t>6</a:t>
            </a:fld>
            <a:endParaRPr lang="en-US"/>
          </a:p>
        </p:txBody>
      </p:sp>
      <p:sp>
        <p:nvSpPr>
          <p:cNvPr id="43" name="TextBox 42"/>
          <p:cNvSpPr txBox="1"/>
          <p:nvPr/>
        </p:nvSpPr>
        <p:spPr>
          <a:xfrm>
            <a:off x="3479035" y="1529498"/>
            <a:ext cx="11568684" cy="5262979"/>
          </a:xfrm>
          <a:prstGeom prst="rect">
            <a:avLst/>
          </a:prstGeom>
          <a:noFill/>
        </p:spPr>
        <p:txBody>
          <a:bodyPr wrap="square" rtlCol="0">
            <a:spAutoFit/>
          </a:bodyPr>
          <a:lstStyle/>
          <a:p>
            <a:r>
              <a:rPr lang="en-US" sz="2400" dirty="0" err="1"/>
              <a:t>boolean</a:t>
            </a:r>
            <a:r>
              <a:rPr lang="en-US" sz="2400" dirty="0"/>
              <a:t> </a:t>
            </a:r>
            <a:r>
              <a:rPr lang="en-US" sz="2400" dirty="0" err="1"/>
              <a:t>hasCycle</a:t>
            </a:r>
            <a:r>
              <a:rPr lang="en-US" sz="2400" dirty="0"/>
              <a:t>(graph, </a:t>
            </a:r>
            <a:r>
              <a:rPr lang="en-US" sz="2400" dirty="0" err="1"/>
              <a:t>curr</a:t>
            </a:r>
            <a:r>
              <a:rPr lang="en-US" sz="2400" dirty="0"/>
              <a:t>){</a:t>
            </a:r>
          </a:p>
          <a:p>
            <a:r>
              <a:rPr lang="en-US" sz="2400" dirty="0"/>
              <a:t>	mark </a:t>
            </a:r>
            <a:r>
              <a:rPr lang="en-US" sz="2400" dirty="0" err="1"/>
              <a:t>curr</a:t>
            </a:r>
            <a:r>
              <a:rPr lang="en-US" sz="2400" dirty="0"/>
              <a:t> as “visited”;</a:t>
            </a:r>
          </a:p>
          <a:p>
            <a:r>
              <a:rPr lang="en-US" sz="2400" dirty="0"/>
              <a:t>	</a:t>
            </a:r>
            <a:r>
              <a:rPr lang="en-US" sz="2400" dirty="0" err="1">
                <a:solidFill>
                  <a:srgbClr val="FF0000"/>
                </a:solidFill>
              </a:rPr>
              <a:t>cycleFound</a:t>
            </a:r>
            <a:r>
              <a:rPr lang="en-US" sz="2400" dirty="0">
                <a:solidFill>
                  <a:srgbClr val="FF0000"/>
                </a:solidFill>
              </a:rPr>
              <a:t> = false;</a:t>
            </a:r>
          </a:p>
          <a:p>
            <a:r>
              <a:rPr lang="en-US" sz="2400" dirty="0"/>
              <a:t>	for (v : neighbors(current)){</a:t>
            </a:r>
          </a:p>
          <a:p>
            <a:r>
              <a:rPr lang="en-US" sz="2400" dirty="0"/>
              <a:t>		</a:t>
            </a:r>
            <a:r>
              <a:rPr lang="en-US" sz="2400" dirty="0">
                <a:solidFill>
                  <a:srgbClr val="FF0000"/>
                </a:solidFill>
              </a:rPr>
              <a:t>if (v marked “visited” &amp;&amp; ! v marked “done”){</a:t>
            </a:r>
          </a:p>
          <a:p>
            <a:r>
              <a:rPr lang="en-US" sz="2400" dirty="0">
                <a:solidFill>
                  <a:srgbClr val="FF0000"/>
                </a:solidFill>
              </a:rPr>
              <a:t>			</a:t>
            </a:r>
            <a:r>
              <a:rPr lang="en-US" sz="2400" dirty="0" err="1">
                <a:solidFill>
                  <a:srgbClr val="FF0000"/>
                </a:solidFill>
              </a:rPr>
              <a:t>cycleFound</a:t>
            </a:r>
            <a:r>
              <a:rPr lang="en-US" sz="2400" dirty="0">
                <a:solidFill>
                  <a:srgbClr val="FF0000"/>
                </a:solidFill>
              </a:rPr>
              <a:t>=true;</a:t>
            </a:r>
          </a:p>
          <a:p>
            <a:r>
              <a:rPr lang="en-US" sz="2400" dirty="0">
                <a:solidFill>
                  <a:srgbClr val="FF0000"/>
                </a:solidFill>
              </a:rPr>
              <a:t>		}</a:t>
            </a:r>
          </a:p>
          <a:p>
            <a:r>
              <a:rPr lang="en-US" sz="2400" dirty="0"/>
              <a:t>		if (! v marked “visited”</a:t>
            </a:r>
            <a:r>
              <a:rPr lang="en-US" sz="2400" dirty="0">
                <a:solidFill>
                  <a:srgbClr val="FF0000"/>
                </a:solidFill>
              </a:rPr>
              <a:t> &amp;&amp; !</a:t>
            </a:r>
            <a:r>
              <a:rPr lang="en-US" sz="2400" dirty="0" err="1">
                <a:solidFill>
                  <a:srgbClr val="FF0000"/>
                </a:solidFill>
              </a:rPr>
              <a:t>cycleFound</a:t>
            </a:r>
            <a:r>
              <a:rPr lang="en-US" sz="2400" dirty="0"/>
              <a:t>){</a:t>
            </a:r>
          </a:p>
          <a:p>
            <a:r>
              <a:rPr lang="en-US" sz="2400" dirty="0"/>
              <a:t>			</a:t>
            </a:r>
            <a:r>
              <a:rPr lang="en-US" sz="2400" dirty="0" err="1">
                <a:solidFill>
                  <a:srgbClr val="FF0000"/>
                </a:solidFill>
              </a:rPr>
              <a:t>cycleFound</a:t>
            </a:r>
            <a:r>
              <a:rPr lang="en-US" sz="2400" dirty="0">
                <a:solidFill>
                  <a:srgbClr val="FF0000"/>
                </a:solidFill>
              </a:rPr>
              <a:t> = </a:t>
            </a:r>
            <a:r>
              <a:rPr lang="en-US" sz="2400" dirty="0" err="1"/>
              <a:t>hasCycle</a:t>
            </a:r>
            <a:r>
              <a:rPr lang="en-US" sz="2400" dirty="0"/>
              <a:t>(graph, v);</a:t>
            </a:r>
          </a:p>
          <a:p>
            <a:r>
              <a:rPr lang="en-US" sz="2400" dirty="0"/>
              <a:t>		}</a:t>
            </a:r>
          </a:p>
          <a:p>
            <a:r>
              <a:rPr lang="en-US" sz="2400" dirty="0"/>
              <a:t>	}</a:t>
            </a:r>
          </a:p>
          <a:p>
            <a:r>
              <a:rPr lang="en-US" sz="2400" dirty="0"/>
              <a:t>	mark </a:t>
            </a:r>
            <a:r>
              <a:rPr lang="en-US" sz="2400" dirty="0" err="1"/>
              <a:t>curr</a:t>
            </a:r>
            <a:r>
              <a:rPr lang="en-US" sz="2400" dirty="0"/>
              <a:t> as “done”;</a:t>
            </a:r>
          </a:p>
          <a:p>
            <a:r>
              <a:rPr lang="en-US" sz="2400" dirty="0"/>
              <a:t>	</a:t>
            </a:r>
            <a:r>
              <a:rPr lang="en-US" sz="2400" dirty="0">
                <a:solidFill>
                  <a:srgbClr val="FF0000"/>
                </a:solidFill>
              </a:rPr>
              <a:t>return </a:t>
            </a:r>
            <a:r>
              <a:rPr lang="en-US" sz="2400" dirty="0" err="1">
                <a:solidFill>
                  <a:srgbClr val="FF0000"/>
                </a:solidFill>
              </a:rPr>
              <a:t>cycleFound</a:t>
            </a:r>
            <a:r>
              <a:rPr lang="en-US" sz="2400" dirty="0">
                <a:solidFill>
                  <a:srgbClr val="FF0000"/>
                </a:solidFill>
              </a:rPr>
              <a:t>;</a:t>
            </a:r>
          </a:p>
          <a:p>
            <a:r>
              <a:rPr lang="en-US" sz="2400" dirty="0"/>
              <a:t>}			</a:t>
            </a:r>
          </a:p>
        </p:txBody>
      </p:sp>
      <p:grpSp>
        <p:nvGrpSpPr>
          <p:cNvPr id="29" name="Group 28">
            <a:extLst>
              <a:ext uri="{FF2B5EF4-FFF2-40B4-BE49-F238E27FC236}">
                <a16:creationId xmlns:a16="http://schemas.microsoft.com/office/drawing/2014/main" id="{88200AC9-7D9A-1925-52EB-C7B86A898E60}"/>
              </a:ext>
            </a:extLst>
          </p:cNvPr>
          <p:cNvGrpSpPr/>
          <p:nvPr/>
        </p:nvGrpSpPr>
        <p:grpSpPr>
          <a:xfrm>
            <a:off x="303500" y="2950683"/>
            <a:ext cx="4385159" cy="2420607"/>
            <a:chOff x="6934200" y="4047495"/>
            <a:chExt cx="4385159" cy="2420607"/>
          </a:xfrm>
        </p:grpSpPr>
        <p:grpSp>
          <p:nvGrpSpPr>
            <p:cNvPr id="30" name="Group 29">
              <a:extLst>
                <a:ext uri="{FF2B5EF4-FFF2-40B4-BE49-F238E27FC236}">
                  <a16:creationId xmlns:a16="http://schemas.microsoft.com/office/drawing/2014/main" id="{4F4A86F4-FB7F-26CB-6FB5-7F1BFF9453F7}"/>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57445EE1-44C3-64A2-986E-D46EA88A8BED}"/>
                  </a:ext>
                </a:extLst>
              </p:cNvPr>
              <p:cNvGrpSpPr/>
              <p:nvPr/>
            </p:nvGrpSpPr>
            <p:grpSpPr>
              <a:xfrm>
                <a:off x="1524000" y="2625729"/>
                <a:ext cx="7044346" cy="3888478"/>
                <a:chOff x="0" y="3020093"/>
                <a:chExt cx="7044346" cy="3888478"/>
              </a:xfrm>
            </p:grpSpPr>
            <p:cxnSp>
              <p:nvCxnSpPr>
                <p:cNvPr id="34" name="Straight Connector 33">
                  <a:extLst>
                    <a:ext uri="{FF2B5EF4-FFF2-40B4-BE49-F238E27FC236}">
                      <a16:creationId xmlns:a16="http://schemas.microsoft.com/office/drawing/2014/main" id="{98667B16-A5D7-BBD9-C34D-964D4C9AFF12}"/>
                    </a:ext>
                  </a:extLst>
                </p:cNvPr>
                <p:cNvCxnSpPr>
                  <a:stCxn id="47" idx="7"/>
                  <a:endCxn id="48"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0256C7-0C0F-A799-5AE9-2E217FD5D756}"/>
                    </a:ext>
                  </a:extLst>
                </p:cNvPr>
                <p:cNvCxnSpPr>
                  <a:stCxn id="48" idx="6"/>
                  <a:endCxn id="51"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4B94F8-CF37-B94A-47FD-BD2899922A25}"/>
                    </a:ext>
                  </a:extLst>
                </p:cNvPr>
                <p:cNvCxnSpPr>
                  <a:stCxn id="47" idx="4"/>
                  <a:endCxn id="49"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98E141-8BD7-326E-BA69-6B184455899A}"/>
                    </a:ext>
                  </a:extLst>
                </p:cNvPr>
                <p:cNvCxnSpPr>
                  <a:stCxn id="50" idx="3"/>
                  <a:endCxn id="49"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AFBF81-44CC-A51D-66C0-2C5B87B35C40}"/>
                    </a:ext>
                  </a:extLst>
                </p:cNvPr>
                <p:cNvCxnSpPr>
                  <a:stCxn id="52" idx="2"/>
                  <a:endCxn id="49"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C89A0F-5857-790A-2E5A-C334C74AD9DF}"/>
                    </a:ext>
                  </a:extLst>
                </p:cNvPr>
                <p:cNvCxnSpPr>
                  <a:stCxn id="50" idx="5"/>
                  <a:endCxn id="52"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2BECD2-A307-35FE-E7B9-BEF318C03A1D}"/>
                    </a:ext>
                  </a:extLst>
                </p:cNvPr>
                <p:cNvCxnSpPr>
                  <a:cxnSpLocks/>
                  <a:stCxn id="48" idx="5"/>
                  <a:endCxn id="53"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9A6867-664B-0A60-EC3B-4B9FB9DABFF2}"/>
                    </a:ext>
                  </a:extLst>
                </p:cNvPr>
                <p:cNvCxnSpPr>
                  <a:cxnSpLocks/>
                  <a:stCxn id="55" idx="4"/>
                  <a:endCxn id="53"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90D792-DD4D-C941-053C-56792BC91B07}"/>
                    </a:ext>
                  </a:extLst>
                </p:cNvPr>
                <p:cNvCxnSpPr>
                  <a:stCxn id="55" idx="2"/>
                  <a:endCxn id="51"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E4AEE4-0B75-9ED8-B545-8ECB83BC5819}"/>
                    </a:ext>
                  </a:extLst>
                </p:cNvPr>
                <p:cNvCxnSpPr>
                  <a:stCxn id="54" idx="1"/>
                  <a:endCxn id="55"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F552B6-93EB-210F-6CA5-732260C4CB99}"/>
                    </a:ext>
                  </a:extLst>
                </p:cNvPr>
                <p:cNvCxnSpPr>
                  <a:stCxn id="54" idx="3"/>
                  <a:endCxn id="53"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CF98F7-72EE-A41B-94B4-C0C7D5B40A13}"/>
                    </a:ext>
                  </a:extLst>
                </p:cNvPr>
                <p:cNvCxnSpPr>
                  <a:stCxn id="48" idx="4"/>
                  <a:endCxn id="49"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D3DB87-8FDD-BBEE-9D89-F763E1040ED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48" name="Oval 47">
                  <a:extLst>
                    <a:ext uri="{FF2B5EF4-FFF2-40B4-BE49-F238E27FC236}">
                      <a16:creationId xmlns:a16="http://schemas.microsoft.com/office/drawing/2014/main" id="{684B893D-29DB-BB7C-BBA0-B919C23C6B1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9" name="Oval 48">
                  <a:extLst>
                    <a:ext uri="{FF2B5EF4-FFF2-40B4-BE49-F238E27FC236}">
                      <a16:creationId xmlns:a16="http://schemas.microsoft.com/office/drawing/2014/main" id="{E98533ED-C91E-BCB7-C7FA-6A6BB23DB5EE}"/>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0" name="Oval 49">
                  <a:extLst>
                    <a:ext uri="{FF2B5EF4-FFF2-40B4-BE49-F238E27FC236}">
                      <a16:creationId xmlns:a16="http://schemas.microsoft.com/office/drawing/2014/main" id="{E5E38723-49F4-D444-B6E9-10D1CEE06FA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1" name="Oval 50">
                  <a:extLst>
                    <a:ext uri="{FF2B5EF4-FFF2-40B4-BE49-F238E27FC236}">
                      <a16:creationId xmlns:a16="http://schemas.microsoft.com/office/drawing/2014/main" id="{494084C6-F266-1A65-C3CD-B28BAECD1CD3}"/>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2" name="Oval 51">
                  <a:extLst>
                    <a:ext uri="{FF2B5EF4-FFF2-40B4-BE49-F238E27FC236}">
                      <a16:creationId xmlns:a16="http://schemas.microsoft.com/office/drawing/2014/main" id="{D79CA729-96DA-7BDA-8FA9-CD452C4A54D4}"/>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3" name="Oval 52">
                  <a:extLst>
                    <a:ext uri="{FF2B5EF4-FFF2-40B4-BE49-F238E27FC236}">
                      <a16:creationId xmlns:a16="http://schemas.microsoft.com/office/drawing/2014/main" id="{1F607055-3BC9-7EEA-81D8-BD20DB6D7E80}"/>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4" name="Oval 53">
                  <a:extLst>
                    <a:ext uri="{FF2B5EF4-FFF2-40B4-BE49-F238E27FC236}">
                      <a16:creationId xmlns:a16="http://schemas.microsoft.com/office/drawing/2014/main" id="{58830F5E-7D53-760E-EA93-ACF453B746AC}"/>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5" name="Oval 54">
                  <a:extLst>
                    <a:ext uri="{FF2B5EF4-FFF2-40B4-BE49-F238E27FC236}">
                      <a16:creationId xmlns:a16="http://schemas.microsoft.com/office/drawing/2014/main" id="{DA593680-DCFA-7AF1-C06C-855B87D1B5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3" name="Straight Connector 32">
                <a:extLst>
                  <a:ext uri="{FF2B5EF4-FFF2-40B4-BE49-F238E27FC236}">
                    <a16:creationId xmlns:a16="http://schemas.microsoft.com/office/drawing/2014/main" id="{E035AA82-3EEE-70A9-9876-C158C70B2BD0}"/>
                  </a:ext>
                </a:extLst>
              </p:cNvPr>
              <p:cNvCxnSpPr>
                <a:cxnSpLocks/>
                <a:stCxn id="52" idx="3"/>
                <a:endCxn id="49"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80E6D0F4-C146-E647-3385-43715450879E}"/>
                </a:ext>
              </a:extLst>
            </p:cNvPr>
            <p:cNvCxnSpPr>
              <a:cxnSpLocks/>
              <a:stCxn id="52" idx="6"/>
              <a:endCxn id="53"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6305A923-957B-ED78-9721-01D3F5097FFD}"/>
              </a:ext>
            </a:extLst>
          </p:cNvPr>
          <p:cNvSpPr txBox="1"/>
          <p:nvPr/>
        </p:nvSpPr>
        <p:spPr>
          <a:xfrm>
            <a:off x="7931446" y="424092"/>
            <a:ext cx="4101507" cy="523220"/>
          </a:xfrm>
          <a:prstGeom prst="rect">
            <a:avLst/>
          </a:prstGeom>
          <a:noFill/>
          <a:ln>
            <a:solidFill>
              <a:srgbClr val="FF0000"/>
            </a:solidFill>
          </a:ln>
        </p:spPr>
        <p:txBody>
          <a:bodyPr wrap="none" rtlCol="0">
            <a:spAutoFit/>
          </a:bodyPr>
          <a:lstStyle/>
          <a:p>
            <a:r>
              <a:rPr lang="en-US" sz="2800" dirty="0">
                <a:solidFill>
                  <a:srgbClr val="FF0000"/>
                </a:solidFill>
              </a:rPr>
              <a:t>Idea: Look for a back edge!</a:t>
            </a:r>
          </a:p>
        </p:txBody>
      </p:sp>
    </p:spTree>
    <p:extLst>
      <p:ext uri="{BB962C8B-B14F-4D97-AF65-F5344CB8AC3E}">
        <p14:creationId xmlns:p14="http://schemas.microsoft.com/office/powerpoint/2010/main" val="3455001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Sort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Topological Sort of a </a:t>
                </a:r>
                <a:r>
                  <a:rPr lang="en-US" b="1" dirty="0"/>
                  <a:t>directed acyclic graph </a:t>
                </a:r>
                <a14:m>
                  <m:oMath xmlns:m="http://schemas.openxmlformats.org/officeDocument/2006/math">
                    <m:r>
                      <a:rPr lang="en-US" b="1" i="1" smtClean="0">
                        <a:latin typeface="Cambria Math" panose="02040503050406030204" pitchFamily="18" charset="0"/>
                      </a:rPr>
                      <m:t>𝑮</m:t>
                    </m:r>
                    <m:r>
                      <a:rPr lang="en-US" b="1" i="1" smtClean="0">
                        <a:latin typeface="Cambria Math" panose="02040503050406030204" pitchFamily="18" charset="0"/>
                      </a:rPr>
                      <m:t>=(</m:t>
                    </m:r>
                    <m:r>
                      <a:rPr lang="en-US" b="1" i="1" smtClean="0">
                        <a:latin typeface="Cambria Math" panose="02040503050406030204" pitchFamily="18" charset="0"/>
                      </a:rPr>
                      <m:t>𝑽</m:t>
                    </m:r>
                    <m:r>
                      <a:rPr lang="en-US" b="1" i="1" smtClean="0">
                        <a:latin typeface="Cambria Math" panose="02040503050406030204" pitchFamily="18" charset="0"/>
                      </a:rPr>
                      <m:t>,</m:t>
                    </m:r>
                    <m:r>
                      <a:rPr lang="en-US" b="1" i="1" smtClean="0">
                        <a:latin typeface="Cambria Math" panose="02040503050406030204" pitchFamily="18" charset="0"/>
                      </a:rPr>
                      <m:t>𝑬</m:t>
                    </m:r>
                    <m:r>
                      <a:rPr lang="en-US" b="1" i="1" smtClean="0">
                        <a:latin typeface="Cambria Math" panose="02040503050406030204" pitchFamily="18" charset="0"/>
                      </a:rPr>
                      <m:t>)</m:t>
                    </m:r>
                  </m:oMath>
                </a14:m>
                <a:r>
                  <a:rPr lang="en-US" b="1" dirty="0"/>
                  <a:t> </a:t>
                </a:r>
                <a:r>
                  <a:rPr lang="en-US" dirty="0"/>
                  <a:t>is a permutation of </a:t>
                </a:r>
                <a14:m>
                  <m:oMath xmlns:m="http://schemas.openxmlformats.org/officeDocument/2006/math">
                    <m:r>
                      <a:rPr lang="en-US" b="0" i="1" smtClean="0">
                        <a:latin typeface="Cambria Math" panose="02040503050406030204" pitchFamily="18" charset="0"/>
                      </a:rPr>
                      <m:t>𝑉</m:t>
                    </m:r>
                  </m:oMath>
                </a14:m>
                <a:r>
                  <a:rPr lang="en-US" b="1" dirty="0"/>
                  <a:t> </a:t>
                </a:r>
                <a:r>
                  <a:rPr lang="en-US" dirty="0"/>
                  <a:t>such that if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𝐸</m:t>
                    </m:r>
                  </m:oMath>
                </a14:m>
                <a:r>
                  <a:rPr lang="en-US" dirty="0"/>
                  <a:t> then </a:t>
                </a:r>
                <a14:m>
                  <m:oMath xmlns:m="http://schemas.openxmlformats.org/officeDocument/2006/math">
                    <m:r>
                      <a:rPr lang="en-US" b="0" i="1" smtClean="0">
                        <a:latin typeface="Cambria Math" panose="02040503050406030204" pitchFamily="18" charset="0"/>
                      </a:rPr>
                      <m:t>𝑢</m:t>
                    </m:r>
                  </m:oMath>
                </a14:m>
                <a:r>
                  <a:rPr lang="en-US" dirty="0"/>
                  <a:t> is before </a:t>
                </a:r>
                <a14:m>
                  <m:oMath xmlns:m="http://schemas.openxmlformats.org/officeDocument/2006/math">
                    <m:r>
                      <a:rPr lang="en-US" b="0" i="1" smtClean="0">
                        <a:latin typeface="Cambria Math" panose="02040503050406030204" pitchFamily="18" charset="0"/>
                      </a:rPr>
                      <m:t>𝑣</m:t>
                    </m:r>
                  </m:oMath>
                </a14:m>
                <a:r>
                  <a:rPr lang="en-US" dirty="0"/>
                  <a:t> in the permutation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t="-16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7</a:t>
            </a:fld>
            <a:endParaRPr lang="en-US" dirty="0"/>
          </a:p>
        </p:txBody>
      </p:sp>
      <p:grpSp>
        <p:nvGrpSpPr>
          <p:cNvPr id="14" name="Group 13">
            <a:extLst>
              <a:ext uri="{FF2B5EF4-FFF2-40B4-BE49-F238E27FC236}">
                <a16:creationId xmlns:a16="http://schemas.microsoft.com/office/drawing/2014/main" id="{16652F29-0A79-210D-2DF8-9579B15BE792}"/>
              </a:ext>
            </a:extLst>
          </p:cNvPr>
          <p:cNvGrpSpPr/>
          <p:nvPr/>
        </p:nvGrpSpPr>
        <p:grpSpPr>
          <a:xfrm>
            <a:off x="7009533" y="4114199"/>
            <a:ext cx="4385159" cy="2420607"/>
            <a:chOff x="6934200" y="4047495"/>
            <a:chExt cx="4385159" cy="2420607"/>
          </a:xfrm>
        </p:grpSpPr>
        <p:grpSp>
          <p:nvGrpSpPr>
            <p:cNvPr id="15" name="Group 14">
              <a:extLst>
                <a:ext uri="{FF2B5EF4-FFF2-40B4-BE49-F238E27FC236}">
                  <a16:creationId xmlns:a16="http://schemas.microsoft.com/office/drawing/2014/main" id="{77EB8E3F-6751-1E82-7583-8F80C26138DF}"/>
                </a:ext>
              </a:extLst>
            </p:cNvPr>
            <p:cNvGrpSpPr/>
            <p:nvPr/>
          </p:nvGrpSpPr>
          <p:grpSpPr>
            <a:xfrm>
              <a:off x="6934200" y="4047495"/>
              <a:ext cx="4385159" cy="2420607"/>
              <a:chOff x="1524000" y="2625729"/>
              <a:chExt cx="7044346" cy="3888478"/>
            </a:xfrm>
          </p:grpSpPr>
          <p:grpSp>
            <p:nvGrpSpPr>
              <p:cNvPr id="17" name="Group 16">
                <a:extLst>
                  <a:ext uri="{FF2B5EF4-FFF2-40B4-BE49-F238E27FC236}">
                    <a16:creationId xmlns:a16="http://schemas.microsoft.com/office/drawing/2014/main" id="{933A9D27-8499-DCAD-BB09-C5811A2BD9B8}"/>
                  </a:ext>
                </a:extLst>
              </p:cNvPr>
              <p:cNvGrpSpPr/>
              <p:nvPr/>
            </p:nvGrpSpPr>
            <p:grpSpPr>
              <a:xfrm>
                <a:off x="1524000" y="2625729"/>
                <a:ext cx="7044346" cy="3888478"/>
                <a:chOff x="0" y="3020093"/>
                <a:chExt cx="7044346" cy="3888478"/>
              </a:xfrm>
            </p:grpSpPr>
            <p:cxnSp>
              <p:nvCxnSpPr>
                <p:cNvPr id="19" name="Straight Connector 18">
                  <a:extLst>
                    <a:ext uri="{FF2B5EF4-FFF2-40B4-BE49-F238E27FC236}">
                      <a16:creationId xmlns:a16="http://schemas.microsoft.com/office/drawing/2014/main" id="{76F20D4D-C2AE-E63F-6C7C-DE9BDBED70C7}"/>
                    </a:ext>
                  </a:extLst>
                </p:cNvPr>
                <p:cNvCxnSpPr>
                  <a:stCxn id="58" idx="7"/>
                  <a:endCxn id="59"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2F690A-F0D8-CEFB-E093-724538ADFB0B}"/>
                    </a:ext>
                  </a:extLst>
                </p:cNvPr>
                <p:cNvCxnSpPr>
                  <a:stCxn id="59" idx="6"/>
                  <a:endCxn id="62"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2C7ABA-BBB6-2678-6598-C7D0CEA71D55}"/>
                    </a:ext>
                  </a:extLst>
                </p:cNvPr>
                <p:cNvCxnSpPr>
                  <a:stCxn id="58" idx="4"/>
                  <a:endCxn id="60"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662FE4-23A3-CBB5-86C2-A01319284309}"/>
                    </a:ext>
                  </a:extLst>
                </p:cNvPr>
                <p:cNvCxnSpPr>
                  <a:stCxn id="61" idx="3"/>
                  <a:endCxn id="60"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2A12C4-8001-3670-1EDB-F2EFBDB7661E}"/>
                    </a:ext>
                  </a:extLst>
                </p:cNvPr>
                <p:cNvCxnSpPr>
                  <a:stCxn id="61" idx="5"/>
                  <a:endCxn id="63"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FE5E66-3D07-C865-EB56-C97B22695E90}"/>
                    </a:ext>
                  </a:extLst>
                </p:cNvPr>
                <p:cNvCxnSpPr>
                  <a:cxnSpLocks/>
                  <a:stCxn id="66" idx="3"/>
                  <a:endCxn id="59" idx="5"/>
                </p:cNvCxnSpPr>
                <p:nvPr/>
              </p:nvCxnSpPr>
              <p:spPr>
                <a:xfrm flipH="1" flipV="1">
                  <a:off x="2369118" y="3458194"/>
                  <a:ext cx="3012648" cy="7290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24CD16-9A95-C1EA-83C5-7A9080A0385E}"/>
                    </a:ext>
                  </a:extLst>
                </p:cNvPr>
                <p:cNvCxnSpPr>
                  <a:cxnSpLocks/>
                  <a:stCxn id="66" idx="4"/>
                  <a:endCxn id="64"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E0805D-E768-31B1-8BF9-AAD97F21580B}"/>
                    </a:ext>
                  </a:extLst>
                </p:cNvPr>
                <p:cNvCxnSpPr>
                  <a:stCxn id="66" idx="2"/>
                  <a:endCxn id="62"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C691D0-D9B7-B74F-D15F-4D0CDB0BB571}"/>
                    </a:ext>
                  </a:extLst>
                </p:cNvPr>
                <p:cNvCxnSpPr>
                  <a:stCxn id="65" idx="1"/>
                  <a:endCxn id="6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8A2562-2B96-4380-2649-D2603A892492}"/>
                    </a:ext>
                  </a:extLst>
                </p:cNvPr>
                <p:cNvCxnSpPr>
                  <a:stCxn id="65" idx="3"/>
                  <a:endCxn id="64"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77C7EE-6C4E-FD2F-87D9-ABDBFACDFE6D}"/>
                    </a:ext>
                  </a:extLst>
                </p:cNvPr>
                <p:cNvCxnSpPr>
                  <a:stCxn id="59" idx="4"/>
                  <a:endCxn id="60"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D856A7F-12C5-19F0-FCB2-420F43545988}"/>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9" name="Oval 58">
                  <a:extLst>
                    <a:ext uri="{FF2B5EF4-FFF2-40B4-BE49-F238E27FC236}">
                      <a16:creationId xmlns:a16="http://schemas.microsoft.com/office/drawing/2014/main" id="{3C5968D7-2907-9113-8FF6-CC4B379CC232}"/>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0" name="Oval 59">
                  <a:extLst>
                    <a:ext uri="{FF2B5EF4-FFF2-40B4-BE49-F238E27FC236}">
                      <a16:creationId xmlns:a16="http://schemas.microsoft.com/office/drawing/2014/main" id="{7DBE19AF-9821-7DB2-BABD-9828DF2FDA2B}"/>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61" name="Oval 60">
                  <a:extLst>
                    <a:ext uri="{FF2B5EF4-FFF2-40B4-BE49-F238E27FC236}">
                      <a16:creationId xmlns:a16="http://schemas.microsoft.com/office/drawing/2014/main" id="{66C0888B-D28A-7C05-A7DC-C42BD35E4A46}"/>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62" name="Oval 61">
                  <a:extLst>
                    <a:ext uri="{FF2B5EF4-FFF2-40B4-BE49-F238E27FC236}">
                      <a16:creationId xmlns:a16="http://schemas.microsoft.com/office/drawing/2014/main" id="{AF6BA200-2A32-4B42-FDB6-8BC54E2290CC}"/>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3" name="Oval 62">
                  <a:extLst>
                    <a:ext uri="{FF2B5EF4-FFF2-40B4-BE49-F238E27FC236}">
                      <a16:creationId xmlns:a16="http://schemas.microsoft.com/office/drawing/2014/main" id="{10A11247-2014-BBA9-F784-829C0D1A56DD}"/>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64" name="Oval 63">
                  <a:extLst>
                    <a:ext uri="{FF2B5EF4-FFF2-40B4-BE49-F238E27FC236}">
                      <a16:creationId xmlns:a16="http://schemas.microsoft.com/office/drawing/2014/main" id="{A6FA3B9B-58B9-D650-AE52-EB3C4C14EBF2}"/>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5" name="Oval 64">
                  <a:extLst>
                    <a:ext uri="{FF2B5EF4-FFF2-40B4-BE49-F238E27FC236}">
                      <a16:creationId xmlns:a16="http://schemas.microsoft.com/office/drawing/2014/main" id="{B5EA0F88-7B97-1BA7-DF0F-7D545939207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66" name="Oval 65">
                  <a:extLst>
                    <a:ext uri="{FF2B5EF4-FFF2-40B4-BE49-F238E27FC236}">
                      <a16:creationId xmlns:a16="http://schemas.microsoft.com/office/drawing/2014/main" id="{2909E842-3B88-2325-732B-830110DB65F8}"/>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18" name="Straight Connector 17">
                <a:extLst>
                  <a:ext uri="{FF2B5EF4-FFF2-40B4-BE49-F238E27FC236}">
                    <a16:creationId xmlns:a16="http://schemas.microsoft.com/office/drawing/2014/main" id="{7234E73A-0E2E-C169-BBC8-1336F0573A3C}"/>
                  </a:ext>
                </a:extLst>
              </p:cNvPr>
              <p:cNvCxnSpPr>
                <a:cxnSpLocks/>
                <a:stCxn id="63" idx="2"/>
                <a:endCxn id="60" idx="5"/>
              </p:cNvCxnSpPr>
              <p:nvPr/>
            </p:nvCxnSpPr>
            <p:spPr>
              <a:xfrm flipH="1" flipV="1">
                <a:off x="3001468" y="5692260"/>
                <a:ext cx="1369411" cy="565314"/>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ED5250A6-491F-63A7-7A2B-12750046089E}"/>
                </a:ext>
              </a:extLst>
            </p:cNvPr>
            <p:cNvCxnSpPr>
              <a:cxnSpLocks/>
              <a:stCxn id="63" idx="6"/>
              <a:endCxn id="64"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320B0D44-4503-B113-87EC-AB0E7A1FCD53}"/>
              </a:ext>
            </a:extLst>
          </p:cNvPr>
          <p:cNvCxnSpPr>
            <a:stCxn id="50" idx="6"/>
            <a:endCxn id="53" idx="2"/>
          </p:cNvCxnSpPr>
          <p:nvPr/>
        </p:nvCxnSpPr>
        <p:spPr>
          <a:xfrm>
            <a:off x="3554103" y="5244295"/>
            <a:ext cx="395811" cy="217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C39D31B-7AA3-5A48-D190-1D40BC85C1C6}"/>
              </a:ext>
            </a:extLst>
          </p:cNvPr>
          <p:cNvCxnSpPr>
            <a:cxnSpLocks/>
            <a:stCxn id="49" idx="6"/>
            <a:endCxn id="51" idx="2"/>
          </p:cNvCxnSpPr>
          <p:nvPr/>
        </p:nvCxnSpPr>
        <p:spPr>
          <a:xfrm>
            <a:off x="619356" y="5234984"/>
            <a:ext cx="449770" cy="631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9529C94-2160-69CC-F66F-68DB22CA31D4}"/>
              </a:ext>
            </a:extLst>
          </p:cNvPr>
          <p:cNvCxnSpPr>
            <a:cxnSpLocks/>
            <a:stCxn id="52" idx="2"/>
            <a:endCxn id="51" idx="6"/>
          </p:cNvCxnSpPr>
          <p:nvPr/>
        </p:nvCxnSpPr>
        <p:spPr>
          <a:xfrm flipH="1" flipV="1">
            <a:off x="1388639" y="5241299"/>
            <a:ext cx="403878" cy="599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3BF517-36A9-3702-EE69-685E12DA7259}"/>
              </a:ext>
            </a:extLst>
          </p:cNvPr>
          <p:cNvCxnSpPr>
            <a:cxnSpLocks/>
            <a:stCxn id="52" idx="6"/>
            <a:endCxn id="54" idx="2"/>
          </p:cNvCxnSpPr>
          <p:nvPr/>
        </p:nvCxnSpPr>
        <p:spPr>
          <a:xfrm>
            <a:off x="2112030" y="5247292"/>
            <a:ext cx="401523" cy="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BE0D209-7094-638C-C4AA-27037DB27106}"/>
              </a:ext>
            </a:extLst>
          </p:cNvPr>
          <p:cNvCxnSpPr>
            <a:cxnSpLocks/>
            <a:stCxn id="57" idx="6"/>
            <a:endCxn id="55" idx="2"/>
          </p:cNvCxnSpPr>
          <p:nvPr/>
        </p:nvCxnSpPr>
        <p:spPr>
          <a:xfrm flipV="1">
            <a:off x="5610488" y="5234983"/>
            <a:ext cx="325755" cy="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44C4795-CDC5-0939-14B6-7DF5DAF16019}"/>
              </a:ext>
            </a:extLst>
          </p:cNvPr>
          <p:cNvCxnSpPr>
            <a:cxnSpLocks/>
            <a:stCxn id="56" idx="6"/>
            <a:endCxn id="57" idx="2"/>
          </p:cNvCxnSpPr>
          <p:nvPr/>
        </p:nvCxnSpPr>
        <p:spPr>
          <a:xfrm>
            <a:off x="4895164" y="5222490"/>
            <a:ext cx="395811" cy="1249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5A71178C-0CB5-81FD-1C6B-5885A1FB0446}"/>
              </a:ext>
            </a:extLst>
          </p:cNvPr>
          <p:cNvSpPr/>
          <p:nvPr/>
        </p:nvSpPr>
        <p:spPr>
          <a:xfrm>
            <a:off x="299843" y="5075227"/>
            <a:ext cx="319513" cy="319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0" name="Oval 49">
            <a:extLst>
              <a:ext uri="{FF2B5EF4-FFF2-40B4-BE49-F238E27FC236}">
                <a16:creationId xmlns:a16="http://schemas.microsoft.com/office/drawing/2014/main" id="{D513346B-401C-3652-32D9-06DEA4AF7513}"/>
              </a:ext>
            </a:extLst>
          </p:cNvPr>
          <p:cNvSpPr/>
          <p:nvPr/>
        </p:nvSpPr>
        <p:spPr>
          <a:xfrm>
            <a:off x="3234590" y="5084538"/>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51" name="Oval 50">
            <a:extLst>
              <a:ext uri="{FF2B5EF4-FFF2-40B4-BE49-F238E27FC236}">
                <a16:creationId xmlns:a16="http://schemas.microsoft.com/office/drawing/2014/main" id="{9513FE45-B8A0-FFEC-0FD0-6DC0DB834F09}"/>
              </a:ext>
            </a:extLst>
          </p:cNvPr>
          <p:cNvSpPr/>
          <p:nvPr/>
        </p:nvSpPr>
        <p:spPr>
          <a:xfrm>
            <a:off x="1069126" y="5081542"/>
            <a:ext cx="319513" cy="319513"/>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2" name="Oval 51">
            <a:extLst>
              <a:ext uri="{FF2B5EF4-FFF2-40B4-BE49-F238E27FC236}">
                <a16:creationId xmlns:a16="http://schemas.microsoft.com/office/drawing/2014/main" id="{4DA80F62-FF8D-4A09-382B-25FB41FB52BB}"/>
              </a:ext>
            </a:extLst>
          </p:cNvPr>
          <p:cNvSpPr/>
          <p:nvPr/>
        </p:nvSpPr>
        <p:spPr>
          <a:xfrm>
            <a:off x="1792517" y="5087535"/>
            <a:ext cx="319513" cy="319513"/>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3" name="Oval 52">
            <a:extLst>
              <a:ext uri="{FF2B5EF4-FFF2-40B4-BE49-F238E27FC236}">
                <a16:creationId xmlns:a16="http://schemas.microsoft.com/office/drawing/2014/main" id="{F293ED18-F8D1-4A1B-3349-17CEE171B546}"/>
              </a:ext>
            </a:extLst>
          </p:cNvPr>
          <p:cNvSpPr/>
          <p:nvPr/>
        </p:nvSpPr>
        <p:spPr>
          <a:xfrm>
            <a:off x="3949914" y="5086716"/>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4" name="Oval 53">
            <a:extLst>
              <a:ext uri="{FF2B5EF4-FFF2-40B4-BE49-F238E27FC236}">
                <a16:creationId xmlns:a16="http://schemas.microsoft.com/office/drawing/2014/main" id="{4E957851-1997-7A07-C848-B94950E30C25}"/>
              </a:ext>
            </a:extLst>
          </p:cNvPr>
          <p:cNvSpPr/>
          <p:nvPr/>
        </p:nvSpPr>
        <p:spPr>
          <a:xfrm>
            <a:off x="2513553" y="5087535"/>
            <a:ext cx="319513" cy="319513"/>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5" name="Oval 54">
            <a:extLst>
              <a:ext uri="{FF2B5EF4-FFF2-40B4-BE49-F238E27FC236}">
                <a16:creationId xmlns:a16="http://schemas.microsoft.com/office/drawing/2014/main" id="{FA22541B-82CB-C642-8CB9-FAA3546D6900}"/>
              </a:ext>
            </a:extLst>
          </p:cNvPr>
          <p:cNvSpPr/>
          <p:nvPr/>
        </p:nvSpPr>
        <p:spPr>
          <a:xfrm>
            <a:off x="5936243" y="5075226"/>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6" name="Oval 55">
            <a:extLst>
              <a:ext uri="{FF2B5EF4-FFF2-40B4-BE49-F238E27FC236}">
                <a16:creationId xmlns:a16="http://schemas.microsoft.com/office/drawing/2014/main" id="{90AB557A-4E87-F26F-1D7A-BFF85239C859}"/>
              </a:ext>
            </a:extLst>
          </p:cNvPr>
          <p:cNvSpPr/>
          <p:nvPr/>
        </p:nvSpPr>
        <p:spPr>
          <a:xfrm>
            <a:off x="4575651" y="5062733"/>
            <a:ext cx="319513" cy="3195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7" name="Oval 56">
            <a:extLst>
              <a:ext uri="{FF2B5EF4-FFF2-40B4-BE49-F238E27FC236}">
                <a16:creationId xmlns:a16="http://schemas.microsoft.com/office/drawing/2014/main" id="{7EBB0A32-9C29-4F89-4C8D-81397F03586E}"/>
              </a:ext>
            </a:extLst>
          </p:cNvPr>
          <p:cNvSpPr/>
          <p:nvPr/>
        </p:nvSpPr>
        <p:spPr>
          <a:xfrm>
            <a:off x="5290975" y="5075227"/>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cxnSp>
        <p:nvCxnSpPr>
          <p:cNvPr id="153" name="Connector: Curved 152">
            <a:extLst>
              <a:ext uri="{FF2B5EF4-FFF2-40B4-BE49-F238E27FC236}">
                <a16:creationId xmlns:a16="http://schemas.microsoft.com/office/drawing/2014/main" id="{814C6C3D-8A21-06DD-4CAA-098772864918}"/>
              </a:ext>
            </a:extLst>
          </p:cNvPr>
          <p:cNvCxnSpPr>
            <a:cxnSpLocks/>
            <a:stCxn id="49" idx="0"/>
            <a:endCxn id="50" idx="0"/>
          </p:cNvCxnSpPr>
          <p:nvPr/>
        </p:nvCxnSpPr>
        <p:spPr>
          <a:xfrm rot="16200000" flipH="1">
            <a:off x="1922317" y="3612509"/>
            <a:ext cx="9311" cy="2934747"/>
          </a:xfrm>
          <a:prstGeom prst="curvedConnector3">
            <a:avLst>
              <a:gd name="adj1" fmla="val -4439126"/>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Connector: Curved 157">
            <a:extLst>
              <a:ext uri="{FF2B5EF4-FFF2-40B4-BE49-F238E27FC236}">
                <a16:creationId xmlns:a16="http://schemas.microsoft.com/office/drawing/2014/main" id="{A4729202-4054-EC19-C819-B933598504E1}"/>
              </a:ext>
            </a:extLst>
          </p:cNvPr>
          <p:cNvCxnSpPr>
            <a:cxnSpLocks/>
            <a:stCxn id="51" idx="0"/>
            <a:endCxn id="50" idx="1"/>
          </p:cNvCxnSpPr>
          <p:nvPr/>
        </p:nvCxnSpPr>
        <p:spPr>
          <a:xfrm rot="16200000" flipH="1">
            <a:off x="2230238" y="4080187"/>
            <a:ext cx="49788" cy="2052499"/>
          </a:xfrm>
          <a:prstGeom prst="curvedConnector3">
            <a:avLst>
              <a:gd name="adj1" fmla="val -459147"/>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Connector: Curved 161">
            <a:extLst>
              <a:ext uri="{FF2B5EF4-FFF2-40B4-BE49-F238E27FC236}">
                <a16:creationId xmlns:a16="http://schemas.microsoft.com/office/drawing/2014/main" id="{0559DE45-F33F-F5BF-9F25-091F131C8528}"/>
              </a:ext>
            </a:extLst>
          </p:cNvPr>
          <p:cNvCxnSpPr>
            <a:cxnSpLocks/>
            <a:stCxn id="51" idx="5"/>
            <a:endCxn id="54" idx="3"/>
          </p:cNvCxnSpPr>
          <p:nvPr/>
        </p:nvCxnSpPr>
        <p:spPr>
          <a:xfrm rot="16200000" flipH="1">
            <a:off x="1948100" y="4748010"/>
            <a:ext cx="5993" cy="1218498"/>
          </a:xfrm>
          <a:prstGeom prst="curvedConnector3">
            <a:avLst>
              <a:gd name="adj1" fmla="val 4695228"/>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Connector: Curved 164">
            <a:extLst>
              <a:ext uri="{FF2B5EF4-FFF2-40B4-BE49-F238E27FC236}">
                <a16:creationId xmlns:a16="http://schemas.microsoft.com/office/drawing/2014/main" id="{8C9D547F-8E81-F5F2-EDFF-11DB65A07280}"/>
              </a:ext>
            </a:extLst>
          </p:cNvPr>
          <p:cNvCxnSpPr>
            <a:cxnSpLocks/>
            <a:stCxn id="54" idx="5"/>
            <a:endCxn id="55" idx="4"/>
          </p:cNvCxnSpPr>
          <p:nvPr/>
        </p:nvCxnSpPr>
        <p:spPr>
          <a:xfrm rot="16200000" flipH="1">
            <a:off x="4423896" y="3722634"/>
            <a:ext cx="34483" cy="3309726"/>
          </a:xfrm>
          <a:prstGeom prst="curvedConnector3">
            <a:avLst>
              <a:gd name="adj1" fmla="val 1870040"/>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Connector: Curved 191">
            <a:extLst>
              <a:ext uri="{FF2B5EF4-FFF2-40B4-BE49-F238E27FC236}">
                <a16:creationId xmlns:a16="http://schemas.microsoft.com/office/drawing/2014/main" id="{B84B2C03-CFCF-CA20-781E-C58089660A45}"/>
              </a:ext>
            </a:extLst>
          </p:cNvPr>
          <p:cNvCxnSpPr>
            <a:cxnSpLocks/>
            <a:stCxn id="50" idx="7"/>
            <a:endCxn id="57" idx="0"/>
          </p:cNvCxnSpPr>
          <p:nvPr/>
        </p:nvCxnSpPr>
        <p:spPr>
          <a:xfrm rot="5400000" flipH="1" flipV="1">
            <a:off x="4450970" y="4131569"/>
            <a:ext cx="56103" cy="1943421"/>
          </a:xfrm>
          <a:prstGeom prst="curvedConnector3">
            <a:avLst>
              <a:gd name="adj1" fmla="val 853193"/>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Connector: Curved 210">
            <a:extLst>
              <a:ext uri="{FF2B5EF4-FFF2-40B4-BE49-F238E27FC236}">
                <a16:creationId xmlns:a16="http://schemas.microsoft.com/office/drawing/2014/main" id="{6415C442-473D-7C8D-D16D-EC9EDBE277FA}"/>
              </a:ext>
            </a:extLst>
          </p:cNvPr>
          <p:cNvCxnSpPr>
            <a:cxnSpLocks/>
            <a:stCxn id="53" idx="7"/>
            <a:endCxn id="57" idx="1"/>
          </p:cNvCxnSpPr>
          <p:nvPr/>
        </p:nvCxnSpPr>
        <p:spPr>
          <a:xfrm rot="5400000" flipH="1" flipV="1">
            <a:off x="4774457" y="4570198"/>
            <a:ext cx="11489" cy="1115132"/>
          </a:xfrm>
          <a:prstGeom prst="curvedConnector3">
            <a:avLst>
              <a:gd name="adj1" fmla="val 2497006"/>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Connector: Curved 227">
            <a:extLst>
              <a:ext uri="{FF2B5EF4-FFF2-40B4-BE49-F238E27FC236}">
                <a16:creationId xmlns:a16="http://schemas.microsoft.com/office/drawing/2014/main" id="{05560F74-47A6-8A48-52DE-D20A78234D0A}"/>
              </a:ext>
            </a:extLst>
          </p:cNvPr>
          <p:cNvCxnSpPr>
            <a:cxnSpLocks/>
            <a:stCxn id="56" idx="5"/>
            <a:endCxn id="55" idx="3"/>
          </p:cNvCxnSpPr>
          <p:nvPr/>
        </p:nvCxnSpPr>
        <p:spPr>
          <a:xfrm rot="16200000" flipH="1">
            <a:off x="5409457" y="4774368"/>
            <a:ext cx="12493" cy="1134663"/>
          </a:xfrm>
          <a:prstGeom prst="curvedConnector3">
            <a:avLst>
              <a:gd name="adj1" fmla="val 2304370"/>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47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DFS Recursively</a:t>
            </a:r>
          </a:p>
        </p:txBody>
      </p:sp>
      <p:sp>
        <p:nvSpPr>
          <p:cNvPr id="4" name="Slide Number Placeholder 3"/>
          <p:cNvSpPr>
            <a:spLocks noGrp="1"/>
          </p:cNvSpPr>
          <p:nvPr>
            <p:ph type="sldNum" sz="quarter" idx="12"/>
          </p:nvPr>
        </p:nvSpPr>
        <p:spPr/>
        <p:txBody>
          <a:bodyPr/>
          <a:lstStyle/>
          <a:p>
            <a:fld id="{86BADE50-950A-4D58-BFB2-FA2C6A8B385D}" type="slidenum">
              <a:rPr lang="en-US" smtClean="0"/>
              <a:t>8</a:t>
            </a:fld>
            <a:endParaRPr lang="en-US"/>
          </a:p>
        </p:txBody>
      </p:sp>
      <p:sp>
        <p:nvSpPr>
          <p:cNvPr id="43" name="TextBox 42"/>
          <p:cNvSpPr txBox="1"/>
          <p:nvPr/>
        </p:nvSpPr>
        <p:spPr>
          <a:xfrm>
            <a:off x="105865" y="1866236"/>
            <a:ext cx="8686800" cy="3970318"/>
          </a:xfrm>
          <a:prstGeom prst="rect">
            <a:avLst/>
          </a:prstGeom>
          <a:noFill/>
        </p:spPr>
        <p:txBody>
          <a:bodyPr wrap="square" rtlCol="0">
            <a:spAutoFit/>
          </a:bodyPr>
          <a:lstStyle/>
          <a:p>
            <a:r>
              <a:rPr lang="en-US" sz="2800" dirty="0"/>
              <a:t>void </a:t>
            </a:r>
            <a:r>
              <a:rPr lang="en-US" sz="2800" dirty="0" err="1"/>
              <a:t>dfs</a:t>
            </a:r>
            <a:r>
              <a:rPr lang="en-US" sz="2800" dirty="0"/>
              <a:t>(graph, </a:t>
            </a:r>
            <a:r>
              <a:rPr lang="en-US" sz="2800" dirty="0" err="1"/>
              <a:t>curr</a:t>
            </a:r>
            <a:r>
              <a:rPr lang="en-US" sz="2800" dirty="0"/>
              <a:t>){</a:t>
            </a:r>
          </a:p>
          <a:p>
            <a:r>
              <a:rPr lang="en-US" sz="2800" dirty="0"/>
              <a:t>	mark </a:t>
            </a:r>
            <a:r>
              <a:rPr lang="en-US" sz="2800" dirty="0" err="1"/>
              <a:t>curr</a:t>
            </a:r>
            <a:r>
              <a:rPr lang="en-US" sz="2800" dirty="0"/>
              <a:t> as “visited”;</a:t>
            </a:r>
          </a:p>
          <a:p>
            <a:r>
              <a:rPr lang="en-US" sz="2800" dirty="0"/>
              <a:t>	for (v : neighbors(current)){</a:t>
            </a:r>
          </a:p>
          <a:p>
            <a:r>
              <a:rPr lang="en-US" sz="2800" dirty="0"/>
              <a:t>		if (! v marked “visited”){</a:t>
            </a:r>
          </a:p>
          <a:p>
            <a:r>
              <a:rPr lang="en-US" sz="2800" dirty="0"/>
              <a:t>			</a:t>
            </a:r>
            <a:r>
              <a:rPr lang="en-US" sz="2800" dirty="0" err="1"/>
              <a:t>dfs</a:t>
            </a:r>
            <a:r>
              <a:rPr lang="en-US" sz="2800" dirty="0"/>
              <a:t>(graph, v);</a:t>
            </a:r>
          </a:p>
          <a:p>
            <a:r>
              <a:rPr lang="en-US" sz="2800" dirty="0"/>
              <a:t>		}</a:t>
            </a:r>
          </a:p>
          <a:p>
            <a:r>
              <a:rPr lang="en-US" sz="2800" dirty="0"/>
              <a:t>	}</a:t>
            </a:r>
          </a:p>
          <a:p>
            <a:r>
              <a:rPr lang="en-US" sz="2800" dirty="0"/>
              <a:t>	mark </a:t>
            </a:r>
            <a:r>
              <a:rPr lang="en-US" sz="2800" dirty="0" err="1"/>
              <a:t>curr</a:t>
            </a:r>
            <a:r>
              <a:rPr lang="en-US" sz="2800" dirty="0"/>
              <a:t> as “done”;</a:t>
            </a:r>
          </a:p>
          <a:p>
            <a:r>
              <a:rPr lang="en-US" sz="2800" dirty="0"/>
              <a:t>}			</a:t>
            </a:r>
          </a:p>
        </p:txBody>
      </p:sp>
      <p:grpSp>
        <p:nvGrpSpPr>
          <p:cNvPr id="29" name="Group 28">
            <a:extLst>
              <a:ext uri="{FF2B5EF4-FFF2-40B4-BE49-F238E27FC236}">
                <a16:creationId xmlns:a16="http://schemas.microsoft.com/office/drawing/2014/main" id="{88200AC9-7D9A-1925-52EB-C7B86A898E60}"/>
              </a:ext>
            </a:extLst>
          </p:cNvPr>
          <p:cNvGrpSpPr/>
          <p:nvPr/>
        </p:nvGrpSpPr>
        <p:grpSpPr>
          <a:xfrm>
            <a:off x="7543800" y="3714388"/>
            <a:ext cx="4385159" cy="2420607"/>
            <a:chOff x="6934200" y="4047495"/>
            <a:chExt cx="4385159" cy="2420607"/>
          </a:xfrm>
        </p:grpSpPr>
        <p:grpSp>
          <p:nvGrpSpPr>
            <p:cNvPr id="30" name="Group 29">
              <a:extLst>
                <a:ext uri="{FF2B5EF4-FFF2-40B4-BE49-F238E27FC236}">
                  <a16:creationId xmlns:a16="http://schemas.microsoft.com/office/drawing/2014/main" id="{4F4A86F4-FB7F-26CB-6FB5-7F1BFF9453F7}"/>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57445EE1-44C3-64A2-986E-D46EA88A8BED}"/>
                  </a:ext>
                </a:extLst>
              </p:cNvPr>
              <p:cNvGrpSpPr/>
              <p:nvPr/>
            </p:nvGrpSpPr>
            <p:grpSpPr>
              <a:xfrm>
                <a:off x="1524000" y="2625729"/>
                <a:ext cx="7044346" cy="3888478"/>
                <a:chOff x="0" y="3020093"/>
                <a:chExt cx="7044346" cy="3888478"/>
              </a:xfrm>
            </p:grpSpPr>
            <p:cxnSp>
              <p:nvCxnSpPr>
                <p:cNvPr id="34" name="Straight Connector 33">
                  <a:extLst>
                    <a:ext uri="{FF2B5EF4-FFF2-40B4-BE49-F238E27FC236}">
                      <a16:creationId xmlns:a16="http://schemas.microsoft.com/office/drawing/2014/main" id="{98667B16-A5D7-BBD9-C34D-964D4C9AFF12}"/>
                    </a:ext>
                  </a:extLst>
                </p:cNvPr>
                <p:cNvCxnSpPr>
                  <a:stCxn id="47" idx="7"/>
                  <a:endCxn id="48"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0256C7-0C0F-A799-5AE9-2E217FD5D756}"/>
                    </a:ext>
                  </a:extLst>
                </p:cNvPr>
                <p:cNvCxnSpPr>
                  <a:stCxn id="48" idx="6"/>
                  <a:endCxn id="51"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4B94F8-CF37-B94A-47FD-BD2899922A25}"/>
                    </a:ext>
                  </a:extLst>
                </p:cNvPr>
                <p:cNvCxnSpPr>
                  <a:stCxn id="47" idx="4"/>
                  <a:endCxn id="49"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98E141-8BD7-326E-BA69-6B184455899A}"/>
                    </a:ext>
                  </a:extLst>
                </p:cNvPr>
                <p:cNvCxnSpPr>
                  <a:stCxn id="50" idx="3"/>
                  <a:endCxn id="49"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AFBF81-44CC-A51D-66C0-2C5B87B35C40}"/>
                    </a:ext>
                  </a:extLst>
                </p:cNvPr>
                <p:cNvCxnSpPr>
                  <a:stCxn id="52" idx="2"/>
                  <a:endCxn id="49"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C89A0F-5857-790A-2E5A-C334C74AD9DF}"/>
                    </a:ext>
                  </a:extLst>
                </p:cNvPr>
                <p:cNvCxnSpPr>
                  <a:stCxn id="50" idx="5"/>
                  <a:endCxn id="52"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2BECD2-A307-35FE-E7B9-BEF318C03A1D}"/>
                    </a:ext>
                  </a:extLst>
                </p:cNvPr>
                <p:cNvCxnSpPr>
                  <a:cxnSpLocks/>
                  <a:stCxn id="48" idx="5"/>
                  <a:endCxn id="53"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9A6867-664B-0A60-EC3B-4B9FB9DABFF2}"/>
                    </a:ext>
                  </a:extLst>
                </p:cNvPr>
                <p:cNvCxnSpPr>
                  <a:cxnSpLocks/>
                  <a:stCxn id="55" idx="4"/>
                  <a:endCxn id="53"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90D792-DD4D-C941-053C-56792BC91B07}"/>
                    </a:ext>
                  </a:extLst>
                </p:cNvPr>
                <p:cNvCxnSpPr>
                  <a:stCxn id="55" idx="2"/>
                  <a:endCxn id="51"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E4AEE4-0B75-9ED8-B545-8ECB83BC5819}"/>
                    </a:ext>
                  </a:extLst>
                </p:cNvPr>
                <p:cNvCxnSpPr>
                  <a:stCxn id="54" idx="1"/>
                  <a:endCxn id="55"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F552B6-93EB-210F-6CA5-732260C4CB99}"/>
                    </a:ext>
                  </a:extLst>
                </p:cNvPr>
                <p:cNvCxnSpPr>
                  <a:stCxn id="54" idx="3"/>
                  <a:endCxn id="53"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CF98F7-72EE-A41B-94B4-C0C7D5B40A13}"/>
                    </a:ext>
                  </a:extLst>
                </p:cNvPr>
                <p:cNvCxnSpPr>
                  <a:stCxn id="48" idx="4"/>
                  <a:endCxn id="49"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D3DB87-8FDD-BBEE-9D89-F763E1040ED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48" name="Oval 47">
                  <a:extLst>
                    <a:ext uri="{FF2B5EF4-FFF2-40B4-BE49-F238E27FC236}">
                      <a16:creationId xmlns:a16="http://schemas.microsoft.com/office/drawing/2014/main" id="{684B893D-29DB-BB7C-BBA0-B919C23C6B1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9" name="Oval 48">
                  <a:extLst>
                    <a:ext uri="{FF2B5EF4-FFF2-40B4-BE49-F238E27FC236}">
                      <a16:creationId xmlns:a16="http://schemas.microsoft.com/office/drawing/2014/main" id="{E98533ED-C91E-BCB7-C7FA-6A6BB23DB5EE}"/>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0" name="Oval 49">
                  <a:extLst>
                    <a:ext uri="{FF2B5EF4-FFF2-40B4-BE49-F238E27FC236}">
                      <a16:creationId xmlns:a16="http://schemas.microsoft.com/office/drawing/2014/main" id="{E5E38723-49F4-D444-B6E9-10D1CEE06FA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1" name="Oval 50">
                  <a:extLst>
                    <a:ext uri="{FF2B5EF4-FFF2-40B4-BE49-F238E27FC236}">
                      <a16:creationId xmlns:a16="http://schemas.microsoft.com/office/drawing/2014/main" id="{494084C6-F266-1A65-C3CD-B28BAECD1CD3}"/>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2" name="Oval 51">
                  <a:extLst>
                    <a:ext uri="{FF2B5EF4-FFF2-40B4-BE49-F238E27FC236}">
                      <a16:creationId xmlns:a16="http://schemas.microsoft.com/office/drawing/2014/main" id="{D79CA729-96DA-7BDA-8FA9-CD452C4A54D4}"/>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3" name="Oval 52">
                  <a:extLst>
                    <a:ext uri="{FF2B5EF4-FFF2-40B4-BE49-F238E27FC236}">
                      <a16:creationId xmlns:a16="http://schemas.microsoft.com/office/drawing/2014/main" id="{1F607055-3BC9-7EEA-81D8-BD20DB6D7E80}"/>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4" name="Oval 53">
                  <a:extLst>
                    <a:ext uri="{FF2B5EF4-FFF2-40B4-BE49-F238E27FC236}">
                      <a16:creationId xmlns:a16="http://schemas.microsoft.com/office/drawing/2014/main" id="{58830F5E-7D53-760E-EA93-ACF453B746AC}"/>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5" name="Oval 54">
                  <a:extLst>
                    <a:ext uri="{FF2B5EF4-FFF2-40B4-BE49-F238E27FC236}">
                      <a16:creationId xmlns:a16="http://schemas.microsoft.com/office/drawing/2014/main" id="{DA593680-DCFA-7AF1-C06C-855B87D1B5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3" name="Straight Connector 32">
                <a:extLst>
                  <a:ext uri="{FF2B5EF4-FFF2-40B4-BE49-F238E27FC236}">
                    <a16:creationId xmlns:a16="http://schemas.microsoft.com/office/drawing/2014/main" id="{E035AA82-3EEE-70A9-9876-C158C70B2BD0}"/>
                  </a:ext>
                </a:extLst>
              </p:cNvPr>
              <p:cNvCxnSpPr>
                <a:cxnSpLocks/>
                <a:stCxn id="52" idx="3"/>
                <a:endCxn id="49"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80E6D0F4-C146-E647-3385-43715450879E}"/>
                </a:ext>
              </a:extLst>
            </p:cNvPr>
            <p:cNvCxnSpPr>
              <a:cxnSpLocks/>
              <a:stCxn id="52" idx="6"/>
              <a:endCxn id="53"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715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DFS Recursively</a:t>
            </a:r>
          </a:p>
        </p:txBody>
      </p:sp>
      <p:sp>
        <p:nvSpPr>
          <p:cNvPr id="4" name="Slide Number Placeholder 3"/>
          <p:cNvSpPr>
            <a:spLocks noGrp="1"/>
          </p:cNvSpPr>
          <p:nvPr>
            <p:ph type="sldNum" sz="quarter" idx="12"/>
          </p:nvPr>
        </p:nvSpPr>
        <p:spPr/>
        <p:txBody>
          <a:bodyPr/>
          <a:lstStyle/>
          <a:p>
            <a:fld id="{86BADE50-950A-4D58-BFB2-FA2C6A8B385D}" type="slidenum">
              <a:rPr lang="en-US" smtClean="0"/>
              <a:t>9</a:t>
            </a:fld>
            <a:endParaRPr lang="en-US"/>
          </a:p>
        </p:txBody>
      </p:sp>
      <p:sp>
        <p:nvSpPr>
          <p:cNvPr id="43" name="TextBox 42"/>
          <p:cNvSpPr txBox="1"/>
          <p:nvPr/>
        </p:nvSpPr>
        <p:spPr>
          <a:xfrm>
            <a:off x="105865" y="1866236"/>
            <a:ext cx="8686800" cy="3970318"/>
          </a:xfrm>
          <a:prstGeom prst="rect">
            <a:avLst/>
          </a:prstGeom>
          <a:noFill/>
        </p:spPr>
        <p:txBody>
          <a:bodyPr wrap="square" rtlCol="0">
            <a:spAutoFit/>
          </a:bodyPr>
          <a:lstStyle/>
          <a:p>
            <a:r>
              <a:rPr lang="en-US" sz="2800" dirty="0"/>
              <a:t>void </a:t>
            </a:r>
            <a:r>
              <a:rPr lang="en-US" sz="2800" dirty="0" err="1"/>
              <a:t>dfs</a:t>
            </a:r>
            <a:r>
              <a:rPr lang="en-US" sz="2800" dirty="0"/>
              <a:t>(graph, </a:t>
            </a:r>
            <a:r>
              <a:rPr lang="en-US" sz="2800" dirty="0" err="1"/>
              <a:t>curr</a:t>
            </a:r>
            <a:r>
              <a:rPr lang="en-US" sz="2800" dirty="0"/>
              <a:t>){</a:t>
            </a:r>
          </a:p>
          <a:p>
            <a:r>
              <a:rPr lang="en-US" sz="2800" dirty="0"/>
              <a:t>	mark </a:t>
            </a:r>
            <a:r>
              <a:rPr lang="en-US" sz="2800" dirty="0" err="1"/>
              <a:t>curr</a:t>
            </a:r>
            <a:r>
              <a:rPr lang="en-US" sz="2800" dirty="0"/>
              <a:t> as “visited”;</a:t>
            </a:r>
          </a:p>
          <a:p>
            <a:r>
              <a:rPr lang="en-US" sz="2800" dirty="0"/>
              <a:t>	for (v : neighbors(current)){</a:t>
            </a:r>
          </a:p>
          <a:p>
            <a:r>
              <a:rPr lang="en-US" sz="2800" dirty="0"/>
              <a:t>		if (! v marked “visited”){</a:t>
            </a:r>
          </a:p>
          <a:p>
            <a:r>
              <a:rPr lang="en-US" sz="2800" dirty="0"/>
              <a:t>			</a:t>
            </a:r>
            <a:r>
              <a:rPr lang="en-US" sz="2800" dirty="0" err="1"/>
              <a:t>dfs</a:t>
            </a:r>
            <a:r>
              <a:rPr lang="en-US" sz="2800" dirty="0"/>
              <a:t>(graph, v);</a:t>
            </a:r>
          </a:p>
          <a:p>
            <a:r>
              <a:rPr lang="en-US" sz="2800" dirty="0"/>
              <a:t>		}</a:t>
            </a:r>
          </a:p>
          <a:p>
            <a:r>
              <a:rPr lang="en-US" sz="2800" dirty="0"/>
              <a:t>	}</a:t>
            </a:r>
          </a:p>
          <a:p>
            <a:r>
              <a:rPr lang="en-US" sz="2800" dirty="0"/>
              <a:t>	mark </a:t>
            </a:r>
            <a:r>
              <a:rPr lang="en-US" sz="2800" dirty="0" err="1"/>
              <a:t>curr</a:t>
            </a:r>
            <a:r>
              <a:rPr lang="en-US" sz="2800" dirty="0"/>
              <a:t> as “done”;</a:t>
            </a:r>
          </a:p>
          <a:p>
            <a:r>
              <a:rPr lang="en-US" sz="2800" dirty="0"/>
              <a:t>}			</a:t>
            </a:r>
          </a:p>
        </p:txBody>
      </p:sp>
      <p:grpSp>
        <p:nvGrpSpPr>
          <p:cNvPr id="29" name="Group 28">
            <a:extLst>
              <a:ext uri="{FF2B5EF4-FFF2-40B4-BE49-F238E27FC236}">
                <a16:creationId xmlns:a16="http://schemas.microsoft.com/office/drawing/2014/main" id="{88200AC9-7D9A-1925-52EB-C7B86A898E60}"/>
              </a:ext>
            </a:extLst>
          </p:cNvPr>
          <p:cNvGrpSpPr/>
          <p:nvPr/>
        </p:nvGrpSpPr>
        <p:grpSpPr>
          <a:xfrm>
            <a:off x="7543800" y="3714388"/>
            <a:ext cx="4385159" cy="2420607"/>
            <a:chOff x="6934200" y="4047495"/>
            <a:chExt cx="4385159" cy="2420607"/>
          </a:xfrm>
        </p:grpSpPr>
        <p:grpSp>
          <p:nvGrpSpPr>
            <p:cNvPr id="30" name="Group 29">
              <a:extLst>
                <a:ext uri="{FF2B5EF4-FFF2-40B4-BE49-F238E27FC236}">
                  <a16:creationId xmlns:a16="http://schemas.microsoft.com/office/drawing/2014/main" id="{4F4A86F4-FB7F-26CB-6FB5-7F1BFF9453F7}"/>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57445EE1-44C3-64A2-986E-D46EA88A8BED}"/>
                  </a:ext>
                </a:extLst>
              </p:cNvPr>
              <p:cNvGrpSpPr/>
              <p:nvPr/>
            </p:nvGrpSpPr>
            <p:grpSpPr>
              <a:xfrm>
                <a:off x="1524000" y="2625729"/>
                <a:ext cx="7044346" cy="3888478"/>
                <a:chOff x="0" y="3020093"/>
                <a:chExt cx="7044346" cy="3888478"/>
              </a:xfrm>
            </p:grpSpPr>
            <p:cxnSp>
              <p:nvCxnSpPr>
                <p:cNvPr id="34" name="Straight Connector 33">
                  <a:extLst>
                    <a:ext uri="{FF2B5EF4-FFF2-40B4-BE49-F238E27FC236}">
                      <a16:creationId xmlns:a16="http://schemas.microsoft.com/office/drawing/2014/main" id="{98667B16-A5D7-BBD9-C34D-964D4C9AFF12}"/>
                    </a:ext>
                  </a:extLst>
                </p:cNvPr>
                <p:cNvCxnSpPr>
                  <a:stCxn id="47" idx="7"/>
                  <a:endCxn id="48"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0256C7-0C0F-A799-5AE9-2E217FD5D756}"/>
                    </a:ext>
                  </a:extLst>
                </p:cNvPr>
                <p:cNvCxnSpPr>
                  <a:stCxn id="48" idx="6"/>
                  <a:endCxn id="51"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4B94F8-CF37-B94A-47FD-BD2899922A25}"/>
                    </a:ext>
                  </a:extLst>
                </p:cNvPr>
                <p:cNvCxnSpPr>
                  <a:stCxn id="47" idx="4"/>
                  <a:endCxn id="49"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98E141-8BD7-326E-BA69-6B184455899A}"/>
                    </a:ext>
                  </a:extLst>
                </p:cNvPr>
                <p:cNvCxnSpPr>
                  <a:stCxn id="50" idx="3"/>
                  <a:endCxn id="49"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AFBF81-44CC-A51D-66C0-2C5B87B35C40}"/>
                    </a:ext>
                  </a:extLst>
                </p:cNvPr>
                <p:cNvCxnSpPr>
                  <a:stCxn id="52" idx="2"/>
                  <a:endCxn id="49"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C89A0F-5857-790A-2E5A-C334C74AD9DF}"/>
                    </a:ext>
                  </a:extLst>
                </p:cNvPr>
                <p:cNvCxnSpPr>
                  <a:stCxn id="50" idx="5"/>
                  <a:endCxn id="52"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2BECD2-A307-35FE-E7B9-BEF318C03A1D}"/>
                    </a:ext>
                  </a:extLst>
                </p:cNvPr>
                <p:cNvCxnSpPr>
                  <a:cxnSpLocks/>
                  <a:stCxn id="48" idx="5"/>
                  <a:endCxn id="53"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9A6867-664B-0A60-EC3B-4B9FB9DABFF2}"/>
                    </a:ext>
                  </a:extLst>
                </p:cNvPr>
                <p:cNvCxnSpPr>
                  <a:cxnSpLocks/>
                  <a:stCxn id="55" idx="4"/>
                  <a:endCxn id="53"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90D792-DD4D-C941-053C-56792BC91B07}"/>
                    </a:ext>
                  </a:extLst>
                </p:cNvPr>
                <p:cNvCxnSpPr>
                  <a:stCxn id="55" idx="2"/>
                  <a:endCxn id="51"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E4AEE4-0B75-9ED8-B545-8ECB83BC5819}"/>
                    </a:ext>
                  </a:extLst>
                </p:cNvPr>
                <p:cNvCxnSpPr>
                  <a:stCxn id="54" idx="1"/>
                  <a:endCxn id="55"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F552B6-93EB-210F-6CA5-732260C4CB99}"/>
                    </a:ext>
                  </a:extLst>
                </p:cNvPr>
                <p:cNvCxnSpPr>
                  <a:stCxn id="54" idx="3"/>
                  <a:endCxn id="53"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CF98F7-72EE-A41B-94B4-C0C7D5B40A13}"/>
                    </a:ext>
                  </a:extLst>
                </p:cNvPr>
                <p:cNvCxnSpPr>
                  <a:stCxn id="48" idx="4"/>
                  <a:endCxn id="49"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D3DB87-8FDD-BBEE-9D89-F763E1040ED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48" name="Oval 47">
                  <a:extLst>
                    <a:ext uri="{FF2B5EF4-FFF2-40B4-BE49-F238E27FC236}">
                      <a16:creationId xmlns:a16="http://schemas.microsoft.com/office/drawing/2014/main" id="{684B893D-29DB-BB7C-BBA0-B919C23C6B1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9" name="Oval 48">
                  <a:extLst>
                    <a:ext uri="{FF2B5EF4-FFF2-40B4-BE49-F238E27FC236}">
                      <a16:creationId xmlns:a16="http://schemas.microsoft.com/office/drawing/2014/main" id="{E98533ED-C91E-BCB7-C7FA-6A6BB23DB5EE}"/>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0" name="Oval 49">
                  <a:extLst>
                    <a:ext uri="{FF2B5EF4-FFF2-40B4-BE49-F238E27FC236}">
                      <a16:creationId xmlns:a16="http://schemas.microsoft.com/office/drawing/2014/main" id="{E5E38723-49F4-D444-B6E9-10D1CEE06FA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1" name="Oval 50">
                  <a:extLst>
                    <a:ext uri="{FF2B5EF4-FFF2-40B4-BE49-F238E27FC236}">
                      <a16:creationId xmlns:a16="http://schemas.microsoft.com/office/drawing/2014/main" id="{494084C6-F266-1A65-C3CD-B28BAECD1CD3}"/>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2" name="Oval 51">
                  <a:extLst>
                    <a:ext uri="{FF2B5EF4-FFF2-40B4-BE49-F238E27FC236}">
                      <a16:creationId xmlns:a16="http://schemas.microsoft.com/office/drawing/2014/main" id="{D79CA729-96DA-7BDA-8FA9-CD452C4A54D4}"/>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3" name="Oval 52">
                  <a:extLst>
                    <a:ext uri="{FF2B5EF4-FFF2-40B4-BE49-F238E27FC236}">
                      <a16:creationId xmlns:a16="http://schemas.microsoft.com/office/drawing/2014/main" id="{1F607055-3BC9-7EEA-81D8-BD20DB6D7E80}"/>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4" name="Oval 53">
                  <a:extLst>
                    <a:ext uri="{FF2B5EF4-FFF2-40B4-BE49-F238E27FC236}">
                      <a16:creationId xmlns:a16="http://schemas.microsoft.com/office/drawing/2014/main" id="{58830F5E-7D53-760E-EA93-ACF453B746AC}"/>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5" name="Oval 54">
                  <a:extLst>
                    <a:ext uri="{FF2B5EF4-FFF2-40B4-BE49-F238E27FC236}">
                      <a16:creationId xmlns:a16="http://schemas.microsoft.com/office/drawing/2014/main" id="{DA593680-DCFA-7AF1-C06C-855B87D1B5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3" name="Straight Connector 32">
                <a:extLst>
                  <a:ext uri="{FF2B5EF4-FFF2-40B4-BE49-F238E27FC236}">
                    <a16:creationId xmlns:a16="http://schemas.microsoft.com/office/drawing/2014/main" id="{E035AA82-3EEE-70A9-9876-C158C70B2BD0}"/>
                  </a:ext>
                </a:extLst>
              </p:cNvPr>
              <p:cNvCxnSpPr>
                <a:cxnSpLocks/>
                <a:stCxn id="52" idx="3"/>
                <a:endCxn id="49"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80E6D0F4-C146-E647-3385-43715450879E}"/>
                </a:ext>
              </a:extLst>
            </p:cNvPr>
            <p:cNvCxnSpPr>
              <a:cxnSpLocks/>
              <a:stCxn id="52" idx="6"/>
              <a:endCxn id="53"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0CD1BA3A-96E8-D2C0-ED4F-1198276AF6C8}"/>
              </a:ext>
            </a:extLst>
          </p:cNvPr>
          <p:cNvSpPr txBox="1"/>
          <p:nvPr/>
        </p:nvSpPr>
        <p:spPr>
          <a:xfrm>
            <a:off x="7456715" y="1337129"/>
            <a:ext cx="3516086" cy="954107"/>
          </a:xfrm>
          <a:prstGeom prst="rect">
            <a:avLst/>
          </a:prstGeom>
          <a:noFill/>
          <a:ln>
            <a:solidFill>
              <a:srgbClr val="FF0000"/>
            </a:solidFill>
          </a:ln>
        </p:spPr>
        <p:txBody>
          <a:bodyPr wrap="square" rtlCol="0">
            <a:spAutoFit/>
          </a:bodyPr>
          <a:lstStyle/>
          <a:p>
            <a:r>
              <a:rPr lang="en-US" sz="2800" dirty="0">
                <a:solidFill>
                  <a:srgbClr val="FF0000"/>
                </a:solidFill>
              </a:rPr>
              <a:t>Idea: List in reverse order by “done” time</a:t>
            </a:r>
          </a:p>
        </p:txBody>
      </p:sp>
    </p:spTree>
    <p:extLst>
      <p:ext uri="{BB962C8B-B14F-4D97-AF65-F5344CB8AC3E}">
        <p14:creationId xmlns:p14="http://schemas.microsoft.com/office/powerpoint/2010/main" val="692946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48831</TotalTime>
  <Words>4488</Words>
  <Application>Microsoft Office PowerPoint</Application>
  <PresentationFormat>Widescreen</PresentationFormat>
  <Paragraphs>1175</Paragraphs>
  <Slides>39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Arial</vt:lpstr>
      <vt:lpstr>Calibri Light</vt:lpstr>
      <vt:lpstr>Cambria Math</vt:lpstr>
      <vt:lpstr>Office Theme</vt:lpstr>
      <vt:lpstr>CSE 332 Autumn 2023 Lecture 26: Topological Sort and Minimum Spanning Trees</vt:lpstr>
      <vt:lpstr>Depth-First Search</vt:lpstr>
      <vt:lpstr>DFS (non-recursive)</vt:lpstr>
      <vt:lpstr>DFS Recursively (more common)</vt:lpstr>
      <vt:lpstr>Using DFS</vt:lpstr>
      <vt:lpstr>Cycle Detection</vt:lpstr>
      <vt:lpstr>Topological Sort</vt:lpstr>
      <vt:lpstr>DFS Recursively</vt:lpstr>
      <vt:lpstr>DFS Recursively</vt:lpstr>
      <vt:lpstr>DFS: Topological sort</vt:lpstr>
      <vt:lpstr>Definition: Tree</vt:lpstr>
      <vt:lpstr>Definition: Tree</vt:lpstr>
      <vt:lpstr>Definition: Spanning Tree</vt:lpstr>
      <vt:lpstr>Definition: Minimum Spanning Tree</vt:lpstr>
      <vt:lpstr>Kruskal’s Algorithm</vt:lpstr>
      <vt:lpstr>Kruskal’s Algorithm</vt:lpstr>
      <vt:lpstr>Kruskal’s Algorithm</vt:lpstr>
      <vt:lpstr>Kruskal’s Algorithm</vt:lpstr>
      <vt:lpstr>Kruskal’s Algorithm</vt:lpstr>
      <vt:lpstr>Kruskal’s Algorithm</vt:lpstr>
      <vt:lpstr>Definition: Cut</vt:lpstr>
      <vt:lpstr>Cut Theorem</vt:lpstr>
      <vt:lpstr>Cut Theorem</vt:lpstr>
      <vt:lpstr>Cut Theorem</vt:lpstr>
      <vt:lpstr>Cut Theorem</vt:lpstr>
      <vt:lpstr>Cut Theorem</vt:lpstr>
      <vt:lpstr>Proof of Kruskal’s Algorithm</vt:lpstr>
      <vt:lpstr>Kruskal’s Algorithm Runtime</vt:lpstr>
      <vt:lpstr>General MST Algorithm</vt:lpstr>
      <vt:lpstr>Prim’s Algorithm</vt:lpstr>
      <vt:lpstr>Prim’s Algorithm</vt:lpstr>
      <vt:lpstr>Prim’s Algorithm</vt:lpstr>
      <vt:lpstr>Prim’s Algorithm</vt:lpstr>
      <vt:lpstr>Prim’s Algorithm</vt:lpstr>
      <vt:lpstr>Prim’s Algorithm</vt:lpstr>
      <vt:lpstr>Dijkstra’s Algorithm</vt:lpstr>
      <vt:lpstr>Prim’s Algorithm</vt:lpstr>
      <vt:lpstr>Dijkstra’s Algorithm</vt:lpstr>
      <vt:lpstr>Prim’s Algorithm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Autumn 2023 Lecture 8: Dictionaries, BSTs</dc:title>
  <dc:creator>Nathan Brunelle</dc:creator>
  <cp:lastModifiedBy>Brunelle, Nathan J (njb2b)</cp:lastModifiedBy>
  <cp:revision>361</cp:revision>
  <dcterms:created xsi:type="dcterms:W3CDTF">2023-10-13T16:06:42Z</dcterms:created>
  <dcterms:modified xsi:type="dcterms:W3CDTF">2023-12-04T18:02:50Z</dcterms:modified>
</cp:coreProperties>
</file>