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90" r:id="rId3"/>
    <p:sldId id="298" r:id="rId4"/>
    <p:sldId id="300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839" r:id="rId26"/>
    <p:sldId id="840" r:id="rId27"/>
    <p:sldId id="857" r:id="rId28"/>
    <p:sldId id="843" r:id="rId29"/>
    <p:sldId id="844" r:id="rId30"/>
    <p:sldId id="858" r:id="rId31"/>
    <p:sldId id="848" r:id="rId32"/>
    <p:sldId id="875" r:id="rId33"/>
    <p:sldId id="850" r:id="rId34"/>
    <p:sldId id="876" r:id="rId35"/>
    <p:sldId id="851" r:id="rId36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26: Wisdom and Deadlock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955C-25A9-B2A3-AFBC-4B1D253E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BE940-22B3-5589-4120-B555EBEC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location needing synchronization, have a lock that is always held when reading or writing the location</a:t>
            </a:r>
          </a:p>
          <a:p>
            <a:r>
              <a:rPr lang="en-US" dirty="0"/>
              <a:t>The same lock can (and often should) “guard” multiple fields/objects</a:t>
            </a:r>
          </a:p>
          <a:p>
            <a:pPr lvl="1"/>
            <a:r>
              <a:rPr lang="en-US" dirty="0"/>
              <a:t>Clearly document what each lock guards!</a:t>
            </a:r>
          </a:p>
          <a:p>
            <a:pPr lvl="1"/>
            <a:r>
              <a:rPr lang="en-US" dirty="0"/>
              <a:t>In Java, the lock should usually be the object itself (i.e. “this”)</a:t>
            </a:r>
          </a:p>
          <a:p>
            <a:r>
              <a:rPr lang="en-US" b="1" dirty="0"/>
              <a:t>Guidance: Have a mapping between memory locations and lock objects and stick to it!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1577DD-8FD9-9AD9-885F-3D517938C6E5}"/>
              </a:ext>
            </a:extLst>
          </p:cNvPr>
          <p:cNvSpPr/>
          <p:nvPr/>
        </p:nvSpPr>
        <p:spPr>
          <a:xfrm>
            <a:off x="3393440" y="5069840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DA4BCB-B840-E23A-D909-CCF2B6BB9715}"/>
              </a:ext>
            </a:extLst>
          </p:cNvPr>
          <p:cNvSpPr/>
          <p:nvPr/>
        </p:nvSpPr>
        <p:spPr>
          <a:xfrm>
            <a:off x="4582160" y="5024120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06CE46-E52A-8089-5737-93BA6D4D0C96}"/>
              </a:ext>
            </a:extLst>
          </p:cNvPr>
          <p:cNvSpPr/>
          <p:nvPr/>
        </p:nvSpPr>
        <p:spPr>
          <a:xfrm>
            <a:off x="3987800" y="5069840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ck Icon Stock Illustration - Download Image Now - Lock, Locking, Icon -  iStock">
            <a:extLst>
              <a:ext uri="{FF2B5EF4-FFF2-40B4-BE49-F238E27FC236}">
                <a16:creationId xmlns:a16="http://schemas.microsoft.com/office/drawing/2014/main" id="{12BF3E40-7798-000B-70F0-ABC980897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0872" r="23580" b="10491"/>
          <a:stretch/>
        </p:blipFill>
        <p:spPr bwMode="auto">
          <a:xfrm>
            <a:off x="3987800" y="5713254"/>
            <a:ext cx="3619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28564-6754-5437-B662-DB42C2261A4C}"/>
              </a:ext>
            </a:extLst>
          </p:cNvPr>
          <p:cNvCxnSpPr>
            <a:cxnSpLocks/>
            <a:stCxn id="4" idx="4"/>
            <a:endCxn id="1026" idx="0"/>
          </p:cNvCxnSpPr>
          <p:nvPr/>
        </p:nvCxnSpPr>
        <p:spPr>
          <a:xfrm>
            <a:off x="3591560" y="5466080"/>
            <a:ext cx="577209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3DC13-B389-D700-8088-2E7A18BAA99C}"/>
              </a:ext>
            </a:extLst>
          </p:cNvPr>
          <p:cNvCxnSpPr>
            <a:cxnSpLocks/>
            <a:stCxn id="6" idx="4"/>
            <a:endCxn id="1026" idx="0"/>
          </p:cNvCxnSpPr>
          <p:nvPr/>
        </p:nvCxnSpPr>
        <p:spPr>
          <a:xfrm flipH="1">
            <a:off x="4168769" y="5466080"/>
            <a:ext cx="17151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507CB1-7832-EEB4-B6A5-C67E1913F643}"/>
              </a:ext>
            </a:extLst>
          </p:cNvPr>
          <p:cNvCxnSpPr>
            <a:cxnSpLocks/>
            <a:stCxn id="5" idx="4"/>
            <a:endCxn id="1026" idx="0"/>
          </p:cNvCxnSpPr>
          <p:nvPr/>
        </p:nvCxnSpPr>
        <p:spPr>
          <a:xfrm flipH="1">
            <a:off x="4168769" y="5420360"/>
            <a:ext cx="611511" cy="29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D000D68-FFF8-4EFD-3C14-C45241A874C9}"/>
              </a:ext>
            </a:extLst>
          </p:cNvPr>
          <p:cNvSpPr/>
          <p:nvPr/>
        </p:nvSpPr>
        <p:spPr>
          <a:xfrm>
            <a:off x="6003931" y="4957128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533211-2389-E0D6-BD14-CA40BEB073C4}"/>
              </a:ext>
            </a:extLst>
          </p:cNvPr>
          <p:cNvSpPr/>
          <p:nvPr/>
        </p:nvSpPr>
        <p:spPr>
          <a:xfrm>
            <a:off x="7192651" y="4911408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Lock Icon Stock Illustration - Download Image Now - Lock, Locking, Icon -  iStock">
            <a:extLst>
              <a:ext uri="{FF2B5EF4-FFF2-40B4-BE49-F238E27FC236}">
                <a16:creationId xmlns:a16="http://schemas.microsoft.com/office/drawing/2014/main" id="{19673F94-4B64-11B3-33A6-4DBBD8B77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0872" r="23580" b="10491"/>
          <a:stretch/>
        </p:blipFill>
        <p:spPr bwMode="auto">
          <a:xfrm>
            <a:off x="6598291" y="5600542"/>
            <a:ext cx="3619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237DFB-6235-79F0-97A7-B6D83CC0FEA2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6202051" y="5353368"/>
            <a:ext cx="577209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FA8E0-58BD-1596-FB94-73B07082C10E}"/>
              </a:ext>
            </a:extLst>
          </p:cNvPr>
          <p:cNvCxnSpPr>
            <a:cxnSpLocks/>
            <a:stCxn id="17" idx="4"/>
            <a:endCxn id="19" idx="0"/>
          </p:cNvCxnSpPr>
          <p:nvPr/>
        </p:nvCxnSpPr>
        <p:spPr>
          <a:xfrm flipH="1">
            <a:off x="6779260" y="5307648"/>
            <a:ext cx="611511" cy="29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4D660FD-E3EA-5857-DED0-2FF6289614CF}"/>
              </a:ext>
            </a:extLst>
          </p:cNvPr>
          <p:cNvSpPr/>
          <p:nvPr/>
        </p:nvSpPr>
        <p:spPr>
          <a:xfrm>
            <a:off x="1916116" y="4957128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Lock Icon Stock Illustration - Download Image Now - Lock, Locking, Icon -  iStock">
            <a:extLst>
              <a:ext uri="{FF2B5EF4-FFF2-40B4-BE49-F238E27FC236}">
                <a16:creationId xmlns:a16="http://schemas.microsoft.com/office/drawing/2014/main" id="{710A18DC-401F-68BA-C1EC-52F5FFF22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0872" r="23580" b="10491"/>
          <a:stretch/>
        </p:blipFill>
        <p:spPr bwMode="auto">
          <a:xfrm>
            <a:off x="1916116" y="5600542"/>
            <a:ext cx="3619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5ACF62-48CF-8852-F989-3128D30DBD3B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flipH="1">
            <a:off x="2097085" y="5353368"/>
            <a:ext cx="17151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4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CE9F-71A4-091E-38F4-0E9AC18D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479E-F96C-37FB-4532-C0B632D5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 Grained: Fewer locks guarding more things each</a:t>
            </a:r>
          </a:p>
          <a:p>
            <a:pPr lvl="1"/>
            <a:r>
              <a:rPr lang="en-US" dirty="0"/>
              <a:t>One lock for an entire data structure</a:t>
            </a:r>
          </a:p>
          <a:p>
            <a:pPr lvl="1"/>
            <a:r>
              <a:rPr lang="en-US" dirty="0"/>
              <a:t>One lock shared by multiple objects (e.g. one lock for all bank accounts)</a:t>
            </a:r>
          </a:p>
          <a:p>
            <a:r>
              <a:rPr lang="en-US" dirty="0"/>
              <a:t>Fine Grained: More locks guarding fewer things each</a:t>
            </a:r>
          </a:p>
          <a:p>
            <a:pPr lvl="1"/>
            <a:r>
              <a:rPr lang="en-US" dirty="0"/>
              <a:t>One lock per data structure location (e.g. array index)</a:t>
            </a:r>
          </a:p>
          <a:p>
            <a:pPr lvl="1"/>
            <a:r>
              <a:rPr lang="en-US" dirty="0"/>
              <a:t>One lock per object or per field in one object (e.g. one lock for each account)</a:t>
            </a:r>
          </a:p>
          <a:p>
            <a:r>
              <a:rPr lang="en-US" dirty="0"/>
              <a:t>Note: there’s really a continuum between them…</a:t>
            </a:r>
          </a:p>
        </p:txBody>
      </p:sp>
    </p:spTree>
    <p:extLst>
      <p:ext uri="{BB962C8B-B14F-4D97-AF65-F5344CB8AC3E}">
        <p14:creationId xmlns:p14="http://schemas.microsoft.com/office/powerpoint/2010/main" val="109372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4CA6-1854-5021-AEEB-6D4AA75E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Separate Chaining </a:t>
            </a:r>
            <a:r>
              <a:rPr lang="en-US" dirty="0" err="1"/>
              <a:t>Hashtable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5089-EBD9-F387-17F4-29696B6BF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Coarse-grained: One lock for the entire </a:t>
            </a:r>
            <a:r>
              <a:rPr lang="en-US" dirty="0" err="1"/>
              <a:t>hashtable</a:t>
            </a:r>
            <a:r>
              <a:rPr lang="en-US" dirty="0"/>
              <a:t> </a:t>
            </a:r>
          </a:p>
          <a:p>
            <a:r>
              <a:rPr lang="en-US" dirty="0"/>
              <a:t>Fine-grained: One lock for each bucket </a:t>
            </a:r>
          </a:p>
          <a:p>
            <a:r>
              <a:rPr lang="en-US" dirty="0"/>
              <a:t>Which supports more parallelism in insert and find?</a:t>
            </a:r>
          </a:p>
          <a:p>
            <a:r>
              <a:rPr lang="en-US" dirty="0"/>
              <a:t>Which makes rehashing easier?</a:t>
            </a:r>
          </a:p>
          <a:p>
            <a:r>
              <a:rPr lang="en-US" dirty="0"/>
              <a:t>What happens if you want to have a size field?</a:t>
            </a:r>
          </a:p>
        </p:txBody>
      </p:sp>
    </p:spTree>
    <p:extLst>
      <p:ext uri="{BB962C8B-B14F-4D97-AF65-F5344CB8AC3E}">
        <p14:creationId xmlns:p14="http://schemas.microsoft.com/office/powerpoint/2010/main" val="363580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1A01-CF23-81CE-05E5-CE64EE39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8F36-3486-B957-F723-92EF8DB0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Coarse-Grained Locking:</a:t>
            </a:r>
          </a:p>
          <a:p>
            <a:pPr lvl="1"/>
            <a:r>
              <a:rPr lang="en-US" dirty="0"/>
              <a:t>Simpler to implement and avoid race conditions</a:t>
            </a:r>
          </a:p>
          <a:p>
            <a:pPr lvl="1"/>
            <a:r>
              <a:rPr lang="en-US" dirty="0"/>
              <a:t>Faster/easier to implement operations that access multiple locations (because all guarded by the same lock) </a:t>
            </a:r>
          </a:p>
          <a:p>
            <a:pPr lvl="1"/>
            <a:r>
              <a:rPr lang="en-US" dirty="0"/>
              <a:t>Much easier for operations that modify data-structure shape</a:t>
            </a:r>
          </a:p>
          <a:p>
            <a:r>
              <a:rPr lang="en-US" dirty="0"/>
              <a:t>Fine-Grained Locking:</a:t>
            </a:r>
          </a:p>
          <a:p>
            <a:pPr lvl="1"/>
            <a:r>
              <a:rPr lang="en-US" dirty="0"/>
              <a:t>More simultaneous access (performance when coarse grained would lead to unnecessary blocking) </a:t>
            </a:r>
          </a:p>
          <a:p>
            <a:pPr lvl="1"/>
            <a:r>
              <a:rPr lang="en-US" dirty="0"/>
              <a:t>Can make multi-location operations more difficult: say, rotations in an AVL tree</a:t>
            </a:r>
          </a:p>
          <a:p>
            <a:r>
              <a:rPr lang="en-US" b="1" dirty="0"/>
              <a:t>Guidance: Start with coarse-grained, make finer only as necessary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44881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DF02-FA78-B96F-86DD-2652C9E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But Separate Issue: Critical Section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8E75-4589-EA1E-4DF3-1CA20E41F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</a:t>
            </a:r>
          </a:p>
          <a:p>
            <a:pPr lvl="1"/>
            <a:r>
              <a:rPr lang="en-US" dirty="0"/>
              <a:t>For every method that needs a lock, put the entire method body in a lock</a:t>
            </a:r>
          </a:p>
          <a:p>
            <a:r>
              <a:rPr lang="en-US" dirty="0"/>
              <a:t>Fine-grained</a:t>
            </a:r>
          </a:p>
          <a:p>
            <a:pPr lvl="1"/>
            <a:r>
              <a:rPr lang="en-US" dirty="0"/>
              <a:t>Keep the lock only for the sections of code where it’s necessary</a:t>
            </a:r>
          </a:p>
          <a:p>
            <a:r>
              <a:rPr lang="en-US" b="1" dirty="0"/>
              <a:t>Guidance:</a:t>
            </a:r>
          </a:p>
          <a:p>
            <a:pPr lvl="1"/>
            <a:r>
              <a:rPr lang="en-US" b="1" dirty="0"/>
              <a:t>Try to structure code so that expensive operations (like I/O) can be done outside of your critical section</a:t>
            </a:r>
          </a:p>
          <a:p>
            <a:pPr lvl="1"/>
            <a:r>
              <a:rPr lang="en-US" dirty="0"/>
              <a:t>E.g., if you’re trying to print all the values in a tree, maybe copy items into an array inside your critical section, then print the array’s contents outside.</a:t>
            </a:r>
          </a:p>
        </p:txBody>
      </p:sp>
    </p:spTree>
    <p:extLst>
      <p:ext uri="{BB962C8B-B14F-4D97-AF65-F5344CB8AC3E}">
        <p14:creationId xmlns:p14="http://schemas.microsoft.com/office/powerpoint/2010/main" val="132297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D581-6E2B-54C1-90F9-E93A6CB5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661FC-6A57-8CB3-802A-294E8FE1C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Atomic: indivisible</a:t>
            </a:r>
          </a:p>
          <a:p>
            <a:r>
              <a:rPr lang="en-US" dirty="0"/>
              <a:t>Atomic operation: one that should be thought of as a single step</a:t>
            </a:r>
          </a:p>
          <a:p>
            <a:r>
              <a:rPr lang="en-US" dirty="0"/>
              <a:t>Some sequences of operations should behave as if they are one unit</a:t>
            </a:r>
          </a:p>
          <a:p>
            <a:pPr lvl="1"/>
            <a:r>
              <a:rPr lang="en-US" dirty="0"/>
              <a:t>Between two operations you may need to avoid exposing an intermediate state</a:t>
            </a:r>
          </a:p>
          <a:p>
            <a:pPr lvl="1"/>
            <a:r>
              <a:rPr lang="en-US" dirty="0"/>
              <a:t>Usually ADT operations should be atomic </a:t>
            </a:r>
          </a:p>
          <a:p>
            <a:pPr lvl="2"/>
            <a:r>
              <a:rPr lang="en-US" dirty="0"/>
              <a:t>You don’t want another thread trying to do an insert while another thread is rotating the AVL tree</a:t>
            </a:r>
          </a:p>
          <a:p>
            <a:r>
              <a:rPr lang="en-US" b="1" dirty="0"/>
              <a:t>Guidance: Think first in terms of what operations need to be atomic</a:t>
            </a:r>
          </a:p>
          <a:p>
            <a:pPr lvl="1"/>
            <a:r>
              <a:rPr lang="en-US" b="1" dirty="0"/>
              <a:t>Design critical sections and locking granularity based on these decisions</a:t>
            </a:r>
          </a:p>
        </p:txBody>
      </p:sp>
    </p:spTree>
    <p:extLst>
      <p:ext uri="{BB962C8B-B14F-4D97-AF65-F5344CB8AC3E}">
        <p14:creationId xmlns:p14="http://schemas.microsoft.com/office/powerpoint/2010/main" val="167406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1513-6257-4293-7965-2B7E9E3A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Pre-Tested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C62B-845C-D299-42D4-0CD1A84A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Guidance: Whenever possible, use built-in libraries!</a:t>
            </a:r>
          </a:p>
          <a:p>
            <a:r>
              <a:rPr lang="en-US" dirty="0"/>
              <a:t>Other people have already invested tons of effort into making things both efficient and correct, use their work when you can!</a:t>
            </a:r>
          </a:p>
          <a:p>
            <a:pPr lvl="1"/>
            <a:r>
              <a:rPr lang="en-US" dirty="0"/>
              <a:t>Especially true for concurrent data structures</a:t>
            </a:r>
          </a:p>
          <a:p>
            <a:pPr lvl="1"/>
            <a:r>
              <a:rPr lang="en-US" dirty="0"/>
              <a:t>Use thread-safe data structures when available</a:t>
            </a:r>
          </a:p>
          <a:p>
            <a:pPr lvl="2"/>
            <a:r>
              <a:rPr lang="en-US" dirty="0"/>
              <a:t>E.g. Java as </a:t>
            </a:r>
            <a:r>
              <a:rPr lang="en-US" dirty="0" err="1"/>
              <a:t>ConcurrentHashMap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7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ED13-22A1-8328-2908-CCDB1D5C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10F9-037F-8B63-FA98-ED21F813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when two or more threads are mutually blocking each other</a:t>
            </a:r>
          </a:p>
          <a:p>
            <a:r>
              <a:rPr lang="en-US" dirty="0"/>
              <a:t>T1 is blocked by T2, which is blocked by T3, …, Tn is blocked by T1</a:t>
            </a:r>
          </a:p>
          <a:p>
            <a:pPr lvl="1"/>
            <a:r>
              <a:rPr lang="en-US" dirty="0"/>
              <a:t>A cycle of blocking</a:t>
            </a:r>
          </a:p>
        </p:txBody>
      </p:sp>
    </p:spTree>
    <p:extLst>
      <p:ext uri="{BB962C8B-B14F-4D97-AF65-F5344CB8AC3E}">
        <p14:creationId xmlns:p14="http://schemas.microsoft.com/office/powerpoint/2010/main" val="414271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synchronized 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a.deposit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22449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x.transferTo</a:t>
            </a:r>
            <a:r>
              <a:rPr lang="en-US" dirty="0">
                <a:solidFill>
                  <a:schemeClr val="tx1"/>
                </a:solidFill>
              </a:rPr>
              <a:t>(1,y);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548167" y="2172832"/>
            <a:ext cx="2829514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y.transferTo</a:t>
            </a:r>
            <a:r>
              <a:rPr lang="en-US" dirty="0">
                <a:solidFill>
                  <a:schemeClr val="tx1"/>
                </a:solidFill>
              </a:rPr>
              <a:t>(1,x);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355600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after </a:t>
            </a:r>
            <a:r>
              <a:rPr lang="en-US" dirty="0" err="1">
                <a:solidFill>
                  <a:schemeClr val="tx1"/>
                </a:solidFill>
              </a:rPr>
              <a:t>depost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 </a:t>
            </a:r>
            <a:r>
              <a:rPr lang="en-US" dirty="0">
                <a:solidFill>
                  <a:schemeClr val="tx1"/>
                </a:solidFill>
              </a:rPr>
              <a:t>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items from a stack are popped in LIFO order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182F8-642A-68C5-38B4-4E1AD6C388B6}"/>
              </a:ext>
            </a:extLst>
          </p:cNvPr>
          <p:cNvSpPr/>
          <p:nvPr/>
        </p:nvSpPr>
        <p:spPr>
          <a:xfrm>
            <a:off x="6257729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</a:t>
            </a:r>
            <a:r>
              <a:rPr lang="en-US" dirty="0">
                <a:solidFill>
                  <a:schemeClr val="tx1"/>
                </a:solidFill>
              </a:rPr>
              <a:t> after deposit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5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(Final)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</a:t>
            </a:r>
            <a:r>
              <a:rPr lang="en-US" dirty="0"/>
              <a:t> 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 </a:t>
            </a:r>
            <a:r>
              <a:rPr lang="en-US" dirty="0"/>
              <a:t>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 </a:t>
            </a:r>
            <a:r>
              <a:rPr lang="en-US" dirty="0"/>
              <a:t>void withdraw(int amount) {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} </a:t>
            </a:r>
          </a:p>
          <a:p>
            <a:pPr marL="0" indent="0">
              <a:buNone/>
            </a:pPr>
            <a:r>
              <a:rPr lang="en-US" dirty="0"/>
              <a:t>	// other operations like deposit (which would use synchronized)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31518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x.transferTo</a:t>
            </a:r>
            <a:r>
              <a:rPr lang="en-US" dirty="0">
                <a:solidFill>
                  <a:schemeClr val="tx1"/>
                </a:solidFill>
              </a:rPr>
              <a:t>(1,y);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548167" y="2172832"/>
            <a:ext cx="2829514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y.transferTo</a:t>
            </a:r>
            <a:r>
              <a:rPr lang="en-US" dirty="0">
                <a:solidFill>
                  <a:schemeClr val="tx1"/>
                </a:solidFill>
              </a:rPr>
              <a:t>(1,x);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355600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after </a:t>
            </a:r>
            <a:r>
              <a:rPr lang="en-US" dirty="0" err="1">
                <a:solidFill>
                  <a:schemeClr val="tx1"/>
                </a:solidFill>
              </a:rPr>
              <a:t>depost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 </a:t>
            </a:r>
            <a:r>
              <a:rPr lang="en-US" dirty="0">
                <a:solidFill>
                  <a:schemeClr val="tx1"/>
                </a:solidFill>
              </a:rPr>
              <a:t>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items from a stack are popped in LIFO order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182F8-642A-68C5-38B4-4E1AD6C388B6}"/>
              </a:ext>
            </a:extLst>
          </p:cNvPr>
          <p:cNvSpPr/>
          <p:nvPr/>
        </p:nvSpPr>
        <p:spPr>
          <a:xfrm>
            <a:off x="6257729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</a:t>
            </a:r>
            <a:r>
              <a:rPr lang="en-US" dirty="0">
                <a:solidFill>
                  <a:schemeClr val="tx1"/>
                </a:solidFill>
              </a:rPr>
              <a:t> after deposit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E02C-5673-38D6-4439-D43D5A72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BB86-88A0-A30B-3F0C-216BDA9EB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Deadlocks occur when there are multiple locks necessary to complete a task and different threads may obtain them in a different order</a:t>
            </a:r>
          </a:p>
          <a:p>
            <a:r>
              <a:rPr lang="en-US" dirty="0"/>
              <a:t>Option 1:</a:t>
            </a:r>
          </a:p>
          <a:p>
            <a:pPr lvl="1"/>
            <a:r>
              <a:rPr lang="en-US" dirty="0"/>
              <a:t>Have a coarser lock granularity</a:t>
            </a:r>
          </a:p>
          <a:p>
            <a:pPr lvl="1"/>
            <a:r>
              <a:rPr lang="en-US" dirty="0"/>
              <a:t>E.g. one lock for ALL bank accounts</a:t>
            </a:r>
          </a:p>
          <a:p>
            <a:r>
              <a:rPr lang="en-US" dirty="0"/>
              <a:t>Option 2:</a:t>
            </a:r>
          </a:p>
          <a:p>
            <a:pPr lvl="1"/>
            <a:r>
              <a:rPr lang="en-US" dirty="0"/>
              <a:t>Have a finer critical section so that only one lock is needed at a time</a:t>
            </a:r>
          </a:p>
          <a:p>
            <a:pPr lvl="1"/>
            <a:r>
              <a:rPr lang="en-US" dirty="0"/>
              <a:t>E.g. instead of a synchronized </a:t>
            </a:r>
            <a:r>
              <a:rPr lang="en-US" dirty="0" err="1"/>
              <a:t>transferTo</a:t>
            </a:r>
            <a:r>
              <a:rPr lang="en-US" dirty="0"/>
              <a:t>, have the withdraw and deposit steps locked separately</a:t>
            </a:r>
          </a:p>
          <a:p>
            <a:r>
              <a:rPr lang="en-US" dirty="0"/>
              <a:t>Option 3:</a:t>
            </a:r>
          </a:p>
          <a:p>
            <a:pPr lvl="1"/>
            <a:r>
              <a:rPr lang="en-US" dirty="0"/>
              <a:t>Force the threads to always acquire the locks in the same order</a:t>
            </a:r>
          </a:p>
          <a:p>
            <a:pPr lvl="1"/>
            <a:r>
              <a:rPr lang="en-US" dirty="0"/>
              <a:t>E.g. make </a:t>
            </a:r>
            <a:r>
              <a:rPr lang="en-US" dirty="0" err="1"/>
              <a:t>transferTo</a:t>
            </a:r>
            <a:r>
              <a:rPr lang="en-US" dirty="0"/>
              <a:t> acquire both locks before doing either the withdraw or deposit, make sure both threads agree on the order to </a:t>
            </a:r>
            <a:r>
              <a:rPr lang="en-US" dirty="0" err="1"/>
              <a:t>aquire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9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Coarser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static final Object BANK = new Object();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synchronized(BANK){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}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3522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Finer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3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synchronized(this){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synchronized(a){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7218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3675"/>
            <a:ext cx="10515600" cy="1325563"/>
          </a:xfrm>
        </p:spPr>
        <p:txBody>
          <a:bodyPr/>
          <a:lstStyle/>
          <a:p>
            <a:r>
              <a:rPr lang="en-US" dirty="0"/>
              <a:t>Option 3: First Get All Locks In A Fixed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61874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this.acctNum</a:t>
            </a:r>
            <a:r>
              <a:rPr lang="en-US" dirty="0"/>
              <a:t> &lt; </a:t>
            </a:r>
            <a:r>
              <a:rPr lang="en-US" dirty="0" err="1"/>
              <a:t>a.acctNum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	synchronized(this){</a:t>
            </a:r>
          </a:p>
          <a:p>
            <a:pPr marL="0" indent="0">
              <a:buNone/>
            </a:pPr>
            <a:r>
              <a:rPr lang="en-US" dirty="0"/>
              <a:t>				synchronized(a){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} } }</a:t>
            </a:r>
          </a:p>
          <a:p>
            <a:pPr marL="0" indent="0">
              <a:buNone/>
            </a:pPr>
            <a:r>
              <a:rPr lang="en-US" dirty="0"/>
              <a:t>		else {</a:t>
            </a:r>
          </a:p>
          <a:p>
            <a:pPr marL="0" indent="0">
              <a:buNone/>
            </a:pPr>
            <a:r>
              <a:rPr lang="en-US" dirty="0"/>
              <a:t>			synchronized(a){</a:t>
            </a:r>
          </a:p>
          <a:p>
            <a:pPr marL="0" indent="0">
              <a:buNone/>
            </a:pPr>
            <a:r>
              <a:rPr lang="en-US" dirty="0"/>
              <a:t>				synchronized(this){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} } }		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21886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54B8-6E56-5819-01C5-30E4EDBF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1ADA-B56B-195F-9841-4F69B515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9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one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nodes reachable from that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another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,…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Does the graph have a cycle?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topological sort </a:t>
                </a:r>
                <a:r>
                  <a:rPr lang="en-US" dirty="0"/>
                  <a:t>of the graph.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6857667" y="446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44C-10BD-AEE9-D583-6E3F278B41F7}"/>
              </a:ext>
            </a:extLst>
          </p:cNvPr>
          <p:cNvSpPr txBox="1"/>
          <p:nvPr/>
        </p:nvSpPr>
        <p:spPr>
          <a:xfrm>
            <a:off x="8096239" y="374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7F514-BD71-389A-276B-9053B381D8E4}"/>
              </a:ext>
            </a:extLst>
          </p:cNvPr>
          <p:cNvSpPr txBox="1"/>
          <p:nvPr/>
        </p:nvSpPr>
        <p:spPr>
          <a:xfrm>
            <a:off x="9338044" y="37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98B3-A661-E800-FF4D-E8EEBF644EAB}"/>
              </a:ext>
            </a:extLst>
          </p:cNvPr>
          <p:cNvSpPr txBox="1"/>
          <p:nvPr/>
        </p:nvSpPr>
        <p:spPr>
          <a:xfrm>
            <a:off x="10242843" y="415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8D756-6925-39E6-93AD-CDD831F97A7D}"/>
              </a:ext>
            </a:extLst>
          </p:cNvPr>
          <p:cNvSpPr txBox="1"/>
          <p:nvPr/>
        </p:nvSpPr>
        <p:spPr>
          <a:xfrm>
            <a:off x="10287000" y="62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CDBA-DA7A-3C1A-5713-45F18AC0DC23}"/>
              </a:ext>
            </a:extLst>
          </p:cNvPr>
          <p:cNvSpPr txBox="1"/>
          <p:nvPr/>
        </p:nvSpPr>
        <p:spPr>
          <a:xfrm>
            <a:off x="7421000" y="58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30A1-83AA-A3BB-CB2D-2CE9A3C9892E}"/>
              </a:ext>
            </a:extLst>
          </p:cNvPr>
          <p:cNvSpPr txBox="1"/>
          <p:nvPr/>
        </p:nvSpPr>
        <p:spPr>
          <a:xfrm>
            <a:off x="8429267" y="4733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CAFCEF6-1E10-BE11-39F3-D367EC560DB9}"/>
                    </a:ext>
                  </a:extLst>
                </p:cNvPr>
                <p:cNvCxnSpPr>
                  <a:stCxn id="63" idx="2"/>
                  <a:endCxn id="60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59" idx="5"/>
                  <a:endCxn id="64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3"/>
                <a:endCxn id="60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D8E6EA-0503-E96D-3170-C01DCD7AB07A}"/>
              </a:ext>
            </a:extLst>
          </p:cNvPr>
          <p:cNvSpPr txBox="1"/>
          <p:nvPr/>
        </p:nvSpPr>
        <p:spPr>
          <a:xfrm>
            <a:off x="8915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159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928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 (non-recursive)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</a:t>
            </a:r>
            <a:r>
              <a:rPr lang="en-US" sz="2800" dirty="0">
                <a:solidFill>
                  <a:srgbClr val="FF0000"/>
                </a:solidFill>
              </a:rPr>
              <a:t>Stack();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push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180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 (more common)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747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“visited times” and “done times” </a:t>
                </a:r>
              </a:p>
              <a:p>
                <a:r>
                  <a:rPr lang="en-US" dirty="0"/>
                  <a:t>Edges can be categorized: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Tree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followed when pushing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unvisited when we were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Back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an “ancestor”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visited but not done when 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Forward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“descendent”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visited and done between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visited and done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9933"/>
                    </a:solidFill>
                  </a:rPr>
                  <a:t>Cross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node that doesn’t connect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seen and done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ever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  <a:blipFill>
                <a:blip r:embed="rId2"/>
                <a:stretch>
                  <a:fillRect l="-1216" t="-2315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7051376" y="2498155"/>
            <a:ext cx="10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Visited: 0</a:t>
            </a:r>
          </a:p>
          <a:p>
            <a:r>
              <a:rPr lang="en-US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8400192" y="1738815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</a:t>
            </a:r>
          </a:p>
          <a:p>
            <a:r>
              <a:rPr lang="en-US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9835743" y="176945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2</a:t>
            </a:r>
          </a:p>
          <a:p>
            <a:r>
              <a:rPr lang="en-US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10817858" y="218952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3</a:t>
            </a:r>
          </a:p>
          <a:p>
            <a:r>
              <a:rPr lang="en-US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10958033" y="4504684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4</a:t>
            </a:r>
          </a:p>
          <a:p>
            <a:r>
              <a:rPr lang="en-US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7620000" y="2371126"/>
            <a:ext cx="4385159" cy="2420607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7248312" y="3989297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9</a:t>
            </a:r>
          </a:p>
          <a:p>
            <a:r>
              <a:rPr lang="en-US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9488075" y="3034367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10</a:t>
            </a:r>
          </a:p>
          <a:p>
            <a:r>
              <a:rPr lang="en-US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9611646" y="4595255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11</a:t>
            </a:r>
          </a:p>
          <a:p>
            <a:r>
              <a:rPr lang="en-US" dirty="0"/>
              <a:t>Done: 12</a:t>
            </a:r>
          </a:p>
        </p:txBody>
      </p:sp>
    </p:spTree>
    <p:extLst>
      <p:ext uri="{BB962C8B-B14F-4D97-AF65-F5344CB8AC3E}">
        <p14:creationId xmlns:p14="http://schemas.microsoft.com/office/powerpoint/2010/main" val="276113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BC9A-E478-17F8-5899-39FDB356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115"/>
            <a:ext cx="10515600" cy="1325563"/>
          </a:xfrm>
        </p:spPr>
        <p:txBody>
          <a:bodyPr/>
          <a:lstStyle/>
          <a:p>
            <a:r>
              <a:rPr lang="en-US" dirty="0"/>
              <a:t>How to fix this?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72D53-59E5-7978-BE83-F146F861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E peek(){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fr-FR" dirty="0"/>
              <a:t>E ans = pop(); </a:t>
            </a:r>
          </a:p>
          <a:p>
            <a:pPr marL="0" indent="0">
              <a:buNone/>
            </a:pPr>
            <a:r>
              <a:rPr lang="fr-FR" dirty="0"/>
              <a:t>		push(ans); </a:t>
            </a:r>
          </a:p>
          <a:p>
            <a:pPr marL="0" indent="0">
              <a:buNone/>
            </a:pPr>
            <a:r>
              <a:rPr lang="fr-FR" dirty="0"/>
              <a:t>		return ans;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39135-EC9C-1AB3-29DF-5A9347DD46EF}"/>
              </a:ext>
            </a:extLst>
          </p:cNvPr>
          <p:cNvSpPr txBox="1"/>
          <p:nvPr/>
        </p:nvSpPr>
        <p:spPr>
          <a:xfrm>
            <a:off x="8087360" y="690880"/>
            <a:ext cx="38113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Make a bigger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20629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79035" y="1529498"/>
            <a:ext cx="11568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boolean</a:t>
            </a:r>
            <a:r>
              <a:rPr lang="en-US" sz="2400" dirty="0"/>
              <a:t> </a:t>
            </a:r>
            <a:r>
              <a:rPr lang="en-US" sz="2400" dirty="0" err="1"/>
              <a:t>hasCycle</a:t>
            </a:r>
            <a:r>
              <a:rPr lang="en-US" sz="2400" dirty="0"/>
              <a:t>(graph, </a:t>
            </a:r>
            <a:r>
              <a:rPr lang="en-US" sz="2400" dirty="0" err="1"/>
              <a:t>curr</a:t>
            </a:r>
            <a:r>
              <a:rPr lang="en-US" sz="2400" dirty="0"/>
              <a:t>){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“visited”;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2400" dirty="0"/>
              <a:t>	for (v : neighbors(current)){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400" dirty="0"/>
              <a:t>		if (! v marked “visited”</a:t>
            </a:r>
            <a:r>
              <a:rPr lang="en-US" sz="2400" dirty="0">
                <a:solidFill>
                  <a:srgbClr val="FF0000"/>
                </a:solidFill>
              </a:rPr>
              <a:t> &amp;&amp; !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/>
              <a:t>){</a:t>
            </a:r>
          </a:p>
          <a:p>
            <a:r>
              <a:rPr lang="en-US" sz="2400" dirty="0"/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/>
              <a:t>hasCycle</a:t>
            </a:r>
            <a:r>
              <a:rPr lang="en-US" sz="2400" dirty="0"/>
              <a:t>(graph, v);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“done”;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303500" y="2950683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7931446" y="424092"/>
            <a:ext cx="41015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3455001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Topological Sort of a </a:t>
                </a:r>
                <a:r>
                  <a:rPr lang="en-US" b="1" dirty="0"/>
                  <a:t>directed acyclic graph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the permutation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66" idx="3"/>
                  <a:endCxn id="59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2"/>
                <a:endCxn id="60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0B0D44-4503-B113-87EC-AB0E7A1FCD53}"/>
              </a:ext>
            </a:extLst>
          </p:cNvPr>
          <p:cNvCxnSpPr>
            <a:stCxn id="50" idx="6"/>
            <a:endCxn id="53" idx="2"/>
          </p:cNvCxnSpPr>
          <p:nvPr/>
        </p:nvCxnSpPr>
        <p:spPr>
          <a:xfrm>
            <a:off x="3554103" y="5244295"/>
            <a:ext cx="395811" cy="21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39D31B-7AA3-5A48-D190-1D40BC85C1C6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>
          <a:xfrm>
            <a:off x="619356" y="5234984"/>
            <a:ext cx="449770" cy="631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529C94-2160-69CC-F66F-68DB22CA31D4}"/>
              </a:ext>
            </a:extLst>
          </p:cNvPr>
          <p:cNvCxnSpPr>
            <a:cxnSpLocks/>
            <a:stCxn id="52" idx="2"/>
            <a:endCxn id="51" idx="6"/>
          </p:cNvCxnSpPr>
          <p:nvPr/>
        </p:nvCxnSpPr>
        <p:spPr>
          <a:xfrm flipH="1" flipV="1">
            <a:off x="1388639" y="5241299"/>
            <a:ext cx="403878" cy="599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3BF517-36A9-3702-EE69-685E12DA7259}"/>
              </a:ext>
            </a:extLst>
          </p:cNvPr>
          <p:cNvCxnSpPr>
            <a:cxnSpLocks/>
            <a:stCxn id="52" idx="6"/>
            <a:endCxn id="54" idx="2"/>
          </p:cNvCxnSpPr>
          <p:nvPr/>
        </p:nvCxnSpPr>
        <p:spPr>
          <a:xfrm>
            <a:off x="2112030" y="5247292"/>
            <a:ext cx="40152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E0D209-7094-638C-C4AA-27037DB27106}"/>
              </a:ext>
            </a:extLst>
          </p:cNvPr>
          <p:cNvCxnSpPr>
            <a:cxnSpLocks/>
            <a:stCxn id="57" idx="6"/>
            <a:endCxn id="55" idx="2"/>
          </p:cNvCxnSpPr>
          <p:nvPr/>
        </p:nvCxnSpPr>
        <p:spPr>
          <a:xfrm flipV="1">
            <a:off x="5610488" y="5234983"/>
            <a:ext cx="325755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4C4795-CDC5-0939-14B6-7DF5DAF16019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4895164" y="5222490"/>
            <a:ext cx="395811" cy="1249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A71178C-0CB5-81FD-1C6B-5885A1FB0446}"/>
              </a:ext>
            </a:extLst>
          </p:cNvPr>
          <p:cNvSpPr/>
          <p:nvPr/>
        </p:nvSpPr>
        <p:spPr>
          <a:xfrm>
            <a:off x="299843" y="5075227"/>
            <a:ext cx="319513" cy="3195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13346B-401C-3652-32D9-06DEA4AF7513}"/>
              </a:ext>
            </a:extLst>
          </p:cNvPr>
          <p:cNvSpPr/>
          <p:nvPr/>
        </p:nvSpPr>
        <p:spPr>
          <a:xfrm>
            <a:off x="3234590" y="5084538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513FE45-B8A0-FFEC-0FD0-6DC0DB834F09}"/>
              </a:ext>
            </a:extLst>
          </p:cNvPr>
          <p:cNvSpPr/>
          <p:nvPr/>
        </p:nvSpPr>
        <p:spPr>
          <a:xfrm>
            <a:off x="1069126" y="5081542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A80F62-FF8D-4A09-382B-25FB41FB52BB}"/>
              </a:ext>
            </a:extLst>
          </p:cNvPr>
          <p:cNvSpPr/>
          <p:nvPr/>
        </p:nvSpPr>
        <p:spPr>
          <a:xfrm>
            <a:off x="1792517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293ED18-F8D1-4A1B-3349-17CEE171B546}"/>
              </a:ext>
            </a:extLst>
          </p:cNvPr>
          <p:cNvSpPr/>
          <p:nvPr/>
        </p:nvSpPr>
        <p:spPr>
          <a:xfrm>
            <a:off x="3949914" y="508671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E957851-1997-7A07-C848-B94950E30C25}"/>
              </a:ext>
            </a:extLst>
          </p:cNvPr>
          <p:cNvSpPr/>
          <p:nvPr/>
        </p:nvSpPr>
        <p:spPr>
          <a:xfrm>
            <a:off x="2513553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A22541B-82CB-C642-8CB9-FAA3546D6900}"/>
              </a:ext>
            </a:extLst>
          </p:cNvPr>
          <p:cNvSpPr/>
          <p:nvPr/>
        </p:nvSpPr>
        <p:spPr>
          <a:xfrm>
            <a:off x="5936243" y="507522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AB557A-4E87-F26F-1D7A-BFF85239C859}"/>
              </a:ext>
            </a:extLst>
          </p:cNvPr>
          <p:cNvSpPr/>
          <p:nvPr/>
        </p:nvSpPr>
        <p:spPr>
          <a:xfrm>
            <a:off x="4575651" y="5062733"/>
            <a:ext cx="319513" cy="319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BB0A32-9C29-4F89-4C8D-81397F03586E}"/>
              </a:ext>
            </a:extLst>
          </p:cNvPr>
          <p:cNvSpPr/>
          <p:nvPr/>
        </p:nvSpPr>
        <p:spPr>
          <a:xfrm>
            <a:off x="5290975" y="5075227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814C6C3D-8A21-06DD-4CAA-098772864918}"/>
              </a:ext>
            </a:extLst>
          </p:cNvPr>
          <p:cNvCxnSpPr>
            <a:cxnSpLocks/>
            <a:stCxn id="49" idx="0"/>
            <a:endCxn id="50" idx="0"/>
          </p:cNvCxnSpPr>
          <p:nvPr/>
        </p:nvCxnSpPr>
        <p:spPr>
          <a:xfrm rot="16200000" flipH="1">
            <a:off x="1922317" y="3612509"/>
            <a:ext cx="9311" cy="2934747"/>
          </a:xfrm>
          <a:prstGeom prst="curvedConnector3">
            <a:avLst>
              <a:gd name="adj1" fmla="val -443912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Curved 157">
            <a:extLst>
              <a:ext uri="{FF2B5EF4-FFF2-40B4-BE49-F238E27FC236}">
                <a16:creationId xmlns:a16="http://schemas.microsoft.com/office/drawing/2014/main" id="{A4729202-4054-EC19-C819-B933598504E1}"/>
              </a:ext>
            </a:extLst>
          </p:cNvPr>
          <p:cNvCxnSpPr>
            <a:cxnSpLocks/>
            <a:stCxn id="51" idx="0"/>
            <a:endCxn id="50" idx="1"/>
          </p:cNvCxnSpPr>
          <p:nvPr/>
        </p:nvCxnSpPr>
        <p:spPr>
          <a:xfrm rot="16200000" flipH="1">
            <a:off x="2230238" y="4080187"/>
            <a:ext cx="49788" cy="2052499"/>
          </a:xfrm>
          <a:prstGeom prst="curvedConnector3">
            <a:avLst>
              <a:gd name="adj1" fmla="val -459147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0559DE45-F33F-F5BF-9F25-091F131C8528}"/>
              </a:ext>
            </a:extLst>
          </p:cNvPr>
          <p:cNvCxnSpPr>
            <a:cxnSpLocks/>
            <a:stCxn id="51" idx="5"/>
            <a:endCxn id="54" idx="3"/>
          </p:cNvCxnSpPr>
          <p:nvPr/>
        </p:nvCxnSpPr>
        <p:spPr>
          <a:xfrm rot="16200000" flipH="1">
            <a:off x="1948100" y="4748010"/>
            <a:ext cx="5993" cy="1218498"/>
          </a:xfrm>
          <a:prstGeom prst="curvedConnector3">
            <a:avLst>
              <a:gd name="adj1" fmla="val 4695228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8C9D547F-8E81-F5F2-EDFF-11DB65A07280}"/>
              </a:ext>
            </a:extLst>
          </p:cNvPr>
          <p:cNvCxnSpPr>
            <a:cxnSpLocks/>
            <a:stCxn id="54" idx="5"/>
            <a:endCxn id="55" idx="4"/>
          </p:cNvCxnSpPr>
          <p:nvPr/>
        </p:nvCxnSpPr>
        <p:spPr>
          <a:xfrm rot="16200000" flipH="1">
            <a:off x="4423896" y="3722634"/>
            <a:ext cx="34483" cy="3309726"/>
          </a:xfrm>
          <a:prstGeom prst="curvedConnector3">
            <a:avLst>
              <a:gd name="adj1" fmla="val 187004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B84B2C03-CFCF-CA20-781E-C58089660A45}"/>
              </a:ext>
            </a:extLst>
          </p:cNvPr>
          <p:cNvCxnSpPr>
            <a:cxnSpLocks/>
            <a:stCxn id="50" idx="7"/>
            <a:endCxn id="57" idx="0"/>
          </p:cNvCxnSpPr>
          <p:nvPr/>
        </p:nvCxnSpPr>
        <p:spPr>
          <a:xfrm rot="5400000" flipH="1" flipV="1">
            <a:off x="4450970" y="4131569"/>
            <a:ext cx="56103" cy="1943421"/>
          </a:xfrm>
          <a:prstGeom prst="curvedConnector3">
            <a:avLst>
              <a:gd name="adj1" fmla="val 853193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Curved 210">
            <a:extLst>
              <a:ext uri="{FF2B5EF4-FFF2-40B4-BE49-F238E27FC236}">
                <a16:creationId xmlns:a16="http://schemas.microsoft.com/office/drawing/2014/main" id="{6415C442-473D-7C8D-D16D-EC9EDBE277FA}"/>
              </a:ext>
            </a:extLst>
          </p:cNvPr>
          <p:cNvCxnSpPr>
            <a:cxnSpLocks/>
            <a:stCxn id="53" idx="7"/>
            <a:endCxn id="57" idx="1"/>
          </p:cNvCxnSpPr>
          <p:nvPr/>
        </p:nvCxnSpPr>
        <p:spPr>
          <a:xfrm rot="5400000" flipH="1" flipV="1">
            <a:off x="4774457" y="4570198"/>
            <a:ext cx="11489" cy="1115132"/>
          </a:xfrm>
          <a:prstGeom prst="curvedConnector3">
            <a:avLst>
              <a:gd name="adj1" fmla="val 249700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Curved 227">
            <a:extLst>
              <a:ext uri="{FF2B5EF4-FFF2-40B4-BE49-F238E27FC236}">
                <a16:creationId xmlns:a16="http://schemas.microsoft.com/office/drawing/2014/main" id="{05560F74-47A6-8A48-52DE-D20A78234D0A}"/>
              </a:ext>
            </a:extLst>
          </p:cNvPr>
          <p:cNvCxnSpPr>
            <a:cxnSpLocks/>
            <a:stCxn id="56" idx="5"/>
            <a:endCxn id="55" idx="3"/>
          </p:cNvCxnSpPr>
          <p:nvPr/>
        </p:nvCxnSpPr>
        <p:spPr>
          <a:xfrm rot="16200000" flipH="1">
            <a:off x="5409457" y="4774368"/>
            <a:ext cx="12493" cy="1134663"/>
          </a:xfrm>
          <a:prstGeom prst="curvedConnector3">
            <a:avLst>
              <a:gd name="adj1" fmla="val 230437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7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15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DFS: 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174" y="1460602"/>
                <a:ext cx="86868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def </a:t>
                </a:r>
                <a:r>
                  <a:rPr lang="en-US" sz="2000" dirty="0" err="1"/>
                  <a:t>dfs</a:t>
                </a:r>
                <a:r>
                  <a:rPr lang="en-US" sz="2000" dirty="0"/>
                  <a:t>(graph, s):</a:t>
                </a:r>
              </a:p>
              <a:p>
                <a:r>
                  <a:rPr lang="en-US" sz="2000" dirty="0"/>
                  <a:t>	seen = [False, False, False, …] # length matches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	done = [False, False, False, …] # length matches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  <a:r>
                  <a:rPr lang="en-US" sz="2000" dirty="0" err="1"/>
                  <a:t>dfs_rec</a:t>
                </a:r>
                <a:r>
                  <a:rPr lang="en-US" sz="2000" dirty="0"/>
                  <a:t>(graph, s, seen, done)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def </a:t>
                </a:r>
                <a:r>
                  <a:rPr lang="en-US" sz="2000" dirty="0" err="1"/>
                  <a:t>dfs_rec</a:t>
                </a:r>
                <a:r>
                  <a:rPr lang="en-US" sz="2000" dirty="0"/>
                  <a:t>(graph,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, seen, done):</a:t>
                </a:r>
              </a:p>
              <a:p>
                <a:r>
                  <a:rPr lang="en-US" sz="2000" dirty="0"/>
                  <a:t>	mark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 as seen</a:t>
                </a:r>
              </a:p>
              <a:p>
                <a:r>
                  <a:rPr lang="en-US" sz="2000" dirty="0"/>
                  <a:t>	for v in neighbors(current):</a:t>
                </a:r>
              </a:p>
              <a:p>
                <a:r>
                  <a:rPr lang="en-US" sz="2000" dirty="0"/>
                  <a:t>		if v not seen:</a:t>
                </a:r>
              </a:p>
              <a:p>
                <a:r>
                  <a:rPr lang="en-US" sz="2000" dirty="0"/>
                  <a:t>			</a:t>
                </a:r>
                <a:r>
                  <a:rPr lang="en-US" sz="2000" dirty="0" err="1"/>
                  <a:t>dfs_rec</a:t>
                </a:r>
                <a:r>
                  <a:rPr lang="en-US" sz="2000" dirty="0"/>
                  <a:t>(graph, v, seen, done)</a:t>
                </a:r>
              </a:p>
              <a:p>
                <a:r>
                  <a:rPr lang="en-US" sz="2000" dirty="0"/>
                  <a:t>	mark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 as done				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" y="1460602"/>
                <a:ext cx="8686800" cy="3477875"/>
              </a:xfrm>
              <a:prstGeom prst="rect">
                <a:avLst/>
              </a:prstGeom>
              <a:blipFill>
                <a:blip r:embed="rId2"/>
                <a:stretch>
                  <a:fillRect l="-702" t="-1053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AA1232-D787-3D19-098E-6B0425795E45}"/>
              </a:ext>
            </a:extLst>
          </p:cNvPr>
          <p:cNvSpPr txBox="1"/>
          <p:nvPr/>
        </p:nvSpPr>
        <p:spPr>
          <a:xfrm>
            <a:off x="7810471" y="1337129"/>
            <a:ext cx="31623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finish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D4C7C-0AE1-7852-CBEE-C620B6E41F0E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AD1A1F-1858-45D6-7E51-1F9AF1CDD4A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77033C-CB5F-46AB-B374-335942CAC42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C65CFAA-FA9A-DDB6-F0F9-3C9FF5C1C650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D421D9D-777D-CB21-D6E6-A17BCE7AFEAD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0A629D0-968A-8695-0E03-5E719B3B3761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94E1493-F810-AAF7-D036-ABDA53E0371E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F0DB74C-4636-EC59-3B12-4158D04693E1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0EE49A2-D7BB-55D2-CDF7-57117EFD6BC0}"/>
                    </a:ext>
                  </a:extLst>
                </p:cNvPr>
                <p:cNvCxnSpPr>
                  <a:cxnSpLocks/>
                  <a:stCxn id="56" idx="3"/>
                  <a:endCxn id="22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1B7356C-0FBF-4014-5B14-9D07550C2011}"/>
                    </a:ext>
                  </a:extLst>
                </p:cNvPr>
                <p:cNvCxnSpPr>
                  <a:cxnSpLocks/>
                  <a:stCxn id="56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73CFE9C-7CA9-76B0-E6C8-A01F0F47567A}"/>
                    </a:ext>
                  </a:extLst>
                </p:cNvPr>
                <p:cNvCxnSpPr>
                  <a:stCxn id="56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61EEFB6-6240-9286-EB6B-87B4E3A42C62}"/>
                    </a:ext>
                  </a:extLst>
                </p:cNvPr>
                <p:cNvCxnSpPr>
                  <a:stCxn id="28" idx="1"/>
                  <a:endCxn id="5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1DD2A99-E823-2C5F-48A9-215EF4B837A0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B45E6E6-E67F-AE66-A2FF-F42504A2C17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0252589-58D9-C066-18D8-930B9F0C654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BAB2B40-EA53-50A6-67B2-4C18A86EFEF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7394C2A-20FB-8408-0C52-8124EB58C80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3D01A1-2099-59FF-8B64-AAF9428E285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E5977DB-14AA-CCA3-797B-28303077357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93C95AB-CD73-19F4-C798-3BAD9970D00F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1BAD119-94DD-8C8A-99D3-A302AE58E595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640C0E4-7E3C-3D79-7380-C6915BFD818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AD5C5D0-2FEE-6D4B-935F-6492A37B941C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EEEE52A-2F02-4140-A7B3-78C20CCC7FED}"/>
                  </a:ext>
                </a:extLst>
              </p:cNvPr>
              <p:cNvCxnSpPr>
                <a:cxnSpLocks/>
                <a:stCxn id="26" idx="2"/>
                <a:endCxn id="23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A96582-F630-B845-F0CF-A10ECF5F36C6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822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A0C734-7D2D-4809-884B-2CCFF830DFDF}"/>
              </a:ext>
            </a:extLst>
          </p:cNvPr>
          <p:cNvSpPr txBox="1"/>
          <p:nvPr/>
        </p:nvSpPr>
        <p:spPr>
          <a:xfrm>
            <a:off x="7810471" y="1337129"/>
            <a:ext cx="31623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finish time</a:t>
            </a:r>
          </a:p>
        </p:txBody>
      </p:sp>
    </p:spTree>
    <p:extLst>
      <p:ext uri="{BB962C8B-B14F-4D97-AF65-F5344CB8AC3E}">
        <p14:creationId xmlns:p14="http://schemas.microsoft.com/office/powerpoint/2010/main" val="692946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39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DFS: 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9174" y="72711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List </a:t>
            </a:r>
            <a:r>
              <a:rPr lang="en-US" sz="2000" dirty="0" err="1"/>
              <a:t>topSort</a:t>
            </a:r>
            <a:r>
              <a:rPr lang="en-US" sz="2000" dirty="0"/>
              <a:t>(graph){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List&lt;Nodes&gt; finished = new List&lt;&gt;();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for (Node v : </a:t>
            </a:r>
            <a:r>
              <a:rPr lang="en-US" sz="2000" b="1" dirty="0" err="1">
                <a:solidFill>
                  <a:srgbClr val="FF0000"/>
                </a:solidFill>
              </a:rPr>
              <a:t>graph.vertices</a:t>
            </a:r>
            <a:r>
              <a:rPr lang="en-US" sz="2000" b="1" dirty="0">
                <a:solidFill>
                  <a:srgbClr val="FF0000"/>
                </a:solidFill>
              </a:rPr>
              <a:t>){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	if (!</a:t>
            </a:r>
            <a:r>
              <a:rPr lang="en-US" sz="2000" b="1" dirty="0" err="1">
                <a:solidFill>
                  <a:srgbClr val="FF0000"/>
                </a:solidFill>
              </a:rPr>
              <a:t>v.visited</a:t>
            </a:r>
            <a:r>
              <a:rPr lang="en-US" sz="2000" b="1" dirty="0">
                <a:solidFill>
                  <a:srgbClr val="FF0000"/>
                </a:solidFill>
              </a:rPr>
              <a:t>){</a:t>
            </a:r>
          </a:p>
          <a:p>
            <a:r>
              <a:rPr lang="en-US" sz="2000" dirty="0"/>
              <a:t>			</a:t>
            </a:r>
            <a:r>
              <a:rPr lang="en-US" sz="2000" dirty="0" err="1"/>
              <a:t>finishTime</a:t>
            </a:r>
            <a:r>
              <a:rPr lang="en-US" sz="2000" dirty="0"/>
              <a:t>(graph, v, finished);</a:t>
            </a:r>
          </a:p>
          <a:p>
            <a:r>
              <a:rPr lang="en-US" sz="2000" dirty="0"/>
              <a:t>		}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finished.reverse</a:t>
            </a:r>
            <a:r>
              <a:rPr lang="en-US" sz="2000" b="1" dirty="0">
                <a:solidFill>
                  <a:srgbClr val="FF0000"/>
                </a:solidFill>
              </a:rPr>
              <a:t>();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return finished;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void </a:t>
            </a:r>
            <a:r>
              <a:rPr lang="en-US" sz="2000" dirty="0" err="1"/>
              <a:t>finishTime</a:t>
            </a:r>
            <a:r>
              <a:rPr lang="en-US" sz="2000" dirty="0"/>
              <a:t>(graph, </a:t>
            </a:r>
            <a:r>
              <a:rPr lang="en-US" sz="2000" dirty="0" err="1"/>
              <a:t>curr</a:t>
            </a:r>
            <a:r>
              <a:rPr lang="en-US" sz="2000" dirty="0"/>
              <a:t>, finished){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curr.visited</a:t>
            </a:r>
            <a:r>
              <a:rPr lang="en-US" sz="2000" dirty="0"/>
              <a:t> = true;</a:t>
            </a:r>
          </a:p>
          <a:p>
            <a:r>
              <a:rPr lang="en-US" sz="2000" dirty="0"/>
              <a:t>	for (Node v : </a:t>
            </a:r>
            <a:r>
              <a:rPr lang="en-US" sz="2000" dirty="0" err="1"/>
              <a:t>curr.neighbors</a:t>
            </a:r>
            <a:r>
              <a:rPr lang="en-US" sz="2000" dirty="0"/>
              <a:t>){</a:t>
            </a:r>
          </a:p>
          <a:p>
            <a:r>
              <a:rPr lang="en-US" sz="2000" dirty="0"/>
              <a:t>		if (!</a:t>
            </a:r>
            <a:r>
              <a:rPr lang="en-US" sz="2000" dirty="0" err="1"/>
              <a:t>v.visited</a:t>
            </a:r>
            <a:r>
              <a:rPr lang="en-US" sz="2000" dirty="0"/>
              <a:t>){</a:t>
            </a:r>
          </a:p>
          <a:p>
            <a:r>
              <a:rPr lang="en-US" sz="2000" dirty="0"/>
              <a:t>			</a:t>
            </a:r>
            <a:r>
              <a:rPr lang="en-US" sz="2000" dirty="0" err="1"/>
              <a:t>finishTime</a:t>
            </a:r>
            <a:r>
              <a:rPr lang="en-US" sz="2000" dirty="0"/>
              <a:t>(graph, v, finished);</a:t>
            </a:r>
          </a:p>
          <a:p>
            <a:r>
              <a:rPr lang="en-US" sz="2000" dirty="0"/>
              <a:t>		}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finished.add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curr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A1232-D787-3D19-098E-6B0425795E45}"/>
              </a:ext>
            </a:extLst>
          </p:cNvPr>
          <p:cNvSpPr txBox="1"/>
          <p:nvPr/>
        </p:nvSpPr>
        <p:spPr>
          <a:xfrm>
            <a:off x="7810471" y="1337129"/>
            <a:ext cx="31623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finish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D4C7C-0AE1-7852-CBEE-C620B6E41F0E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AD1A1F-1858-45D6-7E51-1F9AF1CDD4A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77033C-CB5F-46AB-B374-335942CAC42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C65CFAA-FA9A-DDB6-F0F9-3C9FF5C1C650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D421D9D-777D-CB21-D6E6-A17BCE7AFEAD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0A629D0-968A-8695-0E03-5E719B3B3761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94E1493-F810-AAF7-D036-ABDA53E0371E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F0DB74C-4636-EC59-3B12-4158D04693E1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0EE49A2-D7BB-55D2-CDF7-57117EFD6BC0}"/>
                    </a:ext>
                  </a:extLst>
                </p:cNvPr>
                <p:cNvCxnSpPr>
                  <a:cxnSpLocks/>
                  <a:stCxn id="56" idx="3"/>
                  <a:endCxn id="22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1B7356C-0FBF-4014-5B14-9D07550C2011}"/>
                    </a:ext>
                  </a:extLst>
                </p:cNvPr>
                <p:cNvCxnSpPr>
                  <a:cxnSpLocks/>
                  <a:stCxn id="56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73CFE9C-7CA9-76B0-E6C8-A01F0F47567A}"/>
                    </a:ext>
                  </a:extLst>
                </p:cNvPr>
                <p:cNvCxnSpPr>
                  <a:stCxn id="56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61EEFB6-6240-9286-EB6B-87B4E3A42C62}"/>
                    </a:ext>
                  </a:extLst>
                </p:cNvPr>
                <p:cNvCxnSpPr>
                  <a:stCxn id="28" idx="1"/>
                  <a:endCxn id="5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1DD2A99-E823-2C5F-48A9-215EF4B837A0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B45E6E6-E67F-AE66-A2FF-F42504A2C17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0252589-58D9-C066-18D8-930B9F0C654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BAB2B40-EA53-50A6-67B2-4C18A86EFEF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7394C2A-20FB-8408-0C52-8124EB58C80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3D01A1-2099-59FF-8B64-AAF9428E285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E5977DB-14AA-CCA3-797B-28303077357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93C95AB-CD73-19F4-C798-3BAD9970D00F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1BAD119-94DD-8C8A-99D3-A302AE58E595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640C0E4-7E3C-3D79-7380-C6915BFD818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AD5C5D0-2FEE-6D4B-935F-6492A37B941C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EEEE52A-2F02-4140-A7B3-78C20CCC7FED}"/>
                  </a:ext>
                </a:extLst>
              </p:cNvPr>
              <p:cNvCxnSpPr>
                <a:cxnSpLocks/>
                <a:stCxn id="26" idx="2"/>
                <a:endCxn id="23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A96582-F630-B845-F0CF-A10ECF5F36C6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8E7255-187D-527D-D4D0-00AE6ABCE8BB}"/>
              </a:ext>
            </a:extLst>
          </p:cNvPr>
          <p:cNvGrpSpPr/>
          <p:nvPr/>
        </p:nvGrpSpPr>
        <p:grpSpPr>
          <a:xfrm>
            <a:off x="6137495" y="3052992"/>
            <a:ext cx="5682036" cy="538444"/>
            <a:chOff x="7767403" y="2882319"/>
            <a:chExt cx="3971372" cy="3763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790045B-2F32-574B-21DE-2D66631DC027}"/>
                </a:ext>
              </a:extLst>
            </p:cNvPr>
            <p:cNvGrpSpPr/>
            <p:nvPr/>
          </p:nvGrpSpPr>
          <p:grpSpPr>
            <a:xfrm>
              <a:off x="8371362" y="2882319"/>
              <a:ext cx="3367413" cy="376337"/>
              <a:chOff x="6834185" y="3171034"/>
              <a:chExt cx="3367413" cy="3763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CD21DE-873D-0948-01AB-7B6EFA7DD1D9}"/>
                  </a:ext>
                </a:extLst>
              </p:cNvPr>
              <p:cNvSpPr/>
              <p:nvPr/>
            </p:nvSpPr>
            <p:spPr>
              <a:xfrm>
                <a:off x="6834185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2CAD4C-6A2B-BFEB-EF9D-1998F5B2AD06}"/>
                  </a:ext>
                </a:extLst>
              </p:cNvPr>
              <p:cNvSpPr/>
              <p:nvPr/>
            </p:nvSpPr>
            <p:spPr>
              <a:xfrm>
                <a:off x="7208342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868008-327D-8243-B1F3-D11DCE8FF2FE}"/>
                  </a:ext>
                </a:extLst>
              </p:cNvPr>
              <p:cNvSpPr/>
              <p:nvPr/>
            </p:nvSpPr>
            <p:spPr>
              <a:xfrm>
                <a:off x="7582499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FE4A74-528B-DA33-573C-55CB58EF089C}"/>
                  </a:ext>
                </a:extLst>
              </p:cNvPr>
              <p:cNvSpPr/>
              <p:nvPr/>
            </p:nvSpPr>
            <p:spPr>
              <a:xfrm>
                <a:off x="7956656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EB594F-FCAF-7CA7-BDA4-48D848AB46A2}"/>
                  </a:ext>
                </a:extLst>
              </p:cNvPr>
              <p:cNvSpPr/>
              <p:nvPr/>
            </p:nvSpPr>
            <p:spPr>
              <a:xfrm>
                <a:off x="8330813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8763D2-5ED8-F326-A12C-7F9AF72C1521}"/>
                  </a:ext>
                </a:extLst>
              </p:cNvPr>
              <p:cNvSpPr/>
              <p:nvPr/>
            </p:nvSpPr>
            <p:spPr>
              <a:xfrm>
                <a:off x="8704970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E39B383-AA24-4F78-B96A-E2BB6FF2B8FE}"/>
                  </a:ext>
                </a:extLst>
              </p:cNvPr>
              <p:cNvSpPr/>
              <p:nvPr/>
            </p:nvSpPr>
            <p:spPr>
              <a:xfrm>
                <a:off x="9079127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F61B852-1CE3-C752-64EE-C4906CBEEDEF}"/>
                  </a:ext>
                </a:extLst>
              </p:cNvPr>
              <p:cNvSpPr/>
              <p:nvPr/>
            </p:nvSpPr>
            <p:spPr>
              <a:xfrm>
                <a:off x="9453284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6C7AA5A-29AB-650B-5877-CFACC47DFBD7}"/>
                  </a:ext>
                </a:extLst>
              </p:cNvPr>
              <p:cNvSpPr/>
              <p:nvPr/>
            </p:nvSpPr>
            <p:spPr>
              <a:xfrm>
                <a:off x="9827441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12F9E-10C2-F575-75E3-44213FAE7B5A}"/>
                </a:ext>
              </a:extLst>
            </p:cNvPr>
            <p:cNvSpPr txBox="1"/>
            <p:nvPr/>
          </p:nvSpPr>
          <p:spPr>
            <a:xfrm>
              <a:off x="7767403" y="2965901"/>
              <a:ext cx="607501" cy="224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finished: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18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BC9A-E478-17F8-5899-39FDB356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115"/>
            <a:ext cx="10515600" cy="1325563"/>
          </a:xfrm>
        </p:spPr>
        <p:txBody>
          <a:bodyPr/>
          <a:lstStyle/>
          <a:p>
            <a:r>
              <a:rPr lang="en-US" dirty="0"/>
              <a:t>How to fix this?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72D53-59E5-7978-BE83-F146F861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</a:t>
            </a:r>
            <a:r>
              <a:rPr lang="en-US" dirty="0"/>
              <a:t> E peek(){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fr-FR" dirty="0"/>
              <a:t>E ans = pop(); </a:t>
            </a:r>
          </a:p>
          <a:p>
            <a:pPr marL="0" indent="0">
              <a:buNone/>
            </a:pPr>
            <a:r>
              <a:rPr lang="fr-FR" dirty="0"/>
              <a:t>		push(ans); </a:t>
            </a:r>
          </a:p>
          <a:p>
            <a:pPr marL="0" indent="0">
              <a:buNone/>
            </a:pPr>
            <a:r>
              <a:rPr lang="fr-FR" dirty="0"/>
              <a:t>		return ans;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39135-EC9C-1AB3-29DF-5A9347DD46EF}"/>
              </a:ext>
            </a:extLst>
          </p:cNvPr>
          <p:cNvSpPr txBox="1"/>
          <p:nvPr/>
        </p:nvSpPr>
        <p:spPr>
          <a:xfrm>
            <a:off x="8087360" y="690880"/>
            <a:ext cx="38113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Make a bigger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81806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8F22-9A08-0993-D878-46864D92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Code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2497-4370-4006-0BE4-92CEAB21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3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F9FC-FCC2-7595-4DA6-972C382C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F2E3-1391-65DE-BDE7-03579C50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memory must fit one of three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Local: Each thread has its own 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Shared and Immutable: There is just one copy, but nothing will ever write to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Shared and Mutable: There is just one copy, it may change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Requires Synchronization!</a:t>
            </a:r>
          </a:p>
        </p:txBody>
      </p:sp>
    </p:spTree>
    <p:extLst>
      <p:ext uri="{BB962C8B-B14F-4D97-AF65-F5344CB8AC3E}">
        <p14:creationId xmlns:p14="http://schemas.microsoft.com/office/powerpoint/2010/main" val="139089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891D-8375-FE99-21C6-EBE114E1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Local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5F66-6709-670F-93F3-2247BD9C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Guideance</a:t>
            </a:r>
            <a:r>
              <a:rPr lang="en-US" b="1" dirty="0"/>
              <a:t>: Whenever possible, avoid sharing resources</a:t>
            </a:r>
          </a:p>
          <a:p>
            <a:r>
              <a:rPr lang="en-US" dirty="0"/>
              <a:t>Dodges all race conditions, since no other threads can touch it!</a:t>
            </a:r>
          </a:p>
          <a:p>
            <a:pPr lvl="1"/>
            <a:r>
              <a:rPr lang="en-US" dirty="0"/>
              <a:t>No synchronization necessary! (Remember </a:t>
            </a:r>
            <a:r>
              <a:rPr lang="en-US" dirty="0" err="1"/>
              <a:t>Ahmdal’s</a:t>
            </a:r>
            <a:r>
              <a:rPr lang="en-US" dirty="0"/>
              <a:t> law)</a:t>
            </a:r>
          </a:p>
          <a:p>
            <a:r>
              <a:rPr lang="en-US" dirty="0"/>
              <a:t>Use whenever threads do not need to communicate using the resource</a:t>
            </a:r>
          </a:p>
          <a:p>
            <a:pPr lvl="1"/>
            <a:r>
              <a:rPr lang="en-US" dirty="0"/>
              <a:t>E.g., each thread should have its on Random object</a:t>
            </a:r>
          </a:p>
          <a:p>
            <a:r>
              <a:rPr lang="en-US" dirty="0"/>
              <a:t>In most cases, most objects should be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330679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2544-9CC0-FB0D-054C-7DA324CA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Immutable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0D9C-3674-310D-619B-0737288B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Guidance: Whenever possible, avoid changing objects</a:t>
            </a:r>
          </a:p>
          <a:p>
            <a:pPr lvl="1"/>
            <a:r>
              <a:rPr lang="en-US" dirty="0"/>
              <a:t>Make new objects instead</a:t>
            </a:r>
          </a:p>
          <a:p>
            <a:r>
              <a:rPr lang="en-US" dirty="0"/>
              <a:t>Parallel reads are not data races</a:t>
            </a:r>
          </a:p>
          <a:p>
            <a:pPr lvl="1"/>
            <a:r>
              <a:rPr lang="en-US" dirty="0"/>
              <a:t>If an object is never written to, no synchronization necessary!</a:t>
            </a:r>
          </a:p>
          <a:p>
            <a:r>
              <a:rPr lang="en-US" dirty="0"/>
              <a:t>Many programmers over-use mutation, minimize it</a:t>
            </a:r>
          </a:p>
        </p:txBody>
      </p:sp>
    </p:spTree>
    <p:extLst>
      <p:ext uri="{BB962C8B-B14F-4D97-AF65-F5344CB8AC3E}">
        <p14:creationId xmlns:p14="http://schemas.microsoft.com/office/powerpoint/2010/main" val="217562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68A4-910D-48CC-0436-66F2F2FF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and Mutable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BC2D-B37B-2C4D-BE10-5A379763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Guidance: For everything else, use locks</a:t>
            </a:r>
          </a:p>
          <a:p>
            <a:r>
              <a:rPr lang="en-US" dirty="0"/>
              <a:t>Avoid all data races</a:t>
            </a:r>
          </a:p>
          <a:p>
            <a:pPr lvl="1"/>
            <a:r>
              <a:rPr lang="en-US" dirty="0"/>
              <a:t>Every read and write should be projected with a lock, even if it “seems safe”</a:t>
            </a:r>
          </a:p>
          <a:p>
            <a:pPr lvl="1"/>
            <a:r>
              <a:rPr lang="en-US" dirty="0"/>
              <a:t>Almost every Java/C program with a data race is wrong</a:t>
            </a:r>
          </a:p>
          <a:p>
            <a:r>
              <a:rPr lang="en-US" dirty="0"/>
              <a:t>Even without data races, it still may be incorrect</a:t>
            </a:r>
          </a:p>
          <a:p>
            <a:pPr lvl="1"/>
            <a:r>
              <a:rPr lang="en-US" dirty="0"/>
              <a:t>Watch for bad </a:t>
            </a:r>
            <a:r>
              <a:rPr lang="en-US" dirty="0" err="1"/>
              <a:t>interleavings</a:t>
            </a:r>
            <a:r>
              <a:rPr lang="en-US" dirty="0"/>
              <a:t> as well!</a:t>
            </a:r>
          </a:p>
          <a:p>
            <a:pPr lvl="1"/>
            <a:r>
              <a:rPr lang="en-US" dirty="0"/>
              <a:t>Use locks whenever there is an incomplete intermediate state!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44454</TotalTime>
  <Words>2875</Words>
  <Application>Microsoft Office PowerPoint</Application>
  <PresentationFormat>Widescreen</PresentationFormat>
  <Paragraphs>491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Arial</vt:lpstr>
      <vt:lpstr>Calibri Light</vt:lpstr>
      <vt:lpstr>Cambria Math</vt:lpstr>
      <vt:lpstr>Office Theme</vt:lpstr>
      <vt:lpstr>CSE 332 Autumn 2023 Lecture 26: Wisdom and Deadlock</vt:lpstr>
      <vt:lpstr>Back Account Using Synchronize (Final)</vt:lpstr>
      <vt:lpstr>How to fix this?</vt:lpstr>
      <vt:lpstr>How to fix this?</vt:lpstr>
      <vt:lpstr>Parallel Code Conventional Wisdom</vt:lpstr>
      <vt:lpstr>Memory Categories</vt:lpstr>
      <vt:lpstr>Thread Local Memory</vt:lpstr>
      <vt:lpstr>Immutable Objects</vt:lpstr>
      <vt:lpstr>Shared and Mutable Objects</vt:lpstr>
      <vt:lpstr>Consistent Locking</vt:lpstr>
      <vt:lpstr>Lock Granularity</vt:lpstr>
      <vt:lpstr>Example: Separate Chaining Hashtable</vt:lpstr>
      <vt:lpstr>Tradeoffs</vt:lpstr>
      <vt:lpstr>Similar But Separate Issue: Critical Section Granularity</vt:lpstr>
      <vt:lpstr>Atomicity</vt:lpstr>
      <vt:lpstr>Use Pre-Tested Code</vt:lpstr>
      <vt:lpstr>Deadlock</vt:lpstr>
      <vt:lpstr>Bank Account</vt:lpstr>
      <vt:lpstr>The Deadlock</vt:lpstr>
      <vt:lpstr>The Deadlock</vt:lpstr>
      <vt:lpstr>Resolving Deadlocks</vt:lpstr>
      <vt:lpstr>Option 1: Coarser Locking</vt:lpstr>
      <vt:lpstr>Option 2: Finer Critical Section</vt:lpstr>
      <vt:lpstr>Option 3: First Get All Locks In A Fixed Order</vt:lpstr>
      <vt:lpstr>Depth-First Search</vt:lpstr>
      <vt:lpstr>Depth-First Search</vt:lpstr>
      <vt:lpstr>DFS (non-recursive)</vt:lpstr>
      <vt:lpstr>DFS Recursively (more common)</vt:lpstr>
      <vt:lpstr>Using DFS</vt:lpstr>
      <vt:lpstr>Cycle Detection</vt:lpstr>
      <vt:lpstr>Topological Sort</vt:lpstr>
      <vt:lpstr>DFS Recursively</vt:lpstr>
      <vt:lpstr>DFS: Topological sort</vt:lpstr>
      <vt:lpstr>DFS Recursively</vt:lpstr>
      <vt:lpstr>DFS: Topological sort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354</cp:revision>
  <dcterms:created xsi:type="dcterms:W3CDTF">2023-10-13T16:06:42Z</dcterms:created>
  <dcterms:modified xsi:type="dcterms:W3CDTF">2023-12-01T17:05:25Z</dcterms:modified>
</cp:coreProperties>
</file>