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60" r:id="rId6"/>
    <p:sldId id="261" r:id="rId7"/>
    <p:sldId id="263" r:id="rId8"/>
    <p:sldId id="264" r:id="rId9"/>
    <p:sldId id="268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8" r:id="rId30"/>
    <p:sldId id="289" r:id="rId31"/>
    <p:sldId id="290" r:id="rId32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9900"/>
    <a:srgbClr val="FF9797"/>
    <a:srgbClr val="FF6464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7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A8D94-701F-50B7-FF63-239144983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BD39A-A942-599F-149A-747401D54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5134E-8798-2A87-98AE-0B134785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803DE-E5A1-A42D-17E0-52D8A15FE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8009D-BD52-D020-26A4-CCFF2596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C0788-F665-F0AA-D34E-18CDC381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25BE1-D418-6610-B976-595A42D78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C710E-4740-E186-8004-9F098E4B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57D91-6BF0-5F67-0BAA-BA3B5985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EB95B-64CF-ED1B-895D-0C15FB84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7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B0D1A-0325-047A-3C56-DB7DC37D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D4EC8-DF7A-722B-0985-B7E8ED880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F5D96-5B5D-A0E1-6B7E-F894B33D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1E58B-FD1B-5158-9002-DB790902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6E6E6-5DB2-B08C-E98E-4CE4CABA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4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3513-3DBF-F295-0635-A76FAD8F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398C-CAEC-53AA-8A8B-28B4B6EFE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AEDF-9628-E07A-C6FB-A23F1B37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D4231-DF5D-E75E-40A2-4490E3864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61DB8-8E9A-0329-3CC7-DD8BE396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B190C-5088-0FD4-FA3D-07D222B9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2422D-2D16-CCA8-2A1C-E13A1E064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C9900-661D-64EA-83FB-0318C266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F216F-818C-AE83-8D4F-42EC3C94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494A3-F80F-EC41-DDC0-726FC63A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1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F6897-8ADC-82FB-24C1-148BB152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07461-A71F-ECE6-AE85-5EA3DB5E1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9E8EA-550B-F0DB-2472-AE2D0456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A28DD-EC75-9F30-A7D3-C90A8D02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D4F3C-0167-D8D5-E58E-83645CE3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6DDF0-EBE9-4CB3-A532-8F8C26FC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4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EBC21-07E8-90D6-8FD3-4B7809D3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688B1-01DC-A6B4-1C44-C73416EC0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004C5-4EEE-C9A3-0FFF-B154F5B9A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95CA1-99E7-80CC-FF66-5C2F25904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1CBD4-5851-D78F-5249-59CDD8C9B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2F86E-5D21-865D-53AE-77B5C57E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F5E5A8-7D51-605B-E276-A7A5B93F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E01F4-D4D9-E56F-9035-05E60581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237B-2CFD-F0AF-D3E6-2FDD100A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14118-0522-CF53-601D-265A3261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C46D9-B22E-C768-B35E-20DA3395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D07EE-0E9C-EC8E-BAC0-7B8C9EFB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1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BA0918-E285-61F1-EDAF-6B7FD149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AFD855-6290-493F-81E4-A89E8DDE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BAA96-146F-BEF1-15D5-935C1B8E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1D78-E109-DF5D-A589-413429D2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91868-FB59-5D14-1BCA-C7C43F068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2F535-BC7E-F5E2-864B-461F8404D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FCF40-365C-13EE-4DB1-CC7C5858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58AA7-3077-1807-CEB8-2C0F27B4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74C30-07C1-3F35-E57B-30BFA71A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1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81C30-49BA-398C-2DF8-B0736590C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C7B813-1595-60AF-F5B3-A0DAE6653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02F2-AF70-21FD-1449-18CBF4C17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982EC-DE32-4452-40AB-762F386A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76A50-D174-12CE-9CCD-74569685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79484-4128-5F97-59B5-3CF00D56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3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FDEBFE-9C54-D45A-111D-948735AB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F582E-F84E-411A-7F7A-D8EF87E1F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CE3F9-A152-FD27-1D1D-64A1C313F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21D02-69CC-42C9-85CE-4F8B68ED22B8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318D-9BE5-6E4A-1795-F02EED65F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4FB82-C81E-722D-F23A-4047C60DB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2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332 Autumn 2023</a:t>
            </a:r>
            <a:br>
              <a:rPr lang="en-US" dirty="0"/>
            </a:br>
            <a:r>
              <a:rPr lang="en-US" dirty="0"/>
              <a:t>Lecture 24: Concurrency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A8ACE-0848-BFD0-B55C-5ADE4C4BC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“Bad” Interleaving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14509-872D-1E71-1F56-099930F74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330960"/>
            <a:ext cx="11917680" cy="5527039"/>
          </a:xfrm>
        </p:spPr>
        <p:txBody>
          <a:bodyPr>
            <a:normAutofit/>
          </a:bodyPr>
          <a:lstStyle/>
          <a:p>
            <a:r>
              <a:rPr lang="en-US" dirty="0"/>
              <a:t>Assume the initial balance is 150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EFDB0C-B099-09B5-232E-F0FD7B01BA79}"/>
              </a:ext>
            </a:extLst>
          </p:cNvPr>
          <p:cNvSpPr/>
          <p:nvPr/>
        </p:nvSpPr>
        <p:spPr>
          <a:xfrm>
            <a:off x="3478179" y="2172832"/>
            <a:ext cx="2165657" cy="8561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withdraw(100);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48739-9A4E-4DE9-3C34-1F967631D892}"/>
              </a:ext>
            </a:extLst>
          </p:cNvPr>
          <p:cNvSpPr txBox="1"/>
          <p:nvPr/>
        </p:nvSpPr>
        <p:spPr>
          <a:xfrm>
            <a:off x="3478180" y="1865651"/>
            <a:ext cx="107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1: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D40A5B-D6FE-42EA-6F2F-1386F2603716}"/>
              </a:ext>
            </a:extLst>
          </p:cNvPr>
          <p:cNvSpPr/>
          <p:nvPr/>
        </p:nvSpPr>
        <p:spPr>
          <a:xfrm>
            <a:off x="6878319" y="2172832"/>
            <a:ext cx="2165657" cy="8561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withdraw(75);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ADF18B-F1F4-F324-5D1C-50A2842AC38D}"/>
              </a:ext>
            </a:extLst>
          </p:cNvPr>
          <p:cNvSpPr txBox="1"/>
          <p:nvPr/>
        </p:nvSpPr>
        <p:spPr>
          <a:xfrm>
            <a:off x="6878320" y="1865651"/>
            <a:ext cx="107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2: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3111F2-E0CB-EFB9-CDFE-114A83873431}"/>
              </a:ext>
            </a:extLst>
          </p:cNvPr>
          <p:cNvSpPr/>
          <p:nvPr/>
        </p:nvSpPr>
        <p:spPr>
          <a:xfrm>
            <a:off x="2864289" y="3437615"/>
            <a:ext cx="3393439" cy="24247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int b = </a:t>
            </a:r>
            <a:r>
              <a:rPr lang="en-US" dirty="0" err="1">
                <a:solidFill>
                  <a:schemeClr val="tx1"/>
                </a:solidFill>
              </a:rPr>
              <a:t>getBalance</a:t>
            </a:r>
            <a:r>
              <a:rPr lang="en-US" dirty="0">
                <a:solidFill>
                  <a:schemeClr val="tx1"/>
                </a:solidFill>
              </a:rPr>
              <a:t>();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if (amount &gt; b)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throw new Exception(); 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</a:rPr>
              <a:t>setBalance</a:t>
            </a:r>
            <a:r>
              <a:rPr lang="en-US" dirty="0">
                <a:solidFill>
                  <a:schemeClr val="tx1"/>
                </a:solidFill>
              </a:rPr>
              <a:t>(b – amount);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9C9F9B-23B2-843A-E07D-0F90A5EC807E}"/>
              </a:ext>
            </a:extLst>
          </p:cNvPr>
          <p:cNvSpPr/>
          <p:nvPr/>
        </p:nvSpPr>
        <p:spPr>
          <a:xfrm>
            <a:off x="6257728" y="3437615"/>
            <a:ext cx="3393439" cy="24247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int b = </a:t>
            </a:r>
            <a:r>
              <a:rPr lang="en-US" dirty="0" err="1">
                <a:solidFill>
                  <a:schemeClr val="tx1"/>
                </a:solidFill>
              </a:rPr>
              <a:t>getBalance</a:t>
            </a:r>
            <a:r>
              <a:rPr lang="en-US" dirty="0">
                <a:solidFill>
                  <a:schemeClr val="tx1"/>
                </a:solidFill>
              </a:rPr>
              <a:t>();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if (amount &gt; b)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throw new Exception(); 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</a:rPr>
              <a:t>setBalance</a:t>
            </a:r>
            <a:r>
              <a:rPr lang="en-US" dirty="0">
                <a:solidFill>
                  <a:schemeClr val="tx1"/>
                </a:solidFill>
              </a:rPr>
              <a:t>(b – amount);</a:t>
            </a:r>
          </a:p>
        </p:txBody>
      </p:sp>
    </p:spTree>
    <p:extLst>
      <p:ext uri="{BB962C8B-B14F-4D97-AF65-F5344CB8AC3E}">
        <p14:creationId xmlns:p14="http://schemas.microsoft.com/office/powerpoint/2010/main" val="3123159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A8ACE-0848-BFD0-B55C-5ADE4C4BC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result?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14509-872D-1E71-1F56-099930F74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330960"/>
            <a:ext cx="11917680" cy="5527039"/>
          </a:xfrm>
        </p:spPr>
        <p:txBody>
          <a:bodyPr>
            <a:normAutofit/>
          </a:bodyPr>
          <a:lstStyle/>
          <a:p>
            <a:r>
              <a:rPr lang="en-US" dirty="0"/>
              <a:t>Assume the initial balance is 150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EFDB0C-B099-09B5-232E-F0FD7B01BA79}"/>
              </a:ext>
            </a:extLst>
          </p:cNvPr>
          <p:cNvSpPr/>
          <p:nvPr/>
        </p:nvSpPr>
        <p:spPr>
          <a:xfrm>
            <a:off x="3478179" y="2172832"/>
            <a:ext cx="2165657" cy="8561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withdraw(100);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48739-9A4E-4DE9-3C34-1F967631D892}"/>
              </a:ext>
            </a:extLst>
          </p:cNvPr>
          <p:cNvSpPr txBox="1"/>
          <p:nvPr/>
        </p:nvSpPr>
        <p:spPr>
          <a:xfrm>
            <a:off x="3478180" y="1865651"/>
            <a:ext cx="107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1: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D40A5B-D6FE-42EA-6F2F-1386F2603716}"/>
              </a:ext>
            </a:extLst>
          </p:cNvPr>
          <p:cNvSpPr/>
          <p:nvPr/>
        </p:nvSpPr>
        <p:spPr>
          <a:xfrm>
            <a:off x="6878319" y="2172832"/>
            <a:ext cx="2165657" cy="8561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withdraw(75);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ADF18B-F1F4-F324-5D1C-50A2842AC38D}"/>
              </a:ext>
            </a:extLst>
          </p:cNvPr>
          <p:cNvSpPr txBox="1"/>
          <p:nvPr/>
        </p:nvSpPr>
        <p:spPr>
          <a:xfrm>
            <a:off x="6878320" y="1865651"/>
            <a:ext cx="107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2: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3111F2-E0CB-EFB9-CDFE-114A83873431}"/>
              </a:ext>
            </a:extLst>
          </p:cNvPr>
          <p:cNvSpPr/>
          <p:nvPr/>
        </p:nvSpPr>
        <p:spPr>
          <a:xfrm>
            <a:off x="2864289" y="3437615"/>
            <a:ext cx="3393439" cy="24247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int b = </a:t>
            </a:r>
            <a:r>
              <a:rPr lang="en-US" dirty="0" err="1">
                <a:solidFill>
                  <a:schemeClr val="tx1"/>
                </a:solidFill>
              </a:rPr>
              <a:t>getBalance</a:t>
            </a:r>
            <a:r>
              <a:rPr lang="en-US" dirty="0">
                <a:solidFill>
                  <a:schemeClr val="tx1"/>
                </a:solidFill>
              </a:rPr>
              <a:t>();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if (amount &gt; b)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throw new Exception(); 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</a:rPr>
              <a:t>setBalance</a:t>
            </a:r>
            <a:r>
              <a:rPr lang="en-US" dirty="0">
                <a:solidFill>
                  <a:schemeClr val="tx1"/>
                </a:solidFill>
              </a:rPr>
              <a:t>(b – amount);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9C9F9B-23B2-843A-E07D-0F90A5EC807E}"/>
              </a:ext>
            </a:extLst>
          </p:cNvPr>
          <p:cNvSpPr/>
          <p:nvPr/>
        </p:nvSpPr>
        <p:spPr>
          <a:xfrm>
            <a:off x="6257728" y="3437615"/>
            <a:ext cx="3393439" cy="24247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int b = </a:t>
            </a:r>
            <a:r>
              <a:rPr lang="en-US" dirty="0" err="1">
                <a:solidFill>
                  <a:schemeClr val="tx1"/>
                </a:solidFill>
              </a:rPr>
              <a:t>getBalance</a:t>
            </a:r>
            <a:r>
              <a:rPr lang="en-US" dirty="0">
                <a:solidFill>
                  <a:schemeClr val="tx1"/>
                </a:solidFill>
              </a:rPr>
              <a:t>();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if (amount &gt; b)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throw new Exception(); 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</a:rPr>
              <a:t>setBalance</a:t>
            </a:r>
            <a:r>
              <a:rPr lang="en-US" dirty="0">
                <a:solidFill>
                  <a:schemeClr val="tx1"/>
                </a:solidFill>
              </a:rPr>
              <a:t>(b – amount);</a:t>
            </a:r>
          </a:p>
        </p:txBody>
      </p:sp>
    </p:spTree>
    <p:extLst>
      <p:ext uri="{BB962C8B-B14F-4D97-AF65-F5344CB8AC3E}">
        <p14:creationId xmlns:p14="http://schemas.microsoft.com/office/powerpoint/2010/main" val="1068637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825FF-2CDE-3F33-5B4D-F3A0869EE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Bad Fix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364B38-540B-8CEF-70F3-5E01114AC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330960"/>
            <a:ext cx="11917680" cy="552703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Assume the initial balance is 150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class </a:t>
            </a:r>
            <a:r>
              <a:rPr lang="en-US" dirty="0" err="1"/>
              <a:t>BankAccount</a:t>
            </a:r>
            <a:r>
              <a:rPr lang="en-US" dirty="0"/>
              <a:t> { </a:t>
            </a:r>
          </a:p>
          <a:p>
            <a:pPr marL="0" indent="0">
              <a:buNone/>
            </a:pPr>
            <a:r>
              <a:rPr lang="en-US" dirty="0"/>
              <a:t>	private int balance = 0; </a:t>
            </a:r>
          </a:p>
          <a:p>
            <a:pPr marL="0" indent="0">
              <a:buNone/>
            </a:pPr>
            <a:r>
              <a:rPr lang="en-US" dirty="0"/>
              <a:t>	int </a:t>
            </a:r>
            <a:r>
              <a:rPr lang="en-US" dirty="0" err="1"/>
              <a:t>getBalance</a:t>
            </a:r>
            <a:r>
              <a:rPr lang="en-US" dirty="0"/>
              <a:t>() { return balance; } </a:t>
            </a:r>
          </a:p>
          <a:p>
            <a:pPr marL="0" indent="0">
              <a:buNone/>
            </a:pPr>
            <a:r>
              <a:rPr lang="en-US" dirty="0"/>
              <a:t>	void </a:t>
            </a:r>
            <a:r>
              <a:rPr lang="en-US" dirty="0" err="1"/>
              <a:t>setBalance</a:t>
            </a:r>
            <a:r>
              <a:rPr lang="en-US" dirty="0"/>
              <a:t>(int x) { balance = x; } </a:t>
            </a:r>
          </a:p>
          <a:p>
            <a:pPr marL="0" indent="0">
              <a:buNone/>
            </a:pPr>
            <a:r>
              <a:rPr lang="en-US" dirty="0"/>
              <a:t>	void withdraw(int amount) { </a:t>
            </a:r>
          </a:p>
          <a:p>
            <a:pPr marL="0" indent="0">
              <a:buNone/>
            </a:pPr>
            <a:r>
              <a:rPr lang="en-US" dirty="0"/>
              <a:t>		if (amount &gt; </a:t>
            </a:r>
            <a:r>
              <a:rPr lang="en-US" dirty="0" err="1">
                <a:solidFill>
                  <a:srgbClr val="FF0000"/>
                </a:solidFill>
              </a:rPr>
              <a:t>getBalance</a:t>
            </a:r>
            <a:r>
              <a:rPr lang="en-US" dirty="0">
                <a:solidFill>
                  <a:srgbClr val="FF0000"/>
                </a:solidFill>
              </a:rPr>
              <a:t>()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			throw new </a:t>
            </a:r>
            <a:r>
              <a:rPr lang="en-US" dirty="0" err="1"/>
              <a:t>WithdrawTooLargeException</a:t>
            </a:r>
            <a:r>
              <a:rPr lang="en-US" dirty="0"/>
              <a:t>();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setBalance</a:t>
            </a:r>
            <a:r>
              <a:rPr lang="en-US" dirty="0"/>
              <a:t>(</a:t>
            </a:r>
            <a:r>
              <a:rPr lang="en-US" dirty="0" err="1">
                <a:solidFill>
                  <a:srgbClr val="FF0000"/>
                </a:solidFill>
              </a:rPr>
              <a:t>getBalance</a:t>
            </a:r>
            <a:r>
              <a:rPr lang="en-US" dirty="0">
                <a:solidFill>
                  <a:srgbClr val="FF0000"/>
                </a:solidFill>
              </a:rPr>
              <a:t>()</a:t>
            </a:r>
            <a:r>
              <a:rPr lang="en-US" dirty="0"/>
              <a:t> – amount); } </a:t>
            </a:r>
          </a:p>
          <a:p>
            <a:pPr marL="0" indent="0">
              <a:buNone/>
            </a:pPr>
            <a:r>
              <a:rPr lang="en-US" dirty="0"/>
              <a:t>	// other operations like deposit, etc. </a:t>
            </a:r>
          </a:p>
          <a:p>
            <a:pPr marL="0" indent="0">
              <a:buNone/>
            </a:pPr>
            <a:r>
              <a:rPr lang="en-US" dirty="0"/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3107644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A8ACE-0848-BFD0-B55C-5ADE4C4BC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still “Bad” Interleaving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14509-872D-1E71-1F56-099930F74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330960"/>
            <a:ext cx="11917680" cy="5527039"/>
          </a:xfrm>
        </p:spPr>
        <p:txBody>
          <a:bodyPr>
            <a:normAutofit/>
          </a:bodyPr>
          <a:lstStyle/>
          <a:p>
            <a:r>
              <a:rPr lang="en-US" dirty="0"/>
              <a:t>Assume the initial balance is 150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EFDB0C-B099-09B5-232E-F0FD7B01BA79}"/>
              </a:ext>
            </a:extLst>
          </p:cNvPr>
          <p:cNvSpPr/>
          <p:nvPr/>
        </p:nvSpPr>
        <p:spPr>
          <a:xfrm>
            <a:off x="3478179" y="2172832"/>
            <a:ext cx="2165657" cy="8561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withdraw(100);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48739-9A4E-4DE9-3C34-1F967631D892}"/>
              </a:ext>
            </a:extLst>
          </p:cNvPr>
          <p:cNvSpPr txBox="1"/>
          <p:nvPr/>
        </p:nvSpPr>
        <p:spPr>
          <a:xfrm>
            <a:off x="3478180" y="1865651"/>
            <a:ext cx="107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1: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D40A5B-D6FE-42EA-6F2F-1386F2603716}"/>
              </a:ext>
            </a:extLst>
          </p:cNvPr>
          <p:cNvSpPr/>
          <p:nvPr/>
        </p:nvSpPr>
        <p:spPr>
          <a:xfrm>
            <a:off x="6878319" y="2172832"/>
            <a:ext cx="2165657" cy="8561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withdraw(75);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ADF18B-F1F4-F324-5D1C-50A2842AC38D}"/>
              </a:ext>
            </a:extLst>
          </p:cNvPr>
          <p:cNvSpPr txBox="1"/>
          <p:nvPr/>
        </p:nvSpPr>
        <p:spPr>
          <a:xfrm>
            <a:off x="6878320" y="1865651"/>
            <a:ext cx="107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2: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3111F2-E0CB-EFB9-CDFE-114A83873431}"/>
              </a:ext>
            </a:extLst>
          </p:cNvPr>
          <p:cNvSpPr/>
          <p:nvPr/>
        </p:nvSpPr>
        <p:spPr>
          <a:xfrm>
            <a:off x="2428241" y="3437615"/>
            <a:ext cx="3829488" cy="24247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if (amount &gt; </a:t>
            </a:r>
            <a:r>
              <a:rPr lang="en-US" dirty="0" err="1">
                <a:solidFill>
                  <a:schemeClr val="tx1"/>
                </a:solidFill>
              </a:rPr>
              <a:t>getBalance</a:t>
            </a:r>
            <a:r>
              <a:rPr lang="en-US" dirty="0">
                <a:solidFill>
                  <a:schemeClr val="tx1"/>
                </a:solidFill>
              </a:rPr>
              <a:t>())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throw new Exception(); 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setBalance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getBalance</a:t>
            </a:r>
            <a:r>
              <a:rPr lang="en-US" dirty="0">
                <a:solidFill>
                  <a:schemeClr val="tx1"/>
                </a:solidFill>
              </a:rPr>
              <a:t>()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– amount);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</a:rPr>
              <a:t>setBalance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getBalance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() </a:t>
            </a:r>
            <a:r>
              <a:rPr lang="en-US" dirty="0">
                <a:solidFill>
                  <a:schemeClr val="tx1"/>
                </a:solidFill>
              </a:rPr>
              <a:t>– amount);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9C9F9B-23B2-843A-E07D-0F90A5EC807E}"/>
              </a:ext>
            </a:extLst>
          </p:cNvPr>
          <p:cNvSpPr/>
          <p:nvPr/>
        </p:nvSpPr>
        <p:spPr>
          <a:xfrm>
            <a:off x="6257728" y="3437615"/>
            <a:ext cx="3829488" cy="24247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if (amount &gt; </a:t>
            </a:r>
            <a:r>
              <a:rPr lang="en-US" dirty="0" err="1">
                <a:solidFill>
                  <a:schemeClr val="tx1"/>
                </a:solidFill>
              </a:rPr>
              <a:t>getBalance</a:t>
            </a:r>
            <a:r>
              <a:rPr lang="en-US" dirty="0">
                <a:solidFill>
                  <a:schemeClr val="tx1"/>
                </a:solidFill>
              </a:rPr>
              <a:t>())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throw new Exception(); 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</a:rPr>
              <a:t>setBalance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getBalance</a:t>
            </a:r>
            <a:r>
              <a:rPr lang="en-US" dirty="0">
                <a:solidFill>
                  <a:schemeClr val="tx1"/>
                </a:solidFill>
              </a:rPr>
              <a:t>() – amount);</a:t>
            </a:r>
          </a:p>
        </p:txBody>
      </p:sp>
    </p:spTree>
    <p:extLst>
      <p:ext uri="{BB962C8B-B14F-4D97-AF65-F5344CB8AC3E}">
        <p14:creationId xmlns:p14="http://schemas.microsoft.com/office/powerpoint/2010/main" val="3701308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FCF88-C78D-8F7E-C458-5267F33A3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want – Mutual Exclusion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C05A3-0912-1FA4-743F-1EACF89C3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one thread is withdrawing from the account, we want to exclude all other threads from also withdrawing</a:t>
            </a:r>
          </a:p>
          <a:p>
            <a:r>
              <a:rPr lang="en-US" dirty="0"/>
              <a:t>Called mutual exclusion: </a:t>
            </a:r>
          </a:p>
          <a:p>
            <a:pPr lvl="1"/>
            <a:r>
              <a:rPr lang="en-US" dirty="0"/>
              <a:t>One thread using a resource (here: a bank account) means another thread must wait </a:t>
            </a:r>
          </a:p>
          <a:p>
            <a:pPr lvl="1"/>
            <a:r>
              <a:rPr lang="en-US" dirty="0"/>
              <a:t>We call the area of code that we want to have mutual exclusion (only one thread can be there at a time) a </a:t>
            </a:r>
            <a:r>
              <a:rPr lang="en-US" b="1" dirty="0"/>
              <a:t>critical section</a:t>
            </a:r>
            <a:r>
              <a:rPr lang="en-US" dirty="0"/>
              <a:t>.</a:t>
            </a:r>
          </a:p>
          <a:p>
            <a:r>
              <a:rPr lang="en-US" dirty="0"/>
              <a:t>The programmer must implement critical sections!</a:t>
            </a:r>
          </a:p>
          <a:p>
            <a:pPr lvl="1"/>
            <a:r>
              <a:rPr lang="en-US" dirty="0"/>
              <a:t>It requires programming language primitives to do correctly</a:t>
            </a:r>
          </a:p>
        </p:txBody>
      </p:sp>
    </p:spTree>
    <p:extLst>
      <p:ext uri="{BB962C8B-B14F-4D97-AF65-F5344CB8AC3E}">
        <p14:creationId xmlns:p14="http://schemas.microsoft.com/office/powerpoint/2010/main" val="3986630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471D8-BB83-76BB-E6F8-6835C329D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Bad attempt at Mutual Exclusion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0E0194-851C-428D-58B7-7789AF790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330960"/>
            <a:ext cx="11917680" cy="552703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class </a:t>
            </a:r>
            <a:r>
              <a:rPr lang="en-US" dirty="0" err="1"/>
              <a:t>BankAccount</a:t>
            </a:r>
            <a:r>
              <a:rPr lang="en-US" dirty="0"/>
              <a:t> { </a:t>
            </a:r>
          </a:p>
          <a:p>
            <a:pPr marL="0" indent="0">
              <a:buNone/>
            </a:pPr>
            <a:r>
              <a:rPr lang="en-US" dirty="0"/>
              <a:t>	private int balance = 0;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private Boolean busy = false;</a:t>
            </a:r>
          </a:p>
          <a:p>
            <a:pPr marL="0" indent="0">
              <a:buNone/>
            </a:pPr>
            <a:r>
              <a:rPr lang="en-US" dirty="0"/>
              <a:t>	int </a:t>
            </a:r>
            <a:r>
              <a:rPr lang="en-US" dirty="0" err="1"/>
              <a:t>getBalance</a:t>
            </a:r>
            <a:r>
              <a:rPr lang="en-US" dirty="0"/>
              <a:t>() { return balance; } </a:t>
            </a:r>
          </a:p>
          <a:p>
            <a:pPr marL="0" indent="0">
              <a:buNone/>
            </a:pPr>
            <a:r>
              <a:rPr lang="en-US" dirty="0"/>
              <a:t>	void </a:t>
            </a:r>
            <a:r>
              <a:rPr lang="en-US" dirty="0" err="1"/>
              <a:t>setBalance</a:t>
            </a:r>
            <a:r>
              <a:rPr lang="en-US" dirty="0"/>
              <a:t>(int x) { balance = x; } </a:t>
            </a:r>
          </a:p>
          <a:p>
            <a:pPr marL="0" indent="0">
              <a:buNone/>
            </a:pPr>
            <a:r>
              <a:rPr lang="en-US" dirty="0"/>
              <a:t>	void withdraw(int amount) {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FF0000"/>
                </a:solidFill>
              </a:rPr>
              <a:t>while (busy) { /* wait until not busy */ }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	busy = true;</a:t>
            </a:r>
          </a:p>
          <a:p>
            <a:pPr marL="0" indent="0">
              <a:buNone/>
            </a:pPr>
            <a:r>
              <a:rPr lang="en-US" dirty="0"/>
              <a:t>		int b = </a:t>
            </a:r>
            <a:r>
              <a:rPr lang="en-US" dirty="0" err="1"/>
              <a:t>getBalance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/>
              <a:t>		if (amount &gt; b) </a:t>
            </a:r>
          </a:p>
          <a:p>
            <a:pPr marL="0" indent="0">
              <a:buNone/>
            </a:pPr>
            <a:r>
              <a:rPr lang="en-US" dirty="0"/>
              <a:t>			throw new </a:t>
            </a:r>
            <a:r>
              <a:rPr lang="en-US" dirty="0" err="1"/>
              <a:t>WithdrawTooLargeException</a:t>
            </a:r>
            <a:r>
              <a:rPr lang="en-US" dirty="0"/>
              <a:t>();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setBalance</a:t>
            </a:r>
            <a:r>
              <a:rPr lang="en-US" dirty="0"/>
              <a:t>(b – amount);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FF0000"/>
                </a:solidFill>
              </a:rPr>
              <a:t>busy = false;</a:t>
            </a:r>
            <a:r>
              <a:rPr lang="en-US" dirty="0"/>
              <a:t>} </a:t>
            </a:r>
          </a:p>
          <a:p>
            <a:pPr marL="0" indent="0">
              <a:buNone/>
            </a:pPr>
            <a:r>
              <a:rPr lang="en-US" dirty="0"/>
              <a:t>	// other operations like deposit, etc. </a:t>
            </a:r>
          </a:p>
          <a:p>
            <a:pPr marL="0" indent="0">
              <a:buNone/>
            </a:pPr>
            <a:r>
              <a:rPr lang="en-US" dirty="0"/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2059143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A8ACE-0848-BFD0-B55C-5ADE4C4BC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still “Bad” Interleaving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14509-872D-1E71-1F56-099930F74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330960"/>
            <a:ext cx="11917680" cy="5527039"/>
          </a:xfrm>
        </p:spPr>
        <p:txBody>
          <a:bodyPr>
            <a:normAutofit/>
          </a:bodyPr>
          <a:lstStyle/>
          <a:p>
            <a:r>
              <a:rPr lang="en-US" dirty="0"/>
              <a:t>Assume the initial balance is 150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EFDB0C-B099-09B5-232E-F0FD7B01BA79}"/>
              </a:ext>
            </a:extLst>
          </p:cNvPr>
          <p:cNvSpPr/>
          <p:nvPr/>
        </p:nvSpPr>
        <p:spPr>
          <a:xfrm>
            <a:off x="3478179" y="2172832"/>
            <a:ext cx="2165657" cy="8561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withdraw(100);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48739-9A4E-4DE9-3C34-1F967631D892}"/>
              </a:ext>
            </a:extLst>
          </p:cNvPr>
          <p:cNvSpPr txBox="1"/>
          <p:nvPr/>
        </p:nvSpPr>
        <p:spPr>
          <a:xfrm>
            <a:off x="3478180" y="1865651"/>
            <a:ext cx="107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1: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D40A5B-D6FE-42EA-6F2F-1386F2603716}"/>
              </a:ext>
            </a:extLst>
          </p:cNvPr>
          <p:cNvSpPr/>
          <p:nvPr/>
        </p:nvSpPr>
        <p:spPr>
          <a:xfrm>
            <a:off x="6878319" y="2172832"/>
            <a:ext cx="2165657" cy="8561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withdraw(75);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ADF18B-F1F4-F324-5D1C-50A2842AC38D}"/>
              </a:ext>
            </a:extLst>
          </p:cNvPr>
          <p:cNvSpPr txBox="1"/>
          <p:nvPr/>
        </p:nvSpPr>
        <p:spPr>
          <a:xfrm>
            <a:off x="6878320" y="1865651"/>
            <a:ext cx="107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2: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3111F2-E0CB-EFB9-CDFE-114A83873431}"/>
              </a:ext>
            </a:extLst>
          </p:cNvPr>
          <p:cNvSpPr/>
          <p:nvPr/>
        </p:nvSpPr>
        <p:spPr>
          <a:xfrm>
            <a:off x="2255520" y="2915920"/>
            <a:ext cx="4002209" cy="39420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while (busy) { /* wait until not busy */ }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busy = true;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int b = </a:t>
            </a:r>
            <a:r>
              <a:rPr lang="en-US" dirty="0" err="1">
                <a:solidFill>
                  <a:schemeClr val="tx1"/>
                </a:solidFill>
              </a:rPr>
              <a:t>getBalance</a:t>
            </a:r>
            <a:r>
              <a:rPr lang="en-US" dirty="0">
                <a:solidFill>
                  <a:schemeClr val="tx1"/>
                </a:solidFill>
              </a:rPr>
              <a:t>();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if (amount &gt; b)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throw new Exception(); 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</a:rPr>
              <a:t>setBalance</a:t>
            </a:r>
            <a:r>
              <a:rPr lang="en-US" dirty="0">
                <a:solidFill>
                  <a:schemeClr val="tx1"/>
                </a:solidFill>
              </a:rPr>
              <a:t>(b – amount);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busy = false;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9C9F9B-23B2-843A-E07D-0F90A5EC807E}"/>
              </a:ext>
            </a:extLst>
          </p:cNvPr>
          <p:cNvSpPr/>
          <p:nvPr/>
        </p:nvSpPr>
        <p:spPr>
          <a:xfrm>
            <a:off x="6257728" y="2915918"/>
            <a:ext cx="4002208" cy="39420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while (busy) { /* wait until not busy */ }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busy = true;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int b = </a:t>
            </a:r>
            <a:r>
              <a:rPr lang="en-US" dirty="0" err="1">
                <a:solidFill>
                  <a:schemeClr val="tx1"/>
                </a:solidFill>
              </a:rPr>
              <a:t>getBalance</a:t>
            </a:r>
            <a:r>
              <a:rPr lang="en-US" dirty="0">
                <a:solidFill>
                  <a:schemeClr val="tx1"/>
                </a:solidFill>
              </a:rPr>
              <a:t>();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if (amount &gt; b)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throw new Exception(); 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</a:rPr>
              <a:t>setBalance</a:t>
            </a:r>
            <a:r>
              <a:rPr lang="en-US" dirty="0">
                <a:solidFill>
                  <a:schemeClr val="tx1"/>
                </a:solidFill>
              </a:rPr>
              <a:t>(b – amount);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busy = false; </a:t>
            </a:r>
          </a:p>
        </p:txBody>
      </p:sp>
    </p:spTree>
    <p:extLst>
      <p:ext uri="{BB962C8B-B14F-4D97-AF65-F5344CB8AC3E}">
        <p14:creationId xmlns:p14="http://schemas.microsoft.com/office/powerpoint/2010/main" val="3919207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2AEEC-82A4-7735-C350-4DA0E1BB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594BA-009A-BCE3-1087-2A0C36A43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en-US" dirty="0"/>
              <a:t>We need a construct from Java to do this</a:t>
            </a:r>
          </a:p>
          <a:p>
            <a:r>
              <a:rPr lang="en-US" dirty="0"/>
              <a:t>One Solution – A </a:t>
            </a:r>
            <a:r>
              <a:rPr lang="en-US" b="1" dirty="0"/>
              <a:t>Mutual Exclusion Lock</a:t>
            </a:r>
            <a:r>
              <a:rPr lang="en-US" dirty="0"/>
              <a:t> (called a Mutex or Lock)</a:t>
            </a:r>
          </a:p>
          <a:p>
            <a:r>
              <a:rPr lang="en-US" dirty="0"/>
              <a:t>We define a </a:t>
            </a:r>
            <a:r>
              <a:rPr lang="en-US" b="1" dirty="0"/>
              <a:t>Lock</a:t>
            </a:r>
            <a:r>
              <a:rPr lang="en-US" dirty="0"/>
              <a:t> to be a ADT with operations:</a:t>
            </a:r>
          </a:p>
          <a:p>
            <a:pPr lvl="1"/>
            <a:r>
              <a:rPr lang="en-US" dirty="0"/>
              <a:t>New: </a:t>
            </a:r>
          </a:p>
          <a:p>
            <a:pPr lvl="2"/>
            <a:r>
              <a:rPr lang="en-US" dirty="0"/>
              <a:t>make a new lock, initially “not held”</a:t>
            </a:r>
          </a:p>
          <a:p>
            <a:pPr lvl="1"/>
            <a:r>
              <a:rPr lang="en-US" dirty="0"/>
              <a:t>Acquire:</a:t>
            </a:r>
          </a:p>
          <a:p>
            <a:pPr lvl="2"/>
            <a:r>
              <a:rPr lang="en-US" dirty="0"/>
              <a:t>If lock is not held, mark it as “held”</a:t>
            </a:r>
          </a:p>
          <a:p>
            <a:pPr lvl="3"/>
            <a:r>
              <a:rPr lang="en-US" dirty="0"/>
              <a:t>These two steps always done together in a way that cannot be interrupted!</a:t>
            </a:r>
          </a:p>
          <a:p>
            <a:pPr lvl="2"/>
            <a:r>
              <a:rPr lang="en-US" dirty="0"/>
              <a:t>If lock is held, pause until it is marked as “not held”</a:t>
            </a:r>
          </a:p>
          <a:p>
            <a:pPr lvl="1"/>
            <a:r>
              <a:rPr lang="en-US" dirty="0"/>
              <a:t>Release:</a:t>
            </a:r>
          </a:p>
          <a:p>
            <a:pPr lvl="2"/>
            <a:r>
              <a:rPr lang="en-US" dirty="0"/>
              <a:t>Mark the lock as “not held”</a:t>
            </a:r>
          </a:p>
        </p:txBody>
      </p:sp>
    </p:spTree>
    <p:extLst>
      <p:ext uri="{BB962C8B-B14F-4D97-AF65-F5344CB8AC3E}">
        <p14:creationId xmlns:p14="http://schemas.microsoft.com/office/powerpoint/2010/main" val="2056654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471D8-BB83-76BB-E6F8-6835C329D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Correct Bank Account Example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0E0194-851C-428D-58B7-7789AF790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330960"/>
            <a:ext cx="11917680" cy="552703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class </a:t>
            </a:r>
            <a:r>
              <a:rPr lang="en-US" dirty="0" err="1"/>
              <a:t>BankAccount</a:t>
            </a:r>
            <a:r>
              <a:rPr lang="en-US" dirty="0"/>
              <a:t> { </a:t>
            </a:r>
          </a:p>
          <a:p>
            <a:pPr marL="0" indent="0">
              <a:buNone/>
            </a:pPr>
            <a:r>
              <a:rPr lang="en-US" dirty="0"/>
              <a:t>	private int balance = 0;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private Lock </a:t>
            </a:r>
            <a:r>
              <a:rPr lang="en-US" dirty="0" err="1">
                <a:solidFill>
                  <a:srgbClr val="FF0000"/>
                </a:solidFill>
              </a:rPr>
              <a:t>lck</a:t>
            </a:r>
            <a:r>
              <a:rPr lang="en-US" dirty="0">
                <a:solidFill>
                  <a:srgbClr val="FF0000"/>
                </a:solidFill>
              </a:rPr>
              <a:t> = new Lock();</a:t>
            </a:r>
          </a:p>
          <a:p>
            <a:pPr marL="0" indent="0">
              <a:buNone/>
            </a:pPr>
            <a:r>
              <a:rPr lang="en-US" dirty="0"/>
              <a:t>	int </a:t>
            </a:r>
            <a:r>
              <a:rPr lang="en-US" dirty="0" err="1"/>
              <a:t>getBalance</a:t>
            </a:r>
            <a:r>
              <a:rPr lang="en-US" dirty="0"/>
              <a:t>() { return balance; } </a:t>
            </a:r>
          </a:p>
          <a:p>
            <a:pPr marL="0" indent="0">
              <a:buNone/>
            </a:pPr>
            <a:r>
              <a:rPr lang="en-US" dirty="0"/>
              <a:t>	void </a:t>
            </a:r>
            <a:r>
              <a:rPr lang="en-US" dirty="0" err="1"/>
              <a:t>setBalance</a:t>
            </a:r>
            <a:r>
              <a:rPr lang="en-US" dirty="0"/>
              <a:t>(int x) { balance = x; } </a:t>
            </a:r>
          </a:p>
          <a:p>
            <a:pPr marL="0" indent="0">
              <a:buNone/>
            </a:pPr>
            <a:r>
              <a:rPr lang="en-US" dirty="0"/>
              <a:t>	void withdraw(int amount) {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>
                <a:solidFill>
                  <a:srgbClr val="FF0000"/>
                </a:solidFill>
              </a:rPr>
              <a:t>lk.acquire</a:t>
            </a:r>
            <a:r>
              <a:rPr lang="en-US" dirty="0">
                <a:solidFill>
                  <a:srgbClr val="FF0000"/>
                </a:solidFill>
              </a:rPr>
              <a:t>();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	int b = </a:t>
            </a:r>
            <a:r>
              <a:rPr lang="en-US" dirty="0" err="1"/>
              <a:t>getBalance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/>
              <a:t>		if (amount &gt; b) </a:t>
            </a:r>
          </a:p>
          <a:p>
            <a:pPr marL="0" indent="0">
              <a:buNone/>
            </a:pPr>
            <a:r>
              <a:rPr lang="en-US" dirty="0"/>
              <a:t>			throw new </a:t>
            </a:r>
            <a:r>
              <a:rPr lang="en-US" dirty="0" err="1"/>
              <a:t>WithdrawTooLargeException</a:t>
            </a:r>
            <a:r>
              <a:rPr lang="en-US" dirty="0"/>
              <a:t>();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setBalance</a:t>
            </a:r>
            <a:r>
              <a:rPr lang="en-US" dirty="0"/>
              <a:t>(b – amount);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>
                <a:solidFill>
                  <a:srgbClr val="FF0000"/>
                </a:solidFill>
              </a:rPr>
              <a:t>lk.release</a:t>
            </a:r>
            <a:r>
              <a:rPr lang="en-US" dirty="0">
                <a:solidFill>
                  <a:srgbClr val="FF0000"/>
                </a:solidFill>
              </a:rPr>
              <a:t>();</a:t>
            </a:r>
            <a:r>
              <a:rPr lang="en-US" dirty="0"/>
              <a:t>} </a:t>
            </a:r>
          </a:p>
          <a:p>
            <a:pPr marL="0" indent="0">
              <a:buNone/>
            </a:pPr>
            <a:r>
              <a:rPr lang="en-US" dirty="0"/>
              <a:t>	// other operations like deposit, etc. </a:t>
            </a:r>
          </a:p>
          <a:p>
            <a:pPr marL="0" indent="0">
              <a:buNone/>
            </a:pPr>
            <a:r>
              <a:rPr lang="en-US" dirty="0"/>
              <a:t>}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521E9D-CC7F-2013-9558-8183772814AD}"/>
              </a:ext>
            </a:extLst>
          </p:cNvPr>
          <p:cNvSpPr txBox="1"/>
          <p:nvPr/>
        </p:nvSpPr>
        <p:spPr>
          <a:xfrm>
            <a:off x="8361680" y="1733193"/>
            <a:ext cx="3115725" cy="9233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Questions: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What is the critical section?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What is the Error?</a:t>
            </a:r>
          </a:p>
        </p:txBody>
      </p:sp>
    </p:spTree>
    <p:extLst>
      <p:ext uri="{BB962C8B-B14F-4D97-AF65-F5344CB8AC3E}">
        <p14:creationId xmlns:p14="http://schemas.microsoft.com/office/powerpoint/2010/main" val="677388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57323-349F-EF3C-515F-012FCEA68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Try…Finally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85A17-F9C0-58D0-1F19-EE96DE3C8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 Block:</a:t>
            </a:r>
          </a:p>
          <a:p>
            <a:pPr lvl="1"/>
            <a:r>
              <a:rPr lang="en-US" dirty="0"/>
              <a:t>Body of code that will be run</a:t>
            </a:r>
          </a:p>
          <a:p>
            <a:r>
              <a:rPr lang="en-US" dirty="0"/>
              <a:t>Finally Block:</a:t>
            </a:r>
          </a:p>
          <a:p>
            <a:pPr lvl="1"/>
            <a:r>
              <a:rPr lang="en-US" dirty="0"/>
              <a:t>Always runs once the program exits try block (whether due to a return, exception, anything!)</a:t>
            </a:r>
          </a:p>
        </p:txBody>
      </p:sp>
    </p:spTree>
    <p:extLst>
      <p:ext uri="{BB962C8B-B14F-4D97-AF65-F5344CB8AC3E}">
        <p14:creationId xmlns:p14="http://schemas.microsoft.com/office/powerpoint/2010/main" val="3989048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252C1-CD3E-29E8-5215-FE5C0E07C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to use threads (beyond algorithms)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331E2-E08A-5144-2D84-B5041D4C0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Responsiveness:</a:t>
            </a:r>
          </a:p>
          <a:p>
            <a:pPr lvl="1"/>
            <a:r>
              <a:rPr lang="en-US" dirty="0"/>
              <a:t>While doing an expensive computation, you don’t what your interface to freeze</a:t>
            </a:r>
          </a:p>
          <a:p>
            <a:r>
              <a:rPr lang="en-US" dirty="0"/>
              <a:t>Processor Utilization:</a:t>
            </a:r>
          </a:p>
          <a:p>
            <a:pPr lvl="1"/>
            <a:r>
              <a:rPr lang="en-US" dirty="0"/>
              <a:t>If one thread is waiting on a deep-hierarchy memory access you can still use that processor time</a:t>
            </a:r>
          </a:p>
          <a:p>
            <a:r>
              <a:rPr lang="en-US" dirty="0"/>
              <a:t>Failure Isolation:</a:t>
            </a:r>
          </a:p>
          <a:p>
            <a:pPr lvl="1"/>
            <a:r>
              <a:rPr lang="en-US" dirty="0"/>
              <a:t>If one portion of your code fails, it will only crash that one portion.</a:t>
            </a:r>
          </a:p>
        </p:txBody>
      </p:sp>
    </p:spTree>
    <p:extLst>
      <p:ext uri="{BB962C8B-B14F-4D97-AF65-F5344CB8AC3E}">
        <p14:creationId xmlns:p14="http://schemas.microsoft.com/office/powerpoint/2010/main" val="3104089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471D8-BB83-76BB-E6F8-6835C329D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 (but not Java) Bank Account Example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0E0194-851C-428D-58B7-7789AF790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330960"/>
            <a:ext cx="11917680" cy="552703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class </a:t>
            </a:r>
            <a:r>
              <a:rPr lang="en-US" dirty="0" err="1"/>
              <a:t>BankAccount</a:t>
            </a:r>
            <a:r>
              <a:rPr lang="en-US" dirty="0"/>
              <a:t> { </a:t>
            </a:r>
          </a:p>
          <a:p>
            <a:pPr marL="0" indent="0">
              <a:buNone/>
            </a:pPr>
            <a:r>
              <a:rPr lang="en-US" dirty="0"/>
              <a:t>	private int balance = 0; </a:t>
            </a:r>
          </a:p>
          <a:p>
            <a:pPr marL="0" indent="0">
              <a:buNone/>
            </a:pPr>
            <a:r>
              <a:rPr lang="en-US" dirty="0"/>
              <a:t>	private Lock </a:t>
            </a:r>
            <a:r>
              <a:rPr lang="en-US" dirty="0" err="1"/>
              <a:t>lck</a:t>
            </a:r>
            <a:r>
              <a:rPr lang="en-US" dirty="0"/>
              <a:t> = new Lock();</a:t>
            </a:r>
          </a:p>
          <a:p>
            <a:pPr marL="0" indent="0">
              <a:buNone/>
            </a:pPr>
            <a:r>
              <a:rPr lang="en-US" dirty="0"/>
              <a:t>	int </a:t>
            </a:r>
            <a:r>
              <a:rPr lang="en-US" dirty="0" err="1"/>
              <a:t>getBalance</a:t>
            </a:r>
            <a:r>
              <a:rPr lang="en-US" dirty="0"/>
              <a:t>() { return balance; } </a:t>
            </a:r>
          </a:p>
          <a:p>
            <a:pPr marL="0" indent="0">
              <a:buNone/>
            </a:pPr>
            <a:r>
              <a:rPr lang="en-US" dirty="0"/>
              <a:t>	void </a:t>
            </a:r>
            <a:r>
              <a:rPr lang="en-US" dirty="0" err="1"/>
              <a:t>setBalance</a:t>
            </a:r>
            <a:r>
              <a:rPr lang="en-US" dirty="0"/>
              <a:t>(int x) { balance = x; } </a:t>
            </a:r>
          </a:p>
          <a:p>
            <a:pPr marL="0" indent="0">
              <a:buNone/>
            </a:pPr>
            <a:r>
              <a:rPr lang="en-US" dirty="0"/>
              <a:t>	void withdraw(int amount) {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FF0000"/>
                </a:solidFill>
              </a:rPr>
              <a:t>try{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lk.acquire</a:t>
            </a:r>
            <a:r>
              <a:rPr lang="en-US" dirty="0"/>
              <a:t>(); </a:t>
            </a:r>
          </a:p>
          <a:p>
            <a:pPr marL="0" indent="0">
              <a:buNone/>
            </a:pPr>
            <a:r>
              <a:rPr lang="en-US" dirty="0"/>
              <a:t>			int b = </a:t>
            </a:r>
            <a:r>
              <a:rPr lang="en-US" dirty="0" err="1"/>
              <a:t>getBalance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/>
              <a:t>			if (amount &gt; b) </a:t>
            </a:r>
          </a:p>
          <a:p>
            <a:pPr marL="0" indent="0">
              <a:buNone/>
            </a:pPr>
            <a:r>
              <a:rPr lang="en-US" dirty="0"/>
              <a:t>				throw new </a:t>
            </a:r>
            <a:r>
              <a:rPr lang="en-US" dirty="0" err="1"/>
              <a:t>WithdrawTooLargeException</a:t>
            </a:r>
            <a:r>
              <a:rPr lang="en-US" dirty="0"/>
              <a:t>(); 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setBalance</a:t>
            </a:r>
            <a:r>
              <a:rPr lang="en-US" dirty="0"/>
              <a:t>(b – amount); }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FF0000"/>
                </a:solidFill>
              </a:rPr>
              <a:t>finally { </a:t>
            </a:r>
            <a:r>
              <a:rPr lang="en-US" dirty="0" err="1">
                <a:solidFill>
                  <a:srgbClr val="FF0000"/>
                </a:solidFill>
              </a:rPr>
              <a:t>lk.release</a:t>
            </a:r>
            <a:r>
              <a:rPr lang="en-US" dirty="0">
                <a:solidFill>
                  <a:srgbClr val="FF0000"/>
                </a:solidFill>
              </a:rPr>
              <a:t>(); } </a:t>
            </a:r>
            <a:r>
              <a:rPr lang="en-US" dirty="0"/>
              <a:t>} </a:t>
            </a:r>
          </a:p>
          <a:p>
            <a:pPr marL="0" indent="0">
              <a:buNone/>
            </a:pPr>
            <a:r>
              <a:rPr lang="en-US" dirty="0"/>
              <a:t>	// other operations like deposit, etc. </a:t>
            </a:r>
          </a:p>
          <a:p>
            <a:pPr marL="0" indent="0">
              <a:buNone/>
            </a:pPr>
            <a:r>
              <a:rPr lang="en-US" dirty="0"/>
              <a:t>}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4441CF-8A8F-00EF-539B-A42DE40C58E9}"/>
              </a:ext>
            </a:extLst>
          </p:cNvPr>
          <p:cNvSpPr txBox="1"/>
          <p:nvPr/>
        </p:nvSpPr>
        <p:spPr>
          <a:xfrm>
            <a:off x="8585200" y="1690688"/>
            <a:ext cx="3484881" cy="147732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Questions: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Should deposit have its own lock object, or the same one?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What about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getBalance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What about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setBalance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6467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A8ACE-0848-BFD0-B55C-5ADE4C4BC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still “Bad” Interleaving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14509-872D-1E71-1F56-099930F74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330960"/>
            <a:ext cx="11917680" cy="5527039"/>
          </a:xfrm>
        </p:spPr>
        <p:txBody>
          <a:bodyPr>
            <a:normAutofit/>
          </a:bodyPr>
          <a:lstStyle/>
          <a:p>
            <a:r>
              <a:rPr lang="en-US" dirty="0"/>
              <a:t>Assume the initial balance is 150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EFDB0C-B099-09B5-232E-F0FD7B01BA79}"/>
              </a:ext>
            </a:extLst>
          </p:cNvPr>
          <p:cNvSpPr/>
          <p:nvPr/>
        </p:nvSpPr>
        <p:spPr>
          <a:xfrm>
            <a:off x="3478179" y="2172832"/>
            <a:ext cx="2165657" cy="8561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withdraw(100);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48739-9A4E-4DE9-3C34-1F967631D892}"/>
              </a:ext>
            </a:extLst>
          </p:cNvPr>
          <p:cNvSpPr txBox="1"/>
          <p:nvPr/>
        </p:nvSpPr>
        <p:spPr>
          <a:xfrm>
            <a:off x="3478180" y="1865651"/>
            <a:ext cx="107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1: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D40A5B-D6FE-42EA-6F2F-1386F2603716}"/>
              </a:ext>
            </a:extLst>
          </p:cNvPr>
          <p:cNvSpPr/>
          <p:nvPr/>
        </p:nvSpPr>
        <p:spPr>
          <a:xfrm>
            <a:off x="6746239" y="2172832"/>
            <a:ext cx="2865121" cy="8561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if(</a:t>
            </a:r>
            <a:r>
              <a:rPr lang="en-US" dirty="0" err="1">
                <a:solidFill>
                  <a:schemeClr val="tx1"/>
                </a:solidFill>
              </a:rPr>
              <a:t>getBalance</a:t>
            </a:r>
            <a:r>
              <a:rPr lang="en-US" dirty="0">
                <a:solidFill>
                  <a:schemeClr val="tx1"/>
                </a:solidFill>
              </a:rPr>
              <a:t>()&lt;75)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err="1">
                <a:solidFill>
                  <a:schemeClr val="tx1"/>
                </a:solidFill>
              </a:rPr>
              <a:t>setBalance</a:t>
            </a:r>
            <a:r>
              <a:rPr lang="en-US" dirty="0">
                <a:solidFill>
                  <a:schemeClr val="tx1"/>
                </a:solidFill>
              </a:rPr>
              <a:t>(75);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ADF18B-F1F4-F324-5D1C-50A2842AC38D}"/>
              </a:ext>
            </a:extLst>
          </p:cNvPr>
          <p:cNvSpPr txBox="1"/>
          <p:nvPr/>
        </p:nvSpPr>
        <p:spPr>
          <a:xfrm>
            <a:off x="6746240" y="1865651"/>
            <a:ext cx="107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2: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3111F2-E0CB-EFB9-CDFE-114A83873431}"/>
              </a:ext>
            </a:extLst>
          </p:cNvPr>
          <p:cNvSpPr/>
          <p:nvPr/>
        </p:nvSpPr>
        <p:spPr>
          <a:xfrm>
            <a:off x="1932064" y="2926080"/>
            <a:ext cx="4325665" cy="39420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try{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err="1">
                <a:solidFill>
                  <a:schemeClr val="tx1"/>
                </a:solidFill>
              </a:rPr>
              <a:t>lk.acquire</a:t>
            </a:r>
            <a:r>
              <a:rPr lang="en-US" dirty="0">
                <a:solidFill>
                  <a:schemeClr val="tx1"/>
                </a:solidFill>
              </a:rPr>
              <a:t>();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int b = </a:t>
            </a:r>
            <a:r>
              <a:rPr lang="en-US" dirty="0" err="1">
                <a:solidFill>
                  <a:schemeClr val="tx1"/>
                </a:solidFill>
              </a:rPr>
              <a:t>getBalance</a:t>
            </a:r>
            <a:r>
              <a:rPr lang="en-US" dirty="0">
                <a:solidFill>
                  <a:schemeClr val="tx1"/>
                </a:solidFill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if (amount &gt; b)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	throw new Exception();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err="1">
                <a:solidFill>
                  <a:schemeClr val="tx1"/>
                </a:solidFill>
              </a:rPr>
              <a:t>setBalance</a:t>
            </a:r>
            <a:r>
              <a:rPr lang="en-US" dirty="0">
                <a:solidFill>
                  <a:schemeClr val="tx1"/>
                </a:solidFill>
              </a:rPr>
              <a:t>(b – amount); }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finally { </a:t>
            </a:r>
            <a:r>
              <a:rPr lang="en-US" dirty="0" err="1">
                <a:solidFill>
                  <a:schemeClr val="tx1"/>
                </a:solidFill>
              </a:rPr>
              <a:t>lk.release</a:t>
            </a:r>
            <a:r>
              <a:rPr lang="en-US" dirty="0">
                <a:solidFill>
                  <a:schemeClr val="tx1"/>
                </a:solidFill>
              </a:rPr>
              <a:t>(); }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9C9F9B-23B2-843A-E07D-0F90A5EC807E}"/>
              </a:ext>
            </a:extLst>
          </p:cNvPr>
          <p:cNvSpPr/>
          <p:nvPr/>
        </p:nvSpPr>
        <p:spPr>
          <a:xfrm>
            <a:off x="6257728" y="2915918"/>
            <a:ext cx="4002208" cy="39420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if(</a:t>
            </a:r>
            <a:r>
              <a:rPr lang="en-US" dirty="0" err="1">
                <a:solidFill>
                  <a:schemeClr val="tx1"/>
                </a:solidFill>
              </a:rPr>
              <a:t>getBalance</a:t>
            </a:r>
            <a:r>
              <a:rPr lang="en-US" dirty="0">
                <a:solidFill>
                  <a:schemeClr val="tx1"/>
                </a:solidFill>
              </a:rPr>
              <a:t>() &lt; 75)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err="1">
                <a:solidFill>
                  <a:schemeClr val="tx1"/>
                </a:solidFill>
              </a:rPr>
              <a:t>setBalance</a:t>
            </a:r>
            <a:r>
              <a:rPr lang="en-US" dirty="0">
                <a:solidFill>
                  <a:schemeClr val="tx1"/>
                </a:solidFill>
              </a:rPr>
              <a:t>(75);</a:t>
            </a:r>
          </a:p>
        </p:txBody>
      </p:sp>
    </p:spTree>
    <p:extLst>
      <p:ext uri="{BB962C8B-B14F-4D97-AF65-F5344CB8AC3E}">
        <p14:creationId xmlns:p14="http://schemas.microsoft.com/office/powerpoint/2010/main" val="2193291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471D8-BB83-76BB-E6F8-6835C329D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wrong here…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0E0194-851C-428D-58B7-7789AF790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330960"/>
            <a:ext cx="11917680" cy="552703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class </a:t>
            </a:r>
            <a:r>
              <a:rPr lang="en-US" dirty="0" err="1"/>
              <a:t>BankAccount</a:t>
            </a:r>
            <a:r>
              <a:rPr lang="en-US" dirty="0"/>
              <a:t> { </a:t>
            </a:r>
          </a:p>
          <a:p>
            <a:pPr marL="0" indent="0">
              <a:buNone/>
            </a:pPr>
            <a:r>
              <a:rPr lang="en-US" dirty="0"/>
              <a:t>	private int balance = 0; </a:t>
            </a:r>
          </a:p>
          <a:p>
            <a:pPr marL="0" indent="0">
              <a:buNone/>
            </a:pPr>
            <a:r>
              <a:rPr lang="en-US" dirty="0"/>
              <a:t>	private Lock </a:t>
            </a:r>
            <a:r>
              <a:rPr lang="en-US" dirty="0" err="1"/>
              <a:t>lck</a:t>
            </a:r>
            <a:r>
              <a:rPr lang="en-US" dirty="0"/>
              <a:t> = new Lock();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int </a:t>
            </a:r>
            <a:r>
              <a:rPr lang="en-US" dirty="0" err="1">
                <a:solidFill>
                  <a:srgbClr val="FF0000"/>
                </a:solidFill>
              </a:rPr>
              <a:t>setBalance</a:t>
            </a:r>
            <a:r>
              <a:rPr lang="en-US" dirty="0">
                <a:solidFill>
                  <a:srgbClr val="FF0000"/>
                </a:solidFill>
              </a:rPr>
              <a:t>(int x) {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	try{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		</a:t>
            </a:r>
            <a:r>
              <a:rPr lang="en-US" dirty="0" err="1">
                <a:solidFill>
                  <a:srgbClr val="FF0000"/>
                </a:solidFill>
              </a:rPr>
              <a:t>lk.acquire</a:t>
            </a:r>
            <a:r>
              <a:rPr lang="en-US" dirty="0">
                <a:solidFill>
                  <a:srgbClr val="FF0000"/>
                </a:solidFill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		balance = x; }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	finally{ </a:t>
            </a:r>
            <a:r>
              <a:rPr lang="en-US" dirty="0" err="1">
                <a:solidFill>
                  <a:srgbClr val="FF0000"/>
                </a:solidFill>
              </a:rPr>
              <a:t>lk.release</a:t>
            </a:r>
            <a:r>
              <a:rPr lang="en-US" dirty="0">
                <a:solidFill>
                  <a:srgbClr val="FF0000"/>
                </a:solidFill>
              </a:rPr>
              <a:t>(); } }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void withdraw(int amount) { </a:t>
            </a:r>
          </a:p>
          <a:p>
            <a:pPr marL="0" indent="0">
              <a:buNone/>
            </a:pPr>
            <a:r>
              <a:rPr lang="en-US" dirty="0"/>
              <a:t>		try{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lk.acquire</a:t>
            </a:r>
            <a:r>
              <a:rPr lang="en-US" dirty="0"/>
              <a:t>(); </a:t>
            </a:r>
          </a:p>
          <a:p>
            <a:pPr marL="0" indent="0">
              <a:buNone/>
            </a:pPr>
            <a:r>
              <a:rPr lang="en-US" dirty="0"/>
              <a:t>			int b = </a:t>
            </a:r>
            <a:r>
              <a:rPr lang="en-US" dirty="0" err="1"/>
              <a:t>getBalance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/>
              <a:t>			if (amount &gt; b) </a:t>
            </a:r>
          </a:p>
          <a:p>
            <a:pPr marL="0" indent="0">
              <a:buNone/>
            </a:pPr>
            <a:r>
              <a:rPr lang="en-US" dirty="0"/>
              <a:t>				throw new </a:t>
            </a:r>
            <a:r>
              <a:rPr lang="en-US" dirty="0" err="1"/>
              <a:t>WithdrawTooLargeException</a:t>
            </a:r>
            <a:r>
              <a:rPr lang="en-US" dirty="0"/>
              <a:t>(); 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setBalance</a:t>
            </a:r>
            <a:r>
              <a:rPr lang="en-US" dirty="0"/>
              <a:t>(b – amount); }</a:t>
            </a:r>
          </a:p>
          <a:p>
            <a:pPr marL="0" indent="0">
              <a:buNone/>
            </a:pPr>
            <a:r>
              <a:rPr lang="en-US" dirty="0"/>
              <a:t>		finally { </a:t>
            </a:r>
            <a:r>
              <a:rPr lang="en-US" dirty="0" err="1"/>
              <a:t>lk.release</a:t>
            </a:r>
            <a:r>
              <a:rPr lang="en-US" dirty="0"/>
              <a:t>(); }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}}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2A89A4-2E43-E9E9-22B3-678B76A05715}"/>
              </a:ext>
            </a:extLst>
          </p:cNvPr>
          <p:cNvSpPr txBox="1"/>
          <p:nvPr/>
        </p:nvSpPr>
        <p:spPr>
          <a:xfrm>
            <a:off x="7416800" y="1690688"/>
            <a:ext cx="4500880" cy="120032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Withdraw calls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setBalance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!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Withdraw can never finish because in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setBalance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the lock will always be held! </a:t>
            </a:r>
          </a:p>
        </p:txBody>
      </p:sp>
    </p:spTree>
    <p:extLst>
      <p:ext uri="{BB962C8B-B14F-4D97-AF65-F5344CB8AC3E}">
        <p14:creationId xmlns:p14="http://schemas.microsoft.com/office/powerpoint/2010/main" val="57560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7AC-FF14-2364-E422-210263224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Re-entrant Lock (Recursive Lock)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947AE-2F88-9AE6-83C1-A93999E99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</a:t>
            </a:r>
          </a:p>
          <a:p>
            <a:pPr lvl="1"/>
            <a:r>
              <a:rPr lang="en-US" dirty="0"/>
              <a:t>Once a thread has acquired a lock, future calls to acquire on the same lock will not block progress</a:t>
            </a:r>
          </a:p>
          <a:p>
            <a:r>
              <a:rPr lang="en-US" dirty="0"/>
              <a:t>If the lock used in the previous slide is re-entrant, then it will work!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252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AF5F7-665A-9FC5-2A1E-EF711A9C3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Re-entrant Lock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A8F06-605F-B023-345D-50BEED1A0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re-entrant lock (a.k.a. recursive lock)</a:t>
            </a:r>
          </a:p>
          <a:p>
            <a:r>
              <a:rPr lang="en-US" dirty="0"/>
              <a:t>“Remembers” </a:t>
            </a:r>
          </a:p>
          <a:p>
            <a:pPr lvl="1"/>
            <a:r>
              <a:rPr lang="en-US" dirty="0"/>
              <a:t>the thread (if any) that currently holds it </a:t>
            </a:r>
          </a:p>
          <a:p>
            <a:pPr lvl="1"/>
            <a:r>
              <a:rPr lang="en-US" dirty="0"/>
              <a:t>a count of “layers” that the thread holds it</a:t>
            </a:r>
          </a:p>
          <a:p>
            <a:r>
              <a:rPr lang="en-US" dirty="0"/>
              <a:t>When the lock goes from not-held to held, the count is set to 0 </a:t>
            </a:r>
          </a:p>
          <a:p>
            <a:r>
              <a:rPr lang="en-US" dirty="0"/>
              <a:t>If (code running in) the current holder calls acquire: </a:t>
            </a:r>
          </a:p>
          <a:p>
            <a:pPr lvl="1"/>
            <a:r>
              <a:rPr lang="en-US" dirty="0"/>
              <a:t>it does not block </a:t>
            </a:r>
          </a:p>
          <a:p>
            <a:pPr lvl="1"/>
            <a:r>
              <a:rPr lang="en-US" dirty="0"/>
              <a:t>it increments the count </a:t>
            </a:r>
          </a:p>
          <a:p>
            <a:r>
              <a:rPr lang="en-US" dirty="0"/>
              <a:t>On release: </a:t>
            </a:r>
          </a:p>
          <a:p>
            <a:pPr lvl="1"/>
            <a:r>
              <a:rPr lang="en-US" dirty="0"/>
              <a:t>if the count is &gt; 0, the count is decremented </a:t>
            </a:r>
          </a:p>
          <a:p>
            <a:pPr lvl="1"/>
            <a:r>
              <a:rPr lang="en-US" dirty="0"/>
              <a:t>if the count is 0, the lock becomes not-held</a:t>
            </a:r>
          </a:p>
        </p:txBody>
      </p:sp>
    </p:spTree>
    <p:extLst>
      <p:ext uri="{BB962C8B-B14F-4D97-AF65-F5344CB8AC3E}">
        <p14:creationId xmlns:p14="http://schemas.microsoft.com/office/powerpoint/2010/main" val="3331108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0C8CE-76D5-72C9-751C-2441A085E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Java’s Re-</a:t>
            </a:r>
            <a:r>
              <a:rPr lang="en-US" dirty="0" err="1"/>
              <a:t>entract</a:t>
            </a:r>
            <a:r>
              <a:rPr lang="en-US" dirty="0"/>
              <a:t> Lock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21571-7770-8F19-F192-B62EF32D6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java.util.concurrent.locks.ReentrantLock</a:t>
            </a:r>
            <a:r>
              <a:rPr lang="en-US" dirty="0"/>
              <a:t> </a:t>
            </a:r>
          </a:p>
          <a:p>
            <a:r>
              <a:rPr lang="en-US" dirty="0"/>
              <a:t>Has methods lock() and unlock() </a:t>
            </a:r>
          </a:p>
          <a:p>
            <a:r>
              <a:rPr lang="en-US" dirty="0"/>
              <a:t>Important to guarantee that lock is always released!!! </a:t>
            </a:r>
          </a:p>
          <a:p>
            <a:r>
              <a:rPr lang="en-US" dirty="0"/>
              <a:t>Recommend something like this: </a:t>
            </a:r>
          </a:p>
          <a:p>
            <a:pPr marL="457200" lvl="1" indent="0">
              <a:buNone/>
            </a:pPr>
            <a:r>
              <a:rPr lang="en-US" dirty="0" err="1"/>
              <a:t>myLock.lock</a:t>
            </a:r>
            <a:r>
              <a:rPr lang="en-US" dirty="0"/>
              <a:t>(); </a:t>
            </a:r>
          </a:p>
          <a:p>
            <a:pPr marL="457200" lvl="1" indent="0">
              <a:buNone/>
            </a:pPr>
            <a:r>
              <a:rPr lang="en-US" dirty="0"/>
              <a:t>try { // method body }</a:t>
            </a:r>
          </a:p>
          <a:p>
            <a:pPr marL="457200" lvl="1" indent="0">
              <a:buNone/>
            </a:pPr>
            <a:r>
              <a:rPr lang="en-US" dirty="0"/>
              <a:t>finally { </a:t>
            </a:r>
            <a:r>
              <a:rPr lang="en-US" dirty="0" err="1"/>
              <a:t>myLock.unlock</a:t>
            </a:r>
            <a:r>
              <a:rPr lang="en-US" dirty="0"/>
              <a:t>(); } </a:t>
            </a:r>
          </a:p>
        </p:txBody>
      </p:sp>
    </p:spTree>
    <p:extLst>
      <p:ext uri="{BB962C8B-B14F-4D97-AF65-F5344CB8AC3E}">
        <p14:creationId xmlns:p14="http://schemas.microsoft.com/office/powerpoint/2010/main" val="3031101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471D8-BB83-76BB-E6F8-6835C329D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this looks in Java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0E0194-851C-428D-58B7-7789AF790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330960"/>
            <a:ext cx="11917680" cy="552703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java.util.concurrent.locks.ReentrantLock</a:t>
            </a:r>
            <a:r>
              <a:rPr lang="en-US" dirty="0">
                <a:solidFill>
                  <a:srgbClr val="FF0000"/>
                </a:solidFill>
              </a:rPr>
              <a:t>; </a:t>
            </a:r>
          </a:p>
          <a:p>
            <a:pPr marL="0" indent="0">
              <a:buNone/>
            </a:pPr>
            <a:r>
              <a:rPr lang="en-US" dirty="0"/>
              <a:t>class </a:t>
            </a:r>
            <a:r>
              <a:rPr lang="en-US" dirty="0" err="1"/>
              <a:t>BankAccount</a:t>
            </a:r>
            <a:r>
              <a:rPr lang="en-US" dirty="0"/>
              <a:t> { </a:t>
            </a:r>
          </a:p>
          <a:p>
            <a:pPr marL="0" indent="0">
              <a:buNone/>
            </a:pPr>
            <a:r>
              <a:rPr lang="en-US" dirty="0"/>
              <a:t>	private int balance = 0;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private </a:t>
            </a:r>
            <a:r>
              <a:rPr lang="en-US" dirty="0" err="1">
                <a:solidFill>
                  <a:srgbClr val="FF0000"/>
                </a:solidFill>
              </a:rPr>
              <a:t>ReentrantLock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lck</a:t>
            </a:r>
            <a:r>
              <a:rPr lang="en-US" dirty="0">
                <a:solidFill>
                  <a:srgbClr val="FF0000"/>
                </a:solidFill>
              </a:rPr>
              <a:t> = new </a:t>
            </a:r>
            <a:r>
              <a:rPr lang="en-US" dirty="0" err="1">
                <a:solidFill>
                  <a:srgbClr val="FF0000"/>
                </a:solidFill>
              </a:rPr>
              <a:t>ReentrantLock</a:t>
            </a:r>
            <a:r>
              <a:rPr lang="en-US" dirty="0">
                <a:solidFill>
                  <a:srgbClr val="FF0000"/>
                </a:solidFill>
              </a:rPr>
              <a:t>();</a:t>
            </a:r>
          </a:p>
          <a:p>
            <a:pPr marL="0" indent="0">
              <a:buNone/>
            </a:pPr>
            <a:r>
              <a:rPr lang="en-US" dirty="0"/>
              <a:t>	int </a:t>
            </a:r>
            <a:r>
              <a:rPr lang="en-US" dirty="0" err="1"/>
              <a:t>setBalance</a:t>
            </a:r>
            <a:r>
              <a:rPr lang="en-US" dirty="0"/>
              <a:t>(int x) { </a:t>
            </a:r>
          </a:p>
          <a:p>
            <a:pPr marL="0" indent="0">
              <a:buNone/>
            </a:pPr>
            <a:r>
              <a:rPr lang="en-US" dirty="0"/>
              <a:t>		try{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>
                <a:solidFill>
                  <a:srgbClr val="FF0000"/>
                </a:solidFill>
              </a:rPr>
              <a:t>lk.lock</a:t>
            </a:r>
            <a:r>
              <a:rPr lang="en-US" dirty="0">
                <a:solidFill>
                  <a:srgbClr val="FF0000"/>
                </a:solidFill>
              </a:rPr>
              <a:t>();</a:t>
            </a:r>
          </a:p>
          <a:p>
            <a:pPr marL="0" indent="0">
              <a:buNone/>
            </a:pPr>
            <a:r>
              <a:rPr lang="en-US" dirty="0"/>
              <a:t>			balance = x; }</a:t>
            </a:r>
          </a:p>
          <a:p>
            <a:pPr marL="0" indent="0">
              <a:buNone/>
            </a:pPr>
            <a:r>
              <a:rPr lang="en-US" dirty="0"/>
              <a:t>		finally{ </a:t>
            </a:r>
            <a:r>
              <a:rPr lang="en-US" dirty="0" err="1">
                <a:solidFill>
                  <a:srgbClr val="FF0000"/>
                </a:solidFill>
              </a:rPr>
              <a:t>lk.unlock</a:t>
            </a:r>
            <a:r>
              <a:rPr lang="en-US" dirty="0">
                <a:solidFill>
                  <a:srgbClr val="FF0000"/>
                </a:solidFill>
              </a:rPr>
              <a:t>(); </a:t>
            </a:r>
            <a:r>
              <a:rPr lang="en-US" dirty="0"/>
              <a:t>} } </a:t>
            </a:r>
          </a:p>
          <a:p>
            <a:pPr marL="0" indent="0">
              <a:buNone/>
            </a:pPr>
            <a:r>
              <a:rPr lang="en-US" dirty="0"/>
              <a:t>	void withdraw(int amount) { </a:t>
            </a:r>
          </a:p>
          <a:p>
            <a:pPr marL="0" indent="0">
              <a:buNone/>
            </a:pPr>
            <a:r>
              <a:rPr lang="en-US" dirty="0"/>
              <a:t>		try{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>
                <a:solidFill>
                  <a:srgbClr val="FF0000"/>
                </a:solidFill>
              </a:rPr>
              <a:t>lk.lock</a:t>
            </a:r>
            <a:r>
              <a:rPr lang="en-US" dirty="0">
                <a:solidFill>
                  <a:srgbClr val="FF0000"/>
                </a:solidFill>
              </a:rPr>
              <a:t>(); </a:t>
            </a:r>
          </a:p>
          <a:p>
            <a:pPr marL="0" indent="0">
              <a:buNone/>
            </a:pPr>
            <a:r>
              <a:rPr lang="en-US" dirty="0"/>
              <a:t>			int b = </a:t>
            </a:r>
            <a:r>
              <a:rPr lang="en-US" dirty="0" err="1"/>
              <a:t>getBalance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/>
              <a:t>			if (amount &gt; b) </a:t>
            </a:r>
          </a:p>
          <a:p>
            <a:pPr marL="0" indent="0">
              <a:buNone/>
            </a:pPr>
            <a:r>
              <a:rPr lang="en-US" dirty="0"/>
              <a:t>				throw new </a:t>
            </a:r>
            <a:r>
              <a:rPr lang="en-US" dirty="0" err="1"/>
              <a:t>WithdrawTooLargeException</a:t>
            </a:r>
            <a:r>
              <a:rPr lang="en-US" dirty="0"/>
              <a:t>(); 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setBalance</a:t>
            </a:r>
            <a:r>
              <a:rPr lang="en-US" dirty="0"/>
              <a:t>(b – amount); }</a:t>
            </a:r>
          </a:p>
          <a:p>
            <a:pPr marL="0" indent="0">
              <a:buNone/>
            </a:pPr>
            <a:r>
              <a:rPr lang="en-US" dirty="0"/>
              <a:t>		finally {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lk.unlock</a:t>
            </a:r>
            <a:r>
              <a:rPr lang="en-US" dirty="0">
                <a:solidFill>
                  <a:srgbClr val="FF0000"/>
                </a:solidFill>
              </a:rPr>
              <a:t>(); </a:t>
            </a:r>
            <a:r>
              <a:rPr lang="en-US" dirty="0"/>
              <a:t>}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}} </a:t>
            </a:r>
          </a:p>
        </p:txBody>
      </p:sp>
    </p:spTree>
    <p:extLst>
      <p:ext uri="{BB962C8B-B14F-4D97-AF65-F5344CB8AC3E}">
        <p14:creationId xmlns:p14="http://schemas.microsoft.com/office/powerpoint/2010/main" val="2058339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26545-F6D7-FF86-2C4F-2973D3D61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Synchronized Keyword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77616-0B51-EF39-FDB9-C13F0827A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Syntactic sugar for re-</a:t>
            </a:r>
            <a:r>
              <a:rPr lang="en-US" dirty="0" err="1"/>
              <a:t>etrant</a:t>
            </a:r>
            <a:r>
              <a:rPr lang="en-US" dirty="0"/>
              <a:t> locks</a:t>
            </a:r>
          </a:p>
          <a:p>
            <a:r>
              <a:rPr lang="en-US" dirty="0"/>
              <a:t>You can use the synchronized statement as an alternative to declaring a </a:t>
            </a:r>
            <a:r>
              <a:rPr lang="en-US" dirty="0" err="1"/>
              <a:t>ReentrantLock</a:t>
            </a:r>
            <a:endParaRPr lang="en-US" dirty="0"/>
          </a:p>
          <a:p>
            <a:r>
              <a:rPr lang="en-US" dirty="0"/>
              <a:t>Syntax:</a:t>
            </a:r>
          </a:p>
          <a:p>
            <a:r>
              <a:rPr lang="en-US" dirty="0"/>
              <a:t>Any Object can serve as a “lock”</a:t>
            </a:r>
          </a:p>
          <a:p>
            <a:pPr lvl="1"/>
            <a:r>
              <a:rPr lang="en-US" dirty="0"/>
              <a:t>Primitive types (e.g. int) cannot serve as a lock</a:t>
            </a:r>
          </a:p>
          <a:p>
            <a:r>
              <a:rPr lang="en-US" dirty="0"/>
              <a:t>Acquires a lock and blocks if necessary</a:t>
            </a:r>
          </a:p>
          <a:p>
            <a:pPr lvl="1"/>
            <a:r>
              <a:rPr lang="en-US" dirty="0"/>
              <a:t>Once you get past the “{“, you have the lock</a:t>
            </a:r>
          </a:p>
          <a:p>
            <a:r>
              <a:rPr lang="en-US" dirty="0"/>
              <a:t>Released the lock when you pass “}”</a:t>
            </a:r>
          </a:p>
          <a:p>
            <a:pPr lvl="1"/>
            <a:r>
              <a:rPr lang="en-US" dirty="0"/>
              <a:t>Even in the cases of returning, exceptions, anything!</a:t>
            </a:r>
          </a:p>
          <a:p>
            <a:pPr lvl="1"/>
            <a:r>
              <a:rPr lang="en-US" dirty="0"/>
              <a:t>Impossible to forget to release the lock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5D1961-CD41-26DA-F57A-3D4184303799}"/>
              </a:ext>
            </a:extLst>
          </p:cNvPr>
          <p:cNvSpPr txBox="1"/>
          <p:nvPr/>
        </p:nvSpPr>
        <p:spPr>
          <a:xfrm>
            <a:off x="2296160" y="3012440"/>
            <a:ext cx="630589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synchronized( /* expression returning an Object */ ) {statements}</a:t>
            </a:r>
          </a:p>
        </p:txBody>
      </p:sp>
    </p:spTree>
    <p:extLst>
      <p:ext uri="{BB962C8B-B14F-4D97-AF65-F5344CB8AC3E}">
        <p14:creationId xmlns:p14="http://schemas.microsoft.com/office/powerpoint/2010/main" val="3745049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37D58-1DA9-784D-0759-EB28C46B7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Account Using Synchronize (Attempt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121EE-3382-3078-E980-D1DD61192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9680"/>
            <a:ext cx="10515600" cy="5537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class </a:t>
            </a:r>
            <a:r>
              <a:rPr lang="en-US" dirty="0" err="1"/>
              <a:t>BankAccount</a:t>
            </a:r>
            <a:r>
              <a:rPr lang="en-US" dirty="0"/>
              <a:t> { </a:t>
            </a:r>
          </a:p>
          <a:p>
            <a:pPr marL="0" indent="0">
              <a:buNone/>
            </a:pPr>
            <a:r>
              <a:rPr lang="en-US" dirty="0"/>
              <a:t>	private int balance = 0;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private Object </a:t>
            </a:r>
            <a:r>
              <a:rPr lang="en-US" dirty="0" err="1">
                <a:solidFill>
                  <a:srgbClr val="FF0000"/>
                </a:solidFill>
              </a:rPr>
              <a:t>lk</a:t>
            </a:r>
            <a:r>
              <a:rPr lang="en-US" dirty="0">
                <a:solidFill>
                  <a:srgbClr val="FF0000"/>
                </a:solidFill>
              </a:rPr>
              <a:t> = new Object(); </a:t>
            </a:r>
          </a:p>
          <a:p>
            <a:pPr marL="0" indent="0">
              <a:buNone/>
            </a:pPr>
            <a:r>
              <a:rPr lang="en-US" dirty="0"/>
              <a:t>	int </a:t>
            </a:r>
            <a:r>
              <a:rPr lang="en-US" dirty="0" err="1"/>
              <a:t>getBalance</a:t>
            </a:r>
            <a:r>
              <a:rPr lang="en-US" dirty="0"/>
              <a:t>() {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FF0000"/>
                </a:solidFill>
              </a:rPr>
              <a:t>synchronized (</a:t>
            </a:r>
            <a:r>
              <a:rPr lang="en-US" dirty="0" err="1">
                <a:solidFill>
                  <a:srgbClr val="FF0000"/>
                </a:solidFill>
              </a:rPr>
              <a:t>lk</a:t>
            </a:r>
            <a:r>
              <a:rPr lang="en-US" dirty="0">
                <a:solidFill>
                  <a:srgbClr val="FF0000"/>
                </a:solidFill>
              </a:rPr>
              <a:t>) { return balance; } </a:t>
            </a:r>
          </a:p>
          <a:p>
            <a:pPr marL="0" indent="0">
              <a:buNone/>
            </a:pPr>
            <a:r>
              <a:rPr lang="en-US" dirty="0"/>
              <a:t>	} </a:t>
            </a:r>
          </a:p>
          <a:p>
            <a:pPr marL="0" indent="0">
              <a:buNone/>
            </a:pPr>
            <a:r>
              <a:rPr lang="en-US" dirty="0"/>
              <a:t>	void </a:t>
            </a:r>
            <a:r>
              <a:rPr lang="en-US" dirty="0" err="1"/>
              <a:t>setBalance</a:t>
            </a:r>
            <a:r>
              <a:rPr lang="en-US" dirty="0"/>
              <a:t>(int x) {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FF0000"/>
                </a:solidFill>
              </a:rPr>
              <a:t>synchronized (</a:t>
            </a:r>
            <a:r>
              <a:rPr lang="en-US" dirty="0" err="1">
                <a:solidFill>
                  <a:srgbClr val="FF0000"/>
                </a:solidFill>
              </a:rPr>
              <a:t>lk</a:t>
            </a:r>
            <a:r>
              <a:rPr lang="en-US" dirty="0">
                <a:solidFill>
                  <a:srgbClr val="FF0000"/>
                </a:solidFill>
              </a:rPr>
              <a:t>) { balance = x; } </a:t>
            </a:r>
          </a:p>
          <a:p>
            <a:pPr marL="0" indent="0">
              <a:buNone/>
            </a:pPr>
            <a:r>
              <a:rPr lang="en-US" dirty="0"/>
              <a:t>	} </a:t>
            </a:r>
          </a:p>
          <a:p>
            <a:pPr marL="0" indent="0">
              <a:buNone/>
            </a:pPr>
            <a:r>
              <a:rPr lang="en-US" dirty="0"/>
              <a:t>	void withdraw(int amount) {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FF0000"/>
                </a:solidFill>
              </a:rPr>
              <a:t>synchronized (</a:t>
            </a:r>
            <a:r>
              <a:rPr lang="en-US" dirty="0" err="1">
                <a:solidFill>
                  <a:srgbClr val="FF0000"/>
                </a:solidFill>
              </a:rPr>
              <a:t>lk</a:t>
            </a:r>
            <a:r>
              <a:rPr lang="en-US" dirty="0">
                <a:solidFill>
                  <a:srgbClr val="FF0000"/>
                </a:solidFill>
              </a:rPr>
              <a:t>) { </a:t>
            </a:r>
          </a:p>
          <a:p>
            <a:pPr marL="0" indent="0">
              <a:buNone/>
            </a:pPr>
            <a:r>
              <a:rPr lang="en-US" dirty="0"/>
              <a:t>			int b = </a:t>
            </a:r>
            <a:r>
              <a:rPr lang="en-US" dirty="0" err="1"/>
              <a:t>getBalance</a:t>
            </a:r>
            <a:r>
              <a:rPr lang="en-US" dirty="0"/>
              <a:t>(); </a:t>
            </a:r>
          </a:p>
          <a:p>
            <a:pPr marL="0" indent="0">
              <a:buNone/>
            </a:pPr>
            <a:r>
              <a:rPr lang="en-US" dirty="0"/>
              <a:t>			if (amount &gt; b) </a:t>
            </a:r>
          </a:p>
          <a:p>
            <a:pPr marL="0" indent="0">
              <a:buNone/>
            </a:pPr>
            <a:r>
              <a:rPr lang="en-US" dirty="0"/>
              <a:t>				throw new Exception(); 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setBalance</a:t>
            </a:r>
            <a:r>
              <a:rPr lang="en-US" dirty="0"/>
              <a:t>(b – amount); } } // deposit would also use synchronized(</a:t>
            </a:r>
            <a:r>
              <a:rPr lang="en-US" dirty="0" err="1"/>
              <a:t>lk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47923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37D58-1DA9-784D-0759-EB28C46B7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Account Using Synchronize (Attempt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121EE-3382-3078-E980-D1DD61192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9680"/>
            <a:ext cx="10515600" cy="5537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class </a:t>
            </a:r>
            <a:r>
              <a:rPr lang="en-US" dirty="0" err="1"/>
              <a:t>BankAccount</a:t>
            </a:r>
            <a:r>
              <a:rPr lang="en-US" dirty="0"/>
              <a:t> { </a:t>
            </a:r>
          </a:p>
          <a:p>
            <a:pPr marL="0" indent="0">
              <a:buNone/>
            </a:pPr>
            <a:r>
              <a:rPr lang="en-US" dirty="0"/>
              <a:t>	private int balance = 0; </a:t>
            </a:r>
          </a:p>
          <a:p>
            <a:pPr marL="0" indent="0">
              <a:buNone/>
            </a:pPr>
            <a:r>
              <a:rPr lang="en-US" dirty="0"/>
              <a:t>	int </a:t>
            </a:r>
            <a:r>
              <a:rPr lang="en-US" dirty="0" err="1"/>
              <a:t>getBalance</a:t>
            </a:r>
            <a:r>
              <a:rPr lang="en-US" dirty="0"/>
              <a:t>() { </a:t>
            </a:r>
          </a:p>
          <a:p>
            <a:pPr marL="0" indent="0">
              <a:buNone/>
            </a:pPr>
            <a:r>
              <a:rPr lang="en-US" dirty="0"/>
              <a:t>		synchronized (</a:t>
            </a:r>
            <a:r>
              <a:rPr lang="en-US" dirty="0">
                <a:solidFill>
                  <a:srgbClr val="FF0000"/>
                </a:solidFill>
              </a:rPr>
              <a:t>this</a:t>
            </a:r>
            <a:r>
              <a:rPr lang="en-US" dirty="0"/>
              <a:t>) { return balance; } </a:t>
            </a:r>
          </a:p>
          <a:p>
            <a:pPr marL="0" indent="0">
              <a:buNone/>
            </a:pPr>
            <a:r>
              <a:rPr lang="en-US" dirty="0"/>
              <a:t>	} </a:t>
            </a:r>
          </a:p>
          <a:p>
            <a:pPr marL="0" indent="0">
              <a:buNone/>
            </a:pPr>
            <a:r>
              <a:rPr lang="en-US" dirty="0"/>
              <a:t>	void </a:t>
            </a:r>
            <a:r>
              <a:rPr lang="en-US" dirty="0" err="1"/>
              <a:t>setBalance</a:t>
            </a:r>
            <a:r>
              <a:rPr lang="en-US" dirty="0"/>
              <a:t>(int x) { </a:t>
            </a:r>
          </a:p>
          <a:p>
            <a:pPr marL="0" indent="0">
              <a:buNone/>
            </a:pPr>
            <a:r>
              <a:rPr lang="en-US" dirty="0"/>
              <a:t>		synchronized (</a:t>
            </a:r>
            <a:r>
              <a:rPr lang="en-US" dirty="0">
                <a:solidFill>
                  <a:srgbClr val="FF0000"/>
                </a:solidFill>
              </a:rPr>
              <a:t>this</a:t>
            </a:r>
            <a:r>
              <a:rPr lang="en-US" dirty="0"/>
              <a:t>) { balance = x; } </a:t>
            </a:r>
          </a:p>
          <a:p>
            <a:pPr marL="0" indent="0">
              <a:buNone/>
            </a:pPr>
            <a:r>
              <a:rPr lang="en-US" dirty="0"/>
              <a:t>	} </a:t>
            </a:r>
          </a:p>
          <a:p>
            <a:pPr marL="0" indent="0">
              <a:buNone/>
            </a:pPr>
            <a:r>
              <a:rPr lang="en-US" dirty="0"/>
              <a:t>	void withdraw(int amount) { </a:t>
            </a:r>
          </a:p>
          <a:p>
            <a:pPr marL="0" indent="0">
              <a:buNone/>
            </a:pPr>
            <a:r>
              <a:rPr lang="en-US" dirty="0"/>
              <a:t>		synchronized (</a:t>
            </a:r>
            <a:r>
              <a:rPr lang="en-US" dirty="0">
                <a:solidFill>
                  <a:srgbClr val="FF0000"/>
                </a:solidFill>
              </a:rPr>
              <a:t>this</a:t>
            </a:r>
            <a:r>
              <a:rPr lang="en-US" dirty="0"/>
              <a:t>) { </a:t>
            </a:r>
          </a:p>
          <a:p>
            <a:pPr marL="0" indent="0">
              <a:buNone/>
            </a:pPr>
            <a:r>
              <a:rPr lang="en-US" dirty="0"/>
              <a:t>			int b = </a:t>
            </a:r>
            <a:r>
              <a:rPr lang="en-US" dirty="0" err="1"/>
              <a:t>getBalance</a:t>
            </a:r>
            <a:r>
              <a:rPr lang="en-US" dirty="0"/>
              <a:t>(); </a:t>
            </a:r>
          </a:p>
          <a:p>
            <a:pPr marL="0" indent="0">
              <a:buNone/>
            </a:pPr>
            <a:r>
              <a:rPr lang="en-US" dirty="0"/>
              <a:t>			if (amount &gt; b) </a:t>
            </a:r>
          </a:p>
          <a:p>
            <a:pPr marL="0" indent="0">
              <a:buNone/>
            </a:pPr>
            <a:r>
              <a:rPr lang="en-US" dirty="0"/>
              <a:t>				throw new Exception(); 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setBalance</a:t>
            </a:r>
            <a:r>
              <a:rPr lang="en-US" dirty="0"/>
              <a:t>(b – amount); } } // deposit would also use synchronized(</a:t>
            </a:r>
            <a:r>
              <a:rPr lang="en-US" dirty="0" err="1"/>
              <a:t>lk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1EFB39-E530-049D-8D9C-B920D9F62D15}"/>
              </a:ext>
            </a:extLst>
          </p:cNvPr>
          <p:cNvSpPr txBox="1"/>
          <p:nvPr/>
        </p:nvSpPr>
        <p:spPr>
          <a:xfrm>
            <a:off x="7416800" y="1690688"/>
            <a:ext cx="4500880" cy="9233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Since we have one lock per account regardless of operation, it’s more intuitive to use the account object itself as the lock!</a:t>
            </a:r>
          </a:p>
        </p:txBody>
      </p:sp>
    </p:spTree>
    <p:extLst>
      <p:ext uri="{BB962C8B-B14F-4D97-AF65-F5344CB8AC3E}">
        <p14:creationId xmlns:p14="http://schemas.microsoft.com/office/powerpoint/2010/main" val="278480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FDBEA-B255-B4F1-5392-BBC6FEE78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Sharing With </a:t>
            </a:r>
            <a:r>
              <a:rPr lang="en-US" dirty="0" err="1"/>
              <a:t>ForkJoin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A5F00-415B-C01C-1686-D7BA8B87A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 of </a:t>
            </a:r>
            <a:r>
              <a:rPr lang="en-US" dirty="0" err="1"/>
              <a:t>ForkJoin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Reduce span by having many parallel tasks</a:t>
            </a:r>
          </a:p>
          <a:p>
            <a:pPr lvl="1"/>
            <a:r>
              <a:rPr lang="en-US" dirty="0"/>
              <a:t>Each task is responsible for </a:t>
            </a:r>
            <a:r>
              <a:rPr lang="en-US" b="1" dirty="0"/>
              <a:t>its own portion</a:t>
            </a:r>
            <a:r>
              <a:rPr lang="en-US" dirty="0"/>
              <a:t> of the input/output</a:t>
            </a:r>
          </a:p>
          <a:p>
            <a:pPr lvl="1"/>
            <a:r>
              <a:rPr lang="en-US" dirty="0"/>
              <a:t>If one task needs another’s result, use join() to ensure it uses the final answer</a:t>
            </a:r>
          </a:p>
          <a:p>
            <a:r>
              <a:rPr lang="en-US" dirty="0"/>
              <a:t>This does not help when:</a:t>
            </a:r>
          </a:p>
          <a:p>
            <a:pPr lvl="1"/>
            <a:r>
              <a:rPr lang="en-US" dirty="0"/>
              <a:t>Memory accessed by threads is overlapping or unpredictable </a:t>
            </a:r>
          </a:p>
          <a:p>
            <a:pPr lvl="1"/>
            <a:r>
              <a:rPr lang="en-US" dirty="0"/>
              <a:t>Threads are doing independent tasks using same resources (rather than implementing the same algorithm)</a:t>
            </a:r>
          </a:p>
        </p:txBody>
      </p:sp>
    </p:spTree>
    <p:extLst>
      <p:ext uri="{BB962C8B-B14F-4D97-AF65-F5344CB8AC3E}">
        <p14:creationId xmlns:p14="http://schemas.microsoft.com/office/powerpoint/2010/main" val="2562011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0C4A2-54C4-FDD2-E365-2A9EFFFF7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Syntactic Sugar!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63A75-790A-FBFC-D455-485A246C2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object itself as a lock is common enough that Java has convenient syntax for that as well!</a:t>
            </a:r>
          </a:p>
          <a:p>
            <a:r>
              <a:rPr lang="en-US" dirty="0"/>
              <a:t>Declaring a method as “</a:t>
            </a:r>
            <a:r>
              <a:rPr lang="en-US" b="1" dirty="0"/>
              <a:t>synchronized</a:t>
            </a:r>
            <a:r>
              <a:rPr lang="en-US" dirty="0"/>
              <a:t>” puts its body into a synchronized block with “this” as the lock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943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37D58-1DA9-784D-0759-EB28C46B7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Account Using Synchronize (Final)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121EE-3382-3078-E980-D1DD61192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9680"/>
            <a:ext cx="10515600" cy="553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class </a:t>
            </a:r>
            <a:r>
              <a:rPr lang="en-US" dirty="0" err="1"/>
              <a:t>BankAccount</a:t>
            </a:r>
            <a:r>
              <a:rPr lang="en-US" dirty="0"/>
              <a:t> { </a:t>
            </a:r>
          </a:p>
          <a:p>
            <a:pPr marL="0" indent="0">
              <a:buNone/>
            </a:pPr>
            <a:r>
              <a:rPr lang="en-US" dirty="0"/>
              <a:t>	private int balance = 0;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synchronized</a:t>
            </a:r>
            <a:r>
              <a:rPr lang="en-US" dirty="0"/>
              <a:t> int </a:t>
            </a:r>
            <a:r>
              <a:rPr lang="en-US" dirty="0" err="1"/>
              <a:t>getBalance</a:t>
            </a:r>
            <a:r>
              <a:rPr lang="en-US" dirty="0"/>
              <a:t>() { return balance; }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synchronized </a:t>
            </a:r>
            <a:r>
              <a:rPr lang="en-US" dirty="0"/>
              <a:t>void </a:t>
            </a:r>
            <a:r>
              <a:rPr lang="en-US" dirty="0" err="1"/>
              <a:t>setBalance</a:t>
            </a:r>
            <a:r>
              <a:rPr lang="en-US" dirty="0"/>
              <a:t>(int x) { balance = x; }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synchronized </a:t>
            </a:r>
            <a:r>
              <a:rPr lang="en-US" dirty="0"/>
              <a:t>void withdraw(int amount) { </a:t>
            </a:r>
          </a:p>
          <a:p>
            <a:pPr marL="0" indent="0">
              <a:buNone/>
            </a:pPr>
            <a:r>
              <a:rPr lang="en-US" dirty="0"/>
              <a:t>		int b = </a:t>
            </a:r>
            <a:r>
              <a:rPr lang="en-US" dirty="0" err="1"/>
              <a:t>getBalance</a:t>
            </a:r>
            <a:r>
              <a:rPr lang="en-US" dirty="0"/>
              <a:t>(); </a:t>
            </a:r>
          </a:p>
          <a:p>
            <a:pPr marL="0" indent="0">
              <a:buNone/>
            </a:pPr>
            <a:r>
              <a:rPr lang="en-US" dirty="0"/>
              <a:t>		if (amount &gt; b) </a:t>
            </a:r>
          </a:p>
          <a:p>
            <a:pPr marL="0" indent="0">
              <a:buNone/>
            </a:pPr>
            <a:r>
              <a:rPr lang="en-US" dirty="0"/>
              <a:t>			throw new </a:t>
            </a:r>
            <a:r>
              <a:rPr lang="en-US" dirty="0" err="1"/>
              <a:t>WithdrawTooLargeException</a:t>
            </a:r>
            <a:r>
              <a:rPr lang="en-US" dirty="0"/>
              <a:t>();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setBalance</a:t>
            </a:r>
            <a:r>
              <a:rPr lang="en-US" dirty="0"/>
              <a:t>(b – amount); } </a:t>
            </a:r>
          </a:p>
          <a:p>
            <a:pPr marL="0" indent="0">
              <a:buNone/>
            </a:pPr>
            <a:r>
              <a:rPr lang="en-US" dirty="0"/>
              <a:t>	// other operations like deposit (which would use synchronized) </a:t>
            </a:r>
          </a:p>
          <a:p>
            <a:pPr marL="0" indent="0">
              <a:buNone/>
            </a:pPr>
            <a:r>
              <a:rPr lang="en-US" dirty="0"/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2315189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07C48-1D14-4508-7D6F-E7B0446DF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Shared 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177BE-2729-5CFA-92C0-D3D634D7F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enqueue(x){</a:t>
            </a:r>
          </a:p>
          <a:p>
            <a:pPr marL="0" indent="0">
              <a:buNone/>
            </a:pPr>
            <a:r>
              <a:rPr lang="en-US" dirty="0"/>
              <a:t>	if ( back == null ){</a:t>
            </a:r>
          </a:p>
          <a:p>
            <a:pPr marL="0" indent="0">
              <a:buNone/>
            </a:pPr>
            <a:r>
              <a:rPr lang="en-US" dirty="0"/>
              <a:t>		back = new Node(x); </a:t>
            </a:r>
          </a:p>
          <a:p>
            <a:pPr marL="0" indent="0">
              <a:buNone/>
            </a:pPr>
            <a:r>
              <a:rPr lang="en-US" dirty="0"/>
              <a:t>		front = back;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  <a:p>
            <a:pPr marL="0" indent="0">
              <a:buNone/>
            </a:pPr>
            <a:r>
              <a:rPr lang="en-US" dirty="0"/>
              <a:t>	else {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back.next</a:t>
            </a:r>
            <a:r>
              <a:rPr lang="en-US" dirty="0"/>
              <a:t> = new Node(x); </a:t>
            </a:r>
          </a:p>
          <a:p>
            <a:pPr marL="0" indent="0">
              <a:buNone/>
            </a:pPr>
            <a:r>
              <a:rPr lang="en-US" dirty="0"/>
              <a:t>		back = </a:t>
            </a:r>
            <a:r>
              <a:rPr lang="en-US" dirty="0" err="1"/>
              <a:t>back.next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A198D3-0D64-C903-4F5A-6866C97171C2}"/>
              </a:ext>
            </a:extLst>
          </p:cNvPr>
          <p:cNvSpPr txBox="1"/>
          <p:nvPr/>
        </p:nvSpPr>
        <p:spPr>
          <a:xfrm>
            <a:off x="7762240" y="151384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Imagine two threads are both using the same linked list based queue.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What could go wrong?</a:t>
            </a:r>
          </a:p>
        </p:txBody>
      </p:sp>
    </p:spTree>
    <p:extLst>
      <p:ext uri="{BB962C8B-B14F-4D97-AF65-F5344CB8AC3E}">
        <p14:creationId xmlns:p14="http://schemas.microsoft.com/office/powerpoint/2010/main" val="925459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3ECE2-9CC3-DF86-BABE-D4BE2D4AB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19A95-C324-F33C-8E0D-40758B32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Concurrency: </a:t>
            </a:r>
          </a:p>
          <a:p>
            <a:pPr lvl="1"/>
            <a:r>
              <a:rPr lang="en-US" dirty="0"/>
              <a:t>Correctly and efficiently managing access to shared resources across multiple possibly-simultaneous tasks</a:t>
            </a:r>
          </a:p>
          <a:p>
            <a:r>
              <a:rPr lang="en-US" dirty="0"/>
              <a:t>Requires synchronization to avoid incorrect simultaneous access</a:t>
            </a:r>
          </a:p>
          <a:p>
            <a:pPr lvl="1"/>
            <a:r>
              <a:rPr lang="en-US" dirty="0"/>
              <a:t>Use some way of “blocking” other tasks from using a resource when another modifies it or makes decisions based on its state</a:t>
            </a:r>
          </a:p>
          <a:p>
            <a:pPr lvl="1"/>
            <a:r>
              <a:rPr lang="en-US" dirty="0"/>
              <a:t>That blocking task will free up the resource when it’s done</a:t>
            </a:r>
          </a:p>
          <a:p>
            <a:r>
              <a:rPr lang="en-US" dirty="0"/>
              <a:t>Warning:</a:t>
            </a:r>
          </a:p>
          <a:p>
            <a:pPr lvl="1"/>
            <a:r>
              <a:rPr lang="en-US" dirty="0"/>
              <a:t>Because we have no control over when threads are scheduled by the OS, even correct implementations are highly non-deterministic</a:t>
            </a:r>
          </a:p>
          <a:p>
            <a:pPr lvl="1"/>
            <a:r>
              <a:rPr lang="en-US" dirty="0"/>
              <a:t>Errors are hard to reproduce, which complicates debugging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095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DB785C-A820-1E10-DAF8-AE222DA20480}"/>
              </a:ext>
            </a:extLst>
          </p:cNvPr>
          <p:cNvSpPr/>
          <p:nvPr/>
        </p:nvSpPr>
        <p:spPr>
          <a:xfrm>
            <a:off x="1087120" y="3942080"/>
            <a:ext cx="7711440" cy="19405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6A8ACE-0848-BFD0-B55C-5ADE4C4BC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 Account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14509-872D-1E71-1F56-099930F74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330960"/>
            <a:ext cx="11917680" cy="552703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following code implements a bank account object correctly for a synchronized situation</a:t>
            </a:r>
          </a:p>
          <a:p>
            <a:r>
              <a:rPr lang="en-US" dirty="0"/>
              <a:t>Assume the initial balance is 150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class </a:t>
            </a:r>
            <a:r>
              <a:rPr lang="en-US" dirty="0" err="1"/>
              <a:t>BankAccount</a:t>
            </a:r>
            <a:r>
              <a:rPr lang="en-US" dirty="0"/>
              <a:t> { </a:t>
            </a:r>
          </a:p>
          <a:p>
            <a:pPr marL="0" indent="0">
              <a:buNone/>
            </a:pPr>
            <a:r>
              <a:rPr lang="en-US" dirty="0"/>
              <a:t>	private int balance = 0; </a:t>
            </a:r>
          </a:p>
          <a:p>
            <a:pPr marL="0" indent="0">
              <a:buNone/>
            </a:pPr>
            <a:r>
              <a:rPr lang="en-US" dirty="0"/>
              <a:t>	int </a:t>
            </a:r>
            <a:r>
              <a:rPr lang="en-US" dirty="0" err="1"/>
              <a:t>getBalance</a:t>
            </a:r>
            <a:r>
              <a:rPr lang="en-US" dirty="0"/>
              <a:t>() { return balance; } </a:t>
            </a:r>
          </a:p>
          <a:p>
            <a:pPr marL="0" indent="0">
              <a:buNone/>
            </a:pPr>
            <a:r>
              <a:rPr lang="en-US" dirty="0"/>
              <a:t>	void </a:t>
            </a:r>
            <a:r>
              <a:rPr lang="en-US" dirty="0" err="1"/>
              <a:t>setBalance</a:t>
            </a:r>
            <a:r>
              <a:rPr lang="en-US" dirty="0"/>
              <a:t>(int x) { balance = x; } </a:t>
            </a:r>
          </a:p>
          <a:p>
            <a:pPr marL="0" indent="0">
              <a:buNone/>
            </a:pPr>
            <a:r>
              <a:rPr lang="en-US" dirty="0"/>
              <a:t>	void withdraw(int amount) { </a:t>
            </a:r>
          </a:p>
          <a:p>
            <a:pPr marL="0" indent="0">
              <a:buNone/>
            </a:pPr>
            <a:r>
              <a:rPr lang="en-US" dirty="0"/>
              <a:t>		int b = </a:t>
            </a:r>
            <a:r>
              <a:rPr lang="en-US" dirty="0" err="1"/>
              <a:t>getBalance</a:t>
            </a:r>
            <a:r>
              <a:rPr lang="en-US" dirty="0"/>
              <a:t>(); </a:t>
            </a:r>
          </a:p>
          <a:p>
            <a:pPr marL="0" indent="0">
              <a:buNone/>
            </a:pPr>
            <a:r>
              <a:rPr lang="en-US" dirty="0"/>
              <a:t>		if (amount &gt; b) </a:t>
            </a:r>
          </a:p>
          <a:p>
            <a:pPr marL="0" indent="0">
              <a:buNone/>
            </a:pPr>
            <a:r>
              <a:rPr lang="en-US" dirty="0"/>
              <a:t>			throw new </a:t>
            </a:r>
            <a:r>
              <a:rPr lang="en-US" dirty="0" err="1"/>
              <a:t>WithdrawTooLargeException</a:t>
            </a:r>
            <a:r>
              <a:rPr lang="en-US" dirty="0"/>
              <a:t>();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setBalance</a:t>
            </a:r>
            <a:r>
              <a:rPr lang="en-US" dirty="0"/>
              <a:t>(b – amount); } </a:t>
            </a:r>
          </a:p>
          <a:p>
            <a:pPr marL="0" indent="0">
              <a:buNone/>
            </a:pPr>
            <a:r>
              <a:rPr lang="en-US" dirty="0"/>
              <a:t>	// other operations like deposit, etc. </a:t>
            </a:r>
          </a:p>
          <a:p>
            <a:pPr marL="0" indent="0">
              <a:buNone/>
            </a:pPr>
            <a:r>
              <a:rPr lang="en-US" dirty="0"/>
              <a:t>}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EFDB0C-B099-09B5-232E-F0FD7B01BA79}"/>
              </a:ext>
            </a:extLst>
          </p:cNvPr>
          <p:cNvSpPr/>
          <p:nvPr/>
        </p:nvSpPr>
        <p:spPr>
          <a:xfrm>
            <a:off x="9540239" y="2572861"/>
            <a:ext cx="2165657" cy="8561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withdraw(100);</a:t>
            </a:r>
          </a:p>
          <a:p>
            <a:r>
              <a:rPr lang="en-US" dirty="0">
                <a:solidFill>
                  <a:schemeClr val="tx1"/>
                </a:solidFill>
              </a:rPr>
              <a:t>withdraw(75)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48739-9A4E-4DE9-3C34-1F967631D892}"/>
              </a:ext>
            </a:extLst>
          </p:cNvPr>
          <p:cNvSpPr txBox="1"/>
          <p:nvPr/>
        </p:nvSpPr>
        <p:spPr>
          <a:xfrm>
            <a:off x="9540240" y="2265680"/>
            <a:ext cx="2165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here?</a:t>
            </a:r>
          </a:p>
        </p:txBody>
      </p:sp>
    </p:spTree>
    <p:extLst>
      <p:ext uri="{BB962C8B-B14F-4D97-AF65-F5344CB8AC3E}">
        <p14:creationId xmlns:p14="http://schemas.microsoft.com/office/powerpoint/2010/main" val="64017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DB785C-A820-1E10-DAF8-AE222DA20480}"/>
              </a:ext>
            </a:extLst>
          </p:cNvPr>
          <p:cNvSpPr/>
          <p:nvPr/>
        </p:nvSpPr>
        <p:spPr>
          <a:xfrm>
            <a:off x="1087120" y="3677920"/>
            <a:ext cx="7711440" cy="2092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6A8ACE-0848-BFD0-B55C-5ADE4C4BC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 Account Example - Parallel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14509-872D-1E71-1F56-099930F74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330960"/>
            <a:ext cx="11917680" cy="552703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Assume the initial balance is 150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class </a:t>
            </a:r>
            <a:r>
              <a:rPr lang="en-US" dirty="0" err="1"/>
              <a:t>BankAccount</a:t>
            </a:r>
            <a:r>
              <a:rPr lang="en-US" dirty="0"/>
              <a:t> { </a:t>
            </a:r>
          </a:p>
          <a:p>
            <a:pPr marL="0" indent="0">
              <a:buNone/>
            </a:pPr>
            <a:r>
              <a:rPr lang="en-US" dirty="0"/>
              <a:t>	private int balance = 0; </a:t>
            </a:r>
          </a:p>
          <a:p>
            <a:pPr marL="0" indent="0">
              <a:buNone/>
            </a:pPr>
            <a:r>
              <a:rPr lang="en-US" dirty="0"/>
              <a:t>	int </a:t>
            </a:r>
            <a:r>
              <a:rPr lang="en-US" dirty="0" err="1"/>
              <a:t>getBalance</a:t>
            </a:r>
            <a:r>
              <a:rPr lang="en-US" dirty="0"/>
              <a:t>() { return balance; } </a:t>
            </a:r>
          </a:p>
          <a:p>
            <a:pPr marL="0" indent="0">
              <a:buNone/>
            </a:pPr>
            <a:r>
              <a:rPr lang="en-US" dirty="0"/>
              <a:t>	void </a:t>
            </a:r>
            <a:r>
              <a:rPr lang="en-US" dirty="0" err="1"/>
              <a:t>setBalance</a:t>
            </a:r>
            <a:r>
              <a:rPr lang="en-US" dirty="0"/>
              <a:t>(int x) { balance = x; } </a:t>
            </a:r>
          </a:p>
          <a:p>
            <a:pPr marL="0" indent="0">
              <a:buNone/>
            </a:pPr>
            <a:r>
              <a:rPr lang="en-US" dirty="0"/>
              <a:t>	void withdraw(int amount) { </a:t>
            </a:r>
          </a:p>
          <a:p>
            <a:pPr marL="0" indent="0">
              <a:buNone/>
            </a:pPr>
            <a:r>
              <a:rPr lang="en-US" dirty="0"/>
              <a:t>		int b = </a:t>
            </a:r>
            <a:r>
              <a:rPr lang="en-US" dirty="0" err="1"/>
              <a:t>getBalance</a:t>
            </a:r>
            <a:r>
              <a:rPr lang="en-US" dirty="0"/>
              <a:t>(); </a:t>
            </a:r>
          </a:p>
          <a:p>
            <a:pPr marL="0" indent="0">
              <a:buNone/>
            </a:pPr>
            <a:r>
              <a:rPr lang="en-US" dirty="0"/>
              <a:t>		if (amount &gt; b) </a:t>
            </a:r>
          </a:p>
          <a:p>
            <a:pPr marL="0" indent="0">
              <a:buNone/>
            </a:pPr>
            <a:r>
              <a:rPr lang="en-US" dirty="0"/>
              <a:t>			throw new </a:t>
            </a:r>
            <a:r>
              <a:rPr lang="en-US" dirty="0" err="1"/>
              <a:t>WithdrawTooLargeException</a:t>
            </a:r>
            <a:r>
              <a:rPr lang="en-US" dirty="0"/>
              <a:t>();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setBalance</a:t>
            </a:r>
            <a:r>
              <a:rPr lang="en-US" dirty="0"/>
              <a:t>(b – amount); } </a:t>
            </a:r>
          </a:p>
          <a:p>
            <a:pPr marL="0" indent="0">
              <a:buNone/>
            </a:pPr>
            <a:r>
              <a:rPr lang="en-US" dirty="0"/>
              <a:t>	// other operations like deposit, etc. </a:t>
            </a:r>
          </a:p>
          <a:p>
            <a:pPr marL="0" indent="0">
              <a:buNone/>
            </a:pPr>
            <a:r>
              <a:rPr lang="en-US" dirty="0"/>
              <a:t>}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EFDB0C-B099-09B5-232E-F0FD7B01BA79}"/>
              </a:ext>
            </a:extLst>
          </p:cNvPr>
          <p:cNvSpPr/>
          <p:nvPr/>
        </p:nvSpPr>
        <p:spPr>
          <a:xfrm>
            <a:off x="9540239" y="2572861"/>
            <a:ext cx="2165657" cy="8561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withdraw(100);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48739-9A4E-4DE9-3C34-1F967631D892}"/>
              </a:ext>
            </a:extLst>
          </p:cNvPr>
          <p:cNvSpPr txBox="1"/>
          <p:nvPr/>
        </p:nvSpPr>
        <p:spPr>
          <a:xfrm>
            <a:off x="9540240" y="2265680"/>
            <a:ext cx="107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1: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D40A5B-D6FE-42EA-6F2F-1386F2603716}"/>
              </a:ext>
            </a:extLst>
          </p:cNvPr>
          <p:cNvSpPr/>
          <p:nvPr/>
        </p:nvSpPr>
        <p:spPr>
          <a:xfrm>
            <a:off x="9533539" y="4133769"/>
            <a:ext cx="2165657" cy="8561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withdraw(75);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ADF18B-F1F4-F324-5D1C-50A2842AC38D}"/>
              </a:ext>
            </a:extLst>
          </p:cNvPr>
          <p:cNvSpPr txBox="1"/>
          <p:nvPr/>
        </p:nvSpPr>
        <p:spPr>
          <a:xfrm>
            <a:off x="9533540" y="3826588"/>
            <a:ext cx="107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2:</a:t>
            </a:r>
          </a:p>
        </p:txBody>
      </p:sp>
    </p:spTree>
    <p:extLst>
      <p:ext uri="{BB962C8B-B14F-4D97-AF65-F5344CB8AC3E}">
        <p14:creationId xmlns:p14="http://schemas.microsoft.com/office/powerpoint/2010/main" val="3356295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1EC1A-6CA5-98A7-F39E-5B051CE8D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Interleaving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B31AF-5BCA-E54E-4929-B7B6A0D8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 to time slicing, a thread can be interrupted at any time</a:t>
            </a:r>
          </a:p>
          <a:p>
            <a:pPr lvl="1"/>
            <a:r>
              <a:rPr lang="en-US" dirty="0"/>
              <a:t>Between any two lines of code</a:t>
            </a:r>
          </a:p>
          <a:p>
            <a:pPr lvl="1"/>
            <a:r>
              <a:rPr lang="en-US" dirty="0"/>
              <a:t>Within a single line of code</a:t>
            </a:r>
          </a:p>
          <a:p>
            <a:r>
              <a:rPr lang="en-US" dirty="0"/>
              <a:t>The sequence that operations occur across two threads is called an interleaving</a:t>
            </a:r>
          </a:p>
          <a:p>
            <a:r>
              <a:rPr lang="en-US" dirty="0"/>
              <a:t>Without doing anything else, we have no control over how different threads might be interleaved</a:t>
            </a:r>
          </a:p>
        </p:txBody>
      </p:sp>
    </p:spTree>
    <p:extLst>
      <p:ext uri="{BB962C8B-B14F-4D97-AF65-F5344CB8AC3E}">
        <p14:creationId xmlns:p14="http://schemas.microsoft.com/office/powerpoint/2010/main" val="4026232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A8ACE-0848-BFD0-B55C-5ADE4C4BC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“Good” Interleaving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14509-872D-1E71-1F56-099930F74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330960"/>
            <a:ext cx="11917680" cy="5527039"/>
          </a:xfrm>
        </p:spPr>
        <p:txBody>
          <a:bodyPr>
            <a:normAutofit/>
          </a:bodyPr>
          <a:lstStyle/>
          <a:p>
            <a:r>
              <a:rPr lang="en-US" dirty="0"/>
              <a:t>Assume the initial balance is 150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EFDB0C-B099-09B5-232E-F0FD7B01BA79}"/>
              </a:ext>
            </a:extLst>
          </p:cNvPr>
          <p:cNvSpPr/>
          <p:nvPr/>
        </p:nvSpPr>
        <p:spPr>
          <a:xfrm>
            <a:off x="3478179" y="2172832"/>
            <a:ext cx="2165657" cy="8561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withdraw(100);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48739-9A4E-4DE9-3C34-1F967631D892}"/>
              </a:ext>
            </a:extLst>
          </p:cNvPr>
          <p:cNvSpPr txBox="1"/>
          <p:nvPr/>
        </p:nvSpPr>
        <p:spPr>
          <a:xfrm>
            <a:off x="3478180" y="1865651"/>
            <a:ext cx="107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1: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D40A5B-D6FE-42EA-6F2F-1386F2603716}"/>
              </a:ext>
            </a:extLst>
          </p:cNvPr>
          <p:cNvSpPr/>
          <p:nvPr/>
        </p:nvSpPr>
        <p:spPr>
          <a:xfrm>
            <a:off x="6878319" y="2172832"/>
            <a:ext cx="2165657" cy="8561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withdraw(75);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ADF18B-F1F4-F324-5D1C-50A2842AC38D}"/>
              </a:ext>
            </a:extLst>
          </p:cNvPr>
          <p:cNvSpPr txBox="1"/>
          <p:nvPr/>
        </p:nvSpPr>
        <p:spPr>
          <a:xfrm>
            <a:off x="6878320" y="1865651"/>
            <a:ext cx="107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2: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3111F2-E0CB-EFB9-CDFE-114A83873431}"/>
              </a:ext>
            </a:extLst>
          </p:cNvPr>
          <p:cNvSpPr/>
          <p:nvPr/>
        </p:nvSpPr>
        <p:spPr>
          <a:xfrm>
            <a:off x="2864289" y="3437615"/>
            <a:ext cx="3393439" cy="24247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int b = </a:t>
            </a:r>
            <a:r>
              <a:rPr lang="en-US" dirty="0" err="1">
                <a:solidFill>
                  <a:schemeClr val="tx1"/>
                </a:solidFill>
              </a:rPr>
              <a:t>getBalance</a:t>
            </a:r>
            <a:r>
              <a:rPr lang="en-US" dirty="0">
                <a:solidFill>
                  <a:schemeClr val="tx1"/>
                </a:solidFill>
              </a:rPr>
              <a:t>();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if (amount &gt; b)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throw new Exception(); 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</a:rPr>
              <a:t>setBalance</a:t>
            </a:r>
            <a:r>
              <a:rPr lang="en-US" dirty="0">
                <a:solidFill>
                  <a:schemeClr val="tx1"/>
                </a:solidFill>
              </a:rPr>
              <a:t>(b – amount);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9C9F9B-23B2-843A-E07D-0F90A5EC807E}"/>
              </a:ext>
            </a:extLst>
          </p:cNvPr>
          <p:cNvSpPr/>
          <p:nvPr/>
        </p:nvSpPr>
        <p:spPr>
          <a:xfrm>
            <a:off x="6257728" y="3437615"/>
            <a:ext cx="3393439" cy="24247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int b = </a:t>
            </a:r>
            <a:r>
              <a:rPr lang="en-US" dirty="0" err="1">
                <a:solidFill>
                  <a:schemeClr val="tx1"/>
                </a:solidFill>
              </a:rPr>
              <a:t>getBalance</a:t>
            </a:r>
            <a:r>
              <a:rPr lang="en-US" dirty="0">
                <a:solidFill>
                  <a:schemeClr val="tx1"/>
                </a:solidFill>
              </a:rPr>
              <a:t>();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if (amount &gt; b)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throw new Exception(); 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</a:rPr>
              <a:t>setBalance</a:t>
            </a:r>
            <a:r>
              <a:rPr lang="en-US" dirty="0">
                <a:solidFill>
                  <a:schemeClr val="tx1"/>
                </a:solidFill>
              </a:rPr>
              <a:t>(b – amount);</a:t>
            </a:r>
          </a:p>
        </p:txBody>
      </p:sp>
    </p:spTree>
    <p:extLst>
      <p:ext uri="{BB962C8B-B14F-4D97-AF65-F5344CB8AC3E}">
        <p14:creationId xmlns:p14="http://schemas.microsoft.com/office/powerpoint/2010/main" val="3120984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38894</TotalTime>
  <Words>2740</Words>
  <Application>Microsoft Office PowerPoint</Application>
  <PresentationFormat>Widescreen</PresentationFormat>
  <Paragraphs>420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Calibri Light</vt:lpstr>
      <vt:lpstr>Calibri</vt:lpstr>
      <vt:lpstr>Arial</vt:lpstr>
      <vt:lpstr>Office Theme</vt:lpstr>
      <vt:lpstr>CSE 332 Autumn 2023 Lecture 24: Concurrency</vt:lpstr>
      <vt:lpstr>Reasons to use threads (beyond algorithms)</vt:lpstr>
      <vt:lpstr>Memory Sharing With ForkJoin</vt:lpstr>
      <vt:lpstr>Example: Shared Queue</vt:lpstr>
      <vt:lpstr>Concurrent Programming</vt:lpstr>
      <vt:lpstr>Bank Account Example</vt:lpstr>
      <vt:lpstr>Bank Account Example - Parallel</vt:lpstr>
      <vt:lpstr>Interleaving</vt:lpstr>
      <vt:lpstr>A “Good” Interleaving</vt:lpstr>
      <vt:lpstr>A “Bad” Interleaving</vt:lpstr>
      <vt:lpstr>Another result?</vt:lpstr>
      <vt:lpstr>A Bad Fix</vt:lpstr>
      <vt:lpstr>A still “Bad” Interleaving</vt:lpstr>
      <vt:lpstr>What we want – Mutual Exclusion</vt:lpstr>
      <vt:lpstr>A Bad attempt at Mutual Exclusion</vt:lpstr>
      <vt:lpstr>A still “Bad” Interleaving</vt:lpstr>
      <vt:lpstr>Solution</vt:lpstr>
      <vt:lpstr>Almost Correct Bank Account Example</vt:lpstr>
      <vt:lpstr>Try…Finally</vt:lpstr>
      <vt:lpstr>Correct (but not Java) Bank Account Example</vt:lpstr>
      <vt:lpstr>A still “Bad” Interleaving</vt:lpstr>
      <vt:lpstr>What’s wrong here…</vt:lpstr>
      <vt:lpstr>Re-entrant Lock (Recursive Lock)</vt:lpstr>
      <vt:lpstr>Re-entrant Lock Details</vt:lpstr>
      <vt:lpstr>Java’s Re-entract Lock Class</vt:lpstr>
      <vt:lpstr>How this looks in Java</vt:lpstr>
      <vt:lpstr>Java Synchronized Keyword</vt:lpstr>
      <vt:lpstr>Back Account Using Synchronize (Attempt 1)</vt:lpstr>
      <vt:lpstr>Back Account Using Synchronize (Attempt 2)</vt:lpstr>
      <vt:lpstr>More Syntactic Sugar!</vt:lpstr>
      <vt:lpstr>Back Account Using Synchronize (Final)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332 Autumn 2023 Lecture 8: Dictionaries, BSTs</dc:title>
  <dc:creator>Nathan Brunelle</dc:creator>
  <cp:lastModifiedBy>Brunelle, Nathan J (njb2b)</cp:lastModifiedBy>
  <cp:revision>331</cp:revision>
  <dcterms:created xsi:type="dcterms:W3CDTF">2023-10-13T16:06:42Z</dcterms:created>
  <dcterms:modified xsi:type="dcterms:W3CDTF">2023-11-27T19:47:09Z</dcterms:modified>
</cp:coreProperties>
</file>