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99" r:id="rId3"/>
    <p:sldId id="403" r:id="rId4"/>
    <p:sldId id="405" r:id="rId5"/>
    <p:sldId id="406" r:id="rId6"/>
    <p:sldId id="407" r:id="rId7"/>
    <p:sldId id="408" r:id="rId8"/>
    <p:sldId id="410" r:id="rId9"/>
    <p:sldId id="393" r:id="rId10"/>
    <p:sldId id="383" r:id="rId11"/>
    <p:sldId id="394" r:id="rId12"/>
    <p:sldId id="409" r:id="rId13"/>
    <p:sldId id="398" r:id="rId14"/>
    <p:sldId id="411" r:id="rId15"/>
    <p:sldId id="412" r:id="rId16"/>
    <p:sldId id="413" r:id="rId17"/>
    <p:sldId id="416" r:id="rId18"/>
    <p:sldId id="415" r:id="rId19"/>
    <p:sldId id="389" r:id="rId20"/>
    <p:sldId id="414" r:id="rId21"/>
    <p:sldId id="417" r:id="rId22"/>
    <p:sldId id="418" r:id="rId23"/>
    <p:sldId id="419" r:id="rId24"/>
    <p:sldId id="421" r:id="rId25"/>
    <p:sldId id="420" r:id="rId26"/>
    <p:sldId id="423" r:id="rId27"/>
    <p:sldId id="422" r:id="rId28"/>
    <p:sldId id="424" r:id="rId29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CSE 332 Autumn 2023</a:t>
            </a:r>
            <a:br>
              <a:rPr lang="en-US" dirty="0"/>
            </a:br>
            <a:r>
              <a:rPr lang="en-US" dirty="0"/>
              <a:t>Lecture 23: </a:t>
            </a:r>
            <a:r>
              <a:rPr lang="en-US" dirty="0" err="1"/>
              <a:t>Ahmdal’s</a:t>
            </a:r>
            <a:r>
              <a:rPr lang="en-US" dirty="0"/>
              <a:t> Law, Parallel Prefix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F575254-41CC-6117-69BB-AA6A6B04E779}"/>
              </a:ext>
            </a:extLst>
          </p:cNvPr>
          <p:cNvSpPr/>
          <p:nvPr/>
        </p:nvSpPr>
        <p:spPr>
          <a:xfrm>
            <a:off x="1289685" y="2843435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39FC21-3D03-EF67-C981-7CACE917ADAB}"/>
              </a:ext>
            </a:extLst>
          </p:cNvPr>
          <p:cNvSpPr/>
          <p:nvPr/>
        </p:nvSpPr>
        <p:spPr>
          <a:xfrm>
            <a:off x="93980" y="2348040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(sum an array)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34640" y="1298448"/>
            <a:ext cx="9195435" cy="5257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list’s length is smaller than the Sequential Cutoff, reduce things sequentially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length, create a thread to reduce each </a:t>
            </a:r>
            <a:r>
              <a:rPr lang="en-US" dirty="0" err="1"/>
              <a:t>sublist</a:t>
            </a:r>
            <a:r>
              <a:rPr lang="en-US" dirty="0"/>
              <a:t>.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Call </a:t>
            </a:r>
            <a:r>
              <a:rPr lang="en-US" b="1" dirty="0"/>
              <a:t>start()</a:t>
            </a:r>
            <a:r>
              <a:rPr lang="en-US" dirty="0"/>
              <a:t> for each thread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Reduce the answers from each thread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10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1644650" y="1416320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2B1A21-2F85-3236-2A77-C1954DA64AE5}"/>
              </a:ext>
            </a:extLst>
          </p:cNvPr>
          <p:cNvGrpSpPr/>
          <p:nvPr/>
        </p:nvGrpSpPr>
        <p:grpSpPr>
          <a:xfrm>
            <a:off x="237490" y="2551305"/>
            <a:ext cx="1130300" cy="375920"/>
            <a:chOff x="143510" y="2620011"/>
            <a:chExt cx="113030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1435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5194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9789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2E2AA1-7B76-E91A-CE2C-A7371E23370F}"/>
              </a:ext>
            </a:extLst>
          </p:cNvPr>
          <p:cNvGrpSpPr/>
          <p:nvPr/>
        </p:nvGrpSpPr>
        <p:grpSpPr>
          <a:xfrm>
            <a:off x="1456690" y="3038477"/>
            <a:ext cx="1127760" cy="375920"/>
            <a:chOff x="1375410" y="2620011"/>
            <a:chExt cx="1127760" cy="375920"/>
          </a:xfrm>
        </p:grpSpPr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13754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17513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212725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CA69CF6-037A-334E-FEC2-8110B16AEB48}"/>
              </a:ext>
            </a:extLst>
          </p:cNvPr>
          <p:cNvSpPr/>
          <p:nvPr/>
        </p:nvSpPr>
        <p:spPr>
          <a:xfrm>
            <a:off x="1289685" y="4257168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=14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195090-1FB6-FC8A-6412-64367170B34F}"/>
              </a:ext>
            </a:extLst>
          </p:cNvPr>
          <p:cNvSpPr/>
          <p:nvPr/>
        </p:nvSpPr>
        <p:spPr>
          <a:xfrm>
            <a:off x="93980" y="3761773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=15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FA29DD-05CB-510A-8E3D-6F42572D2E79}"/>
              </a:ext>
            </a:extLst>
          </p:cNvPr>
          <p:cNvSpPr/>
          <p:nvPr/>
        </p:nvSpPr>
        <p:spPr>
          <a:xfrm>
            <a:off x="725805" y="5764847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ans</a:t>
            </a:r>
            <a:r>
              <a:rPr lang="en-US" dirty="0"/>
              <a:t>=29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5A6B43-385D-5ED4-4884-6E82175F833A}"/>
              </a:ext>
            </a:extLst>
          </p:cNvPr>
          <p:cNvCxnSpPr>
            <a:cxnSpLocks/>
            <a:stCxn id="9" idx="4"/>
            <a:endCxn id="20" idx="0"/>
          </p:cNvCxnSpPr>
          <p:nvPr/>
        </p:nvCxnSpPr>
        <p:spPr>
          <a:xfrm>
            <a:off x="824865" y="4535838"/>
            <a:ext cx="631825" cy="12290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432E7F-A225-8FB2-194C-1222AF907A44}"/>
              </a:ext>
            </a:extLst>
          </p:cNvPr>
          <p:cNvCxnSpPr>
            <a:cxnSpLocks/>
            <a:stCxn id="8" idx="4"/>
            <a:endCxn id="20" idx="0"/>
          </p:cNvCxnSpPr>
          <p:nvPr/>
        </p:nvCxnSpPr>
        <p:spPr>
          <a:xfrm flipH="1">
            <a:off x="1456690" y="5031233"/>
            <a:ext cx="563880" cy="7336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5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CD51D-ECA0-BCE9-D8FC-770263E97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B260D-189A-C8C4-DD7B-FB750532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an operation on each item in an array to create a new array of the same size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Vector addition:</a:t>
            </a:r>
          </a:p>
          <a:p>
            <a:pPr lvl="2"/>
            <a:r>
              <a:rPr lang="en-US" dirty="0"/>
              <a:t>sum[</a:t>
            </a:r>
            <a:r>
              <a:rPr lang="en-US" dirty="0" err="1"/>
              <a:t>i</a:t>
            </a:r>
            <a:r>
              <a:rPr lang="en-US" dirty="0"/>
              <a:t>] = arr1[</a:t>
            </a:r>
            <a:r>
              <a:rPr lang="en-US" dirty="0" err="1"/>
              <a:t>i</a:t>
            </a:r>
            <a:r>
              <a:rPr lang="en-US" dirty="0"/>
              <a:t>] + arr2[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Function application:</a:t>
            </a:r>
          </a:p>
          <a:p>
            <a:pPr lvl="2"/>
            <a:r>
              <a:rPr lang="en-US" dirty="0"/>
              <a:t>out[</a:t>
            </a:r>
            <a:r>
              <a:rPr lang="en-US" dirty="0" err="1"/>
              <a:t>i</a:t>
            </a:r>
            <a:r>
              <a:rPr lang="en-US" dirty="0"/>
              <a:t>] = f(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]);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0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EF575254-41CC-6117-69BB-AA6A6B04E779}"/>
              </a:ext>
            </a:extLst>
          </p:cNvPr>
          <p:cNvSpPr/>
          <p:nvPr/>
        </p:nvSpPr>
        <p:spPr>
          <a:xfrm>
            <a:off x="1289685" y="2843435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39FC21-3D03-EF67-C981-7CACE917ADAB}"/>
              </a:ext>
            </a:extLst>
          </p:cNvPr>
          <p:cNvSpPr/>
          <p:nvPr/>
        </p:nvSpPr>
        <p:spPr>
          <a:xfrm>
            <a:off x="93980" y="2348040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(double each value)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34640" y="1298448"/>
            <a:ext cx="9195435" cy="5257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list’s length is smaller than the Sequential Cutoff, convert each thing sequentially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length, create a thread to map each </a:t>
            </a:r>
            <a:r>
              <a:rPr lang="en-US" dirty="0" err="1"/>
              <a:t>sublist</a:t>
            </a:r>
            <a:r>
              <a:rPr lang="en-US" dirty="0"/>
              <a:t>.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Call </a:t>
            </a:r>
            <a:r>
              <a:rPr lang="en-US" b="1" dirty="0"/>
              <a:t>start()</a:t>
            </a:r>
            <a:r>
              <a:rPr lang="en-US" dirty="0"/>
              <a:t> for each thread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No additional work necessary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12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739140" y="1357616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2B1A21-2F85-3236-2A77-C1954DA64AE5}"/>
              </a:ext>
            </a:extLst>
          </p:cNvPr>
          <p:cNvGrpSpPr/>
          <p:nvPr/>
        </p:nvGrpSpPr>
        <p:grpSpPr>
          <a:xfrm>
            <a:off x="237490" y="2551305"/>
            <a:ext cx="1130300" cy="375920"/>
            <a:chOff x="143510" y="2620011"/>
            <a:chExt cx="113030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1435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5194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9789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2E2AA1-7B76-E91A-CE2C-A7371E23370F}"/>
              </a:ext>
            </a:extLst>
          </p:cNvPr>
          <p:cNvGrpSpPr/>
          <p:nvPr/>
        </p:nvGrpSpPr>
        <p:grpSpPr>
          <a:xfrm>
            <a:off x="1456690" y="3038477"/>
            <a:ext cx="1127760" cy="375920"/>
            <a:chOff x="1375410" y="2620011"/>
            <a:chExt cx="1127760" cy="375920"/>
          </a:xfrm>
        </p:grpSpPr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13754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17513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212725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9DEAE5A-B8A7-5260-4E19-5EE3C8551625}"/>
              </a:ext>
            </a:extLst>
          </p:cNvPr>
          <p:cNvSpPr/>
          <p:nvPr/>
        </p:nvSpPr>
        <p:spPr>
          <a:xfrm>
            <a:off x="1265237" y="1357616"/>
            <a:ext cx="375920" cy="333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455E5B-FF72-7DD8-C138-A0CAA64A4355}"/>
              </a:ext>
            </a:extLst>
          </p:cNvPr>
          <p:cNvSpPr/>
          <p:nvPr/>
        </p:nvSpPr>
        <p:spPr>
          <a:xfrm>
            <a:off x="1824990" y="1336192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A713A-3809-F09B-5091-F6972625225B}"/>
              </a:ext>
            </a:extLst>
          </p:cNvPr>
          <p:cNvSpPr/>
          <p:nvPr/>
        </p:nvSpPr>
        <p:spPr>
          <a:xfrm>
            <a:off x="1464310" y="4256373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ED3AA0-34EE-944B-64E2-AB22D5463808}"/>
              </a:ext>
            </a:extLst>
          </p:cNvPr>
          <p:cNvSpPr/>
          <p:nvPr/>
        </p:nvSpPr>
        <p:spPr>
          <a:xfrm>
            <a:off x="268605" y="3760978"/>
            <a:ext cx="1461770" cy="7740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766322-78E4-4017-3F7B-1431AB122BFD}"/>
              </a:ext>
            </a:extLst>
          </p:cNvPr>
          <p:cNvGrpSpPr/>
          <p:nvPr/>
        </p:nvGrpSpPr>
        <p:grpSpPr>
          <a:xfrm>
            <a:off x="412115" y="3964243"/>
            <a:ext cx="1130300" cy="375920"/>
            <a:chOff x="143510" y="2620011"/>
            <a:chExt cx="1130300" cy="3759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FE0E01-5D57-E81C-F2C4-36BBD1D700D5}"/>
                </a:ext>
              </a:extLst>
            </p:cNvPr>
            <p:cNvSpPr/>
            <p:nvPr/>
          </p:nvSpPr>
          <p:spPr>
            <a:xfrm>
              <a:off x="1435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45B78E2-85C2-9968-7E9C-C83903C7E01E}"/>
                </a:ext>
              </a:extLst>
            </p:cNvPr>
            <p:cNvSpPr/>
            <p:nvPr/>
          </p:nvSpPr>
          <p:spPr>
            <a:xfrm>
              <a:off x="5194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ECCBC3-4ED5-D6EF-C8FD-276529827FF9}"/>
                </a:ext>
              </a:extLst>
            </p:cNvPr>
            <p:cNvSpPr/>
            <p:nvPr/>
          </p:nvSpPr>
          <p:spPr>
            <a:xfrm>
              <a:off x="89789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691474-ED6B-A96B-53B4-575E7FC9AAD1}"/>
              </a:ext>
            </a:extLst>
          </p:cNvPr>
          <p:cNvGrpSpPr/>
          <p:nvPr/>
        </p:nvGrpSpPr>
        <p:grpSpPr>
          <a:xfrm>
            <a:off x="1631315" y="4451415"/>
            <a:ext cx="1127760" cy="375920"/>
            <a:chOff x="1375410" y="2620011"/>
            <a:chExt cx="1127760" cy="3759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71D2DC-006E-94A8-6749-B257C7E09747}"/>
                </a:ext>
              </a:extLst>
            </p:cNvPr>
            <p:cNvSpPr/>
            <p:nvPr/>
          </p:nvSpPr>
          <p:spPr>
            <a:xfrm>
              <a:off x="137541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C0D60B-47C6-5828-4F51-18EE9DEEA948}"/>
                </a:ext>
              </a:extLst>
            </p:cNvPr>
            <p:cNvSpPr/>
            <p:nvPr/>
          </p:nvSpPr>
          <p:spPr>
            <a:xfrm>
              <a:off x="175133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46D994-C29C-3176-F830-3441F76D9DEF}"/>
                </a:ext>
              </a:extLst>
            </p:cNvPr>
            <p:cNvSpPr/>
            <p:nvPr/>
          </p:nvSpPr>
          <p:spPr>
            <a:xfrm>
              <a:off x="2127250" y="26200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C2A017-A6A7-04E6-579E-ADB05A31C7C9}"/>
              </a:ext>
            </a:extLst>
          </p:cNvPr>
          <p:cNvGrpSpPr/>
          <p:nvPr/>
        </p:nvGrpSpPr>
        <p:grpSpPr>
          <a:xfrm>
            <a:off x="225425" y="5807265"/>
            <a:ext cx="2258060" cy="375920"/>
            <a:chOff x="7967980" y="4321811"/>
            <a:chExt cx="2258060" cy="3759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395FA4-6719-D0B2-BD7B-692170E404FB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877C0A6-BF63-2016-01FB-BD7D9D319795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F0F704-C7E2-B18C-92D1-E1B592E226EE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7699F7-B506-5449-6ECA-7515C070C87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106AEA-DA38-611F-29AC-E43B42E1DB0B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70AC61-185A-03A8-40D8-ABF2C0DAD629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62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01CB-5A1A-78EA-8C38-35EC5E89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and Reductions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33FE4-7AA0-B247-689E-FE713F6F3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“Workhorse” constructs in parallel programming</a:t>
            </a:r>
          </a:p>
          <a:p>
            <a:r>
              <a:rPr lang="en-US" dirty="0"/>
              <a:t>Many problems can be written in terms of maps and reductions</a:t>
            </a:r>
          </a:p>
          <a:p>
            <a:r>
              <a:rPr lang="en-US" dirty="0"/>
              <a:t>With practice, writing them will become second nature</a:t>
            </a:r>
          </a:p>
          <a:p>
            <a:pPr lvl="1"/>
            <a:r>
              <a:rPr lang="en-US" dirty="0"/>
              <a:t>Like how over time for loops and if statements have gotten easier</a:t>
            </a:r>
          </a:p>
          <a:p>
            <a:pPr lvl="1"/>
            <a:endParaRPr lang="en-US" dirty="0"/>
          </a:p>
          <a:p>
            <a:r>
              <a:rPr lang="en-US" dirty="0"/>
              <a:t>Today:</a:t>
            </a:r>
          </a:p>
          <a:p>
            <a:pPr lvl="1"/>
            <a:r>
              <a:rPr lang="en-US" dirty="0"/>
              <a:t>Filter/Pack to complete the trio!</a:t>
            </a:r>
          </a:p>
        </p:txBody>
      </p:sp>
    </p:spTree>
    <p:extLst>
      <p:ext uri="{BB962C8B-B14F-4D97-AF65-F5344CB8AC3E}">
        <p14:creationId xmlns:p14="http://schemas.microsoft.com/office/powerpoint/2010/main" val="3734241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195A-95E5-E229-C661-4192C1FD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Pack/Filter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65FE-88D8-8A18-83A1-AE967A23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array of values and a Boolean function, return a new array which contains only elements that were “true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FCBA16-38E0-BE10-1363-5250A2A8F51F}"/>
              </a:ext>
            </a:extLst>
          </p:cNvPr>
          <p:cNvGrpSpPr/>
          <p:nvPr/>
        </p:nvGrpSpPr>
        <p:grpSpPr>
          <a:xfrm>
            <a:off x="296545" y="3071421"/>
            <a:ext cx="4295776" cy="715157"/>
            <a:chOff x="7967980" y="4321811"/>
            <a:chExt cx="2258060" cy="3759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5866A6-E78A-C7C1-222C-26AD9F12037C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1C76A77-0208-4B8E-5C97-C4EE148020B2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25819F-DD5C-0C7D-88FC-D54DF18EB3E5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5B426A-6646-59F0-2765-CD9D0801BD9A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DCCD04-4D70-D2B4-C8B4-DBB50072BEFD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972EE8-AA5B-0B6B-E82C-DE469082A736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39C693-0E44-ED6A-DA95-E4402CE83A5F}"/>
              </a:ext>
            </a:extLst>
          </p:cNvPr>
          <p:cNvGrpSpPr/>
          <p:nvPr/>
        </p:nvGrpSpPr>
        <p:grpSpPr>
          <a:xfrm>
            <a:off x="7231525" y="3040696"/>
            <a:ext cx="2150304" cy="715157"/>
            <a:chOff x="7967980" y="4321811"/>
            <a:chExt cx="1130300" cy="3759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71FBED0-7A48-F4F3-C352-128D0DD889BB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BCE71F-3E67-ABF8-EE58-9E426E3E53FD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028B4C2-CC16-63DB-126B-660A5A606DC6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18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F7C86-07C2-1DED-ADCF-F9AB859CBECE}"/>
                  </a:ext>
                </a:extLst>
              </p:cNvPr>
              <p:cNvSpPr txBox="1"/>
              <p:nvPr/>
            </p:nvSpPr>
            <p:spPr>
              <a:xfrm>
                <a:off x="177800" y="4104640"/>
                <a:ext cx="200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F7C86-07C2-1DED-ADCF-F9AB859CB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104640"/>
                <a:ext cx="2005485" cy="461665"/>
              </a:xfrm>
              <a:prstGeom prst="rect">
                <a:avLst/>
              </a:prstGeom>
              <a:blipFill>
                <a:blip r:embed="rId2"/>
                <a:stretch>
                  <a:fillRect l="-30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820FA9ED-5E25-DE65-7403-2DBD2CE61FE7}"/>
              </a:ext>
            </a:extLst>
          </p:cNvPr>
          <p:cNvSpPr/>
          <p:nvPr/>
        </p:nvSpPr>
        <p:spPr>
          <a:xfrm>
            <a:off x="5293360" y="3040696"/>
            <a:ext cx="1310640" cy="7151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B90C-5B78-FBB0-F68B-640018DA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Sum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86234-DCCF-3EE5-9BA3-1351739C6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an array, compute a new array where each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sum of all values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86234-DCCF-3EE5-9BA3-1351739C6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6AA1BC-DC7C-5EED-936F-FD05EC77214E}"/>
              </a:ext>
            </a:extLst>
          </p:cNvPr>
          <p:cNvGrpSpPr/>
          <p:nvPr/>
        </p:nvGrpSpPr>
        <p:grpSpPr>
          <a:xfrm>
            <a:off x="296545" y="3071421"/>
            <a:ext cx="4295776" cy="715157"/>
            <a:chOff x="7967980" y="4321811"/>
            <a:chExt cx="2258060" cy="37592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5CEEC8-FB6A-B553-0EAB-A406C52617A6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33A570-67B4-D493-789B-EA40FAA02225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24E0B2-5251-0822-AD24-0245AE9E50E2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8C36273-352C-859E-91F9-3295B7F8B1B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754A8D-DF2F-F619-2505-3F52FB143706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7C484A-516D-C39C-F64C-A7CE3A1BFC8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55BC1E7-EB2C-C665-EEA6-C3A9066E99A2}"/>
              </a:ext>
            </a:extLst>
          </p:cNvPr>
          <p:cNvSpPr/>
          <p:nvPr/>
        </p:nvSpPr>
        <p:spPr>
          <a:xfrm>
            <a:off x="5293360" y="3040696"/>
            <a:ext cx="1310640" cy="7151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93B46-2401-18BE-0581-5D713B25851D}"/>
              </a:ext>
            </a:extLst>
          </p:cNvPr>
          <p:cNvGrpSpPr/>
          <p:nvPr/>
        </p:nvGrpSpPr>
        <p:grpSpPr>
          <a:xfrm>
            <a:off x="7302623" y="3040695"/>
            <a:ext cx="4295776" cy="715157"/>
            <a:chOff x="7967980" y="4321811"/>
            <a:chExt cx="2258060" cy="3759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C3A979-CDB6-EBDD-02B4-1BE7E3D0C204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DB33D98-7B19-C169-52B6-A0456E19BA7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6A93CC-7CE7-650D-4541-2767835B0150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D1E1A1-DB1C-EB68-1E2B-BF47AF1FB6A8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48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E75A40-9521-F7F6-5A7A-421D9B78A7E9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F49314-8C4F-6C71-D6D2-A02553C36B2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58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EA0B246-C7A0-3C8E-5D8F-0476EA44F372}"/>
              </a:ext>
            </a:extLst>
          </p:cNvPr>
          <p:cNvSpPr txBox="1"/>
          <p:nvPr/>
        </p:nvSpPr>
        <p:spPr>
          <a:xfrm>
            <a:off x="1745201" y="3904903"/>
            <a:ext cx="57935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int[] </a:t>
            </a:r>
            <a:r>
              <a:rPr lang="en-US" sz="2400" dirty="0" err="1"/>
              <a:t>prefixSum</a:t>
            </a:r>
            <a:r>
              <a:rPr lang="en-US" sz="2400" dirty="0"/>
              <a:t>(int[] </a:t>
            </a:r>
            <a:r>
              <a:rPr lang="en-US" sz="2400" dirty="0" err="1"/>
              <a:t>arr</a:t>
            </a:r>
            <a:r>
              <a:rPr lang="en-US" sz="2400" dirty="0"/>
              <a:t>){</a:t>
            </a:r>
          </a:p>
          <a:p>
            <a:r>
              <a:rPr lang="en-US" sz="2400" dirty="0"/>
              <a:t>	int[] output = new int[</a:t>
            </a:r>
            <a:r>
              <a:rPr lang="en-US" sz="2400" dirty="0" err="1"/>
              <a:t>arr.length</a:t>
            </a:r>
            <a:r>
              <a:rPr lang="en-US" sz="2400" dirty="0"/>
              <a:t>];</a:t>
            </a:r>
          </a:p>
          <a:p>
            <a:r>
              <a:rPr lang="en-US" sz="2400" dirty="0"/>
              <a:t>	output[0] = </a:t>
            </a:r>
            <a:r>
              <a:rPr lang="en-US" sz="2400" dirty="0" err="1"/>
              <a:t>arr</a:t>
            </a:r>
            <a:r>
              <a:rPr lang="en-US" sz="2400" dirty="0"/>
              <a:t>[0];</a:t>
            </a:r>
          </a:p>
          <a:p>
            <a:r>
              <a:rPr lang="en-US" sz="2400" dirty="0"/>
              <a:t>	for (int </a:t>
            </a:r>
            <a:r>
              <a:rPr lang="en-US" sz="2400" dirty="0" err="1"/>
              <a:t>i</a:t>
            </a:r>
            <a:r>
              <a:rPr lang="en-US" sz="2400" dirty="0"/>
              <a:t> = 1; I &lt; </a:t>
            </a:r>
            <a:r>
              <a:rPr lang="en-US" sz="2400" dirty="0" err="1"/>
              <a:t>arr.length</a:t>
            </a:r>
            <a:r>
              <a:rPr lang="en-US" sz="2400" dirty="0"/>
              <a:t>, </a:t>
            </a:r>
            <a:r>
              <a:rPr lang="en-US" sz="2400" dirty="0" err="1"/>
              <a:t>i</a:t>
            </a:r>
            <a:r>
              <a:rPr lang="en-US" sz="2400" dirty="0"/>
              <a:t>++)</a:t>
            </a:r>
          </a:p>
          <a:p>
            <a:r>
              <a:rPr lang="en-US" sz="2400" dirty="0"/>
              <a:t>		output[</a:t>
            </a:r>
            <a:r>
              <a:rPr lang="en-US" sz="2400" dirty="0" err="1"/>
              <a:t>i</a:t>
            </a:r>
            <a:r>
              <a:rPr lang="en-US" sz="2400" dirty="0"/>
              <a:t>] = output[i-1] + </a:t>
            </a:r>
            <a:r>
              <a:rPr lang="en-US" sz="2400" dirty="0" err="1"/>
              <a:t>arr</a:t>
            </a:r>
            <a:r>
              <a:rPr lang="en-US" sz="2400" dirty="0"/>
              <a:t>[</a:t>
            </a:r>
            <a:r>
              <a:rPr lang="en-US" sz="2400" dirty="0" err="1"/>
              <a:t>i</a:t>
            </a:r>
            <a:r>
              <a:rPr lang="en-US" sz="2400" dirty="0"/>
              <a:t>];</a:t>
            </a:r>
          </a:p>
          <a:p>
            <a:r>
              <a:rPr lang="en-US" sz="2400" dirty="0"/>
              <a:t>	return output;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2420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B90C-5B78-FBB0-F68B-640018DA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Prefix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86234-DCCF-3EE5-9BA3-1351739C6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will have two major parallel steps</a:t>
            </a:r>
          </a:p>
          <a:p>
            <a:pPr lvl="1"/>
            <a:r>
              <a:rPr lang="en-US" dirty="0"/>
              <a:t>Called a “two pass” parallel algorithm</a:t>
            </a:r>
          </a:p>
          <a:p>
            <a:r>
              <a:rPr lang="en-US" dirty="0"/>
              <a:t>First step:</a:t>
            </a:r>
          </a:p>
          <a:p>
            <a:pPr lvl="1"/>
            <a:r>
              <a:rPr lang="en-US" dirty="0"/>
              <a:t>Create a tree data structure</a:t>
            </a:r>
          </a:p>
          <a:p>
            <a:r>
              <a:rPr lang="en-US" dirty="0"/>
              <a:t>Second Step:</a:t>
            </a:r>
          </a:p>
          <a:p>
            <a:pPr lvl="1"/>
            <a:r>
              <a:rPr lang="en-US" dirty="0"/>
              <a:t>Use the tree to fill in the output array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D9F302-67DD-E090-06BF-03B48704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5" y="681037"/>
            <a:ext cx="15144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4751D5-68FF-8E1E-BFAA-2E771DEC9741}"/>
              </a:ext>
            </a:extLst>
          </p:cNvPr>
          <p:cNvSpPr txBox="1"/>
          <p:nvPr/>
        </p:nvSpPr>
        <p:spPr>
          <a:xfrm>
            <a:off x="9570383" y="2578783"/>
            <a:ext cx="2052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Richard Ladner</a:t>
            </a:r>
          </a:p>
          <a:p>
            <a:pPr algn="ctr"/>
            <a:r>
              <a:rPr lang="en-US" dirty="0"/>
              <a:t>Allen School Faculty</a:t>
            </a:r>
          </a:p>
        </p:txBody>
      </p:sp>
    </p:spTree>
    <p:extLst>
      <p:ext uri="{BB962C8B-B14F-4D97-AF65-F5344CB8AC3E}">
        <p14:creationId xmlns:p14="http://schemas.microsoft.com/office/powerpoint/2010/main" val="323835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0FB8C274-5CCA-301E-3A75-99E01DE18B10}"/>
              </a:ext>
            </a:extLst>
          </p:cNvPr>
          <p:cNvGrpSpPr/>
          <p:nvPr/>
        </p:nvGrpSpPr>
        <p:grpSpPr>
          <a:xfrm>
            <a:off x="695960" y="1239266"/>
            <a:ext cx="10800080" cy="5100574"/>
            <a:chOff x="279400" y="1371600"/>
            <a:chExt cx="11358880" cy="536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2E9D3-5A43-0B4C-9F22-6A8A0E9E55D1}"/>
                </a:ext>
              </a:extLst>
            </p:cNvPr>
            <p:cNvSpPr/>
            <p:nvPr/>
          </p:nvSpPr>
          <p:spPr>
            <a:xfrm>
              <a:off x="5374640" y="13716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3480E1-8D7B-7A87-1CB0-8AA630393EA1}"/>
                </a:ext>
              </a:extLst>
            </p:cNvPr>
            <p:cNvSpPr/>
            <p:nvPr/>
          </p:nvSpPr>
          <p:spPr>
            <a:xfrm>
              <a:off x="10160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EF5900-69A4-8B39-AEFB-E6337AB7EE37}"/>
                </a:ext>
              </a:extLst>
            </p:cNvPr>
            <p:cNvSpPr/>
            <p:nvPr/>
          </p:nvSpPr>
          <p:spPr>
            <a:xfrm>
              <a:off x="39420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3F352-E053-F85C-5474-99A3CC5B2D8D}"/>
                </a:ext>
              </a:extLst>
            </p:cNvPr>
            <p:cNvSpPr/>
            <p:nvPr/>
          </p:nvSpPr>
          <p:spPr>
            <a:xfrm>
              <a:off x="240792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098F5D-9C41-8DE2-BC72-49FAC45F4C0E}"/>
                </a:ext>
              </a:extLst>
            </p:cNvPr>
            <p:cNvSpPr/>
            <p:nvPr/>
          </p:nvSpPr>
          <p:spPr>
            <a:xfrm>
              <a:off x="823976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87C96-5038-20AF-AC40-28D35E780016}"/>
                </a:ext>
              </a:extLst>
            </p:cNvPr>
            <p:cNvSpPr/>
            <p:nvPr/>
          </p:nvSpPr>
          <p:spPr>
            <a:xfrm>
              <a:off x="68072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0CE0F-0D67-D684-20ED-9236C0C0FD40}"/>
                </a:ext>
              </a:extLst>
            </p:cNvPr>
            <p:cNvSpPr/>
            <p:nvPr/>
          </p:nvSpPr>
          <p:spPr>
            <a:xfrm>
              <a:off x="96316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6255A2-00FE-2C2E-16B6-A7682A88B8D1}"/>
                </a:ext>
              </a:extLst>
            </p:cNvPr>
            <p:cNvSpPr/>
            <p:nvPr/>
          </p:nvSpPr>
          <p:spPr>
            <a:xfrm>
              <a:off x="2794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D19EC-5C4C-6773-E95E-B3DB6B020E95}"/>
                </a:ext>
              </a:extLst>
            </p:cNvPr>
            <p:cNvSpPr/>
            <p:nvPr/>
          </p:nvSpPr>
          <p:spPr>
            <a:xfrm>
              <a:off x="17729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156EFA-F92C-3595-EB8C-E23E5A4C04C2}"/>
                </a:ext>
              </a:extLst>
            </p:cNvPr>
            <p:cNvSpPr/>
            <p:nvPr/>
          </p:nvSpPr>
          <p:spPr>
            <a:xfrm>
              <a:off x="31851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19BC7B-6948-FD9D-1182-92F275A4C74A}"/>
                </a:ext>
              </a:extLst>
            </p:cNvPr>
            <p:cNvSpPr/>
            <p:nvPr/>
          </p:nvSpPr>
          <p:spPr>
            <a:xfrm>
              <a:off x="46786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7EB36-DD30-F6B8-3C04-6EF3BCAE2931}"/>
                </a:ext>
              </a:extLst>
            </p:cNvPr>
            <p:cNvSpPr/>
            <p:nvPr/>
          </p:nvSpPr>
          <p:spPr>
            <a:xfrm>
              <a:off x="60706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E75AC7-C883-F267-6281-8E4967E509EC}"/>
                </a:ext>
              </a:extLst>
            </p:cNvPr>
            <p:cNvSpPr/>
            <p:nvPr/>
          </p:nvSpPr>
          <p:spPr>
            <a:xfrm>
              <a:off x="75641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CEC3F4-5565-D1F1-C697-93A80469D8CA}"/>
                </a:ext>
              </a:extLst>
            </p:cNvPr>
            <p:cNvSpPr/>
            <p:nvPr/>
          </p:nvSpPr>
          <p:spPr>
            <a:xfrm>
              <a:off x="88747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44A18-A92B-9BA6-7CDB-DF3DF9D8C9F7}"/>
                </a:ext>
              </a:extLst>
            </p:cNvPr>
            <p:cNvSpPr/>
            <p:nvPr/>
          </p:nvSpPr>
          <p:spPr>
            <a:xfrm>
              <a:off x="103682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850F2A-A812-9FE3-D3F0-1C5DA9117AAB}"/>
                </a:ext>
              </a:extLst>
            </p:cNvPr>
            <p:cNvCxnSpPr>
              <a:cxnSpLocks/>
              <a:stCxn id="4" idx="1"/>
              <a:endCxn id="18" idx="0"/>
            </p:cNvCxnSpPr>
            <p:nvPr/>
          </p:nvCxnSpPr>
          <p:spPr>
            <a:xfrm flipH="1">
              <a:off x="3042920" y="2006600"/>
              <a:ext cx="23317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36CBC-8972-F382-5521-69C2D95B0B86}"/>
                </a:ext>
              </a:extLst>
            </p:cNvPr>
            <p:cNvCxnSpPr>
              <a:cxnSpLocks/>
              <a:stCxn id="4" idx="3"/>
              <a:endCxn id="19" idx="0"/>
            </p:cNvCxnSpPr>
            <p:nvPr/>
          </p:nvCxnSpPr>
          <p:spPr>
            <a:xfrm>
              <a:off x="6644640" y="2006600"/>
              <a:ext cx="22301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B1B5D0-E486-0606-42EF-9C25EB13D118}"/>
                </a:ext>
              </a:extLst>
            </p:cNvPr>
            <p:cNvCxnSpPr>
              <a:cxnSpLocks/>
              <a:stCxn id="18" idx="3"/>
              <a:endCxn id="15" idx="0"/>
            </p:cNvCxnSpPr>
            <p:nvPr/>
          </p:nvCxnSpPr>
          <p:spPr>
            <a:xfrm>
              <a:off x="3677920" y="3378200"/>
              <a:ext cx="8991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71E203-D8D6-ED6B-0BB9-1F5B4984C865}"/>
                </a:ext>
              </a:extLst>
            </p:cNvPr>
            <p:cNvCxnSpPr>
              <a:cxnSpLocks/>
              <a:stCxn id="18" idx="1"/>
              <a:endCxn id="14" idx="0"/>
            </p:cNvCxnSpPr>
            <p:nvPr/>
          </p:nvCxnSpPr>
          <p:spPr>
            <a:xfrm flipH="1">
              <a:off x="165100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6F7C9E-5197-2DCC-60EB-CD332D7224BB}"/>
                </a:ext>
              </a:extLst>
            </p:cNvPr>
            <p:cNvCxnSpPr>
              <a:cxnSpLocks/>
              <a:stCxn id="19" idx="1"/>
              <a:endCxn id="20" idx="0"/>
            </p:cNvCxnSpPr>
            <p:nvPr/>
          </p:nvCxnSpPr>
          <p:spPr>
            <a:xfrm flipH="1">
              <a:off x="7442200" y="3378200"/>
              <a:ext cx="7975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DC60E03-4514-77BC-2D96-D36F9478A4FE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950976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874BD4-A39C-D4E1-A1D2-25C6FBE85D5E}"/>
                </a:ext>
              </a:extLst>
            </p:cNvPr>
            <p:cNvCxnSpPr>
              <a:cxnSpLocks/>
              <a:stCxn id="14" idx="1"/>
              <a:endCxn id="22" idx="0"/>
            </p:cNvCxnSpPr>
            <p:nvPr/>
          </p:nvCxnSpPr>
          <p:spPr>
            <a:xfrm flipH="1">
              <a:off x="9144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5F81EA6-BDB5-057A-9119-165E82FAADB7}"/>
                </a:ext>
              </a:extLst>
            </p:cNvPr>
            <p:cNvCxnSpPr>
              <a:cxnSpLocks/>
              <a:stCxn id="14" idx="3"/>
              <a:endCxn id="23" idx="0"/>
            </p:cNvCxnSpPr>
            <p:nvPr/>
          </p:nvCxnSpPr>
          <p:spPr>
            <a:xfrm>
              <a:off x="22860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9A4C740-9B31-A37C-3B27-2D416FA0022C}"/>
                </a:ext>
              </a:extLst>
            </p:cNvPr>
            <p:cNvCxnSpPr>
              <a:cxnSpLocks/>
              <a:stCxn id="15" idx="1"/>
              <a:endCxn id="26" idx="0"/>
            </p:cNvCxnSpPr>
            <p:nvPr/>
          </p:nvCxnSpPr>
          <p:spPr>
            <a:xfrm flipH="1">
              <a:off x="38201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EAFCB7-337E-6080-3E02-B582D0349335}"/>
                </a:ext>
              </a:extLst>
            </p:cNvPr>
            <p:cNvCxnSpPr>
              <a:cxnSpLocks/>
              <a:stCxn id="15" idx="3"/>
              <a:endCxn id="27" idx="0"/>
            </p:cNvCxnSpPr>
            <p:nvPr/>
          </p:nvCxnSpPr>
          <p:spPr>
            <a:xfrm>
              <a:off x="52120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1EBD00-5EB5-8CEF-2660-D4AE712A1753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67056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654E8-4CAB-D9E6-A724-B7D9AC1B3BC3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>
              <a:off x="80772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51EAFF-26BC-0981-AD50-DE20C0E1D625}"/>
                </a:ext>
              </a:extLst>
            </p:cNvPr>
            <p:cNvCxnSpPr>
              <a:cxnSpLocks/>
              <a:stCxn id="21" idx="1"/>
              <a:endCxn id="30" idx="0"/>
            </p:cNvCxnSpPr>
            <p:nvPr/>
          </p:nvCxnSpPr>
          <p:spPr>
            <a:xfrm flipH="1">
              <a:off x="95097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DD4F70C-8814-99A3-AA89-D791D0D03CDE}"/>
                </a:ext>
              </a:extLst>
            </p:cNvPr>
            <p:cNvCxnSpPr>
              <a:cxnSpLocks/>
              <a:stCxn id="21" idx="3"/>
              <a:endCxn id="31" idx="0"/>
            </p:cNvCxnSpPr>
            <p:nvPr/>
          </p:nvCxnSpPr>
          <p:spPr>
            <a:xfrm>
              <a:off x="109016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ABE8710-44F0-ACBE-B5B0-E3103426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7" y="-612"/>
            <a:ext cx="10515600" cy="1325563"/>
          </a:xfrm>
        </p:spPr>
        <p:txBody>
          <a:bodyPr/>
          <a:lstStyle/>
          <a:p>
            <a:r>
              <a:rPr lang="en-US" dirty="0"/>
              <a:t>Step 1: Create a Tree,</a:t>
            </a:r>
            <a:br>
              <a:rPr lang="en-US" dirty="0"/>
            </a:br>
            <a:r>
              <a:rPr lang="en-US" dirty="0"/>
              <a:t>		Fill in sum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4EDD06-C3F2-1D88-B3BA-CB8C2CBF5C03}"/>
              </a:ext>
            </a:extLst>
          </p:cNvPr>
          <p:cNvSpPr txBox="1"/>
          <p:nvPr/>
        </p:nvSpPr>
        <p:spPr>
          <a:xfrm>
            <a:off x="37527" y="1324952"/>
            <a:ext cx="3566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this pass we will only fill in sum</a:t>
            </a:r>
          </a:p>
          <a:p>
            <a:r>
              <a:rPr lang="en-US" dirty="0"/>
              <a:t>In the next pass we will find </a:t>
            </a:r>
            <a:r>
              <a:rPr lang="en-US" dirty="0" err="1"/>
              <a:t>leftSum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13F66D7-E641-7A0A-AF27-9E2C4C1A3EDE}"/>
              </a:ext>
            </a:extLst>
          </p:cNvPr>
          <p:cNvGrpSpPr/>
          <p:nvPr/>
        </p:nvGrpSpPr>
        <p:grpSpPr>
          <a:xfrm>
            <a:off x="6679091" y="83846"/>
            <a:ext cx="5383586" cy="1720798"/>
            <a:chOff x="6679091" y="83846"/>
            <a:chExt cx="5383586" cy="172079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EBD86B9-D06A-AA34-17B9-54889F3027C9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C223538-C7B2-7C30-2FA7-779487CA7694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C4C7872-C8B2-4A6D-788B-E74E764DD4A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E93186A-C038-33CF-78E0-7B0B82860ADD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F8CA458-B7E6-289A-1B52-85D1A5E4827C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D3F07A1-4730-ACE7-BD6A-3846A4FD1F43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47A0E4D4-586A-1F2D-2C80-1E183EE8F753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B79FA79-E4CD-C82C-9743-FB230DF95090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E550FD5-121C-2053-A152-0C682A44A030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F65C48-6B4D-4602-5D43-31BF28FB68A7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D5E2628-E540-F3EE-3DB2-530EB5C700BB}"/>
                </a:ext>
              </a:extLst>
            </p:cNvPr>
            <p:cNvGrpSpPr/>
            <p:nvPr/>
          </p:nvGrpSpPr>
          <p:grpSpPr>
            <a:xfrm>
              <a:off x="7562943" y="773982"/>
              <a:ext cx="4499734" cy="562558"/>
              <a:chOff x="6392545" y="364404"/>
              <a:chExt cx="5726090" cy="715878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C449558-7557-5C3A-E3CF-7B9B44757A76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72BC790E-4724-47AB-0625-A4B8B7803707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23B5876-4786-0AE1-6577-D4BABCC53D40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1F29BFB6-2B15-698A-6395-A1612706C261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940B201-0474-F5B0-92C3-B3D02D4C630D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D652E56-3687-06FE-6768-02C96F928E7A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2D140CA-3477-D8C4-417A-190FF3F60AD7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F5B0D6C-8F60-3B1D-ACB3-F4FDD63E9A86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B9D4BB-EB48-91B5-1555-923146772011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33C9B8C-5337-D527-BBF4-70D8A73B668C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20E126-C62F-4CAD-7DAC-31C22D30C7A1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E31E325-BFCC-1FEA-98DA-6547E3E3E33A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B838736A-B56B-AC87-3C52-EC3157C6A0C9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3988E32-AA60-6C04-B65F-DA75ED35A0BC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66C25A7-40A3-F64D-2181-20A0BFBA74DC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C622D37-AE93-57E1-593C-E48ABDF765E0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E52A2F52-8814-6B82-D4B1-1217BE20DF44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9EDFCE4C-5F56-A38F-C84B-59A575F8231B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1BE1027D-9611-7A67-1754-239B4003652D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CB2392C-AD2B-6282-0583-C05D6728541C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BA8230-41B7-F14A-D3DB-76C4BE0CFE18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529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62961" y="1298448"/>
            <a:ext cx="8756798" cy="52578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rand is smaller than the Sequential Cutoff, create a node for that range and find the sum sequentially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length, create a thread for each </a:t>
            </a:r>
            <a:r>
              <a:rPr lang="en-US" dirty="0" err="1"/>
              <a:t>sublist</a:t>
            </a:r>
            <a:r>
              <a:rPr lang="en-US" dirty="0"/>
              <a:t>.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Call </a:t>
            </a:r>
            <a:r>
              <a:rPr lang="en-US" b="1" dirty="0"/>
              <a:t>start()</a:t>
            </a:r>
            <a:r>
              <a:rPr lang="en-US" dirty="0"/>
              <a:t> for each thread to compute the left and right subtrees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Create parent node, connect to children, fill in sum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18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600562" y="1476725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43B678-0D35-9AA8-930C-A3ADA65F986C}"/>
              </a:ext>
            </a:extLst>
          </p:cNvPr>
          <p:cNvGrpSpPr/>
          <p:nvPr/>
        </p:nvGrpSpPr>
        <p:grpSpPr>
          <a:xfrm>
            <a:off x="6392545" y="364404"/>
            <a:ext cx="5726090" cy="715878"/>
            <a:chOff x="6392545" y="364404"/>
            <a:chExt cx="5726090" cy="71587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5CBAD0-F7BF-02F3-79C4-F8C9DC1DA0E1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8079D1E-DBEC-17B6-FF65-BE83D7CCEB57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1E9983E-A02C-7632-8072-6C2E7A79CFCB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15BD730-6649-2CBF-9F31-755845AE9AB2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FD7E58-84F6-7053-BD60-08E2E66DEAC6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6F5C59-8A2D-D41F-7C45-B70B4169CF18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C4D54B-BFE0-AD63-E3DE-2AFB38622A0D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B558AE-4907-1A65-3123-BC9CD827B703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83E721-AE92-95A7-5584-3799E46D8A34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45243F4-9D25-9BEA-5D0F-5EA84641B3CE}"/>
              </a:ext>
            </a:extLst>
          </p:cNvPr>
          <p:cNvSpPr/>
          <p:nvPr/>
        </p:nvSpPr>
        <p:spPr>
          <a:xfrm>
            <a:off x="1289685" y="1241337"/>
            <a:ext cx="1461770" cy="898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range: [2,3)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sum: 4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leftSum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9D8F867-D037-08C5-6C6B-54A2288AF9F8}"/>
              </a:ext>
            </a:extLst>
          </p:cNvPr>
          <p:cNvGrpSpPr/>
          <p:nvPr/>
        </p:nvGrpSpPr>
        <p:grpSpPr>
          <a:xfrm>
            <a:off x="1188085" y="3018563"/>
            <a:ext cx="1692898" cy="422511"/>
            <a:chOff x="6441781" y="1098468"/>
            <a:chExt cx="1692898" cy="42251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8F69E32-0287-9CAF-47F3-CE48A1172CAE}"/>
                </a:ext>
              </a:extLst>
            </p:cNvPr>
            <p:cNvSpPr/>
            <p:nvPr/>
          </p:nvSpPr>
          <p:spPr>
            <a:xfrm>
              <a:off x="6441781" y="1098468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C34673B-2F9D-2BF0-4670-DDABE0DE4AD5}"/>
                </a:ext>
              </a:extLst>
            </p:cNvPr>
            <p:cNvSpPr/>
            <p:nvPr/>
          </p:nvSpPr>
          <p:spPr>
            <a:xfrm>
              <a:off x="6864292" y="1098468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E09E7E-C4EA-B252-8C70-52F96B4B7159}"/>
                </a:ext>
              </a:extLst>
            </p:cNvPr>
            <p:cNvSpPr/>
            <p:nvPr/>
          </p:nvSpPr>
          <p:spPr>
            <a:xfrm>
              <a:off x="7289657" y="1098468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2011AF-5C25-C0EB-6337-D6BDC73D7B04}"/>
                </a:ext>
              </a:extLst>
            </p:cNvPr>
            <p:cNvSpPr/>
            <p:nvPr/>
          </p:nvSpPr>
          <p:spPr>
            <a:xfrm>
              <a:off x="7712168" y="1098468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AF1CE39-2F18-E12D-56B0-94D3E122A4C8}"/>
              </a:ext>
            </a:extLst>
          </p:cNvPr>
          <p:cNvGrpSpPr/>
          <p:nvPr/>
        </p:nvGrpSpPr>
        <p:grpSpPr>
          <a:xfrm>
            <a:off x="22154" y="2487446"/>
            <a:ext cx="1690042" cy="422937"/>
            <a:chOff x="22154" y="2487446"/>
            <a:chExt cx="1690042" cy="42293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8A66153-25A1-04D1-63BB-30EE1597D5ED}"/>
                </a:ext>
              </a:extLst>
            </p:cNvPr>
            <p:cNvSpPr/>
            <p:nvPr/>
          </p:nvSpPr>
          <p:spPr>
            <a:xfrm>
              <a:off x="22154" y="2487872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54161B8-3694-938D-7BB4-FD6722B6FFC3}"/>
                </a:ext>
              </a:extLst>
            </p:cNvPr>
            <p:cNvSpPr/>
            <p:nvPr/>
          </p:nvSpPr>
          <p:spPr>
            <a:xfrm>
              <a:off x="444664" y="2487872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085BB7-C684-B2EE-815E-2795CA2FD9B8}"/>
                </a:ext>
              </a:extLst>
            </p:cNvPr>
            <p:cNvSpPr/>
            <p:nvPr/>
          </p:nvSpPr>
          <p:spPr>
            <a:xfrm>
              <a:off x="867174" y="2487446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B6E72A5-A54D-C3BF-00F0-5C0E3D2C021F}"/>
                </a:ext>
              </a:extLst>
            </p:cNvPr>
            <p:cNvSpPr/>
            <p:nvPr/>
          </p:nvSpPr>
          <p:spPr>
            <a:xfrm>
              <a:off x="1289685" y="2487446"/>
              <a:ext cx="422511" cy="42251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8D0D686-F82C-293E-F7C9-7DDA6154264C}"/>
              </a:ext>
            </a:extLst>
          </p:cNvPr>
          <p:cNvSpPr/>
          <p:nvPr/>
        </p:nvSpPr>
        <p:spPr>
          <a:xfrm>
            <a:off x="76835" y="3858969"/>
            <a:ext cx="1461770" cy="898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range: [0,4)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sum: 48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leftSum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61BFC5-7226-50F0-3148-101ED2277E15}"/>
              </a:ext>
            </a:extLst>
          </p:cNvPr>
          <p:cNvSpPr/>
          <p:nvPr/>
        </p:nvSpPr>
        <p:spPr>
          <a:xfrm>
            <a:off x="1697107" y="3858969"/>
            <a:ext cx="1461770" cy="898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range: [4,8)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sum: 33 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leftSum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55673F-0071-974C-3A06-AA6F49A23B34}"/>
              </a:ext>
            </a:extLst>
          </p:cNvPr>
          <p:cNvSpPr/>
          <p:nvPr/>
        </p:nvSpPr>
        <p:spPr>
          <a:xfrm>
            <a:off x="879711" y="4966618"/>
            <a:ext cx="1461770" cy="898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range: [0,8) </a:t>
            </a:r>
          </a:p>
          <a:p>
            <a:r>
              <a:rPr lang="en-US" sz="1600" dirty="0">
                <a:solidFill>
                  <a:schemeClr val="tx1"/>
                </a:solidFill>
              </a:rPr>
              <a:t>sum: 81</a:t>
            </a:r>
          </a:p>
          <a:p>
            <a:r>
              <a:rPr lang="en-US" sz="1600" dirty="0" err="1">
                <a:solidFill>
                  <a:schemeClr val="tx1"/>
                </a:solidFill>
              </a:rPr>
              <a:t>leftSum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0E110DC-C04D-0ACB-0C13-CB41FFD6E30A}"/>
              </a:ext>
            </a:extLst>
          </p:cNvPr>
          <p:cNvSpPr/>
          <p:nvPr/>
        </p:nvSpPr>
        <p:spPr>
          <a:xfrm>
            <a:off x="168475" y="6074268"/>
            <a:ext cx="1124421" cy="691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range: [0,4)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sum: 48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leftSum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DDC95F-C783-CCBA-4532-D42C5F36EA67}"/>
              </a:ext>
            </a:extLst>
          </p:cNvPr>
          <p:cNvSpPr/>
          <p:nvPr/>
        </p:nvSpPr>
        <p:spPr>
          <a:xfrm>
            <a:off x="1888573" y="6074268"/>
            <a:ext cx="1124421" cy="6912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range: [3,8)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sum: 33</a:t>
            </a:r>
          </a:p>
          <a:p>
            <a:r>
              <a:rPr lang="en-US" sz="1200" dirty="0" err="1">
                <a:solidFill>
                  <a:schemeClr val="tx1"/>
                </a:solidFill>
              </a:rPr>
              <a:t>leftSum</a:t>
            </a:r>
            <a:r>
              <a:rPr lang="en-US" sz="1200" dirty="0">
                <a:solidFill>
                  <a:schemeClr val="tx1"/>
                </a:solidFill>
              </a:rPr>
              <a:t>: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5405F5-03AD-A84A-85F6-4C024D5C24DD}"/>
              </a:ext>
            </a:extLst>
          </p:cNvPr>
          <p:cNvCxnSpPr>
            <a:cxnSpLocks/>
            <a:stCxn id="38" idx="1"/>
            <a:endCxn id="39" idx="0"/>
          </p:cNvCxnSpPr>
          <p:nvPr/>
        </p:nvCxnSpPr>
        <p:spPr>
          <a:xfrm flipH="1">
            <a:off x="730686" y="5415969"/>
            <a:ext cx="149025" cy="658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C304C39-6DA0-5771-C319-EF80E39DC6B0}"/>
              </a:ext>
            </a:extLst>
          </p:cNvPr>
          <p:cNvCxnSpPr>
            <a:cxnSpLocks/>
            <a:stCxn id="38" idx="3"/>
            <a:endCxn id="41" idx="0"/>
          </p:cNvCxnSpPr>
          <p:nvPr/>
        </p:nvCxnSpPr>
        <p:spPr>
          <a:xfrm>
            <a:off x="2341481" y="5415969"/>
            <a:ext cx="109303" cy="6582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F886BB5E-265E-CE70-0671-67B27F1D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7" y="-612"/>
            <a:ext cx="10515600" cy="1325563"/>
          </a:xfrm>
        </p:spPr>
        <p:txBody>
          <a:bodyPr/>
          <a:lstStyle/>
          <a:p>
            <a:r>
              <a:rPr lang="en-US" dirty="0"/>
              <a:t>Step 1: Create a Tree,</a:t>
            </a:r>
            <a:br>
              <a:rPr lang="en-US" dirty="0"/>
            </a:br>
            <a:r>
              <a:rPr lang="en-US" dirty="0"/>
              <a:t>		Fill in sum</a:t>
            </a:r>
          </a:p>
        </p:txBody>
      </p:sp>
    </p:spTree>
    <p:extLst>
      <p:ext uri="{BB962C8B-B14F-4D97-AF65-F5344CB8AC3E}">
        <p14:creationId xmlns:p14="http://schemas.microsoft.com/office/powerpoint/2010/main" val="169450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238760"/>
            <a:ext cx="10515600" cy="638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class </a:t>
            </a:r>
            <a:r>
              <a:rPr lang="en-US" dirty="0" err="1"/>
              <a:t>BuildTree</a:t>
            </a:r>
            <a:r>
              <a:rPr lang="en-US" dirty="0"/>
              <a:t> extends </a:t>
            </a:r>
            <a:r>
              <a:rPr lang="en-US" dirty="0" err="1"/>
              <a:t>RecursiveTask</a:t>
            </a:r>
            <a:r>
              <a:rPr lang="en-US" dirty="0"/>
              <a:t>&lt;Node&gt; { </a:t>
            </a:r>
          </a:p>
          <a:p>
            <a:pPr marL="0" indent="0">
              <a:buNone/>
            </a:pPr>
            <a:r>
              <a:rPr lang="en-US" dirty="0"/>
              <a:t>	protected Node compute(){ </a:t>
            </a:r>
          </a:p>
          <a:p>
            <a:pPr marL="0" indent="0">
              <a:buNone/>
            </a:pPr>
            <a:r>
              <a:rPr lang="en-US" dirty="0"/>
              <a:t>		if(hi – lo &lt; SEQUENTIAL_CUTOFF) {  // base case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ans</a:t>
            </a:r>
            <a:r>
              <a:rPr lang="en-US" dirty="0"/>
              <a:t> = 0; // local var, not a field </a:t>
            </a:r>
          </a:p>
          <a:p>
            <a:pPr marL="0" indent="0">
              <a:buNone/>
            </a:pPr>
            <a:r>
              <a:rPr lang="en-US" dirty="0"/>
              <a:t>			for(int </a:t>
            </a:r>
            <a:r>
              <a:rPr lang="en-US" dirty="0" err="1"/>
              <a:t>i</a:t>
            </a:r>
            <a:r>
              <a:rPr lang="en-US" dirty="0"/>
              <a:t>=lo; </a:t>
            </a:r>
            <a:r>
              <a:rPr lang="en-US" dirty="0" err="1"/>
              <a:t>i</a:t>
            </a:r>
            <a:r>
              <a:rPr lang="en-US" dirty="0"/>
              <a:t> &lt; hi;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dirty="0" err="1"/>
              <a:t>ans</a:t>
            </a:r>
            <a:r>
              <a:rPr lang="en-US" dirty="0"/>
              <a:t> += </a:t>
            </a:r>
            <a:r>
              <a:rPr lang="en-US" dirty="0" err="1"/>
              <a:t>arr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 marL="0" indent="0">
              <a:buNone/>
            </a:pPr>
            <a:r>
              <a:rPr lang="en-US" dirty="0"/>
              <a:t>			return new Node(lo, hi, </a:t>
            </a:r>
            <a:r>
              <a:rPr lang="en-US" dirty="0" err="1"/>
              <a:t>ans</a:t>
            </a:r>
            <a:r>
              <a:rPr lang="en-US" dirty="0"/>
              <a:t>); } </a:t>
            </a:r>
          </a:p>
          <a:p>
            <a:pPr marL="0" indent="0">
              <a:buNone/>
            </a:pPr>
            <a:r>
              <a:rPr lang="en-US" dirty="0"/>
              <a:t>		else {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BuildTree</a:t>
            </a:r>
            <a:r>
              <a:rPr lang="en-US" dirty="0"/>
              <a:t> left = new </a:t>
            </a:r>
            <a:r>
              <a:rPr lang="en-US" dirty="0" err="1"/>
              <a:t>BuildTree</a:t>
            </a:r>
            <a:r>
              <a:rPr lang="en-US" dirty="0"/>
              <a:t>(</a:t>
            </a:r>
            <a:r>
              <a:rPr lang="en-US" dirty="0" err="1"/>
              <a:t>arr,lo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)/2);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BuildTree</a:t>
            </a:r>
            <a:r>
              <a:rPr lang="en-US" dirty="0"/>
              <a:t> right= new </a:t>
            </a:r>
            <a:r>
              <a:rPr lang="en-US" dirty="0" err="1"/>
              <a:t>BuildTree</a:t>
            </a:r>
            <a:r>
              <a:rPr lang="en-US" dirty="0"/>
              <a:t>(</a:t>
            </a:r>
            <a:r>
              <a:rPr lang="en-US" dirty="0" err="1"/>
              <a:t>arr</a:t>
            </a:r>
            <a:r>
              <a:rPr lang="en-US" dirty="0"/>
              <a:t>,(</a:t>
            </a:r>
            <a:r>
              <a:rPr lang="en-US" dirty="0" err="1"/>
              <a:t>hi+lo</a:t>
            </a:r>
            <a:r>
              <a:rPr lang="en-US" dirty="0"/>
              <a:t>)/2,hi);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left.fork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Node </a:t>
            </a:r>
            <a:r>
              <a:rPr lang="en-US" dirty="0" err="1"/>
              <a:t>rightChild</a:t>
            </a:r>
            <a:r>
              <a:rPr lang="en-US" dirty="0"/>
              <a:t> = </a:t>
            </a:r>
            <a:r>
              <a:rPr lang="en-US" dirty="0" err="1"/>
              <a:t>right.compute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Node </a:t>
            </a:r>
            <a:r>
              <a:rPr lang="en-US" dirty="0" err="1"/>
              <a:t>leftChild</a:t>
            </a:r>
            <a:r>
              <a:rPr lang="en-US" dirty="0"/>
              <a:t> = </a:t>
            </a:r>
            <a:r>
              <a:rPr lang="en-US" dirty="0" err="1"/>
              <a:t>left.join</a:t>
            </a:r>
            <a:r>
              <a:rPr lang="en-US" dirty="0"/>
              <a:t>(); </a:t>
            </a:r>
          </a:p>
          <a:p>
            <a:pPr marL="0" indent="0">
              <a:buNone/>
            </a:pPr>
            <a:r>
              <a:rPr lang="en-US" dirty="0"/>
              <a:t>			int </a:t>
            </a:r>
            <a:r>
              <a:rPr lang="en-US" dirty="0" err="1"/>
              <a:t>ans</a:t>
            </a:r>
            <a:r>
              <a:rPr lang="en-US" dirty="0"/>
              <a:t> = </a:t>
            </a:r>
            <a:r>
              <a:rPr lang="en-US" dirty="0" err="1"/>
              <a:t>rightChild.sum</a:t>
            </a:r>
            <a:r>
              <a:rPr lang="en-US" dirty="0"/>
              <a:t> + </a:t>
            </a:r>
            <a:r>
              <a:rPr lang="en-US" dirty="0" err="1"/>
              <a:t>leftChild.sum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		parent = new Node(lo, hi, </a:t>
            </a:r>
            <a:r>
              <a:rPr lang="en-US" dirty="0" err="1"/>
              <a:t>ans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parent.left</a:t>
            </a:r>
            <a:r>
              <a:rPr lang="en-US" dirty="0"/>
              <a:t> = </a:t>
            </a:r>
            <a:r>
              <a:rPr lang="en-US" dirty="0" err="1"/>
              <a:t>leftChild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/>
              <a:t>parent.right</a:t>
            </a:r>
            <a:r>
              <a:rPr lang="en-US" dirty="0"/>
              <a:t> = </a:t>
            </a:r>
            <a:r>
              <a:rPr lang="en-US" dirty="0" err="1"/>
              <a:t>rightChild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			return parent; } </a:t>
            </a:r>
          </a:p>
          <a:p>
            <a:pPr marL="0" indent="0">
              <a:buNone/>
            </a:pPr>
            <a:r>
              <a:rPr lang="en-US" dirty="0"/>
              <a:t>	} </a:t>
            </a:r>
          </a:p>
          <a:p>
            <a:pPr marL="0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8897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28F4-3931-DD09-E083-866E3C89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Span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2F1B-2722-4D50-BE90-E016230C7C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running time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processors available</a:t>
                </a:r>
              </a:p>
              <a:p>
                <a:r>
                  <a:rPr lang="en-US" dirty="0"/>
                  <a:t>Two key measures of run time:</a:t>
                </a:r>
              </a:p>
              <a:p>
                <a:pPr lvl="1"/>
                <a:r>
                  <a:rPr lang="en-US" dirty="0"/>
                  <a:t>Work: How long it would take 1 processor,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Just suppose all forks are done sequentially </a:t>
                </a:r>
              </a:p>
              <a:p>
                <a:pPr lvl="2"/>
                <a:r>
                  <a:rPr lang="en-US" dirty="0"/>
                  <a:t>Cumulative work all processors must complete</a:t>
                </a:r>
              </a:p>
              <a:p>
                <a:pPr lvl="2"/>
                <a:r>
                  <a:rPr lang="en-US" dirty="0"/>
                  <a:t>For array sum: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Span: How long it would take an infinite number of processors,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Theoretical ideal for parallelization</a:t>
                </a:r>
              </a:p>
              <a:p>
                <a:pPr lvl="2"/>
                <a:r>
                  <a:rPr lang="en-US" dirty="0"/>
                  <a:t>Longest “dependence chain” in the algorithm</a:t>
                </a:r>
              </a:p>
              <a:p>
                <a:pPr lvl="2"/>
                <a:r>
                  <a:rPr lang="en-US" dirty="0"/>
                  <a:t>Also called “critical path length” or “computation depth”</a:t>
                </a:r>
              </a:p>
              <a:p>
                <a:pPr lvl="2"/>
                <a:r>
                  <a:rPr lang="en-US" dirty="0"/>
                  <a:t>For array 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882F1B-2722-4D50-BE90-E016230C7C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29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8FBF-5D9C-D52C-4369-2B280DBB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235"/>
            <a:ext cx="10515600" cy="1325563"/>
          </a:xfrm>
        </p:spPr>
        <p:txBody>
          <a:bodyPr/>
          <a:lstStyle/>
          <a:p>
            <a:r>
              <a:rPr lang="en-US" dirty="0"/>
              <a:t>After Step 1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FB8C274-5CCA-301E-3A75-99E01DE18B10}"/>
              </a:ext>
            </a:extLst>
          </p:cNvPr>
          <p:cNvGrpSpPr/>
          <p:nvPr/>
        </p:nvGrpSpPr>
        <p:grpSpPr>
          <a:xfrm>
            <a:off x="695960" y="1239266"/>
            <a:ext cx="10800080" cy="5100574"/>
            <a:chOff x="279400" y="1371600"/>
            <a:chExt cx="11358880" cy="536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2E9D3-5A43-0B4C-9F22-6A8A0E9E55D1}"/>
                </a:ext>
              </a:extLst>
            </p:cNvPr>
            <p:cNvSpPr/>
            <p:nvPr/>
          </p:nvSpPr>
          <p:spPr>
            <a:xfrm>
              <a:off x="5374640" y="13716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81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3480E1-8D7B-7A87-1CB0-8AA630393EA1}"/>
                </a:ext>
              </a:extLst>
            </p:cNvPr>
            <p:cNvSpPr/>
            <p:nvPr/>
          </p:nvSpPr>
          <p:spPr>
            <a:xfrm>
              <a:off x="10160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26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EF5900-69A4-8B39-AEFB-E6337AB7EE37}"/>
                </a:ext>
              </a:extLst>
            </p:cNvPr>
            <p:cNvSpPr/>
            <p:nvPr/>
          </p:nvSpPr>
          <p:spPr>
            <a:xfrm>
              <a:off x="39420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3F352-E053-F85C-5474-99A3CC5B2D8D}"/>
                </a:ext>
              </a:extLst>
            </p:cNvPr>
            <p:cNvSpPr/>
            <p:nvPr/>
          </p:nvSpPr>
          <p:spPr>
            <a:xfrm>
              <a:off x="240792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098F5D-9C41-8DE2-BC72-49FAC45F4C0E}"/>
                </a:ext>
              </a:extLst>
            </p:cNvPr>
            <p:cNvSpPr/>
            <p:nvPr/>
          </p:nvSpPr>
          <p:spPr>
            <a:xfrm>
              <a:off x="823976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33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87C96-5038-20AF-AC40-28D35E780016}"/>
                </a:ext>
              </a:extLst>
            </p:cNvPr>
            <p:cNvSpPr/>
            <p:nvPr/>
          </p:nvSpPr>
          <p:spPr>
            <a:xfrm>
              <a:off x="68072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0CE0F-0D67-D684-20ED-9236C0C0FD40}"/>
                </a:ext>
              </a:extLst>
            </p:cNvPr>
            <p:cNvSpPr/>
            <p:nvPr/>
          </p:nvSpPr>
          <p:spPr>
            <a:xfrm>
              <a:off x="96316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23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6255A2-00FE-2C2E-16B6-A7682A88B8D1}"/>
                </a:ext>
              </a:extLst>
            </p:cNvPr>
            <p:cNvSpPr/>
            <p:nvPr/>
          </p:nvSpPr>
          <p:spPr>
            <a:xfrm>
              <a:off x="2794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[0,1)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D19EC-5C4C-6773-E95E-B3DB6B020E95}"/>
                </a:ext>
              </a:extLst>
            </p:cNvPr>
            <p:cNvSpPr/>
            <p:nvPr/>
          </p:nvSpPr>
          <p:spPr>
            <a:xfrm>
              <a:off x="17729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[1,2)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16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156EFA-F92C-3595-EB8C-E23E5A4C04C2}"/>
                </a:ext>
              </a:extLst>
            </p:cNvPr>
            <p:cNvSpPr/>
            <p:nvPr/>
          </p:nvSpPr>
          <p:spPr>
            <a:xfrm>
              <a:off x="31851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[2,3)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19BC7B-6948-FD9D-1182-92F275A4C74A}"/>
                </a:ext>
              </a:extLst>
            </p:cNvPr>
            <p:cNvSpPr/>
            <p:nvPr/>
          </p:nvSpPr>
          <p:spPr>
            <a:xfrm>
              <a:off x="46786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[3,4)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7EB36-DD30-F6B8-3C04-6EF3BCAE2931}"/>
                </a:ext>
              </a:extLst>
            </p:cNvPr>
            <p:cNvSpPr/>
            <p:nvPr/>
          </p:nvSpPr>
          <p:spPr>
            <a:xfrm>
              <a:off x="60706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[4,5)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E75AC7-C883-F267-6281-8E4967E509EC}"/>
                </a:ext>
              </a:extLst>
            </p:cNvPr>
            <p:cNvSpPr/>
            <p:nvPr/>
          </p:nvSpPr>
          <p:spPr>
            <a:xfrm>
              <a:off x="75641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[5,6)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CEC3F4-5565-D1F1-C697-93A80469D8CA}"/>
                </a:ext>
              </a:extLst>
            </p:cNvPr>
            <p:cNvSpPr/>
            <p:nvPr/>
          </p:nvSpPr>
          <p:spPr>
            <a:xfrm>
              <a:off x="88747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[6,7)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44A18-A92B-9BA6-7CDB-DF3DF9D8C9F7}"/>
                </a:ext>
              </a:extLst>
            </p:cNvPr>
            <p:cNvSpPr/>
            <p:nvPr/>
          </p:nvSpPr>
          <p:spPr>
            <a:xfrm>
              <a:off x="103682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[7,8)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9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850F2A-A812-9FE3-D3F0-1C5DA9117AAB}"/>
                </a:ext>
              </a:extLst>
            </p:cNvPr>
            <p:cNvCxnSpPr>
              <a:cxnSpLocks/>
              <a:stCxn id="4" idx="1"/>
              <a:endCxn id="18" idx="0"/>
            </p:cNvCxnSpPr>
            <p:nvPr/>
          </p:nvCxnSpPr>
          <p:spPr>
            <a:xfrm flipH="1">
              <a:off x="3042920" y="2006600"/>
              <a:ext cx="23317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36CBC-8972-F382-5521-69C2D95B0B86}"/>
                </a:ext>
              </a:extLst>
            </p:cNvPr>
            <p:cNvCxnSpPr>
              <a:cxnSpLocks/>
              <a:stCxn id="4" idx="3"/>
              <a:endCxn id="19" idx="0"/>
            </p:cNvCxnSpPr>
            <p:nvPr/>
          </p:nvCxnSpPr>
          <p:spPr>
            <a:xfrm>
              <a:off x="6644640" y="2006600"/>
              <a:ext cx="22301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B1B5D0-E486-0606-42EF-9C25EB13D118}"/>
                </a:ext>
              </a:extLst>
            </p:cNvPr>
            <p:cNvCxnSpPr>
              <a:cxnSpLocks/>
              <a:stCxn id="18" idx="3"/>
              <a:endCxn id="15" idx="0"/>
            </p:cNvCxnSpPr>
            <p:nvPr/>
          </p:nvCxnSpPr>
          <p:spPr>
            <a:xfrm>
              <a:off x="3677920" y="3378200"/>
              <a:ext cx="8991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71E203-D8D6-ED6B-0BB9-1F5B4984C865}"/>
                </a:ext>
              </a:extLst>
            </p:cNvPr>
            <p:cNvCxnSpPr>
              <a:cxnSpLocks/>
              <a:stCxn id="18" idx="1"/>
              <a:endCxn id="14" idx="0"/>
            </p:cNvCxnSpPr>
            <p:nvPr/>
          </p:nvCxnSpPr>
          <p:spPr>
            <a:xfrm flipH="1">
              <a:off x="165100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6F7C9E-5197-2DCC-60EB-CD332D7224BB}"/>
                </a:ext>
              </a:extLst>
            </p:cNvPr>
            <p:cNvCxnSpPr>
              <a:cxnSpLocks/>
              <a:stCxn id="19" idx="1"/>
              <a:endCxn id="20" idx="0"/>
            </p:cNvCxnSpPr>
            <p:nvPr/>
          </p:nvCxnSpPr>
          <p:spPr>
            <a:xfrm flipH="1">
              <a:off x="7442200" y="3378200"/>
              <a:ext cx="7975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DC60E03-4514-77BC-2D96-D36F9478A4FE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950976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874BD4-A39C-D4E1-A1D2-25C6FBE85D5E}"/>
                </a:ext>
              </a:extLst>
            </p:cNvPr>
            <p:cNvCxnSpPr>
              <a:cxnSpLocks/>
              <a:stCxn id="14" idx="1"/>
              <a:endCxn id="22" idx="0"/>
            </p:cNvCxnSpPr>
            <p:nvPr/>
          </p:nvCxnSpPr>
          <p:spPr>
            <a:xfrm flipH="1">
              <a:off x="9144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5F81EA6-BDB5-057A-9119-165E82FAADB7}"/>
                </a:ext>
              </a:extLst>
            </p:cNvPr>
            <p:cNvCxnSpPr>
              <a:cxnSpLocks/>
              <a:stCxn id="14" idx="3"/>
              <a:endCxn id="23" idx="0"/>
            </p:cNvCxnSpPr>
            <p:nvPr/>
          </p:nvCxnSpPr>
          <p:spPr>
            <a:xfrm>
              <a:off x="22860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9A4C740-9B31-A37C-3B27-2D416FA0022C}"/>
                </a:ext>
              </a:extLst>
            </p:cNvPr>
            <p:cNvCxnSpPr>
              <a:cxnSpLocks/>
              <a:stCxn id="15" idx="1"/>
              <a:endCxn id="26" idx="0"/>
            </p:cNvCxnSpPr>
            <p:nvPr/>
          </p:nvCxnSpPr>
          <p:spPr>
            <a:xfrm flipH="1">
              <a:off x="38201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EAFCB7-337E-6080-3E02-B582D0349335}"/>
                </a:ext>
              </a:extLst>
            </p:cNvPr>
            <p:cNvCxnSpPr>
              <a:cxnSpLocks/>
              <a:stCxn id="15" idx="3"/>
              <a:endCxn id="27" idx="0"/>
            </p:cNvCxnSpPr>
            <p:nvPr/>
          </p:nvCxnSpPr>
          <p:spPr>
            <a:xfrm>
              <a:off x="52120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1EBD00-5EB5-8CEF-2660-D4AE712A1753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67056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654E8-4CAB-D9E6-A724-B7D9AC1B3BC3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>
              <a:off x="80772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51EAFF-26BC-0981-AD50-DE20C0E1D625}"/>
                </a:ext>
              </a:extLst>
            </p:cNvPr>
            <p:cNvCxnSpPr>
              <a:cxnSpLocks/>
              <a:stCxn id="21" idx="1"/>
              <a:endCxn id="30" idx="0"/>
            </p:cNvCxnSpPr>
            <p:nvPr/>
          </p:nvCxnSpPr>
          <p:spPr>
            <a:xfrm flipH="1">
              <a:off x="95097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DD4F70C-8814-99A3-AA89-D791D0D03CDE}"/>
                </a:ext>
              </a:extLst>
            </p:cNvPr>
            <p:cNvCxnSpPr>
              <a:cxnSpLocks/>
              <a:stCxn id="21" idx="3"/>
              <a:endCxn id="31" idx="0"/>
            </p:cNvCxnSpPr>
            <p:nvPr/>
          </p:nvCxnSpPr>
          <p:spPr>
            <a:xfrm>
              <a:off x="109016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CBE2527-7E2B-9DAA-6275-F61167D54814}"/>
              </a:ext>
            </a:extLst>
          </p:cNvPr>
          <p:cNvSpPr txBox="1"/>
          <p:nvPr/>
        </p:nvSpPr>
        <p:spPr>
          <a:xfrm>
            <a:off x="37527" y="857592"/>
            <a:ext cx="3660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sums filled in per node</a:t>
            </a:r>
          </a:p>
          <a:p>
            <a:r>
              <a:rPr lang="en-US" dirty="0"/>
              <a:t>In the next pass we will find </a:t>
            </a:r>
            <a:r>
              <a:rPr lang="en-US" dirty="0" err="1"/>
              <a:t>leftSum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leftSum</a:t>
            </a:r>
            <a:r>
              <a:rPr lang="en-US" dirty="0"/>
              <a:t> is the sum of all elements strictly to the left of the current range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764B31-F14D-144A-64AA-02CECD9C9599}"/>
              </a:ext>
            </a:extLst>
          </p:cNvPr>
          <p:cNvGrpSpPr/>
          <p:nvPr/>
        </p:nvGrpSpPr>
        <p:grpSpPr>
          <a:xfrm>
            <a:off x="6679091" y="83846"/>
            <a:ext cx="5383586" cy="1720798"/>
            <a:chOff x="6679091" y="83846"/>
            <a:chExt cx="5383586" cy="172079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A8F509B-5922-7F9E-995E-F648A59F3142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C5DA8C2-ED00-0771-6A70-6B46D1E04D52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3491F06-ACA1-B644-B5B3-643409F04D41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2C2D274-B83E-31DD-3CB2-8BB08DF900FF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F077E85-2C0C-DE46-8C03-F158768117E8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BADACF7-F3CF-FB08-E8AD-63D9F718DC8C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D333151-5F5E-595C-50E0-943EFED43AD1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08FAF8-1292-A2E2-F711-E2FFC9EBF71E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ABF957C-1B56-1E22-FB1C-7A3BDC5277B1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BEC2D9-2988-B502-3C6C-A2DB97C9B26C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9E50DA6-316F-5753-D102-A743F9CE068C}"/>
                </a:ext>
              </a:extLst>
            </p:cNvPr>
            <p:cNvGrpSpPr/>
            <p:nvPr/>
          </p:nvGrpSpPr>
          <p:grpSpPr>
            <a:xfrm>
              <a:off x="7562943" y="773982"/>
              <a:ext cx="4499734" cy="562558"/>
              <a:chOff x="6392545" y="364404"/>
              <a:chExt cx="5726090" cy="71587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330370-B3FD-0DD6-888F-F35C1428E044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FDD9C0-F599-DE16-1F69-8C24F99BA8A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94782E6-2A21-7F05-48F7-6A2DD7A77C7C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B1BDFF-9249-D172-E239-4D5D385E2121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C8D8D64-BCCF-5129-B54F-2BA2B86D786E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F35E7FE-A6A3-51AD-5945-F950199951F5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0CF5F02-6A7C-F225-C7B9-92C6A6713159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811097-8C8F-A89C-5A2F-D0EB07FFB60B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E7E67B-16FD-17A9-51F9-425D1109D599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F203A5-6E4B-E23B-8EEA-700A9E284B3B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24E453-355F-1444-2CC1-9BC31203D7E6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BACBD43-F174-06CA-6927-33F35B9FEF70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0E89D0A-1C21-34EC-92A2-21667C842ACC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C4B1651-6E66-DA98-5918-4B5C12EABD4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5C7752-77E4-AE15-AE86-9DBABCF320D1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9911842-0853-5C73-56B5-2EF192E70D27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F51EA9-CD8F-9B3A-ED3C-EF9D2896EF2A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794E87-3D44-41C7-FCE8-9C29A5CFD387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0D4778D-293C-008F-F3A3-0C708A86CE9C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66EB00-8DA6-5A73-8D23-5195825581D5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5A52735-84EC-BD7D-C873-294F8D7FD971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1197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8FBF-5D9C-D52C-4369-2B280DBB2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235"/>
            <a:ext cx="10515600" cy="1325563"/>
          </a:xfrm>
        </p:spPr>
        <p:txBody>
          <a:bodyPr/>
          <a:lstStyle/>
          <a:p>
            <a:r>
              <a:rPr lang="en-US" dirty="0"/>
              <a:t>Step 2: fill in </a:t>
            </a:r>
            <a:r>
              <a:rPr lang="en-US" dirty="0" err="1"/>
              <a:t>leftSum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and Output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FB8C274-5CCA-301E-3A75-99E01DE18B10}"/>
              </a:ext>
            </a:extLst>
          </p:cNvPr>
          <p:cNvGrpSpPr/>
          <p:nvPr/>
        </p:nvGrpSpPr>
        <p:grpSpPr>
          <a:xfrm>
            <a:off x="695960" y="1239266"/>
            <a:ext cx="10800080" cy="5100574"/>
            <a:chOff x="279400" y="1371600"/>
            <a:chExt cx="11358880" cy="536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2E9D3-5A43-0B4C-9F22-6A8A0E9E55D1}"/>
                </a:ext>
              </a:extLst>
            </p:cNvPr>
            <p:cNvSpPr/>
            <p:nvPr/>
          </p:nvSpPr>
          <p:spPr>
            <a:xfrm>
              <a:off x="5374640" y="13716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81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3480E1-8D7B-7A87-1CB0-8AA630393EA1}"/>
                </a:ext>
              </a:extLst>
            </p:cNvPr>
            <p:cNvSpPr/>
            <p:nvPr/>
          </p:nvSpPr>
          <p:spPr>
            <a:xfrm>
              <a:off x="10160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26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EF5900-69A4-8B39-AEFB-E6337AB7EE37}"/>
                </a:ext>
              </a:extLst>
            </p:cNvPr>
            <p:cNvSpPr/>
            <p:nvPr/>
          </p:nvSpPr>
          <p:spPr>
            <a:xfrm>
              <a:off x="39420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3F352-E053-F85C-5474-99A3CC5B2D8D}"/>
                </a:ext>
              </a:extLst>
            </p:cNvPr>
            <p:cNvSpPr/>
            <p:nvPr/>
          </p:nvSpPr>
          <p:spPr>
            <a:xfrm>
              <a:off x="240792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098F5D-9C41-8DE2-BC72-49FAC45F4C0E}"/>
                </a:ext>
              </a:extLst>
            </p:cNvPr>
            <p:cNvSpPr/>
            <p:nvPr/>
          </p:nvSpPr>
          <p:spPr>
            <a:xfrm>
              <a:off x="823976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33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87C96-5038-20AF-AC40-28D35E780016}"/>
                </a:ext>
              </a:extLst>
            </p:cNvPr>
            <p:cNvSpPr/>
            <p:nvPr/>
          </p:nvSpPr>
          <p:spPr>
            <a:xfrm>
              <a:off x="68072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0CE0F-0D67-D684-20ED-9236C0C0FD40}"/>
                </a:ext>
              </a:extLst>
            </p:cNvPr>
            <p:cNvSpPr/>
            <p:nvPr/>
          </p:nvSpPr>
          <p:spPr>
            <a:xfrm>
              <a:off x="96316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23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6255A2-00FE-2C2E-16B6-A7682A88B8D1}"/>
                </a:ext>
              </a:extLst>
            </p:cNvPr>
            <p:cNvSpPr/>
            <p:nvPr/>
          </p:nvSpPr>
          <p:spPr>
            <a:xfrm>
              <a:off x="2794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[0,1)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D19EC-5C4C-6773-E95E-B3DB6B020E95}"/>
                </a:ext>
              </a:extLst>
            </p:cNvPr>
            <p:cNvSpPr/>
            <p:nvPr/>
          </p:nvSpPr>
          <p:spPr>
            <a:xfrm>
              <a:off x="17729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[1,2)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16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156EFA-F92C-3595-EB8C-E23E5A4C04C2}"/>
                </a:ext>
              </a:extLst>
            </p:cNvPr>
            <p:cNvSpPr/>
            <p:nvPr/>
          </p:nvSpPr>
          <p:spPr>
            <a:xfrm>
              <a:off x="31851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[2,3)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19BC7B-6948-FD9D-1182-92F275A4C74A}"/>
                </a:ext>
              </a:extLst>
            </p:cNvPr>
            <p:cNvSpPr/>
            <p:nvPr/>
          </p:nvSpPr>
          <p:spPr>
            <a:xfrm>
              <a:off x="46786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[3,4)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7EB36-DD30-F6B8-3C04-6EF3BCAE2931}"/>
                </a:ext>
              </a:extLst>
            </p:cNvPr>
            <p:cNvSpPr/>
            <p:nvPr/>
          </p:nvSpPr>
          <p:spPr>
            <a:xfrm>
              <a:off x="60706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[4,5)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E75AC7-C883-F267-6281-8E4967E509EC}"/>
                </a:ext>
              </a:extLst>
            </p:cNvPr>
            <p:cNvSpPr/>
            <p:nvPr/>
          </p:nvSpPr>
          <p:spPr>
            <a:xfrm>
              <a:off x="75641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[5,6)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CEC3F4-5565-D1F1-C697-93A80469D8CA}"/>
                </a:ext>
              </a:extLst>
            </p:cNvPr>
            <p:cNvSpPr/>
            <p:nvPr/>
          </p:nvSpPr>
          <p:spPr>
            <a:xfrm>
              <a:off x="88747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[6,7)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44A18-A92B-9BA6-7CDB-DF3DF9D8C9F7}"/>
                </a:ext>
              </a:extLst>
            </p:cNvPr>
            <p:cNvSpPr/>
            <p:nvPr/>
          </p:nvSpPr>
          <p:spPr>
            <a:xfrm>
              <a:off x="103682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[7,8)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9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850F2A-A812-9FE3-D3F0-1C5DA9117AAB}"/>
                </a:ext>
              </a:extLst>
            </p:cNvPr>
            <p:cNvCxnSpPr>
              <a:cxnSpLocks/>
              <a:stCxn id="4" idx="1"/>
              <a:endCxn id="18" idx="0"/>
            </p:cNvCxnSpPr>
            <p:nvPr/>
          </p:nvCxnSpPr>
          <p:spPr>
            <a:xfrm flipH="1">
              <a:off x="3042920" y="2006600"/>
              <a:ext cx="23317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36CBC-8972-F382-5521-69C2D95B0B86}"/>
                </a:ext>
              </a:extLst>
            </p:cNvPr>
            <p:cNvCxnSpPr>
              <a:cxnSpLocks/>
              <a:stCxn id="4" idx="3"/>
              <a:endCxn id="19" idx="0"/>
            </p:cNvCxnSpPr>
            <p:nvPr/>
          </p:nvCxnSpPr>
          <p:spPr>
            <a:xfrm>
              <a:off x="6644640" y="2006600"/>
              <a:ext cx="22301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B1B5D0-E486-0606-42EF-9C25EB13D118}"/>
                </a:ext>
              </a:extLst>
            </p:cNvPr>
            <p:cNvCxnSpPr>
              <a:cxnSpLocks/>
              <a:stCxn id="18" idx="3"/>
              <a:endCxn id="15" idx="0"/>
            </p:cNvCxnSpPr>
            <p:nvPr/>
          </p:nvCxnSpPr>
          <p:spPr>
            <a:xfrm>
              <a:off x="3677920" y="3378200"/>
              <a:ext cx="8991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71E203-D8D6-ED6B-0BB9-1F5B4984C865}"/>
                </a:ext>
              </a:extLst>
            </p:cNvPr>
            <p:cNvCxnSpPr>
              <a:cxnSpLocks/>
              <a:stCxn id="18" idx="1"/>
              <a:endCxn id="14" idx="0"/>
            </p:cNvCxnSpPr>
            <p:nvPr/>
          </p:nvCxnSpPr>
          <p:spPr>
            <a:xfrm flipH="1">
              <a:off x="165100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6F7C9E-5197-2DCC-60EB-CD332D7224BB}"/>
                </a:ext>
              </a:extLst>
            </p:cNvPr>
            <p:cNvCxnSpPr>
              <a:cxnSpLocks/>
              <a:stCxn id="19" idx="1"/>
              <a:endCxn id="20" idx="0"/>
            </p:cNvCxnSpPr>
            <p:nvPr/>
          </p:nvCxnSpPr>
          <p:spPr>
            <a:xfrm flipH="1">
              <a:off x="7442200" y="3378200"/>
              <a:ext cx="7975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DC60E03-4514-77BC-2D96-D36F9478A4FE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950976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874BD4-A39C-D4E1-A1D2-25C6FBE85D5E}"/>
                </a:ext>
              </a:extLst>
            </p:cNvPr>
            <p:cNvCxnSpPr>
              <a:cxnSpLocks/>
              <a:stCxn id="14" idx="1"/>
              <a:endCxn id="22" idx="0"/>
            </p:cNvCxnSpPr>
            <p:nvPr/>
          </p:nvCxnSpPr>
          <p:spPr>
            <a:xfrm flipH="1">
              <a:off x="9144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5F81EA6-BDB5-057A-9119-165E82FAADB7}"/>
                </a:ext>
              </a:extLst>
            </p:cNvPr>
            <p:cNvCxnSpPr>
              <a:cxnSpLocks/>
              <a:stCxn id="14" idx="3"/>
              <a:endCxn id="23" idx="0"/>
            </p:cNvCxnSpPr>
            <p:nvPr/>
          </p:nvCxnSpPr>
          <p:spPr>
            <a:xfrm>
              <a:off x="22860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9A4C740-9B31-A37C-3B27-2D416FA0022C}"/>
                </a:ext>
              </a:extLst>
            </p:cNvPr>
            <p:cNvCxnSpPr>
              <a:cxnSpLocks/>
              <a:stCxn id="15" idx="1"/>
              <a:endCxn id="26" idx="0"/>
            </p:cNvCxnSpPr>
            <p:nvPr/>
          </p:nvCxnSpPr>
          <p:spPr>
            <a:xfrm flipH="1">
              <a:off x="38201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EAFCB7-337E-6080-3E02-B582D0349335}"/>
                </a:ext>
              </a:extLst>
            </p:cNvPr>
            <p:cNvCxnSpPr>
              <a:cxnSpLocks/>
              <a:stCxn id="15" idx="3"/>
              <a:endCxn id="27" idx="0"/>
            </p:cNvCxnSpPr>
            <p:nvPr/>
          </p:nvCxnSpPr>
          <p:spPr>
            <a:xfrm>
              <a:off x="52120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1EBD00-5EB5-8CEF-2660-D4AE712A1753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67056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654E8-4CAB-D9E6-A724-B7D9AC1B3BC3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>
              <a:off x="80772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51EAFF-26BC-0981-AD50-DE20C0E1D625}"/>
                </a:ext>
              </a:extLst>
            </p:cNvPr>
            <p:cNvCxnSpPr>
              <a:cxnSpLocks/>
              <a:stCxn id="21" idx="1"/>
              <a:endCxn id="30" idx="0"/>
            </p:cNvCxnSpPr>
            <p:nvPr/>
          </p:nvCxnSpPr>
          <p:spPr>
            <a:xfrm flipH="1">
              <a:off x="95097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DD4F70C-8814-99A3-AA89-D791D0D03CDE}"/>
                </a:ext>
              </a:extLst>
            </p:cNvPr>
            <p:cNvCxnSpPr>
              <a:cxnSpLocks/>
              <a:stCxn id="21" idx="3"/>
              <a:endCxn id="31" idx="0"/>
            </p:cNvCxnSpPr>
            <p:nvPr/>
          </p:nvCxnSpPr>
          <p:spPr>
            <a:xfrm>
              <a:off x="109016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CBE2527-7E2B-9DAA-6275-F61167D54814}"/>
              </a:ext>
            </a:extLst>
          </p:cNvPr>
          <p:cNvSpPr txBox="1"/>
          <p:nvPr/>
        </p:nvSpPr>
        <p:spPr>
          <a:xfrm>
            <a:off x="37527" y="999832"/>
            <a:ext cx="3660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leftSum</a:t>
            </a:r>
            <a:r>
              <a:rPr lang="en-US" dirty="0"/>
              <a:t> is the sum of all elements strictly to the left of the current range</a:t>
            </a:r>
          </a:p>
          <a:p>
            <a:endParaRPr lang="en-US" dirty="0"/>
          </a:p>
          <a:p>
            <a:r>
              <a:rPr lang="en-US" dirty="0"/>
              <a:t>To calculate we can use: any node’s sum, parent’s </a:t>
            </a:r>
            <a:r>
              <a:rPr lang="en-US" dirty="0" err="1"/>
              <a:t>leftSum</a:t>
            </a:r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764B31-F14D-144A-64AA-02CECD9C9599}"/>
              </a:ext>
            </a:extLst>
          </p:cNvPr>
          <p:cNvGrpSpPr/>
          <p:nvPr/>
        </p:nvGrpSpPr>
        <p:grpSpPr>
          <a:xfrm>
            <a:off x="6679091" y="83846"/>
            <a:ext cx="5383586" cy="1720798"/>
            <a:chOff x="6679091" y="83846"/>
            <a:chExt cx="5383586" cy="172079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A8F509B-5922-7F9E-995E-F648A59F3142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C5DA8C2-ED00-0771-6A70-6B46D1E04D52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3491F06-ACA1-B644-B5B3-643409F04D41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2C2D274-B83E-31DD-3CB2-8BB08DF900FF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F077E85-2C0C-DE46-8C03-F158768117E8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BADACF7-F3CF-FB08-E8AD-63D9F718DC8C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D333151-5F5E-595C-50E0-943EFED43AD1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08FAF8-1292-A2E2-F711-E2FFC9EBF71E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ABF957C-1B56-1E22-FB1C-7A3BDC5277B1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BEC2D9-2988-B502-3C6C-A2DB97C9B26C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9E50DA6-316F-5753-D102-A743F9CE068C}"/>
                </a:ext>
              </a:extLst>
            </p:cNvPr>
            <p:cNvGrpSpPr/>
            <p:nvPr/>
          </p:nvGrpSpPr>
          <p:grpSpPr>
            <a:xfrm>
              <a:off x="7562943" y="773982"/>
              <a:ext cx="4499734" cy="562558"/>
              <a:chOff x="6392545" y="364404"/>
              <a:chExt cx="5726090" cy="71587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330370-B3FD-0DD6-888F-F35C1428E044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FDD9C0-F599-DE16-1F69-8C24F99BA8A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94782E6-2A21-7F05-48F7-6A2DD7A77C7C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B1BDFF-9249-D172-E239-4D5D385E2121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C8D8D64-BCCF-5129-B54F-2BA2B86D786E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F35E7FE-A6A3-51AD-5945-F950199951F5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0CF5F02-6A7C-F225-C7B9-92C6A6713159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811097-8C8F-A89C-5A2F-D0EB07FFB60B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E7E67B-16FD-17A9-51F9-425D1109D599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F203A5-6E4B-E23B-8EEA-700A9E284B3B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24E453-355F-1444-2CC1-9BC31203D7E6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BACBD43-F174-06CA-6927-33F35B9FEF70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0E89D0A-1C21-34EC-92A2-21667C842ACC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C4B1651-6E66-DA98-5918-4B5C12EABD4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5C7752-77E4-AE15-AE86-9DBABCF320D1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9911842-0853-5C73-56B5-2EF192E70D27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F51EA9-CD8F-9B3A-ED3C-EF9D2896EF2A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794E87-3D44-41C7-FCE8-9C29A5CFD387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0D4778D-293C-008F-F3A3-0C708A86CE9C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66EB00-8DA6-5A73-8D23-5195825581D5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5A52735-84EC-BD7D-C873-294F8D7FD971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64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0FB8C274-5CCA-301E-3A75-99E01DE18B10}"/>
              </a:ext>
            </a:extLst>
          </p:cNvPr>
          <p:cNvGrpSpPr/>
          <p:nvPr/>
        </p:nvGrpSpPr>
        <p:grpSpPr>
          <a:xfrm>
            <a:off x="695960" y="1239266"/>
            <a:ext cx="10800080" cy="5100574"/>
            <a:chOff x="279400" y="1371600"/>
            <a:chExt cx="11358880" cy="536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2E9D3-5A43-0B4C-9F22-6A8A0E9E55D1}"/>
                </a:ext>
              </a:extLst>
            </p:cNvPr>
            <p:cNvSpPr/>
            <p:nvPr/>
          </p:nvSpPr>
          <p:spPr>
            <a:xfrm>
              <a:off x="5374640" y="13716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81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3480E1-8D7B-7A87-1CB0-8AA630393EA1}"/>
                </a:ext>
              </a:extLst>
            </p:cNvPr>
            <p:cNvSpPr/>
            <p:nvPr/>
          </p:nvSpPr>
          <p:spPr>
            <a:xfrm>
              <a:off x="10160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26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EF5900-69A4-8B39-AEFB-E6337AB7EE37}"/>
                </a:ext>
              </a:extLst>
            </p:cNvPr>
            <p:cNvSpPr/>
            <p:nvPr/>
          </p:nvSpPr>
          <p:spPr>
            <a:xfrm>
              <a:off x="39420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3F352-E053-F85C-5474-99A3CC5B2D8D}"/>
                </a:ext>
              </a:extLst>
            </p:cNvPr>
            <p:cNvSpPr/>
            <p:nvPr/>
          </p:nvSpPr>
          <p:spPr>
            <a:xfrm>
              <a:off x="240792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098F5D-9C41-8DE2-BC72-49FAC45F4C0E}"/>
                </a:ext>
              </a:extLst>
            </p:cNvPr>
            <p:cNvSpPr/>
            <p:nvPr/>
          </p:nvSpPr>
          <p:spPr>
            <a:xfrm>
              <a:off x="823976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33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87C96-5038-20AF-AC40-28D35E780016}"/>
                </a:ext>
              </a:extLst>
            </p:cNvPr>
            <p:cNvSpPr/>
            <p:nvPr/>
          </p:nvSpPr>
          <p:spPr>
            <a:xfrm>
              <a:off x="68072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0CE0F-0D67-D684-20ED-9236C0C0FD40}"/>
                </a:ext>
              </a:extLst>
            </p:cNvPr>
            <p:cNvSpPr/>
            <p:nvPr/>
          </p:nvSpPr>
          <p:spPr>
            <a:xfrm>
              <a:off x="96316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23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6255A2-00FE-2C2E-16B6-A7682A88B8D1}"/>
                </a:ext>
              </a:extLst>
            </p:cNvPr>
            <p:cNvSpPr/>
            <p:nvPr/>
          </p:nvSpPr>
          <p:spPr>
            <a:xfrm>
              <a:off x="2794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[0,1)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D19EC-5C4C-6773-E95E-B3DB6B020E95}"/>
                </a:ext>
              </a:extLst>
            </p:cNvPr>
            <p:cNvSpPr/>
            <p:nvPr/>
          </p:nvSpPr>
          <p:spPr>
            <a:xfrm>
              <a:off x="17729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[1,2)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16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156EFA-F92C-3595-EB8C-E23E5A4C04C2}"/>
                </a:ext>
              </a:extLst>
            </p:cNvPr>
            <p:cNvSpPr/>
            <p:nvPr/>
          </p:nvSpPr>
          <p:spPr>
            <a:xfrm>
              <a:off x="31851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[2,3)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19BC7B-6948-FD9D-1182-92F275A4C74A}"/>
                </a:ext>
              </a:extLst>
            </p:cNvPr>
            <p:cNvSpPr/>
            <p:nvPr/>
          </p:nvSpPr>
          <p:spPr>
            <a:xfrm>
              <a:off x="46786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[3,4)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7EB36-DD30-F6B8-3C04-6EF3BCAE2931}"/>
                </a:ext>
              </a:extLst>
            </p:cNvPr>
            <p:cNvSpPr/>
            <p:nvPr/>
          </p:nvSpPr>
          <p:spPr>
            <a:xfrm>
              <a:off x="60706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[4,5)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E75AC7-C883-F267-6281-8E4967E509EC}"/>
                </a:ext>
              </a:extLst>
            </p:cNvPr>
            <p:cNvSpPr/>
            <p:nvPr/>
          </p:nvSpPr>
          <p:spPr>
            <a:xfrm>
              <a:off x="75641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[5,6)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CEC3F4-5565-D1F1-C697-93A80469D8CA}"/>
                </a:ext>
              </a:extLst>
            </p:cNvPr>
            <p:cNvSpPr/>
            <p:nvPr/>
          </p:nvSpPr>
          <p:spPr>
            <a:xfrm>
              <a:off x="88747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[6,7)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44A18-A92B-9BA6-7CDB-DF3DF9D8C9F7}"/>
                </a:ext>
              </a:extLst>
            </p:cNvPr>
            <p:cNvSpPr/>
            <p:nvPr/>
          </p:nvSpPr>
          <p:spPr>
            <a:xfrm>
              <a:off x="103682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[7,8)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9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850F2A-A812-9FE3-D3F0-1C5DA9117AAB}"/>
                </a:ext>
              </a:extLst>
            </p:cNvPr>
            <p:cNvCxnSpPr>
              <a:cxnSpLocks/>
              <a:stCxn id="4" idx="1"/>
              <a:endCxn id="18" idx="0"/>
            </p:cNvCxnSpPr>
            <p:nvPr/>
          </p:nvCxnSpPr>
          <p:spPr>
            <a:xfrm flipH="1">
              <a:off x="3042920" y="2006600"/>
              <a:ext cx="23317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36CBC-8972-F382-5521-69C2D95B0B86}"/>
                </a:ext>
              </a:extLst>
            </p:cNvPr>
            <p:cNvCxnSpPr>
              <a:cxnSpLocks/>
              <a:stCxn id="4" idx="3"/>
              <a:endCxn id="19" idx="0"/>
            </p:cNvCxnSpPr>
            <p:nvPr/>
          </p:nvCxnSpPr>
          <p:spPr>
            <a:xfrm>
              <a:off x="6644640" y="2006600"/>
              <a:ext cx="22301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B1B5D0-E486-0606-42EF-9C25EB13D118}"/>
                </a:ext>
              </a:extLst>
            </p:cNvPr>
            <p:cNvCxnSpPr>
              <a:cxnSpLocks/>
              <a:stCxn id="18" idx="3"/>
              <a:endCxn id="15" idx="0"/>
            </p:cNvCxnSpPr>
            <p:nvPr/>
          </p:nvCxnSpPr>
          <p:spPr>
            <a:xfrm>
              <a:off x="3677920" y="3378200"/>
              <a:ext cx="8991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71E203-D8D6-ED6B-0BB9-1F5B4984C865}"/>
                </a:ext>
              </a:extLst>
            </p:cNvPr>
            <p:cNvCxnSpPr>
              <a:cxnSpLocks/>
              <a:stCxn id="18" idx="1"/>
              <a:endCxn id="14" idx="0"/>
            </p:cNvCxnSpPr>
            <p:nvPr/>
          </p:nvCxnSpPr>
          <p:spPr>
            <a:xfrm flipH="1">
              <a:off x="165100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6F7C9E-5197-2DCC-60EB-CD332D7224BB}"/>
                </a:ext>
              </a:extLst>
            </p:cNvPr>
            <p:cNvCxnSpPr>
              <a:cxnSpLocks/>
              <a:stCxn id="19" idx="1"/>
              <a:endCxn id="20" idx="0"/>
            </p:cNvCxnSpPr>
            <p:nvPr/>
          </p:nvCxnSpPr>
          <p:spPr>
            <a:xfrm flipH="1">
              <a:off x="7442200" y="3378200"/>
              <a:ext cx="7975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DC60E03-4514-77BC-2D96-D36F9478A4FE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950976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874BD4-A39C-D4E1-A1D2-25C6FBE85D5E}"/>
                </a:ext>
              </a:extLst>
            </p:cNvPr>
            <p:cNvCxnSpPr>
              <a:cxnSpLocks/>
              <a:stCxn id="14" idx="1"/>
              <a:endCxn id="22" idx="0"/>
            </p:cNvCxnSpPr>
            <p:nvPr/>
          </p:nvCxnSpPr>
          <p:spPr>
            <a:xfrm flipH="1">
              <a:off x="9144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5F81EA6-BDB5-057A-9119-165E82FAADB7}"/>
                </a:ext>
              </a:extLst>
            </p:cNvPr>
            <p:cNvCxnSpPr>
              <a:cxnSpLocks/>
              <a:stCxn id="14" idx="3"/>
              <a:endCxn id="23" idx="0"/>
            </p:cNvCxnSpPr>
            <p:nvPr/>
          </p:nvCxnSpPr>
          <p:spPr>
            <a:xfrm>
              <a:off x="22860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9A4C740-9B31-A37C-3B27-2D416FA0022C}"/>
                </a:ext>
              </a:extLst>
            </p:cNvPr>
            <p:cNvCxnSpPr>
              <a:cxnSpLocks/>
              <a:stCxn id="15" idx="1"/>
              <a:endCxn id="26" idx="0"/>
            </p:cNvCxnSpPr>
            <p:nvPr/>
          </p:nvCxnSpPr>
          <p:spPr>
            <a:xfrm flipH="1">
              <a:off x="38201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EAFCB7-337E-6080-3E02-B582D0349335}"/>
                </a:ext>
              </a:extLst>
            </p:cNvPr>
            <p:cNvCxnSpPr>
              <a:cxnSpLocks/>
              <a:stCxn id="15" idx="3"/>
              <a:endCxn id="27" idx="0"/>
            </p:cNvCxnSpPr>
            <p:nvPr/>
          </p:nvCxnSpPr>
          <p:spPr>
            <a:xfrm>
              <a:off x="52120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1EBD00-5EB5-8CEF-2660-D4AE712A1753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67056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654E8-4CAB-D9E6-A724-B7D9AC1B3BC3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>
              <a:off x="80772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51EAFF-26BC-0981-AD50-DE20C0E1D625}"/>
                </a:ext>
              </a:extLst>
            </p:cNvPr>
            <p:cNvCxnSpPr>
              <a:cxnSpLocks/>
              <a:stCxn id="21" idx="1"/>
              <a:endCxn id="30" idx="0"/>
            </p:cNvCxnSpPr>
            <p:nvPr/>
          </p:nvCxnSpPr>
          <p:spPr>
            <a:xfrm flipH="1">
              <a:off x="95097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DD4F70C-8814-99A3-AA89-D791D0D03CDE}"/>
                </a:ext>
              </a:extLst>
            </p:cNvPr>
            <p:cNvCxnSpPr>
              <a:cxnSpLocks/>
              <a:stCxn id="21" idx="3"/>
              <a:endCxn id="31" idx="0"/>
            </p:cNvCxnSpPr>
            <p:nvPr/>
          </p:nvCxnSpPr>
          <p:spPr>
            <a:xfrm>
              <a:off x="109016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CBE2527-7E2B-9DAA-6275-F61167D54814}"/>
              </a:ext>
            </a:extLst>
          </p:cNvPr>
          <p:cNvSpPr txBox="1"/>
          <p:nvPr/>
        </p:nvSpPr>
        <p:spPr>
          <a:xfrm>
            <a:off x="37527" y="1009992"/>
            <a:ext cx="5087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is a left child:</a:t>
            </a:r>
          </a:p>
          <a:p>
            <a:r>
              <a:rPr lang="en-US" dirty="0"/>
              <a:t>	</a:t>
            </a:r>
            <a:r>
              <a:rPr lang="en-US" dirty="0" err="1"/>
              <a:t>leftSum</a:t>
            </a:r>
            <a:r>
              <a:rPr lang="en-US" dirty="0"/>
              <a:t> = </a:t>
            </a:r>
            <a:r>
              <a:rPr lang="en-US" dirty="0" err="1"/>
              <a:t>parent.leftSum</a:t>
            </a:r>
            <a:endParaRPr lang="en-US" dirty="0"/>
          </a:p>
          <a:p>
            <a:r>
              <a:rPr lang="en-US" dirty="0"/>
              <a:t>If this is a right child:</a:t>
            </a:r>
          </a:p>
          <a:p>
            <a:r>
              <a:rPr lang="en-US" dirty="0"/>
              <a:t>	</a:t>
            </a:r>
            <a:r>
              <a:rPr lang="en-US" dirty="0" err="1"/>
              <a:t>leftSum</a:t>
            </a:r>
            <a:r>
              <a:rPr lang="en-US" dirty="0"/>
              <a:t> = </a:t>
            </a:r>
            <a:r>
              <a:rPr lang="en-US" dirty="0" err="1"/>
              <a:t>parent.leftSum</a:t>
            </a:r>
            <a:r>
              <a:rPr lang="en-US" dirty="0"/>
              <a:t> + </a:t>
            </a:r>
            <a:r>
              <a:rPr lang="en-US" dirty="0" err="1"/>
              <a:t>sibling.sum</a:t>
            </a:r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764B31-F14D-144A-64AA-02CECD9C9599}"/>
              </a:ext>
            </a:extLst>
          </p:cNvPr>
          <p:cNvGrpSpPr/>
          <p:nvPr/>
        </p:nvGrpSpPr>
        <p:grpSpPr>
          <a:xfrm>
            <a:off x="6679091" y="83846"/>
            <a:ext cx="5383586" cy="1720798"/>
            <a:chOff x="6679091" y="83846"/>
            <a:chExt cx="5383586" cy="172079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A8F509B-5922-7F9E-995E-F648A59F3142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C5DA8C2-ED00-0771-6A70-6B46D1E04D52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3491F06-ACA1-B644-B5B3-643409F04D41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2C2D274-B83E-31DD-3CB2-8BB08DF900FF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F077E85-2C0C-DE46-8C03-F158768117E8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BADACF7-F3CF-FB08-E8AD-63D9F718DC8C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D333151-5F5E-595C-50E0-943EFED43AD1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08FAF8-1292-A2E2-F711-E2FFC9EBF71E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ABF957C-1B56-1E22-FB1C-7A3BDC5277B1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BEC2D9-2988-B502-3C6C-A2DB97C9B26C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9E50DA6-316F-5753-D102-A743F9CE068C}"/>
                </a:ext>
              </a:extLst>
            </p:cNvPr>
            <p:cNvGrpSpPr/>
            <p:nvPr/>
          </p:nvGrpSpPr>
          <p:grpSpPr>
            <a:xfrm>
              <a:off x="7562943" y="773982"/>
              <a:ext cx="4499734" cy="562558"/>
              <a:chOff x="6392545" y="364404"/>
              <a:chExt cx="5726090" cy="71587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330370-B3FD-0DD6-888F-F35C1428E044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FDD9C0-F599-DE16-1F69-8C24F99BA8A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94782E6-2A21-7F05-48F7-6A2DD7A77C7C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B1BDFF-9249-D172-E239-4D5D385E2121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C8D8D64-BCCF-5129-B54F-2BA2B86D786E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F35E7FE-A6A3-51AD-5945-F950199951F5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0CF5F02-6A7C-F225-C7B9-92C6A6713159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811097-8C8F-A89C-5A2F-D0EB07FFB60B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E7E67B-16FD-17A9-51F9-425D1109D599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F203A5-6E4B-E23B-8EEA-700A9E284B3B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24E453-355F-1444-2CC1-9BC31203D7E6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BACBD43-F174-06CA-6927-33F35B9FEF70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0E89D0A-1C21-34EC-92A2-21667C842ACC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C4B1651-6E66-DA98-5918-4B5C12EABD4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5C7752-77E4-AE15-AE86-9DBABCF320D1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9911842-0853-5C73-56B5-2EF192E70D27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F51EA9-CD8F-9B3A-ED3C-EF9D2896EF2A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794E87-3D44-41C7-FCE8-9C29A5CFD387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0D4778D-293C-008F-F3A3-0C708A86CE9C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66EB00-8DA6-5A73-8D23-5195825581D5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5A52735-84EC-BD7D-C873-294F8D7FD971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82DE2B71-2137-FC75-AD03-2EE10B6B9708}"/>
              </a:ext>
            </a:extLst>
          </p:cNvPr>
          <p:cNvSpPr txBox="1">
            <a:spLocks/>
          </p:cNvSpPr>
          <p:nvPr/>
        </p:nvSpPr>
        <p:spPr>
          <a:xfrm>
            <a:off x="838200" y="-1022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Step 2: fill in leftSum </a:t>
            </a:r>
            <a:br>
              <a:rPr lang="en-US"/>
            </a:br>
            <a:r>
              <a:rPr lang="en-US"/>
              <a:t>		and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6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0FB8C274-5CCA-301E-3A75-99E01DE18B10}"/>
              </a:ext>
            </a:extLst>
          </p:cNvPr>
          <p:cNvGrpSpPr/>
          <p:nvPr/>
        </p:nvGrpSpPr>
        <p:grpSpPr>
          <a:xfrm>
            <a:off x="828040" y="1239266"/>
            <a:ext cx="10800080" cy="5100574"/>
            <a:chOff x="279400" y="1371600"/>
            <a:chExt cx="11358880" cy="536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2E9D3-5A43-0B4C-9F22-6A8A0E9E55D1}"/>
                </a:ext>
              </a:extLst>
            </p:cNvPr>
            <p:cNvSpPr/>
            <p:nvPr/>
          </p:nvSpPr>
          <p:spPr>
            <a:xfrm>
              <a:off x="5374640" y="13716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81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3480E1-8D7B-7A87-1CB0-8AA630393EA1}"/>
                </a:ext>
              </a:extLst>
            </p:cNvPr>
            <p:cNvSpPr/>
            <p:nvPr/>
          </p:nvSpPr>
          <p:spPr>
            <a:xfrm>
              <a:off x="10160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26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EF5900-69A4-8B39-AEFB-E6337AB7EE37}"/>
                </a:ext>
              </a:extLst>
            </p:cNvPr>
            <p:cNvSpPr/>
            <p:nvPr/>
          </p:nvSpPr>
          <p:spPr>
            <a:xfrm>
              <a:off x="39420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3F352-E053-F85C-5474-99A3CC5B2D8D}"/>
                </a:ext>
              </a:extLst>
            </p:cNvPr>
            <p:cNvSpPr/>
            <p:nvPr/>
          </p:nvSpPr>
          <p:spPr>
            <a:xfrm>
              <a:off x="240792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098F5D-9C41-8DE2-BC72-49FAC45F4C0E}"/>
                </a:ext>
              </a:extLst>
            </p:cNvPr>
            <p:cNvSpPr/>
            <p:nvPr/>
          </p:nvSpPr>
          <p:spPr>
            <a:xfrm>
              <a:off x="823976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33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48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87C96-5038-20AF-AC40-28D35E780016}"/>
                </a:ext>
              </a:extLst>
            </p:cNvPr>
            <p:cNvSpPr/>
            <p:nvPr/>
          </p:nvSpPr>
          <p:spPr>
            <a:xfrm>
              <a:off x="68072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48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0CE0F-0D67-D684-20ED-9236C0C0FD40}"/>
                </a:ext>
              </a:extLst>
            </p:cNvPr>
            <p:cNvSpPr/>
            <p:nvPr/>
          </p:nvSpPr>
          <p:spPr>
            <a:xfrm>
              <a:off x="96316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23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58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6255A2-00FE-2C2E-16B6-A7682A88B8D1}"/>
                </a:ext>
              </a:extLst>
            </p:cNvPr>
            <p:cNvSpPr/>
            <p:nvPr/>
          </p:nvSpPr>
          <p:spPr>
            <a:xfrm>
              <a:off x="2794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[0,1)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D19EC-5C4C-6773-E95E-B3DB6B020E95}"/>
                </a:ext>
              </a:extLst>
            </p:cNvPr>
            <p:cNvSpPr/>
            <p:nvPr/>
          </p:nvSpPr>
          <p:spPr>
            <a:xfrm>
              <a:off x="17729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[1,2)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16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156EFA-F92C-3595-EB8C-E23E5A4C04C2}"/>
                </a:ext>
              </a:extLst>
            </p:cNvPr>
            <p:cNvSpPr/>
            <p:nvPr/>
          </p:nvSpPr>
          <p:spPr>
            <a:xfrm>
              <a:off x="31851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[2,3)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26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19BC7B-6948-FD9D-1182-92F275A4C74A}"/>
                </a:ext>
              </a:extLst>
            </p:cNvPr>
            <p:cNvSpPr/>
            <p:nvPr/>
          </p:nvSpPr>
          <p:spPr>
            <a:xfrm>
              <a:off x="46786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[3,4)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30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7EB36-DD30-F6B8-3C04-6EF3BCAE2931}"/>
                </a:ext>
              </a:extLst>
            </p:cNvPr>
            <p:cNvSpPr/>
            <p:nvPr/>
          </p:nvSpPr>
          <p:spPr>
            <a:xfrm>
              <a:off x="60706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[4,5)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48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E75AC7-C883-F267-6281-8E4967E509EC}"/>
                </a:ext>
              </a:extLst>
            </p:cNvPr>
            <p:cNvSpPr/>
            <p:nvPr/>
          </p:nvSpPr>
          <p:spPr>
            <a:xfrm>
              <a:off x="75641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[5,6)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56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CEC3F4-5565-D1F1-C697-93A80469D8CA}"/>
                </a:ext>
              </a:extLst>
            </p:cNvPr>
            <p:cNvSpPr/>
            <p:nvPr/>
          </p:nvSpPr>
          <p:spPr>
            <a:xfrm>
              <a:off x="88747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[6,7)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58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44A18-A92B-9BA6-7CDB-DF3DF9D8C9F7}"/>
                </a:ext>
              </a:extLst>
            </p:cNvPr>
            <p:cNvSpPr/>
            <p:nvPr/>
          </p:nvSpPr>
          <p:spPr>
            <a:xfrm>
              <a:off x="103682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[7,8)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9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72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850F2A-A812-9FE3-D3F0-1C5DA9117AAB}"/>
                </a:ext>
              </a:extLst>
            </p:cNvPr>
            <p:cNvCxnSpPr>
              <a:cxnSpLocks/>
              <a:stCxn id="4" idx="1"/>
              <a:endCxn id="18" idx="0"/>
            </p:cNvCxnSpPr>
            <p:nvPr/>
          </p:nvCxnSpPr>
          <p:spPr>
            <a:xfrm flipH="1">
              <a:off x="3042920" y="2006600"/>
              <a:ext cx="23317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36CBC-8972-F382-5521-69C2D95B0B86}"/>
                </a:ext>
              </a:extLst>
            </p:cNvPr>
            <p:cNvCxnSpPr>
              <a:cxnSpLocks/>
              <a:stCxn id="4" idx="3"/>
              <a:endCxn id="19" idx="0"/>
            </p:cNvCxnSpPr>
            <p:nvPr/>
          </p:nvCxnSpPr>
          <p:spPr>
            <a:xfrm>
              <a:off x="6644640" y="2006600"/>
              <a:ext cx="22301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B1B5D0-E486-0606-42EF-9C25EB13D118}"/>
                </a:ext>
              </a:extLst>
            </p:cNvPr>
            <p:cNvCxnSpPr>
              <a:cxnSpLocks/>
              <a:stCxn id="18" idx="3"/>
              <a:endCxn id="15" idx="0"/>
            </p:cNvCxnSpPr>
            <p:nvPr/>
          </p:nvCxnSpPr>
          <p:spPr>
            <a:xfrm>
              <a:off x="3677920" y="3378200"/>
              <a:ext cx="8991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71E203-D8D6-ED6B-0BB9-1F5B4984C865}"/>
                </a:ext>
              </a:extLst>
            </p:cNvPr>
            <p:cNvCxnSpPr>
              <a:cxnSpLocks/>
              <a:stCxn id="18" idx="1"/>
              <a:endCxn id="14" idx="0"/>
            </p:cNvCxnSpPr>
            <p:nvPr/>
          </p:nvCxnSpPr>
          <p:spPr>
            <a:xfrm flipH="1">
              <a:off x="165100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6F7C9E-5197-2DCC-60EB-CD332D7224BB}"/>
                </a:ext>
              </a:extLst>
            </p:cNvPr>
            <p:cNvCxnSpPr>
              <a:cxnSpLocks/>
              <a:stCxn id="19" idx="1"/>
              <a:endCxn id="20" idx="0"/>
            </p:cNvCxnSpPr>
            <p:nvPr/>
          </p:nvCxnSpPr>
          <p:spPr>
            <a:xfrm flipH="1">
              <a:off x="7442200" y="3378200"/>
              <a:ext cx="7975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DC60E03-4514-77BC-2D96-D36F9478A4FE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950976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874BD4-A39C-D4E1-A1D2-25C6FBE85D5E}"/>
                </a:ext>
              </a:extLst>
            </p:cNvPr>
            <p:cNvCxnSpPr>
              <a:cxnSpLocks/>
              <a:stCxn id="14" idx="1"/>
              <a:endCxn id="22" idx="0"/>
            </p:cNvCxnSpPr>
            <p:nvPr/>
          </p:nvCxnSpPr>
          <p:spPr>
            <a:xfrm flipH="1">
              <a:off x="9144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5F81EA6-BDB5-057A-9119-165E82FAADB7}"/>
                </a:ext>
              </a:extLst>
            </p:cNvPr>
            <p:cNvCxnSpPr>
              <a:cxnSpLocks/>
              <a:stCxn id="14" idx="3"/>
              <a:endCxn id="23" idx="0"/>
            </p:cNvCxnSpPr>
            <p:nvPr/>
          </p:nvCxnSpPr>
          <p:spPr>
            <a:xfrm>
              <a:off x="22860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9A4C740-9B31-A37C-3B27-2D416FA0022C}"/>
                </a:ext>
              </a:extLst>
            </p:cNvPr>
            <p:cNvCxnSpPr>
              <a:cxnSpLocks/>
              <a:stCxn id="15" idx="1"/>
              <a:endCxn id="26" idx="0"/>
            </p:cNvCxnSpPr>
            <p:nvPr/>
          </p:nvCxnSpPr>
          <p:spPr>
            <a:xfrm flipH="1">
              <a:off x="38201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EAFCB7-337E-6080-3E02-B582D0349335}"/>
                </a:ext>
              </a:extLst>
            </p:cNvPr>
            <p:cNvCxnSpPr>
              <a:cxnSpLocks/>
              <a:stCxn id="15" idx="3"/>
              <a:endCxn id="27" idx="0"/>
            </p:cNvCxnSpPr>
            <p:nvPr/>
          </p:nvCxnSpPr>
          <p:spPr>
            <a:xfrm>
              <a:off x="52120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1EBD00-5EB5-8CEF-2660-D4AE712A1753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67056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654E8-4CAB-D9E6-A724-B7D9AC1B3BC3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>
              <a:off x="80772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51EAFF-26BC-0981-AD50-DE20C0E1D625}"/>
                </a:ext>
              </a:extLst>
            </p:cNvPr>
            <p:cNvCxnSpPr>
              <a:cxnSpLocks/>
              <a:stCxn id="21" idx="1"/>
              <a:endCxn id="30" idx="0"/>
            </p:cNvCxnSpPr>
            <p:nvPr/>
          </p:nvCxnSpPr>
          <p:spPr>
            <a:xfrm flipH="1">
              <a:off x="95097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DD4F70C-8814-99A3-AA89-D791D0D03CDE}"/>
                </a:ext>
              </a:extLst>
            </p:cNvPr>
            <p:cNvCxnSpPr>
              <a:cxnSpLocks/>
              <a:stCxn id="21" idx="3"/>
              <a:endCxn id="31" idx="0"/>
            </p:cNvCxnSpPr>
            <p:nvPr/>
          </p:nvCxnSpPr>
          <p:spPr>
            <a:xfrm>
              <a:off x="109016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CBE2527-7E2B-9DAA-6275-F61167D54814}"/>
              </a:ext>
            </a:extLst>
          </p:cNvPr>
          <p:cNvSpPr txBox="1"/>
          <p:nvPr/>
        </p:nvSpPr>
        <p:spPr>
          <a:xfrm>
            <a:off x="0" y="856344"/>
            <a:ext cx="5087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is a left child:</a:t>
            </a:r>
          </a:p>
          <a:p>
            <a:r>
              <a:rPr lang="en-US" dirty="0"/>
              <a:t>	</a:t>
            </a:r>
            <a:r>
              <a:rPr lang="en-US" dirty="0" err="1"/>
              <a:t>leftSum</a:t>
            </a:r>
            <a:r>
              <a:rPr lang="en-US" dirty="0"/>
              <a:t> = </a:t>
            </a:r>
            <a:r>
              <a:rPr lang="en-US" dirty="0" err="1"/>
              <a:t>parent.leftSum</a:t>
            </a:r>
            <a:endParaRPr lang="en-US" dirty="0"/>
          </a:p>
          <a:p>
            <a:r>
              <a:rPr lang="en-US" dirty="0"/>
              <a:t>If this is a right child:</a:t>
            </a:r>
          </a:p>
          <a:p>
            <a:r>
              <a:rPr lang="en-US" dirty="0"/>
              <a:t>	</a:t>
            </a:r>
            <a:r>
              <a:rPr lang="en-US" dirty="0" err="1"/>
              <a:t>leftSum</a:t>
            </a:r>
            <a:r>
              <a:rPr lang="en-US" dirty="0"/>
              <a:t> = </a:t>
            </a:r>
            <a:r>
              <a:rPr lang="en-US" dirty="0" err="1"/>
              <a:t>parent.leftSum</a:t>
            </a:r>
            <a:r>
              <a:rPr lang="en-US" dirty="0"/>
              <a:t> + </a:t>
            </a:r>
            <a:r>
              <a:rPr lang="en-US" dirty="0" err="1"/>
              <a:t>sibling.sum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the leaves:</a:t>
            </a:r>
          </a:p>
          <a:p>
            <a:r>
              <a:rPr lang="en-US" dirty="0"/>
              <a:t>	use </a:t>
            </a:r>
            <a:r>
              <a:rPr lang="en-US" dirty="0" err="1"/>
              <a:t>leftSum+sum</a:t>
            </a:r>
            <a:r>
              <a:rPr lang="en-US" dirty="0"/>
              <a:t> </a:t>
            </a:r>
          </a:p>
          <a:p>
            <a:r>
              <a:rPr lang="en-US" dirty="0"/>
              <a:t>	to complete output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764B31-F14D-144A-64AA-02CECD9C9599}"/>
              </a:ext>
            </a:extLst>
          </p:cNvPr>
          <p:cNvGrpSpPr/>
          <p:nvPr/>
        </p:nvGrpSpPr>
        <p:grpSpPr>
          <a:xfrm>
            <a:off x="6679091" y="83846"/>
            <a:ext cx="5383586" cy="1720798"/>
            <a:chOff x="6679091" y="83846"/>
            <a:chExt cx="5383586" cy="172079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A8F509B-5922-7F9E-995E-F648A59F3142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C5DA8C2-ED00-0771-6A70-6B46D1E04D52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3491F06-ACA1-B644-B5B3-643409F04D41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2C2D274-B83E-31DD-3CB2-8BB08DF900FF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F077E85-2C0C-DE46-8C03-F158768117E8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BADACF7-F3CF-FB08-E8AD-63D9F718DC8C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D333151-5F5E-595C-50E0-943EFED43AD1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08FAF8-1292-A2E2-F711-E2FFC9EBF71E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ABF957C-1B56-1E22-FB1C-7A3BDC5277B1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BEC2D9-2988-B502-3C6C-A2DB97C9B26C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9E50DA6-316F-5753-D102-A743F9CE068C}"/>
                </a:ext>
              </a:extLst>
            </p:cNvPr>
            <p:cNvGrpSpPr/>
            <p:nvPr/>
          </p:nvGrpSpPr>
          <p:grpSpPr>
            <a:xfrm>
              <a:off x="7562943" y="773982"/>
              <a:ext cx="4499734" cy="562558"/>
              <a:chOff x="6392545" y="364404"/>
              <a:chExt cx="5726090" cy="71587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330370-B3FD-0DD6-888F-F35C1428E044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FDD9C0-F599-DE16-1F69-8C24F99BA8A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94782E6-2A21-7F05-48F7-6A2DD7A77C7C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B1BDFF-9249-D172-E239-4D5D385E2121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C8D8D64-BCCF-5129-B54F-2BA2B86D786E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F35E7FE-A6A3-51AD-5945-F950199951F5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0CF5F02-6A7C-F225-C7B9-92C6A6713159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811097-8C8F-A89C-5A2F-D0EB07FFB60B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E7E67B-16FD-17A9-51F9-425D1109D599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F203A5-6E4B-E23B-8EEA-700A9E284B3B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24E453-355F-1444-2CC1-9BC31203D7E6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BACBD43-F174-06CA-6927-33F35B9FEF70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0E89D0A-1C21-34EC-92A2-21667C842ACC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C4B1651-6E66-DA98-5918-4B5C12EABD4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5C7752-77E4-AE15-AE86-9DBABCF320D1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9911842-0853-5C73-56B5-2EF192E70D27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F51EA9-CD8F-9B3A-ED3C-EF9D2896EF2A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794E87-3D44-41C7-FCE8-9C29A5CFD387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0D4778D-293C-008F-F3A3-0C708A86CE9C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66EB00-8DA6-5A73-8D23-5195825581D5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5A52735-84EC-BD7D-C873-294F8D7FD971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A221016-9FE9-6F35-BCAC-F0D337A4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235"/>
            <a:ext cx="10515600" cy="1325563"/>
          </a:xfrm>
        </p:spPr>
        <p:txBody>
          <a:bodyPr/>
          <a:lstStyle/>
          <a:p>
            <a:r>
              <a:rPr lang="en-US" dirty="0"/>
              <a:t>Step 2: fill in </a:t>
            </a:r>
            <a:r>
              <a:rPr lang="en-US" dirty="0" err="1"/>
              <a:t>leftSum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and Output</a:t>
            </a:r>
          </a:p>
        </p:txBody>
      </p:sp>
    </p:spTree>
    <p:extLst>
      <p:ext uri="{BB962C8B-B14F-4D97-AF65-F5344CB8AC3E}">
        <p14:creationId xmlns:p14="http://schemas.microsoft.com/office/powerpoint/2010/main" val="1132450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221016-9FE9-6F35-BCAC-F0D337A4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235"/>
            <a:ext cx="10515600" cy="1325563"/>
          </a:xfrm>
        </p:spPr>
        <p:txBody>
          <a:bodyPr/>
          <a:lstStyle/>
          <a:p>
            <a:r>
              <a:rPr lang="en-US" dirty="0"/>
              <a:t>Step 2: fill in </a:t>
            </a:r>
            <a:r>
              <a:rPr lang="en-US" dirty="0" err="1"/>
              <a:t>leftSum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and Output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FB8C274-5CCA-301E-3A75-99E01DE18B10}"/>
              </a:ext>
            </a:extLst>
          </p:cNvPr>
          <p:cNvGrpSpPr/>
          <p:nvPr/>
        </p:nvGrpSpPr>
        <p:grpSpPr>
          <a:xfrm>
            <a:off x="828040" y="1239266"/>
            <a:ext cx="10800080" cy="5100574"/>
            <a:chOff x="279400" y="1371600"/>
            <a:chExt cx="11358880" cy="536448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562E9D3-5A43-0B4C-9F22-6A8A0E9E55D1}"/>
                </a:ext>
              </a:extLst>
            </p:cNvPr>
            <p:cNvSpPr/>
            <p:nvPr/>
          </p:nvSpPr>
          <p:spPr>
            <a:xfrm>
              <a:off x="5374640" y="13716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81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3480E1-8D7B-7A87-1CB0-8AA630393EA1}"/>
                </a:ext>
              </a:extLst>
            </p:cNvPr>
            <p:cNvSpPr/>
            <p:nvPr/>
          </p:nvSpPr>
          <p:spPr>
            <a:xfrm>
              <a:off x="10160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26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EF5900-69A4-8B39-AEFB-E6337AB7EE37}"/>
                </a:ext>
              </a:extLst>
            </p:cNvPr>
            <p:cNvSpPr/>
            <p:nvPr/>
          </p:nvSpPr>
          <p:spPr>
            <a:xfrm>
              <a:off x="39420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26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D93F352-E053-F85C-5474-99A3CC5B2D8D}"/>
                </a:ext>
              </a:extLst>
            </p:cNvPr>
            <p:cNvSpPr/>
            <p:nvPr/>
          </p:nvSpPr>
          <p:spPr>
            <a:xfrm>
              <a:off x="240792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098F5D-9C41-8DE2-BC72-49FAC45F4C0E}"/>
                </a:ext>
              </a:extLst>
            </p:cNvPr>
            <p:cNvSpPr/>
            <p:nvPr/>
          </p:nvSpPr>
          <p:spPr>
            <a:xfrm>
              <a:off x="8239760" y="274320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33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48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687C96-5038-20AF-AC40-28D35E780016}"/>
                </a:ext>
              </a:extLst>
            </p:cNvPr>
            <p:cNvSpPr/>
            <p:nvPr/>
          </p:nvSpPr>
          <p:spPr>
            <a:xfrm>
              <a:off x="680720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48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10CE0F-0D67-D684-20ED-9236C0C0FD40}"/>
                </a:ext>
              </a:extLst>
            </p:cNvPr>
            <p:cNvSpPr/>
            <p:nvPr/>
          </p:nvSpPr>
          <p:spPr>
            <a:xfrm>
              <a:off x="9631680" y="412496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23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58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46255A2-00FE-2C2E-16B6-A7682A88B8D1}"/>
                </a:ext>
              </a:extLst>
            </p:cNvPr>
            <p:cNvSpPr/>
            <p:nvPr/>
          </p:nvSpPr>
          <p:spPr>
            <a:xfrm>
              <a:off x="2794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[0,1)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10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6D19EC-5C4C-6773-E95E-B3DB6B020E95}"/>
                </a:ext>
              </a:extLst>
            </p:cNvPr>
            <p:cNvSpPr/>
            <p:nvPr/>
          </p:nvSpPr>
          <p:spPr>
            <a:xfrm>
              <a:off x="17729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[1,2)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16 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10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156EFA-F92C-3595-EB8C-E23E5A4C04C2}"/>
                </a:ext>
              </a:extLst>
            </p:cNvPr>
            <p:cNvSpPr/>
            <p:nvPr/>
          </p:nvSpPr>
          <p:spPr>
            <a:xfrm>
              <a:off x="31851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[2,3)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26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19BC7B-6948-FD9D-1182-92F275A4C74A}"/>
                </a:ext>
              </a:extLst>
            </p:cNvPr>
            <p:cNvSpPr/>
            <p:nvPr/>
          </p:nvSpPr>
          <p:spPr>
            <a:xfrm>
              <a:off x="46786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[3,4)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30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B7EB36-DD30-F6B8-3C04-6EF3BCAE2931}"/>
                </a:ext>
              </a:extLst>
            </p:cNvPr>
            <p:cNvSpPr/>
            <p:nvPr/>
          </p:nvSpPr>
          <p:spPr>
            <a:xfrm>
              <a:off x="607060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[4,5)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8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48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E75AC7-C883-F267-6281-8E4967E509EC}"/>
                </a:ext>
              </a:extLst>
            </p:cNvPr>
            <p:cNvSpPr/>
            <p:nvPr/>
          </p:nvSpPr>
          <p:spPr>
            <a:xfrm>
              <a:off x="756412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[5,6)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2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56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CEC3F4-5565-D1F1-C697-93A80469D8CA}"/>
                </a:ext>
              </a:extLst>
            </p:cNvPr>
            <p:cNvSpPr/>
            <p:nvPr/>
          </p:nvSpPr>
          <p:spPr>
            <a:xfrm>
              <a:off x="887476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[6,7)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14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58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C44A18-A92B-9BA6-7CDB-DF3DF9D8C9F7}"/>
                </a:ext>
              </a:extLst>
            </p:cNvPr>
            <p:cNvSpPr/>
            <p:nvPr/>
          </p:nvSpPr>
          <p:spPr>
            <a:xfrm>
              <a:off x="10368280" y="5466080"/>
              <a:ext cx="1270000" cy="127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range: [7,8) </a:t>
              </a:r>
            </a:p>
            <a:p>
              <a:r>
                <a:rPr lang="en-US" sz="1600" dirty="0">
                  <a:solidFill>
                    <a:schemeClr val="tx1"/>
                  </a:solidFill>
                </a:rPr>
                <a:t>sum: 9</a:t>
              </a:r>
            </a:p>
            <a:p>
              <a:r>
                <a:rPr lang="en-US" sz="1600" dirty="0" err="1">
                  <a:solidFill>
                    <a:schemeClr val="tx1"/>
                  </a:solidFill>
                </a:rPr>
                <a:t>leftSum</a:t>
              </a:r>
              <a:r>
                <a:rPr lang="en-US" sz="1600" dirty="0">
                  <a:solidFill>
                    <a:schemeClr val="tx1"/>
                  </a:solidFill>
                </a:rPr>
                <a:t>: 72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850F2A-A812-9FE3-D3F0-1C5DA9117AAB}"/>
                </a:ext>
              </a:extLst>
            </p:cNvPr>
            <p:cNvCxnSpPr>
              <a:cxnSpLocks/>
              <a:stCxn id="4" idx="1"/>
              <a:endCxn id="18" idx="0"/>
            </p:cNvCxnSpPr>
            <p:nvPr/>
          </p:nvCxnSpPr>
          <p:spPr>
            <a:xfrm flipH="1">
              <a:off x="3042920" y="2006600"/>
              <a:ext cx="23317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E836CBC-8972-F382-5521-69C2D95B0B86}"/>
                </a:ext>
              </a:extLst>
            </p:cNvPr>
            <p:cNvCxnSpPr>
              <a:cxnSpLocks/>
              <a:stCxn id="4" idx="3"/>
              <a:endCxn id="19" idx="0"/>
            </p:cNvCxnSpPr>
            <p:nvPr/>
          </p:nvCxnSpPr>
          <p:spPr>
            <a:xfrm>
              <a:off x="6644640" y="2006600"/>
              <a:ext cx="2230120" cy="736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2B1B5D0-E486-0606-42EF-9C25EB13D118}"/>
                </a:ext>
              </a:extLst>
            </p:cNvPr>
            <p:cNvCxnSpPr>
              <a:cxnSpLocks/>
              <a:stCxn id="18" idx="3"/>
              <a:endCxn id="15" idx="0"/>
            </p:cNvCxnSpPr>
            <p:nvPr/>
          </p:nvCxnSpPr>
          <p:spPr>
            <a:xfrm>
              <a:off x="3677920" y="3378200"/>
              <a:ext cx="8991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471E203-D8D6-ED6B-0BB9-1F5B4984C865}"/>
                </a:ext>
              </a:extLst>
            </p:cNvPr>
            <p:cNvCxnSpPr>
              <a:cxnSpLocks/>
              <a:stCxn id="18" idx="1"/>
              <a:endCxn id="14" idx="0"/>
            </p:cNvCxnSpPr>
            <p:nvPr/>
          </p:nvCxnSpPr>
          <p:spPr>
            <a:xfrm flipH="1">
              <a:off x="165100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96F7C9E-5197-2DCC-60EB-CD332D7224BB}"/>
                </a:ext>
              </a:extLst>
            </p:cNvPr>
            <p:cNvCxnSpPr>
              <a:cxnSpLocks/>
              <a:stCxn id="19" idx="1"/>
              <a:endCxn id="20" idx="0"/>
            </p:cNvCxnSpPr>
            <p:nvPr/>
          </p:nvCxnSpPr>
          <p:spPr>
            <a:xfrm flipH="1">
              <a:off x="7442200" y="3378200"/>
              <a:ext cx="79756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DC60E03-4514-77BC-2D96-D36F9478A4FE}"/>
                </a:ext>
              </a:extLst>
            </p:cNvPr>
            <p:cNvCxnSpPr>
              <a:cxnSpLocks/>
              <a:stCxn id="19" idx="3"/>
              <a:endCxn id="21" idx="0"/>
            </p:cNvCxnSpPr>
            <p:nvPr/>
          </p:nvCxnSpPr>
          <p:spPr>
            <a:xfrm>
              <a:off x="9509760" y="3378200"/>
              <a:ext cx="756920" cy="746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874BD4-A39C-D4E1-A1D2-25C6FBE85D5E}"/>
                </a:ext>
              </a:extLst>
            </p:cNvPr>
            <p:cNvCxnSpPr>
              <a:cxnSpLocks/>
              <a:stCxn id="14" idx="1"/>
              <a:endCxn id="22" idx="0"/>
            </p:cNvCxnSpPr>
            <p:nvPr/>
          </p:nvCxnSpPr>
          <p:spPr>
            <a:xfrm flipH="1">
              <a:off x="9144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5F81EA6-BDB5-057A-9119-165E82FAADB7}"/>
                </a:ext>
              </a:extLst>
            </p:cNvPr>
            <p:cNvCxnSpPr>
              <a:cxnSpLocks/>
              <a:stCxn id="14" idx="3"/>
              <a:endCxn id="23" idx="0"/>
            </p:cNvCxnSpPr>
            <p:nvPr/>
          </p:nvCxnSpPr>
          <p:spPr>
            <a:xfrm>
              <a:off x="22860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19A4C740-9B31-A37C-3B27-2D416FA0022C}"/>
                </a:ext>
              </a:extLst>
            </p:cNvPr>
            <p:cNvCxnSpPr>
              <a:cxnSpLocks/>
              <a:stCxn id="15" idx="1"/>
              <a:endCxn id="26" idx="0"/>
            </p:cNvCxnSpPr>
            <p:nvPr/>
          </p:nvCxnSpPr>
          <p:spPr>
            <a:xfrm flipH="1">
              <a:off x="38201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8EAFCB7-337E-6080-3E02-B582D0349335}"/>
                </a:ext>
              </a:extLst>
            </p:cNvPr>
            <p:cNvCxnSpPr>
              <a:cxnSpLocks/>
              <a:stCxn id="15" idx="3"/>
              <a:endCxn id="27" idx="0"/>
            </p:cNvCxnSpPr>
            <p:nvPr/>
          </p:nvCxnSpPr>
          <p:spPr>
            <a:xfrm>
              <a:off x="52120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A1EBD00-5EB5-8CEF-2660-D4AE712A1753}"/>
                </a:ext>
              </a:extLst>
            </p:cNvPr>
            <p:cNvCxnSpPr>
              <a:cxnSpLocks/>
              <a:stCxn id="20" idx="1"/>
              <a:endCxn id="28" idx="0"/>
            </p:cNvCxnSpPr>
            <p:nvPr/>
          </p:nvCxnSpPr>
          <p:spPr>
            <a:xfrm flipH="1">
              <a:off x="670560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4B654E8-4CAB-D9E6-A724-B7D9AC1B3BC3}"/>
                </a:ext>
              </a:extLst>
            </p:cNvPr>
            <p:cNvCxnSpPr>
              <a:cxnSpLocks/>
              <a:stCxn id="20" idx="3"/>
              <a:endCxn id="29" idx="0"/>
            </p:cNvCxnSpPr>
            <p:nvPr/>
          </p:nvCxnSpPr>
          <p:spPr>
            <a:xfrm>
              <a:off x="807720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4851EAFF-26BC-0981-AD50-DE20C0E1D625}"/>
                </a:ext>
              </a:extLst>
            </p:cNvPr>
            <p:cNvCxnSpPr>
              <a:cxnSpLocks/>
              <a:stCxn id="21" idx="1"/>
              <a:endCxn id="30" idx="0"/>
            </p:cNvCxnSpPr>
            <p:nvPr/>
          </p:nvCxnSpPr>
          <p:spPr>
            <a:xfrm flipH="1">
              <a:off x="9509760" y="4759960"/>
              <a:ext cx="12192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DD4F70C-8814-99A3-AA89-D791D0D03CDE}"/>
                </a:ext>
              </a:extLst>
            </p:cNvPr>
            <p:cNvCxnSpPr>
              <a:cxnSpLocks/>
              <a:stCxn id="21" idx="3"/>
              <a:endCxn id="31" idx="0"/>
            </p:cNvCxnSpPr>
            <p:nvPr/>
          </p:nvCxnSpPr>
          <p:spPr>
            <a:xfrm>
              <a:off x="10901680" y="4759960"/>
              <a:ext cx="101600" cy="7061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CBE2527-7E2B-9DAA-6275-F61167D54814}"/>
              </a:ext>
            </a:extLst>
          </p:cNvPr>
          <p:cNvSpPr txBox="1"/>
          <p:nvPr/>
        </p:nvSpPr>
        <p:spPr>
          <a:xfrm>
            <a:off x="0" y="856344"/>
            <a:ext cx="5087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is a left child:</a:t>
            </a:r>
          </a:p>
          <a:p>
            <a:r>
              <a:rPr lang="en-US" dirty="0"/>
              <a:t>	</a:t>
            </a:r>
            <a:r>
              <a:rPr lang="en-US" dirty="0" err="1"/>
              <a:t>leftSum</a:t>
            </a:r>
            <a:r>
              <a:rPr lang="en-US" dirty="0"/>
              <a:t> = </a:t>
            </a:r>
            <a:r>
              <a:rPr lang="en-US" dirty="0" err="1"/>
              <a:t>parent.leftSum</a:t>
            </a:r>
            <a:endParaRPr lang="en-US" dirty="0"/>
          </a:p>
          <a:p>
            <a:r>
              <a:rPr lang="en-US" dirty="0"/>
              <a:t>If this is a right child:</a:t>
            </a:r>
          </a:p>
          <a:p>
            <a:r>
              <a:rPr lang="en-US" dirty="0"/>
              <a:t>	</a:t>
            </a:r>
            <a:r>
              <a:rPr lang="en-US" dirty="0" err="1"/>
              <a:t>leftSum</a:t>
            </a:r>
            <a:r>
              <a:rPr lang="en-US" dirty="0"/>
              <a:t> = </a:t>
            </a:r>
            <a:r>
              <a:rPr lang="en-US" dirty="0" err="1"/>
              <a:t>parent.leftSum</a:t>
            </a:r>
            <a:r>
              <a:rPr lang="en-US" dirty="0"/>
              <a:t> + </a:t>
            </a:r>
            <a:r>
              <a:rPr lang="en-US" dirty="0" err="1"/>
              <a:t>sibling.sum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the leaves:</a:t>
            </a:r>
          </a:p>
          <a:p>
            <a:r>
              <a:rPr lang="en-US" dirty="0"/>
              <a:t>	use </a:t>
            </a:r>
            <a:r>
              <a:rPr lang="en-US" dirty="0" err="1"/>
              <a:t>leftSum+sum</a:t>
            </a:r>
            <a:r>
              <a:rPr lang="en-US" dirty="0"/>
              <a:t> </a:t>
            </a:r>
          </a:p>
          <a:p>
            <a:r>
              <a:rPr lang="en-US" dirty="0"/>
              <a:t>	to complete output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764B31-F14D-144A-64AA-02CECD9C9599}"/>
              </a:ext>
            </a:extLst>
          </p:cNvPr>
          <p:cNvGrpSpPr/>
          <p:nvPr/>
        </p:nvGrpSpPr>
        <p:grpSpPr>
          <a:xfrm>
            <a:off x="6679091" y="83846"/>
            <a:ext cx="5383586" cy="1720798"/>
            <a:chOff x="6679091" y="83846"/>
            <a:chExt cx="5383586" cy="1720798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A8F509B-5922-7F9E-995E-F648A59F3142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C5DA8C2-ED00-0771-6A70-6B46D1E04D52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3491F06-ACA1-B644-B5B3-643409F04D41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82C2D274-B83E-31DD-3CB2-8BB08DF900FF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DF077E85-2C0C-DE46-8C03-F158768117E8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ABADACF7-F3CF-FB08-E8AD-63D9F718DC8C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AD333151-5F5E-595C-50E0-943EFED43AD1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08FAF8-1292-A2E2-F711-E2FFC9EBF71E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ABF957C-1B56-1E22-FB1C-7A3BDC5277B1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BEC2D9-2988-B502-3C6C-A2DB97C9B26C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9E50DA6-316F-5753-D102-A743F9CE068C}"/>
                </a:ext>
              </a:extLst>
            </p:cNvPr>
            <p:cNvGrpSpPr/>
            <p:nvPr/>
          </p:nvGrpSpPr>
          <p:grpSpPr>
            <a:xfrm>
              <a:off x="7562943" y="773982"/>
              <a:ext cx="4499734" cy="562558"/>
              <a:chOff x="6392545" y="364404"/>
              <a:chExt cx="5726090" cy="71587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B330370-B3FD-0DD6-888F-F35C1428E044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F1FDD9C0-F599-DE16-1F69-8C24F99BA8A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194782E6-2A21-7F05-48F7-6A2DD7A77C7C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26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03B1BDFF-9249-D172-E239-4D5D385E2121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30</a:t>
                  </a:r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3C8D8D64-BCCF-5129-B54F-2BA2B86D786E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48</a:t>
                  </a: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F35E7FE-A6A3-51AD-5945-F950199951F5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56</a:t>
                  </a:r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F0CF5F02-6A7C-F225-C7B9-92C6A6713159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58</a:t>
                  </a:r>
                </a:p>
              </p:txBody>
            </p:sp>
          </p:grp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9811097-8C8F-A89C-5A2F-D0EB07FFB60B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72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4E7E67B-16FD-17A9-51F9-425D1109D599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81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4F203A5-6E4B-E23B-8EEA-700A9E284B3B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24E453-355F-1444-2CC1-9BC31203D7E6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BACBD43-F174-06CA-6927-33F35B9FEF70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0E89D0A-1C21-34EC-92A2-21667C842ACC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AC4B1651-6E66-DA98-5918-4B5C12EABD43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D35C7752-77E4-AE15-AE86-9DBABCF320D1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49911842-0853-5C73-56B5-2EF192E70D27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BF51EA9-CD8F-9B3A-ED3C-EF9D2896EF2A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BE794E87-3D44-41C7-FCE8-9C29A5CFD387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10D4778D-293C-008F-F3A3-0C708A86CE9C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F66EB00-8DA6-5A73-8D23-5195825581D5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5A52735-84EC-BD7D-C873-294F8D7FD971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303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E3F7-A903-0324-9401-05583BAB8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238760"/>
            <a:ext cx="11384280" cy="638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class </a:t>
            </a:r>
            <a:r>
              <a:rPr lang="en-US" sz="1800" dirty="0" err="1"/>
              <a:t>CompleteTree</a:t>
            </a:r>
            <a:r>
              <a:rPr lang="en-US" sz="1800" dirty="0"/>
              <a:t> extends </a:t>
            </a:r>
            <a:r>
              <a:rPr lang="en-US" sz="1800" dirty="0" err="1"/>
              <a:t>RecursiveAction</a:t>
            </a:r>
            <a:r>
              <a:rPr lang="en-US" sz="1800" dirty="0"/>
              <a:t> { </a:t>
            </a:r>
          </a:p>
          <a:p>
            <a:pPr marL="0" indent="0">
              <a:buNone/>
            </a:pPr>
            <a:r>
              <a:rPr lang="en-US" sz="1800" dirty="0"/>
              <a:t>	public </a:t>
            </a:r>
            <a:r>
              <a:rPr lang="en-US" sz="1800" dirty="0" err="1"/>
              <a:t>CompleteTree</a:t>
            </a:r>
            <a:r>
              <a:rPr lang="en-US" sz="1800" dirty="0"/>
              <a:t>(Node </a:t>
            </a:r>
            <a:r>
              <a:rPr lang="en-US" sz="1800" dirty="0" err="1"/>
              <a:t>curr</a:t>
            </a:r>
            <a:r>
              <a:rPr lang="en-US" sz="1800" dirty="0"/>
              <a:t>, Node parent, Node sibling, </a:t>
            </a:r>
            <a:r>
              <a:rPr lang="en-US" sz="1800" dirty="0" err="1"/>
              <a:t>boolean</a:t>
            </a:r>
            <a:r>
              <a:rPr lang="en-US" sz="1800" dirty="0"/>
              <a:t> </a:t>
            </a:r>
            <a:r>
              <a:rPr lang="en-US" sz="1800" dirty="0" err="1"/>
              <a:t>isLeftChild</a:t>
            </a:r>
            <a:r>
              <a:rPr lang="en-US" sz="1800" dirty="0"/>
              <a:t>, int[] output, int[] input){…}</a:t>
            </a:r>
          </a:p>
          <a:p>
            <a:pPr marL="0" indent="0">
              <a:buNone/>
            </a:pPr>
            <a:r>
              <a:rPr lang="en-US" sz="1800" dirty="0"/>
              <a:t>	protected Void compute(){ </a:t>
            </a:r>
          </a:p>
          <a:p>
            <a:pPr marL="0" indent="0">
              <a:buNone/>
            </a:pPr>
            <a:r>
              <a:rPr lang="en-US" sz="1800" dirty="0"/>
              <a:t>		if(</a:t>
            </a:r>
            <a:r>
              <a:rPr lang="en-US" sz="1800" dirty="0" err="1"/>
              <a:t>isLeftChild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/>
              <a:t>curr.sumLeft</a:t>
            </a:r>
            <a:r>
              <a:rPr lang="en-US" sz="1800" dirty="0"/>
              <a:t> = </a:t>
            </a:r>
            <a:r>
              <a:rPr lang="en-US" sz="1800" dirty="0" err="1"/>
              <a:t>parent.sumLeft</a:t>
            </a:r>
            <a:r>
              <a:rPr lang="en-US" sz="1800" dirty="0"/>
              <a:t>; </a:t>
            </a:r>
          </a:p>
          <a:p>
            <a:pPr marL="0" indent="0">
              <a:buNone/>
            </a:pPr>
            <a:r>
              <a:rPr lang="en-US" sz="1800" dirty="0"/>
              <a:t>		else</a:t>
            </a:r>
          </a:p>
          <a:p>
            <a:pPr marL="0" indent="0">
              <a:buNone/>
            </a:pPr>
            <a:r>
              <a:rPr lang="en-US" sz="1800" dirty="0"/>
              <a:t>			 </a:t>
            </a:r>
            <a:r>
              <a:rPr lang="en-US" sz="1800" dirty="0" err="1"/>
              <a:t>curr.sumLeft</a:t>
            </a:r>
            <a:r>
              <a:rPr lang="en-US" sz="1800" dirty="0"/>
              <a:t> = </a:t>
            </a:r>
            <a:r>
              <a:rPr lang="en-US" sz="1800" dirty="0" err="1"/>
              <a:t>parent.sumLeft</a:t>
            </a:r>
            <a:r>
              <a:rPr lang="en-US" sz="1800" dirty="0"/>
              <a:t> + </a:t>
            </a:r>
            <a:r>
              <a:rPr lang="en-US" sz="1800" dirty="0" err="1"/>
              <a:t>sibling.sum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sz="1800" dirty="0"/>
              <a:t>		if (</a:t>
            </a:r>
            <a:r>
              <a:rPr lang="en-US" sz="1800" dirty="0" err="1"/>
              <a:t>curr.leftChild</a:t>
            </a:r>
            <a:r>
              <a:rPr lang="en-US" sz="1800" dirty="0"/>
              <a:t> != Null &amp;&amp; </a:t>
            </a:r>
            <a:r>
              <a:rPr lang="en-US" sz="1800" dirty="0" err="1"/>
              <a:t>curr.rightChild</a:t>
            </a:r>
            <a:r>
              <a:rPr lang="en-US" sz="1800" dirty="0"/>
              <a:t> != Null){  // if this isn’t a leaf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/>
              <a:t>CompleteTree</a:t>
            </a:r>
            <a:r>
              <a:rPr lang="en-US" sz="1800" dirty="0"/>
              <a:t> left = new </a:t>
            </a:r>
            <a:r>
              <a:rPr lang="en-US" sz="1800" dirty="0" err="1"/>
              <a:t>CompleteTree</a:t>
            </a:r>
            <a:r>
              <a:rPr lang="en-US" sz="1800" dirty="0"/>
              <a:t>(</a:t>
            </a:r>
            <a:r>
              <a:rPr lang="en-US" sz="1800" dirty="0" err="1"/>
              <a:t>curr.leftChild</a:t>
            </a:r>
            <a:r>
              <a:rPr lang="en-US" sz="1800" dirty="0"/>
              <a:t>, </a:t>
            </a:r>
            <a:r>
              <a:rPr lang="en-US" sz="1800" dirty="0" err="1"/>
              <a:t>curr</a:t>
            </a:r>
            <a:r>
              <a:rPr lang="en-US" sz="1800" dirty="0"/>
              <a:t>, </a:t>
            </a:r>
            <a:r>
              <a:rPr lang="en-US" sz="1800" dirty="0" err="1"/>
              <a:t>curr.rightChild</a:t>
            </a:r>
            <a:r>
              <a:rPr lang="en-US" sz="1800" dirty="0"/>
              <a:t>, true, output, input);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/>
              <a:t>left.fork</a:t>
            </a:r>
            <a:r>
              <a:rPr lang="en-US" sz="1800" dirty="0"/>
              <a:t>(); 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/>
              <a:t>CompleteTree</a:t>
            </a:r>
            <a:r>
              <a:rPr lang="en-US" sz="1800" dirty="0"/>
              <a:t> right = new </a:t>
            </a:r>
            <a:r>
              <a:rPr lang="en-US" sz="1800" dirty="0" err="1"/>
              <a:t>CompleteTree</a:t>
            </a:r>
            <a:r>
              <a:rPr lang="en-US" sz="1800" dirty="0"/>
              <a:t>(</a:t>
            </a:r>
            <a:r>
              <a:rPr lang="en-US" sz="1800" dirty="0" err="1"/>
              <a:t>curr.rightChild</a:t>
            </a:r>
            <a:r>
              <a:rPr lang="en-US" sz="1800" dirty="0"/>
              <a:t>, </a:t>
            </a:r>
            <a:r>
              <a:rPr lang="en-US" sz="1800" dirty="0" err="1"/>
              <a:t>curr</a:t>
            </a:r>
            <a:r>
              <a:rPr lang="en-US" sz="1800" dirty="0"/>
              <a:t>, </a:t>
            </a:r>
            <a:r>
              <a:rPr lang="en-US" sz="1800" dirty="0" err="1"/>
              <a:t>curr.leftChild</a:t>
            </a:r>
            <a:r>
              <a:rPr lang="en-US" sz="1800" dirty="0"/>
              <a:t>, false, output, input);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/>
              <a:t>right.compute</a:t>
            </a:r>
            <a:r>
              <a:rPr lang="en-US" sz="1800" dirty="0"/>
              <a:t>();</a:t>
            </a:r>
          </a:p>
          <a:p>
            <a:pPr marL="0" indent="0">
              <a:buNone/>
            </a:pPr>
            <a:r>
              <a:rPr lang="en-US" sz="1800" dirty="0"/>
              <a:t>			</a:t>
            </a:r>
            <a:r>
              <a:rPr lang="en-US" sz="1800" dirty="0" err="1"/>
              <a:t>left.join</a:t>
            </a:r>
            <a:r>
              <a:rPr lang="en-US" sz="1800" dirty="0"/>
              <a:t>();</a:t>
            </a:r>
          </a:p>
          <a:p>
            <a:pPr marL="0" indent="0">
              <a:buNone/>
            </a:pPr>
            <a:r>
              <a:rPr lang="en-US" sz="1800" dirty="0"/>
              <a:t>		}</a:t>
            </a:r>
          </a:p>
          <a:p>
            <a:pPr marL="0" indent="0">
              <a:buNone/>
            </a:pPr>
            <a:r>
              <a:rPr lang="en-US" sz="1800" dirty="0"/>
              <a:t>		else{</a:t>
            </a:r>
          </a:p>
          <a:p>
            <a:pPr marL="0" indent="0">
              <a:buNone/>
            </a:pPr>
            <a:r>
              <a:rPr lang="en-US" sz="1800" dirty="0"/>
              <a:t>			output[</a:t>
            </a:r>
            <a:r>
              <a:rPr lang="en-US" sz="1800" dirty="0" err="1"/>
              <a:t>curr.lo</a:t>
            </a:r>
            <a:r>
              <a:rPr lang="en-US" sz="1800" dirty="0"/>
              <a:t>] = </a:t>
            </a:r>
            <a:r>
              <a:rPr lang="en-US" sz="1800" dirty="0" err="1"/>
              <a:t>curr.sumLeft</a:t>
            </a:r>
            <a:r>
              <a:rPr lang="en-US" sz="1800" dirty="0"/>
              <a:t> + input[</a:t>
            </a:r>
            <a:r>
              <a:rPr lang="en-US" sz="1800" dirty="0" err="1"/>
              <a:t>curr.lo</a:t>
            </a:r>
            <a:r>
              <a:rPr lang="en-US" sz="1800" dirty="0"/>
              <a:t>];</a:t>
            </a:r>
          </a:p>
          <a:p>
            <a:pPr marL="0" indent="0">
              <a:buNone/>
            </a:pPr>
            <a:r>
              <a:rPr lang="en-US" sz="1800" dirty="0"/>
              <a:t>			for(int </a:t>
            </a:r>
            <a:r>
              <a:rPr lang="en-US" sz="1800" dirty="0" err="1"/>
              <a:t>i</a:t>
            </a:r>
            <a:r>
              <a:rPr lang="en-US" sz="1800" dirty="0"/>
              <a:t> = </a:t>
            </a:r>
            <a:r>
              <a:rPr lang="en-US" sz="1800" dirty="0" err="1"/>
              <a:t>curr.lo</a:t>
            </a:r>
            <a:r>
              <a:rPr lang="en-US" sz="1800" dirty="0"/>
              <a:t>; </a:t>
            </a:r>
            <a:r>
              <a:rPr lang="en-US" sz="1800" dirty="0" err="1"/>
              <a:t>i</a:t>
            </a:r>
            <a:r>
              <a:rPr lang="en-US" sz="1800" dirty="0"/>
              <a:t> &lt; </a:t>
            </a:r>
            <a:r>
              <a:rPr lang="en-US" sz="1800" dirty="0" err="1"/>
              <a:t>curr.hi</a:t>
            </a:r>
            <a:r>
              <a:rPr lang="en-US" sz="1800" dirty="0"/>
              <a:t>; </a:t>
            </a:r>
            <a:r>
              <a:rPr lang="en-US" sz="1800" dirty="0" err="1"/>
              <a:t>i</a:t>
            </a:r>
            <a:r>
              <a:rPr lang="en-US" sz="1800" dirty="0"/>
              <a:t>++){</a:t>
            </a:r>
          </a:p>
          <a:p>
            <a:pPr marL="0" indent="0">
              <a:buNone/>
            </a:pPr>
            <a:r>
              <a:rPr lang="en-US" sz="1800" dirty="0"/>
              <a:t>				output[</a:t>
            </a:r>
            <a:r>
              <a:rPr lang="en-US" sz="1800" dirty="0" err="1"/>
              <a:t>i</a:t>
            </a:r>
            <a:r>
              <a:rPr lang="en-US" sz="1800" dirty="0"/>
              <a:t>] = output[i-1] + input[</a:t>
            </a:r>
            <a:r>
              <a:rPr lang="en-US" sz="1800" dirty="0" err="1"/>
              <a:t>i</a:t>
            </a:r>
            <a:r>
              <a:rPr lang="en-US" sz="1800" dirty="0"/>
              <a:t>]</a:t>
            </a:r>
          </a:p>
          <a:p>
            <a:pPr marL="0" indent="0">
              <a:buNone/>
            </a:pPr>
            <a:r>
              <a:rPr lang="en-US" sz="1800" dirty="0"/>
              <a:t>			} </a:t>
            </a:r>
          </a:p>
          <a:p>
            <a:pPr marL="0" indent="0">
              <a:buNone/>
            </a:pPr>
            <a:r>
              <a:rPr lang="en-US" sz="1800" dirty="0"/>
              <a:t>		}			</a:t>
            </a:r>
          </a:p>
          <a:p>
            <a:pPr marL="0" indent="0">
              <a:buNone/>
            </a:pPr>
            <a:r>
              <a:rPr lang="en-US" sz="1800" dirty="0"/>
              <a:t>	} </a:t>
            </a:r>
          </a:p>
          <a:p>
            <a:pPr marL="0" indent="0">
              <a:buNone/>
            </a:pPr>
            <a:r>
              <a:rPr lang="en-US" sz="18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570441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195A-95E5-E229-C661-4192C1FD1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Whew! Back to Pack/Filter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65FE-88D8-8A18-83A1-AE967A23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an array of values and a Boolean function, return a new array which contains only elements that were “true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F7C86-07C2-1DED-ADCF-F9AB859CBECE}"/>
                  </a:ext>
                </a:extLst>
              </p:cNvPr>
              <p:cNvSpPr txBox="1"/>
              <p:nvPr/>
            </p:nvSpPr>
            <p:spPr>
              <a:xfrm>
                <a:off x="177800" y="4104640"/>
                <a:ext cx="2005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BF7C86-07C2-1DED-ADCF-F9AB859CB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4104640"/>
                <a:ext cx="2005485" cy="461665"/>
              </a:xfrm>
              <a:prstGeom prst="rect">
                <a:avLst/>
              </a:prstGeom>
              <a:blipFill>
                <a:blip r:embed="rId2"/>
                <a:stretch>
                  <a:fillRect l="-30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820FA9ED-5E25-DE65-7403-2DBD2CE61FE7}"/>
              </a:ext>
            </a:extLst>
          </p:cNvPr>
          <p:cNvSpPr/>
          <p:nvPr/>
        </p:nvSpPr>
        <p:spPr>
          <a:xfrm>
            <a:off x="5293360" y="3040696"/>
            <a:ext cx="1310640" cy="7151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80F180-0950-FDFD-5099-99604E9DEB9E}"/>
              </a:ext>
            </a:extLst>
          </p:cNvPr>
          <p:cNvGrpSpPr/>
          <p:nvPr/>
        </p:nvGrpSpPr>
        <p:grpSpPr>
          <a:xfrm>
            <a:off x="463426" y="3190220"/>
            <a:ext cx="4499734" cy="562558"/>
            <a:chOff x="6392545" y="364404"/>
            <a:chExt cx="5726090" cy="71587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450986C-A5EE-CF6A-79BE-F31594B75E54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8AF23DC-2CED-9D08-766B-C623A1A9338F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90711EB-ADB0-1532-EC52-AEC8503D716E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15793A0-4A68-92F1-FA40-DCA4E7BF53AE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C482B20-67EE-9D6E-0D8E-DF6025A731FC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0E619BF-E01A-226D-21B8-A8AF8375C69F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8F237DA-522A-CA3D-64C7-4EACBE27352F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19C902-22B1-B69C-81DE-FF77F5AF4DD8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D151E4-4259-58AC-EC7D-9C31AFA6F2D0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718806C-96CC-87C4-BE92-0AF4BB42F0B3}"/>
              </a:ext>
            </a:extLst>
          </p:cNvPr>
          <p:cNvGrpSpPr/>
          <p:nvPr/>
        </p:nvGrpSpPr>
        <p:grpSpPr>
          <a:xfrm>
            <a:off x="7041283" y="3190787"/>
            <a:ext cx="2251766" cy="561991"/>
            <a:chOff x="7967980" y="4321811"/>
            <a:chExt cx="1506220" cy="375920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011B574-641A-6A8D-7E0F-C92C43928CDE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BE483D6-6659-14D6-56B6-FB48E1F71385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677C511-8DF8-3D27-8124-7CE951D97675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2B8A14F-B1BD-4903-A953-7ACFE8DCA8D0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856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A0AF-3FEB-E58E-F11F-498D16C5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01AA-8775-CE37-C0B2-EF5EBB5D8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 a map to identify the true elements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prefix sum on the result of the map to identify the count of true elements seen to the left of each position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a map using the previous results fill in the output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CFED0-B2F0-AA12-9072-FB40A4FAC25F}"/>
              </a:ext>
            </a:extLst>
          </p:cNvPr>
          <p:cNvGrpSpPr/>
          <p:nvPr/>
        </p:nvGrpSpPr>
        <p:grpSpPr>
          <a:xfrm>
            <a:off x="4271171" y="83846"/>
            <a:ext cx="5383586" cy="1720798"/>
            <a:chOff x="6679091" y="83846"/>
            <a:chExt cx="5383586" cy="172079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F9FCD9-230D-CACB-8CDB-39506AF669CF}"/>
                </a:ext>
              </a:extLst>
            </p:cNvPr>
            <p:cNvGrpSpPr/>
            <p:nvPr/>
          </p:nvGrpSpPr>
          <p:grpSpPr>
            <a:xfrm>
              <a:off x="7562943" y="83846"/>
              <a:ext cx="4499734" cy="562558"/>
              <a:chOff x="6392545" y="364404"/>
              <a:chExt cx="5726090" cy="715878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80BAC5D-1E64-9B24-338B-85E71EC506C9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1659301-6C8E-463C-322F-E7C31EBFD927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10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A772E7-8396-D9A0-CCE8-E5433A8E28F5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16</a:t>
                  </a: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2F2051A-4CE2-62CD-C0BC-E1F56E13D27E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DB7BDF1-07C9-4093-91E2-F699963AB33E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18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A1522E8-C124-897A-81F1-868CADF18A7E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107DB79-4397-C35C-9E62-1A2FC330C592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D2122A2-DACE-E493-490F-46220C881E95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822E97A-8860-ED2F-4BEC-88B3D8D8C9A8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19E9884-3AE7-0DA3-4C19-A85C577B165B}"/>
                </a:ext>
              </a:extLst>
            </p:cNvPr>
            <p:cNvGrpSpPr/>
            <p:nvPr/>
          </p:nvGrpSpPr>
          <p:grpSpPr>
            <a:xfrm>
              <a:off x="7562942" y="774549"/>
              <a:ext cx="2251766" cy="561991"/>
              <a:chOff x="7967980" y="4321811"/>
              <a:chExt cx="1506220" cy="3759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BE0E46-9BDC-D815-6A32-FF49B13D8D0F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F03414-2657-9800-8EB2-78A52B878E03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9BC76A6-7C82-9BCC-9A00-5E2439D0150E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6F769B2-8A80-0E6A-3A2D-5EAA31268F21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511CFB-41F3-24B7-8322-3F5BD24B909A}"/>
                </a:ext>
              </a:extLst>
            </p:cNvPr>
            <p:cNvSpPr txBox="1"/>
            <p:nvPr/>
          </p:nvSpPr>
          <p:spPr>
            <a:xfrm>
              <a:off x="6816635" y="18045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C0692A-78F5-D5D3-18ED-244FA3F4DCCA}"/>
                </a:ext>
              </a:extLst>
            </p:cNvPr>
            <p:cNvSpPr txBox="1"/>
            <p:nvPr/>
          </p:nvSpPr>
          <p:spPr>
            <a:xfrm>
              <a:off x="6679091" y="839788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Output: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FC3E7C9-236C-7571-5F6B-17EAB41B7DA3}"/>
                </a:ext>
              </a:extLst>
            </p:cNvPr>
            <p:cNvGrpSpPr/>
            <p:nvPr/>
          </p:nvGrpSpPr>
          <p:grpSpPr>
            <a:xfrm>
              <a:off x="7562943" y="1242086"/>
              <a:ext cx="4499734" cy="562558"/>
              <a:chOff x="6392545" y="364404"/>
              <a:chExt cx="5726090" cy="715878"/>
            </a:xfrm>
            <a:noFill/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D58F956-B968-82E3-55AF-A476EF32FB59}"/>
                  </a:ext>
                </a:extLst>
              </p:cNvPr>
              <p:cNvGrpSpPr/>
              <p:nvPr/>
            </p:nvGrpSpPr>
            <p:grpSpPr>
              <a:xfrm>
                <a:off x="6392545" y="365125"/>
                <a:ext cx="4295776" cy="715157"/>
                <a:chOff x="7967980" y="4321811"/>
                <a:chExt cx="2258060" cy="375920"/>
              </a:xfrm>
              <a:grpFill/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A0E7709-2603-93BF-8BFD-330EA9ADB27B}"/>
                    </a:ext>
                  </a:extLst>
                </p:cNvPr>
                <p:cNvSpPr/>
                <p:nvPr/>
              </p:nvSpPr>
              <p:spPr>
                <a:xfrm>
                  <a:off x="79679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948B81A-F036-DF25-DADB-AEDB6D018BB7}"/>
                    </a:ext>
                  </a:extLst>
                </p:cNvPr>
                <p:cNvSpPr/>
                <p:nvPr/>
              </p:nvSpPr>
              <p:spPr>
                <a:xfrm>
                  <a:off x="83439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17D802C-1B0D-2BA4-3042-49CEF61B9BBB}"/>
                    </a:ext>
                  </a:extLst>
                </p:cNvPr>
                <p:cNvSpPr/>
                <p:nvPr/>
              </p:nvSpPr>
              <p:spPr>
                <a:xfrm>
                  <a:off x="872236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2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5097C9E-B507-3FD5-9282-0E3E7CCEFF70}"/>
                    </a:ext>
                  </a:extLst>
                </p:cNvPr>
                <p:cNvSpPr/>
                <p:nvPr/>
              </p:nvSpPr>
              <p:spPr>
                <a:xfrm>
                  <a:off x="909828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3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6F5A8E5-53FC-CABE-4FB0-730CB6A70638}"/>
                    </a:ext>
                  </a:extLst>
                </p:cNvPr>
                <p:cNvSpPr/>
                <p:nvPr/>
              </p:nvSpPr>
              <p:spPr>
                <a:xfrm>
                  <a:off x="947420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4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F0F3AB-90C8-0AF9-EA45-233DC0C7C8B0}"/>
                    </a:ext>
                  </a:extLst>
                </p:cNvPr>
                <p:cNvSpPr/>
                <p:nvPr/>
              </p:nvSpPr>
              <p:spPr>
                <a:xfrm>
                  <a:off x="9850120" y="4321811"/>
                  <a:ext cx="375920" cy="375920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bg1">
                          <a:lumMod val="65000"/>
                        </a:schemeClr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7B3473B-DD64-C6EA-465F-D8FF0A35DA31}"/>
                  </a:ext>
                </a:extLst>
              </p:cNvPr>
              <p:cNvSpPr/>
              <p:nvPr/>
            </p:nvSpPr>
            <p:spPr>
              <a:xfrm>
                <a:off x="10688320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C513AA-5A3F-DB4B-DAEA-E2A19AF9F79A}"/>
                  </a:ext>
                </a:extLst>
              </p:cNvPr>
              <p:cNvSpPr/>
              <p:nvPr/>
            </p:nvSpPr>
            <p:spPr>
              <a:xfrm>
                <a:off x="11403478" y="364404"/>
                <a:ext cx="715157" cy="715157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7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636063-C8E2-0FEE-E5BA-C8D7D1245BA4}"/>
              </a:ext>
            </a:extLst>
          </p:cNvPr>
          <p:cNvGrpSpPr/>
          <p:nvPr/>
        </p:nvGrpSpPr>
        <p:grpSpPr>
          <a:xfrm>
            <a:off x="2790066" y="2489180"/>
            <a:ext cx="4499734" cy="562558"/>
            <a:chOff x="6392545" y="364404"/>
            <a:chExt cx="5726090" cy="71587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944905-D999-C063-48EC-AF1F06585848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753199B-366A-E03A-9494-6050AF54EB24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49406E-601D-43ED-682F-CCBF95341B2D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CA3E64-424B-C7BB-9788-A8C9A10B3272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D8740A2-A981-696F-F04A-3039FBCB1A07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948281F-2F4F-3A9E-34D1-5B231D29F2E5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7388C34-5C52-47EB-9E19-E545EE0FC16A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4DDE16B-3980-F9F7-9528-0890B6C4F32A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B89AE14-AE04-CD14-A077-9419F311FA7E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7B2160-DFFA-AB81-D4FC-DB18B352510A}"/>
                  </a:ext>
                </a:extLst>
              </p:cNvPr>
              <p:cNvSpPr txBox="1"/>
              <p:nvPr/>
            </p:nvSpPr>
            <p:spPr>
              <a:xfrm>
                <a:off x="9641668" y="152890"/>
                <a:ext cx="2082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7B2160-DFFA-AB81-D4FC-DB18B352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668" y="152890"/>
                <a:ext cx="2082430" cy="461665"/>
              </a:xfrm>
              <a:prstGeom prst="rect">
                <a:avLst/>
              </a:prstGeom>
              <a:blipFill>
                <a:blip r:embed="rId2"/>
                <a:stretch>
                  <a:fillRect l="-469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0169672-A269-48A2-C82D-C54A7F98FD6B}"/>
              </a:ext>
            </a:extLst>
          </p:cNvPr>
          <p:cNvGrpSpPr/>
          <p:nvPr/>
        </p:nvGrpSpPr>
        <p:grpSpPr>
          <a:xfrm>
            <a:off x="2787022" y="4332504"/>
            <a:ext cx="4499734" cy="562558"/>
            <a:chOff x="6392545" y="364404"/>
            <a:chExt cx="5726090" cy="71587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E7ACD9E-FB4A-5BC4-D733-5BD6C1279522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E15D45A-573D-7EF6-BD84-85560EAC5046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5CD4BF9-44FA-564B-9265-3B4B1432C3E9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EF8883C-E56D-2E07-F2E5-A5CCA9DCD2FC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7AE4908-F5F3-5621-84BF-FA73488C6C23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0DFE2F6-DBAF-B1FB-CA17-526097FC07D5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13BA5F3-36C6-5A54-1A17-E5421CDA74D9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5B4DC1-C32F-A5CD-DC19-C3E14C1E8C15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97E3364-CEB4-E01C-D07D-AF66A75A965A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59BCAA-79A0-27D5-C1DC-8A03F37D0600}"/>
              </a:ext>
            </a:extLst>
          </p:cNvPr>
          <p:cNvGrpSpPr/>
          <p:nvPr/>
        </p:nvGrpSpPr>
        <p:grpSpPr>
          <a:xfrm>
            <a:off x="3349014" y="5994722"/>
            <a:ext cx="2251766" cy="561991"/>
            <a:chOff x="7967980" y="4321811"/>
            <a:chExt cx="1506220" cy="37592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E71BC22-C75A-D094-BFC4-95E59B00096C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ED12AFD-D349-AA8C-BD30-B9CEDA229E9C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A756601-4541-A43F-05CC-482FDD1B9F7F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4C8BF9E-0056-1B5E-649E-BA2D351B66E8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3334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A4F4-BDD2-8C28-4AA9-B3201F559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Do a map using the result of the prefix sum to fill in the output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01B827-10A5-F7FB-F471-7293D26AC0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" y="3797985"/>
                <a:ext cx="11978640" cy="132556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Because the last value in the prefix result is 4, the length of the output is 4</a:t>
                </a:r>
              </a:p>
              <a:p>
                <a:r>
                  <a:rPr lang="en-US" dirty="0"/>
                  <a:t>Each time there is a 1 in the map result, we want to include that element in the output</a:t>
                </a:r>
              </a:p>
              <a:p>
                <a:r>
                  <a:rPr lang="en-US" dirty="0"/>
                  <a:t>If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should be included, its position matches </a:t>
                </a:r>
                <a:r>
                  <a:rPr lang="en-US" dirty="0" err="1"/>
                  <a:t>prefixResult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]-1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01B827-10A5-F7FB-F471-7293D26AC0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" y="3797985"/>
                <a:ext cx="11978640" cy="1325563"/>
              </a:xfrm>
              <a:blipFill>
                <a:blip r:embed="rId2"/>
                <a:stretch>
                  <a:fillRect l="-712" t="-8756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EFD8CBC-7A26-DE6E-726E-1C724E513C32}"/>
              </a:ext>
            </a:extLst>
          </p:cNvPr>
          <p:cNvGrpSpPr/>
          <p:nvPr/>
        </p:nvGrpSpPr>
        <p:grpSpPr>
          <a:xfrm>
            <a:off x="3846133" y="3004185"/>
            <a:ext cx="4499734" cy="562558"/>
            <a:chOff x="6392545" y="364404"/>
            <a:chExt cx="5726090" cy="7158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D9FA25-5122-9E3A-F2C5-0E82153A4824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C1EE522-20EE-0E5A-F929-A513FED185F8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F47ACE7-B9B4-C337-11C0-0DD8AB9AAC9D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721C47-5259-E01F-6995-E5035BFA96E9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A46E064-14FC-97FD-C2F3-68584A9F777A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FBADE10-E82E-B643-8168-744AFADEEC75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951D01-C725-1F24-02AC-CBA24BE11025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9E4EDC-9890-4E44-D41A-49DA79A40582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3039FA-DFD2-31F6-A2E8-2B23584C2603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3B7436-5AF0-2320-80B7-965CD478110C}"/>
              </a:ext>
            </a:extLst>
          </p:cNvPr>
          <p:cNvGrpSpPr/>
          <p:nvPr/>
        </p:nvGrpSpPr>
        <p:grpSpPr>
          <a:xfrm>
            <a:off x="3846133" y="2338546"/>
            <a:ext cx="4499734" cy="562558"/>
            <a:chOff x="6392545" y="364404"/>
            <a:chExt cx="5726090" cy="7158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30F639B-B68F-5BAD-2F70-A88D5678348E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074421-8360-FEFF-960C-86ABFC939EB6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37A09D-5D15-B997-80C3-D6016B793442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F147A2-F030-ABB2-1643-F9844DC77D74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6AC1DA-1A46-0F60-003D-CE0CAD8643E8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B4831AD-007B-E618-4031-9DA26E8FDF9A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CB2F3BD-32FC-0614-3185-500F82930FA2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ACC0B3-954A-B66C-ACA3-D11E1D0436E0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847D2E-DD11-75AA-366D-CEAD94095A29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EA54BE9-FE32-DCF5-5204-30D9D60A39DE}"/>
              </a:ext>
            </a:extLst>
          </p:cNvPr>
          <p:cNvSpPr txBox="1"/>
          <p:nvPr/>
        </p:nvSpPr>
        <p:spPr>
          <a:xfrm>
            <a:off x="2444921" y="2434875"/>
            <a:ext cx="130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 Result: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C67B04-85EE-B5BD-A612-DE919B73ECEE}"/>
              </a:ext>
            </a:extLst>
          </p:cNvPr>
          <p:cNvSpPr txBox="1"/>
          <p:nvPr/>
        </p:nvSpPr>
        <p:spPr>
          <a:xfrm>
            <a:off x="2444921" y="3100514"/>
            <a:ext cx="14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Prefix Result: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D97E2-153B-BEAD-A56D-1F17EF758DE6}"/>
              </a:ext>
            </a:extLst>
          </p:cNvPr>
          <p:cNvSpPr txBox="1"/>
          <p:nvPr/>
        </p:nvSpPr>
        <p:spPr>
          <a:xfrm>
            <a:off x="2230413" y="5122512"/>
            <a:ext cx="5281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Int[] output = new int[</a:t>
            </a:r>
            <a:r>
              <a:rPr lang="en-US" dirty="0" err="1"/>
              <a:t>prefixResult</a:t>
            </a:r>
            <a:r>
              <a:rPr lang="en-US" dirty="0"/>
              <a:t>[input.length-1]];</a:t>
            </a:r>
          </a:p>
          <a:p>
            <a:r>
              <a:rPr lang="en-US" dirty="0"/>
              <a:t>FORALL(int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input.length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	if (</a:t>
            </a:r>
            <a:r>
              <a:rPr lang="en-US" dirty="0" err="1"/>
              <a:t>mapResult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== 1)</a:t>
            </a:r>
          </a:p>
          <a:p>
            <a:r>
              <a:rPr lang="en-US" dirty="0"/>
              <a:t>		output[</a:t>
            </a:r>
            <a:r>
              <a:rPr lang="en-US" dirty="0" err="1"/>
              <a:t>prefixResult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]-1] = input[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D76EA4-876E-B775-9FA4-593D6905A3FA}"/>
              </a:ext>
            </a:extLst>
          </p:cNvPr>
          <p:cNvGrpSpPr/>
          <p:nvPr/>
        </p:nvGrpSpPr>
        <p:grpSpPr>
          <a:xfrm>
            <a:off x="3854794" y="1679091"/>
            <a:ext cx="4499734" cy="562558"/>
            <a:chOff x="6392545" y="364404"/>
            <a:chExt cx="5726090" cy="71587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27933DB-2A5B-9EDC-D2C7-AE71E16F4F84}"/>
                </a:ext>
              </a:extLst>
            </p:cNvPr>
            <p:cNvGrpSpPr/>
            <p:nvPr/>
          </p:nvGrpSpPr>
          <p:grpSpPr>
            <a:xfrm>
              <a:off x="6392545" y="365125"/>
              <a:ext cx="4295776" cy="715157"/>
              <a:chOff x="7967980" y="4321811"/>
              <a:chExt cx="2258060" cy="37592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BE6EFC6-7F99-64B2-249F-D66D8D8C58BF}"/>
                  </a:ext>
                </a:extLst>
              </p:cNvPr>
              <p:cNvSpPr/>
              <p:nvPr/>
            </p:nvSpPr>
            <p:spPr>
              <a:xfrm>
                <a:off x="79679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9B13E72-7BAB-35D7-C512-F2DD2478D14F}"/>
                  </a:ext>
                </a:extLst>
              </p:cNvPr>
              <p:cNvSpPr/>
              <p:nvPr/>
            </p:nvSpPr>
            <p:spPr>
              <a:xfrm>
                <a:off x="83439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16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D7A243-2BCA-924B-C95A-8F863C88BD81}"/>
                  </a:ext>
                </a:extLst>
              </p:cNvPr>
              <p:cNvSpPr/>
              <p:nvPr/>
            </p:nvSpPr>
            <p:spPr>
              <a:xfrm>
                <a:off x="872236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A91F10-21B0-4CC6-DE87-33D6D772BE32}"/>
                  </a:ext>
                </a:extLst>
              </p:cNvPr>
              <p:cNvSpPr/>
              <p:nvPr/>
            </p:nvSpPr>
            <p:spPr>
              <a:xfrm>
                <a:off x="909828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21F8611-6568-2898-976C-4C03F1E4EB2C}"/>
                  </a:ext>
                </a:extLst>
              </p:cNvPr>
              <p:cNvSpPr/>
              <p:nvPr/>
            </p:nvSpPr>
            <p:spPr>
              <a:xfrm>
                <a:off x="947420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DEDA648-667F-E1FA-D172-5305EE677813}"/>
                  </a:ext>
                </a:extLst>
              </p:cNvPr>
              <p:cNvSpPr/>
              <p:nvPr/>
            </p:nvSpPr>
            <p:spPr>
              <a:xfrm>
                <a:off x="9850120" y="4321811"/>
                <a:ext cx="375920" cy="37592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1C708CC-CDA7-F884-335D-3CA611A39534}"/>
                </a:ext>
              </a:extLst>
            </p:cNvPr>
            <p:cNvSpPr/>
            <p:nvPr/>
          </p:nvSpPr>
          <p:spPr>
            <a:xfrm>
              <a:off x="10688320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C0F562-B476-9D60-5D20-96C2165C8CFC}"/>
                </a:ext>
              </a:extLst>
            </p:cNvPr>
            <p:cNvSpPr/>
            <p:nvPr/>
          </p:nvSpPr>
          <p:spPr>
            <a:xfrm>
              <a:off x="11403478" y="364404"/>
              <a:ext cx="715157" cy="715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30627D3-CEF3-E212-C315-608DB91B8554}"/>
              </a:ext>
            </a:extLst>
          </p:cNvPr>
          <p:cNvSpPr txBox="1"/>
          <p:nvPr/>
        </p:nvSpPr>
        <p:spPr>
          <a:xfrm>
            <a:off x="2496088" y="174765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Input:</a:t>
            </a:r>
          </a:p>
        </p:txBody>
      </p:sp>
    </p:spTree>
    <p:extLst>
      <p:ext uri="{BB962C8B-B14F-4D97-AF65-F5344CB8AC3E}">
        <p14:creationId xmlns:p14="http://schemas.microsoft.com/office/powerpoint/2010/main" val="291539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F12FEF-90D1-CC81-544B-ADC398CA7F1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Asymptotically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F12FEF-90D1-CC81-544B-ADC398CA7F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8551D-168A-C77C-F6A0-C8E4F8DDC0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how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, but 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 cannot be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/>
                  <a:t>cannot be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An asymptotically optimal execution would be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dominates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dominates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ForkJoin</a:t>
                </a:r>
                <a:r>
                  <a:rPr lang="en-US" dirty="0"/>
                  <a:t> Frameworks gives an expected time guarantee of asymptotically optimal!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38551D-168A-C77C-F6A0-C8E4F8DDC0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29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E60E-9FAA-FB1E-2D2A-5801C73C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for some bad news…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F6383-E677-A6FE-5FC3-44D17C211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 it’s common for your program to have:</a:t>
            </a:r>
          </a:p>
          <a:p>
            <a:pPr lvl="1"/>
            <a:r>
              <a:rPr lang="en-US" dirty="0"/>
              <a:t>Parts that parallelize well</a:t>
            </a:r>
          </a:p>
          <a:p>
            <a:pPr lvl="2"/>
            <a:r>
              <a:rPr lang="en-US" dirty="0"/>
              <a:t>Maps/reduces over arrays and other data structures</a:t>
            </a:r>
          </a:p>
          <a:p>
            <a:pPr lvl="1"/>
            <a:r>
              <a:rPr lang="en-US" dirty="0"/>
              <a:t>And parts that don’t parallelize at all</a:t>
            </a:r>
          </a:p>
          <a:p>
            <a:pPr lvl="2"/>
            <a:r>
              <a:rPr lang="en-US" dirty="0"/>
              <a:t>Reading a linked list, getting input, or computations where each step needs the results of previous step </a:t>
            </a:r>
          </a:p>
          <a:p>
            <a:r>
              <a:rPr lang="en-US" dirty="0"/>
              <a:t>These </a:t>
            </a:r>
            <a:r>
              <a:rPr lang="en-US" dirty="0" err="1"/>
              <a:t>unparallelized</a:t>
            </a:r>
            <a:r>
              <a:rPr lang="en-US" dirty="0"/>
              <a:t> parts can turn out to be a big bottleneck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1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78A1-86D0-CD98-7710-27D3533E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Amdahl’s Law (mostly bad news)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0D644-C123-0F87-AD6F-034D0CE5E4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Work for the entire program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proportion of the program that cannot be parallelized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we get perfect linear speedup on the parallel portion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For the entire program, the speed is: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And so the parallelism (infinite processors) is: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E0D644-C123-0F87-AD6F-034D0CE5E4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92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E77B-D204-29BB-E989-CCCF9A4D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Ahmdal’s</a:t>
            </a:r>
            <a:r>
              <a:rPr lang="en-US" dirty="0"/>
              <a:t> Law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3DF6A-C83E-66D7-CFB1-AC4C9466C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2/3 of your program is parallelizable, but 1/3 is not.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So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100 seconds: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=33+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=33+22=55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B3DF6A-C83E-66D7-CFB1-AC4C9466C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43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7974-D505-A2FD-DE8F-A9332C2C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B481-89BA-BA32-E141-45D4DF79F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many </a:t>
            </a:r>
            <a:r>
              <a:rPr lang="en-US" dirty="0" err="1"/>
              <a:t>many</a:t>
            </a:r>
            <a:r>
              <a:rPr lang="en-US" dirty="0"/>
              <a:t> processors the sequential part of your program becomes a bottleneck</a:t>
            </a:r>
          </a:p>
          <a:p>
            <a:r>
              <a:rPr lang="en-US" dirty="0"/>
              <a:t>Parallelizable code requires skill and insight from the developer to recognize where parallelism is possible, and how to do it well.</a:t>
            </a:r>
          </a:p>
        </p:txBody>
      </p:sp>
    </p:spTree>
    <p:extLst>
      <p:ext uri="{BB962C8B-B14F-4D97-AF65-F5344CB8AC3E}">
        <p14:creationId xmlns:p14="http://schemas.microsoft.com/office/powerpoint/2010/main" val="183909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DA2F0-2DC6-BB82-039F-E1558AA1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Data Structures are “Suitable” for Parallelism?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FD82A-CA90-D36A-297F-603DCC2541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data structure, can we write a parallel algorithm to some all of its values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Array</a:t>
                </a:r>
              </a:p>
              <a:p>
                <a:pPr lvl="1"/>
                <a:r>
                  <a:rPr lang="en-US" dirty="0"/>
                  <a:t>Linked List</a:t>
                </a:r>
              </a:p>
              <a:p>
                <a:pPr lvl="1"/>
                <a:r>
                  <a:rPr lang="en-US" dirty="0"/>
                  <a:t>Tree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9FD82A-CA90-D36A-297F-603DCC254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79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7CD9-CCBF-A90A-4C53-49B63426D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06D332-D82D-6EDD-59C1-82CAA9AAB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“Reduce” all elements in an array to a single item</a:t>
                </a:r>
              </a:p>
              <a:p>
                <a:pPr lvl="1"/>
                <a:r>
                  <a:rPr lang="en-US" dirty="0"/>
                  <a:t>Requires operation done among elements is associative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“single item” can itself be complex</a:t>
                </a:r>
              </a:p>
              <a:p>
                <a:pPr lvl="2"/>
                <a:r>
                  <a:rPr lang="en-US" dirty="0"/>
                  <a:t>E.g. create a histogram of results from an array of trials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06D332-D82D-6EDD-59C1-82CAA9AAB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139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31673</TotalTime>
  <Words>3191</Words>
  <Application>Microsoft Office PowerPoint</Application>
  <PresentationFormat>Widescreen</PresentationFormat>
  <Paragraphs>801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 Light</vt:lpstr>
      <vt:lpstr>Cambria Math</vt:lpstr>
      <vt:lpstr>Calibri</vt:lpstr>
      <vt:lpstr>Arial</vt:lpstr>
      <vt:lpstr>Office Theme</vt:lpstr>
      <vt:lpstr>CSE 332 Autumn 2023 Lecture 23: Ahmdal’s Law, Parallel Prefix</vt:lpstr>
      <vt:lpstr>Work and Span</vt:lpstr>
      <vt:lpstr>Asymptotically Optimal T_P</vt:lpstr>
      <vt:lpstr>And now for some bad news…</vt:lpstr>
      <vt:lpstr>Amdahl’s Law (mostly bad news)</vt:lpstr>
      <vt:lpstr>Ahmdal’s Law Example</vt:lpstr>
      <vt:lpstr>Conclusion</vt:lpstr>
      <vt:lpstr>Which Data Structures are “Suitable” for Parallelism?</vt:lpstr>
      <vt:lpstr>Reductions</vt:lpstr>
      <vt:lpstr>Reduction (sum an array)</vt:lpstr>
      <vt:lpstr>Map</vt:lpstr>
      <vt:lpstr>Map (double each value)</vt:lpstr>
      <vt:lpstr>Maps and Reductions</vt:lpstr>
      <vt:lpstr>Pack/Filter</vt:lpstr>
      <vt:lpstr>Prefix Sum</vt:lpstr>
      <vt:lpstr>Parallel Prefix Sum</vt:lpstr>
      <vt:lpstr>Step 1: Create a Tree,   Fill in sum</vt:lpstr>
      <vt:lpstr>Step 1: Create a Tree,   Fill in sum</vt:lpstr>
      <vt:lpstr>PowerPoint Presentation</vt:lpstr>
      <vt:lpstr>After Step 1</vt:lpstr>
      <vt:lpstr>Step 2: fill in leftSum    and Output</vt:lpstr>
      <vt:lpstr>PowerPoint Presentation</vt:lpstr>
      <vt:lpstr>Step 2: fill in leftSum    and Output</vt:lpstr>
      <vt:lpstr>Step 2: fill in leftSum    and Output</vt:lpstr>
      <vt:lpstr>PowerPoint Presentation</vt:lpstr>
      <vt:lpstr>Whew! Back to Pack/Filter</vt:lpstr>
      <vt:lpstr>Parallel Pack</vt:lpstr>
      <vt:lpstr>3. Do a map using the result of the prefix sum to fill in the 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299</cp:revision>
  <dcterms:created xsi:type="dcterms:W3CDTF">2023-10-13T16:06:42Z</dcterms:created>
  <dcterms:modified xsi:type="dcterms:W3CDTF">2023-11-22T19:26:57Z</dcterms:modified>
</cp:coreProperties>
</file>