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6" r:id="rId3"/>
    <p:sldId id="268" r:id="rId4"/>
    <p:sldId id="383" r:id="rId5"/>
    <p:sldId id="385" r:id="rId6"/>
    <p:sldId id="386" r:id="rId7"/>
    <p:sldId id="389" r:id="rId8"/>
    <p:sldId id="388" r:id="rId9"/>
    <p:sldId id="391" r:id="rId10"/>
    <p:sldId id="392" r:id="rId11"/>
    <p:sldId id="393" r:id="rId12"/>
    <p:sldId id="394" r:id="rId13"/>
    <p:sldId id="396" r:id="rId14"/>
    <p:sldId id="397" r:id="rId15"/>
    <p:sldId id="398" r:id="rId16"/>
    <p:sldId id="395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/>
              <a:t>Lecture 2</a:t>
            </a:r>
            <a:r>
              <a:rPr lang="en-US" dirty="0"/>
              <a:t>2</a:t>
            </a:r>
            <a:r>
              <a:rPr lang="en-US"/>
              <a:t>: </a:t>
            </a:r>
            <a:r>
              <a:rPr lang="en-US" dirty="0" err="1"/>
              <a:t>ForkJoin</a:t>
            </a:r>
            <a:r>
              <a:rPr lang="en-US" dirty="0"/>
              <a:t>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D922-5607-EB4E-1AE4-E04C9492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Problems that can be solved similarly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12CC3-8CAA-749D-1A9D-F060D79D9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 Search </a:t>
            </a:r>
          </a:p>
          <a:p>
            <a:pPr lvl="1"/>
            <a:r>
              <a:rPr lang="en-US" dirty="0"/>
              <a:t>Is the value 17 in the array?</a:t>
            </a:r>
          </a:p>
          <a:p>
            <a:r>
              <a:rPr lang="en-US" dirty="0"/>
              <a:t>Counting items with a certain property</a:t>
            </a:r>
          </a:p>
          <a:p>
            <a:pPr lvl="1"/>
            <a:r>
              <a:rPr lang="en-US" dirty="0"/>
              <a:t>How many elements of the array are divisible by 5?</a:t>
            </a:r>
          </a:p>
          <a:p>
            <a:r>
              <a:rPr lang="en-US" dirty="0"/>
              <a:t>Checking if the array is sorted</a:t>
            </a:r>
          </a:p>
          <a:p>
            <a:r>
              <a:rPr lang="en-US" dirty="0"/>
              <a:t>Find the smallest rectangle that covers all points in the array</a:t>
            </a:r>
          </a:p>
          <a:p>
            <a:r>
              <a:rPr lang="en-US" dirty="0"/>
              <a:t>Find the first thing that satisfies a property</a:t>
            </a:r>
          </a:p>
          <a:p>
            <a:pPr lvl="1"/>
            <a:r>
              <a:rPr lang="en-US" dirty="0"/>
              <a:t>What is the leftmost item that is divisible by 20?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7CD9-CCBF-A90A-4C53-49B63426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06D332-D82D-6EDD-59C1-82CAA9AAB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examples of a category of computation called a reduction</a:t>
                </a:r>
              </a:p>
              <a:p>
                <a:pPr lvl="1"/>
                <a:r>
                  <a:rPr lang="en-US" dirty="0"/>
                  <a:t>We “reduce” all elements in an array to a single item</a:t>
                </a:r>
              </a:p>
              <a:p>
                <a:pPr lvl="1"/>
                <a:r>
                  <a:rPr lang="en-US" dirty="0"/>
                  <a:t>Requires operation done among elements is associative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“single item” can itself be complex</a:t>
                </a:r>
              </a:p>
              <a:p>
                <a:pPr lvl="2"/>
                <a:r>
                  <a:rPr lang="en-US" dirty="0"/>
                  <a:t>E.g. create a histogram of results from an array of trials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06D332-D82D-6EDD-59C1-82CAA9AAB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76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D51D-ECA0-BCE9-D8FC-770263E9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B260D-189A-C8C4-DD7B-FB750532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an operation on each item in an array to create a new array of the same size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Vector addition:</a:t>
            </a:r>
          </a:p>
          <a:p>
            <a:pPr lvl="2"/>
            <a:r>
              <a:rPr lang="en-US" dirty="0"/>
              <a:t>sum[</a:t>
            </a:r>
            <a:r>
              <a:rPr lang="en-US" dirty="0" err="1"/>
              <a:t>i</a:t>
            </a:r>
            <a:r>
              <a:rPr lang="en-US" dirty="0"/>
              <a:t>] = arr1[</a:t>
            </a:r>
            <a:r>
              <a:rPr lang="en-US" dirty="0" err="1"/>
              <a:t>i</a:t>
            </a:r>
            <a:r>
              <a:rPr lang="en-US" dirty="0"/>
              <a:t>] + arr2[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Function application:</a:t>
            </a:r>
          </a:p>
          <a:p>
            <a:pPr lvl="2"/>
            <a:r>
              <a:rPr lang="en-US" dirty="0"/>
              <a:t>out[</a:t>
            </a:r>
            <a:r>
              <a:rPr lang="en-US" dirty="0" err="1"/>
              <a:t>i</a:t>
            </a:r>
            <a:r>
              <a:rPr lang="en-US" dirty="0"/>
              <a:t>] = f(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]);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0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5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Map with </a:t>
            </a:r>
            <a:r>
              <a:rPr lang="en-US" sz="4000" dirty="0" err="1"/>
              <a:t>ForkJoin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701040"/>
            <a:ext cx="10515600" cy="638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AddTask</a:t>
            </a:r>
            <a:r>
              <a:rPr lang="en-US" dirty="0"/>
              <a:t> extends </a:t>
            </a:r>
            <a:r>
              <a:rPr lang="en-US" dirty="0" err="1"/>
              <a:t>RecursiveAction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int lo; int hi; int[] </a:t>
            </a:r>
            <a:r>
              <a:rPr lang="en-US" dirty="0" err="1"/>
              <a:t>arr</a:t>
            </a:r>
            <a:r>
              <a:rPr lang="en-US" dirty="0"/>
              <a:t>; // fields to know what to do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AddTask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int[] a, int[] b, int[] sum</a:t>
            </a:r>
            <a:r>
              <a:rPr lang="en-US" dirty="0"/>
              <a:t>, int l, int h) { … } </a:t>
            </a:r>
          </a:p>
          <a:p>
            <a:pPr marL="0" indent="0">
              <a:buNone/>
            </a:pPr>
            <a:r>
              <a:rPr lang="en-US" dirty="0"/>
              <a:t>	protected </a:t>
            </a:r>
            <a:r>
              <a:rPr lang="en-US" dirty="0">
                <a:solidFill>
                  <a:srgbClr val="FF0000"/>
                </a:solidFill>
              </a:rPr>
              <a:t>void</a:t>
            </a:r>
            <a:r>
              <a:rPr lang="en-US" dirty="0"/>
              <a:t> compute(){// return answer </a:t>
            </a:r>
          </a:p>
          <a:p>
            <a:pPr marL="0" indent="0">
              <a:buNone/>
            </a:pPr>
            <a:r>
              <a:rPr lang="en-US" dirty="0"/>
              <a:t>		if(hi – lo &lt; SEQUENTIAL_CUTOFF) {  // base case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for(int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=lo;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&lt; hi;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++) {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sum[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 = a[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 + b[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];}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else {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AddTask</a:t>
            </a:r>
            <a:r>
              <a:rPr lang="en-US" dirty="0"/>
              <a:t> left = new </a:t>
            </a:r>
            <a:r>
              <a:rPr lang="en-US" dirty="0" err="1"/>
              <a:t>AddTask</a:t>
            </a:r>
            <a:r>
              <a:rPr lang="en-US" dirty="0"/>
              <a:t>(</a:t>
            </a:r>
            <a:r>
              <a:rPr lang="en-US" dirty="0" err="1"/>
              <a:t>a,b,sum,lo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AddTask</a:t>
            </a:r>
            <a:r>
              <a:rPr lang="en-US" dirty="0"/>
              <a:t> right= new </a:t>
            </a:r>
            <a:r>
              <a:rPr lang="en-US" dirty="0" err="1"/>
              <a:t>AddTask</a:t>
            </a:r>
            <a:r>
              <a:rPr lang="en-US" dirty="0"/>
              <a:t>(</a:t>
            </a:r>
            <a:r>
              <a:rPr lang="en-US" dirty="0" err="1"/>
              <a:t>a,b,sum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)/2,hi);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left.fork</a:t>
            </a:r>
            <a:r>
              <a:rPr lang="en-US" dirty="0"/>
              <a:t>(); // fork a thread and calls compute (conquer)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right.compute</a:t>
            </a:r>
            <a:r>
              <a:rPr lang="en-US" dirty="0"/>
              <a:t>(); //call compute directly (conquer)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left.join</a:t>
            </a:r>
            <a:r>
              <a:rPr lang="en-US" dirty="0"/>
              <a:t>(); // get result from left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return; </a:t>
            </a:r>
            <a:r>
              <a:rPr lang="en-US" dirty="0"/>
              <a:t>// combine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67034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Map with </a:t>
            </a:r>
            <a:r>
              <a:rPr lang="en-US" sz="4000" dirty="0" err="1"/>
              <a:t>ForkJoin</a:t>
            </a:r>
            <a:r>
              <a:rPr lang="en-US" sz="4000" dirty="0"/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40" y="1442720"/>
            <a:ext cx="11424920" cy="638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static final </a:t>
            </a:r>
            <a:r>
              <a:rPr lang="en-US" dirty="0" err="1"/>
              <a:t>ForkJoinPool</a:t>
            </a:r>
            <a:r>
              <a:rPr lang="en-US" dirty="0"/>
              <a:t> POOL = new </a:t>
            </a:r>
            <a:r>
              <a:rPr lang="en-US" dirty="0" err="1"/>
              <a:t>ForkJoinPool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Int[] add(int[] a, int[] b){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ans</a:t>
            </a:r>
            <a:r>
              <a:rPr lang="en-US" dirty="0"/>
              <a:t> = new int[</a:t>
            </a:r>
            <a:r>
              <a:rPr lang="en-US" dirty="0" err="1"/>
              <a:t>a.length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AddTask</a:t>
            </a:r>
            <a:r>
              <a:rPr lang="en-US" dirty="0"/>
              <a:t> task = new </a:t>
            </a:r>
            <a:r>
              <a:rPr lang="en-US" dirty="0" err="1"/>
              <a:t>AddTask</a:t>
            </a:r>
            <a:r>
              <a:rPr lang="en-US" dirty="0"/>
              <a:t>(a, b, </a:t>
            </a:r>
            <a:r>
              <a:rPr lang="en-US" dirty="0" err="1"/>
              <a:t>ans</a:t>
            </a:r>
            <a:r>
              <a:rPr lang="en-US" dirty="0"/>
              <a:t>, 0, </a:t>
            </a:r>
            <a:r>
              <a:rPr lang="en-US" dirty="0" err="1"/>
              <a:t>a.length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POOL.invoke</a:t>
            </a:r>
            <a:r>
              <a:rPr lang="en-US" dirty="0"/>
              <a:t>(task);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ans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88304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01CB-5A1A-78EA-8C38-35EC5E89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and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3FE4-7AA0-B247-689E-FE713F6F3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“Workhorse” constructs in parallel programming</a:t>
            </a:r>
          </a:p>
          <a:p>
            <a:r>
              <a:rPr lang="en-US" dirty="0"/>
              <a:t>Many problems can be written in terms of maps and reductions</a:t>
            </a:r>
          </a:p>
          <a:p>
            <a:r>
              <a:rPr lang="en-US" dirty="0"/>
              <a:t>With practice, writing them will become second nature</a:t>
            </a:r>
          </a:p>
          <a:p>
            <a:pPr lvl="1"/>
            <a:r>
              <a:rPr lang="en-US" dirty="0"/>
              <a:t>Like how over time for loops and if statements have gotten easier</a:t>
            </a:r>
          </a:p>
        </p:txBody>
      </p:sp>
    </p:spTree>
    <p:extLst>
      <p:ext uri="{BB962C8B-B14F-4D97-AF65-F5344CB8AC3E}">
        <p14:creationId xmlns:p14="http://schemas.microsoft.com/office/powerpoint/2010/main" val="57064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CB5A3-7C2A-841F-4D3F-E800E902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1E47-3F57-DF2D-62A0-763EDFD3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define efficiency</a:t>
            </a:r>
          </a:p>
          <a:p>
            <a:pPr lvl="1"/>
            <a:r>
              <a:rPr lang="en-US" dirty="0"/>
              <a:t>Want asymptotic bounds</a:t>
            </a:r>
          </a:p>
          <a:p>
            <a:pPr lvl="1"/>
            <a:r>
              <a:rPr lang="en-US" dirty="0"/>
              <a:t>Want to analyze the algorithm without regard to a specific number of processors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0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28F4-3931-DD09-E083-866E3C89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and Span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2F1B-2722-4D50-BE90-E016230C7C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the running time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processors available</a:t>
                </a:r>
              </a:p>
              <a:p>
                <a:r>
                  <a:rPr lang="en-US" dirty="0"/>
                  <a:t>Two key measures of run time:</a:t>
                </a:r>
              </a:p>
              <a:p>
                <a:pPr lvl="1"/>
                <a:r>
                  <a:rPr lang="en-US" dirty="0"/>
                  <a:t>Work: How long it would take 1 processor,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Just suppose all forks are done sequentially </a:t>
                </a:r>
              </a:p>
              <a:p>
                <a:pPr lvl="2"/>
                <a:r>
                  <a:rPr lang="en-US" dirty="0"/>
                  <a:t>Cumulative work all processors must complete</a:t>
                </a:r>
              </a:p>
              <a:p>
                <a:pPr lvl="2"/>
                <a:r>
                  <a:rPr lang="en-US" dirty="0"/>
                  <a:t>For array sum: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Span: How long it would take an infinite number of processors,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Theoretical ideal for parallelization</a:t>
                </a:r>
              </a:p>
              <a:p>
                <a:pPr lvl="2"/>
                <a:r>
                  <a:rPr lang="en-US" dirty="0"/>
                  <a:t>Longest “dependence chain” in the algorithm</a:t>
                </a:r>
              </a:p>
              <a:p>
                <a:pPr lvl="2"/>
                <a:r>
                  <a:rPr lang="en-US" dirty="0"/>
                  <a:t>Also called “critical path length” or “computation depth”</a:t>
                </a:r>
              </a:p>
              <a:p>
                <a:pPr lvl="2"/>
                <a:r>
                  <a:rPr lang="en-US" dirty="0"/>
                  <a:t>For array sum: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2F1B-2722-4D50-BE90-E016230C7C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98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4677-F1BE-4FC8-5DDF-9A8ECC08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 (DAG)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914A1-550C-5DFC-8158-47AA5277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directed graph that has no cycles</a:t>
            </a:r>
          </a:p>
          <a:p>
            <a:r>
              <a:rPr lang="en-US" dirty="0"/>
              <a:t>Often used to depict dependencies</a:t>
            </a:r>
          </a:p>
          <a:p>
            <a:pPr lvl="1"/>
            <a:r>
              <a:rPr lang="en-US" dirty="0"/>
              <a:t>E.g. software dependencies, Java inheritance, dependencies among threads!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C23D28-5A64-2A38-CE2B-3B9CA6C01CB9}"/>
              </a:ext>
            </a:extLst>
          </p:cNvPr>
          <p:cNvGrpSpPr/>
          <p:nvPr/>
        </p:nvGrpSpPr>
        <p:grpSpPr>
          <a:xfrm>
            <a:off x="4758466" y="3916099"/>
            <a:ext cx="1337534" cy="2051575"/>
            <a:chOff x="8923635" y="197539"/>
            <a:chExt cx="1337534" cy="205157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5CC012-5B25-E38B-8E5D-86470E07E039}"/>
                </a:ext>
              </a:extLst>
            </p:cNvPr>
            <p:cNvCxnSpPr>
              <a:stCxn id="5" idx="4"/>
              <a:endCxn id="6" idx="0"/>
            </p:cNvCxnSpPr>
            <p:nvPr/>
          </p:nvCxnSpPr>
          <p:spPr>
            <a:xfrm flipH="1">
              <a:off x="9091220" y="532711"/>
              <a:ext cx="582261" cy="138123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8CE11AF-0C33-816C-1193-FEA6448F61B6}"/>
                </a:ext>
              </a:extLst>
            </p:cNvPr>
            <p:cNvSpPr/>
            <p:nvPr/>
          </p:nvSpPr>
          <p:spPr>
            <a:xfrm>
              <a:off x="9505896" y="197539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C79072-07A4-55CE-96B8-42D7DF53C4A0}"/>
                </a:ext>
              </a:extLst>
            </p:cNvPr>
            <p:cNvSpPr/>
            <p:nvPr/>
          </p:nvSpPr>
          <p:spPr>
            <a:xfrm>
              <a:off x="8923635" y="1913943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B34BD3-62D8-4BD4-5070-463FC9B323E0}"/>
                </a:ext>
              </a:extLst>
            </p:cNvPr>
            <p:cNvSpPr/>
            <p:nvPr/>
          </p:nvSpPr>
          <p:spPr>
            <a:xfrm>
              <a:off x="9925998" y="1159052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7EFD7A-622C-A2C6-96BB-CE29B1D11755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9791982" y="483625"/>
              <a:ext cx="183101" cy="72451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D31457-76EC-2FAD-3247-696378019F82}"/>
                </a:ext>
              </a:extLst>
            </p:cNvPr>
            <p:cNvCxnSpPr>
              <a:cxnSpLocks/>
              <a:stCxn id="7" idx="3"/>
              <a:endCxn id="6" idx="6"/>
            </p:cNvCxnSpPr>
            <p:nvPr/>
          </p:nvCxnSpPr>
          <p:spPr>
            <a:xfrm flipH="1">
              <a:off x="9258806" y="1445138"/>
              <a:ext cx="716277" cy="63639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84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7C68-4512-7D88-5137-0C3F0544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ForkJoin</a:t>
            </a:r>
            <a:r>
              <a:rPr lang="en-US" dirty="0"/>
              <a:t> DAG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6454-C16F-13FD-BAF0-DD4953CF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Fork and Join each create a new node</a:t>
            </a:r>
          </a:p>
          <a:p>
            <a:pPr lvl="1"/>
            <a:r>
              <a:rPr lang="en-US" dirty="0"/>
              <a:t>Fork branches into two threads</a:t>
            </a:r>
          </a:p>
          <a:p>
            <a:pPr lvl="2"/>
            <a:r>
              <a:rPr lang="en-US" dirty="0"/>
              <a:t>Those two threads “depended on” their source thread to be created</a:t>
            </a:r>
          </a:p>
          <a:p>
            <a:pPr lvl="1"/>
            <a:r>
              <a:rPr lang="en-US" dirty="0"/>
              <a:t>Join combines to threads</a:t>
            </a:r>
          </a:p>
          <a:p>
            <a:pPr lvl="2"/>
            <a:r>
              <a:rPr lang="en-US" dirty="0"/>
              <a:t>The thread doing the combining “depends on” the other threads to finish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C62E5A-130A-EB1D-2164-A65A738C7141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3818612" y="3866254"/>
            <a:ext cx="994433" cy="28945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B6085C7-1BE5-906D-5413-72983ACDB645}"/>
              </a:ext>
            </a:extLst>
          </p:cNvPr>
          <p:cNvSpPr/>
          <p:nvPr/>
        </p:nvSpPr>
        <p:spPr>
          <a:xfrm>
            <a:off x="4813045" y="3698668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49EBFC-631C-50C9-381F-F828E6782C19}"/>
              </a:ext>
            </a:extLst>
          </p:cNvPr>
          <p:cNvSpPr/>
          <p:nvPr/>
        </p:nvSpPr>
        <p:spPr>
          <a:xfrm>
            <a:off x="3651026" y="4155708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1D2B4C-562A-A28C-DD4A-E5DD8241A550}"/>
              </a:ext>
            </a:extLst>
          </p:cNvPr>
          <p:cNvSpPr/>
          <p:nvPr/>
        </p:nvSpPr>
        <p:spPr>
          <a:xfrm>
            <a:off x="5928414" y="4189756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6E140-DDC3-A125-D697-E0736C73B48F}"/>
              </a:ext>
            </a:extLst>
          </p:cNvPr>
          <p:cNvCxnSpPr>
            <a:cxnSpLocks/>
            <a:stCxn id="6" idx="6"/>
            <a:endCxn id="8" idx="0"/>
          </p:cNvCxnSpPr>
          <p:nvPr/>
        </p:nvCxnSpPr>
        <p:spPr>
          <a:xfrm>
            <a:off x="5148216" y="3866254"/>
            <a:ext cx="947784" cy="32350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1E85A46-2611-E477-8746-12BA5AEBBE6D}"/>
              </a:ext>
            </a:extLst>
          </p:cNvPr>
          <p:cNvSpPr/>
          <p:nvPr/>
        </p:nvSpPr>
        <p:spPr>
          <a:xfrm>
            <a:off x="2933071" y="4711713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A18060-4E23-1C1B-24C8-CCED4EE684E0}"/>
              </a:ext>
            </a:extLst>
          </p:cNvPr>
          <p:cNvCxnSpPr>
            <a:cxnSpLocks/>
            <a:stCxn id="7" idx="3"/>
            <a:endCxn id="15" idx="7"/>
          </p:cNvCxnSpPr>
          <p:nvPr/>
        </p:nvCxnSpPr>
        <p:spPr>
          <a:xfrm flipH="1">
            <a:off x="3219157" y="4441794"/>
            <a:ext cx="480954" cy="31900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48964A2-CA64-3D5D-2DAC-014F2C150D45}"/>
              </a:ext>
            </a:extLst>
          </p:cNvPr>
          <p:cNvSpPr/>
          <p:nvPr/>
        </p:nvSpPr>
        <p:spPr>
          <a:xfrm>
            <a:off x="4179310" y="4711078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B81349-E4EE-45FC-DDC1-42F447818FE7}"/>
              </a:ext>
            </a:extLst>
          </p:cNvPr>
          <p:cNvSpPr/>
          <p:nvPr/>
        </p:nvSpPr>
        <p:spPr>
          <a:xfrm>
            <a:off x="5315911" y="4745127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EA7D36-A26A-36A7-8764-FD9CB03D6A6C}"/>
              </a:ext>
            </a:extLst>
          </p:cNvPr>
          <p:cNvSpPr/>
          <p:nvPr/>
        </p:nvSpPr>
        <p:spPr>
          <a:xfrm>
            <a:off x="6562150" y="4728128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E50A3F-AADD-712E-4A2A-567967680D71}"/>
              </a:ext>
            </a:extLst>
          </p:cNvPr>
          <p:cNvCxnSpPr>
            <a:cxnSpLocks/>
            <a:stCxn id="7" idx="5"/>
            <a:endCxn id="19" idx="1"/>
          </p:cNvCxnSpPr>
          <p:nvPr/>
        </p:nvCxnSpPr>
        <p:spPr>
          <a:xfrm>
            <a:off x="3937112" y="4441794"/>
            <a:ext cx="291283" cy="31836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25AE6D-0DF6-5640-FDDC-6118C5D8DFE2}"/>
              </a:ext>
            </a:extLst>
          </p:cNvPr>
          <p:cNvCxnSpPr>
            <a:cxnSpLocks/>
            <a:stCxn id="8" idx="3"/>
            <a:endCxn id="20" idx="7"/>
          </p:cNvCxnSpPr>
          <p:nvPr/>
        </p:nvCxnSpPr>
        <p:spPr>
          <a:xfrm flipH="1">
            <a:off x="5601997" y="4475842"/>
            <a:ext cx="375502" cy="31837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2843EA-456A-2B0A-8CD7-A9F590F3F673}"/>
              </a:ext>
            </a:extLst>
          </p:cNvPr>
          <p:cNvCxnSpPr>
            <a:cxnSpLocks/>
            <a:stCxn id="8" idx="5"/>
            <a:endCxn id="21" idx="1"/>
          </p:cNvCxnSpPr>
          <p:nvPr/>
        </p:nvCxnSpPr>
        <p:spPr>
          <a:xfrm>
            <a:off x="6214500" y="4475842"/>
            <a:ext cx="396735" cy="30137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C684E17-A866-64DC-7F55-FE47F4FD142E}"/>
              </a:ext>
            </a:extLst>
          </p:cNvPr>
          <p:cNvSpPr/>
          <p:nvPr/>
        </p:nvSpPr>
        <p:spPr>
          <a:xfrm>
            <a:off x="2597900" y="5251784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FD9FD9B-C519-8690-BE58-BA91C656A03E}"/>
              </a:ext>
            </a:extLst>
          </p:cNvPr>
          <p:cNvSpPr/>
          <p:nvPr/>
        </p:nvSpPr>
        <p:spPr>
          <a:xfrm>
            <a:off x="3251493" y="5251784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FB159CA-0B01-71B6-B71A-77D3BFB5B6B9}"/>
              </a:ext>
            </a:extLst>
          </p:cNvPr>
          <p:cNvSpPr/>
          <p:nvPr/>
        </p:nvSpPr>
        <p:spPr>
          <a:xfrm>
            <a:off x="3845923" y="5251149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0A8495-A5BD-44A9-64D0-8B54633CF442}"/>
              </a:ext>
            </a:extLst>
          </p:cNvPr>
          <p:cNvSpPr/>
          <p:nvPr/>
        </p:nvSpPr>
        <p:spPr>
          <a:xfrm>
            <a:off x="4499516" y="5251149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31D93C8-2036-A7D0-D917-6E0DF4202856}"/>
              </a:ext>
            </a:extLst>
          </p:cNvPr>
          <p:cNvSpPr/>
          <p:nvPr/>
        </p:nvSpPr>
        <p:spPr>
          <a:xfrm>
            <a:off x="4980740" y="5251149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98E0ECA-8646-7176-C3D8-8D583B920DA8}"/>
              </a:ext>
            </a:extLst>
          </p:cNvPr>
          <p:cNvSpPr/>
          <p:nvPr/>
        </p:nvSpPr>
        <p:spPr>
          <a:xfrm>
            <a:off x="5634333" y="5251149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587B1B5-CC04-E127-3991-995706CE9F81}"/>
              </a:ext>
            </a:extLst>
          </p:cNvPr>
          <p:cNvSpPr/>
          <p:nvPr/>
        </p:nvSpPr>
        <p:spPr>
          <a:xfrm>
            <a:off x="6287926" y="5251149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7C88825-792F-0669-E261-3E46D185AF0E}"/>
              </a:ext>
            </a:extLst>
          </p:cNvPr>
          <p:cNvSpPr/>
          <p:nvPr/>
        </p:nvSpPr>
        <p:spPr>
          <a:xfrm>
            <a:off x="6941519" y="5251149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7A113C8-5BFF-7032-F4A5-802A6BA3C2A3}"/>
              </a:ext>
            </a:extLst>
          </p:cNvPr>
          <p:cNvCxnSpPr>
            <a:cxnSpLocks/>
            <a:stCxn id="15" idx="3"/>
            <a:endCxn id="42" idx="7"/>
          </p:cNvCxnSpPr>
          <p:nvPr/>
        </p:nvCxnSpPr>
        <p:spPr>
          <a:xfrm flipH="1">
            <a:off x="2883986" y="4997799"/>
            <a:ext cx="98170" cy="30307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0138C7-5B9C-D8FE-2364-39DAEA88B5E9}"/>
              </a:ext>
            </a:extLst>
          </p:cNvPr>
          <p:cNvCxnSpPr>
            <a:cxnSpLocks/>
            <a:stCxn id="15" idx="5"/>
            <a:endCxn id="43" idx="1"/>
          </p:cNvCxnSpPr>
          <p:nvPr/>
        </p:nvCxnSpPr>
        <p:spPr>
          <a:xfrm>
            <a:off x="3219157" y="4997799"/>
            <a:ext cx="81421" cy="30307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A04A44-10CB-BA71-168E-C57E6ADA0C55}"/>
              </a:ext>
            </a:extLst>
          </p:cNvPr>
          <p:cNvCxnSpPr>
            <a:cxnSpLocks/>
            <a:stCxn id="19" idx="3"/>
            <a:endCxn id="44" idx="7"/>
          </p:cNvCxnSpPr>
          <p:nvPr/>
        </p:nvCxnSpPr>
        <p:spPr>
          <a:xfrm flipH="1">
            <a:off x="4132009" y="4997164"/>
            <a:ext cx="96386" cy="30307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DF03241-1521-A76C-F333-5B81B4D3A7E0}"/>
              </a:ext>
            </a:extLst>
          </p:cNvPr>
          <p:cNvCxnSpPr>
            <a:cxnSpLocks/>
            <a:stCxn id="19" idx="5"/>
            <a:endCxn id="45" idx="1"/>
          </p:cNvCxnSpPr>
          <p:nvPr/>
        </p:nvCxnSpPr>
        <p:spPr>
          <a:xfrm>
            <a:off x="4465396" y="4997164"/>
            <a:ext cx="83205" cy="30307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9060B4A-E96D-AAB4-429E-A063A00BCF5E}"/>
              </a:ext>
            </a:extLst>
          </p:cNvPr>
          <p:cNvCxnSpPr>
            <a:cxnSpLocks/>
            <a:stCxn id="20" idx="3"/>
            <a:endCxn id="46" idx="7"/>
          </p:cNvCxnSpPr>
          <p:nvPr/>
        </p:nvCxnSpPr>
        <p:spPr>
          <a:xfrm flipH="1">
            <a:off x="5266826" y="5031213"/>
            <a:ext cx="98170" cy="26902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98D82B6-2D05-74FC-C1AF-8F4E2EDA95E2}"/>
              </a:ext>
            </a:extLst>
          </p:cNvPr>
          <p:cNvCxnSpPr>
            <a:cxnSpLocks/>
            <a:stCxn id="20" idx="5"/>
            <a:endCxn id="47" idx="1"/>
          </p:cNvCxnSpPr>
          <p:nvPr/>
        </p:nvCxnSpPr>
        <p:spPr>
          <a:xfrm>
            <a:off x="5601997" y="5031213"/>
            <a:ext cx="81421" cy="26902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DAE8FE-47BB-9FF4-DF99-845F87A81A64}"/>
              </a:ext>
            </a:extLst>
          </p:cNvPr>
          <p:cNvCxnSpPr>
            <a:cxnSpLocks/>
            <a:stCxn id="21" idx="3"/>
            <a:endCxn id="51" idx="7"/>
          </p:cNvCxnSpPr>
          <p:nvPr/>
        </p:nvCxnSpPr>
        <p:spPr>
          <a:xfrm flipH="1">
            <a:off x="6574012" y="5014214"/>
            <a:ext cx="37223" cy="28602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7CCBDD-3AF8-84B4-7EEB-9D722861F387}"/>
              </a:ext>
            </a:extLst>
          </p:cNvPr>
          <p:cNvCxnSpPr>
            <a:cxnSpLocks/>
            <a:stCxn id="21" idx="5"/>
            <a:endCxn id="52" idx="1"/>
          </p:cNvCxnSpPr>
          <p:nvPr/>
        </p:nvCxnSpPr>
        <p:spPr>
          <a:xfrm>
            <a:off x="6848236" y="5014214"/>
            <a:ext cx="142368" cy="28602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D17FE9A0-23D3-5B51-8C81-6FCBC9E6E2BB}"/>
              </a:ext>
            </a:extLst>
          </p:cNvPr>
          <p:cNvSpPr/>
          <p:nvPr/>
        </p:nvSpPr>
        <p:spPr>
          <a:xfrm>
            <a:off x="2933071" y="5732311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C5BEE7F-FA9E-DBB3-1074-734A067C7919}"/>
              </a:ext>
            </a:extLst>
          </p:cNvPr>
          <p:cNvSpPr/>
          <p:nvPr/>
        </p:nvSpPr>
        <p:spPr>
          <a:xfrm>
            <a:off x="4179310" y="5731676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2CE110B-0C28-1B10-DAE5-EF7BD1AA87E3}"/>
              </a:ext>
            </a:extLst>
          </p:cNvPr>
          <p:cNvSpPr/>
          <p:nvPr/>
        </p:nvSpPr>
        <p:spPr>
          <a:xfrm>
            <a:off x="5315911" y="5765725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51DAA59-F53E-88EF-5764-D1A57B6042BC}"/>
              </a:ext>
            </a:extLst>
          </p:cNvPr>
          <p:cNvSpPr/>
          <p:nvPr/>
        </p:nvSpPr>
        <p:spPr>
          <a:xfrm>
            <a:off x="6562150" y="5748726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440968E-FEBA-D51E-F101-1FFE4D89B5B1}"/>
              </a:ext>
            </a:extLst>
          </p:cNvPr>
          <p:cNvCxnSpPr>
            <a:cxnSpLocks/>
            <a:stCxn id="42" idx="5"/>
            <a:endCxn id="81" idx="1"/>
          </p:cNvCxnSpPr>
          <p:nvPr/>
        </p:nvCxnSpPr>
        <p:spPr>
          <a:xfrm>
            <a:off x="2883986" y="5537870"/>
            <a:ext cx="98170" cy="24352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FF1C2A9-AA84-EA68-8FAF-135FFC6D6382}"/>
              </a:ext>
            </a:extLst>
          </p:cNvPr>
          <p:cNvCxnSpPr>
            <a:cxnSpLocks/>
            <a:stCxn id="43" idx="3"/>
            <a:endCxn id="81" idx="7"/>
          </p:cNvCxnSpPr>
          <p:nvPr/>
        </p:nvCxnSpPr>
        <p:spPr>
          <a:xfrm flipH="1">
            <a:off x="3219157" y="5537870"/>
            <a:ext cx="81421" cy="24352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91A1F9A-FB83-E943-F49D-8E3CE7905029}"/>
              </a:ext>
            </a:extLst>
          </p:cNvPr>
          <p:cNvCxnSpPr>
            <a:cxnSpLocks/>
            <a:stCxn id="44" idx="5"/>
            <a:endCxn id="82" idx="1"/>
          </p:cNvCxnSpPr>
          <p:nvPr/>
        </p:nvCxnSpPr>
        <p:spPr>
          <a:xfrm>
            <a:off x="4132009" y="5537235"/>
            <a:ext cx="96386" cy="24352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ADF0B1-B5AE-6C5D-21AE-C35EDE177724}"/>
              </a:ext>
            </a:extLst>
          </p:cNvPr>
          <p:cNvCxnSpPr>
            <a:cxnSpLocks/>
            <a:stCxn id="45" idx="3"/>
            <a:endCxn id="82" idx="7"/>
          </p:cNvCxnSpPr>
          <p:nvPr/>
        </p:nvCxnSpPr>
        <p:spPr>
          <a:xfrm flipH="1">
            <a:off x="4465396" y="5537235"/>
            <a:ext cx="83205" cy="24352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DF327F0-61B0-543A-6BE7-0A8279A410B8}"/>
              </a:ext>
            </a:extLst>
          </p:cNvPr>
          <p:cNvCxnSpPr>
            <a:cxnSpLocks/>
            <a:stCxn id="46" idx="5"/>
            <a:endCxn id="83" idx="1"/>
          </p:cNvCxnSpPr>
          <p:nvPr/>
        </p:nvCxnSpPr>
        <p:spPr>
          <a:xfrm>
            <a:off x="5266826" y="5537235"/>
            <a:ext cx="98170" cy="27757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8F948C1-04AC-D396-F943-87FFCD3D70AB}"/>
              </a:ext>
            </a:extLst>
          </p:cNvPr>
          <p:cNvCxnSpPr>
            <a:cxnSpLocks/>
            <a:stCxn id="47" idx="3"/>
            <a:endCxn id="83" idx="7"/>
          </p:cNvCxnSpPr>
          <p:nvPr/>
        </p:nvCxnSpPr>
        <p:spPr>
          <a:xfrm flipH="1">
            <a:off x="5601997" y="5537235"/>
            <a:ext cx="81421" cy="27757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AD67162-11C5-2B35-3B3C-75F5043AF251}"/>
              </a:ext>
            </a:extLst>
          </p:cNvPr>
          <p:cNvCxnSpPr>
            <a:cxnSpLocks/>
            <a:stCxn id="51" idx="5"/>
            <a:endCxn id="84" idx="1"/>
          </p:cNvCxnSpPr>
          <p:nvPr/>
        </p:nvCxnSpPr>
        <p:spPr>
          <a:xfrm>
            <a:off x="6574012" y="5537235"/>
            <a:ext cx="37223" cy="26057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E3317C4-5839-BDB4-E518-335AAACE50EA}"/>
              </a:ext>
            </a:extLst>
          </p:cNvPr>
          <p:cNvCxnSpPr>
            <a:cxnSpLocks/>
            <a:stCxn id="52" idx="3"/>
            <a:endCxn id="84" idx="7"/>
          </p:cNvCxnSpPr>
          <p:nvPr/>
        </p:nvCxnSpPr>
        <p:spPr>
          <a:xfrm flipH="1">
            <a:off x="6848236" y="5537235"/>
            <a:ext cx="142368" cy="26057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607A0497-8C50-C37C-FC7A-A125D771A065}"/>
              </a:ext>
            </a:extLst>
          </p:cNvPr>
          <p:cNvSpPr/>
          <p:nvPr/>
        </p:nvSpPr>
        <p:spPr>
          <a:xfrm>
            <a:off x="3651026" y="6277852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A01BB7B-3B8E-2245-391F-1BD1F901FF29}"/>
              </a:ext>
            </a:extLst>
          </p:cNvPr>
          <p:cNvSpPr/>
          <p:nvPr/>
        </p:nvSpPr>
        <p:spPr>
          <a:xfrm>
            <a:off x="5928414" y="6311900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576AE24-C8A7-AFAC-9CBB-B66ACFC67D00}"/>
              </a:ext>
            </a:extLst>
          </p:cNvPr>
          <p:cNvCxnSpPr>
            <a:cxnSpLocks/>
            <a:stCxn id="81" idx="5"/>
            <a:endCxn id="110" idx="1"/>
          </p:cNvCxnSpPr>
          <p:nvPr/>
        </p:nvCxnSpPr>
        <p:spPr>
          <a:xfrm>
            <a:off x="3219157" y="6018397"/>
            <a:ext cx="480954" cy="30854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3534A6F-77E7-4DF6-FFE9-7FC285192BF3}"/>
              </a:ext>
            </a:extLst>
          </p:cNvPr>
          <p:cNvCxnSpPr>
            <a:cxnSpLocks/>
            <a:stCxn id="82" idx="3"/>
            <a:endCxn id="110" idx="7"/>
          </p:cNvCxnSpPr>
          <p:nvPr/>
        </p:nvCxnSpPr>
        <p:spPr>
          <a:xfrm flipH="1">
            <a:off x="3937112" y="6017762"/>
            <a:ext cx="291283" cy="30917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B1D525B-211E-5F4B-E1AB-EADDB659C8D5}"/>
              </a:ext>
            </a:extLst>
          </p:cNvPr>
          <p:cNvCxnSpPr>
            <a:cxnSpLocks/>
            <a:stCxn id="83" idx="5"/>
            <a:endCxn id="111" idx="1"/>
          </p:cNvCxnSpPr>
          <p:nvPr/>
        </p:nvCxnSpPr>
        <p:spPr>
          <a:xfrm>
            <a:off x="5601997" y="6051811"/>
            <a:ext cx="375502" cy="30917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37211CD-059D-C28E-4B4D-18B5670BF085}"/>
              </a:ext>
            </a:extLst>
          </p:cNvPr>
          <p:cNvCxnSpPr>
            <a:cxnSpLocks/>
            <a:stCxn id="84" idx="3"/>
            <a:endCxn id="111" idx="7"/>
          </p:cNvCxnSpPr>
          <p:nvPr/>
        </p:nvCxnSpPr>
        <p:spPr>
          <a:xfrm flipH="1">
            <a:off x="6214500" y="6034812"/>
            <a:ext cx="396735" cy="32617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FA67B66-D532-EB5B-D225-EFAFB1FCF1F8}"/>
              </a:ext>
            </a:extLst>
          </p:cNvPr>
          <p:cNvSpPr/>
          <p:nvPr/>
        </p:nvSpPr>
        <p:spPr>
          <a:xfrm>
            <a:off x="4694544" y="6514175"/>
            <a:ext cx="335171" cy="3351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DD6DAAE-2F3B-8AB3-9BB5-6492DD031168}"/>
              </a:ext>
            </a:extLst>
          </p:cNvPr>
          <p:cNvCxnSpPr>
            <a:cxnSpLocks/>
            <a:stCxn id="110" idx="5"/>
            <a:endCxn id="124" idx="2"/>
          </p:cNvCxnSpPr>
          <p:nvPr/>
        </p:nvCxnSpPr>
        <p:spPr>
          <a:xfrm>
            <a:off x="3937112" y="6563938"/>
            <a:ext cx="757432" cy="11782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AE962B7-6DB8-F3FC-812A-7687051452B1}"/>
              </a:ext>
            </a:extLst>
          </p:cNvPr>
          <p:cNvCxnSpPr>
            <a:cxnSpLocks/>
            <a:stCxn id="111" idx="3"/>
            <a:endCxn id="124" idx="6"/>
          </p:cNvCxnSpPr>
          <p:nvPr/>
        </p:nvCxnSpPr>
        <p:spPr>
          <a:xfrm flipH="1">
            <a:off x="5029715" y="6597986"/>
            <a:ext cx="947784" cy="8377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AEAFD6C4-37BE-1973-4D82-6605EAF9C8BD}"/>
              </a:ext>
            </a:extLst>
          </p:cNvPr>
          <p:cNvSpPr/>
          <p:nvPr/>
        </p:nvSpPr>
        <p:spPr>
          <a:xfrm>
            <a:off x="7276690" y="3698668"/>
            <a:ext cx="684352" cy="13816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Brace 133">
            <a:extLst>
              <a:ext uri="{FF2B5EF4-FFF2-40B4-BE49-F238E27FC236}">
                <a16:creationId xmlns:a16="http://schemas.microsoft.com/office/drawing/2014/main" id="{8FF73769-49F1-BDD3-54CC-638A1DA98BA3}"/>
              </a:ext>
            </a:extLst>
          </p:cNvPr>
          <p:cNvSpPr/>
          <p:nvPr/>
        </p:nvSpPr>
        <p:spPr>
          <a:xfrm>
            <a:off x="7351101" y="5781396"/>
            <a:ext cx="684352" cy="10766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2AC7E0D-5121-ED99-86CF-16F3D1EC95BA}"/>
              </a:ext>
            </a:extLst>
          </p:cNvPr>
          <p:cNvSpPr txBox="1"/>
          <p:nvPr/>
        </p:nvSpPr>
        <p:spPr>
          <a:xfrm>
            <a:off x="8035453" y="418975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Divide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220EEF8-906A-F18E-12FE-20ABA24A23A6}"/>
              </a:ext>
            </a:extLst>
          </p:cNvPr>
          <p:cNvSpPr txBox="1"/>
          <p:nvPr/>
        </p:nvSpPr>
        <p:spPr>
          <a:xfrm>
            <a:off x="7984837" y="6184476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369EBAF-CAF7-8667-DF2C-066355BEB3AA}"/>
              </a:ext>
            </a:extLst>
          </p:cNvPr>
          <p:cNvSpPr txBox="1"/>
          <p:nvPr/>
        </p:nvSpPr>
        <p:spPr>
          <a:xfrm>
            <a:off x="7513691" y="522737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 Cases</a:t>
            </a:r>
          </a:p>
        </p:txBody>
      </p:sp>
    </p:spTree>
    <p:extLst>
      <p:ext uri="{BB962C8B-B14F-4D97-AF65-F5344CB8AC3E}">
        <p14:creationId xmlns:p14="http://schemas.microsoft.com/office/powerpoint/2010/main" val="152420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EB2A68DD-8CE9-56DE-9E40-4EAA59689E01}"/>
              </a:ext>
            </a:extLst>
          </p:cNvPr>
          <p:cNvSpPr/>
          <p:nvPr/>
        </p:nvSpPr>
        <p:spPr>
          <a:xfrm>
            <a:off x="5918200" y="2057400"/>
            <a:ext cx="4683760" cy="3952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67CE7-DE09-BEC6-A6A8-614ED3EB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6890E-4546-A91F-D9DD-09D7D486764D}"/>
              </a:ext>
            </a:extLst>
          </p:cNvPr>
          <p:cNvSpPr/>
          <p:nvPr/>
        </p:nvSpPr>
        <p:spPr>
          <a:xfrm>
            <a:off x="-119380" y="1659412"/>
            <a:ext cx="4462780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Threads, each with its own unshared: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Call Stack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Program Counter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Local Variables (primitives and references to Heap objects)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C5B809-F14B-C45A-09FC-EE8031DAF303}"/>
              </a:ext>
            </a:extLst>
          </p:cNvPr>
          <p:cNvGrpSpPr/>
          <p:nvPr/>
        </p:nvGrpSpPr>
        <p:grpSpPr>
          <a:xfrm>
            <a:off x="6380480" y="4033520"/>
            <a:ext cx="1127760" cy="375920"/>
            <a:chOff x="6847840" y="2865120"/>
            <a:chExt cx="1127760" cy="3759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EAD4D9-219C-E7C1-538E-A87987EB527F}"/>
                </a:ext>
              </a:extLst>
            </p:cNvPr>
            <p:cNvSpPr/>
            <p:nvPr/>
          </p:nvSpPr>
          <p:spPr>
            <a:xfrm>
              <a:off x="684784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8D4E0A-22C8-9EBC-303F-CAD72D154C73}"/>
                </a:ext>
              </a:extLst>
            </p:cNvPr>
            <p:cNvSpPr/>
            <p:nvPr/>
          </p:nvSpPr>
          <p:spPr>
            <a:xfrm>
              <a:off x="722376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C507C3-8125-5924-6ACF-186D04ABB67F}"/>
                </a:ext>
              </a:extLst>
            </p:cNvPr>
            <p:cNvSpPr/>
            <p:nvPr/>
          </p:nvSpPr>
          <p:spPr>
            <a:xfrm>
              <a:off x="759968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53816-71E4-C2D5-2D21-CCE236B5CE94}"/>
              </a:ext>
            </a:extLst>
          </p:cNvPr>
          <p:cNvGrpSpPr/>
          <p:nvPr/>
        </p:nvGrpSpPr>
        <p:grpSpPr>
          <a:xfrm>
            <a:off x="7132320" y="2763520"/>
            <a:ext cx="2255520" cy="375920"/>
            <a:chOff x="7132320" y="2763520"/>
            <a:chExt cx="2255520" cy="3759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B7AD72-FF76-AA72-352B-BC5E5C0EADC4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174A79-0B8F-E46D-20AE-E7A3A63EE0F0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FE5F10-B066-659F-2AAD-2B935D1969A8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FD385D-9EA3-FF59-293B-A8EB857A9A04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81C912-B91E-1B13-32C1-6AA239057360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C9B55F-9BBA-977A-CF7B-DD2FBD561661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4514F0-898E-EF68-6F22-7D7EFBC91E51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53BF17-807F-1A63-773C-0B194FB3E7BF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4A0F885-300A-1FD3-93DB-9867275869E9}"/>
              </a:ext>
            </a:extLst>
          </p:cNvPr>
          <p:cNvSpPr/>
          <p:nvPr/>
        </p:nvSpPr>
        <p:spPr>
          <a:xfrm>
            <a:off x="8260080" y="4663440"/>
            <a:ext cx="375920" cy="375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403F4F-9760-35E7-9368-10FC792B2A39}"/>
              </a:ext>
            </a:extLst>
          </p:cNvPr>
          <p:cNvGrpSpPr/>
          <p:nvPr/>
        </p:nvGrpSpPr>
        <p:grpSpPr>
          <a:xfrm>
            <a:off x="9387840" y="3672840"/>
            <a:ext cx="751840" cy="375920"/>
            <a:chOff x="6847840" y="2865120"/>
            <a:chExt cx="751840" cy="3759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42B682-AFC4-6C0D-16DF-FDD022CB38FC}"/>
                </a:ext>
              </a:extLst>
            </p:cNvPr>
            <p:cNvSpPr/>
            <p:nvPr/>
          </p:nvSpPr>
          <p:spPr>
            <a:xfrm>
              <a:off x="684784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CD242D-2DD0-21CB-4C02-2099AEDA71ED}"/>
                </a:ext>
              </a:extLst>
            </p:cNvPr>
            <p:cNvSpPr/>
            <p:nvPr/>
          </p:nvSpPr>
          <p:spPr>
            <a:xfrm>
              <a:off x="722376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3DEAC0B-8169-6A3C-A9F1-AF38282BA643}"/>
              </a:ext>
            </a:extLst>
          </p:cNvPr>
          <p:cNvSpPr/>
          <p:nvPr/>
        </p:nvSpPr>
        <p:spPr>
          <a:xfrm>
            <a:off x="7232649" y="1155383"/>
            <a:ext cx="3558541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 Containing Objects and Static Fields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9F185-261A-B852-748A-67D90A05B4E9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428240" y="3856989"/>
            <a:ext cx="3952240" cy="364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FD209A-DB8A-280C-9DE8-47835CE8B33A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2428240" y="2951480"/>
            <a:ext cx="4704080" cy="159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71F1EE-B787-0A53-1086-8571A9686CF7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8072120" y="3139440"/>
            <a:ext cx="375920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8887AFB-F529-FA54-F185-FDF7F7D58F7A}"/>
              </a:ext>
            </a:extLst>
          </p:cNvPr>
          <p:cNvCxnSpPr>
            <a:cxnSpLocks/>
            <a:stCxn id="19" idx="2"/>
            <a:endCxn id="24" idx="1"/>
          </p:cNvCxnSpPr>
          <p:nvPr/>
        </p:nvCxnSpPr>
        <p:spPr>
          <a:xfrm>
            <a:off x="8823960" y="3139440"/>
            <a:ext cx="563880" cy="721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609BEE-5D3A-B88F-6A7A-EACE006DEE09}"/>
              </a:ext>
            </a:extLst>
          </p:cNvPr>
          <p:cNvCxnSpPr>
            <a:cxnSpLocks/>
            <a:stCxn id="11" idx="2"/>
            <a:endCxn id="22" idx="1"/>
          </p:cNvCxnSpPr>
          <p:nvPr/>
        </p:nvCxnSpPr>
        <p:spPr>
          <a:xfrm>
            <a:off x="7320280" y="4409440"/>
            <a:ext cx="939800" cy="441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D8A0FA-C670-653E-69E7-DE35E51E4F8A}"/>
              </a:ext>
            </a:extLst>
          </p:cNvPr>
          <p:cNvCxnSpPr>
            <a:cxnSpLocks/>
            <a:stCxn id="45" idx="3"/>
            <a:endCxn id="22" idx="2"/>
          </p:cNvCxnSpPr>
          <p:nvPr/>
        </p:nvCxnSpPr>
        <p:spPr>
          <a:xfrm flipV="1">
            <a:off x="4414520" y="5039360"/>
            <a:ext cx="4033520" cy="781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595022-2465-F368-2DC3-CB8656CEBA09}"/>
              </a:ext>
            </a:extLst>
          </p:cNvPr>
          <p:cNvGrpSpPr/>
          <p:nvPr/>
        </p:nvGrpSpPr>
        <p:grpSpPr>
          <a:xfrm>
            <a:off x="1112520" y="3230880"/>
            <a:ext cx="1706880" cy="1965960"/>
            <a:chOff x="1112520" y="2763520"/>
            <a:chExt cx="1706880" cy="196596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27DBB3-C2FA-6BDD-EC7E-34FD656F991B}"/>
                </a:ext>
              </a:extLst>
            </p:cNvPr>
            <p:cNvGrpSpPr/>
            <p:nvPr/>
          </p:nvGrpSpPr>
          <p:grpSpPr>
            <a:xfrm>
              <a:off x="1483360" y="3216909"/>
              <a:ext cx="944880" cy="1036320"/>
              <a:chOff x="1127760" y="3169920"/>
              <a:chExt cx="944880" cy="10363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616EDA-39DA-9AC0-3DB3-ADE759129E21}"/>
                  </a:ext>
                </a:extLst>
              </p:cNvPr>
              <p:cNvSpPr/>
              <p:nvPr/>
            </p:nvSpPr>
            <p:spPr>
              <a:xfrm>
                <a:off x="1127760" y="316992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D7B4FE-9B97-C6CF-B344-B881E90EAD04}"/>
                  </a:ext>
                </a:extLst>
              </p:cNvPr>
              <p:cNvSpPr/>
              <p:nvPr/>
            </p:nvSpPr>
            <p:spPr>
              <a:xfrm>
                <a:off x="1127760" y="351536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E05ACF2-D71D-C96A-94DB-0FF715DB5952}"/>
                  </a:ext>
                </a:extLst>
              </p:cNvPr>
              <p:cNvSpPr/>
              <p:nvPr/>
            </p:nvSpPr>
            <p:spPr>
              <a:xfrm>
                <a:off x="1127760" y="386080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1166AC-E9FF-C781-C265-CA29B3F3E5DC}"/>
                </a:ext>
              </a:extLst>
            </p:cNvPr>
            <p:cNvSpPr/>
            <p:nvPr/>
          </p:nvSpPr>
          <p:spPr>
            <a:xfrm>
              <a:off x="1112520" y="2763520"/>
              <a:ext cx="1706880" cy="19659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64AF975-2548-0F9B-6695-292C1B67CB63}"/>
              </a:ext>
            </a:extLst>
          </p:cNvPr>
          <p:cNvGrpSpPr/>
          <p:nvPr/>
        </p:nvGrpSpPr>
        <p:grpSpPr>
          <a:xfrm>
            <a:off x="3098800" y="4848860"/>
            <a:ext cx="1706880" cy="1965960"/>
            <a:chOff x="1112520" y="2763520"/>
            <a:chExt cx="1706880" cy="196596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1D40FF-01D8-8A1B-1CF7-5B38106F2E02}"/>
                </a:ext>
              </a:extLst>
            </p:cNvPr>
            <p:cNvGrpSpPr/>
            <p:nvPr/>
          </p:nvGrpSpPr>
          <p:grpSpPr>
            <a:xfrm>
              <a:off x="1483360" y="3216909"/>
              <a:ext cx="944880" cy="1036320"/>
              <a:chOff x="1127760" y="3169920"/>
              <a:chExt cx="944880" cy="103632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97244C8-54C1-5C7A-9F1A-D0182B5988A1}"/>
                  </a:ext>
                </a:extLst>
              </p:cNvPr>
              <p:cNvSpPr/>
              <p:nvPr/>
            </p:nvSpPr>
            <p:spPr>
              <a:xfrm>
                <a:off x="1127760" y="316992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53A5DC-564F-34A0-3082-3050C741F6B7}"/>
                  </a:ext>
                </a:extLst>
              </p:cNvPr>
              <p:cNvSpPr/>
              <p:nvPr/>
            </p:nvSpPr>
            <p:spPr>
              <a:xfrm>
                <a:off x="1127760" y="351536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8165B94-BF06-A428-384E-7851B7069A5C}"/>
                  </a:ext>
                </a:extLst>
              </p:cNvPr>
              <p:cNvSpPr/>
              <p:nvPr/>
            </p:nvSpPr>
            <p:spPr>
              <a:xfrm>
                <a:off x="1127760" y="386080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A448802-30AB-BAF3-7CCA-0DD5CAAD7634}"/>
                </a:ext>
              </a:extLst>
            </p:cNvPr>
            <p:cNvSpPr/>
            <p:nvPr/>
          </p:nvSpPr>
          <p:spPr>
            <a:xfrm>
              <a:off x="1112520" y="2763520"/>
              <a:ext cx="1706880" cy="19659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045470-1389-289C-7D3C-E081FEF57AAD}"/>
              </a:ext>
            </a:extLst>
          </p:cNvPr>
          <p:cNvGrpSpPr/>
          <p:nvPr/>
        </p:nvGrpSpPr>
        <p:grpSpPr>
          <a:xfrm>
            <a:off x="4724400" y="576580"/>
            <a:ext cx="1706880" cy="1965960"/>
            <a:chOff x="1112520" y="2763520"/>
            <a:chExt cx="1706880" cy="196596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C96EA03-F018-3344-9AB6-40CE0B21CEFD}"/>
                </a:ext>
              </a:extLst>
            </p:cNvPr>
            <p:cNvGrpSpPr/>
            <p:nvPr/>
          </p:nvGrpSpPr>
          <p:grpSpPr>
            <a:xfrm>
              <a:off x="1483360" y="3216909"/>
              <a:ext cx="944880" cy="1036320"/>
              <a:chOff x="1127760" y="3169920"/>
              <a:chExt cx="944880" cy="103632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C7701A9-885F-3A20-E007-D8384B1B0C2F}"/>
                  </a:ext>
                </a:extLst>
              </p:cNvPr>
              <p:cNvSpPr/>
              <p:nvPr/>
            </p:nvSpPr>
            <p:spPr>
              <a:xfrm>
                <a:off x="1127760" y="316992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4C8521A-52C3-C161-63B4-EE63ADCC95ED}"/>
                  </a:ext>
                </a:extLst>
              </p:cNvPr>
              <p:cNvSpPr/>
              <p:nvPr/>
            </p:nvSpPr>
            <p:spPr>
              <a:xfrm>
                <a:off x="1127760" y="351536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E7A0E9-626E-69C6-E6A2-B942AFB4A465}"/>
                  </a:ext>
                </a:extLst>
              </p:cNvPr>
              <p:cNvSpPr/>
              <p:nvPr/>
            </p:nvSpPr>
            <p:spPr>
              <a:xfrm>
                <a:off x="1127760" y="386080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0922568-6406-9B0B-8C68-90A40C9C7141}"/>
                </a:ext>
              </a:extLst>
            </p:cNvPr>
            <p:cNvSpPr/>
            <p:nvPr/>
          </p:nvSpPr>
          <p:spPr>
            <a:xfrm>
              <a:off x="1112520" y="2763520"/>
              <a:ext cx="1706880" cy="19659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1071CC-DDE0-8EA0-05B6-1D99BD209BFF}"/>
              </a:ext>
            </a:extLst>
          </p:cNvPr>
          <p:cNvCxnSpPr>
            <a:cxnSpLocks/>
            <a:stCxn id="53" idx="3"/>
            <a:endCxn id="14" idx="0"/>
          </p:cNvCxnSpPr>
          <p:nvPr/>
        </p:nvCxnSpPr>
        <p:spPr>
          <a:xfrm>
            <a:off x="6040120" y="1893569"/>
            <a:ext cx="1280160" cy="869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78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09E6-0309-6C01-71A8-A240F743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Vocab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CDC2C-62FB-009F-57FA-34B0B4F60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Speed Up:</a:t>
                </a:r>
              </a:p>
              <a:p>
                <a:pPr lvl="1"/>
                <a:r>
                  <a:rPr lang="en-US" dirty="0"/>
                  <a:t>How much faster (than one processor) do we get for more processors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Perfect linear Speedup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Hard to get in practice</a:t>
                </a:r>
              </a:p>
              <a:p>
                <a:pPr lvl="1"/>
                <a:r>
                  <a:rPr lang="en-US" dirty="0"/>
                  <a:t>“Holy Grail” or parallelizing</a:t>
                </a:r>
              </a:p>
              <a:p>
                <a:r>
                  <a:rPr lang="en-US" dirty="0"/>
                  <a:t>Parallelism</a:t>
                </a:r>
              </a:p>
              <a:p>
                <a:pPr lvl="1"/>
                <a:r>
                  <a:rPr lang="en-US" dirty="0"/>
                  <a:t>Maximum possible speedup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some point more processors won’t be more helpful, when that point is depends on the span</a:t>
                </a:r>
              </a:p>
              <a:p>
                <a:r>
                  <a:rPr lang="en-US" dirty="0"/>
                  <a:t>Writing parallel algorithms is about increasing span without substantially increasing work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CDC2C-62FB-009F-57FA-34B0B4F60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242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F12FEF-90D1-CC81-544B-ADC398CA7F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Asymptotically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F12FEF-90D1-CC81-544B-ADC398CA7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8551D-168A-C77C-F6A0-C8E4F8DDC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how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, but 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An asymptotically optimal execution would be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dominates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dominates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ForkJoin</a:t>
                </a:r>
                <a:r>
                  <a:rPr lang="en-US" dirty="0"/>
                  <a:t> Frameworks gives an expected time guarantee of asymptotically optimal!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8551D-168A-C77C-F6A0-C8E4F8DDC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298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25AF-4B11-4C8B-4DD7-458F157F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74312-ECE7-297F-B8C1-588D6DABE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job as </a:t>
            </a:r>
            <a:r>
              <a:rPr lang="en-US" dirty="0" err="1"/>
              <a:t>ForkJoin</a:t>
            </a:r>
            <a:r>
              <a:rPr lang="en-US" dirty="0"/>
              <a:t> Users:</a:t>
            </a:r>
          </a:p>
          <a:p>
            <a:pPr lvl="1"/>
            <a:r>
              <a:rPr lang="en-US" dirty="0"/>
              <a:t>Pick a good algorithm, write a program</a:t>
            </a:r>
          </a:p>
          <a:p>
            <a:pPr lvl="1"/>
            <a:r>
              <a:rPr lang="en-US" dirty="0"/>
              <a:t>When run, program creates a DAG of things to do</a:t>
            </a:r>
          </a:p>
          <a:p>
            <a:pPr lvl="1"/>
            <a:r>
              <a:rPr lang="en-US" dirty="0"/>
              <a:t>Make all the nodes a small-</a:t>
            </a:r>
            <a:r>
              <a:rPr lang="en-US" dirty="0" err="1"/>
              <a:t>ish</a:t>
            </a:r>
            <a:r>
              <a:rPr lang="en-US" dirty="0"/>
              <a:t> and approximately equal amount of work</a:t>
            </a:r>
          </a:p>
          <a:p>
            <a:r>
              <a:rPr lang="en-US" dirty="0" err="1"/>
              <a:t>ForkJoin</a:t>
            </a:r>
            <a:r>
              <a:rPr lang="en-US" dirty="0"/>
              <a:t> Framework Developer’s job:</a:t>
            </a:r>
          </a:p>
          <a:p>
            <a:pPr lvl="1"/>
            <a:r>
              <a:rPr lang="en-US" dirty="0"/>
              <a:t>Assign work to available processors to avoid idling</a:t>
            </a:r>
          </a:p>
          <a:p>
            <a:pPr lvl="2"/>
            <a:r>
              <a:rPr lang="en-US" dirty="0"/>
              <a:t>Abstract away scheduling issues for the user</a:t>
            </a:r>
          </a:p>
          <a:p>
            <a:pPr lvl="1"/>
            <a:r>
              <a:rPr lang="en-US" dirty="0"/>
              <a:t>Keep constant factors low </a:t>
            </a:r>
          </a:p>
          <a:p>
            <a:pPr lvl="1"/>
            <a:r>
              <a:rPr lang="en-US" dirty="0"/>
              <a:t>Give the expected-time optimal guarantee</a:t>
            </a:r>
          </a:p>
        </p:txBody>
      </p:sp>
    </p:spTree>
    <p:extLst>
      <p:ext uri="{BB962C8B-B14F-4D97-AF65-F5344CB8AC3E}">
        <p14:creationId xmlns:p14="http://schemas.microsoft.com/office/powerpoint/2010/main" val="236398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E60E-9FAA-FB1E-2D2A-5801C73C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for some bad news…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6383-E677-A6FE-5FC3-44D17C211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 it’s common for your program to have:</a:t>
            </a:r>
          </a:p>
          <a:p>
            <a:pPr lvl="1"/>
            <a:r>
              <a:rPr lang="en-US" dirty="0"/>
              <a:t>Parts that parallelize well</a:t>
            </a:r>
          </a:p>
          <a:p>
            <a:pPr lvl="2"/>
            <a:r>
              <a:rPr lang="en-US" dirty="0"/>
              <a:t>Maps/reduces over arrays and other data structures</a:t>
            </a:r>
          </a:p>
          <a:p>
            <a:pPr lvl="1"/>
            <a:r>
              <a:rPr lang="en-US" dirty="0"/>
              <a:t>And parts that don’t parallelize at all</a:t>
            </a:r>
          </a:p>
          <a:p>
            <a:pPr lvl="2"/>
            <a:r>
              <a:rPr lang="en-US" dirty="0"/>
              <a:t>Reading a linked list, getting input, or computations where each step needs the results of previous step </a:t>
            </a:r>
          </a:p>
          <a:p>
            <a:r>
              <a:rPr lang="en-US" dirty="0"/>
              <a:t>These </a:t>
            </a:r>
            <a:r>
              <a:rPr lang="en-US" dirty="0" err="1"/>
              <a:t>unparallelized</a:t>
            </a:r>
            <a:r>
              <a:rPr lang="en-US" dirty="0"/>
              <a:t> parts can turn out to be a big bottleneck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13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78A1-86D0-CD98-7710-27D3533E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(mostly bad news)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0D644-C123-0F87-AD6F-034D0CE5E4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Work for the entire program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proportion of the program that cannot be parallelized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we get perfect linear speedup on the parallel portion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the entire program, the speed is: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And so the parallelism (infinite processors) is: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0D644-C123-0F87-AD6F-034D0CE5E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929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E77B-D204-29BB-E989-CCCF9A4D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Ahmdal’s</a:t>
            </a:r>
            <a:r>
              <a:rPr lang="en-US" dirty="0"/>
              <a:t> Law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3DF6A-C83E-66D7-CFB1-AC4C9466C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2/3 of your program is parallelizable, but 1/3 is not.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100 seconds: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=33+22=55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3DF6A-C83E-66D7-CFB1-AC4C9466C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437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7974-D505-A2FD-DE8F-A9332C2C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B481-89BA-BA32-E141-45D4DF79F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many </a:t>
            </a:r>
            <a:r>
              <a:rPr lang="en-US" dirty="0" err="1"/>
              <a:t>many</a:t>
            </a:r>
            <a:r>
              <a:rPr lang="en-US" dirty="0"/>
              <a:t> processors the sequential part of your program becomes a bottleneck</a:t>
            </a:r>
          </a:p>
          <a:p>
            <a:r>
              <a:rPr lang="en-US" dirty="0"/>
              <a:t>Parallelizable code requires skill and insight from the developer to recognize where parallelism is possible, and how to do it well.</a:t>
            </a:r>
          </a:p>
        </p:txBody>
      </p:sp>
    </p:spTree>
    <p:extLst>
      <p:ext uri="{BB962C8B-B14F-4D97-AF65-F5344CB8AC3E}">
        <p14:creationId xmlns:p14="http://schemas.microsoft.com/office/powerpoint/2010/main" val="183909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4494-6F18-778B-5186-4EA5BB1E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Summing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6213E-1803-B73C-5155-E85FD1243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Find the sum of an array</a:t>
            </a:r>
          </a:p>
          <a:p>
            <a:r>
              <a:rPr lang="en-US" dirty="0"/>
              <a:t>Idea: 4 threads each find the sum of one quarter of the array</a:t>
            </a:r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Create 4 thread objects, each given a portion of the work </a:t>
            </a:r>
          </a:p>
          <a:p>
            <a:pPr lvl="1"/>
            <a:r>
              <a:rPr lang="en-US" dirty="0"/>
              <a:t>Call start() on each thread object to run it in parallel </a:t>
            </a:r>
          </a:p>
          <a:p>
            <a:pPr lvl="1"/>
            <a:r>
              <a:rPr lang="en-US" dirty="0"/>
              <a:t>Wait for threads to finish using join() </a:t>
            </a:r>
          </a:p>
          <a:p>
            <a:pPr lvl="1"/>
            <a:r>
              <a:rPr lang="en-US" dirty="0"/>
              <a:t>Add together their 4 answers for the final result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C8106-60EC-8ED9-1534-FDC5F4ACF91F}"/>
              </a:ext>
            </a:extLst>
          </p:cNvPr>
          <p:cNvGrpSpPr/>
          <p:nvPr/>
        </p:nvGrpSpPr>
        <p:grpSpPr>
          <a:xfrm>
            <a:off x="1483360" y="5103971"/>
            <a:ext cx="2255520" cy="375920"/>
            <a:chOff x="7132320" y="2763520"/>
            <a:chExt cx="2255520" cy="375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113B1C-B78F-1455-DF64-22ACD76D79FF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2F0E4C-CC21-FC20-B71E-4CACFF747123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EB6CD3-849E-23C2-4052-45AAC549807B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52AD4C-4F43-187A-1DB9-01A5008CA921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4A00A4-DE89-DDA8-10C4-4005239776EF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516F6E-C9CF-D508-B647-C77FB76F7B1E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80C9C-2957-DCB3-983E-81D4D3BBD4CD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DF710A-D23B-EA0A-9633-F731B1849E7B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481C31-B095-B435-8E23-2C76B8A8C5DC}"/>
              </a:ext>
            </a:extLst>
          </p:cNvPr>
          <p:cNvGrpSpPr/>
          <p:nvPr/>
        </p:nvGrpSpPr>
        <p:grpSpPr>
          <a:xfrm>
            <a:off x="3738880" y="5103971"/>
            <a:ext cx="2255520" cy="375920"/>
            <a:chOff x="7132320" y="2763520"/>
            <a:chExt cx="2255520" cy="3759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D945C6-24BB-974E-5D0E-4D3F5DFC81E5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BE9DFEF-651A-0CC7-BC45-82E40D13A1F0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0018A2-2DB3-C92E-6B79-DAFE5996F5C8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EA9E0A-C873-EA6C-DBA5-0DDC61BB087A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1CDE7D-10B7-CE7F-2EEA-C79E6DB00EFF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655BED-194D-0E16-8700-3191234A1326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6E8AFB8-FCF7-F0E4-F006-F03F0E9D81D8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E97A4CA-3504-587D-ECF1-95A6661BD3A2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AFF23F-0C89-2E56-C969-AAB72D63622E}"/>
              </a:ext>
            </a:extLst>
          </p:cNvPr>
          <p:cNvGrpSpPr/>
          <p:nvPr/>
        </p:nvGrpSpPr>
        <p:grpSpPr>
          <a:xfrm>
            <a:off x="5994400" y="5103971"/>
            <a:ext cx="2255520" cy="375920"/>
            <a:chOff x="7132320" y="2763520"/>
            <a:chExt cx="2255520" cy="3759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6F710C-5FA2-8AB7-EC53-F0CE53357777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09ECC5-D634-C376-3AD8-3C1676DF0F77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AE5D707-B334-45C8-6C3C-E24DBFF17AAB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C1AE8B-102B-3302-B199-5AD255953938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EE07EF4-991A-A4F3-6FB7-E46521AF1F52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5B5043-3E4A-D032-C376-548046202AA5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5DBE8E-FE38-88EE-9FA6-C3B2085A6AB9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D45512-1DB6-D978-1B7B-B704FFDFC8FC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F105F7-A55F-CDE5-5775-2F9D166368DE}"/>
              </a:ext>
            </a:extLst>
          </p:cNvPr>
          <p:cNvGrpSpPr/>
          <p:nvPr/>
        </p:nvGrpSpPr>
        <p:grpSpPr>
          <a:xfrm>
            <a:off x="8249920" y="5103971"/>
            <a:ext cx="2255520" cy="375920"/>
            <a:chOff x="7132320" y="2763520"/>
            <a:chExt cx="2255520" cy="3759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D22207A-A91C-FCAC-8AE2-DF89D20B5CDB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CF7D01C-D85D-F0C2-C54A-51C5CFB86A02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100F0D4-9406-79AB-9E90-D6D7193AD6D3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6296DBE-A2BC-C9E5-E536-E4AAFBCD761F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C7DDBD-18C2-B781-06A9-48D3486D8D32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55978F4-3055-706E-9494-A88B795DACE1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25A0080-AB81-1F30-64D7-3381470734E9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653B5F-288D-B205-CADA-BD438B47F2B7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4E281BDF-ABC3-4C48-4BD1-C796BE5CCF31}"/>
              </a:ext>
            </a:extLst>
          </p:cNvPr>
          <p:cNvSpPr/>
          <p:nvPr/>
        </p:nvSpPr>
        <p:spPr>
          <a:xfrm rot="5400000">
            <a:off x="2423160" y="4540091"/>
            <a:ext cx="375920" cy="22555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E4326B59-34F8-D876-B229-714E5C0069B6}"/>
              </a:ext>
            </a:extLst>
          </p:cNvPr>
          <p:cNvSpPr/>
          <p:nvPr/>
        </p:nvSpPr>
        <p:spPr>
          <a:xfrm rot="5400000">
            <a:off x="4678680" y="4548505"/>
            <a:ext cx="375920" cy="22555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DCCFCD9E-5BEE-65F8-E44A-C3FD282361C2}"/>
              </a:ext>
            </a:extLst>
          </p:cNvPr>
          <p:cNvSpPr/>
          <p:nvPr/>
        </p:nvSpPr>
        <p:spPr>
          <a:xfrm rot="5400000">
            <a:off x="6934200" y="4548505"/>
            <a:ext cx="375920" cy="22555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95611597-3CD2-9951-443C-28FA04960ACE}"/>
              </a:ext>
            </a:extLst>
          </p:cNvPr>
          <p:cNvSpPr/>
          <p:nvPr/>
        </p:nvSpPr>
        <p:spPr>
          <a:xfrm rot="5400000">
            <a:off x="9189720" y="4548505"/>
            <a:ext cx="375920" cy="22555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3CE9FC-F7B1-EB7A-94CD-F31CC273C084}"/>
              </a:ext>
            </a:extLst>
          </p:cNvPr>
          <p:cNvCxnSpPr>
            <a:cxnSpLocks/>
            <a:stCxn id="67" idx="2"/>
            <a:endCxn id="57" idx="0"/>
          </p:cNvCxnSpPr>
          <p:nvPr/>
        </p:nvCxnSpPr>
        <p:spPr>
          <a:xfrm>
            <a:off x="2611120" y="6184503"/>
            <a:ext cx="3383280" cy="354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645FA6F-76F3-8BDF-D734-EC75FD2CEDEC}"/>
              </a:ext>
            </a:extLst>
          </p:cNvPr>
          <p:cNvCxnSpPr>
            <a:cxnSpLocks/>
            <a:stCxn id="70" idx="2"/>
            <a:endCxn id="57" idx="0"/>
          </p:cNvCxnSpPr>
          <p:nvPr/>
        </p:nvCxnSpPr>
        <p:spPr>
          <a:xfrm>
            <a:off x="4849858" y="6165255"/>
            <a:ext cx="1144542" cy="37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8A0344A-8A37-0B45-7C7C-B5438994AB3C}"/>
              </a:ext>
            </a:extLst>
          </p:cNvPr>
          <p:cNvCxnSpPr>
            <a:cxnSpLocks/>
            <a:stCxn id="73" idx="2"/>
            <a:endCxn id="57" idx="0"/>
          </p:cNvCxnSpPr>
          <p:nvPr/>
        </p:nvCxnSpPr>
        <p:spPr>
          <a:xfrm flipH="1">
            <a:off x="5994400" y="6165255"/>
            <a:ext cx="1133451" cy="37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3CF0965-6CC1-AC0D-A2A2-C50F7D6251C6}"/>
              </a:ext>
            </a:extLst>
          </p:cNvPr>
          <p:cNvCxnSpPr>
            <a:cxnSpLocks/>
            <a:stCxn id="76" idx="2"/>
            <a:endCxn id="57" idx="0"/>
          </p:cNvCxnSpPr>
          <p:nvPr/>
        </p:nvCxnSpPr>
        <p:spPr>
          <a:xfrm flipH="1">
            <a:off x="5994400" y="6165255"/>
            <a:ext cx="3383280" cy="37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83F94A2-8F7D-06CB-FBBD-02DBCF84E982}"/>
              </a:ext>
            </a:extLst>
          </p:cNvPr>
          <p:cNvSpPr txBox="1"/>
          <p:nvPr/>
        </p:nvSpPr>
        <p:spPr>
          <a:xfrm>
            <a:off x="5844359" y="65391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D70DCD-6EA0-151A-FFA2-55FDC41C3DD7}"/>
              </a:ext>
            </a:extLst>
          </p:cNvPr>
          <p:cNvSpPr txBox="1"/>
          <p:nvPr/>
        </p:nvSpPr>
        <p:spPr>
          <a:xfrm>
            <a:off x="2461079" y="58151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DB3208-38D8-0AF6-14C7-23043C783C05}"/>
              </a:ext>
            </a:extLst>
          </p:cNvPr>
          <p:cNvSpPr txBox="1"/>
          <p:nvPr/>
        </p:nvSpPr>
        <p:spPr>
          <a:xfrm>
            <a:off x="4699817" y="5795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5A1CFD4-DDC7-FCEC-1678-8320366443CC}"/>
              </a:ext>
            </a:extLst>
          </p:cNvPr>
          <p:cNvSpPr txBox="1"/>
          <p:nvPr/>
        </p:nvSpPr>
        <p:spPr>
          <a:xfrm>
            <a:off x="6977810" y="5795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674674-D3FC-70F8-EE87-7E6B3211765B}"/>
              </a:ext>
            </a:extLst>
          </p:cNvPr>
          <p:cNvSpPr txBox="1"/>
          <p:nvPr/>
        </p:nvSpPr>
        <p:spPr>
          <a:xfrm>
            <a:off x="9227639" y="5795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1784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F575254-41CC-6117-69BB-AA6A6B04E779}"/>
              </a:ext>
            </a:extLst>
          </p:cNvPr>
          <p:cNvSpPr/>
          <p:nvPr/>
        </p:nvSpPr>
        <p:spPr>
          <a:xfrm>
            <a:off x="1289685" y="2843435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39FC21-3D03-EF67-C981-7CACE917ADAB}"/>
              </a:ext>
            </a:extLst>
          </p:cNvPr>
          <p:cNvSpPr/>
          <p:nvPr/>
        </p:nvSpPr>
        <p:spPr>
          <a:xfrm>
            <a:off x="93980" y="2348040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34640" y="1298448"/>
            <a:ext cx="9601200" cy="5257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list’s length is smaller than the Sequential Cutoff, find the sum sequentially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length, create a thread to sum each </a:t>
            </a:r>
            <a:r>
              <a:rPr lang="en-US" dirty="0" err="1"/>
              <a:t>sublist</a:t>
            </a:r>
            <a:r>
              <a:rPr lang="en-US" dirty="0"/>
              <a:t>.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Call </a:t>
            </a:r>
            <a:r>
              <a:rPr lang="en-US" b="1" dirty="0"/>
              <a:t>start()</a:t>
            </a:r>
            <a:r>
              <a:rPr lang="en-US" dirty="0"/>
              <a:t> for each thread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Sum together the answers from each thread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4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1644650" y="1416320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2B1A21-2F85-3236-2A77-C1954DA64AE5}"/>
              </a:ext>
            </a:extLst>
          </p:cNvPr>
          <p:cNvGrpSpPr/>
          <p:nvPr/>
        </p:nvGrpSpPr>
        <p:grpSpPr>
          <a:xfrm>
            <a:off x="237490" y="2551305"/>
            <a:ext cx="1130300" cy="375920"/>
            <a:chOff x="143510" y="2620011"/>
            <a:chExt cx="113030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1435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5194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9789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2E2AA1-7B76-E91A-CE2C-A7371E23370F}"/>
              </a:ext>
            </a:extLst>
          </p:cNvPr>
          <p:cNvGrpSpPr/>
          <p:nvPr/>
        </p:nvGrpSpPr>
        <p:grpSpPr>
          <a:xfrm>
            <a:off x="1456690" y="3038477"/>
            <a:ext cx="1127760" cy="375920"/>
            <a:chOff x="1375410" y="2620011"/>
            <a:chExt cx="1127760" cy="375920"/>
          </a:xfrm>
        </p:grpSpPr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13754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17513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212725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CA69CF6-037A-334E-FEC2-8110B16AEB48}"/>
              </a:ext>
            </a:extLst>
          </p:cNvPr>
          <p:cNvSpPr/>
          <p:nvPr/>
        </p:nvSpPr>
        <p:spPr>
          <a:xfrm>
            <a:off x="1289685" y="4257168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ans</a:t>
            </a:r>
            <a:r>
              <a:rPr lang="en-US" dirty="0"/>
              <a:t>=14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195090-1FB6-FC8A-6412-64367170B34F}"/>
              </a:ext>
            </a:extLst>
          </p:cNvPr>
          <p:cNvSpPr/>
          <p:nvPr/>
        </p:nvSpPr>
        <p:spPr>
          <a:xfrm>
            <a:off x="93980" y="3761773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ans</a:t>
            </a:r>
            <a:r>
              <a:rPr lang="en-US" dirty="0"/>
              <a:t>=15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FA29DD-05CB-510A-8E3D-6F42572D2E79}"/>
              </a:ext>
            </a:extLst>
          </p:cNvPr>
          <p:cNvSpPr/>
          <p:nvPr/>
        </p:nvSpPr>
        <p:spPr>
          <a:xfrm>
            <a:off x="725805" y="5764847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ans</a:t>
            </a:r>
            <a:r>
              <a:rPr lang="en-US" dirty="0"/>
              <a:t>=29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5A6B43-385D-5ED4-4884-6E82175F833A}"/>
              </a:ext>
            </a:extLst>
          </p:cNvPr>
          <p:cNvCxnSpPr>
            <a:cxnSpLocks/>
            <a:stCxn id="9" idx="4"/>
            <a:endCxn id="20" idx="0"/>
          </p:cNvCxnSpPr>
          <p:nvPr/>
        </p:nvCxnSpPr>
        <p:spPr>
          <a:xfrm>
            <a:off x="824865" y="4535838"/>
            <a:ext cx="631825" cy="1229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432E7F-A225-8FB2-194C-1222AF907A44}"/>
              </a:ext>
            </a:extLst>
          </p:cNvPr>
          <p:cNvCxnSpPr>
            <a:cxnSpLocks/>
            <a:stCxn id="8" idx="4"/>
            <a:endCxn id="20" idx="0"/>
          </p:cNvCxnSpPr>
          <p:nvPr/>
        </p:nvCxnSpPr>
        <p:spPr>
          <a:xfrm flipH="1">
            <a:off x="1456690" y="5031233"/>
            <a:ext cx="563880" cy="733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8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5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Divide and Conquer with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579120"/>
            <a:ext cx="10515600" cy="638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SumThread</a:t>
            </a:r>
            <a:r>
              <a:rPr lang="en-US" dirty="0"/>
              <a:t> extends </a:t>
            </a:r>
            <a:r>
              <a:rPr lang="en-US" dirty="0" err="1"/>
              <a:t>java.lang.Thread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public void run(){ // override </a:t>
            </a:r>
          </a:p>
          <a:p>
            <a:pPr marL="0" indent="0">
              <a:buNone/>
            </a:pPr>
            <a:r>
              <a:rPr lang="en-US" dirty="0"/>
              <a:t>		if(hi – lo &lt; SEQUENTIAL_CUTOFF) // “base case”</a:t>
            </a:r>
          </a:p>
          <a:p>
            <a:pPr marL="0" indent="0">
              <a:buNone/>
            </a:pPr>
            <a:r>
              <a:rPr lang="en-US" dirty="0"/>
              <a:t>			for(int </a:t>
            </a:r>
            <a:r>
              <a:rPr lang="en-US" dirty="0" err="1"/>
              <a:t>i</a:t>
            </a:r>
            <a:r>
              <a:rPr lang="en-US" dirty="0"/>
              <a:t>=lo; </a:t>
            </a:r>
            <a:r>
              <a:rPr lang="en-US" dirty="0" err="1"/>
              <a:t>i</a:t>
            </a:r>
            <a:r>
              <a:rPr lang="en-US" dirty="0"/>
              <a:t> &lt; hi;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</a:t>
            </a:r>
          </a:p>
          <a:p>
            <a:pPr marL="0" indent="0">
              <a:buNone/>
            </a:pPr>
            <a:r>
              <a:rPr lang="en-US" dirty="0"/>
              <a:t>		else {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SumThread</a:t>
            </a:r>
            <a:r>
              <a:rPr lang="en-US" dirty="0"/>
              <a:t> left 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arr,lo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SumThread</a:t>
            </a:r>
            <a:r>
              <a:rPr lang="en-US" dirty="0"/>
              <a:t> right=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)/2,hi);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left.start</a:t>
            </a:r>
            <a:r>
              <a:rPr lang="en-US" dirty="0"/>
              <a:t>(); // conquer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right.start</a:t>
            </a:r>
            <a:r>
              <a:rPr lang="en-US" dirty="0"/>
              <a:t>(); // conquer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left.join</a:t>
            </a:r>
            <a:r>
              <a:rPr lang="en-US" dirty="0"/>
              <a:t>(); // don’t move this up a line – why?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right.join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ans</a:t>
            </a:r>
            <a:r>
              <a:rPr lang="en-US" dirty="0"/>
              <a:t> = </a:t>
            </a:r>
            <a:r>
              <a:rPr lang="en-US" dirty="0" err="1"/>
              <a:t>left.ans</a:t>
            </a:r>
            <a:r>
              <a:rPr lang="en-US" dirty="0"/>
              <a:t> + </a:t>
            </a:r>
            <a:r>
              <a:rPr lang="en-US" dirty="0" err="1"/>
              <a:t>right.ans</a:t>
            </a:r>
            <a:r>
              <a:rPr lang="en-US" dirty="0"/>
              <a:t>; // combine 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  <a:p>
            <a:pPr marL="0" indent="0">
              <a:buNone/>
            </a:pPr>
            <a:r>
              <a:rPr lang="en-US" dirty="0"/>
              <a:t>int sum(int[] </a:t>
            </a:r>
            <a:r>
              <a:rPr lang="en-US" dirty="0" err="1"/>
              <a:t>arr</a:t>
            </a:r>
            <a:r>
              <a:rPr lang="en-US" dirty="0"/>
              <a:t>){ // just make one thread!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 t = new </a:t>
            </a:r>
            <a:r>
              <a:rPr lang="en-US" dirty="0" err="1"/>
              <a:t>SumThread</a:t>
            </a:r>
            <a:r>
              <a:rPr lang="en-US" dirty="0"/>
              <a:t>(arr,0,arr.length);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t.run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t.ans</a:t>
            </a:r>
            <a:r>
              <a:rPr lang="en-US" dirty="0"/>
              <a:t>; } </a:t>
            </a:r>
          </a:p>
        </p:txBody>
      </p:sp>
    </p:spTree>
    <p:extLst>
      <p:ext uri="{BB962C8B-B14F-4D97-AF65-F5344CB8AC3E}">
        <p14:creationId xmlns:p14="http://schemas.microsoft.com/office/powerpoint/2010/main" val="301599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ForkJoin</a:t>
            </a:r>
            <a:r>
              <a:rPr lang="en-US" dirty="0"/>
              <a:t>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strategy is common enough that Java (and C++, and C#, and…) provides a library to do it for you!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B12D37-873D-E605-6287-83412398C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79892"/>
              </p:ext>
            </p:extLst>
          </p:nvPr>
        </p:nvGraphicFramePr>
        <p:xfrm>
          <a:off x="1849120" y="3315017"/>
          <a:ext cx="83108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440">
                  <a:extLst>
                    <a:ext uri="{9D8B030D-6E8A-4147-A177-3AD203B41FA5}">
                      <a16:colId xmlns:a16="http://schemas.microsoft.com/office/drawing/2014/main" val="2755137822"/>
                    </a:ext>
                  </a:extLst>
                </a:gridCol>
                <a:gridCol w="4155440">
                  <a:extLst>
                    <a:ext uri="{9D8B030D-6E8A-4147-A177-3AD203B41FA5}">
                      <a16:colId xmlns:a16="http://schemas.microsoft.com/office/drawing/2014/main" val="2006528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you would do in 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to instead in </a:t>
                      </a:r>
                      <a:r>
                        <a:rPr lang="en-US" dirty="0" err="1"/>
                        <a:t>ForkJoin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5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Subclass </a:t>
                      </a:r>
                      <a:r>
                        <a:rPr lang="en-US" b="1" dirty="0"/>
                        <a:t>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Subclass </a:t>
                      </a:r>
                      <a:r>
                        <a:rPr lang="en-US" b="1" dirty="0" err="1"/>
                        <a:t>RecursiveTask</a:t>
                      </a:r>
                      <a:r>
                        <a:rPr lang="en-US" b="1" dirty="0"/>
                        <a:t>&lt;V&gt;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5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Override </a:t>
                      </a:r>
                      <a:r>
                        <a:rPr lang="en-US" b="1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Override </a:t>
                      </a:r>
                      <a:r>
                        <a:rPr lang="en-US" b="1" dirty="0"/>
                        <a:t>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8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Store the answer in a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 a V from 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6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</a:t>
                      </a:r>
                      <a:r>
                        <a:rPr lang="en-US" b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 </a:t>
                      </a:r>
                      <a:r>
                        <a:rPr lang="en-US" b="1" dirty="0"/>
                        <a:t>fork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join </a:t>
                      </a:r>
                      <a:r>
                        <a:rPr lang="en-US" b="0" dirty="0"/>
                        <a:t>synchronizes only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join </a:t>
                      </a:r>
                      <a:r>
                        <a:rPr lang="en-US" b="0" dirty="0"/>
                        <a:t>synchronizes and returns the answer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36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</a:t>
                      </a:r>
                      <a:r>
                        <a:rPr lang="en-US" b="1" dirty="0"/>
                        <a:t>run</a:t>
                      </a:r>
                      <a:r>
                        <a:rPr lang="en-US" dirty="0"/>
                        <a:t> to execute sequentially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 </a:t>
                      </a:r>
                      <a:r>
                        <a:rPr lang="en-US" b="1" dirty="0"/>
                        <a:t>compute</a:t>
                      </a:r>
                      <a:r>
                        <a:rPr lang="en-US" dirty="0"/>
                        <a:t> to execute sequentially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Have a topmost thread and call </a:t>
                      </a:r>
                      <a:r>
                        <a:rPr lang="en-US" b="1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a pool and call </a:t>
                      </a:r>
                      <a:r>
                        <a:rPr lang="en-US" b="1" dirty="0"/>
                        <a:t>invoke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53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5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Divide and Conquer with </a:t>
            </a:r>
            <a:r>
              <a:rPr lang="en-US" sz="4000" dirty="0" err="1"/>
              <a:t>ForkJoin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701040"/>
            <a:ext cx="10515600" cy="638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SumTask</a:t>
            </a:r>
            <a:r>
              <a:rPr lang="en-US" dirty="0"/>
              <a:t> extends </a:t>
            </a:r>
            <a:r>
              <a:rPr lang="en-US" dirty="0" err="1"/>
              <a:t>RecursiveTask</a:t>
            </a:r>
            <a:r>
              <a:rPr lang="en-US" dirty="0"/>
              <a:t>&lt;Integer&gt; { </a:t>
            </a:r>
          </a:p>
          <a:p>
            <a:pPr marL="0" indent="0">
              <a:buNone/>
            </a:pPr>
            <a:r>
              <a:rPr lang="en-US" dirty="0"/>
              <a:t>	int lo; int hi; int[] </a:t>
            </a:r>
            <a:r>
              <a:rPr lang="en-US" dirty="0" err="1"/>
              <a:t>arr</a:t>
            </a:r>
            <a:r>
              <a:rPr lang="en-US" dirty="0"/>
              <a:t>; // fields to know what to do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SumTask</a:t>
            </a:r>
            <a:r>
              <a:rPr lang="en-US" dirty="0"/>
              <a:t>(int[] a, int l, int h) { … } </a:t>
            </a:r>
          </a:p>
          <a:p>
            <a:pPr marL="0" indent="0">
              <a:buNone/>
            </a:pPr>
            <a:r>
              <a:rPr lang="en-US" dirty="0"/>
              <a:t>	protected Integer compute(){// return answer </a:t>
            </a:r>
          </a:p>
          <a:p>
            <a:pPr marL="0" indent="0">
              <a:buNone/>
            </a:pPr>
            <a:r>
              <a:rPr lang="en-US" dirty="0"/>
              <a:t>		if(hi – lo &lt; SEQUENTIAL_CUTOFF) {  // base case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ans</a:t>
            </a:r>
            <a:r>
              <a:rPr lang="en-US" dirty="0"/>
              <a:t> = 0; // local var, not a field </a:t>
            </a:r>
          </a:p>
          <a:p>
            <a:pPr marL="0" indent="0">
              <a:buNone/>
            </a:pPr>
            <a:r>
              <a:rPr lang="en-US" dirty="0"/>
              <a:t>			for(int </a:t>
            </a:r>
            <a:r>
              <a:rPr lang="en-US" dirty="0" err="1"/>
              <a:t>i</a:t>
            </a:r>
            <a:r>
              <a:rPr lang="en-US" dirty="0"/>
              <a:t>=lo; </a:t>
            </a:r>
            <a:r>
              <a:rPr lang="en-US" dirty="0" err="1"/>
              <a:t>i</a:t>
            </a:r>
            <a:r>
              <a:rPr lang="en-US" dirty="0"/>
              <a:t> &lt; hi;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}</a:t>
            </a:r>
          </a:p>
          <a:p>
            <a:pPr marL="0" indent="0">
              <a:buNone/>
            </a:pPr>
            <a:r>
              <a:rPr lang="en-US" dirty="0"/>
              <a:t>			return </a:t>
            </a:r>
            <a:r>
              <a:rPr lang="en-US" dirty="0" err="1"/>
              <a:t>ans</a:t>
            </a:r>
            <a:r>
              <a:rPr lang="en-US" dirty="0"/>
              <a:t>;} </a:t>
            </a:r>
          </a:p>
          <a:p>
            <a:pPr marL="0" indent="0">
              <a:buNone/>
            </a:pPr>
            <a:r>
              <a:rPr lang="en-US" dirty="0"/>
              <a:t>		else {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SumTask</a:t>
            </a:r>
            <a:r>
              <a:rPr lang="en-US" dirty="0"/>
              <a:t> left = new </a:t>
            </a:r>
            <a:r>
              <a:rPr lang="en-US" dirty="0" err="1"/>
              <a:t>SumTask</a:t>
            </a:r>
            <a:r>
              <a:rPr lang="en-US" dirty="0"/>
              <a:t>(</a:t>
            </a:r>
            <a:r>
              <a:rPr lang="en-US" dirty="0" err="1"/>
              <a:t>arr,lo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SumTask</a:t>
            </a:r>
            <a:r>
              <a:rPr lang="en-US" dirty="0"/>
              <a:t> right= new </a:t>
            </a:r>
            <a:r>
              <a:rPr lang="en-US" dirty="0" err="1"/>
              <a:t>SumTask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)/2,hi);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left.fork</a:t>
            </a:r>
            <a:r>
              <a:rPr lang="en-US" dirty="0"/>
              <a:t>(); // fork a thread and calls compute (conquer)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rightAns</a:t>
            </a:r>
            <a:r>
              <a:rPr lang="en-US" dirty="0"/>
              <a:t> = </a:t>
            </a:r>
            <a:r>
              <a:rPr lang="en-US" dirty="0" err="1"/>
              <a:t>right.compute</a:t>
            </a:r>
            <a:r>
              <a:rPr lang="en-US" dirty="0"/>
              <a:t>(); //call compute directly (conquer)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leftAns</a:t>
            </a:r>
            <a:r>
              <a:rPr lang="en-US" dirty="0"/>
              <a:t> = </a:t>
            </a:r>
            <a:r>
              <a:rPr lang="en-US" dirty="0" err="1"/>
              <a:t>left.join</a:t>
            </a:r>
            <a:r>
              <a:rPr lang="en-US" dirty="0"/>
              <a:t>(); // get result from left </a:t>
            </a:r>
          </a:p>
          <a:p>
            <a:pPr marL="0" indent="0">
              <a:buNone/>
            </a:pPr>
            <a:r>
              <a:rPr lang="en-US" dirty="0"/>
              <a:t>			return </a:t>
            </a:r>
            <a:r>
              <a:rPr lang="en-US" dirty="0" err="1"/>
              <a:t>leftAns</a:t>
            </a:r>
            <a:r>
              <a:rPr lang="en-US" dirty="0"/>
              <a:t> + </a:t>
            </a:r>
            <a:r>
              <a:rPr lang="en-US" dirty="0" err="1"/>
              <a:t>rightAns</a:t>
            </a:r>
            <a:r>
              <a:rPr lang="en-US" dirty="0"/>
              <a:t>; // combine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88975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Divide and Conquer with </a:t>
            </a:r>
            <a:r>
              <a:rPr lang="en-US" sz="4000" dirty="0" err="1"/>
              <a:t>ForkJoin</a:t>
            </a:r>
            <a:r>
              <a:rPr lang="en-US" sz="4000" dirty="0"/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40" y="1442720"/>
            <a:ext cx="11424920" cy="638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static final </a:t>
            </a:r>
            <a:r>
              <a:rPr lang="en-US" dirty="0" err="1"/>
              <a:t>ForkJoinPool</a:t>
            </a:r>
            <a:r>
              <a:rPr lang="en-US" dirty="0"/>
              <a:t> POOL = new </a:t>
            </a:r>
            <a:r>
              <a:rPr lang="en-US" dirty="0" err="1"/>
              <a:t>ForkJoinPool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int sum(int[] </a:t>
            </a:r>
            <a:r>
              <a:rPr lang="en-US" dirty="0" err="1"/>
              <a:t>arr</a:t>
            </a:r>
            <a:r>
              <a:rPr lang="en-US" dirty="0"/>
              <a:t>){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SumTask</a:t>
            </a:r>
            <a:r>
              <a:rPr lang="en-US" dirty="0"/>
              <a:t> task = new </a:t>
            </a:r>
            <a:r>
              <a:rPr lang="en-US" dirty="0" err="1"/>
              <a:t>SumTask</a:t>
            </a:r>
            <a:r>
              <a:rPr lang="en-US" dirty="0"/>
              <a:t>(arr,0,arr.length)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POOL.invoke</a:t>
            </a:r>
            <a:r>
              <a:rPr lang="en-US" dirty="0"/>
              <a:t>(task); // invoke returns the value compute returns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92995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5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Find Max with </a:t>
            </a:r>
            <a:r>
              <a:rPr lang="en-US" sz="4000" dirty="0" err="1"/>
              <a:t>ForkJoin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701040"/>
            <a:ext cx="10515600" cy="638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MaxTask</a:t>
            </a:r>
            <a:r>
              <a:rPr lang="en-US" dirty="0"/>
              <a:t> extends </a:t>
            </a:r>
            <a:r>
              <a:rPr lang="en-US" dirty="0" err="1"/>
              <a:t>RecursiveTask</a:t>
            </a:r>
            <a:r>
              <a:rPr lang="en-US" dirty="0"/>
              <a:t>&lt;Integer&gt; { </a:t>
            </a:r>
          </a:p>
          <a:p>
            <a:pPr marL="0" indent="0">
              <a:buNone/>
            </a:pPr>
            <a:r>
              <a:rPr lang="en-US" dirty="0"/>
              <a:t>	int lo; int hi; int[] </a:t>
            </a:r>
            <a:r>
              <a:rPr lang="en-US" dirty="0" err="1"/>
              <a:t>arr</a:t>
            </a:r>
            <a:r>
              <a:rPr lang="en-US" dirty="0"/>
              <a:t>; // fields to know what to do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SumTask</a:t>
            </a:r>
            <a:r>
              <a:rPr lang="en-US" dirty="0"/>
              <a:t>(int[] a, int l, int h) { … } </a:t>
            </a:r>
          </a:p>
          <a:p>
            <a:pPr marL="0" indent="0">
              <a:buNone/>
            </a:pPr>
            <a:r>
              <a:rPr lang="en-US" dirty="0"/>
              <a:t>	protected Integer compute(){// return answer </a:t>
            </a:r>
          </a:p>
          <a:p>
            <a:pPr marL="0" indent="0">
              <a:buNone/>
            </a:pPr>
            <a:r>
              <a:rPr lang="en-US" dirty="0"/>
              <a:t>		if(hi – lo &lt; SEQUENTIAL_CUTOFF) {  // base case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ans</a:t>
            </a:r>
            <a:r>
              <a:rPr lang="en-US" dirty="0"/>
              <a:t> = </a:t>
            </a:r>
            <a:r>
              <a:rPr lang="en-US" dirty="0" err="1"/>
              <a:t>Integer.MIN_VALUE</a:t>
            </a:r>
            <a:r>
              <a:rPr lang="en-US" dirty="0"/>
              <a:t>; // local var, not a field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for(int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=lo;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&lt; hi;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++) {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</a:t>
            </a:r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Math.max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arr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]);}</a:t>
            </a:r>
          </a:p>
          <a:p>
            <a:pPr marL="0" indent="0">
              <a:buNone/>
            </a:pPr>
            <a:r>
              <a:rPr lang="en-US" dirty="0"/>
              <a:t>			return </a:t>
            </a:r>
            <a:r>
              <a:rPr lang="en-US" dirty="0" err="1"/>
              <a:t>ans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	else {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MaxTask</a:t>
            </a:r>
            <a:r>
              <a:rPr lang="en-US" dirty="0"/>
              <a:t> left = new </a:t>
            </a:r>
            <a:r>
              <a:rPr lang="en-US" dirty="0" err="1"/>
              <a:t>MaxTask</a:t>
            </a:r>
            <a:r>
              <a:rPr lang="en-US" dirty="0"/>
              <a:t>(</a:t>
            </a:r>
            <a:r>
              <a:rPr lang="en-US" dirty="0" err="1"/>
              <a:t>arr,lo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MaxTask</a:t>
            </a:r>
            <a:r>
              <a:rPr lang="en-US" dirty="0"/>
              <a:t> right= new </a:t>
            </a:r>
            <a:r>
              <a:rPr lang="en-US" dirty="0" err="1"/>
              <a:t>MaxTask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)/2,hi);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left.fork</a:t>
            </a:r>
            <a:r>
              <a:rPr lang="en-US" dirty="0"/>
              <a:t>(); // fork a thread and calls compute (conquer)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rightAns</a:t>
            </a:r>
            <a:r>
              <a:rPr lang="en-US" dirty="0"/>
              <a:t> = </a:t>
            </a:r>
            <a:r>
              <a:rPr lang="en-US" dirty="0" err="1"/>
              <a:t>right.compute</a:t>
            </a:r>
            <a:r>
              <a:rPr lang="en-US" dirty="0"/>
              <a:t>(); //call compute directly (conquer)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leftAns</a:t>
            </a:r>
            <a:r>
              <a:rPr lang="en-US" dirty="0"/>
              <a:t> = </a:t>
            </a:r>
            <a:r>
              <a:rPr lang="en-US" dirty="0" err="1"/>
              <a:t>left.join</a:t>
            </a:r>
            <a:r>
              <a:rPr lang="en-US" dirty="0"/>
              <a:t>(); // get result from left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return </a:t>
            </a:r>
            <a:r>
              <a:rPr lang="en-US" dirty="0" err="1">
                <a:solidFill>
                  <a:srgbClr val="FF0000"/>
                </a:solidFill>
              </a:rPr>
              <a:t>Math.max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rightAns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leftAns</a:t>
            </a:r>
            <a:r>
              <a:rPr lang="en-US" dirty="0">
                <a:solidFill>
                  <a:srgbClr val="FF0000"/>
                </a:solidFill>
              </a:rPr>
              <a:t>); </a:t>
            </a:r>
            <a:r>
              <a:rPr lang="en-US" dirty="0"/>
              <a:t>// combine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1490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31421</TotalTime>
  <Words>2207</Words>
  <Application>Microsoft Office PowerPoint</Application>
  <PresentationFormat>Widescreen</PresentationFormat>
  <Paragraphs>281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 Light</vt:lpstr>
      <vt:lpstr>Cambria Math</vt:lpstr>
      <vt:lpstr>Calibri</vt:lpstr>
      <vt:lpstr>Arial</vt:lpstr>
      <vt:lpstr>Office Theme</vt:lpstr>
      <vt:lpstr>CSE 332 Autumn 2023 Lecture 22: ForkJoin Analysis</vt:lpstr>
      <vt:lpstr>New Story</vt:lpstr>
      <vt:lpstr>Back to Summing an Array</vt:lpstr>
      <vt:lpstr>Parallel Sum</vt:lpstr>
      <vt:lpstr>Divide and Conquer with Threads</vt:lpstr>
      <vt:lpstr>ForkJoin Framework</vt:lpstr>
      <vt:lpstr>Divide and Conquer with ForkJoin</vt:lpstr>
      <vt:lpstr>Divide and Conquer with ForkJoin (continued)</vt:lpstr>
      <vt:lpstr>Find Max with ForkJoin</vt:lpstr>
      <vt:lpstr>Other Problems that can be solved similarly</vt:lpstr>
      <vt:lpstr>Reductions</vt:lpstr>
      <vt:lpstr>Map</vt:lpstr>
      <vt:lpstr>Map with ForkJoin</vt:lpstr>
      <vt:lpstr>Map with ForkJoin (continued)</vt:lpstr>
      <vt:lpstr>Maps and Reductions</vt:lpstr>
      <vt:lpstr>Parallel Algorithm Analysis</vt:lpstr>
      <vt:lpstr>Work and Span</vt:lpstr>
      <vt:lpstr>Directed Acyclic Graph (DAG)</vt:lpstr>
      <vt:lpstr>ForkJoin DAG</vt:lpstr>
      <vt:lpstr>More Vocab</vt:lpstr>
      <vt:lpstr>Asymptotically Optimal T_P</vt:lpstr>
      <vt:lpstr>Division of Responsibility</vt:lpstr>
      <vt:lpstr>And now for some bad news…</vt:lpstr>
      <vt:lpstr>Amdahl’s Law (mostly bad news)</vt:lpstr>
      <vt:lpstr>Ahmdal’s Law Example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272</cp:revision>
  <dcterms:created xsi:type="dcterms:W3CDTF">2023-10-13T16:06:42Z</dcterms:created>
  <dcterms:modified xsi:type="dcterms:W3CDTF">2023-11-20T19:24:57Z</dcterms:modified>
</cp:coreProperties>
</file>