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546" r:id="rId3"/>
    <p:sldId id="549" r:id="rId4"/>
    <p:sldId id="550" r:id="rId5"/>
    <p:sldId id="551" r:id="rId6"/>
    <p:sldId id="547" r:id="rId7"/>
    <p:sldId id="752" r:id="rId8"/>
    <p:sldId id="753" r:id="rId9"/>
    <p:sldId id="830" r:id="rId10"/>
    <p:sldId id="836" r:id="rId11"/>
    <p:sldId id="829" r:id="rId12"/>
    <p:sldId id="837" r:id="rId13"/>
    <p:sldId id="846" r:id="rId14"/>
    <p:sldId id="831" r:id="rId15"/>
    <p:sldId id="832" r:id="rId16"/>
    <p:sldId id="754" r:id="rId17"/>
    <p:sldId id="755" r:id="rId18"/>
    <p:sldId id="835" r:id="rId19"/>
    <p:sldId id="852" r:id="rId20"/>
    <p:sldId id="756" r:id="rId21"/>
    <p:sldId id="757" r:id="rId22"/>
    <p:sldId id="847" r:id="rId23"/>
    <p:sldId id="848" r:id="rId24"/>
    <p:sldId id="850" r:id="rId25"/>
    <p:sldId id="849" r:id="rId26"/>
    <p:sldId id="851" r:id="rId27"/>
    <p:sldId id="799" r:id="rId28"/>
    <p:sldId id="853" r:id="rId29"/>
    <p:sldId id="854" r:id="rId30"/>
    <p:sldId id="839" r:id="rId31"/>
    <p:sldId id="840" r:id="rId32"/>
    <p:sldId id="857" r:id="rId33"/>
    <p:sldId id="843" r:id="rId34"/>
    <p:sldId id="844" r:id="rId35"/>
    <p:sldId id="858" r:id="rId36"/>
    <p:sldId id="859" r:id="rId37"/>
    <p:sldId id="862" r:id="rId38"/>
  </p:sldIdLst>
  <p:sldSz cx="12192000" cy="6858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libri Light" panose="020F0302020204030204" pitchFamily="34" charset="0"/>
      <p:regular r:id="rId43"/>
      <p:italic r:id="rId44"/>
    </p:embeddedFont>
    <p:embeddedFont>
      <p:font typeface="Cambria Math" panose="02040503050406030204" pitchFamily="18" charset="0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9900"/>
    <a:srgbClr val="FF9797"/>
    <a:srgbClr val="FF6464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A8D94-701F-50B7-FF63-239144983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1BD39A-A942-599F-149A-747401D54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5134E-8798-2A87-98AE-0B134785D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803DE-E5A1-A42D-17E0-52D8A15FE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8009D-BD52-D020-26A4-CCFF2596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0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C0788-F665-F0AA-D34E-18CDC381E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25BE1-D418-6610-B976-595A42D78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C710E-4740-E186-8004-9F098E4B8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57D91-6BF0-5F67-0BAA-BA3B5985E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EB95B-64CF-ED1B-895D-0C15FB84A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7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6B0D1A-0325-047A-3C56-DB7DC37D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2D4EC8-DF7A-722B-0985-B7E8ED880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F5D96-5B5D-A0E1-6B7E-F894B33D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1E58B-FD1B-5158-9002-DB790902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6E6E6-5DB2-B08C-E98E-4CE4CABA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4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D3513-3DBF-F295-0635-A76FAD8F7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A398C-CAEC-53AA-8A8B-28B4B6EFE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AEDF-9628-E07A-C6FB-A23F1B37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D4231-DF5D-E75E-40A2-4490E3864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61DB8-8E9A-0329-3CC7-DD8BE396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B190C-5088-0FD4-FA3D-07D222B9F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2422D-2D16-CCA8-2A1C-E13A1E064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C9900-661D-64EA-83FB-0318C266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F216F-818C-AE83-8D4F-42EC3C942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494A3-F80F-EC41-DDC0-726FC63A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1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F6897-8ADC-82FB-24C1-148BB152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07461-A71F-ECE6-AE85-5EA3DB5E1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9E8EA-550B-F0DB-2472-AE2D0456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A28DD-EC75-9F30-A7D3-C90A8D02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D4F3C-0167-D8D5-E58E-83645CE37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6DDF0-EBE9-4CB3-A532-8F8C26FC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4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EBC21-07E8-90D6-8FD3-4B7809D35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688B1-01DC-A6B4-1C44-C73416EC0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004C5-4EEE-C9A3-0FFF-B154F5B9A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C95CA1-99E7-80CC-FF66-5C2F25904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21CBD4-5851-D78F-5249-59CDD8C9BC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92F86E-5D21-865D-53AE-77B5C57E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F5E5A8-7D51-605B-E276-A7A5B93FE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E01F4-D4D9-E56F-9035-05E60581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237B-2CFD-F0AF-D3E6-2FDD100A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614118-0522-CF53-601D-265A3261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C46D9-B22E-C768-B35E-20DA3395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D07EE-0E9C-EC8E-BAC0-7B8C9EFB5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1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BA0918-E285-61F1-EDAF-6B7FD149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AFD855-6290-493F-81E4-A89E8DDED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BAA96-146F-BEF1-15D5-935C1B8E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91D78-E109-DF5D-A589-413429D2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91868-FB59-5D14-1BCA-C7C43F068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2F535-BC7E-F5E2-864B-461F8404D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FCF40-365C-13EE-4DB1-CC7C5858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58AA7-3077-1807-CEB8-2C0F27B4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74C30-07C1-3F35-E57B-30BFA71AB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1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81C30-49BA-398C-2DF8-B0736590C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C7B813-1595-60AF-F5B3-A0DAE6653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402F2-AF70-21FD-1449-18CBF4C17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982EC-DE32-4452-40AB-762F386AF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76A50-D174-12CE-9CCD-74569685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79484-4128-5F97-59B5-3CF00D56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3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FDEBFE-9C54-D45A-111D-948735AB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F582E-F84E-411A-7F7A-D8EF87E1F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CE3F9-A152-FD27-1D1D-64A1C313F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21D02-69CC-42C9-85CE-4F8B68ED22B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318D-9BE5-6E4A-1795-F02EED65F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4FB82-C81E-722D-F23A-4047C60DB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2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33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9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CSE 332 Autumn 2023</a:t>
            </a:r>
            <a:br>
              <a:rPr lang="en-US" dirty="0"/>
            </a:br>
            <a:r>
              <a:rPr lang="en-US" dirty="0"/>
              <a:t>Lecture 18: Graphs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http://www.cs.uw.edu/332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Self-Edges and Duplicate Edges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10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4F64E0-3961-CFDA-3271-06B48D4D0B4D}"/>
              </a:ext>
            </a:extLst>
          </p:cNvPr>
          <p:cNvGrpSpPr/>
          <p:nvPr/>
        </p:nvGrpSpPr>
        <p:grpSpPr>
          <a:xfrm>
            <a:off x="1524000" y="2625729"/>
            <a:ext cx="7044346" cy="3888478"/>
            <a:chOff x="1524000" y="2625729"/>
            <a:chExt cx="7044346" cy="3888478"/>
          </a:xfrm>
        </p:grpSpPr>
        <p:grpSp>
          <p:nvGrpSpPr>
            <p:cNvPr id="2070" name="Group 2069"/>
            <p:cNvGrpSpPr/>
            <p:nvPr/>
          </p:nvGrpSpPr>
          <p:grpSpPr>
            <a:xfrm>
              <a:off x="1524000" y="2625729"/>
              <a:ext cx="7044346" cy="3888478"/>
              <a:chOff x="0" y="3020093"/>
              <a:chExt cx="7044346" cy="3888478"/>
            </a:xfrm>
          </p:grpSpPr>
          <p:cxnSp>
            <p:nvCxnSpPr>
              <p:cNvPr id="17" name="Straight Connector 16"/>
              <p:cNvCxnSpPr>
                <a:stCxn id="5" idx="7"/>
                <a:endCxn id="44" idx="2"/>
              </p:cNvCxnSpPr>
              <p:nvPr/>
            </p:nvCxnSpPr>
            <p:spPr>
              <a:xfrm flipV="1">
                <a:off x="438102" y="3276727"/>
                <a:ext cx="1492916" cy="96260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44" idx="6"/>
                <a:endCxn id="48" idx="2"/>
              </p:cNvCxnSpPr>
              <p:nvPr/>
            </p:nvCxnSpPr>
            <p:spPr>
              <a:xfrm>
                <a:off x="2444286" y="3276727"/>
                <a:ext cx="1510213" cy="52390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5" idx="4"/>
                <a:endCxn id="45" idx="1"/>
              </p:cNvCxnSpPr>
              <p:nvPr/>
            </p:nvCxnSpPr>
            <p:spPr>
              <a:xfrm>
                <a:off x="256634" y="4677433"/>
                <a:ext cx="857899" cy="1046257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47" idx="3"/>
                <a:endCxn id="45" idx="7"/>
              </p:cNvCxnSpPr>
              <p:nvPr/>
            </p:nvCxnSpPr>
            <p:spPr>
              <a:xfrm flipH="1">
                <a:off x="1477469" y="4930617"/>
                <a:ext cx="1172042" cy="79307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50" idx="2"/>
                <a:endCxn id="45" idx="5"/>
              </p:cNvCxnSpPr>
              <p:nvPr/>
            </p:nvCxnSpPr>
            <p:spPr>
              <a:xfrm flipH="1" flipV="1">
                <a:off x="1477469" y="6086626"/>
                <a:ext cx="1369411" cy="5653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47" idx="5"/>
                <a:endCxn id="50" idx="0"/>
              </p:cNvCxnSpPr>
              <p:nvPr/>
            </p:nvCxnSpPr>
            <p:spPr>
              <a:xfrm>
                <a:off x="3012447" y="4930617"/>
                <a:ext cx="91067" cy="146468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47" idx="7"/>
                <a:endCxn id="48" idx="3"/>
              </p:cNvCxnSpPr>
              <p:nvPr/>
            </p:nvCxnSpPr>
            <p:spPr>
              <a:xfrm flipV="1">
                <a:off x="3012447" y="3510585"/>
                <a:ext cx="1017218" cy="105709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cxnSpLocks/>
                <a:stCxn id="50" idx="6"/>
                <a:endCxn id="51" idx="2"/>
              </p:cNvCxnSpPr>
              <p:nvPr/>
            </p:nvCxnSpPr>
            <p:spPr>
              <a:xfrm flipV="1">
                <a:off x="3360148" y="6395303"/>
                <a:ext cx="1641019" cy="25663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51" idx="1"/>
                <a:endCxn id="48" idx="4"/>
              </p:cNvCxnSpPr>
              <p:nvPr/>
            </p:nvCxnSpPr>
            <p:spPr>
              <a:xfrm flipH="1" flipV="1">
                <a:off x="4211133" y="3585751"/>
                <a:ext cx="865200" cy="262808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54" idx="2"/>
                <a:endCxn id="48" idx="5"/>
              </p:cNvCxnSpPr>
              <p:nvPr/>
            </p:nvCxnSpPr>
            <p:spPr>
              <a:xfrm flipH="1" flipV="1">
                <a:off x="4392601" y="3510585"/>
                <a:ext cx="913997" cy="495205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51" idx="0"/>
                <a:endCxn id="54" idx="3"/>
              </p:cNvCxnSpPr>
              <p:nvPr/>
            </p:nvCxnSpPr>
            <p:spPr>
              <a:xfrm flipV="1">
                <a:off x="5257801" y="4187258"/>
                <a:ext cx="123963" cy="19514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53" idx="1"/>
                <a:endCxn id="54" idx="5"/>
              </p:cNvCxnSpPr>
              <p:nvPr/>
            </p:nvCxnSpPr>
            <p:spPr>
              <a:xfrm flipH="1" flipV="1">
                <a:off x="5744700" y="4187258"/>
                <a:ext cx="861544" cy="674868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53" idx="3"/>
                <a:endCxn id="51" idx="6"/>
              </p:cNvCxnSpPr>
              <p:nvPr/>
            </p:nvCxnSpPr>
            <p:spPr>
              <a:xfrm flipH="1">
                <a:off x="5514435" y="5225062"/>
                <a:ext cx="1091809" cy="117024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stCxn id="44" idx="4"/>
                <a:endCxn id="45" idx="0"/>
              </p:cNvCxnSpPr>
              <p:nvPr/>
            </p:nvCxnSpPr>
            <p:spPr>
              <a:xfrm flipH="1">
                <a:off x="1296001" y="3533361"/>
                <a:ext cx="891651" cy="211516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Oval 4"/>
              <p:cNvSpPr/>
              <p:nvPr/>
            </p:nvSpPr>
            <p:spPr>
              <a:xfrm>
                <a:off x="0" y="416416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039367" y="5648524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574345" y="449251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954499" y="307248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846880" y="639530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6</a:t>
                </a: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001167" y="6138669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6531078" y="4786960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5306598" y="3749156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5017AB7-164A-F3E8-2283-B6D8043EC3F1}"/>
                </a:ext>
              </a:extLst>
            </p:cNvPr>
            <p:cNvCxnSpPr>
              <a:cxnSpLocks/>
              <a:stCxn id="51" idx="7"/>
              <a:endCxn id="54" idx="4"/>
            </p:cNvCxnSpPr>
            <p:nvPr/>
          </p:nvCxnSpPr>
          <p:spPr>
            <a:xfrm flipV="1">
              <a:off x="6963269" y="3868060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F03C30C-4DA2-F5A0-18BB-7C9D45A12607}"/>
                </a:ext>
              </a:extLst>
            </p:cNvPr>
            <p:cNvCxnSpPr>
              <a:cxnSpLocks/>
              <a:stCxn id="50" idx="3"/>
              <a:endCxn id="45" idx="4"/>
            </p:cNvCxnSpPr>
            <p:nvPr/>
          </p:nvCxnSpPr>
          <p:spPr>
            <a:xfrm flipH="1" flipV="1">
              <a:off x="2820001" y="5767428"/>
              <a:ext cx="1626045" cy="671613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33CB24-50C7-D2CF-FAED-CF4F258497C8}"/>
              </a:ext>
            </a:extLst>
          </p:cNvPr>
          <p:cNvCxnSpPr>
            <a:cxnSpLocks/>
            <a:stCxn id="5" idx="6"/>
            <a:endCxn id="44" idx="3"/>
          </p:cNvCxnSpPr>
          <p:nvPr/>
        </p:nvCxnSpPr>
        <p:spPr>
          <a:xfrm flipV="1">
            <a:off x="2037268" y="3063831"/>
            <a:ext cx="1492916" cy="962604"/>
          </a:xfrm>
          <a:prstGeom prst="line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6B0E6A-605D-5996-9043-170D7CC5F07A}"/>
              </a:ext>
            </a:extLst>
          </p:cNvPr>
          <p:cNvCxnSpPr>
            <a:cxnSpLocks/>
            <a:stCxn id="51" idx="3"/>
            <a:endCxn id="50" idx="5"/>
          </p:cNvCxnSpPr>
          <p:nvPr/>
        </p:nvCxnSpPr>
        <p:spPr>
          <a:xfrm flipH="1">
            <a:off x="4808982" y="6182407"/>
            <a:ext cx="1791351" cy="256634"/>
          </a:xfrm>
          <a:prstGeom prst="line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49B9F7E4-6D03-3262-1E65-A6910025C7EF}"/>
              </a:ext>
            </a:extLst>
          </p:cNvPr>
          <p:cNvCxnSpPr>
            <a:cxnSpLocks/>
            <a:stCxn id="5" idx="0"/>
            <a:endCxn id="5" idx="2"/>
          </p:cNvCxnSpPr>
          <p:nvPr/>
        </p:nvCxnSpPr>
        <p:spPr>
          <a:xfrm rot="16200000" flipH="1" flipV="1">
            <a:off x="1524000" y="3769801"/>
            <a:ext cx="256634" cy="256634"/>
          </a:xfrm>
          <a:prstGeom prst="curvedConnector4">
            <a:avLst>
              <a:gd name="adj1" fmla="val -135735"/>
              <a:gd name="adj2" fmla="val 235735"/>
            </a:avLst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C3F99A2-D314-6EC0-C057-BC351C4F1666}"/>
              </a:ext>
            </a:extLst>
          </p:cNvPr>
          <p:cNvSpPr txBox="1"/>
          <p:nvPr/>
        </p:nvSpPr>
        <p:spPr>
          <a:xfrm>
            <a:off x="3108113" y="1460924"/>
            <a:ext cx="104071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Some graphs may have duplicate edges (e.g. here we have the edge (1,2) twice).</a:t>
            </a:r>
          </a:p>
          <a:p>
            <a:r>
              <a:rPr lang="en-US" sz="2000" dirty="0"/>
              <a:t>Some may also have self-edges (e.g. here there is an edge from 1 to 1).</a:t>
            </a:r>
          </a:p>
          <a:p>
            <a:r>
              <a:rPr lang="en-US" sz="2000" dirty="0"/>
              <a:t>Graph with  Neither self-edges nor duplicate edges are called </a:t>
            </a:r>
            <a:r>
              <a:rPr lang="en-US" sz="2000" b="1" dirty="0">
                <a:solidFill>
                  <a:srgbClr val="FF00FF"/>
                </a:solidFill>
              </a:rPr>
              <a:t>simple graphs</a:t>
            </a:r>
          </a:p>
        </p:txBody>
      </p:sp>
    </p:spTree>
    <p:extLst>
      <p:ext uri="{BB962C8B-B14F-4D97-AF65-F5344CB8AC3E}">
        <p14:creationId xmlns:p14="http://schemas.microsoft.com/office/powerpoint/2010/main" val="3538788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11</a:t>
            </a:fld>
            <a:endParaRPr lang="en-US"/>
          </a:p>
        </p:txBody>
      </p:sp>
      <p:grpSp>
        <p:nvGrpSpPr>
          <p:cNvPr id="2070" name="Group 2069"/>
          <p:cNvGrpSpPr/>
          <p:nvPr/>
        </p:nvGrpSpPr>
        <p:grpSpPr>
          <a:xfrm>
            <a:off x="1524000" y="2743200"/>
            <a:ext cx="7044346" cy="4072018"/>
            <a:chOff x="0" y="2862182"/>
            <a:chExt cx="7044346" cy="4072018"/>
          </a:xfrm>
        </p:grpSpPr>
        <p:cxnSp>
          <p:nvCxnSpPr>
            <p:cNvPr id="17" name="Straight Connector 16"/>
            <p:cNvCxnSpPr>
              <a:stCxn id="5" idx="7"/>
              <a:endCxn id="44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44" idx="6"/>
              <a:endCxn id="48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5" idx="4"/>
              <a:endCxn id="45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47" idx="3"/>
              <a:endCxn id="45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50" idx="2"/>
              <a:endCxn id="45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47" idx="5"/>
              <a:endCxn id="50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47" idx="7"/>
              <a:endCxn id="48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50" idx="6"/>
              <a:endCxn id="51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51" idx="1"/>
              <a:endCxn id="48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54" idx="2"/>
              <a:endCxn id="48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51" idx="0"/>
              <a:endCxn id="54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53" idx="1"/>
              <a:endCxn id="54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53" idx="3"/>
              <a:endCxn id="51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7" name="TextBox 2056"/>
            <p:cNvSpPr txBox="1"/>
            <p:nvPr/>
          </p:nvSpPr>
          <p:spPr>
            <a:xfrm>
              <a:off x="886366" y="333144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095562" y="409903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895875" y="65648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047348" y="590515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004912" y="471724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119679" y="446277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582463" y="32991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058462" y="554633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064048" y="385317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051034" y="52242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885966" y="640439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830979" y="286218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56634" y="509652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69" name="Straight Connector 68"/>
            <p:cNvCxnSpPr>
              <a:stCxn id="44" idx="4"/>
              <a:endCxn id="45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1414258" y="426242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45" name="Oval 44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67" name="TextBox 2066"/>
              <p:cNvSpPr txBox="1"/>
              <p:nvPr/>
            </p:nvSpPr>
            <p:spPr>
              <a:xfrm>
                <a:off x="3976310" y="1295402"/>
                <a:ext cx="480298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Definition: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𝐺</m:t>
                    </m:r>
                    <m:r>
                      <a:rPr lang="en-US" sz="4000" i="1">
                        <a:latin typeface="Cambria Math"/>
                      </a:rPr>
                      <m:t>=(</m:t>
                    </m:r>
                    <m:r>
                      <a:rPr lang="en-US" sz="4000" i="1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sz="4000" i="1">
                        <a:latin typeface="Cambria Math"/>
                      </a:rPr>
                      <m:t>,</m:t>
                    </m:r>
                    <m:r>
                      <a:rPr lang="en-US" sz="4000" i="1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  <m:r>
                      <a:rPr lang="en-US" sz="4000" i="1">
                        <a:latin typeface="Cambria Math"/>
                      </a:rPr>
                      <m:t>)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2067" name="TextBox 20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310" y="1295402"/>
                <a:ext cx="4802981" cy="707886"/>
              </a:xfrm>
              <a:prstGeom prst="rect">
                <a:avLst/>
              </a:prstGeom>
              <a:blipFill>
                <a:blip r:embed="rId2"/>
                <a:stretch>
                  <a:fillRect l="-4222" t="-12281" r="-2111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68" name="TextBox 2067"/>
          <p:cNvSpPr txBox="1"/>
          <p:nvPr/>
        </p:nvSpPr>
        <p:spPr>
          <a:xfrm>
            <a:off x="6639846" y="1058920"/>
            <a:ext cx="2097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Vertices/Nodes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990052" y="1847846"/>
            <a:ext cx="908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Edges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2496650" y="1981200"/>
                <a:ext cx="504715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B050"/>
                        </a:solidFill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4000" dirty="0"/>
                  <a:t> </a:t>
                </a:r>
                <a:r>
                  <a:rPr lang="en-US" sz="4000" dirty="0">
                    <a:solidFill>
                      <a:srgbClr val="00B050"/>
                    </a:solidFill>
                  </a:rPr>
                  <a:t>weight</a:t>
                </a:r>
                <a:r>
                  <a:rPr lang="en-US" sz="4000" dirty="0"/>
                  <a:t> of </a:t>
                </a:r>
                <a:r>
                  <a:rPr lang="en-US" sz="4000" dirty="0">
                    <a:solidFill>
                      <a:srgbClr val="FF0000"/>
                    </a:solidFill>
                  </a:rPr>
                  <a:t>edge </a:t>
                </a:r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rgbClr val="FF0000"/>
                        </a:solidFill>
                        <a:latin typeface="Cambria Math"/>
                      </a:rPr>
                      <m:t>𝑒</m:t>
                    </m:r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650" y="1981200"/>
                <a:ext cx="5047151" cy="707886"/>
              </a:xfrm>
              <a:prstGeom prst="rect">
                <a:avLst/>
              </a:prstGeom>
              <a:blipFill>
                <a:blip r:embed="rId3"/>
                <a:stretch>
                  <a:fillRect l="-251" t="-14286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9" name="TextBox 2068"/>
              <p:cNvSpPr txBox="1"/>
              <p:nvPr/>
            </p:nvSpPr>
            <p:spPr>
              <a:xfrm>
                <a:off x="7322224" y="2789982"/>
                <a:ext cx="2651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={1,2,3,4,5,6,7,8,9}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69" name="TextBox 20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224" y="2789982"/>
                <a:ext cx="2651623" cy="400110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7315200" y="3214708"/>
                <a:ext cx="31204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={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2,3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,(1,3)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,…}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214708"/>
                <a:ext cx="3120470" cy="400110"/>
              </a:xfrm>
              <a:prstGeom prst="rect">
                <a:avLst/>
              </a:prstGeom>
              <a:blipFill>
                <a:blip r:embed="rId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5300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1A2D5-C737-A39E-7E2E-D192CB644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0B705-15E4-A291-8248-D337DB23F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application below, consider:</a:t>
            </a:r>
          </a:p>
          <a:p>
            <a:pPr lvl="1"/>
            <a:r>
              <a:rPr lang="en-US" dirty="0"/>
              <a:t>What are the nodes, what are the edges?</a:t>
            </a:r>
          </a:p>
          <a:p>
            <a:pPr lvl="1"/>
            <a:r>
              <a:rPr lang="en-US" dirty="0"/>
              <a:t>Is the graph directed?</a:t>
            </a:r>
          </a:p>
          <a:p>
            <a:pPr lvl="1"/>
            <a:r>
              <a:rPr lang="en-US" dirty="0"/>
              <a:t>Is the graph simple?</a:t>
            </a:r>
          </a:p>
          <a:p>
            <a:pPr lvl="1"/>
            <a:r>
              <a:rPr lang="en-US" dirty="0"/>
              <a:t>Is the graph weighted?</a:t>
            </a:r>
          </a:p>
          <a:p>
            <a:r>
              <a:rPr lang="en-US" dirty="0"/>
              <a:t>Facebook friends</a:t>
            </a:r>
          </a:p>
          <a:p>
            <a:r>
              <a:rPr lang="en-US" dirty="0"/>
              <a:t>Twitter followers</a:t>
            </a:r>
          </a:p>
          <a:p>
            <a:r>
              <a:rPr lang="en-US" dirty="0"/>
              <a:t>Java inheritance</a:t>
            </a:r>
          </a:p>
          <a:p>
            <a:r>
              <a:rPr lang="en-US" dirty="0"/>
              <a:t>Airline Routes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656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61270-E0F8-A2B4-DC31-E1498BB4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Graph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15C73-AF4A-DFE5-A3D1-D1EC818DC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7007967" cy="4525963"/>
          </a:xfrm>
        </p:spPr>
        <p:txBody>
          <a:bodyPr>
            <a:normAutofit/>
          </a:bodyPr>
          <a:lstStyle/>
          <a:p>
            <a:r>
              <a:rPr lang="en-US" dirty="0"/>
              <a:t>Adjacent/Neighbors</a:t>
            </a:r>
          </a:p>
          <a:p>
            <a:pPr lvl="1"/>
            <a:r>
              <a:rPr lang="en-US" dirty="0"/>
              <a:t>Nodes are adjacent/neighbors if they share an edge</a:t>
            </a:r>
          </a:p>
          <a:p>
            <a:r>
              <a:rPr lang="en-US" dirty="0"/>
              <a:t>Degree</a:t>
            </a:r>
          </a:p>
          <a:p>
            <a:pPr lvl="1"/>
            <a:r>
              <a:rPr lang="en-US" dirty="0"/>
              <a:t>Number of “neighbors” of a vertex</a:t>
            </a:r>
          </a:p>
          <a:p>
            <a:r>
              <a:rPr lang="en-US" dirty="0"/>
              <a:t>Indegree</a:t>
            </a:r>
          </a:p>
          <a:p>
            <a:pPr lvl="1"/>
            <a:r>
              <a:rPr lang="en-US" dirty="0"/>
              <a:t>Number of incoming neighbors</a:t>
            </a:r>
          </a:p>
          <a:p>
            <a:r>
              <a:rPr lang="en-US" dirty="0"/>
              <a:t>Outdegree</a:t>
            </a:r>
          </a:p>
          <a:p>
            <a:pPr lvl="1"/>
            <a:r>
              <a:rPr lang="en-US" dirty="0"/>
              <a:t>Number of outgoing neighbors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77077EB-8563-0C5E-9AF2-6FB42457C3F5}"/>
              </a:ext>
            </a:extLst>
          </p:cNvPr>
          <p:cNvGrpSpPr/>
          <p:nvPr/>
        </p:nvGrpSpPr>
        <p:grpSpPr>
          <a:xfrm>
            <a:off x="7848600" y="846138"/>
            <a:ext cx="4301146" cy="2374232"/>
            <a:chOff x="0" y="3020093"/>
            <a:chExt cx="7044346" cy="388847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1C421F4-A457-DB86-1FD3-32D14A13BE0A}"/>
                </a:ext>
              </a:extLst>
            </p:cNvPr>
            <p:cNvCxnSpPr>
              <a:stCxn id="19" idx="7"/>
              <a:endCxn id="20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06D50B3-9D94-894A-AEF4-03C92A6437D5}"/>
                </a:ext>
              </a:extLst>
            </p:cNvPr>
            <p:cNvCxnSpPr>
              <a:stCxn id="20" idx="6"/>
              <a:endCxn id="23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6F2AEC7-7C95-AF77-5085-BC18C20FED6C}"/>
                </a:ext>
              </a:extLst>
            </p:cNvPr>
            <p:cNvCxnSpPr>
              <a:stCxn id="19" idx="4"/>
              <a:endCxn id="21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D91F591-A554-8D39-D9B1-E0EE5E18BBEA}"/>
                </a:ext>
              </a:extLst>
            </p:cNvPr>
            <p:cNvCxnSpPr>
              <a:stCxn id="22" idx="3"/>
              <a:endCxn id="21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DDE6CD8-5778-FAA9-5C53-CE46081CD71E}"/>
                </a:ext>
              </a:extLst>
            </p:cNvPr>
            <p:cNvCxnSpPr>
              <a:stCxn id="24" idx="2"/>
              <a:endCxn id="21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877BBA0-F365-074C-3764-5C12DEEB2E8F}"/>
                </a:ext>
              </a:extLst>
            </p:cNvPr>
            <p:cNvCxnSpPr>
              <a:stCxn id="22" idx="5"/>
              <a:endCxn id="24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0203ADB-430A-D65F-9723-DAA04ACAFB9C}"/>
                </a:ext>
              </a:extLst>
            </p:cNvPr>
            <p:cNvCxnSpPr>
              <a:stCxn id="22" idx="7"/>
              <a:endCxn id="23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68AE7B9-7053-F6F9-A0D3-5A043D505A2D}"/>
                </a:ext>
              </a:extLst>
            </p:cNvPr>
            <p:cNvCxnSpPr>
              <a:stCxn id="24" idx="6"/>
              <a:endCxn id="25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5ACCEC-0E1D-BF87-4D29-C9EFE7A95074}"/>
                </a:ext>
              </a:extLst>
            </p:cNvPr>
            <p:cNvCxnSpPr>
              <a:stCxn id="25" idx="1"/>
              <a:endCxn id="23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3ADBF4-FB3C-D330-300D-00B6AF377E53}"/>
                </a:ext>
              </a:extLst>
            </p:cNvPr>
            <p:cNvCxnSpPr>
              <a:stCxn id="27" idx="2"/>
              <a:endCxn id="23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FFB4587-1690-02D4-BA3C-A0099E7358D5}"/>
                </a:ext>
              </a:extLst>
            </p:cNvPr>
            <p:cNvCxnSpPr>
              <a:stCxn id="25" idx="0"/>
              <a:endCxn id="27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C13D604-B112-B9D1-2FB0-D426EB51FDB5}"/>
                </a:ext>
              </a:extLst>
            </p:cNvPr>
            <p:cNvCxnSpPr>
              <a:stCxn id="26" idx="1"/>
              <a:endCxn id="27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8B21677-B01D-DF4C-8F76-B4A4CCE81DFF}"/>
                </a:ext>
              </a:extLst>
            </p:cNvPr>
            <p:cNvCxnSpPr>
              <a:stCxn id="26" idx="3"/>
              <a:endCxn id="25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A2EE3B9-2788-3830-4E73-9DF1652682FE}"/>
                </a:ext>
              </a:extLst>
            </p:cNvPr>
            <p:cNvCxnSpPr>
              <a:stCxn id="20" idx="4"/>
              <a:endCxn id="21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02ECF91-9510-823B-C909-5F0EB0CA3147}"/>
                </a:ext>
              </a:extLst>
            </p:cNvPr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8B09655-F346-B1A3-1410-FB8E825C8643}"/>
                </a:ext>
              </a:extLst>
            </p:cNvPr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9E88022-25E7-86C7-8B92-34447DB1CB81}"/>
                </a:ext>
              </a:extLst>
            </p:cNvPr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EB710F6-6934-006D-D44B-6C316E606C86}"/>
                </a:ext>
              </a:extLst>
            </p:cNvPr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2B6EF87-9ED8-0DE9-D60E-95BDFA888588}"/>
                </a:ext>
              </a:extLst>
            </p:cNvPr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1E8C970-DD24-1453-11B9-B8ACAA2F939D}"/>
                </a:ext>
              </a:extLst>
            </p:cNvPr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5E1A8BB-249C-43D9-96A3-202B7BEE668A}"/>
                </a:ext>
              </a:extLst>
            </p:cNvPr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A1B0CD1-8132-C3B4-B8C7-CDDC25E0B19D}"/>
                </a:ext>
              </a:extLst>
            </p:cNvPr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56E15FE-2AC2-BAA6-9B20-EDB3AA8EE9EF}"/>
                </a:ext>
              </a:extLst>
            </p:cNvPr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9BC2B0C-3F8F-E385-9C36-453724DCBB67}"/>
              </a:ext>
            </a:extLst>
          </p:cNvPr>
          <p:cNvGrpSpPr/>
          <p:nvPr/>
        </p:nvGrpSpPr>
        <p:grpSpPr>
          <a:xfrm>
            <a:off x="7752750" y="3494747"/>
            <a:ext cx="4385159" cy="2420607"/>
            <a:chOff x="1524000" y="2625729"/>
            <a:chExt cx="7044346" cy="3888478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1311A56-0703-B4CB-4DF3-E964A1EBFC91}"/>
                </a:ext>
              </a:extLst>
            </p:cNvPr>
            <p:cNvGrpSpPr/>
            <p:nvPr/>
          </p:nvGrpSpPr>
          <p:grpSpPr>
            <a:xfrm>
              <a:off x="1524000" y="2625729"/>
              <a:ext cx="7044346" cy="3888478"/>
              <a:chOff x="0" y="3020093"/>
              <a:chExt cx="7044346" cy="3888478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F08BE01B-5DBC-5EE1-D933-A8EB34AAAF91}"/>
                  </a:ext>
                </a:extLst>
              </p:cNvPr>
              <p:cNvCxnSpPr>
                <a:stCxn id="94" idx="7"/>
                <a:endCxn id="95" idx="2"/>
              </p:cNvCxnSpPr>
              <p:nvPr/>
            </p:nvCxnSpPr>
            <p:spPr>
              <a:xfrm flipV="1">
                <a:off x="438102" y="3276727"/>
                <a:ext cx="1492916" cy="96260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58838333-99B5-EDB2-E636-E37A3041178D}"/>
                  </a:ext>
                </a:extLst>
              </p:cNvPr>
              <p:cNvCxnSpPr>
                <a:stCxn id="95" idx="6"/>
                <a:endCxn id="98" idx="2"/>
              </p:cNvCxnSpPr>
              <p:nvPr/>
            </p:nvCxnSpPr>
            <p:spPr>
              <a:xfrm>
                <a:off x="2444286" y="3276727"/>
                <a:ext cx="1510213" cy="52390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C90C3336-FD01-DDE1-F0D0-03F55BFFCE28}"/>
                  </a:ext>
                </a:extLst>
              </p:cNvPr>
              <p:cNvCxnSpPr>
                <a:stCxn id="94" idx="4"/>
                <a:endCxn id="96" idx="1"/>
              </p:cNvCxnSpPr>
              <p:nvPr/>
            </p:nvCxnSpPr>
            <p:spPr>
              <a:xfrm>
                <a:off x="256634" y="4677433"/>
                <a:ext cx="857899" cy="1046257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A12F9B32-568D-6074-BFD1-06C1C822970C}"/>
                  </a:ext>
                </a:extLst>
              </p:cNvPr>
              <p:cNvCxnSpPr>
                <a:stCxn id="97" idx="3"/>
                <a:endCxn id="96" idx="7"/>
              </p:cNvCxnSpPr>
              <p:nvPr/>
            </p:nvCxnSpPr>
            <p:spPr>
              <a:xfrm flipH="1">
                <a:off x="1477469" y="4930617"/>
                <a:ext cx="1172042" cy="79307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4927DFB4-FE48-C8DF-70F7-FA2E1E749276}"/>
                  </a:ext>
                </a:extLst>
              </p:cNvPr>
              <p:cNvCxnSpPr>
                <a:stCxn id="99" idx="2"/>
                <a:endCxn id="96" idx="5"/>
              </p:cNvCxnSpPr>
              <p:nvPr/>
            </p:nvCxnSpPr>
            <p:spPr>
              <a:xfrm flipH="1" flipV="1">
                <a:off x="1477469" y="6086626"/>
                <a:ext cx="1369411" cy="5653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5F6211A5-2B55-D230-16B2-2AD51EA7A0D9}"/>
                  </a:ext>
                </a:extLst>
              </p:cNvPr>
              <p:cNvCxnSpPr>
                <a:stCxn id="97" idx="5"/>
                <a:endCxn id="99" idx="0"/>
              </p:cNvCxnSpPr>
              <p:nvPr/>
            </p:nvCxnSpPr>
            <p:spPr>
              <a:xfrm>
                <a:off x="3012447" y="4930617"/>
                <a:ext cx="91067" cy="146468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FAC54169-CBFA-C7E2-BC2E-33184A527D9D}"/>
                  </a:ext>
                </a:extLst>
              </p:cNvPr>
              <p:cNvCxnSpPr>
                <a:stCxn id="97" idx="7"/>
                <a:endCxn id="98" idx="3"/>
              </p:cNvCxnSpPr>
              <p:nvPr/>
            </p:nvCxnSpPr>
            <p:spPr>
              <a:xfrm flipV="1">
                <a:off x="3012447" y="3510585"/>
                <a:ext cx="1017218" cy="105709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2ECDD1BC-741B-9CAD-1105-09E397EE3B17}"/>
                  </a:ext>
                </a:extLst>
              </p:cNvPr>
              <p:cNvCxnSpPr>
                <a:stCxn id="99" idx="6"/>
                <a:endCxn id="100" idx="3"/>
              </p:cNvCxnSpPr>
              <p:nvPr/>
            </p:nvCxnSpPr>
            <p:spPr>
              <a:xfrm flipV="1">
                <a:off x="3360148" y="6576771"/>
                <a:ext cx="1716185" cy="7516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60CE11B8-8F5D-C7A3-14F8-FBE2BD41B155}"/>
                  </a:ext>
                </a:extLst>
              </p:cNvPr>
              <p:cNvCxnSpPr>
                <a:stCxn id="100" idx="1"/>
                <a:endCxn id="98" idx="4"/>
              </p:cNvCxnSpPr>
              <p:nvPr/>
            </p:nvCxnSpPr>
            <p:spPr>
              <a:xfrm flipH="1" flipV="1">
                <a:off x="4211133" y="3585751"/>
                <a:ext cx="865200" cy="262808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4D4A98BB-84E0-53EA-CAB6-B34746A23FB1}"/>
                  </a:ext>
                </a:extLst>
              </p:cNvPr>
              <p:cNvCxnSpPr>
                <a:stCxn id="102" idx="2"/>
                <a:endCxn id="98" idx="5"/>
              </p:cNvCxnSpPr>
              <p:nvPr/>
            </p:nvCxnSpPr>
            <p:spPr>
              <a:xfrm flipH="1" flipV="1">
                <a:off x="4392601" y="3510585"/>
                <a:ext cx="913997" cy="495205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3DFE9DAC-A92C-CC96-A200-12881D3F5556}"/>
                  </a:ext>
                </a:extLst>
              </p:cNvPr>
              <p:cNvCxnSpPr>
                <a:stCxn id="100" idx="0"/>
                <a:endCxn id="102" idx="3"/>
              </p:cNvCxnSpPr>
              <p:nvPr/>
            </p:nvCxnSpPr>
            <p:spPr>
              <a:xfrm flipV="1">
                <a:off x="5257801" y="4187258"/>
                <a:ext cx="123963" cy="19514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253C9770-FA50-C8A2-029D-50072B26B7AA}"/>
                  </a:ext>
                </a:extLst>
              </p:cNvPr>
              <p:cNvCxnSpPr>
                <a:stCxn id="101" idx="1"/>
                <a:endCxn id="102" idx="5"/>
              </p:cNvCxnSpPr>
              <p:nvPr/>
            </p:nvCxnSpPr>
            <p:spPr>
              <a:xfrm flipH="1" flipV="1">
                <a:off x="5744700" y="4187258"/>
                <a:ext cx="861544" cy="674868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E368074D-3071-983E-D9B7-5D8BED13FAD1}"/>
                  </a:ext>
                </a:extLst>
              </p:cNvPr>
              <p:cNvCxnSpPr>
                <a:stCxn id="101" idx="3"/>
                <a:endCxn id="100" idx="6"/>
              </p:cNvCxnSpPr>
              <p:nvPr/>
            </p:nvCxnSpPr>
            <p:spPr>
              <a:xfrm flipH="1">
                <a:off x="5514435" y="5225062"/>
                <a:ext cx="1091809" cy="117024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3DDF72EC-73F5-C92E-7376-748E30BB74C1}"/>
                  </a:ext>
                </a:extLst>
              </p:cNvPr>
              <p:cNvCxnSpPr>
                <a:stCxn id="95" idx="4"/>
                <a:endCxn id="96" idx="0"/>
              </p:cNvCxnSpPr>
              <p:nvPr/>
            </p:nvCxnSpPr>
            <p:spPr>
              <a:xfrm flipH="1">
                <a:off x="1296001" y="3533361"/>
                <a:ext cx="891651" cy="211516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F5FC2285-020A-878E-90CE-2ACC450330AE}"/>
                  </a:ext>
                </a:extLst>
              </p:cNvPr>
              <p:cNvSpPr/>
              <p:nvPr/>
            </p:nvSpPr>
            <p:spPr>
              <a:xfrm>
                <a:off x="0" y="416416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8AA52F75-BA01-66A5-EF54-E52D90EDD432}"/>
                  </a:ext>
                </a:extLst>
              </p:cNvPr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C0E6879E-1525-AA65-2114-574042CBEEB6}"/>
                  </a:ext>
                </a:extLst>
              </p:cNvPr>
              <p:cNvSpPr/>
              <p:nvPr/>
            </p:nvSpPr>
            <p:spPr>
              <a:xfrm>
                <a:off x="1039367" y="5648524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BDC3F494-6211-1948-0CDB-6CD123A25C3C}"/>
                  </a:ext>
                </a:extLst>
              </p:cNvPr>
              <p:cNvSpPr/>
              <p:nvPr/>
            </p:nvSpPr>
            <p:spPr>
              <a:xfrm>
                <a:off x="2574345" y="449251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3BE19C25-5170-64E5-46A0-C59958E021A7}"/>
                  </a:ext>
                </a:extLst>
              </p:cNvPr>
              <p:cNvSpPr/>
              <p:nvPr/>
            </p:nvSpPr>
            <p:spPr>
              <a:xfrm>
                <a:off x="3954499" y="307248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AB48AE5A-C4EE-BA50-885A-F30C09797C9D}"/>
                  </a:ext>
                </a:extLst>
              </p:cNvPr>
              <p:cNvSpPr/>
              <p:nvPr/>
            </p:nvSpPr>
            <p:spPr>
              <a:xfrm>
                <a:off x="2846880" y="639530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6</a:t>
                </a: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587E7852-F9BC-8B04-BCFA-082683DAC530}"/>
                  </a:ext>
                </a:extLst>
              </p:cNvPr>
              <p:cNvSpPr/>
              <p:nvPr/>
            </p:nvSpPr>
            <p:spPr>
              <a:xfrm>
                <a:off x="5001167" y="6138669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FE98C314-CBA0-EA5B-6C6F-13F8858E0BBD}"/>
                  </a:ext>
                </a:extLst>
              </p:cNvPr>
              <p:cNvSpPr/>
              <p:nvPr/>
            </p:nvSpPr>
            <p:spPr>
              <a:xfrm>
                <a:off x="6531078" y="4786960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C9C4FAAE-5AE5-4514-0BA9-55334F0335B1}"/>
                  </a:ext>
                </a:extLst>
              </p:cNvPr>
              <p:cNvSpPr/>
              <p:nvPr/>
            </p:nvSpPr>
            <p:spPr>
              <a:xfrm>
                <a:off x="5306598" y="3749156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A80272A-3CC3-702F-8EA2-DA7404D25FFB}"/>
                </a:ext>
              </a:extLst>
            </p:cNvPr>
            <p:cNvCxnSpPr>
              <a:cxnSpLocks/>
              <a:stCxn id="100" idx="7"/>
              <a:endCxn id="102" idx="4"/>
            </p:cNvCxnSpPr>
            <p:nvPr/>
          </p:nvCxnSpPr>
          <p:spPr>
            <a:xfrm flipV="1">
              <a:off x="6963269" y="3868060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F2BA105-F684-B473-14DF-7C5E0517E06F}"/>
                </a:ext>
              </a:extLst>
            </p:cNvPr>
            <p:cNvCxnSpPr>
              <a:cxnSpLocks/>
              <a:stCxn id="99" idx="3"/>
              <a:endCxn id="96" idx="4"/>
            </p:cNvCxnSpPr>
            <p:nvPr/>
          </p:nvCxnSpPr>
          <p:spPr>
            <a:xfrm flipH="1" flipV="1">
              <a:off x="2820001" y="5767428"/>
              <a:ext cx="1626045" cy="671613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1303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DA9EB-3564-53B5-9F5A-0BB00FBC5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F3BC2-F184-F17D-BECB-3D65CD011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represent a Graph (i.e. build a data structure) we need:</a:t>
            </a:r>
          </a:p>
          <a:p>
            <a:pPr lvl="1"/>
            <a:r>
              <a:rPr lang="en-US" dirty="0"/>
              <a:t>Add Edge</a:t>
            </a:r>
          </a:p>
          <a:p>
            <a:pPr lvl="1"/>
            <a:r>
              <a:rPr lang="en-US" dirty="0"/>
              <a:t>Remove Edge</a:t>
            </a:r>
          </a:p>
          <a:p>
            <a:pPr lvl="1"/>
            <a:r>
              <a:rPr lang="en-US" dirty="0"/>
              <a:t>Check if Edge Exists</a:t>
            </a:r>
          </a:p>
          <a:p>
            <a:pPr lvl="1"/>
            <a:r>
              <a:rPr lang="en-US" dirty="0"/>
              <a:t>Get Neighbors (incoming)</a:t>
            </a:r>
          </a:p>
          <a:p>
            <a:pPr lvl="1"/>
            <a:r>
              <a:rPr lang="en-US" dirty="0"/>
              <a:t>Get Neighbors (outgoing)</a:t>
            </a:r>
          </a:p>
        </p:txBody>
      </p:sp>
    </p:spTree>
    <p:extLst>
      <p:ext uri="{BB962C8B-B14F-4D97-AF65-F5344CB8AC3E}">
        <p14:creationId xmlns:p14="http://schemas.microsoft.com/office/powerpoint/2010/main" val="3572877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524000" y="1246118"/>
            <a:ext cx="4600060" cy="2539233"/>
            <a:chOff x="0" y="3020093"/>
            <a:chExt cx="7044346" cy="3888478"/>
          </a:xfrm>
        </p:grpSpPr>
        <p:cxnSp>
          <p:nvCxnSpPr>
            <p:cNvPr id="6" name="Straight Connector 5"/>
            <p:cNvCxnSpPr>
              <a:stCxn id="34" idx="7"/>
              <a:endCxn id="35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35" idx="6"/>
              <a:endCxn id="38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34" idx="4"/>
              <a:endCxn id="36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37" idx="3"/>
              <a:endCxn id="36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39" idx="2"/>
              <a:endCxn id="36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37" idx="5"/>
              <a:endCxn id="39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37" idx="7"/>
              <a:endCxn id="38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39" idx="6"/>
              <a:endCxn id="40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40" idx="1"/>
              <a:endCxn id="38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42" idx="2"/>
              <a:endCxn id="38" idx="5"/>
            </p:cNvCxnSpPr>
            <p:nvPr/>
          </p:nvCxnSpPr>
          <p:spPr>
            <a:xfrm flipH="1" flipV="1">
              <a:off x="4392599" y="3510584"/>
              <a:ext cx="893790" cy="49520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40" idx="0"/>
              <a:endCxn id="42" idx="3"/>
            </p:cNvCxnSpPr>
            <p:nvPr/>
          </p:nvCxnSpPr>
          <p:spPr>
            <a:xfrm flipV="1">
              <a:off x="5257802" y="4187257"/>
              <a:ext cx="103754" cy="195141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41" idx="1"/>
              <a:endCxn id="42" idx="5"/>
            </p:cNvCxnSpPr>
            <p:nvPr/>
          </p:nvCxnSpPr>
          <p:spPr>
            <a:xfrm flipH="1" flipV="1">
              <a:off x="5724490" y="4187257"/>
              <a:ext cx="881755" cy="67487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41" idx="3"/>
              <a:endCxn id="40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35" idx="4"/>
              <a:endCxn id="36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5286390" y="3749156"/>
              <a:ext cx="513267" cy="5132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p:sp>
        <p:nvSpPr>
          <p:cNvPr id="43" name="Rectangle 42"/>
          <p:cNvSpPr/>
          <p:nvPr/>
        </p:nvSpPr>
        <p:spPr>
          <a:xfrm>
            <a:off x="7374272" y="1219201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74272" y="1806230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374272" y="2393259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374272" y="2980288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374272" y="3567317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374272" y="4154346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374272" y="4741375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374272" y="5328404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374272" y="5915433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085572" y="1219200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672601" y="1218290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085571" y="1806230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672600" y="1805320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6" name="Rectangle 55"/>
          <p:cNvSpPr/>
          <p:nvPr/>
        </p:nvSpPr>
        <p:spPr>
          <a:xfrm>
            <a:off x="9259629" y="1805319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7" name="Rectangle 56"/>
          <p:cNvSpPr/>
          <p:nvPr/>
        </p:nvSpPr>
        <p:spPr>
          <a:xfrm>
            <a:off x="8085570" y="239234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8672599" y="239143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9" name="Rectangle 58"/>
          <p:cNvSpPr/>
          <p:nvPr/>
        </p:nvSpPr>
        <p:spPr>
          <a:xfrm>
            <a:off x="9259628" y="2391437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60" name="Rectangle 59"/>
          <p:cNvSpPr/>
          <p:nvPr/>
        </p:nvSpPr>
        <p:spPr>
          <a:xfrm>
            <a:off x="9847358" y="2393259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61" name="Rectangle 60"/>
          <p:cNvSpPr/>
          <p:nvPr/>
        </p:nvSpPr>
        <p:spPr>
          <a:xfrm>
            <a:off x="8090584" y="2980287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2" name="Rectangle 61"/>
          <p:cNvSpPr/>
          <p:nvPr/>
        </p:nvSpPr>
        <p:spPr>
          <a:xfrm>
            <a:off x="8677613" y="298028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63" name="Rectangle 62"/>
          <p:cNvSpPr/>
          <p:nvPr/>
        </p:nvSpPr>
        <p:spPr>
          <a:xfrm>
            <a:off x="9264642" y="298028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64" name="Rectangle 63"/>
          <p:cNvSpPr/>
          <p:nvPr/>
        </p:nvSpPr>
        <p:spPr>
          <a:xfrm>
            <a:off x="8090584" y="3556219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5" name="Rectangle 64"/>
          <p:cNvSpPr/>
          <p:nvPr/>
        </p:nvSpPr>
        <p:spPr>
          <a:xfrm>
            <a:off x="8677613" y="3555309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66" name="Rectangle 65"/>
          <p:cNvSpPr/>
          <p:nvPr/>
        </p:nvSpPr>
        <p:spPr>
          <a:xfrm>
            <a:off x="9264642" y="355530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67" name="Rectangle 66"/>
          <p:cNvSpPr/>
          <p:nvPr/>
        </p:nvSpPr>
        <p:spPr>
          <a:xfrm>
            <a:off x="9852372" y="3557130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68" name="Rectangle 67"/>
          <p:cNvSpPr/>
          <p:nvPr/>
        </p:nvSpPr>
        <p:spPr>
          <a:xfrm>
            <a:off x="8090583" y="416237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9" name="Rectangle 68"/>
          <p:cNvSpPr/>
          <p:nvPr/>
        </p:nvSpPr>
        <p:spPr>
          <a:xfrm>
            <a:off x="8677612" y="416146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0" name="Rectangle 69"/>
          <p:cNvSpPr/>
          <p:nvPr/>
        </p:nvSpPr>
        <p:spPr>
          <a:xfrm>
            <a:off x="9264641" y="4161467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71" name="Rectangle 70"/>
          <p:cNvSpPr/>
          <p:nvPr/>
        </p:nvSpPr>
        <p:spPr>
          <a:xfrm>
            <a:off x="8090584" y="4741374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72" name="Rectangle 71"/>
          <p:cNvSpPr/>
          <p:nvPr/>
        </p:nvSpPr>
        <p:spPr>
          <a:xfrm>
            <a:off x="8677613" y="4740464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73" name="Rectangle 72"/>
          <p:cNvSpPr/>
          <p:nvPr/>
        </p:nvSpPr>
        <p:spPr>
          <a:xfrm>
            <a:off x="9264642" y="4740463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74" name="Rectangle 73"/>
          <p:cNvSpPr/>
          <p:nvPr/>
        </p:nvSpPr>
        <p:spPr>
          <a:xfrm>
            <a:off x="9846657" y="4749407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75" name="Rectangle 74"/>
          <p:cNvSpPr/>
          <p:nvPr/>
        </p:nvSpPr>
        <p:spPr>
          <a:xfrm>
            <a:off x="8090584" y="5327492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76" name="Rectangle 75"/>
          <p:cNvSpPr/>
          <p:nvPr/>
        </p:nvSpPr>
        <p:spPr>
          <a:xfrm>
            <a:off x="8677613" y="5326582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77" name="Rectangle 76"/>
          <p:cNvSpPr/>
          <p:nvPr/>
        </p:nvSpPr>
        <p:spPr>
          <a:xfrm>
            <a:off x="9264642" y="5326581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78" name="Rectangle 77"/>
          <p:cNvSpPr/>
          <p:nvPr/>
        </p:nvSpPr>
        <p:spPr>
          <a:xfrm>
            <a:off x="8085569" y="5915433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79" name="Rectangle 78"/>
          <p:cNvSpPr/>
          <p:nvPr/>
        </p:nvSpPr>
        <p:spPr>
          <a:xfrm>
            <a:off x="8672598" y="5914523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96849" y="3869510"/>
                <a:ext cx="4898873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Time/Space Tradeoffs</a:t>
                </a:r>
              </a:p>
              <a:p>
                <a:r>
                  <a:rPr lang="en-US" sz="2400" dirty="0"/>
                  <a:t>Space to represent: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Add Edge: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Remove Edge: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Check if Edge Exists: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Get Neighbors (incoming):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Get Neighbors (outgoing):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49" y="3869510"/>
                <a:ext cx="4898873" cy="3046988"/>
              </a:xfrm>
              <a:prstGeom prst="rect">
                <a:avLst/>
              </a:prstGeom>
              <a:blipFill>
                <a:blip r:embed="rId2"/>
                <a:stretch>
                  <a:fillRect l="-1990" t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DA5903-3571-D3F9-7AF6-CB63926F186F}"/>
                  </a:ext>
                </a:extLst>
              </p:cNvPr>
              <p:cNvSpPr txBox="1"/>
              <p:nvPr/>
            </p:nvSpPr>
            <p:spPr>
              <a:xfrm>
                <a:off x="5125006" y="4897409"/>
                <a:ext cx="1506887" cy="954107"/>
              </a:xfrm>
              <a:prstGeom prst="rect">
                <a:avLst/>
              </a:prstGeom>
              <a:noFill/>
              <a:ln>
                <a:solidFill>
                  <a:srgbClr val="FF33CC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b="0" dirty="0">
                    <a:solidFill>
                      <a:srgbClr val="FF33CC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solidFill>
                      <a:srgbClr val="FF33CC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DA5903-3571-D3F9-7AF6-CB63926F1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06" y="4897409"/>
                <a:ext cx="1506887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1178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List (Weighted)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16</a:t>
            </a:fld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374272" y="1219201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74272" y="1806230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374272" y="2393259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374272" y="2980288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374272" y="3567317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374272" y="4154346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374272" y="4741375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374272" y="5328404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374272" y="5915433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085572" y="1219200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672601" y="1218290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085571" y="1806230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672600" y="1805320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6" name="Rectangle 55"/>
          <p:cNvSpPr/>
          <p:nvPr/>
        </p:nvSpPr>
        <p:spPr>
          <a:xfrm>
            <a:off x="9259629" y="1805319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7" name="Rectangle 56"/>
          <p:cNvSpPr/>
          <p:nvPr/>
        </p:nvSpPr>
        <p:spPr>
          <a:xfrm>
            <a:off x="8085570" y="239234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8672599" y="239143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9" name="Rectangle 58"/>
          <p:cNvSpPr/>
          <p:nvPr/>
        </p:nvSpPr>
        <p:spPr>
          <a:xfrm>
            <a:off x="9259628" y="2391437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60" name="Rectangle 59"/>
          <p:cNvSpPr/>
          <p:nvPr/>
        </p:nvSpPr>
        <p:spPr>
          <a:xfrm>
            <a:off x="9847358" y="2393259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61" name="Rectangle 60"/>
          <p:cNvSpPr/>
          <p:nvPr/>
        </p:nvSpPr>
        <p:spPr>
          <a:xfrm>
            <a:off x="8090584" y="2980287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2" name="Rectangle 61"/>
          <p:cNvSpPr/>
          <p:nvPr/>
        </p:nvSpPr>
        <p:spPr>
          <a:xfrm>
            <a:off x="8677613" y="298028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63" name="Rectangle 62"/>
          <p:cNvSpPr/>
          <p:nvPr/>
        </p:nvSpPr>
        <p:spPr>
          <a:xfrm>
            <a:off x="9264642" y="298028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64" name="Rectangle 63"/>
          <p:cNvSpPr/>
          <p:nvPr/>
        </p:nvSpPr>
        <p:spPr>
          <a:xfrm>
            <a:off x="8090584" y="3556219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5" name="Rectangle 64"/>
          <p:cNvSpPr/>
          <p:nvPr/>
        </p:nvSpPr>
        <p:spPr>
          <a:xfrm>
            <a:off x="8677613" y="3555309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66" name="Rectangle 65"/>
          <p:cNvSpPr/>
          <p:nvPr/>
        </p:nvSpPr>
        <p:spPr>
          <a:xfrm>
            <a:off x="9264642" y="355530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67" name="Rectangle 66"/>
          <p:cNvSpPr/>
          <p:nvPr/>
        </p:nvSpPr>
        <p:spPr>
          <a:xfrm>
            <a:off x="9852372" y="3557130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68" name="Rectangle 67"/>
          <p:cNvSpPr/>
          <p:nvPr/>
        </p:nvSpPr>
        <p:spPr>
          <a:xfrm>
            <a:off x="8090583" y="416237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9" name="Rectangle 68"/>
          <p:cNvSpPr/>
          <p:nvPr/>
        </p:nvSpPr>
        <p:spPr>
          <a:xfrm>
            <a:off x="8677612" y="416146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0" name="Rectangle 69"/>
          <p:cNvSpPr/>
          <p:nvPr/>
        </p:nvSpPr>
        <p:spPr>
          <a:xfrm>
            <a:off x="9264641" y="4161467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71" name="Rectangle 70"/>
          <p:cNvSpPr/>
          <p:nvPr/>
        </p:nvSpPr>
        <p:spPr>
          <a:xfrm>
            <a:off x="8090584" y="4741374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72" name="Rectangle 71"/>
          <p:cNvSpPr/>
          <p:nvPr/>
        </p:nvSpPr>
        <p:spPr>
          <a:xfrm>
            <a:off x="8677613" y="4740464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73" name="Rectangle 72"/>
          <p:cNvSpPr/>
          <p:nvPr/>
        </p:nvSpPr>
        <p:spPr>
          <a:xfrm>
            <a:off x="9264642" y="4740463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74" name="Rectangle 73"/>
          <p:cNvSpPr/>
          <p:nvPr/>
        </p:nvSpPr>
        <p:spPr>
          <a:xfrm>
            <a:off x="9846657" y="4749407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75" name="Rectangle 74"/>
          <p:cNvSpPr/>
          <p:nvPr/>
        </p:nvSpPr>
        <p:spPr>
          <a:xfrm>
            <a:off x="8090584" y="5327492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76" name="Rectangle 75"/>
          <p:cNvSpPr/>
          <p:nvPr/>
        </p:nvSpPr>
        <p:spPr>
          <a:xfrm>
            <a:off x="8677613" y="5326582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77" name="Rectangle 76"/>
          <p:cNvSpPr/>
          <p:nvPr/>
        </p:nvSpPr>
        <p:spPr>
          <a:xfrm>
            <a:off x="9264642" y="5326581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78" name="Rectangle 77"/>
          <p:cNvSpPr/>
          <p:nvPr/>
        </p:nvSpPr>
        <p:spPr>
          <a:xfrm>
            <a:off x="8085569" y="5915433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79" name="Rectangle 78"/>
          <p:cNvSpPr/>
          <p:nvPr/>
        </p:nvSpPr>
        <p:spPr>
          <a:xfrm>
            <a:off x="8672598" y="5914523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D19F696-5548-15EA-EAB6-8A6E02CA8B19}"/>
              </a:ext>
            </a:extLst>
          </p:cNvPr>
          <p:cNvGrpSpPr/>
          <p:nvPr/>
        </p:nvGrpSpPr>
        <p:grpSpPr>
          <a:xfrm>
            <a:off x="1524000" y="1143000"/>
            <a:ext cx="4600060" cy="2787240"/>
            <a:chOff x="0" y="2862182"/>
            <a:chExt cx="7044346" cy="4268266"/>
          </a:xfrm>
        </p:grpSpPr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53DE259D-9034-9B3D-5EC4-DDD8E2DDC8F5}"/>
                </a:ext>
              </a:extLst>
            </p:cNvPr>
            <p:cNvCxnSpPr>
              <a:stCxn id="153" idx="7"/>
              <a:endCxn id="154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600F064A-9EA6-2346-9FD2-6D7C878741F6}"/>
                </a:ext>
              </a:extLst>
            </p:cNvPr>
            <p:cNvCxnSpPr>
              <a:stCxn id="154" idx="6"/>
              <a:endCxn id="157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90754BF9-F23A-64E4-9FC9-D8C00C7BF946}"/>
                </a:ext>
              </a:extLst>
            </p:cNvPr>
            <p:cNvCxnSpPr>
              <a:stCxn id="153" idx="4"/>
              <a:endCxn id="155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BA6F304E-20EE-84AA-387B-778C945E958C}"/>
                </a:ext>
              </a:extLst>
            </p:cNvPr>
            <p:cNvCxnSpPr>
              <a:stCxn id="156" idx="3"/>
              <a:endCxn id="155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B40A342-7886-3842-E103-4EE1B48F9158}"/>
                </a:ext>
              </a:extLst>
            </p:cNvPr>
            <p:cNvCxnSpPr>
              <a:stCxn id="158" idx="2"/>
              <a:endCxn id="155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53F2A868-BB12-BF4F-B8C3-E46D41E28D92}"/>
                </a:ext>
              </a:extLst>
            </p:cNvPr>
            <p:cNvCxnSpPr>
              <a:stCxn id="156" idx="5"/>
              <a:endCxn id="158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2C2CD981-8616-F667-62EF-DB0103A9E88F}"/>
                </a:ext>
              </a:extLst>
            </p:cNvPr>
            <p:cNvCxnSpPr>
              <a:stCxn id="156" idx="7"/>
              <a:endCxn id="157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762BEFD1-E5FB-315B-AF38-F2D298BEDCFF}"/>
                </a:ext>
              </a:extLst>
            </p:cNvPr>
            <p:cNvCxnSpPr>
              <a:stCxn id="158" idx="6"/>
              <a:endCxn id="159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CF8DBD37-0CD6-E31F-4C9A-532CD6185060}"/>
                </a:ext>
              </a:extLst>
            </p:cNvPr>
            <p:cNvCxnSpPr>
              <a:stCxn id="159" idx="1"/>
              <a:endCxn id="157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44C237A-6AAB-6817-E6B9-534CCEB7CFCA}"/>
                </a:ext>
              </a:extLst>
            </p:cNvPr>
            <p:cNvCxnSpPr>
              <a:stCxn id="161" idx="2"/>
              <a:endCxn id="157" idx="5"/>
            </p:cNvCxnSpPr>
            <p:nvPr/>
          </p:nvCxnSpPr>
          <p:spPr>
            <a:xfrm flipH="1" flipV="1">
              <a:off x="4392599" y="3510584"/>
              <a:ext cx="893790" cy="49520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7517E6B9-5FAD-1D92-1585-BCC74F25EB25}"/>
                </a:ext>
              </a:extLst>
            </p:cNvPr>
            <p:cNvCxnSpPr>
              <a:stCxn id="159" idx="0"/>
              <a:endCxn id="161" idx="3"/>
            </p:cNvCxnSpPr>
            <p:nvPr/>
          </p:nvCxnSpPr>
          <p:spPr>
            <a:xfrm flipV="1">
              <a:off x="5257802" y="4187257"/>
              <a:ext cx="103754" cy="195141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180BF92C-AE8E-5157-E223-D4D83DAA35C1}"/>
                </a:ext>
              </a:extLst>
            </p:cNvPr>
            <p:cNvCxnSpPr>
              <a:stCxn id="160" idx="1"/>
              <a:endCxn id="161" idx="5"/>
            </p:cNvCxnSpPr>
            <p:nvPr/>
          </p:nvCxnSpPr>
          <p:spPr>
            <a:xfrm flipH="1" flipV="1">
              <a:off x="5724490" y="4187257"/>
              <a:ext cx="881755" cy="67487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7F363BD5-5FDA-E77C-8DEA-CC5C0E195765}"/>
                </a:ext>
              </a:extLst>
            </p:cNvPr>
            <p:cNvCxnSpPr>
              <a:stCxn id="160" idx="3"/>
              <a:endCxn id="159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4E071D5E-15D2-5AF2-53D8-731A74F0CF08}"/>
                </a:ext>
              </a:extLst>
            </p:cNvPr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518557C3-85CC-BEF6-F48F-88C8BA0C1A9B}"/>
                </a:ext>
              </a:extLst>
            </p:cNvPr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D55F019B-1C59-1125-9827-21B16E49DB73}"/>
                </a:ext>
              </a:extLst>
            </p:cNvPr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0CF82939-6E09-13CC-D97F-E560BA7843D7}"/>
                </a:ext>
              </a:extLst>
            </p:cNvPr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C98494BD-6655-8F50-4790-9A0BBB60C681}"/>
                </a:ext>
              </a:extLst>
            </p:cNvPr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CFA7B874-2677-8E34-798E-8179ACD4FD40}"/>
                </a:ext>
              </a:extLst>
            </p:cNvPr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F2F83A0-B969-19D8-5ABE-7FD1DE889918}"/>
                </a:ext>
              </a:extLst>
            </p:cNvPr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F95F8570-0D82-9501-E9AE-75D60BA6E19C}"/>
                </a:ext>
              </a:extLst>
            </p:cNvPr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953B783E-FF23-6B52-438F-674A468879E4}"/>
                </a:ext>
              </a:extLst>
            </p:cNvPr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0A893A4E-4EB6-B07D-B0D4-EE0196BAE491}"/>
                </a:ext>
              </a:extLst>
            </p:cNvPr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9B8F87E7-4A5E-FF90-5FBD-706547EB4B56}"/>
                </a:ext>
              </a:extLst>
            </p:cNvPr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A2AB894E-2934-FDB6-4D23-436B6C4566B9}"/>
                </a:ext>
              </a:extLst>
            </p:cNvPr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6B4BF10C-B938-B868-6846-217819D9C43C}"/>
                </a:ext>
              </a:extLst>
            </p:cNvPr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1A55DDF5-D54E-B68D-2B1A-F2F79A1A54D9}"/>
                </a:ext>
              </a:extLst>
            </p:cNvPr>
            <p:cNvCxnSpPr>
              <a:stCxn id="154" idx="4"/>
              <a:endCxn id="155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95C80263-D548-6F68-09D4-4D3420440F4A}"/>
                </a:ext>
              </a:extLst>
            </p:cNvPr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DD9488D2-B8EF-8FDB-44AE-CB1A83360F25}"/>
                </a:ext>
              </a:extLst>
            </p:cNvPr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6963990B-CD15-ACFE-15D8-27B89352DE7E}"/>
                </a:ext>
              </a:extLst>
            </p:cNvPr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486583D9-0D6B-4722-E14B-49D47452CC06}"/>
                </a:ext>
              </a:extLst>
            </p:cNvPr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AA8B5BB0-6947-0F92-05DA-19F7129D50F9}"/>
                </a:ext>
              </a:extLst>
            </p:cNvPr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3139458-4DB4-9D74-38A4-CE1D0EAAE6B9}"/>
                </a:ext>
              </a:extLst>
            </p:cNvPr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AD337E16-1EBE-88D1-EF21-7F2563787DEF}"/>
                </a:ext>
              </a:extLst>
            </p:cNvPr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653DFFF2-181E-3C12-F6D4-333170CB7DE0}"/>
                </a:ext>
              </a:extLst>
            </p:cNvPr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B8F22F5D-6223-4D66-9A1E-0C966266F488}"/>
                </a:ext>
              </a:extLst>
            </p:cNvPr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7500B587-7CCC-AE36-EFC0-7B1F312CE49C}"/>
                </a:ext>
              </a:extLst>
            </p:cNvPr>
            <p:cNvSpPr/>
            <p:nvPr/>
          </p:nvSpPr>
          <p:spPr>
            <a:xfrm>
              <a:off x="5286390" y="3749156"/>
              <a:ext cx="513267" cy="5132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47227EA9-9350-06C5-302B-3C6F9F212B76}"/>
                  </a:ext>
                </a:extLst>
              </p:cNvPr>
              <p:cNvSpPr txBox="1"/>
              <p:nvPr/>
            </p:nvSpPr>
            <p:spPr>
              <a:xfrm>
                <a:off x="96850" y="3869510"/>
                <a:ext cx="458741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Time/Space Tradeoffs</a:t>
                </a:r>
              </a:p>
              <a:p>
                <a:r>
                  <a:rPr lang="en-US" sz="2400" dirty="0"/>
                  <a:t>Space to represent: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Add Edge: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Remove Edge: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Check if Edge Exists: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Get Neighbors (incoming):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(?)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Get Neighbors (outgoing):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(?)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47227EA9-9350-06C5-302B-3C6F9F212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50" y="3869510"/>
                <a:ext cx="4587410" cy="3046988"/>
              </a:xfrm>
              <a:prstGeom prst="rect">
                <a:avLst/>
              </a:prstGeom>
              <a:blipFill>
                <a:blip r:embed="rId2"/>
                <a:stretch>
                  <a:fillRect l="-2128" t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709F0509-CE27-F1CC-E53E-D4ED982DE55A}"/>
                  </a:ext>
                </a:extLst>
              </p:cNvPr>
              <p:cNvSpPr txBox="1"/>
              <p:nvPr/>
            </p:nvSpPr>
            <p:spPr>
              <a:xfrm>
                <a:off x="5125006" y="4897409"/>
                <a:ext cx="1506887" cy="954107"/>
              </a:xfrm>
              <a:prstGeom prst="rect">
                <a:avLst/>
              </a:prstGeom>
              <a:noFill/>
              <a:ln>
                <a:solidFill>
                  <a:srgbClr val="FF33CC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b="0" dirty="0">
                    <a:solidFill>
                      <a:srgbClr val="FF33CC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solidFill>
                      <a:srgbClr val="FF33CC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709F0509-CE27-F1CC-E53E-D4ED982DE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06" y="4897409"/>
                <a:ext cx="1506887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8406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Matrix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17</a:t>
            </a:fld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1A7F7DB-774F-DDB4-BC89-6AFAFF167796}"/>
              </a:ext>
            </a:extLst>
          </p:cNvPr>
          <p:cNvGrpSpPr/>
          <p:nvPr/>
        </p:nvGrpSpPr>
        <p:grpSpPr>
          <a:xfrm>
            <a:off x="7572412" y="1567190"/>
            <a:ext cx="4261557" cy="4144421"/>
            <a:chOff x="6939843" y="1796152"/>
            <a:chExt cx="2935140" cy="2854463"/>
          </a:xfrm>
        </p:grpSpPr>
        <p:sp>
          <p:nvSpPr>
            <p:cNvPr id="43" name="Rectangle 42"/>
            <p:cNvSpPr/>
            <p:nvPr/>
          </p:nvSpPr>
          <p:spPr>
            <a:xfrm>
              <a:off x="6939843" y="2090199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939843" y="2383713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939843" y="2661728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939843" y="2944520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939843" y="3237939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939843" y="3510186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939843" y="3774748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939843" y="4068510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939843" y="4346788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7233357" y="1796152"/>
              <a:ext cx="2641626" cy="298875"/>
              <a:chOff x="5709357" y="1796152"/>
              <a:chExt cx="2641626" cy="298875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5709357" y="1796685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6002871" y="1796685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6296385" y="1796152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6589899" y="1796152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6883413" y="1796152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7176927" y="1796152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7470441" y="1801513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7763955" y="1801513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H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8057469" y="1796152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</a:t>
                </a:r>
              </a:p>
            </p:txBody>
          </p:sp>
        </p:grpSp>
        <p:sp>
          <p:nvSpPr>
            <p:cNvPr id="95" name="Rectangle 94"/>
            <p:cNvSpPr/>
            <p:nvPr/>
          </p:nvSpPr>
          <p:spPr>
            <a:xfrm>
              <a:off x="7233357" y="2112095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526871" y="2112095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820385" y="2111562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8113899" y="2111562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8407413" y="2111562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8700927" y="2111562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994441" y="211102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9287955" y="211102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9581469" y="2111562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233357" y="2377257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7526871" y="2377257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820385" y="2376724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8113899" y="2376724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8407413" y="2376724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8700927" y="2376724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8994441" y="237619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9287955" y="237619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9581469" y="2376724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233357" y="2670294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7526871" y="2670294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7820385" y="266976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8113899" y="2669761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8407413" y="266976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8700927" y="266976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8994441" y="266922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9287955" y="266922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9581469" y="266976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7233357" y="2935456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7526871" y="2935456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7820385" y="2934923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8113899" y="2934923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8407413" y="2934923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8700927" y="2934923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8994441" y="2934390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9287955" y="2934390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9581469" y="2934923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7233357" y="3228970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7526871" y="3228970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7820385" y="3228437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8113899" y="3228437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8407413" y="3228437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8700927" y="3228437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8994441" y="3227904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9287955" y="3227904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9581469" y="3228437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7233357" y="3494132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7526871" y="3494132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7820385" y="3493599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8113899" y="3493599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8407413" y="349359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8700927" y="349359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8994441" y="3493066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9287955" y="3493066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9581469" y="349359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7233357" y="378716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7526871" y="378716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7820385" y="3786636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8113899" y="3786636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8407413" y="3786636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8700927" y="3786636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8994441" y="3786103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9287955" y="3786103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9581469" y="3786636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7233357" y="405233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7526871" y="405233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7820385" y="405179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8113899" y="405179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8407413" y="4051798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8700927" y="405179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8994441" y="4051265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9287955" y="4051265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9581469" y="4051798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7233357" y="435710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526871" y="435710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7820385" y="435656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8113899" y="435656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8407413" y="435656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8700927" y="435656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8994441" y="4356035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9287955" y="4356035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9581469" y="435656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8700927" y="2657973"/>
              <a:ext cx="293514" cy="265162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1D50B7B-3100-C794-83B3-651BDC5F3DB5}"/>
              </a:ext>
            </a:extLst>
          </p:cNvPr>
          <p:cNvGrpSpPr/>
          <p:nvPr/>
        </p:nvGrpSpPr>
        <p:grpSpPr>
          <a:xfrm>
            <a:off x="1524000" y="1246118"/>
            <a:ext cx="4600060" cy="2539233"/>
            <a:chOff x="0" y="3020093"/>
            <a:chExt cx="7044346" cy="3888478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F3342EE-A9B2-FA6C-73D4-46AB375F0854}"/>
                </a:ext>
              </a:extLst>
            </p:cNvPr>
            <p:cNvCxnSpPr>
              <a:stCxn id="67" idx="7"/>
              <a:endCxn id="68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D91CB77-4C51-BFDB-275E-23A95C506138}"/>
                </a:ext>
              </a:extLst>
            </p:cNvPr>
            <p:cNvCxnSpPr>
              <a:stCxn id="68" idx="6"/>
              <a:endCxn id="71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BCF58B5-ECF0-F95A-3D8E-C1FF823F9D9C}"/>
                </a:ext>
              </a:extLst>
            </p:cNvPr>
            <p:cNvCxnSpPr>
              <a:stCxn id="67" idx="4"/>
              <a:endCxn id="69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D0012D5-F9F9-6C25-7F84-273687242B73}"/>
                </a:ext>
              </a:extLst>
            </p:cNvPr>
            <p:cNvCxnSpPr>
              <a:stCxn id="70" idx="3"/>
              <a:endCxn id="69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16B8498-7F38-B175-608F-5EACB1DC882D}"/>
                </a:ext>
              </a:extLst>
            </p:cNvPr>
            <p:cNvCxnSpPr>
              <a:stCxn id="72" idx="2"/>
              <a:endCxn id="69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0622185-67AE-8746-83C4-9430F0B601B1}"/>
                </a:ext>
              </a:extLst>
            </p:cNvPr>
            <p:cNvCxnSpPr>
              <a:stCxn id="70" idx="5"/>
              <a:endCxn id="72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5DCB21F-5EFD-8B37-9029-945FB9DCD116}"/>
                </a:ext>
              </a:extLst>
            </p:cNvPr>
            <p:cNvCxnSpPr>
              <a:stCxn id="70" idx="7"/>
              <a:endCxn id="71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F30A11C-A644-608E-EE8D-8169A2CBE13E}"/>
                </a:ext>
              </a:extLst>
            </p:cNvPr>
            <p:cNvCxnSpPr>
              <a:stCxn id="72" idx="6"/>
              <a:endCxn id="73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5536144-ADFE-4E2B-0E88-0B75DA8A2636}"/>
                </a:ext>
              </a:extLst>
            </p:cNvPr>
            <p:cNvCxnSpPr>
              <a:stCxn id="73" idx="1"/>
              <a:endCxn id="71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32896E5-4865-638B-963D-3F36DDC7066A}"/>
                </a:ext>
              </a:extLst>
            </p:cNvPr>
            <p:cNvCxnSpPr>
              <a:stCxn id="75" idx="2"/>
              <a:endCxn id="71" idx="5"/>
            </p:cNvCxnSpPr>
            <p:nvPr/>
          </p:nvCxnSpPr>
          <p:spPr>
            <a:xfrm flipH="1" flipV="1">
              <a:off x="4392599" y="3510584"/>
              <a:ext cx="893790" cy="49520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4325C00-F967-9FE5-EEC3-96943F31E68D}"/>
                </a:ext>
              </a:extLst>
            </p:cNvPr>
            <p:cNvCxnSpPr>
              <a:stCxn id="73" idx="0"/>
              <a:endCxn id="75" idx="3"/>
            </p:cNvCxnSpPr>
            <p:nvPr/>
          </p:nvCxnSpPr>
          <p:spPr>
            <a:xfrm flipV="1">
              <a:off x="5257802" y="4187257"/>
              <a:ext cx="103754" cy="195141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0DA5262-2679-9A04-1545-443C541D5549}"/>
                </a:ext>
              </a:extLst>
            </p:cNvPr>
            <p:cNvCxnSpPr>
              <a:stCxn id="74" idx="1"/>
              <a:endCxn id="75" idx="5"/>
            </p:cNvCxnSpPr>
            <p:nvPr/>
          </p:nvCxnSpPr>
          <p:spPr>
            <a:xfrm flipH="1" flipV="1">
              <a:off x="5724490" y="4187257"/>
              <a:ext cx="881755" cy="67487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D583069-4000-75DF-D600-CD6DF4A08E4A}"/>
                </a:ext>
              </a:extLst>
            </p:cNvPr>
            <p:cNvCxnSpPr>
              <a:stCxn id="74" idx="3"/>
              <a:endCxn id="73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D16408F-FB91-869A-9BF7-8700A532C2CD}"/>
                </a:ext>
              </a:extLst>
            </p:cNvPr>
            <p:cNvCxnSpPr>
              <a:stCxn id="68" idx="4"/>
              <a:endCxn id="69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075E689-1532-32F5-D97D-16160EE5DF90}"/>
                </a:ext>
              </a:extLst>
            </p:cNvPr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C49BF0B-5924-64AD-3493-7900DF244C30}"/>
                </a:ext>
              </a:extLst>
            </p:cNvPr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8CE1177-4B0A-2EF3-CBE7-03AEBA8FB126}"/>
                </a:ext>
              </a:extLst>
            </p:cNvPr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977C052A-E54F-19DA-8B07-AFD851537FB9}"/>
                </a:ext>
              </a:extLst>
            </p:cNvPr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5B67BCC-2BD0-A862-35D2-10179B59465B}"/>
                </a:ext>
              </a:extLst>
            </p:cNvPr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6BC8E41-DAB6-A248-2348-C7CDEC8BF557}"/>
                </a:ext>
              </a:extLst>
            </p:cNvPr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5294341-350D-16C6-4C8B-5EDE404D8260}"/>
                </a:ext>
              </a:extLst>
            </p:cNvPr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4AD7798D-D1F8-988C-F9BD-C2195897EC66}"/>
                </a:ext>
              </a:extLst>
            </p:cNvPr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80C5C2A-FCF2-7A58-5811-CC6F91457247}"/>
                </a:ext>
              </a:extLst>
            </p:cNvPr>
            <p:cNvSpPr/>
            <p:nvPr/>
          </p:nvSpPr>
          <p:spPr>
            <a:xfrm>
              <a:off x="5286390" y="3749156"/>
              <a:ext cx="513267" cy="5132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2536FF4-BF00-0568-74CE-73583931F5B4}"/>
                  </a:ext>
                </a:extLst>
              </p:cNvPr>
              <p:cNvSpPr txBox="1"/>
              <p:nvPr/>
            </p:nvSpPr>
            <p:spPr>
              <a:xfrm>
                <a:off x="96849" y="3869510"/>
                <a:ext cx="4898873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Time/Space Tradeoffs</a:t>
                </a:r>
              </a:p>
              <a:p>
                <a:r>
                  <a:rPr lang="en-US" sz="2400" dirty="0"/>
                  <a:t>Space to represent: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(?)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Add Edge: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(?)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Remove Edge: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(?)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Check if Edge Exists: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(?)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Get Neighbors (incoming):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(?)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Get Neighbors (outgoing):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e>
                    </m:d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2536FF4-BF00-0568-74CE-73583931F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49" y="3869510"/>
                <a:ext cx="4898873" cy="3046988"/>
              </a:xfrm>
              <a:prstGeom prst="rect">
                <a:avLst/>
              </a:prstGeom>
              <a:blipFill>
                <a:blip r:embed="rId2"/>
                <a:stretch>
                  <a:fillRect l="-1990" t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285591A-507D-7AE7-1116-86739111EDA2}"/>
                  </a:ext>
                </a:extLst>
              </p:cNvPr>
              <p:cNvSpPr txBox="1"/>
              <p:nvPr/>
            </p:nvSpPr>
            <p:spPr>
              <a:xfrm>
                <a:off x="5125006" y="4897409"/>
                <a:ext cx="1506887" cy="954107"/>
              </a:xfrm>
              <a:prstGeom prst="rect">
                <a:avLst/>
              </a:prstGeom>
              <a:noFill/>
              <a:ln>
                <a:solidFill>
                  <a:srgbClr val="FF33CC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b="0" dirty="0">
                    <a:solidFill>
                      <a:srgbClr val="FF33CC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solidFill>
                      <a:srgbClr val="FF33CC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285591A-507D-7AE7-1116-86739111E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06" y="4897409"/>
                <a:ext cx="1506887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0105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Matrix (weighted)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18</a:t>
            </a:fld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1A7F7DB-774F-DDB4-BC89-6AFAFF167796}"/>
              </a:ext>
            </a:extLst>
          </p:cNvPr>
          <p:cNvGrpSpPr/>
          <p:nvPr/>
        </p:nvGrpSpPr>
        <p:grpSpPr>
          <a:xfrm>
            <a:off x="7572412" y="1567190"/>
            <a:ext cx="4261557" cy="4144421"/>
            <a:chOff x="6939843" y="1796152"/>
            <a:chExt cx="2935140" cy="2854463"/>
          </a:xfrm>
        </p:grpSpPr>
        <p:sp>
          <p:nvSpPr>
            <p:cNvPr id="43" name="Rectangle 42"/>
            <p:cNvSpPr/>
            <p:nvPr/>
          </p:nvSpPr>
          <p:spPr>
            <a:xfrm>
              <a:off x="6939843" y="2090199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939843" y="2383713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939843" y="2661728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939843" y="2944520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939843" y="3237939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939843" y="3510186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939843" y="3774748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939843" y="4068510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939843" y="4346788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7233357" y="1796152"/>
              <a:ext cx="2641626" cy="298875"/>
              <a:chOff x="5709357" y="1796152"/>
              <a:chExt cx="2641626" cy="298875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5709357" y="1796685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6002871" y="1796685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6296385" y="1796152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6589899" y="1796152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6883413" y="1796152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7176927" y="1796152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7470441" y="1801513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7763955" y="1801513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H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8057469" y="1796152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</a:t>
                </a:r>
              </a:p>
            </p:txBody>
          </p:sp>
        </p:grpSp>
        <p:sp>
          <p:nvSpPr>
            <p:cNvPr id="95" name="Rectangle 94"/>
            <p:cNvSpPr/>
            <p:nvPr/>
          </p:nvSpPr>
          <p:spPr>
            <a:xfrm>
              <a:off x="7233357" y="2112095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526871" y="2112095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820385" y="2111562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8113899" y="2111562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8407413" y="2111562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8700927" y="2111562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994441" y="211102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9287955" y="211102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9581469" y="2111562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233357" y="2377257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7526871" y="2377257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820385" y="2376724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8113899" y="2376724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8407413" y="2376724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8700927" y="2376724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8994441" y="237619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9287955" y="237619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9581469" y="2376724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233357" y="2670294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7526871" y="2670294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7820385" y="266976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8113899" y="2669761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8407413" y="266976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8700927" y="266976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8994441" y="266922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9287955" y="266922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9581469" y="266976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7233357" y="2935456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7526871" y="2935456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7820385" y="2934923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8113899" y="2934923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8407413" y="2934923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8700927" y="2934923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8994441" y="2934390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9287955" y="2934390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9581469" y="2934923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7233357" y="3228970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7526871" y="3228970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7820385" y="3228437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8113899" y="3228437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8407413" y="3228437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8700927" y="3228437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8994441" y="3227904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9287955" y="3227904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9581469" y="3228437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7233357" y="3494132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7526871" y="3494132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7820385" y="3493599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8113899" y="3493599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8407413" y="349359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8700927" y="349359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8994441" y="3493066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9287955" y="3493066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9581469" y="349359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7233357" y="378716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7526871" y="378716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7820385" y="3786636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8113899" y="3786636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8407413" y="3786636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8700927" y="3786636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8994441" y="3786103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9287955" y="3786103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9581469" y="3786636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7233357" y="405233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7526871" y="405233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7820385" y="405179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8113899" y="405179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8407413" y="4051798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8700927" y="405179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8994441" y="4051265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9287955" y="4051265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9581469" y="4051798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7233357" y="435710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526871" y="435710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7820385" y="435656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8113899" y="435656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8407413" y="435656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8700927" y="435656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8994441" y="4356035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9287955" y="4356035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9581469" y="435656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8700927" y="2657973"/>
              <a:ext cx="293514" cy="265162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2536FF4-BF00-0568-74CE-73583931F5B4}"/>
                  </a:ext>
                </a:extLst>
              </p:cNvPr>
              <p:cNvSpPr txBox="1"/>
              <p:nvPr/>
            </p:nvSpPr>
            <p:spPr>
              <a:xfrm>
                <a:off x="96849" y="3869510"/>
                <a:ext cx="4898873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Time/Space Tradeoffs</a:t>
                </a:r>
              </a:p>
              <a:p>
                <a:r>
                  <a:rPr lang="en-US" sz="2400" dirty="0"/>
                  <a:t>Space to represent: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Add Edge: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Remove Edge: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Check if Edge Exists: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Get Neighbors (incoming):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Get Neighbors (outgoing):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2536FF4-BF00-0568-74CE-73583931F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49" y="3869510"/>
                <a:ext cx="4898873" cy="3046988"/>
              </a:xfrm>
              <a:prstGeom prst="rect">
                <a:avLst/>
              </a:prstGeom>
              <a:blipFill>
                <a:blip r:embed="rId2"/>
                <a:stretch>
                  <a:fillRect l="-1990" t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285591A-507D-7AE7-1116-86739111EDA2}"/>
                  </a:ext>
                </a:extLst>
              </p:cNvPr>
              <p:cNvSpPr txBox="1"/>
              <p:nvPr/>
            </p:nvSpPr>
            <p:spPr>
              <a:xfrm>
                <a:off x="5125006" y="4897409"/>
                <a:ext cx="1506887" cy="954107"/>
              </a:xfrm>
              <a:prstGeom prst="rect">
                <a:avLst/>
              </a:prstGeom>
              <a:noFill/>
              <a:ln>
                <a:solidFill>
                  <a:srgbClr val="FF33CC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b="0" dirty="0">
                    <a:solidFill>
                      <a:srgbClr val="FF33CC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solidFill>
                      <a:srgbClr val="FF33CC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285591A-507D-7AE7-1116-86739111E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06" y="4897409"/>
                <a:ext cx="1506887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ACFD0F0-CAEA-3F3D-4355-8F6A6099BAF2}"/>
              </a:ext>
            </a:extLst>
          </p:cNvPr>
          <p:cNvGrpSpPr/>
          <p:nvPr/>
        </p:nvGrpSpPr>
        <p:grpSpPr>
          <a:xfrm>
            <a:off x="1524000" y="1143000"/>
            <a:ext cx="4600060" cy="2787240"/>
            <a:chOff x="0" y="2862182"/>
            <a:chExt cx="7044346" cy="426826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03DEDC3-8A71-12E6-C383-365BED1D0704}"/>
                </a:ext>
              </a:extLst>
            </p:cNvPr>
            <p:cNvCxnSpPr>
              <a:stCxn id="34" idx="7"/>
              <a:endCxn id="35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0D13497-D3B5-06B8-BA9A-196C3F3CFA4C}"/>
                </a:ext>
              </a:extLst>
            </p:cNvPr>
            <p:cNvCxnSpPr>
              <a:stCxn id="35" idx="6"/>
              <a:endCxn id="38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E80AC92-7DA0-5EB1-D6CE-1E8BA2CB5025}"/>
                </a:ext>
              </a:extLst>
            </p:cNvPr>
            <p:cNvCxnSpPr>
              <a:stCxn id="34" idx="4"/>
              <a:endCxn id="36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9893485-66AB-41D4-CF14-FB8728D94384}"/>
                </a:ext>
              </a:extLst>
            </p:cNvPr>
            <p:cNvCxnSpPr>
              <a:stCxn id="37" idx="3"/>
              <a:endCxn id="36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88FF82B-B6A8-E4C4-C963-B485543BCF62}"/>
                </a:ext>
              </a:extLst>
            </p:cNvPr>
            <p:cNvCxnSpPr>
              <a:stCxn id="39" idx="2"/>
              <a:endCxn id="36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CEC1AEF-3C5A-1795-38D8-7A50C4715784}"/>
                </a:ext>
              </a:extLst>
            </p:cNvPr>
            <p:cNvCxnSpPr>
              <a:stCxn id="37" idx="5"/>
              <a:endCxn id="39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3E99C1B-E24F-309C-8930-89C0B541DFD1}"/>
                </a:ext>
              </a:extLst>
            </p:cNvPr>
            <p:cNvCxnSpPr>
              <a:stCxn id="37" idx="7"/>
              <a:endCxn id="38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B7B7152-5659-CA66-3DC9-869D534DC20E}"/>
                </a:ext>
              </a:extLst>
            </p:cNvPr>
            <p:cNvCxnSpPr>
              <a:stCxn id="39" idx="6"/>
              <a:endCxn id="40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FBF6DE-D4F3-74B3-F635-3EAC0B9133B7}"/>
                </a:ext>
              </a:extLst>
            </p:cNvPr>
            <p:cNvCxnSpPr>
              <a:stCxn id="40" idx="1"/>
              <a:endCxn id="38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405ACC5-E2D3-52BE-EB40-DF5A49484DDE}"/>
                </a:ext>
              </a:extLst>
            </p:cNvPr>
            <p:cNvCxnSpPr>
              <a:stCxn id="42" idx="2"/>
              <a:endCxn id="38" idx="5"/>
            </p:cNvCxnSpPr>
            <p:nvPr/>
          </p:nvCxnSpPr>
          <p:spPr>
            <a:xfrm flipH="1" flipV="1">
              <a:off x="4392599" y="3510584"/>
              <a:ext cx="893790" cy="49520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F6380E6-3FDA-E358-FB09-F29C47E60825}"/>
                </a:ext>
              </a:extLst>
            </p:cNvPr>
            <p:cNvCxnSpPr>
              <a:stCxn id="40" idx="0"/>
              <a:endCxn id="42" idx="3"/>
            </p:cNvCxnSpPr>
            <p:nvPr/>
          </p:nvCxnSpPr>
          <p:spPr>
            <a:xfrm flipV="1">
              <a:off x="5257802" y="4187257"/>
              <a:ext cx="103754" cy="195141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A87A88A-409D-8D94-92EF-A3CA1A4D9C2F}"/>
                </a:ext>
              </a:extLst>
            </p:cNvPr>
            <p:cNvCxnSpPr>
              <a:stCxn id="41" idx="1"/>
              <a:endCxn id="42" idx="5"/>
            </p:cNvCxnSpPr>
            <p:nvPr/>
          </p:nvCxnSpPr>
          <p:spPr>
            <a:xfrm flipH="1" flipV="1">
              <a:off x="5724490" y="4187257"/>
              <a:ext cx="881755" cy="67487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6CB830C-4010-0F6D-CA49-A03849EE150A}"/>
                </a:ext>
              </a:extLst>
            </p:cNvPr>
            <p:cNvCxnSpPr>
              <a:stCxn id="41" idx="3"/>
              <a:endCxn id="40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1D52A1-F216-4E52-3B19-7DFF0E176116}"/>
                </a:ext>
              </a:extLst>
            </p:cNvPr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A021CB0-78A1-941A-85AF-73FD3BC82E39}"/>
                </a:ext>
              </a:extLst>
            </p:cNvPr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8B11E92-FCF0-7B03-799F-5C45C46FB499}"/>
                </a:ext>
              </a:extLst>
            </p:cNvPr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F920580-31C5-D681-D472-7CB082553E09}"/>
                </a:ext>
              </a:extLst>
            </p:cNvPr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E6DA40A-FBEB-EA6E-6D79-F18C272C5E6C}"/>
                </a:ext>
              </a:extLst>
            </p:cNvPr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82202B9-C6D8-1DC9-E3C3-1B4219FD9E53}"/>
                </a:ext>
              </a:extLst>
            </p:cNvPr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A28D2EB-E2B9-B81C-731B-E1B186DB6FC9}"/>
                </a:ext>
              </a:extLst>
            </p:cNvPr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9769688-4212-57E0-B979-91690162228C}"/>
                </a:ext>
              </a:extLst>
            </p:cNvPr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52D6641-22D1-96ED-B8FF-BC87203F7117}"/>
                </a:ext>
              </a:extLst>
            </p:cNvPr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3F7DC8D-E02F-E016-85C4-79B772C00490}"/>
                </a:ext>
              </a:extLst>
            </p:cNvPr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FC20B16-5381-A254-5556-B6D4501B5116}"/>
                </a:ext>
              </a:extLst>
            </p:cNvPr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581AD04-A3AE-9309-DFF4-EF3D9FE20F1C}"/>
                </a:ext>
              </a:extLst>
            </p:cNvPr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34350CB-BC96-454D-1F32-9D4A085A1324}"/>
                </a:ext>
              </a:extLst>
            </p:cNvPr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34BAA6F-E4FA-01D2-F81D-B9E528E7C8FB}"/>
                </a:ext>
              </a:extLst>
            </p:cNvPr>
            <p:cNvCxnSpPr>
              <a:stCxn id="35" idx="4"/>
              <a:endCxn id="36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52282C8-F2F7-45DF-CCA9-6ECABF092DF1}"/>
                </a:ext>
              </a:extLst>
            </p:cNvPr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BCD5587-B982-D447-D64F-888A5676E718}"/>
                </a:ext>
              </a:extLst>
            </p:cNvPr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85891CD-0431-39DE-BEC0-93F30DF20BE4}"/>
                </a:ext>
              </a:extLst>
            </p:cNvPr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D48CA4F-80A5-D018-7F37-89E1A32D888F}"/>
                </a:ext>
              </a:extLst>
            </p:cNvPr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220B665-2751-C1E6-D211-A728A19C7160}"/>
                </a:ext>
              </a:extLst>
            </p:cNvPr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19D09CA-9AB0-12FB-2963-943D2B7BA8D9}"/>
                </a:ext>
              </a:extLst>
            </p:cNvPr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BB5E38A-97F6-1782-B853-200D66499393}"/>
                </a:ext>
              </a:extLst>
            </p:cNvPr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2BE4707-E84E-A8F1-278A-779689EB8E12}"/>
                </a:ext>
              </a:extLst>
            </p:cNvPr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5256ABF-7D43-EFB9-D701-A07B680CB27B}"/>
                </a:ext>
              </a:extLst>
            </p:cNvPr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DAFED39-706A-A91E-BFFD-A74F814C4C10}"/>
                </a:ext>
              </a:extLst>
            </p:cNvPr>
            <p:cNvSpPr/>
            <p:nvPr/>
          </p:nvSpPr>
          <p:spPr>
            <a:xfrm>
              <a:off x="5286390" y="3749156"/>
              <a:ext cx="513267" cy="5132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756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5D8CA-9965-F96E-527A-B3B96E0A9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206F4-AEBA-AFF0-5435-30521973F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Almost always, adjacency lists are the better choice</a:t>
            </a:r>
          </a:p>
          <a:p>
            <a:r>
              <a:rPr lang="en-US" dirty="0"/>
              <a:t>Most graphs are missing most of their edges, so the adjacency list is much more space efficient and the slower operations aren’t that bad</a:t>
            </a:r>
          </a:p>
        </p:txBody>
      </p:sp>
    </p:spTree>
    <p:extLst>
      <p:ext uri="{BB962C8B-B14F-4D97-AF65-F5344CB8AC3E}">
        <p14:creationId xmlns:p14="http://schemas.microsoft.com/office/powerpoint/2010/main" val="1967714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D522-A643-E0F7-0203-D79E5BF4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04AAD-4854-7E00-900E-93F7F0ADE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42" y="1517901"/>
            <a:ext cx="11668760" cy="4351338"/>
          </a:xfrm>
        </p:spPr>
        <p:txBody>
          <a:bodyPr/>
          <a:lstStyle/>
          <a:p>
            <a:r>
              <a:rPr lang="en-US" dirty="0"/>
              <a:t>Radix: The base of a number system</a:t>
            </a:r>
          </a:p>
          <a:p>
            <a:pPr lvl="1"/>
            <a:r>
              <a:rPr lang="en-US" dirty="0"/>
              <a:t>We’ll use base 10, most implementations will use larger bases</a:t>
            </a:r>
          </a:p>
          <a:p>
            <a:r>
              <a:rPr lang="en-US" dirty="0"/>
              <a:t>Idea: </a:t>
            </a:r>
          </a:p>
          <a:p>
            <a:pPr lvl="1"/>
            <a:r>
              <a:rPr lang="en-US" dirty="0" err="1"/>
              <a:t>BucketSort</a:t>
            </a:r>
            <a:r>
              <a:rPr lang="en-US" dirty="0"/>
              <a:t> by each digit, one at a time, from least significant to most significant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143260-887A-82E5-E7F0-D8C587242AE1}"/>
              </a:ext>
            </a:extLst>
          </p:cNvPr>
          <p:cNvSpPr txBox="1"/>
          <p:nvPr/>
        </p:nvSpPr>
        <p:spPr>
          <a:xfrm>
            <a:off x="1293363" y="5249289"/>
            <a:ext cx="3184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Place each element into a “bucket” according to its 1’s place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0506CD8-5A21-1B48-F376-2B0346B1442F}"/>
              </a:ext>
            </a:extLst>
          </p:cNvPr>
          <p:cNvGrpSpPr/>
          <p:nvPr/>
        </p:nvGrpSpPr>
        <p:grpSpPr>
          <a:xfrm>
            <a:off x="503842" y="3666399"/>
            <a:ext cx="8561464" cy="849868"/>
            <a:chOff x="1752600" y="2743200"/>
            <a:chExt cx="8561464" cy="84986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68EBC18-C202-3D7E-B926-33134979DB44}"/>
                </a:ext>
              </a:extLst>
            </p:cNvPr>
            <p:cNvGrpSpPr/>
            <p:nvPr/>
          </p:nvGrpSpPr>
          <p:grpSpPr>
            <a:xfrm>
              <a:off x="1752600" y="2743200"/>
              <a:ext cx="4268338" cy="849868"/>
              <a:chOff x="2361062" y="2743200"/>
              <a:chExt cx="4268338" cy="849868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B07EEFA4-C5F7-5449-AE1D-C9DCD31AEE37}"/>
                  </a:ext>
                </a:extLst>
              </p:cNvPr>
              <p:cNvGrpSpPr/>
              <p:nvPr/>
            </p:nvGrpSpPr>
            <p:grpSpPr>
              <a:xfrm>
                <a:off x="2361062" y="2743200"/>
                <a:ext cx="4268338" cy="533400"/>
                <a:chOff x="1445524" y="2971800"/>
                <a:chExt cx="4268338" cy="533400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B772C34B-AE61-051B-E7C0-BD7A0E92C086}"/>
                    </a:ext>
                  </a:extLst>
                </p:cNvPr>
                <p:cNvSpPr/>
                <p:nvPr/>
              </p:nvSpPr>
              <p:spPr>
                <a:xfrm>
                  <a:off x="14455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103</a:t>
                  </a: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FA76D77E-9B08-5B17-CAB0-434AA7692468}"/>
                    </a:ext>
                  </a:extLst>
                </p:cNvPr>
                <p:cNvSpPr/>
                <p:nvPr/>
              </p:nvSpPr>
              <p:spPr>
                <a:xfrm>
                  <a:off x="19789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801</a:t>
                  </a: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14E195B0-311A-9164-AE6C-6CC2E9E46C94}"/>
                    </a:ext>
                  </a:extLst>
                </p:cNvPr>
                <p:cNvSpPr/>
                <p:nvPr/>
              </p:nvSpPr>
              <p:spPr>
                <a:xfrm>
                  <a:off x="25128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401</a:t>
                  </a: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E96D355-24F5-F191-E3B1-402061B50FD0}"/>
                    </a:ext>
                  </a:extLst>
                </p:cNvPr>
                <p:cNvSpPr/>
                <p:nvPr/>
              </p:nvSpPr>
              <p:spPr>
                <a:xfrm>
                  <a:off x="3046293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323</a:t>
                  </a: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1B07A61B-7381-B0A9-3D0B-7C9945E1349D}"/>
                    </a:ext>
                  </a:extLst>
                </p:cNvPr>
                <p:cNvSpPr/>
                <p:nvPr/>
              </p:nvSpPr>
              <p:spPr>
                <a:xfrm>
                  <a:off x="35796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255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FDB9E96C-7F87-6C59-7CAB-3D0C04C4A4B9}"/>
                    </a:ext>
                  </a:extLst>
                </p:cNvPr>
                <p:cNvSpPr/>
                <p:nvPr/>
              </p:nvSpPr>
              <p:spPr>
                <a:xfrm>
                  <a:off x="41136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823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639CFBAD-84A8-D35F-518F-ACA2E84658C4}"/>
                    </a:ext>
                  </a:extLst>
                </p:cNvPr>
                <p:cNvSpPr/>
                <p:nvPr/>
              </p:nvSpPr>
              <p:spPr>
                <a:xfrm>
                  <a:off x="46470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999</a:t>
                  </a: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D65DD80-C4D2-3900-188B-E4A300D3349C}"/>
                    </a:ext>
                  </a:extLst>
                </p:cNvPr>
                <p:cNvSpPr/>
                <p:nvPr/>
              </p:nvSpPr>
              <p:spPr>
                <a:xfrm>
                  <a:off x="51804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101</a:t>
                  </a: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35E1F1-0254-0DDD-5734-F8739BDEB8E2}"/>
                  </a:ext>
                </a:extLst>
              </p:cNvPr>
              <p:cNvSpPr txBox="1"/>
              <p:nvPr/>
            </p:nvSpPr>
            <p:spPr>
              <a:xfrm>
                <a:off x="25005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0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38B4C1-48B3-8D43-57B3-DF798D570F2D}"/>
                  </a:ext>
                </a:extLst>
              </p:cNvPr>
              <p:cNvSpPr txBox="1"/>
              <p:nvPr/>
            </p:nvSpPr>
            <p:spPr>
              <a:xfrm>
                <a:off x="30339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CE153C-97D2-2FDC-4F4B-FEDFBB49AE98}"/>
                  </a:ext>
                </a:extLst>
              </p:cNvPr>
              <p:cNvSpPr txBox="1"/>
              <p:nvPr/>
            </p:nvSpPr>
            <p:spPr>
              <a:xfrm>
                <a:off x="3567914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2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2625EF-4B40-86AC-DBF7-AEC4DBAC7920}"/>
                  </a:ext>
                </a:extLst>
              </p:cNvPr>
              <p:cNvSpPr txBox="1"/>
              <p:nvPr/>
            </p:nvSpPr>
            <p:spPr>
              <a:xfrm>
                <a:off x="4077688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3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C37B8A-61E0-DCA9-F6F9-F99C03E50FC5}"/>
                  </a:ext>
                </a:extLst>
              </p:cNvPr>
              <p:cNvSpPr txBox="1"/>
              <p:nvPr/>
            </p:nvSpPr>
            <p:spPr>
              <a:xfrm>
                <a:off x="4611088" y="322315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4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51485CC-79A7-5233-BFC5-0C022EE87F6C}"/>
                  </a:ext>
                </a:extLst>
              </p:cNvPr>
              <p:cNvSpPr txBox="1"/>
              <p:nvPr/>
            </p:nvSpPr>
            <p:spPr>
              <a:xfrm>
                <a:off x="5110332" y="322315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5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B272925-512C-C00B-7B35-8DB56343F758}"/>
                  </a:ext>
                </a:extLst>
              </p:cNvPr>
              <p:cNvSpPr txBox="1"/>
              <p:nvPr/>
            </p:nvSpPr>
            <p:spPr>
              <a:xfrm>
                <a:off x="5702083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6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C30E54D-BCBB-11D5-CD6E-F0AA8FE92BDD}"/>
                  </a:ext>
                </a:extLst>
              </p:cNvPr>
              <p:cNvSpPr txBox="1"/>
              <p:nvPr/>
            </p:nvSpPr>
            <p:spPr>
              <a:xfrm>
                <a:off x="6235483" y="322315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7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CAA4EA5-FE3D-8D40-0A90-42A1D5AC8ECF}"/>
                </a:ext>
              </a:extLst>
            </p:cNvPr>
            <p:cNvGrpSpPr/>
            <p:nvPr/>
          </p:nvGrpSpPr>
          <p:grpSpPr>
            <a:xfrm>
              <a:off x="6020939" y="2743200"/>
              <a:ext cx="4293125" cy="849868"/>
              <a:chOff x="2361062" y="2743200"/>
              <a:chExt cx="4293125" cy="849868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F028159C-F314-68E3-297B-5DE73893EACE}"/>
                  </a:ext>
                </a:extLst>
              </p:cNvPr>
              <p:cNvGrpSpPr/>
              <p:nvPr/>
            </p:nvGrpSpPr>
            <p:grpSpPr>
              <a:xfrm>
                <a:off x="2361062" y="2743200"/>
                <a:ext cx="4268338" cy="533400"/>
                <a:chOff x="1445524" y="2971800"/>
                <a:chExt cx="4268338" cy="533400"/>
              </a:xfrm>
            </p:grpSpPr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A954409E-4BAF-A95F-544D-B8DF8CE93CEE}"/>
                    </a:ext>
                  </a:extLst>
                </p:cNvPr>
                <p:cNvSpPr/>
                <p:nvPr/>
              </p:nvSpPr>
              <p:spPr>
                <a:xfrm>
                  <a:off x="14455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113</a:t>
                  </a:r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245B0D8C-0166-3B37-5CF9-01E6616C1DC7}"/>
                    </a:ext>
                  </a:extLst>
                </p:cNvPr>
                <p:cNvSpPr/>
                <p:nvPr/>
              </p:nvSpPr>
              <p:spPr>
                <a:xfrm>
                  <a:off x="19789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901</a:t>
                  </a: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D8757A04-74EC-52A0-17F3-20B1DEECB0C4}"/>
                    </a:ext>
                  </a:extLst>
                </p:cNvPr>
                <p:cNvSpPr/>
                <p:nvPr/>
              </p:nvSpPr>
              <p:spPr>
                <a:xfrm>
                  <a:off x="25128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555</a:t>
                  </a: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9D5D8644-3F22-4B90-4575-591E69E6DD1D}"/>
                    </a:ext>
                  </a:extLst>
                </p:cNvPr>
                <p:cNvSpPr/>
                <p:nvPr/>
              </p:nvSpPr>
              <p:spPr>
                <a:xfrm>
                  <a:off x="3046293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512</a:t>
                  </a:r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D0FB66AC-257C-A3A7-72A2-9BAA64032154}"/>
                    </a:ext>
                  </a:extLst>
                </p:cNvPr>
                <p:cNvSpPr/>
                <p:nvPr/>
              </p:nvSpPr>
              <p:spPr>
                <a:xfrm>
                  <a:off x="35796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245</a:t>
                  </a:r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B64146E2-4504-A8F1-99F9-D44753821034}"/>
                    </a:ext>
                  </a:extLst>
                </p:cNvPr>
                <p:cNvSpPr/>
                <p:nvPr/>
              </p:nvSpPr>
              <p:spPr>
                <a:xfrm>
                  <a:off x="41136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800</a:t>
                  </a:r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24994ADB-06A8-D4BC-7DB5-3CC06E91FA0C}"/>
                    </a:ext>
                  </a:extLst>
                </p:cNvPr>
                <p:cNvSpPr/>
                <p:nvPr/>
              </p:nvSpPr>
              <p:spPr>
                <a:xfrm>
                  <a:off x="46470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018</a:t>
                  </a:r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A8740905-608B-1F49-6E88-49046DEDE13C}"/>
                    </a:ext>
                  </a:extLst>
                </p:cNvPr>
                <p:cNvSpPr/>
                <p:nvPr/>
              </p:nvSpPr>
              <p:spPr>
                <a:xfrm>
                  <a:off x="51804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121</a:t>
                  </a:r>
                </a:p>
              </p:txBody>
            </p: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A4ED3AF-CE5A-B2A9-1793-8C8C2A1B881B}"/>
                  </a:ext>
                </a:extLst>
              </p:cNvPr>
              <p:cNvSpPr txBox="1"/>
              <p:nvPr/>
            </p:nvSpPr>
            <p:spPr>
              <a:xfrm>
                <a:off x="25005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8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00116F0-E2BC-4A94-3A2F-68B14E3D9D6D}"/>
                  </a:ext>
                </a:extLst>
              </p:cNvPr>
              <p:cNvSpPr txBox="1"/>
              <p:nvPr/>
            </p:nvSpPr>
            <p:spPr>
              <a:xfrm>
                <a:off x="30339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9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8EB4907-B83A-178C-0854-3A1D1D6D8064}"/>
                  </a:ext>
                </a:extLst>
              </p:cNvPr>
              <p:cNvSpPr txBox="1"/>
              <p:nvPr/>
            </p:nvSpPr>
            <p:spPr>
              <a:xfrm>
                <a:off x="3567914" y="322373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F29C78F-1BB3-E0F4-23B0-F89C42A85941}"/>
                  </a:ext>
                </a:extLst>
              </p:cNvPr>
              <p:cNvSpPr txBox="1"/>
              <p:nvPr/>
            </p:nvSpPr>
            <p:spPr>
              <a:xfrm>
                <a:off x="4077688" y="322373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11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1155CF0-8F3F-B2B6-B4CE-818EC30457F9}"/>
                  </a:ext>
                </a:extLst>
              </p:cNvPr>
              <p:cNvSpPr txBox="1"/>
              <p:nvPr/>
            </p:nvSpPr>
            <p:spPr>
              <a:xfrm>
                <a:off x="4611088" y="322315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12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ABAEC95-3AA8-1977-949A-53F10027BACC}"/>
                  </a:ext>
                </a:extLst>
              </p:cNvPr>
              <p:cNvSpPr txBox="1"/>
              <p:nvPr/>
            </p:nvSpPr>
            <p:spPr>
              <a:xfrm>
                <a:off x="5110332" y="322315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13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F7C5BDB-74C7-EEA9-FD7A-108150ED3D0B}"/>
                  </a:ext>
                </a:extLst>
              </p:cNvPr>
              <p:cNvSpPr txBox="1"/>
              <p:nvPr/>
            </p:nvSpPr>
            <p:spPr>
              <a:xfrm>
                <a:off x="5702083" y="322373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14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C38C609-4A48-7161-25E6-18F44C5174A4}"/>
                  </a:ext>
                </a:extLst>
              </p:cNvPr>
              <p:cNvSpPr txBox="1"/>
              <p:nvPr/>
            </p:nvSpPr>
            <p:spPr>
              <a:xfrm>
                <a:off x="6235483" y="322315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15</a:t>
                </a:r>
              </a:p>
            </p:txBody>
          </p: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4BEB531-3711-E388-CD9E-744269DCB5F9}"/>
              </a:ext>
            </a:extLst>
          </p:cNvPr>
          <p:cNvGrpSpPr/>
          <p:nvPr/>
        </p:nvGrpSpPr>
        <p:grpSpPr>
          <a:xfrm>
            <a:off x="6639080" y="4886764"/>
            <a:ext cx="5334000" cy="1817195"/>
            <a:chOff x="4876800" y="4493526"/>
            <a:chExt cx="5334000" cy="1817195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4D98CC9-1ECA-8EC1-D4F2-F5356BD5D74D}"/>
                </a:ext>
              </a:extLst>
            </p:cNvPr>
            <p:cNvSpPr/>
            <p:nvPr/>
          </p:nvSpPr>
          <p:spPr>
            <a:xfrm>
              <a:off x="96774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999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AA885E00-B68C-F785-3E08-00904AF4E605}"/>
                </a:ext>
              </a:extLst>
            </p:cNvPr>
            <p:cNvSpPr/>
            <p:nvPr/>
          </p:nvSpPr>
          <p:spPr>
            <a:xfrm>
              <a:off x="91440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018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8E53BF7D-9B29-0146-38F4-473D33D31363}"/>
                </a:ext>
              </a:extLst>
            </p:cNvPr>
            <p:cNvSpPr/>
            <p:nvPr/>
          </p:nvSpPr>
          <p:spPr>
            <a:xfrm>
              <a:off x="86106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6DF8AFB-0BE2-6403-A1E2-1E8D871B2345}"/>
                </a:ext>
              </a:extLst>
            </p:cNvPr>
            <p:cNvSpPr/>
            <p:nvPr/>
          </p:nvSpPr>
          <p:spPr>
            <a:xfrm>
              <a:off x="80772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989718A-7D33-FB9B-C348-2CC0497D6E02}"/>
                </a:ext>
              </a:extLst>
            </p:cNvPr>
            <p:cNvSpPr/>
            <p:nvPr/>
          </p:nvSpPr>
          <p:spPr>
            <a:xfrm>
              <a:off x="75438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255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555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245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C242C9B-09A4-6117-C57D-D24450AC01BE}"/>
                </a:ext>
              </a:extLst>
            </p:cNvPr>
            <p:cNvSpPr/>
            <p:nvPr/>
          </p:nvSpPr>
          <p:spPr>
            <a:xfrm>
              <a:off x="70104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015C1621-566D-4D9B-4062-CF55647D2ACB}"/>
                </a:ext>
              </a:extLst>
            </p:cNvPr>
            <p:cNvSpPr/>
            <p:nvPr/>
          </p:nvSpPr>
          <p:spPr>
            <a:xfrm>
              <a:off x="64770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323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823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113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7A6F8BB-D41D-CFC2-3B83-378EB0BEE6B6}"/>
                </a:ext>
              </a:extLst>
            </p:cNvPr>
            <p:cNvSpPr/>
            <p:nvPr/>
          </p:nvSpPr>
          <p:spPr>
            <a:xfrm>
              <a:off x="59436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512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F861BB88-9666-9EB5-3623-B2DCEF4360DA}"/>
                </a:ext>
              </a:extLst>
            </p:cNvPr>
            <p:cNvSpPr txBox="1"/>
            <p:nvPr/>
          </p:nvSpPr>
          <p:spPr>
            <a:xfrm>
              <a:off x="4992657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DD2ED4B-3174-CE5F-9623-8FFD23B19965}"/>
                </a:ext>
              </a:extLst>
            </p:cNvPr>
            <p:cNvSpPr txBox="1"/>
            <p:nvPr/>
          </p:nvSpPr>
          <p:spPr>
            <a:xfrm>
              <a:off x="5526057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3A5957B-0255-9C64-F7B4-05DAE01FEE43}"/>
                </a:ext>
              </a:extLst>
            </p:cNvPr>
            <p:cNvSpPr txBox="1"/>
            <p:nvPr/>
          </p:nvSpPr>
          <p:spPr>
            <a:xfrm>
              <a:off x="6060026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281CAD29-B3DF-A849-5CE5-4BF69DD53C73}"/>
                </a:ext>
              </a:extLst>
            </p:cNvPr>
            <p:cNvSpPr txBox="1"/>
            <p:nvPr/>
          </p:nvSpPr>
          <p:spPr>
            <a:xfrm>
              <a:off x="6569800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B99E5E6-92D5-F305-7AAD-325721A03303}"/>
                </a:ext>
              </a:extLst>
            </p:cNvPr>
            <p:cNvSpPr txBox="1"/>
            <p:nvPr/>
          </p:nvSpPr>
          <p:spPr>
            <a:xfrm>
              <a:off x="7103200" y="59408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4D8D65B-6701-8B3A-6DF6-D98B1ED9EBFF}"/>
                </a:ext>
              </a:extLst>
            </p:cNvPr>
            <p:cNvSpPr txBox="1"/>
            <p:nvPr/>
          </p:nvSpPr>
          <p:spPr>
            <a:xfrm>
              <a:off x="7602444" y="59408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BC08D99-04C9-E62B-494D-3A181488A7AA}"/>
                </a:ext>
              </a:extLst>
            </p:cNvPr>
            <p:cNvSpPr txBox="1"/>
            <p:nvPr/>
          </p:nvSpPr>
          <p:spPr>
            <a:xfrm>
              <a:off x="8194195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7F614A99-7467-E672-9DB1-AF5A3A8C5BA4}"/>
                </a:ext>
              </a:extLst>
            </p:cNvPr>
            <p:cNvSpPr txBox="1"/>
            <p:nvPr/>
          </p:nvSpPr>
          <p:spPr>
            <a:xfrm>
              <a:off x="8727595" y="59408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F764E1B5-6D75-87C0-89E3-5D3ABC709EDB}"/>
                </a:ext>
              </a:extLst>
            </p:cNvPr>
            <p:cNvSpPr/>
            <p:nvPr/>
          </p:nvSpPr>
          <p:spPr>
            <a:xfrm>
              <a:off x="54102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401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901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121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69EB4A83-5E3A-A769-DCFB-123F8F10F4A7}"/>
                </a:ext>
              </a:extLst>
            </p:cNvPr>
            <p:cNvSpPr/>
            <p:nvPr/>
          </p:nvSpPr>
          <p:spPr>
            <a:xfrm>
              <a:off x="48768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800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C96E0C1-A550-56EC-FD72-2C4BC9F7C7F9}"/>
                </a:ext>
              </a:extLst>
            </p:cNvPr>
            <p:cNvSpPr txBox="1"/>
            <p:nvPr/>
          </p:nvSpPr>
          <p:spPr>
            <a:xfrm>
              <a:off x="9269625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CBA1B4E-2801-0FFF-09AA-4BDE9E2E2705}"/>
                </a:ext>
              </a:extLst>
            </p:cNvPr>
            <p:cNvSpPr txBox="1"/>
            <p:nvPr/>
          </p:nvSpPr>
          <p:spPr>
            <a:xfrm>
              <a:off x="9811805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</p:grpSp>
      <p:sp>
        <p:nvSpPr>
          <p:cNvPr id="120" name="Arrow: Bent-Up 119">
            <a:extLst>
              <a:ext uri="{FF2B5EF4-FFF2-40B4-BE49-F238E27FC236}">
                <a16:creationId xmlns:a16="http://schemas.microsoft.com/office/drawing/2014/main" id="{F8C1EBBC-2D29-3947-2D55-152820918DA0}"/>
              </a:ext>
            </a:extLst>
          </p:cNvPr>
          <p:cNvSpPr/>
          <p:nvPr/>
        </p:nvSpPr>
        <p:spPr>
          <a:xfrm rot="5400000">
            <a:off x="4443829" y="4592010"/>
            <a:ext cx="1128451" cy="1325563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2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524000" y="1687612"/>
            <a:ext cx="4600060" cy="2787240"/>
            <a:chOff x="0" y="2862182"/>
            <a:chExt cx="7044346" cy="4268266"/>
          </a:xfrm>
        </p:grpSpPr>
        <p:cxnSp>
          <p:nvCxnSpPr>
            <p:cNvPr id="6" name="Straight Connector 5"/>
            <p:cNvCxnSpPr>
              <a:stCxn id="34" idx="7"/>
              <a:endCxn id="35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35" idx="6"/>
              <a:endCxn id="38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34" idx="4"/>
              <a:endCxn id="36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37" idx="3"/>
              <a:endCxn id="36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39" idx="2"/>
              <a:endCxn id="36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37" idx="5"/>
              <a:endCxn id="39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37" idx="7"/>
              <a:endCxn id="38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39" idx="6"/>
              <a:endCxn id="40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40" idx="1"/>
              <a:endCxn id="38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42" idx="2"/>
              <a:endCxn id="38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40" idx="0"/>
              <a:endCxn id="42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41" idx="1"/>
              <a:endCxn id="42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41" idx="3"/>
              <a:endCxn id="40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32" name="Straight Connector 31"/>
            <p:cNvCxnSpPr>
              <a:stCxn id="35" idx="4"/>
              <a:endCxn id="36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818101" y="1135560"/>
                <a:ext cx="549246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 </a:t>
                </a:r>
                <a:r>
                  <a:rPr lang="en-US" sz="2800" dirty="0">
                    <a:solidFill>
                      <a:srgbClr val="7030A0"/>
                    </a:solidFill>
                  </a:rPr>
                  <a:t>sequence of nodes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endParaRPr lang="en-US" sz="2800" dirty="0"/>
              </a:p>
              <a:p>
                <a:r>
                  <a:rPr lang="en-US" sz="2800" dirty="0" err="1"/>
                  <a:t>s.t.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∀1≤</m:t>
                    </m:r>
                    <m:r>
                      <a:rPr lang="en-US" sz="2800" i="1">
                        <a:latin typeface="Cambria Math"/>
                      </a:rPr>
                      <m:t>𝑖</m:t>
                    </m:r>
                    <m:r>
                      <a:rPr lang="en-US" sz="2800" i="1">
                        <a:latin typeface="Cambria Math"/>
                      </a:rPr>
                      <m:t>≤</m:t>
                    </m:r>
                    <m:r>
                      <a:rPr lang="en-US" sz="2800" i="1">
                        <a:latin typeface="Cambria Math"/>
                      </a:rPr>
                      <m:t>𝑘</m:t>
                    </m:r>
                    <m:r>
                      <a:rPr lang="en-US" sz="2800" i="1">
                        <a:latin typeface="Cambria Math"/>
                      </a:rPr>
                      <m:t>−1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101" y="1135560"/>
                <a:ext cx="5492466" cy="954107"/>
              </a:xfrm>
              <a:prstGeom prst="rect">
                <a:avLst/>
              </a:prstGeom>
              <a:blipFill>
                <a:blip r:embed="rId2"/>
                <a:stretch>
                  <a:fillRect l="-2074" t="-5195" b="-1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1783389" y="4800601"/>
            <a:ext cx="41083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Simple Path:</a:t>
            </a:r>
          </a:p>
          <a:p>
            <a:r>
              <a:rPr lang="en-US" sz="2800" dirty="0"/>
              <a:t>A path in which each node appears at most once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6559680" y="4800600"/>
            <a:ext cx="41083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Cycle:</a:t>
            </a:r>
          </a:p>
          <a:p>
            <a:r>
              <a:rPr lang="en-US" sz="2800" dirty="0"/>
              <a:t>A path which starts and ends in the same place</a:t>
            </a:r>
          </a:p>
        </p:txBody>
      </p:sp>
    </p:spTree>
    <p:extLst>
      <p:ext uri="{BB962C8B-B14F-4D97-AF65-F5344CB8AC3E}">
        <p14:creationId xmlns:p14="http://schemas.microsoft.com/office/powerpoint/2010/main" val="254922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(Strongly) Connected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749217" y="1600201"/>
                <a:ext cx="684144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 Graph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</a:rPr>
                      <m:t>=(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𝐸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for any pair of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</m:oMath>
                </a14:m>
                <a:r>
                  <a:rPr lang="en-US" sz="2800" dirty="0"/>
                  <a:t> there is a path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217" y="1600201"/>
                <a:ext cx="6841446" cy="954107"/>
              </a:xfrm>
              <a:prstGeom prst="rect">
                <a:avLst/>
              </a:prstGeom>
              <a:blipFill>
                <a:blip r:embed="rId2"/>
                <a:stretch>
                  <a:fillRect l="-1855" t="-657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81BF1141-E287-AF7C-AFF5-2F8E9B62CA1A}"/>
              </a:ext>
            </a:extLst>
          </p:cNvPr>
          <p:cNvGrpSpPr/>
          <p:nvPr/>
        </p:nvGrpSpPr>
        <p:grpSpPr>
          <a:xfrm>
            <a:off x="7066996" y="2971845"/>
            <a:ext cx="4385159" cy="2420607"/>
            <a:chOff x="1524000" y="2625729"/>
            <a:chExt cx="7044346" cy="388847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EE66EC6-58BA-8B7F-F97E-CEC5873CDDC7}"/>
                </a:ext>
              </a:extLst>
            </p:cNvPr>
            <p:cNvGrpSpPr/>
            <p:nvPr/>
          </p:nvGrpSpPr>
          <p:grpSpPr>
            <a:xfrm>
              <a:off x="1524000" y="2625729"/>
              <a:ext cx="7044346" cy="3888478"/>
              <a:chOff x="0" y="3020093"/>
              <a:chExt cx="7044346" cy="3888478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9AFC12B-39C3-99AC-053B-CE2CCA14BA75}"/>
                  </a:ext>
                </a:extLst>
              </p:cNvPr>
              <p:cNvCxnSpPr>
                <a:stCxn id="22" idx="7"/>
                <a:endCxn id="23" idx="2"/>
              </p:cNvCxnSpPr>
              <p:nvPr/>
            </p:nvCxnSpPr>
            <p:spPr>
              <a:xfrm flipV="1">
                <a:off x="438102" y="3276727"/>
                <a:ext cx="1492916" cy="96260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90AF04E6-0506-14DD-C1B8-061A0C100FEC}"/>
                  </a:ext>
                </a:extLst>
              </p:cNvPr>
              <p:cNvCxnSpPr>
                <a:stCxn id="23" idx="6"/>
                <a:endCxn id="26" idx="2"/>
              </p:cNvCxnSpPr>
              <p:nvPr/>
            </p:nvCxnSpPr>
            <p:spPr>
              <a:xfrm>
                <a:off x="2444286" y="3276727"/>
                <a:ext cx="1510213" cy="52390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BE6AEB8A-3153-8E0D-0156-6F98D5335F49}"/>
                  </a:ext>
                </a:extLst>
              </p:cNvPr>
              <p:cNvCxnSpPr>
                <a:stCxn id="22" idx="4"/>
                <a:endCxn id="24" idx="1"/>
              </p:cNvCxnSpPr>
              <p:nvPr/>
            </p:nvCxnSpPr>
            <p:spPr>
              <a:xfrm>
                <a:off x="256634" y="4677433"/>
                <a:ext cx="857899" cy="1046257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D5F06FF-1FBB-51C9-D087-2A0EB822B04D}"/>
                  </a:ext>
                </a:extLst>
              </p:cNvPr>
              <p:cNvCxnSpPr>
                <a:stCxn id="25" idx="3"/>
                <a:endCxn id="24" idx="7"/>
              </p:cNvCxnSpPr>
              <p:nvPr/>
            </p:nvCxnSpPr>
            <p:spPr>
              <a:xfrm flipH="1">
                <a:off x="1477469" y="4930617"/>
                <a:ext cx="1172042" cy="79307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5098F52-2824-8AA8-3922-992FB49EB3E5}"/>
                  </a:ext>
                </a:extLst>
              </p:cNvPr>
              <p:cNvCxnSpPr>
                <a:stCxn id="27" idx="2"/>
                <a:endCxn id="24" idx="5"/>
              </p:cNvCxnSpPr>
              <p:nvPr/>
            </p:nvCxnSpPr>
            <p:spPr>
              <a:xfrm flipH="1" flipV="1">
                <a:off x="1477469" y="6086626"/>
                <a:ext cx="1369411" cy="5653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A475DF4-532D-38A5-63C3-9BA7C3D6939C}"/>
                  </a:ext>
                </a:extLst>
              </p:cNvPr>
              <p:cNvCxnSpPr>
                <a:stCxn id="25" idx="5"/>
                <a:endCxn id="27" idx="0"/>
              </p:cNvCxnSpPr>
              <p:nvPr/>
            </p:nvCxnSpPr>
            <p:spPr>
              <a:xfrm>
                <a:off x="3012447" y="4930617"/>
                <a:ext cx="91067" cy="146468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564BD50-F8D5-5D5A-95EF-5568D430D039}"/>
                  </a:ext>
                </a:extLst>
              </p:cNvPr>
              <p:cNvCxnSpPr>
                <a:stCxn id="25" idx="7"/>
                <a:endCxn id="26" idx="3"/>
              </p:cNvCxnSpPr>
              <p:nvPr/>
            </p:nvCxnSpPr>
            <p:spPr>
              <a:xfrm flipV="1">
                <a:off x="3012447" y="3510585"/>
                <a:ext cx="1017218" cy="105709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47C31DA-8F2A-8F23-C636-D1342B4A7DF4}"/>
                  </a:ext>
                </a:extLst>
              </p:cNvPr>
              <p:cNvCxnSpPr>
                <a:stCxn id="27" idx="6"/>
                <a:endCxn id="28" idx="3"/>
              </p:cNvCxnSpPr>
              <p:nvPr/>
            </p:nvCxnSpPr>
            <p:spPr>
              <a:xfrm flipV="1">
                <a:off x="3360148" y="6576771"/>
                <a:ext cx="1716185" cy="7516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EEA4FB5-ABAC-FB0F-FE78-8BE2B901BF66}"/>
                  </a:ext>
                </a:extLst>
              </p:cNvPr>
              <p:cNvCxnSpPr>
                <a:stCxn id="28" idx="1"/>
                <a:endCxn id="26" idx="4"/>
              </p:cNvCxnSpPr>
              <p:nvPr/>
            </p:nvCxnSpPr>
            <p:spPr>
              <a:xfrm flipH="1" flipV="1">
                <a:off x="4211133" y="3585751"/>
                <a:ext cx="865200" cy="262808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05BF0B6-60ED-3C2A-9FB3-DC753FC6FAA6}"/>
                  </a:ext>
                </a:extLst>
              </p:cNvPr>
              <p:cNvCxnSpPr>
                <a:stCxn id="30" idx="2"/>
                <a:endCxn id="26" idx="5"/>
              </p:cNvCxnSpPr>
              <p:nvPr/>
            </p:nvCxnSpPr>
            <p:spPr>
              <a:xfrm flipH="1" flipV="1">
                <a:off x="4392601" y="3510585"/>
                <a:ext cx="913997" cy="495205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9746BAB-BB1E-C2B2-520A-A86FCCB55CE7}"/>
                  </a:ext>
                </a:extLst>
              </p:cNvPr>
              <p:cNvCxnSpPr>
                <a:stCxn id="28" idx="0"/>
                <a:endCxn id="30" idx="3"/>
              </p:cNvCxnSpPr>
              <p:nvPr/>
            </p:nvCxnSpPr>
            <p:spPr>
              <a:xfrm flipV="1">
                <a:off x="5257801" y="4187258"/>
                <a:ext cx="123963" cy="19514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4AC7CFD-ECC5-6018-3782-7B088AECD37C}"/>
                  </a:ext>
                </a:extLst>
              </p:cNvPr>
              <p:cNvCxnSpPr>
                <a:stCxn id="29" idx="1"/>
                <a:endCxn id="30" idx="5"/>
              </p:cNvCxnSpPr>
              <p:nvPr/>
            </p:nvCxnSpPr>
            <p:spPr>
              <a:xfrm flipH="1" flipV="1">
                <a:off x="5744700" y="4187258"/>
                <a:ext cx="861544" cy="674868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9AEBB05-4F00-801A-D566-A93053A1D101}"/>
                  </a:ext>
                </a:extLst>
              </p:cNvPr>
              <p:cNvCxnSpPr>
                <a:stCxn id="29" idx="3"/>
                <a:endCxn id="28" idx="6"/>
              </p:cNvCxnSpPr>
              <p:nvPr/>
            </p:nvCxnSpPr>
            <p:spPr>
              <a:xfrm flipH="1">
                <a:off x="5514435" y="5225062"/>
                <a:ext cx="1091809" cy="117024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EFB02D6-9344-FD5B-8B88-9AC79699BFFE}"/>
                  </a:ext>
                </a:extLst>
              </p:cNvPr>
              <p:cNvCxnSpPr>
                <a:stCxn id="23" idx="4"/>
                <a:endCxn id="24" idx="0"/>
              </p:cNvCxnSpPr>
              <p:nvPr/>
            </p:nvCxnSpPr>
            <p:spPr>
              <a:xfrm flipH="1">
                <a:off x="1296001" y="3533361"/>
                <a:ext cx="891651" cy="211516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DAE3905-1B05-6124-AB53-61458D9EB977}"/>
                  </a:ext>
                </a:extLst>
              </p:cNvPr>
              <p:cNvSpPr/>
              <p:nvPr/>
            </p:nvSpPr>
            <p:spPr>
              <a:xfrm>
                <a:off x="0" y="416416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C3D966A-9151-52E6-017F-2694581BB748}"/>
                  </a:ext>
                </a:extLst>
              </p:cNvPr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2A45554-D79D-45C9-7301-93F33FFEF2CB}"/>
                  </a:ext>
                </a:extLst>
              </p:cNvPr>
              <p:cNvSpPr/>
              <p:nvPr/>
            </p:nvSpPr>
            <p:spPr>
              <a:xfrm>
                <a:off x="1039367" y="5648524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BF1C4A5-87DC-6397-F7B4-E8B6A5363133}"/>
                  </a:ext>
                </a:extLst>
              </p:cNvPr>
              <p:cNvSpPr/>
              <p:nvPr/>
            </p:nvSpPr>
            <p:spPr>
              <a:xfrm>
                <a:off x="2574345" y="449251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BE2669F6-C388-5DB3-8B7C-276BF872A7B8}"/>
                  </a:ext>
                </a:extLst>
              </p:cNvPr>
              <p:cNvSpPr/>
              <p:nvPr/>
            </p:nvSpPr>
            <p:spPr>
              <a:xfrm>
                <a:off x="3954499" y="307248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E4EA7AE-E274-5D22-6F89-0AB74F01887D}"/>
                  </a:ext>
                </a:extLst>
              </p:cNvPr>
              <p:cNvSpPr/>
              <p:nvPr/>
            </p:nvSpPr>
            <p:spPr>
              <a:xfrm>
                <a:off x="2846880" y="639530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6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ADFF9D3-A17E-83D3-E0AB-24C0F47B6A00}"/>
                  </a:ext>
                </a:extLst>
              </p:cNvPr>
              <p:cNvSpPr/>
              <p:nvPr/>
            </p:nvSpPr>
            <p:spPr>
              <a:xfrm>
                <a:off x="5001167" y="6138669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057FAA4-BCDD-0947-760F-FCDFF8FAB60B}"/>
                  </a:ext>
                </a:extLst>
              </p:cNvPr>
              <p:cNvSpPr/>
              <p:nvPr/>
            </p:nvSpPr>
            <p:spPr>
              <a:xfrm>
                <a:off x="6531078" y="4786960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9D5AA22-30A7-9811-FE6C-6EDEA48BC1E3}"/>
                  </a:ext>
                </a:extLst>
              </p:cNvPr>
              <p:cNvSpPr/>
              <p:nvPr/>
            </p:nvSpPr>
            <p:spPr>
              <a:xfrm>
                <a:off x="5306598" y="3749156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CF2B64D-2DF1-BB32-71E0-C22A56E4E2ED}"/>
                </a:ext>
              </a:extLst>
            </p:cNvPr>
            <p:cNvCxnSpPr>
              <a:cxnSpLocks/>
              <a:stCxn id="28" idx="7"/>
              <a:endCxn id="30" idx="4"/>
            </p:cNvCxnSpPr>
            <p:nvPr/>
          </p:nvCxnSpPr>
          <p:spPr>
            <a:xfrm flipV="1">
              <a:off x="6963269" y="3868060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CE29F38-5950-0CEC-28BD-9BE87A22D3DB}"/>
                </a:ext>
              </a:extLst>
            </p:cNvPr>
            <p:cNvCxnSpPr>
              <a:cxnSpLocks/>
              <a:stCxn id="27" idx="3"/>
              <a:endCxn id="24" idx="4"/>
            </p:cNvCxnSpPr>
            <p:nvPr/>
          </p:nvCxnSpPr>
          <p:spPr>
            <a:xfrm flipH="1" flipV="1">
              <a:off x="2820001" y="5767428"/>
              <a:ext cx="1626045" cy="671613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737F504-B85A-1520-E7F4-8989BE84231C}"/>
              </a:ext>
            </a:extLst>
          </p:cNvPr>
          <p:cNvGrpSpPr/>
          <p:nvPr/>
        </p:nvGrpSpPr>
        <p:grpSpPr>
          <a:xfrm>
            <a:off x="1616182" y="3116577"/>
            <a:ext cx="4301146" cy="2374232"/>
            <a:chOff x="0" y="3020093"/>
            <a:chExt cx="7044346" cy="3888478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E1BD8B7-4CC3-76C2-B59D-BB8E9AB4F6AB}"/>
                </a:ext>
              </a:extLst>
            </p:cNvPr>
            <p:cNvCxnSpPr>
              <a:stCxn id="85" idx="7"/>
              <a:endCxn id="86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0A5863F-100D-A240-865D-33C97E04E063}"/>
                </a:ext>
              </a:extLst>
            </p:cNvPr>
            <p:cNvCxnSpPr>
              <a:stCxn id="86" idx="6"/>
              <a:endCxn id="89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CEE1F91-DED4-E4D4-2B84-54D4FDE1057A}"/>
                </a:ext>
              </a:extLst>
            </p:cNvPr>
            <p:cNvCxnSpPr>
              <a:stCxn id="85" idx="4"/>
              <a:endCxn id="87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DFEBBBC-BC80-BAFB-02A9-944572FA7FA8}"/>
                </a:ext>
              </a:extLst>
            </p:cNvPr>
            <p:cNvCxnSpPr>
              <a:stCxn id="88" idx="3"/>
              <a:endCxn id="87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4ECCA56-B715-95D0-83A6-60AF5A7297FF}"/>
                </a:ext>
              </a:extLst>
            </p:cNvPr>
            <p:cNvCxnSpPr>
              <a:stCxn id="90" idx="2"/>
              <a:endCxn id="87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2590685-BC32-4A6F-5A37-D6428C971D84}"/>
                </a:ext>
              </a:extLst>
            </p:cNvPr>
            <p:cNvCxnSpPr>
              <a:stCxn id="88" idx="5"/>
              <a:endCxn id="90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22BE66F-CBDB-9CEF-9F06-ADB5F68BD1CB}"/>
                </a:ext>
              </a:extLst>
            </p:cNvPr>
            <p:cNvCxnSpPr>
              <a:stCxn id="88" idx="7"/>
              <a:endCxn id="89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ED1E064-189B-F03C-1A06-B7A4627BCB55}"/>
                </a:ext>
              </a:extLst>
            </p:cNvPr>
            <p:cNvCxnSpPr>
              <a:stCxn id="90" idx="6"/>
              <a:endCxn id="91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8FDEE05-0F64-09AD-162E-CEBA1DE2EEA0}"/>
                </a:ext>
              </a:extLst>
            </p:cNvPr>
            <p:cNvCxnSpPr>
              <a:stCxn id="91" idx="1"/>
              <a:endCxn id="89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0AC6570-6D5A-48F4-4C13-5FEA4B295FA6}"/>
                </a:ext>
              </a:extLst>
            </p:cNvPr>
            <p:cNvCxnSpPr>
              <a:stCxn id="93" idx="2"/>
              <a:endCxn id="89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A429117-4959-566E-2650-71AFD0E1BBAA}"/>
                </a:ext>
              </a:extLst>
            </p:cNvPr>
            <p:cNvCxnSpPr>
              <a:stCxn id="91" idx="0"/>
              <a:endCxn id="93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2EDC6FD-F830-449D-BEA8-3A01CC00C88D}"/>
                </a:ext>
              </a:extLst>
            </p:cNvPr>
            <p:cNvCxnSpPr>
              <a:stCxn id="92" idx="1"/>
              <a:endCxn id="93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4325B0E-E771-8B2A-813B-1C9C414A2711}"/>
                </a:ext>
              </a:extLst>
            </p:cNvPr>
            <p:cNvCxnSpPr>
              <a:stCxn id="92" idx="3"/>
              <a:endCxn id="91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75438BD-A475-6206-0EF0-890B3A937474}"/>
                </a:ext>
              </a:extLst>
            </p:cNvPr>
            <p:cNvCxnSpPr>
              <a:stCxn id="86" idx="4"/>
              <a:endCxn id="87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433C72C6-1468-0C1C-DAFA-E75622DA098E}"/>
                </a:ext>
              </a:extLst>
            </p:cNvPr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5C6235E6-E60A-062C-E312-5D5F0758C46F}"/>
                </a:ext>
              </a:extLst>
            </p:cNvPr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266721D1-8A4C-2F76-CAA9-FEE941202C62}"/>
                </a:ext>
              </a:extLst>
            </p:cNvPr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11DC63D-5D3B-50C2-0184-D0A5C0983F41}"/>
                </a:ext>
              </a:extLst>
            </p:cNvPr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85C5B94-C7C8-EF44-98C4-BE12B03F5982}"/>
                </a:ext>
              </a:extLst>
            </p:cNvPr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2B540B4-CB17-9AE6-4BB0-4C37019F579D}"/>
                </a:ext>
              </a:extLst>
            </p:cNvPr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3EC8594-8ABF-2A8A-5F6C-A051BCCEB0DB}"/>
                </a:ext>
              </a:extLst>
            </p:cNvPr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BEDAF14-D53E-75A5-E285-6B0F2B4BACC2}"/>
                </a:ext>
              </a:extLst>
            </p:cNvPr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A3638133-CC72-9171-3757-AEDA085786C7}"/>
                </a:ext>
              </a:extLst>
            </p:cNvPr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3022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(Strongly) Connected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749217" y="1600201"/>
                <a:ext cx="684144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 Graph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</a:rPr>
                      <m:t>=(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𝐸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for any pair of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</m:oMath>
                </a14:m>
                <a:r>
                  <a:rPr lang="en-US" sz="2800" dirty="0"/>
                  <a:t> there is a path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217" y="1600201"/>
                <a:ext cx="6841446" cy="954107"/>
              </a:xfrm>
              <a:prstGeom prst="rect">
                <a:avLst/>
              </a:prstGeom>
              <a:blipFill>
                <a:blip r:embed="rId2"/>
                <a:stretch>
                  <a:fillRect l="-1855" t="-657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81BF1141-E287-AF7C-AFF5-2F8E9B62CA1A}"/>
              </a:ext>
            </a:extLst>
          </p:cNvPr>
          <p:cNvGrpSpPr/>
          <p:nvPr/>
        </p:nvGrpSpPr>
        <p:grpSpPr>
          <a:xfrm>
            <a:off x="7066996" y="2971845"/>
            <a:ext cx="4385159" cy="2420607"/>
            <a:chOff x="1524000" y="2625729"/>
            <a:chExt cx="7044346" cy="388847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EE66EC6-58BA-8B7F-F97E-CEC5873CDDC7}"/>
                </a:ext>
              </a:extLst>
            </p:cNvPr>
            <p:cNvGrpSpPr/>
            <p:nvPr/>
          </p:nvGrpSpPr>
          <p:grpSpPr>
            <a:xfrm>
              <a:off x="1524000" y="2625729"/>
              <a:ext cx="7044346" cy="3888478"/>
              <a:chOff x="0" y="3020093"/>
              <a:chExt cx="7044346" cy="3888478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9AFC12B-39C3-99AC-053B-CE2CCA14BA75}"/>
                  </a:ext>
                </a:extLst>
              </p:cNvPr>
              <p:cNvCxnSpPr>
                <a:stCxn id="22" idx="7"/>
                <a:endCxn id="23" idx="2"/>
              </p:cNvCxnSpPr>
              <p:nvPr/>
            </p:nvCxnSpPr>
            <p:spPr>
              <a:xfrm flipV="1">
                <a:off x="438102" y="3276727"/>
                <a:ext cx="1492916" cy="96260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90AF04E6-0506-14DD-C1B8-061A0C100FEC}"/>
                  </a:ext>
                </a:extLst>
              </p:cNvPr>
              <p:cNvCxnSpPr>
                <a:stCxn id="23" idx="6"/>
                <a:endCxn id="26" idx="2"/>
              </p:cNvCxnSpPr>
              <p:nvPr/>
            </p:nvCxnSpPr>
            <p:spPr>
              <a:xfrm>
                <a:off x="2444286" y="3276727"/>
                <a:ext cx="1510213" cy="52390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BE6AEB8A-3153-8E0D-0156-6F98D5335F49}"/>
                  </a:ext>
                </a:extLst>
              </p:cNvPr>
              <p:cNvCxnSpPr>
                <a:stCxn id="22" idx="4"/>
                <a:endCxn id="24" idx="1"/>
              </p:cNvCxnSpPr>
              <p:nvPr/>
            </p:nvCxnSpPr>
            <p:spPr>
              <a:xfrm>
                <a:off x="256634" y="4677433"/>
                <a:ext cx="857899" cy="1046257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D5F06FF-1FBB-51C9-D087-2A0EB822B04D}"/>
                  </a:ext>
                </a:extLst>
              </p:cNvPr>
              <p:cNvCxnSpPr>
                <a:stCxn id="25" idx="3"/>
                <a:endCxn id="24" idx="7"/>
              </p:cNvCxnSpPr>
              <p:nvPr/>
            </p:nvCxnSpPr>
            <p:spPr>
              <a:xfrm flipH="1">
                <a:off x="1477469" y="4930617"/>
                <a:ext cx="1172042" cy="79307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5098F52-2824-8AA8-3922-992FB49EB3E5}"/>
                  </a:ext>
                </a:extLst>
              </p:cNvPr>
              <p:cNvCxnSpPr>
                <a:stCxn id="27" idx="2"/>
                <a:endCxn id="24" idx="5"/>
              </p:cNvCxnSpPr>
              <p:nvPr/>
            </p:nvCxnSpPr>
            <p:spPr>
              <a:xfrm flipH="1" flipV="1">
                <a:off x="1477469" y="6086626"/>
                <a:ext cx="1369411" cy="5653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A475DF4-532D-38A5-63C3-9BA7C3D6939C}"/>
                  </a:ext>
                </a:extLst>
              </p:cNvPr>
              <p:cNvCxnSpPr>
                <a:stCxn id="25" idx="5"/>
                <a:endCxn id="27" idx="0"/>
              </p:cNvCxnSpPr>
              <p:nvPr/>
            </p:nvCxnSpPr>
            <p:spPr>
              <a:xfrm>
                <a:off x="3012447" y="4930617"/>
                <a:ext cx="91067" cy="146468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564BD50-F8D5-5D5A-95EF-5568D430D039}"/>
                  </a:ext>
                </a:extLst>
              </p:cNvPr>
              <p:cNvCxnSpPr>
                <a:stCxn id="25" idx="7"/>
                <a:endCxn id="26" idx="3"/>
              </p:cNvCxnSpPr>
              <p:nvPr/>
            </p:nvCxnSpPr>
            <p:spPr>
              <a:xfrm flipV="1">
                <a:off x="3012447" y="3510585"/>
                <a:ext cx="1017218" cy="105709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47C31DA-8F2A-8F23-C636-D1342B4A7DF4}"/>
                  </a:ext>
                </a:extLst>
              </p:cNvPr>
              <p:cNvCxnSpPr>
                <a:stCxn id="27" idx="6"/>
                <a:endCxn id="28" idx="3"/>
              </p:cNvCxnSpPr>
              <p:nvPr/>
            </p:nvCxnSpPr>
            <p:spPr>
              <a:xfrm flipV="1">
                <a:off x="3360148" y="6576771"/>
                <a:ext cx="1716185" cy="7516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EEA4FB5-ABAC-FB0F-FE78-8BE2B901BF66}"/>
                  </a:ext>
                </a:extLst>
              </p:cNvPr>
              <p:cNvCxnSpPr>
                <a:stCxn id="28" idx="1"/>
                <a:endCxn id="26" idx="4"/>
              </p:cNvCxnSpPr>
              <p:nvPr/>
            </p:nvCxnSpPr>
            <p:spPr>
              <a:xfrm flipH="1" flipV="1">
                <a:off x="4211133" y="3585751"/>
                <a:ext cx="865200" cy="262808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05BF0B6-60ED-3C2A-9FB3-DC753FC6FAA6}"/>
                  </a:ext>
                </a:extLst>
              </p:cNvPr>
              <p:cNvCxnSpPr>
                <a:stCxn id="30" idx="2"/>
                <a:endCxn id="26" idx="5"/>
              </p:cNvCxnSpPr>
              <p:nvPr/>
            </p:nvCxnSpPr>
            <p:spPr>
              <a:xfrm flipH="1" flipV="1">
                <a:off x="4392601" y="3510585"/>
                <a:ext cx="913997" cy="495205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9746BAB-BB1E-C2B2-520A-A86FCCB55CE7}"/>
                  </a:ext>
                </a:extLst>
              </p:cNvPr>
              <p:cNvCxnSpPr>
                <a:stCxn id="28" idx="0"/>
                <a:endCxn id="30" idx="3"/>
              </p:cNvCxnSpPr>
              <p:nvPr/>
            </p:nvCxnSpPr>
            <p:spPr>
              <a:xfrm flipV="1">
                <a:off x="5257801" y="4187258"/>
                <a:ext cx="123963" cy="19514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4AC7CFD-ECC5-6018-3782-7B088AECD37C}"/>
                  </a:ext>
                </a:extLst>
              </p:cNvPr>
              <p:cNvCxnSpPr>
                <a:stCxn id="29" idx="1"/>
                <a:endCxn id="30" idx="5"/>
              </p:cNvCxnSpPr>
              <p:nvPr/>
            </p:nvCxnSpPr>
            <p:spPr>
              <a:xfrm flipH="1" flipV="1">
                <a:off x="5744700" y="4187258"/>
                <a:ext cx="861544" cy="674868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9AEBB05-4F00-801A-D566-A93053A1D101}"/>
                  </a:ext>
                </a:extLst>
              </p:cNvPr>
              <p:cNvCxnSpPr>
                <a:stCxn id="29" idx="3"/>
                <a:endCxn id="28" idx="6"/>
              </p:cNvCxnSpPr>
              <p:nvPr/>
            </p:nvCxnSpPr>
            <p:spPr>
              <a:xfrm flipH="1">
                <a:off x="5514435" y="5225062"/>
                <a:ext cx="1091809" cy="117024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EFB02D6-9344-FD5B-8B88-9AC79699BFFE}"/>
                  </a:ext>
                </a:extLst>
              </p:cNvPr>
              <p:cNvCxnSpPr>
                <a:stCxn id="23" idx="4"/>
                <a:endCxn id="24" idx="0"/>
              </p:cNvCxnSpPr>
              <p:nvPr/>
            </p:nvCxnSpPr>
            <p:spPr>
              <a:xfrm flipH="1">
                <a:off x="1296001" y="3533361"/>
                <a:ext cx="891651" cy="211516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DAE3905-1B05-6124-AB53-61458D9EB977}"/>
                  </a:ext>
                </a:extLst>
              </p:cNvPr>
              <p:cNvSpPr/>
              <p:nvPr/>
            </p:nvSpPr>
            <p:spPr>
              <a:xfrm>
                <a:off x="0" y="416416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C3D966A-9151-52E6-017F-2694581BB748}"/>
                  </a:ext>
                </a:extLst>
              </p:cNvPr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2A45554-D79D-45C9-7301-93F33FFEF2CB}"/>
                  </a:ext>
                </a:extLst>
              </p:cNvPr>
              <p:cNvSpPr/>
              <p:nvPr/>
            </p:nvSpPr>
            <p:spPr>
              <a:xfrm>
                <a:off x="1039367" y="5648524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BF1C4A5-87DC-6397-F7B4-E8B6A5363133}"/>
                  </a:ext>
                </a:extLst>
              </p:cNvPr>
              <p:cNvSpPr/>
              <p:nvPr/>
            </p:nvSpPr>
            <p:spPr>
              <a:xfrm>
                <a:off x="2574345" y="449251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BE2669F6-C388-5DB3-8B7C-276BF872A7B8}"/>
                  </a:ext>
                </a:extLst>
              </p:cNvPr>
              <p:cNvSpPr/>
              <p:nvPr/>
            </p:nvSpPr>
            <p:spPr>
              <a:xfrm>
                <a:off x="3954499" y="307248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E4EA7AE-E274-5D22-6F89-0AB74F01887D}"/>
                  </a:ext>
                </a:extLst>
              </p:cNvPr>
              <p:cNvSpPr/>
              <p:nvPr/>
            </p:nvSpPr>
            <p:spPr>
              <a:xfrm>
                <a:off x="2846880" y="639530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6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ADFF9D3-A17E-83D3-E0AB-24C0F47B6A00}"/>
                  </a:ext>
                </a:extLst>
              </p:cNvPr>
              <p:cNvSpPr/>
              <p:nvPr/>
            </p:nvSpPr>
            <p:spPr>
              <a:xfrm>
                <a:off x="5001167" y="6138669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057FAA4-BCDD-0947-760F-FCDFF8FAB60B}"/>
                  </a:ext>
                </a:extLst>
              </p:cNvPr>
              <p:cNvSpPr/>
              <p:nvPr/>
            </p:nvSpPr>
            <p:spPr>
              <a:xfrm>
                <a:off x="6531078" y="4786960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9D5AA22-30A7-9811-FE6C-6EDEA48BC1E3}"/>
                  </a:ext>
                </a:extLst>
              </p:cNvPr>
              <p:cNvSpPr/>
              <p:nvPr/>
            </p:nvSpPr>
            <p:spPr>
              <a:xfrm>
                <a:off x="5306598" y="3749156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CF2B64D-2DF1-BB32-71E0-C22A56E4E2ED}"/>
                </a:ext>
              </a:extLst>
            </p:cNvPr>
            <p:cNvCxnSpPr>
              <a:cxnSpLocks/>
              <a:stCxn id="28" idx="7"/>
              <a:endCxn id="30" idx="4"/>
            </p:cNvCxnSpPr>
            <p:nvPr/>
          </p:nvCxnSpPr>
          <p:spPr>
            <a:xfrm flipV="1">
              <a:off x="6963269" y="3868060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CE29F38-5950-0CEC-28BD-9BE87A22D3DB}"/>
                </a:ext>
              </a:extLst>
            </p:cNvPr>
            <p:cNvCxnSpPr>
              <a:cxnSpLocks/>
              <a:stCxn id="27" idx="3"/>
              <a:endCxn id="24" idx="4"/>
            </p:cNvCxnSpPr>
            <p:nvPr/>
          </p:nvCxnSpPr>
          <p:spPr>
            <a:xfrm flipH="1" flipV="1">
              <a:off x="2820001" y="5767428"/>
              <a:ext cx="1626045" cy="671613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737F504-B85A-1520-E7F4-8989BE84231C}"/>
              </a:ext>
            </a:extLst>
          </p:cNvPr>
          <p:cNvGrpSpPr/>
          <p:nvPr/>
        </p:nvGrpSpPr>
        <p:grpSpPr>
          <a:xfrm>
            <a:off x="1616182" y="3116577"/>
            <a:ext cx="4301146" cy="2374232"/>
            <a:chOff x="0" y="3020093"/>
            <a:chExt cx="7044346" cy="3888478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E1BD8B7-4CC3-76C2-B59D-BB8E9AB4F6AB}"/>
                </a:ext>
              </a:extLst>
            </p:cNvPr>
            <p:cNvCxnSpPr>
              <a:stCxn id="85" idx="7"/>
              <a:endCxn id="86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0A5863F-100D-A240-865D-33C97E04E063}"/>
                </a:ext>
              </a:extLst>
            </p:cNvPr>
            <p:cNvCxnSpPr>
              <a:stCxn id="86" idx="6"/>
              <a:endCxn id="89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CEE1F91-DED4-E4D4-2B84-54D4FDE1057A}"/>
                </a:ext>
              </a:extLst>
            </p:cNvPr>
            <p:cNvCxnSpPr>
              <a:stCxn id="85" idx="4"/>
              <a:endCxn id="87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DFEBBBC-BC80-BAFB-02A9-944572FA7FA8}"/>
                </a:ext>
              </a:extLst>
            </p:cNvPr>
            <p:cNvCxnSpPr>
              <a:stCxn id="88" idx="3"/>
              <a:endCxn id="87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4ECCA56-B715-95D0-83A6-60AF5A7297FF}"/>
                </a:ext>
              </a:extLst>
            </p:cNvPr>
            <p:cNvCxnSpPr>
              <a:stCxn id="90" idx="2"/>
              <a:endCxn id="87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2590685-BC32-4A6F-5A37-D6428C971D84}"/>
                </a:ext>
              </a:extLst>
            </p:cNvPr>
            <p:cNvCxnSpPr>
              <a:stCxn id="88" idx="5"/>
              <a:endCxn id="90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22BE66F-CBDB-9CEF-9F06-ADB5F68BD1CB}"/>
                </a:ext>
              </a:extLst>
            </p:cNvPr>
            <p:cNvCxnSpPr>
              <a:stCxn id="88" idx="7"/>
              <a:endCxn id="89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ED1E064-189B-F03C-1A06-B7A4627BCB55}"/>
                </a:ext>
              </a:extLst>
            </p:cNvPr>
            <p:cNvCxnSpPr>
              <a:stCxn id="90" idx="6"/>
              <a:endCxn id="91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8FDEE05-0F64-09AD-162E-CEBA1DE2EEA0}"/>
                </a:ext>
              </a:extLst>
            </p:cNvPr>
            <p:cNvCxnSpPr>
              <a:stCxn id="91" idx="1"/>
              <a:endCxn id="89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0AC6570-6D5A-48F4-4C13-5FEA4B295FA6}"/>
                </a:ext>
              </a:extLst>
            </p:cNvPr>
            <p:cNvCxnSpPr>
              <a:stCxn id="93" idx="2"/>
              <a:endCxn id="89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A429117-4959-566E-2650-71AFD0E1BBAA}"/>
                </a:ext>
              </a:extLst>
            </p:cNvPr>
            <p:cNvCxnSpPr>
              <a:stCxn id="91" idx="0"/>
              <a:endCxn id="93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2EDC6FD-F830-449D-BEA8-3A01CC00C88D}"/>
                </a:ext>
              </a:extLst>
            </p:cNvPr>
            <p:cNvCxnSpPr>
              <a:stCxn id="92" idx="1"/>
              <a:endCxn id="93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4325B0E-E771-8B2A-813B-1C9C414A2711}"/>
                </a:ext>
              </a:extLst>
            </p:cNvPr>
            <p:cNvCxnSpPr>
              <a:stCxn id="92" idx="3"/>
              <a:endCxn id="91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75438BD-A475-6206-0EF0-890B3A937474}"/>
                </a:ext>
              </a:extLst>
            </p:cNvPr>
            <p:cNvCxnSpPr>
              <a:stCxn id="86" idx="4"/>
              <a:endCxn id="87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433C72C6-1468-0C1C-DAFA-E75622DA098E}"/>
                </a:ext>
              </a:extLst>
            </p:cNvPr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5C6235E6-E60A-062C-E312-5D5F0758C46F}"/>
                </a:ext>
              </a:extLst>
            </p:cNvPr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266721D1-8A4C-2F76-CAA9-FEE941202C62}"/>
                </a:ext>
              </a:extLst>
            </p:cNvPr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11DC63D-5D3B-50C2-0184-D0A5C0983F41}"/>
                </a:ext>
              </a:extLst>
            </p:cNvPr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85C5B94-C7C8-EF44-98C4-BE12B03F5982}"/>
                </a:ext>
              </a:extLst>
            </p:cNvPr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2B540B4-CB17-9AE6-4BB0-4C37019F579D}"/>
                </a:ext>
              </a:extLst>
            </p:cNvPr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3EC8594-8ABF-2A8A-5F6C-A051BCCEB0DB}"/>
                </a:ext>
              </a:extLst>
            </p:cNvPr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BEDAF14-D53E-75A5-E285-6B0F2B4BACC2}"/>
                </a:ext>
              </a:extLst>
            </p:cNvPr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A3638133-CC72-9171-3757-AEDA085786C7}"/>
                </a:ext>
              </a:extLst>
            </p:cNvPr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1E0F26B5-366A-711E-D723-7F1979D24DA8}"/>
              </a:ext>
            </a:extLst>
          </p:cNvPr>
          <p:cNvSpPr txBox="1"/>
          <p:nvPr/>
        </p:nvSpPr>
        <p:spPr>
          <a:xfrm>
            <a:off x="2548407" y="5745189"/>
            <a:ext cx="1756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Connected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DBCCB78-25D1-DA64-D181-C086C657BD95}"/>
              </a:ext>
            </a:extLst>
          </p:cNvPr>
          <p:cNvSpPr txBox="1"/>
          <p:nvPr/>
        </p:nvSpPr>
        <p:spPr>
          <a:xfrm>
            <a:off x="7493777" y="5776040"/>
            <a:ext cx="3846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Not (strongly) Connected</a:t>
            </a:r>
          </a:p>
        </p:txBody>
      </p:sp>
    </p:spTree>
    <p:extLst>
      <p:ext uri="{BB962C8B-B14F-4D97-AF65-F5344CB8AC3E}">
        <p14:creationId xmlns:p14="http://schemas.microsoft.com/office/powerpoint/2010/main" val="1406529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Weakly Connected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749217" y="1600201"/>
                <a:ext cx="684144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 Graph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</a:rPr>
                      <m:t>=(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𝐸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for any pair of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</m:oMath>
                </a14:m>
                <a:r>
                  <a:rPr lang="en-US" sz="2800" dirty="0"/>
                  <a:t> there is a path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ignoring direction of edges</a:t>
                </a: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217" y="1600201"/>
                <a:ext cx="6841446" cy="1384995"/>
              </a:xfrm>
              <a:prstGeom prst="rect">
                <a:avLst/>
              </a:prstGeom>
              <a:blipFill>
                <a:blip r:embed="rId2"/>
                <a:stretch>
                  <a:fillRect l="-1872" t="-4405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81BF1141-E287-AF7C-AFF5-2F8E9B62CA1A}"/>
              </a:ext>
            </a:extLst>
          </p:cNvPr>
          <p:cNvGrpSpPr/>
          <p:nvPr/>
        </p:nvGrpSpPr>
        <p:grpSpPr>
          <a:xfrm>
            <a:off x="1345045" y="3509073"/>
            <a:ext cx="4385159" cy="2420607"/>
            <a:chOff x="1524000" y="2625729"/>
            <a:chExt cx="7044346" cy="388847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EE66EC6-58BA-8B7F-F97E-CEC5873CDDC7}"/>
                </a:ext>
              </a:extLst>
            </p:cNvPr>
            <p:cNvGrpSpPr/>
            <p:nvPr/>
          </p:nvGrpSpPr>
          <p:grpSpPr>
            <a:xfrm>
              <a:off x="1524000" y="2625729"/>
              <a:ext cx="7044346" cy="3888478"/>
              <a:chOff x="0" y="3020093"/>
              <a:chExt cx="7044346" cy="3888478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9AFC12B-39C3-99AC-053B-CE2CCA14BA75}"/>
                  </a:ext>
                </a:extLst>
              </p:cNvPr>
              <p:cNvCxnSpPr>
                <a:stCxn id="22" idx="7"/>
                <a:endCxn id="23" idx="2"/>
              </p:cNvCxnSpPr>
              <p:nvPr/>
            </p:nvCxnSpPr>
            <p:spPr>
              <a:xfrm flipV="1">
                <a:off x="438102" y="3276727"/>
                <a:ext cx="1492916" cy="96260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90AF04E6-0506-14DD-C1B8-061A0C100FEC}"/>
                  </a:ext>
                </a:extLst>
              </p:cNvPr>
              <p:cNvCxnSpPr>
                <a:stCxn id="23" idx="6"/>
                <a:endCxn id="26" idx="2"/>
              </p:cNvCxnSpPr>
              <p:nvPr/>
            </p:nvCxnSpPr>
            <p:spPr>
              <a:xfrm>
                <a:off x="2444286" y="3276727"/>
                <a:ext cx="1510213" cy="52390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BE6AEB8A-3153-8E0D-0156-6F98D5335F49}"/>
                  </a:ext>
                </a:extLst>
              </p:cNvPr>
              <p:cNvCxnSpPr>
                <a:stCxn id="22" idx="4"/>
                <a:endCxn id="24" idx="1"/>
              </p:cNvCxnSpPr>
              <p:nvPr/>
            </p:nvCxnSpPr>
            <p:spPr>
              <a:xfrm>
                <a:off x="256634" y="4677433"/>
                <a:ext cx="857899" cy="1046257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D5F06FF-1FBB-51C9-D087-2A0EB822B04D}"/>
                  </a:ext>
                </a:extLst>
              </p:cNvPr>
              <p:cNvCxnSpPr>
                <a:stCxn id="25" idx="3"/>
                <a:endCxn id="24" idx="7"/>
              </p:cNvCxnSpPr>
              <p:nvPr/>
            </p:nvCxnSpPr>
            <p:spPr>
              <a:xfrm flipH="1">
                <a:off x="1477469" y="4930617"/>
                <a:ext cx="1172042" cy="79307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5098F52-2824-8AA8-3922-992FB49EB3E5}"/>
                  </a:ext>
                </a:extLst>
              </p:cNvPr>
              <p:cNvCxnSpPr>
                <a:stCxn id="27" idx="2"/>
                <a:endCxn id="24" idx="5"/>
              </p:cNvCxnSpPr>
              <p:nvPr/>
            </p:nvCxnSpPr>
            <p:spPr>
              <a:xfrm flipH="1" flipV="1">
                <a:off x="1477469" y="6086626"/>
                <a:ext cx="1369411" cy="5653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A475DF4-532D-38A5-63C3-9BA7C3D6939C}"/>
                  </a:ext>
                </a:extLst>
              </p:cNvPr>
              <p:cNvCxnSpPr>
                <a:stCxn id="25" idx="5"/>
                <a:endCxn id="27" idx="0"/>
              </p:cNvCxnSpPr>
              <p:nvPr/>
            </p:nvCxnSpPr>
            <p:spPr>
              <a:xfrm>
                <a:off x="3012447" y="4930617"/>
                <a:ext cx="91067" cy="146468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564BD50-F8D5-5D5A-95EF-5568D430D039}"/>
                  </a:ext>
                </a:extLst>
              </p:cNvPr>
              <p:cNvCxnSpPr>
                <a:stCxn id="25" idx="7"/>
                <a:endCxn id="26" idx="3"/>
              </p:cNvCxnSpPr>
              <p:nvPr/>
            </p:nvCxnSpPr>
            <p:spPr>
              <a:xfrm flipV="1">
                <a:off x="3012447" y="3510585"/>
                <a:ext cx="1017218" cy="105709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47C31DA-8F2A-8F23-C636-D1342B4A7DF4}"/>
                  </a:ext>
                </a:extLst>
              </p:cNvPr>
              <p:cNvCxnSpPr>
                <a:stCxn id="27" idx="6"/>
                <a:endCxn id="28" idx="3"/>
              </p:cNvCxnSpPr>
              <p:nvPr/>
            </p:nvCxnSpPr>
            <p:spPr>
              <a:xfrm flipV="1">
                <a:off x="3360148" y="6576771"/>
                <a:ext cx="1716185" cy="7516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EEA4FB5-ABAC-FB0F-FE78-8BE2B901BF66}"/>
                  </a:ext>
                </a:extLst>
              </p:cNvPr>
              <p:cNvCxnSpPr>
                <a:stCxn id="28" idx="1"/>
                <a:endCxn id="26" idx="4"/>
              </p:cNvCxnSpPr>
              <p:nvPr/>
            </p:nvCxnSpPr>
            <p:spPr>
              <a:xfrm flipH="1" flipV="1">
                <a:off x="4211133" y="3585751"/>
                <a:ext cx="865200" cy="262808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05BF0B6-60ED-3C2A-9FB3-DC753FC6FAA6}"/>
                  </a:ext>
                </a:extLst>
              </p:cNvPr>
              <p:cNvCxnSpPr>
                <a:stCxn id="30" idx="2"/>
                <a:endCxn id="26" idx="5"/>
              </p:cNvCxnSpPr>
              <p:nvPr/>
            </p:nvCxnSpPr>
            <p:spPr>
              <a:xfrm flipH="1" flipV="1">
                <a:off x="4392601" y="3510585"/>
                <a:ext cx="913997" cy="495205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9746BAB-BB1E-C2B2-520A-A86FCCB55CE7}"/>
                  </a:ext>
                </a:extLst>
              </p:cNvPr>
              <p:cNvCxnSpPr>
                <a:stCxn id="28" idx="0"/>
                <a:endCxn id="30" idx="3"/>
              </p:cNvCxnSpPr>
              <p:nvPr/>
            </p:nvCxnSpPr>
            <p:spPr>
              <a:xfrm flipV="1">
                <a:off x="5257801" y="4187258"/>
                <a:ext cx="123963" cy="19514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4AC7CFD-ECC5-6018-3782-7B088AECD37C}"/>
                  </a:ext>
                </a:extLst>
              </p:cNvPr>
              <p:cNvCxnSpPr>
                <a:stCxn id="29" idx="1"/>
                <a:endCxn id="30" idx="5"/>
              </p:cNvCxnSpPr>
              <p:nvPr/>
            </p:nvCxnSpPr>
            <p:spPr>
              <a:xfrm flipH="1" flipV="1">
                <a:off x="5744700" y="4187258"/>
                <a:ext cx="861544" cy="674868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9AEBB05-4F00-801A-D566-A93053A1D101}"/>
                  </a:ext>
                </a:extLst>
              </p:cNvPr>
              <p:cNvCxnSpPr>
                <a:stCxn id="29" idx="3"/>
                <a:endCxn id="28" idx="6"/>
              </p:cNvCxnSpPr>
              <p:nvPr/>
            </p:nvCxnSpPr>
            <p:spPr>
              <a:xfrm flipH="1">
                <a:off x="5514435" y="5225062"/>
                <a:ext cx="1091809" cy="117024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EFB02D6-9344-FD5B-8B88-9AC79699BFFE}"/>
                  </a:ext>
                </a:extLst>
              </p:cNvPr>
              <p:cNvCxnSpPr>
                <a:stCxn id="23" idx="4"/>
                <a:endCxn id="24" idx="0"/>
              </p:cNvCxnSpPr>
              <p:nvPr/>
            </p:nvCxnSpPr>
            <p:spPr>
              <a:xfrm flipH="1">
                <a:off x="1296001" y="3533361"/>
                <a:ext cx="891651" cy="211516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DAE3905-1B05-6124-AB53-61458D9EB977}"/>
                  </a:ext>
                </a:extLst>
              </p:cNvPr>
              <p:cNvSpPr/>
              <p:nvPr/>
            </p:nvSpPr>
            <p:spPr>
              <a:xfrm>
                <a:off x="0" y="416416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C3D966A-9151-52E6-017F-2694581BB748}"/>
                  </a:ext>
                </a:extLst>
              </p:cNvPr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2A45554-D79D-45C9-7301-93F33FFEF2CB}"/>
                  </a:ext>
                </a:extLst>
              </p:cNvPr>
              <p:cNvSpPr/>
              <p:nvPr/>
            </p:nvSpPr>
            <p:spPr>
              <a:xfrm>
                <a:off x="1039367" y="5648524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BF1C4A5-87DC-6397-F7B4-E8B6A5363133}"/>
                  </a:ext>
                </a:extLst>
              </p:cNvPr>
              <p:cNvSpPr/>
              <p:nvPr/>
            </p:nvSpPr>
            <p:spPr>
              <a:xfrm>
                <a:off x="2574345" y="449251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BE2669F6-C388-5DB3-8B7C-276BF872A7B8}"/>
                  </a:ext>
                </a:extLst>
              </p:cNvPr>
              <p:cNvSpPr/>
              <p:nvPr/>
            </p:nvSpPr>
            <p:spPr>
              <a:xfrm>
                <a:off x="3954499" y="307248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E4EA7AE-E274-5D22-6F89-0AB74F01887D}"/>
                  </a:ext>
                </a:extLst>
              </p:cNvPr>
              <p:cNvSpPr/>
              <p:nvPr/>
            </p:nvSpPr>
            <p:spPr>
              <a:xfrm>
                <a:off x="2846880" y="639530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6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ADFF9D3-A17E-83D3-E0AB-24C0F47B6A00}"/>
                  </a:ext>
                </a:extLst>
              </p:cNvPr>
              <p:cNvSpPr/>
              <p:nvPr/>
            </p:nvSpPr>
            <p:spPr>
              <a:xfrm>
                <a:off x="5001167" y="6138669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057FAA4-BCDD-0947-760F-FCDFF8FAB60B}"/>
                  </a:ext>
                </a:extLst>
              </p:cNvPr>
              <p:cNvSpPr/>
              <p:nvPr/>
            </p:nvSpPr>
            <p:spPr>
              <a:xfrm>
                <a:off x="6531078" y="4786960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9D5AA22-30A7-9811-FE6C-6EDEA48BC1E3}"/>
                  </a:ext>
                </a:extLst>
              </p:cNvPr>
              <p:cNvSpPr/>
              <p:nvPr/>
            </p:nvSpPr>
            <p:spPr>
              <a:xfrm>
                <a:off x="5306598" y="3749156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CF2B64D-2DF1-BB32-71E0-C22A56E4E2ED}"/>
                </a:ext>
              </a:extLst>
            </p:cNvPr>
            <p:cNvCxnSpPr>
              <a:cxnSpLocks/>
              <a:stCxn id="28" idx="7"/>
              <a:endCxn id="30" idx="4"/>
            </p:cNvCxnSpPr>
            <p:nvPr/>
          </p:nvCxnSpPr>
          <p:spPr>
            <a:xfrm flipV="1">
              <a:off x="6963269" y="3868060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CE29F38-5950-0CEC-28BD-9BE87A22D3DB}"/>
                </a:ext>
              </a:extLst>
            </p:cNvPr>
            <p:cNvCxnSpPr>
              <a:cxnSpLocks/>
              <a:stCxn id="27" idx="3"/>
              <a:endCxn id="24" idx="4"/>
            </p:cNvCxnSpPr>
            <p:nvPr/>
          </p:nvCxnSpPr>
          <p:spPr>
            <a:xfrm flipH="1" flipV="1">
              <a:off x="2820001" y="5767428"/>
              <a:ext cx="1626045" cy="671613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E1BE191-9ADF-A0F9-9404-022D8FA417F2}"/>
              </a:ext>
            </a:extLst>
          </p:cNvPr>
          <p:cNvSpPr txBox="1"/>
          <p:nvPr/>
        </p:nvSpPr>
        <p:spPr>
          <a:xfrm>
            <a:off x="2038851" y="6080427"/>
            <a:ext cx="2900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Weakly Connected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84C5F6F-58DE-3FC1-BB80-93719F85BC73}"/>
              </a:ext>
            </a:extLst>
          </p:cNvPr>
          <p:cNvGrpSpPr/>
          <p:nvPr/>
        </p:nvGrpSpPr>
        <p:grpSpPr>
          <a:xfrm>
            <a:off x="6788205" y="3626901"/>
            <a:ext cx="4385159" cy="2420607"/>
            <a:chOff x="1524000" y="2625729"/>
            <a:chExt cx="7044346" cy="3888478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8CB4F3E-CB23-97A6-EFAF-F9BD45269D39}"/>
                </a:ext>
              </a:extLst>
            </p:cNvPr>
            <p:cNvGrpSpPr/>
            <p:nvPr/>
          </p:nvGrpSpPr>
          <p:grpSpPr>
            <a:xfrm>
              <a:off x="1524000" y="2625729"/>
              <a:ext cx="7044346" cy="3888478"/>
              <a:chOff x="0" y="3020093"/>
              <a:chExt cx="7044346" cy="3888478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82DF5C0A-E8F2-69C9-D8DE-36C592DB1F35}"/>
                  </a:ext>
                </a:extLst>
              </p:cNvPr>
              <p:cNvCxnSpPr>
                <a:stCxn id="65" idx="7"/>
                <a:endCxn id="66" idx="2"/>
              </p:cNvCxnSpPr>
              <p:nvPr/>
            </p:nvCxnSpPr>
            <p:spPr>
              <a:xfrm flipV="1">
                <a:off x="438102" y="3276727"/>
                <a:ext cx="1492916" cy="96260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636BDB3A-6A37-BF11-EE32-6CDC3F572EC1}"/>
                  </a:ext>
                </a:extLst>
              </p:cNvPr>
              <p:cNvCxnSpPr>
                <a:stCxn id="66" idx="6"/>
                <a:endCxn id="69" idx="2"/>
              </p:cNvCxnSpPr>
              <p:nvPr/>
            </p:nvCxnSpPr>
            <p:spPr>
              <a:xfrm>
                <a:off x="2444286" y="3276727"/>
                <a:ext cx="1510213" cy="52390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0D29429-F6EA-7784-1BA6-CCC4A20D5296}"/>
                  </a:ext>
                </a:extLst>
              </p:cNvPr>
              <p:cNvCxnSpPr>
                <a:stCxn id="65" idx="4"/>
                <a:endCxn id="67" idx="1"/>
              </p:cNvCxnSpPr>
              <p:nvPr/>
            </p:nvCxnSpPr>
            <p:spPr>
              <a:xfrm>
                <a:off x="256634" y="4677433"/>
                <a:ext cx="857899" cy="1046257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9F6D26E9-C424-E5E0-5828-DC247F0AE23F}"/>
                  </a:ext>
                </a:extLst>
              </p:cNvPr>
              <p:cNvCxnSpPr>
                <a:stCxn id="68" idx="5"/>
                <a:endCxn id="70" idx="0"/>
              </p:cNvCxnSpPr>
              <p:nvPr/>
            </p:nvCxnSpPr>
            <p:spPr>
              <a:xfrm>
                <a:off x="3012447" y="4930617"/>
                <a:ext cx="91067" cy="146468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AE300FF0-365B-494E-20E5-01CB17669309}"/>
                  </a:ext>
                </a:extLst>
              </p:cNvPr>
              <p:cNvCxnSpPr>
                <a:stCxn id="70" idx="6"/>
                <a:endCxn id="71" idx="3"/>
              </p:cNvCxnSpPr>
              <p:nvPr/>
            </p:nvCxnSpPr>
            <p:spPr>
              <a:xfrm flipV="1">
                <a:off x="3360148" y="6576771"/>
                <a:ext cx="1716185" cy="7516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1B2ACCC7-4379-03F2-199D-6BA7A3ABBDB0}"/>
                  </a:ext>
                </a:extLst>
              </p:cNvPr>
              <p:cNvCxnSpPr>
                <a:stCxn id="71" idx="0"/>
                <a:endCxn id="73" idx="3"/>
              </p:cNvCxnSpPr>
              <p:nvPr/>
            </p:nvCxnSpPr>
            <p:spPr>
              <a:xfrm flipV="1">
                <a:off x="5257801" y="4187258"/>
                <a:ext cx="123963" cy="19514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EFA6315-8521-AC29-8B30-A0CA8E3B459C}"/>
                  </a:ext>
                </a:extLst>
              </p:cNvPr>
              <p:cNvCxnSpPr>
                <a:stCxn id="72" idx="1"/>
                <a:endCxn id="73" idx="5"/>
              </p:cNvCxnSpPr>
              <p:nvPr/>
            </p:nvCxnSpPr>
            <p:spPr>
              <a:xfrm flipH="1" flipV="1">
                <a:off x="5744700" y="4187258"/>
                <a:ext cx="861544" cy="674868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95F159AA-0EEA-ADC5-8921-C9C56BA6C0DF}"/>
                  </a:ext>
                </a:extLst>
              </p:cNvPr>
              <p:cNvCxnSpPr>
                <a:stCxn id="72" idx="3"/>
                <a:endCxn id="71" idx="6"/>
              </p:cNvCxnSpPr>
              <p:nvPr/>
            </p:nvCxnSpPr>
            <p:spPr>
              <a:xfrm flipH="1">
                <a:off x="5514435" y="5225062"/>
                <a:ext cx="1091809" cy="117024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67F9E7C5-BC15-996A-D145-12AEB7E95473}"/>
                  </a:ext>
                </a:extLst>
              </p:cNvPr>
              <p:cNvCxnSpPr>
                <a:stCxn id="66" idx="4"/>
                <a:endCxn id="67" idx="0"/>
              </p:cNvCxnSpPr>
              <p:nvPr/>
            </p:nvCxnSpPr>
            <p:spPr>
              <a:xfrm flipH="1">
                <a:off x="1296001" y="3533361"/>
                <a:ext cx="891651" cy="211516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7CF46F7D-3C0A-7812-5BC4-CD5BDEA859BB}"/>
                  </a:ext>
                </a:extLst>
              </p:cNvPr>
              <p:cNvSpPr/>
              <p:nvPr/>
            </p:nvSpPr>
            <p:spPr>
              <a:xfrm>
                <a:off x="0" y="416416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941D961C-8CE3-DBC7-EE64-675C6FF1BF1B}"/>
                  </a:ext>
                </a:extLst>
              </p:cNvPr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64CF45A4-1E9B-24B3-185C-1ADC7D62BEFF}"/>
                  </a:ext>
                </a:extLst>
              </p:cNvPr>
              <p:cNvSpPr/>
              <p:nvPr/>
            </p:nvSpPr>
            <p:spPr>
              <a:xfrm>
                <a:off x="1039367" y="5648524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55B9325F-60F2-4882-622D-1D708738D72E}"/>
                  </a:ext>
                </a:extLst>
              </p:cNvPr>
              <p:cNvSpPr/>
              <p:nvPr/>
            </p:nvSpPr>
            <p:spPr>
              <a:xfrm>
                <a:off x="2574345" y="449251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5458B5D4-3984-6FCD-0CF4-D6AD24A19202}"/>
                  </a:ext>
                </a:extLst>
              </p:cNvPr>
              <p:cNvSpPr/>
              <p:nvPr/>
            </p:nvSpPr>
            <p:spPr>
              <a:xfrm>
                <a:off x="3954499" y="307248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3C8E179C-59A4-27DB-665D-DC9BAB2B8C9B}"/>
                  </a:ext>
                </a:extLst>
              </p:cNvPr>
              <p:cNvSpPr/>
              <p:nvPr/>
            </p:nvSpPr>
            <p:spPr>
              <a:xfrm>
                <a:off x="2846880" y="639530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6</a:t>
                </a: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00B9E416-A418-F46B-9E32-E1B19FA507AF}"/>
                  </a:ext>
                </a:extLst>
              </p:cNvPr>
              <p:cNvSpPr/>
              <p:nvPr/>
            </p:nvSpPr>
            <p:spPr>
              <a:xfrm>
                <a:off x="5001167" y="6138669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90DCD95A-6DC3-DEE9-8A08-6540DC6B46EA}"/>
                  </a:ext>
                </a:extLst>
              </p:cNvPr>
              <p:cNvSpPr/>
              <p:nvPr/>
            </p:nvSpPr>
            <p:spPr>
              <a:xfrm>
                <a:off x="6531078" y="4786960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BB8AC4A4-A928-9D1A-72E3-E11A496D8848}"/>
                  </a:ext>
                </a:extLst>
              </p:cNvPr>
              <p:cNvSpPr/>
              <p:nvPr/>
            </p:nvSpPr>
            <p:spPr>
              <a:xfrm>
                <a:off x="5306598" y="3749156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AEFFE30-A635-FC0A-A611-D53C6175AA53}"/>
                </a:ext>
              </a:extLst>
            </p:cNvPr>
            <p:cNvCxnSpPr>
              <a:cxnSpLocks/>
              <a:stCxn id="71" idx="7"/>
              <a:endCxn id="73" idx="4"/>
            </p:cNvCxnSpPr>
            <p:nvPr/>
          </p:nvCxnSpPr>
          <p:spPr>
            <a:xfrm flipV="1">
              <a:off x="6963269" y="3868060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5CD567A0-55DE-E659-0F5F-1C52C0C2E415}"/>
              </a:ext>
            </a:extLst>
          </p:cNvPr>
          <p:cNvSpPr txBox="1"/>
          <p:nvPr/>
        </p:nvSpPr>
        <p:spPr>
          <a:xfrm>
            <a:off x="7482011" y="6198255"/>
            <a:ext cx="2900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Weakly Connected</a:t>
            </a:r>
          </a:p>
        </p:txBody>
      </p:sp>
    </p:spTree>
    <p:extLst>
      <p:ext uri="{BB962C8B-B14F-4D97-AF65-F5344CB8AC3E}">
        <p14:creationId xmlns:p14="http://schemas.microsoft.com/office/powerpoint/2010/main" val="284180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Complete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749217" y="1600201"/>
                <a:ext cx="684144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 Graph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</a:rPr>
                      <m:t>=(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𝐸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for any pair of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</m:oMath>
                </a14:m>
                <a:r>
                  <a:rPr lang="en-US" sz="2800" dirty="0"/>
                  <a:t> there is an edge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217" y="1600201"/>
                <a:ext cx="6841446" cy="954107"/>
              </a:xfrm>
              <a:prstGeom prst="rect">
                <a:avLst/>
              </a:prstGeom>
              <a:blipFill>
                <a:blip r:embed="rId2"/>
                <a:stretch>
                  <a:fillRect l="-1872" t="-6410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1E0F26B5-366A-711E-D723-7F1979D24DA8}"/>
              </a:ext>
            </a:extLst>
          </p:cNvPr>
          <p:cNvSpPr txBox="1"/>
          <p:nvPr/>
        </p:nvSpPr>
        <p:spPr>
          <a:xfrm>
            <a:off x="571923" y="4916821"/>
            <a:ext cx="2908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Complete Undirected Graph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DBCCB78-25D1-DA64-D181-C086C657BD95}"/>
              </a:ext>
            </a:extLst>
          </p:cNvPr>
          <p:cNvSpPr txBox="1"/>
          <p:nvPr/>
        </p:nvSpPr>
        <p:spPr>
          <a:xfrm>
            <a:off x="3899919" y="4920228"/>
            <a:ext cx="3135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Complete </a:t>
            </a:r>
          </a:p>
          <a:p>
            <a:r>
              <a:rPr lang="en-US" sz="2800" dirty="0"/>
              <a:t>Directed Graph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FBE9801-D0B3-6EF8-63EA-B9DCCBFB1CE6}"/>
              </a:ext>
            </a:extLst>
          </p:cNvPr>
          <p:cNvGrpSpPr/>
          <p:nvPr/>
        </p:nvGrpSpPr>
        <p:grpSpPr>
          <a:xfrm>
            <a:off x="718434" y="3206160"/>
            <a:ext cx="1729793" cy="1622043"/>
            <a:chOff x="1378834" y="3116577"/>
            <a:chExt cx="1729793" cy="162204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737F504-B85A-1520-E7F4-8989BE84231C}"/>
                </a:ext>
              </a:extLst>
            </p:cNvPr>
            <p:cNvGrpSpPr/>
            <p:nvPr/>
          </p:nvGrpSpPr>
          <p:grpSpPr>
            <a:xfrm>
              <a:off x="1378834" y="3116577"/>
              <a:ext cx="1729793" cy="1622043"/>
              <a:chOff x="-388725" y="3020093"/>
              <a:chExt cx="2833027" cy="2656555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E1BD8B7-4CC3-76C2-B59D-BB8E9AB4F6AB}"/>
                  </a:ext>
                </a:extLst>
              </p:cNvPr>
              <p:cNvCxnSpPr>
                <a:cxnSpLocks/>
                <a:stCxn id="85" idx="6"/>
                <a:endCxn id="86" idx="2"/>
              </p:cNvCxnSpPr>
              <p:nvPr/>
            </p:nvCxnSpPr>
            <p:spPr>
              <a:xfrm>
                <a:off x="166749" y="3276727"/>
                <a:ext cx="1764268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70A5863F-100D-A240-865D-33C97E04E063}"/>
                  </a:ext>
                </a:extLst>
              </p:cNvPr>
              <p:cNvCxnSpPr>
                <a:cxnSpLocks/>
                <a:stCxn id="86" idx="4"/>
                <a:endCxn id="88" idx="0"/>
              </p:cNvCxnSpPr>
              <p:nvPr/>
            </p:nvCxnSpPr>
            <p:spPr>
              <a:xfrm>
                <a:off x="2187651" y="3533361"/>
                <a:ext cx="16" cy="1601816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ECEE1F91-DED4-E4D4-2B84-54D4FDE1057A}"/>
                  </a:ext>
                </a:extLst>
              </p:cNvPr>
              <p:cNvCxnSpPr>
                <a:cxnSpLocks/>
                <a:stCxn id="85" idx="4"/>
                <a:endCxn id="87" idx="0"/>
              </p:cNvCxnSpPr>
              <p:nvPr/>
            </p:nvCxnSpPr>
            <p:spPr>
              <a:xfrm flipH="1">
                <a:off x="-132091" y="3533361"/>
                <a:ext cx="42206" cy="1630019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DFEBBBC-BC80-BAFB-02A9-944572FA7FA8}"/>
                  </a:ext>
                </a:extLst>
              </p:cNvPr>
              <p:cNvCxnSpPr>
                <a:cxnSpLocks/>
                <a:stCxn id="88" idx="2"/>
                <a:endCxn id="87" idx="6"/>
              </p:cNvCxnSpPr>
              <p:nvPr/>
            </p:nvCxnSpPr>
            <p:spPr>
              <a:xfrm flipH="1">
                <a:off x="124543" y="5391811"/>
                <a:ext cx="1806490" cy="28203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F75438BD-A475-6206-0EF0-890B3A937474}"/>
                  </a:ext>
                </a:extLst>
              </p:cNvPr>
              <p:cNvCxnSpPr>
                <a:cxnSpLocks/>
                <a:stCxn id="86" idx="3"/>
                <a:endCxn id="87" idx="7"/>
              </p:cNvCxnSpPr>
              <p:nvPr/>
            </p:nvCxnSpPr>
            <p:spPr>
              <a:xfrm flipH="1">
                <a:off x="49377" y="3458195"/>
                <a:ext cx="1956808" cy="178035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33C72C6-1468-0C1C-DAFA-E75622DA098E}"/>
                  </a:ext>
                </a:extLst>
              </p:cNvPr>
              <p:cNvSpPr/>
              <p:nvPr/>
            </p:nvSpPr>
            <p:spPr>
              <a:xfrm>
                <a:off x="-346519" y="302009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5C6235E6-E60A-062C-E312-5D5F0758C46F}"/>
                  </a:ext>
                </a:extLst>
              </p:cNvPr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266721D1-8A4C-2F76-CAA9-FEE941202C62}"/>
                  </a:ext>
                </a:extLst>
              </p:cNvPr>
              <p:cNvSpPr/>
              <p:nvPr/>
            </p:nvSpPr>
            <p:spPr>
              <a:xfrm>
                <a:off x="-388725" y="5163380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A11DC63D-5D3B-50C2-0184-D0A5C0983F41}"/>
                  </a:ext>
                </a:extLst>
              </p:cNvPr>
              <p:cNvSpPr/>
              <p:nvPr/>
            </p:nvSpPr>
            <p:spPr>
              <a:xfrm>
                <a:off x="1931034" y="5135177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</p:grp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2E320C1-342B-2917-1FF6-23EADE44AF82}"/>
                </a:ext>
              </a:extLst>
            </p:cNvPr>
            <p:cNvCxnSpPr>
              <a:cxnSpLocks/>
              <a:stCxn id="85" idx="5"/>
              <a:endCxn id="88" idx="1"/>
            </p:cNvCxnSpPr>
            <p:nvPr/>
          </p:nvCxnSpPr>
          <p:spPr>
            <a:xfrm>
              <a:off x="1672101" y="3384074"/>
              <a:ext cx="1169029" cy="106982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CA9F77F-1A5A-D413-FF40-26A41279BB85}"/>
              </a:ext>
            </a:extLst>
          </p:cNvPr>
          <p:cNvGrpSpPr/>
          <p:nvPr/>
        </p:nvGrpSpPr>
        <p:grpSpPr>
          <a:xfrm>
            <a:off x="3940430" y="3110592"/>
            <a:ext cx="1729793" cy="1622043"/>
            <a:chOff x="8610600" y="3884345"/>
            <a:chExt cx="1729793" cy="1622043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85E6465E-23D4-7A78-2D90-033B0364F71F}"/>
                </a:ext>
              </a:extLst>
            </p:cNvPr>
            <p:cNvGrpSpPr/>
            <p:nvPr/>
          </p:nvGrpSpPr>
          <p:grpSpPr>
            <a:xfrm>
              <a:off x="8610600" y="3884345"/>
              <a:ext cx="1729793" cy="1622043"/>
              <a:chOff x="-388725" y="3020093"/>
              <a:chExt cx="2833027" cy="2656555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8DD0BA37-2B83-48D8-E26B-B217259C66A7}"/>
                  </a:ext>
                </a:extLst>
              </p:cNvPr>
              <p:cNvCxnSpPr>
                <a:cxnSpLocks/>
                <a:stCxn id="74" idx="6"/>
                <a:endCxn id="75" idx="2"/>
              </p:cNvCxnSpPr>
              <p:nvPr/>
            </p:nvCxnSpPr>
            <p:spPr>
              <a:xfrm>
                <a:off x="166749" y="3276727"/>
                <a:ext cx="1764268" cy="0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F9CF37D2-E27F-7A71-AA33-5320E9514E61}"/>
                  </a:ext>
                </a:extLst>
              </p:cNvPr>
              <p:cNvCxnSpPr>
                <a:cxnSpLocks/>
                <a:stCxn id="75" idx="4"/>
                <a:endCxn id="77" idx="0"/>
              </p:cNvCxnSpPr>
              <p:nvPr/>
            </p:nvCxnSpPr>
            <p:spPr>
              <a:xfrm>
                <a:off x="2187651" y="3533361"/>
                <a:ext cx="16" cy="160181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54B9CD13-FF66-A5D2-1F8C-EA4244CE544E}"/>
                  </a:ext>
                </a:extLst>
              </p:cNvPr>
              <p:cNvCxnSpPr>
                <a:cxnSpLocks/>
                <a:stCxn id="74" idx="4"/>
                <a:endCxn id="76" idx="0"/>
              </p:cNvCxnSpPr>
              <p:nvPr/>
            </p:nvCxnSpPr>
            <p:spPr>
              <a:xfrm flipH="1">
                <a:off x="-132091" y="3533361"/>
                <a:ext cx="42206" cy="1630019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BAAAAFF1-1B6F-502F-3C12-C0947F002D01}"/>
                  </a:ext>
                </a:extLst>
              </p:cNvPr>
              <p:cNvCxnSpPr>
                <a:cxnSpLocks/>
                <a:stCxn id="77" idx="2"/>
                <a:endCxn id="76" idx="6"/>
              </p:cNvCxnSpPr>
              <p:nvPr/>
            </p:nvCxnSpPr>
            <p:spPr>
              <a:xfrm flipH="1">
                <a:off x="124543" y="5391811"/>
                <a:ext cx="1806490" cy="2820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B2F468B2-2AA2-16F2-91D4-FBD14E916986}"/>
                  </a:ext>
                </a:extLst>
              </p:cNvPr>
              <p:cNvCxnSpPr>
                <a:cxnSpLocks/>
                <a:stCxn id="75" idx="3"/>
                <a:endCxn id="76" idx="7"/>
              </p:cNvCxnSpPr>
              <p:nvPr/>
            </p:nvCxnSpPr>
            <p:spPr>
              <a:xfrm flipH="1">
                <a:off x="49377" y="3458195"/>
                <a:ext cx="1956808" cy="178035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FBBC902-CBD4-4CB0-72AA-AE5F4733DCCB}"/>
                  </a:ext>
                </a:extLst>
              </p:cNvPr>
              <p:cNvSpPr/>
              <p:nvPr/>
            </p:nvSpPr>
            <p:spPr>
              <a:xfrm>
                <a:off x="-346519" y="302009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D4FC3465-BB6F-A32D-08ED-ABA63E4E3C5C}"/>
                  </a:ext>
                </a:extLst>
              </p:cNvPr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32A27BB-C4B2-C204-190D-230D1EDFACFD}"/>
                  </a:ext>
                </a:extLst>
              </p:cNvPr>
              <p:cNvSpPr/>
              <p:nvPr/>
            </p:nvSpPr>
            <p:spPr>
              <a:xfrm>
                <a:off x="-388725" y="5163380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DC3F8BBE-8F1A-CB36-09BD-AAC71BEE1AFE}"/>
                  </a:ext>
                </a:extLst>
              </p:cNvPr>
              <p:cNvSpPr/>
              <p:nvPr/>
            </p:nvSpPr>
            <p:spPr>
              <a:xfrm>
                <a:off x="1931034" y="5135177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</p:grp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43D3B1D-6E15-D403-70FD-A1D85F4CE5E3}"/>
                </a:ext>
              </a:extLst>
            </p:cNvPr>
            <p:cNvCxnSpPr>
              <a:cxnSpLocks/>
              <a:stCxn id="74" idx="5"/>
              <a:endCxn id="77" idx="1"/>
            </p:cNvCxnSpPr>
            <p:nvPr/>
          </p:nvCxnSpPr>
          <p:spPr>
            <a:xfrm>
              <a:off x="8903867" y="4151842"/>
              <a:ext cx="1169029" cy="1069829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EDEF3C5F-5BD2-C41A-AD2D-7FDA50A70D73}"/>
              </a:ext>
            </a:extLst>
          </p:cNvPr>
          <p:cNvSpPr txBox="1"/>
          <p:nvPr/>
        </p:nvSpPr>
        <p:spPr>
          <a:xfrm>
            <a:off x="7293345" y="5015796"/>
            <a:ext cx="3008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Complete Directed Non-simple Graph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2359349-EE97-3770-8BAC-38168D0EF38B}"/>
              </a:ext>
            </a:extLst>
          </p:cNvPr>
          <p:cNvGrpSpPr/>
          <p:nvPr/>
        </p:nvGrpSpPr>
        <p:grpSpPr>
          <a:xfrm>
            <a:off x="7932896" y="3188940"/>
            <a:ext cx="1729793" cy="1622043"/>
            <a:chOff x="7333856" y="3206160"/>
            <a:chExt cx="1729793" cy="1622043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FA94A04F-CBDC-2DFF-3B03-A6FD1C79CAF6}"/>
                </a:ext>
              </a:extLst>
            </p:cNvPr>
            <p:cNvGrpSpPr/>
            <p:nvPr/>
          </p:nvGrpSpPr>
          <p:grpSpPr>
            <a:xfrm>
              <a:off x="7333856" y="3206160"/>
              <a:ext cx="1729793" cy="1622043"/>
              <a:chOff x="8610600" y="3884345"/>
              <a:chExt cx="1729793" cy="1622043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CE6C9A5B-FF03-AA04-A4AE-24D89402B256}"/>
                  </a:ext>
                </a:extLst>
              </p:cNvPr>
              <p:cNvGrpSpPr/>
              <p:nvPr/>
            </p:nvGrpSpPr>
            <p:grpSpPr>
              <a:xfrm>
                <a:off x="8610600" y="3884345"/>
                <a:ext cx="1729793" cy="1622043"/>
                <a:chOff x="-388725" y="3020093"/>
                <a:chExt cx="2833027" cy="2656555"/>
              </a:xfrm>
            </p:grpSpPr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10B5200E-1448-31F4-AA7A-88645C9AD2BD}"/>
                    </a:ext>
                  </a:extLst>
                </p:cNvPr>
                <p:cNvCxnSpPr>
                  <a:cxnSpLocks/>
                  <a:stCxn id="102" idx="6"/>
                  <a:endCxn id="103" idx="2"/>
                </p:cNvCxnSpPr>
                <p:nvPr/>
              </p:nvCxnSpPr>
              <p:spPr>
                <a:xfrm>
                  <a:off x="166749" y="3276727"/>
                  <a:ext cx="1764268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D0C0BF86-1F58-EDBC-66CF-FE1283DDCE59}"/>
                    </a:ext>
                  </a:extLst>
                </p:cNvPr>
                <p:cNvCxnSpPr>
                  <a:cxnSpLocks/>
                  <a:stCxn id="103" idx="4"/>
                  <a:endCxn id="105" idx="0"/>
                </p:cNvCxnSpPr>
                <p:nvPr/>
              </p:nvCxnSpPr>
              <p:spPr>
                <a:xfrm>
                  <a:off x="2187651" y="3533361"/>
                  <a:ext cx="16" cy="1601816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8EDC5ECE-C857-8E84-F3DE-369A603DE929}"/>
                    </a:ext>
                  </a:extLst>
                </p:cNvPr>
                <p:cNvCxnSpPr>
                  <a:cxnSpLocks/>
                  <a:stCxn id="102" idx="4"/>
                  <a:endCxn id="104" idx="0"/>
                </p:cNvCxnSpPr>
                <p:nvPr/>
              </p:nvCxnSpPr>
              <p:spPr>
                <a:xfrm flipH="1">
                  <a:off x="-132091" y="3533361"/>
                  <a:ext cx="42206" cy="1630019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CE939F5E-DEAF-A9A8-7B5D-E05002EB01D4}"/>
                    </a:ext>
                  </a:extLst>
                </p:cNvPr>
                <p:cNvCxnSpPr>
                  <a:cxnSpLocks/>
                  <a:stCxn id="105" idx="2"/>
                  <a:endCxn id="104" idx="6"/>
                </p:cNvCxnSpPr>
                <p:nvPr/>
              </p:nvCxnSpPr>
              <p:spPr>
                <a:xfrm flipH="1">
                  <a:off x="124543" y="5391811"/>
                  <a:ext cx="1806490" cy="28203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214D2943-F575-CC14-FDFC-39D72AABD608}"/>
                    </a:ext>
                  </a:extLst>
                </p:cNvPr>
                <p:cNvCxnSpPr>
                  <a:cxnSpLocks/>
                  <a:stCxn id="103" idx="3"/>
                  <a:endCxn id="104" idx="7"/>
                </p:cNvCxnSpPr>
                <p:nvPr/>
              </p:nvCxnSpPr>
              <p:spPr>
                <a:xfrm flipH="1">
                  <a:off x="49377" y="3458195"/>
                  <a:ext cx="1956808" cy="178035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B21E3DC6-38B7-146E-1A6C-437B5A9E20EA}"/>
                    </a:ext>
                  </a:extLst>
                </p:cNvPr>
                <p:cNvSpPr/>
                <p:nvPr/>
              </p:nvSpPr>
              <p:spPr>
                <a:xfrm>
                  <a:off x="-346519" y="3020093"/>
                  <a:ext cx="513268" cy="51326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4ED45FA7-5323-F739-FF16-46247FADD7CB}"/>
                    </a:ext>
                  </a:extLst>
                </p:cNvPr>
                <p:cNvSpPr/>
                <p:nvPr/>
              </p:nvSpPr>
              <p:spPr>
                <a:xfrm>
                  <a:off x="1931018" y="3020093"/>
                  <a:ext cx="513268" cy="51326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57E6E620-E580-606F-5183-439E2E75E879}"/>
                    </a:ext>
                  </a:extLst>
                </p:cNvPr>
                <p:cNvSpPr/>
                <p:nvPr/>
              </p:nvSpPr>
              <p:spPr>
                <a:xfrm>
                  <a:off x="-388725" y="5163380"/>
                  <a:ext cx="513268" cy="51326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3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299B76C7-479F-7E2A-8439-49539F65348C}"/>
                    </a:ext>
                  </a:extLst>
                </p:cNvPr>
                <p:cNvSpPr/>
                <p:nvPr/>
              </p:nvSpPr>
              <p:spPr>
                <a:xfrm>
                  <a:off x="1931034" y="5135177"/>
                  <a:ext cx="513268" cy="51326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4</a:t>
                  </a:r>
                </a:p>
              </p:txBody>
            </p:sp>
          </p:grp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E849EE9E-1689-9D70-42AC-4990CC1047BC}"/>
                  </a:ext>
                </a:extLst>
              </p:cNvPr>
              <p:cNvCxnSpPr>
                <a:cxnSpLocks/>
                <a:stCxn id="102" idx="5"/>
                <a:endCxn id="105" idx="1"/>
              </p:cNvCxnSpPr>
              <p:nvPr/>
            </p:nvCxnSpPr>
            <p:spPr>
              <a:xfrm>
                <a:off x="8903867" y="4151842"/>
                <a:ext cx="1169029" cy="1069829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9" name="Connector: Curved 108">
              <a:extLst>
                <a:ext uri="{FF2B5EF4-FFF2-40B4-BE49-F238E27FC236}">
                  <a16:creationId xmlns:a16="http://schemas.microsoft.com/office/drawing/2014/main" id="{EAB280D5-8B38-1A02-1A1E-6AAFBCBDFF3C}"/>
                </a:ext>
              </a:extLst>
            </p:cNvPr>
            <p:cNvCxnSpPr>
              <a:cxnSpLocks/>
              <a:stCxn id="102" idx="2"/>
              <a:endCxn id="102" idx="0"/>
            </p:cNvCxnSpPr>
            <p:nvPr/>
          </p:nvCxnSpPr>
          <p:spPr>
            <a:xfrm rot="10800000" flipH="1">
              <a:off x="7359626" y="3206160"/>
              <a:ext cx="156696" cy="156696"/>
            </a:xfrm>
            <a:prstGeom prst="curvedConnector4">
              <a:avLst>
                <a:gd name="adj1" fmla="val -145888"/>
                <a:gd name="adj2" fmla="val 245888"/>
              </a:avLst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or: Curved 112">
              <a:extLst>
                <a:ext uri="{FF2B5EF4-FFF2-40B4-BE49-F238E27FC236}">
                  <a16:creationId xmlns:a16="http://schemas.microsoft.com/office/drawing/2014/main" id="{EC8AAE19-B417-E8DA-AF16-7D2A38B228B3}"/>
                </a:ext>
              </a:extLst>
            </p:cNvPr>
            <p:cNvCxnSpPr>
              <a:cxnSpLocks/>
              <a:stCxn id="103" idx="6"/>
              <a:endCxn id="103" idx="0"/>
            </p:cNvCxnSpPr>
            <p:nvPr/>
          </p:nvCxnSpPr>
          <p:spPr>
            <a:xfrm flipH="1" flipV="1">
              <a:off x="8906943" y="3206160"/>
              <a:ext cx="156696" cy="156696"/>
            </a:xfrm>
            <a:prstGeom prst="curvedConnector4">
              <a:avLst>
                <a:gd name="adj1" fmla="val -145888"/>
                <a:gd name="adj2" fmla="val 245888"/>
              </a:avLst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or: Curved 115">
              <a:extLst>
                <a:ext uri="{FF2B5EF4-FFF2-40B4-BE49-F238E27FC236}">
                  <a16:creationId xmlns:a16="http://schemas.microsoft.com/office/drawing/2014/main" id="{DEDD00C3-0088-64FE-A5C8-A608B44F7253}"/>
                </a:ext>
              </a:extLst>
            </p:cNvPr>
            <p:cNvCxnSpPr>
              <a:cxnSpLocks/>
              <a:stCxn id="105" idx="6"/>
              <a:endCxn id="105" idx="4"/>
            </p:cNvCxnSpPr>
            <p:nvPr/>
          </p:nvCxnSpPr>
          <p:spPr>
            <a:xfrm flipH="1">
              <a:off x="8906953" y="4654287"/>
              <a:ext cx="156696" cy="156696"/>
            </a:xfrm>
            <a:prstGeom prst="curvedConnector4">
              <a:avLst>
                <a:gd name="adj1" fmla="val -145888"/>
                <a:gd name="adj2" fmla="val 245888"/>
              </a:avLst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or: Curved 118">
              <a:extLst>
                <a:ext uri="{FF2B5EF4-FFF2-40B4-BE49-F238E27FC236}">
                  <a16:creationId xmlns:a16="http://schemas.microsoft.com/office/drawing/2014/main" id="{81CBC10A-9968-CBFF-40CB-013C222F0918}"/>
                </a:ext>
              </a:extLst>
            </p:cNvPr>
            <p:cNvCxnSpPr>
              <a:cxnSpLocks/>
              <a:stCxn id="104" idx="4"/>
              <a:endCxn id="104" idx="2"/>
            </p:cNvCxnSpPr>
            <p:nvPr/>
          </p:nvCxnSpPr>
          <p:spPr>
            <a:xfrm rot="5400000" flipH="1">
              <a:off x="7333856" y="4671507"/>
              <a:ext cx="156696" cy="156696"/>
            </a:xfrm>
            <a:prstGeom prst="curvedConnector4">
              <a:avLst>
                <a:gd name="adj1" fmla="val -145888"/>
                <a:gd name="adj2" fmla="val 245888"/>
              </a:avLst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5382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3AC3-3AA8-E27B-FB78-7759EBA9B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Density, Data Structures, Efficiency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155EE9-7CE2-D431-734A-223076BAE2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maximum number of edges in a graph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Undirected and simple: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|(|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|−1)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Directed and simple: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|(|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|−1)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Direct and non-simple (but no duplicates):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If the graph is connected, the minimum number of edges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we say the graph is </a:t>
                </a:r>
                <a:r>
                  <a:rPr lang="en-US" b="1" dirty="0"/>
                  <a:t>dense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</m:oMath>
                </a14:m>
                <a:r>
                  <a:rPr lang="en-US" dirty="0"/>
                  <a:t> we say the graph is </a:t>
                </a:r>
                <a:r>
                  <a:rPr lang="en-US" b="1" dirty="0"/>
                  <a:t>sparse</a:t>
                </a:r>
                <a:endParaRPr lang="en-US" dirty="0"/>
              </a:p>
              <a:p>
                <a:r>
                  <a:rPr lang="en-US" dirty="0"/>
                  <a:t>Because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/>
                  <a:t> is not always near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we do not typically substitute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/>
                  <a:t> in running times, but leave it as a separate variable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155EE9-7CE2-D431-734A-223076BAE2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1735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749217" y="1600201"/>
                <a:ext cx="684144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 Graph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</a:rPr>
                      <m:t>=(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𝐸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is a tree if it is undirect, connected, and has no cycles (i.e. is acyclic).</a:t>
                </a:r>
              </a:p>
              <a:p>
                <a:r>
                  <a:rPr lang="en-US" sz="2800" dirty="0"/>
                  <a:t>Often one node is identified as the “root”</a:t>
                </a: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217" y="1600201"/>
                <a:ext cx="6841446" cy="1384995"/>
              </a:xfrm>
              <a:prstGeom prst="rect">
                <a:avLst/>
              </a:prstGeom>
              <a:blipFill>
                <a:blip r:embed="rId2"/>
                <a:stretch>
                  <a:fillRect l="-1872" t="-4405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CB26A4FB-1FF3-22E3-008F-C86C19A60FCA}"/>
              </a:ext>
            </a:extLst>
          </p:cNvPr>
          <p:cNvSpPr txBox="1"/>
          <p:nvPr/>
        </p:nvSpPr>
        <p:spPr>
          <a:xfrm>
            <a:off x="1347968" y="5626650"/>
            <a:ext cx="2908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Tree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5759540-9AC3-0DDB-F03A-ACDE045114E3}"/>
              </a:ext>
            </a:extLst>
          </p:cNvPr>
          <p:cNvGrpSpPr/>
          <p:nvPr/>
        </p:nvGrpSpPr>
        <p:grpSpPr>
          <a:xfrm>
            <a:off x="222637" y="3116577"/>
            <a:ext cx="4301146" cy="2374232"/>
            <a:chOff x="0" y="3020093"/>
            <a:chExt cx="7044346" cy="3888478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3579F93B-7403-10DF-E95E-AAEF3BA6A367}"/>
                </a:ext>
              </a:extLst>
            </p:cNvPr>
            <p:cNvCxnSpPr>
              <a:stCxn id="118" idx="7"/>
              <a:endCxn id="119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BD78E9FC-207A-E53D-7517-EEF9FF99AAF2}"/>
                </a:ext>
              </a:extLst>
            </p:cNvPr>
            <p:cNvCxnSpPr>
              <a:stCxn id="118" idx="4"/>
              <a:endCxn id="120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486C4985-38E1-46D6-CB4D-A6A98BD9ED77}"/>
                </a:ext>
              </a:extLst>
            </p:cNvPr>
            <p:cNvCxnSpPr>
              <a:stCxn id="121" idx="3"/>
              <a:endCxn id="120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6D22C930-0352-6899-1E98-8A3AA06731A6}"/>
                </a:ext>
              </a:extLst>
            </p:cNvPr>
            <p:cNvCxnSpPr>
              <a:stCxn id="121" idx="5"/>
              <a:endCxn id="123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26F78A95-92D3-3C83-2D08-884970B4C01A}"/>
                </a:ext>
              </a:extLst>
            </p:cNvPr>
            <p:cNvCxnSpPr>
              <a:stCxn id="121" idx="7"/>
              <a:endCxn id="122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29927E5-909C-C044-BEFF-60F1FEE460A4}"/>
                </a:ext>
              </a:extLst>
            </p:cNvPr>
            <p:cNvCxnSpPr>
              <a:stCxn id="126" idx="2"/>
              <a:endCxn id="122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423522A-4F24-8A79-8AED-C46B27D17E35}"/>
                </a:ext>
              </a:extLst>
            </p:cNvPr>
            <p:cNvCxnSpPr>
              <a:stCxn id="124" idx="0"/>
              <a:endCxn id="126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E7937C5B-8522-FE68-C63F-72C9C051B3D7}"/>
                </a:ext>
              </a:extLst>
            </p:cNvPr>
            <p:cNvCxnSpPr>
              <a:stCxn id="125" idx="1"/>
              <a:endCxn id="126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A6C4D89C-3C85-56BA-4BFC-56F1024D1EBA}"/>
                </a:ext>
              </a:extLst>
            </p:cNvPr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49B2B4FA-C1C9-855B-2015-97144E4F2FAB}"/>
                </a:ext>
              </a:extLst>
            </p:cNvPr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1D38388-C86D-1D9F-3601-C3BD0D65BAAE}"/>
                </a:ext>
              </a:extLst>
            </p:cNvPr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4DB4CA7F-D981-B1C6-AD3C-CD1E9E7E4C56}"/>
                </a:ext>
              </a:extLst>
            </p:cNvPr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78C583B9-6AFF-9308-7CA5-EB8DD9BA17F8}"/>
                </a:ext>
              </a:extLst>
            </p:cNvPr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3057C619-BB2D-5ED4-80D6-6576D285508F}"/>
                </a:ext>
              </a:extLst>
            </p:cNvPr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269B7C16-C0D7-3D0C-6AB3-4D7B9EBFF8B7}"/>
                </a:ext>
              </a:extLst>
            </p:cNvPr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CC7ABB57-BAD7-A7C2-0130-69898A09FBD7}"/>
                </a:ext>
              </a:extLst>
            </p:cNvPr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C278552-0929-7F80-E4A2-BC45124A87DB}"/>
                </a:ext>
              </a:extLst>
            </p:cNvPr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56204DC0-5532-D2DD-0951-4ED40E184A8D}"/>
              </a:ext>
            </a:extLst>
          </p:cNvPr>
          <p:cNvSpPr txBox="1"/>
          <p:nvPr/>
        </p:nvSpPr>
        <p:spPr>
          <a:xfrm>
            <a:off x="7891433" y="6056177"/>
            <a:ext cx="2908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Rooted Tree</a:t>
            </a: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8B85FD0C-A578-1C23-26A0-A573C8E06253}"/>
              </a:ext>
            </a:extLst>
          </p:cNvPr>
          <p:cNvGrpSpPr/>
          <p:nvPr/>
        </p:nvGrpSpPr>
        <p:grpSpPr>
          <a:xfrm>
            <a:off x="7972595" y="3069482"/>
            <a:ext cx="1931460" cy="2875894"/>
            <a:chOff x="1975975" y="3234315"/>
            <a:chExt cx="3163313" cy="4710092"/>
          </a:xfrm>
        </p:grpSpPr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50C46145-3AED-D952-D22E-5CD74086CFE4}"/>
                </a:ext>
              </a:extLst>
            </p:cNvPr>
            <p:cNvCxnSpPr>
              <a:cxnSpLocks/>
              <a:stCxn id="137" idx="4"/>
              <a:endCxn id="138" idx="0"/>
            </p:cNvCxnSpPr>
            <p:nvPr/>
          </p:nvCxnSpPr>
          <p:spPr>
            <a:xfrm flipH="1">
              <a:off x="2232609" y="6436506"/>
              <a:ext cx="18769" cy="705341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7FBDAA7A-E23D-7B4C-9341-DEC0ABC0901B}"/>
                </a:ext>
              </a:extLst>
            </p:cNvPr>
            <p:cNvCxnSpPr>
              <a:cxnSpLocks/>
              <a:stCxn id="137" idx="0"/>
              <a:endCxn id="139" idx="4"/>
            </p:cNvCxnSpPr>
            <p:nvPr/>
          </p:nvCxnSpPr>
          <p:spPr>
            <a:xfrm flipH="1" flipV="1">
              <a:off x="2242545" y="5375694"/>
              <a:ext cx="8833" cy="547544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3ABF3FBD-AAF8-E87C-0AE3-3C7987960345}"/>
                </a:ext>
              </a:extLst>
            </p:cNvPr>
            <p:cNvCxnSpPr>
              <a:cxnSpLocks/>
              <a:stCxn id="140" idx="3"/>
              <a:endCxn id="139" idx="7"/>
            </p:cNvCxnSpPr>
            <p:nvPr/>
          </p:nvCxnSpPr>
          <p:spPr>
            <a:xfrm flipH="1">
              <a:off x="2424013" y="3672417"/>
              <a:ext cx="533541" cy="1265175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153F4EC0-D1D9-B03F-5C30-B3D5412FCFB0}"/>
                </a:ext>
              </a:extLst>
            </p:cNvPr>
            <p:cNvCxnSpPr>
              <a:cxnSpLocks/>
              <a:stCxn id="140" idx="4"/>
              <a:endCxn id="142" idx="0"/>
            </p:cNvCxnSpPr>
            <p:nvPr/>
          </p:nvCxnSpPr>
          <p:spPr>
            <a:xfrm flipH="1">
              <a:off x="3113923" y="3747583"/>
              <a:ext cx="25099" cy="1221204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44D2C2C-BFA5-F796-EEBA-B1BE3FD52820}"/>
                </a:ext>
              </a:extLst>
            </p:cNvPr>
            <p:cNvCxnSpPr>
              <a:cxnSpLocks/>
              <a:stCxn id="140" idx="5"/>
              <a:endCxn id="141" idx="1"/>
            </p:cNvCxnSpPr>
            <p:nvPr/>
          </p:nvCxnSpPr>
          <p:spPr>
            <a:xfrm>
              <a:off x="3320490" y="3672417"/>
              <a:ext cx="478336" cy="1281176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C7B95E0A-9DDF-6B65-B8CC-4BA742F228DA}"/>
                </a:ext>
              </a:extLst>
            </p:cNvPr>
            <p:cNvCxnSpPr>
              <a:cxnSpLocks/>
              <a:stCxn id="145" idx="0"/>
              <a:endCxn id="141" idx="4"/>
            </p:cNvCxnSpPr>
            <p:nvPr/>
          </p:nvCxnSpPr>
          <p:spPr>
            <a:xfrm flipH="1" flipV="1">
              <a:off x="3980294" y="5391695"/>
              <a:ext cx="244352" cy="899002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83EB0404-14D3-1B52-3A0F-886A0478956C}"/>
                </a:ext>
              </a:extLst>
            </p:cNvPr>
            <p:cNvCxnSpPr>
              <a:stCxn id="143" idx="0"/>
              <a:endCxn id="145" idx="3"/>
            </p:cNvCxnSpPr>
            <p:nvPr/>
          </p:nvCxnSpPr>
          <p:spPr>
            <a:xfrm flipV="1">
              <a:off x="3816291" y="6728800"/>
              <a:ext cx="226887" cy="702339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C045A29-1865-0404-CBBC-2A9A656F44C8}"/>
                </a:ext>
              </a:extLst>
            </p:cNvPr>
            <p:cNvCxnSpPr>
              <a:cxnSpLocks/>
              <a:stCxn id="144" idx="0"/>
              <a:endCxn id="145" idx="5"/>
            </p:cNvCxnSpPr>
            <p:nvPr/>
          </p:nvCxnSpPr>
          <p:spPr>
            <a:xfrm flipH="1" flipV="1">
              <a:off x="4406115" y="6728800"/>
              <a:ext cx="476539" cy="602773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C3DAB289-ACE3-40AF-161A-F60C3F5C8E6D}"/>
                </a:ext>
              </a:extLst>
            </p:cNvPr>
            <p:cNvSpPr/>
            <p:nvPr/>
          </p:nvSpPr>
          <p:spPr>
            <a:xfrm>
              <a:off x="1994744" y="5923238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DF763AAF-F20B-3CCC-54B3-571FE59D285C}"/>
                </a:ext>
              </a:extLst>
            </p:cNvPr>
            <p:cNvSpPr/>
            <p:nvPr/>
          </p:nvSpPr>
          <p:spPr>
            <a:xfrm>
              <a:off x="1975975" y="7141847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3AC2FA7B-BA61-4C22-2789-214F7D17EA4F}"/>
                </a:ext>
              </a:extLst>
            </p:cNvPr>
            <p:cNvSpPr/>
            <p:nvPr/>
          </p:nvSpPr>
          <p:spPr>
            <a:xfrm>
              <a:off x="1985911" y="486242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A38AE445-8301-A81B-8E6A-74DCDE903058}"/>
                </a:ext>
              </a:extLst>
            </p:cNvPr>
            <p:cNvSpPr/>
            <p:nvPr/>
          </p:nvSpPr>
          <p:spPr>
            <a:xfrm>
              <a:off x="2882388" y="32343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E3634F20-61B8-01BA-265B-6D53BFED478F}"/>
                </a:ext>
              </a:extLst>
            </p:cNvPr>
            <p:cNvSpPr/>
            <p:nvPr/>
          </p:nvSpPr>
          <p:spPr>
            <a:xfrm>
              <a:off x="3723660" y="4878427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F0FE370C-E9B0-5F3C-D304-503B3A904DC1}"/>
                </a:ext>
              </a:extLst>
            </p:cNvPr>
            <p:cNvSpPr/>
            <p:nvPr/>
          </p:nvSpPr>
          <p:spPr>
            <a:xfrm>
              <a:off x="2857289" y="4968787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E4375051-9540-4F0A-98CC-A806591EFAC1}"/>
                </a:ext>
              </a:extLst>
            </p:cNvPr>
            <p:cNvSpPr/>
            <p:nvPr/>
          </p:nvSpPr>
          <p:spPr>
            <a:xfrm>
              <a:off x="3559657" y="743113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D85A1BCB-B54D-AFFF-3E9E-3D242BD2890D}"/>
                </a:ext>
              </a:extLst>
            </p:cNvPr>
            <p:cNvSpPr/>
            <p:nvPr/>
          </p:nvSpPr>
          <p:spPr>
            <a:xfrm>
              <a:off x="4626020" y="733157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C99D7300-F782-0F13-A601-B867BFB18170}"/>
                </a:ext>
              </a:extLst>
            </p:cNvPr>
            <p:cNvSpPr/>
            <p:nvPr/>
          </p:nvSpPr>
          <p:spPr>
            <a:xfrm>
              <a:off x="3968012" y="6290698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3849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Input: a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Behavior: Start with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, visit all neighbors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, then all neighbors of neighbors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, …</a:t>
                </a:r>
              </a:p>
              <a:p>
                <a:r>
                  <a:rPr lang="en-US" dirty="0"/>
                  <a:t>Output: </a:t>
                </a:r>
              </a:p>
              <a:p>
                <a:pPr lvl="1"/>
                <a:r>
                  <a:rPr lang="en-US" dirty="0"/>
                  <a:t>How long is the shortest path?</a:t>
                </a:r>
              </a:p>
              <a:p>
                <a:pPr lvl="1"/>
                <a:r>
                  <a:rPr lang="en-US" dirty="0"/>
                  <a:t>Is the graph connected?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27</a:t>
            </a:fld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5E60E83-EF60-B160-6395-F34703A2E2C9}"/>
              </a:ext>
            </a:extLst>
          </p:cNvPr>
          <p:cNvGrpSpPr/>
          <p:nvPr/>
        </p:nvGrpSpPr>
        <p:grpSpPr>
          <a:xfrm>
            <a:off x="6934200" y="4047495"/>
            <a:ext cx="4385159" cy="2420607"/>
            <a:chOff x="1524000" y="2625729"/>
            <a:chExt cx="7044346" cy="388847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2187964-E870-5C20-5011-7EF331D8B442}"/>
                </a:ext>
              </a:extLst>
            </p:cNvPr>
            <p:cNvGrpSpPr/>
            <p:nvPr/>
          </p:nvGrpSpPr>
          <p:grpSpPr>
            <a:xfrm>
              <a:off x="1524000" y="2625729"/>
              <a:ext cx="7044346" cy="3888478"/>
              <a:chOff x="0" y="3020093"/>
              <a:chExt cx="7044346" cy="3888478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CFC0412-9146-E934-F4DC-D43CAC4D8DE1}"/>
                  </a:ext>
                </a:extLst>
              </p:cNvPr>
              <p:cNvCxnSpPr>
                <a:stCxn id="49" idx="7"/>
                <a:endCxn id="50" idx="2"/>
              </p:cNvCxnSpPr>
              <p:nvPr/>
            </p:nvCxnSpPr>
            <p:spPr>
              <a:xfrm flipV="1">
                <a:off x="438102" y="3276727"/>
                <a:ext cx="1492916" cy="962604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208726BF-EB96-6CE6-3CBC-9B19B9874C5E}"/>
                  </a:ext>
                </a:extLst>
              </p:cNvPr>
              <p:cNvCxnSpPr>
                <a:stCxn id="50" idx="6"/>
                <a:endCxn id="53" idx="2"/>
              </p:cNvCxnSpPr>
              <p:nvPr/>
            </p:nvCxnSpPr>
            <p:spPr>
              <a:xfrm>
                <a:off x="2444286" y="3276727"/>
                <a:ext cx="1510213" cy="52390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D3345FA-E452-9557-2472-ED7C1E1FF6F5}"/>
                  </a:ext>
                </a:extLst>
              </p:cNvPr>
              <p:cNvCxnSpPr>
                <a:stCxn id="49" idx="4"/>
                <a:endCxn id="51" idx="1"/>
              </p:cNvCxnSpPr>
              <p:nvPr/>
            </p:nvCxnSpPr>
            <p:spPr>
              <a:xfrm>
                <a:off x="256634" y="4677433"/>
                <a:ext cx="857899" cy="1046257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66F20CE6-12E8-B8CD-4C6D-6E08BB48B8DD}"/>
                  </a:ext>
                </a:extLst>
              </p:cNvPr>
              <p:cNvCxnSpPr>
                <a:stCxn id="52" idx="3"/>
                <a:endCxn id="51" idx="7"/>
              </p:cNvCxnSpPr>
              <p:nvPr/>
            </p:nvCxnSpPr>
            <p:spPr>
              <a:xfrm flipH="1">
                <a:off x="1477469" y="4930617"/>
                <a:ext cx="1172042" cy="79307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8E65BF8-0C38-878D-43F0-DCA1382ECE78}"/>
                  </a:ext>
                </a:extLst>
              </p:cNvPr>
              <p:cNvCxnSpPr>
                <a:stCxn id="54" idx="2"/>
                <a:endCxn id="51" idx="5"/>
              </p:cNvCxnSpPr>
              <p:nvPr/>
            </p:nvCxnSpPr>
            <p:spPr>
              <a:xfrm flipH="1" flipV="1">
                <a:off x="1477469" y="6086626"/>
                <a:ext cx="1369411" cy="56531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FFE8A7D6-FA04-569D-7C8B-00D1000D5562}"/>
                  </a:ext>
                </a:extLst>
              </p:cNvPr>
              <p:cNvCxnSpPr>
                <a:stCxn id="52" idx="5"/>
                <a:endCxn id="54" idx="0"/>
              </p:cNvCxnSpPr>
              <p:nvPr/>
            </p:nvCxnSpPr>
            <p:spPr>
              <a:xfrm>
                <a:off x="3012447" y="4930617"/>
                <a:ext cx="91067" cy="146468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DF8CFF62-24F6-E065-106D-CA91FC2FD082}"/>
                  </a:ext>
                </a:extLst>
              </p:cNvPr>
              <p:cNvCxnSpPr>
                <a:stCxn id="52" idx="7"/>
                <a:endCxn id="53" idx="3"/>
              </p:cNvCxnSpPr>
              <p:nvPr/>
            </p:nvCxnSpPr>
            <p:spPr>
              <a:xfrm flipV="1">
                <a:off x="3012447" y="3510585"/>
                <a:ext cx="1017218" cy="105709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7244733C-FCCA-2B14-53BE-1D266F25D9A6}"/>
                  </a:ext>
                </a:extLst>
              </p:cNvPr>
              <p:cNvCxnSpPr>
                <a:stCxn id="54" idx="6"/>
                <a:endCxn id="55" idx="3"/>
              </p:cNvCxnSpPr>
              <p:nvPr/>
            </p:nvCxnSpPr>
            <p:spPr>
              <a:xfrm flipV="1">
                <a:off x="3360148" y="6576771"/>
                <a:ext cx="1716185" cy="7516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CAA9FF4-A914-088F-BC91-64DF4D401A0C}"/>
                  </a:ext>
                </a:extLst>
              </p:cNvPr>
              <p:cNvCxnSpPr>
                <a:stCxn id="55" idx="1"/>
                <a:endCxn id="53" idx="4"/>
              </p:cNvCxnSpPr>
              <p:nvPr/>
            </p:nvCxnSpPr>
            <p:spPr>
              <a:xfrm flipH="1" flipV="1">
                <a:off x="4211133" y="3585751"/>
                <a:ext cx="865200" cy="2628084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EC444822-6EFB-DDAD-2CFA-EF917A222B88}"/>
                  </a:ext>
                </a:extLst>
              </p:cNvPr>
              <p:cNvCxnSpPr>
                <a:stCxn id="57" idx="2"/>
                <a:endCxn id="53" idx="5"/>
              </p:cNvCxnSpPr>
              <p:nvPr/>
            </p:nvCxnSpPr>
            <p:spPr>
              <a:xfrm flipH="1" flipV="1">
                <a:off x="4392601" y="3510585"/>
                <a:ext cx="913997" cy="495205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A959733-B4ED-BA28-9EDF-61445BDDEFA8}"/>
                  </a:ext>
                </a:extLst>
              </p:cNvPr>
              <p:cNvCxnSpPr>
                <a:stCxn id="55" idx="0"/>
                <a:endCxn id="57" idx="3"/>
              </p:cNvCxnSpPr>
              <p:nvPr/>
            </p:nvCxnSpPr>
            <p:spPr>
              <a:xfrm flipV="1">
                <a:off x="5257801" y="4187258"/>
                <a:ext cx="123963" cy="195141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C8F4AA5D-0263-91BE-E34B-3CCF5E6D33A9}"/>
                  </a:ext>
                </a:extLst>
              </p:cNvPr>
              <p:cNvCxnSpPr>
                <a:stCxn id="56" idx="1"/>
                <a:endCxn id="57" idx="5"/>
              </p:cNvCxnSpPr>
              <p:nvPr/>
            </p:nvCxnSpPr>
            <p:spPr>
              <a:xfrm flipH="1" flipV="1">
                <a:off x="5744700" y="4187258"/>
                <a:ext cx="861544" cy="674868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ACB732B-4621-C7D4-11BA-682F7277548D}"/>
                  </a:ext>
                </a:extLst>
              </p:cNvPr>
              <p:cNvCxnSpPr>
                <a:stCxn id="56" idx="3"/>
                <a:endCxn id="55" idx="6"/>
              </p:cNvCxnSpPr>
              <p:nvPr/>
            </p:nvCxnSpPr>
            <p:spPr>
              <a:xfrm flipH="1">
                <a:off x="5514435" y="5225062"/>
                <a:ext cx="1091809" cy="117024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E3753FED-EBEF-C50C-C21C-755E93539BEA}"/>
                  </a:ext>
                </a:extLst>
              </p:cNvPr>
              <p:cNvCxnSpPr>
                <a:stCxn id="50" idx="4"/>
                <a:endCxn id="51" idx="0"/>
              </p:cNvCxnSpPr>
              <p:nvPr/>
            </p:nvCxnSpPr>
            <p:spPr>
              <a:xfrm flipH="1">
                <a:off x="1296001" y="3533361"/>
                <a:ext cx="891651" cy="211516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B5F7B4A-9EC8-F78B-2346-A30082F4B6EE}"/>
                  </a:ext>
                </a:extLst>
              </p:cNvPr>
              <p:cNvSpPr/>
              <p:nvPr/>
            </p:nvSpPr>
            <p:spPr>
              <a:xfrm>
                <a:off x="0" y="4164165"/>
                <a:ext cx="513268" cy="51326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BF6D25DC-D0D4-04D2-6803-B09D9B9393B3}"/>
                  </a:ext>
                </a:extLst>
              </p:cNvPr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AD85C94E-8822-4B5A-41C5-2476C6E729DD}"/>
                  </a:ext>
                </a:extLst>
              </p:cNvPr>
              <p:cNvSpPr/>
              <p:nvPr/>
            </p:nvSpPr>
            <p:spPr>
              <a:xfrm>
                <a:off x="1039367" y="5648524"/>
                <a:ext cx="513268" cy="51326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379FB71B-E579-7B2A-783E-A82ED8BEA553}"/>
                  </a:ext>
                </a:extLst>
              </p:cNvPr>
              <p:cNvSpPr/>
              <p:nvPr/>
            </p:nvSpPr>
            <p:spPr>
              <a:xfrm>
                <a:off x="2574345" y="4492515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520B4334-C074-8A41-9DB1-8ED01D36B502}"/>
                  </a:ext>
                </a:extLst>
              </p:cNvPr>
              <p:cNvSpPr/>
              <p:nvPr/>
            </p:nvSpPr>
            <p:spPr>
              <a:xfrm>
                <a:off x="3954499" y="3072483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7ED46E86-17A7-C404-82BA-A842355628A9}"/>
                  </a:ext>
                </a:extLst>
              </p:cNvPr>
              <p:cNvSpPr/>
              <p:nvPr/>
            </p:nvSpPr>
            <p:spPr>
              <a:xfrm>
                <a:off x="2846880" y="6395303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8229461C-16BC-CC4C-AFAC-1E5547FEB92D}"/>
                  </a:ext>
                </a:extLst>
              </p:cNvPr>
              <p:cNvSpPr/>
              <p:nvPr/>
            </p:nvSpPr>
            <p:spPr>
              <a:xfrm>
                <a:off x="5001167" y="6138669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2094438-55C6-D79E-8879-4351A8143ED1}"/>
                  </a:ext>
                </a:extLst>
              </p:cNvPr>
              <p:cNvSpPr/>
              <p:nvPr/>
            </p:nvSpPr>
            <p:spPr>
              <a:xfrm>
                <a:off x="6531078" y="4786960"/>
                <a:ext cx="513268" cy="51326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C98B4E5-D147-0466-56D0-8ED4B6840997}"/>
                  </a:ext>
                </a:extLst>
              </p:cNvPr>
              <p:cNvSpPr/>
              <p:nvPr/>
            </p:nvSpPr>
            <p:spPr>
              <a:xfrm>
                <a:off x="5306598" y="3749156"/>
                <a:ext cx="513268" cy="513268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0932EFF-C21A-C8FB-6275-23E9BF2E34BA}"/>
                </a:ext>
              </a:extLst>
            </p:cNvPr>
            <p:cNvCxnSpPr>
              <a:cxnSpLocks/>
              <a:stCxn id="55" idx="7"/>
              <a:endCxn id="57" idx="4"/>
            </p:cNvCxnSpPr>
            <p:nvPr/>
          </p:nvCxnSpPr>
          <p:spPr>
            <a:xfrm flipV="1">
              <a:off x="6963269" y="3868060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739BBA3-18B2-BF36-7317-ED47E1F53C5D}"/>
                </a:ext>
              </a:extLst>
            </p:cNvPr>
            <p:cNvCxnSpPr>
              <a:cxnSpLocks/>
              <a:stCxn id="54" idx="3"/>
              <a:endCxn id="51" idx="4"/>
            </p:cNvCxnSpPr>
            <p:nvPr/>
          </p:nvCxnSpPr>
          <p:spPr>
            <a:xfrm flipH="1" flipV="1">
              <a:off x="2820001" y="5767428"/>
              <a:ext cx="1626045" cy="67161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4278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28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194496" y="414158"/>
            <a:ext cx="8686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void </a:t>
            </a:r>
            <a:r>
              <a:rPr lang="en-US" sz="2800" dirty="0" err="1"/>
              <a:t>bfs</a:t>
            </a:r>
            <a:r>
              <a:rPr lang="en-US" sz="2800" dirty="0"/>
              <a:t>(graph, s){</a:t>
            </a:r>
          </a:p>
          <a:p>
            <a:r>
              <a:rPr lang="en-US" sz="2800" dirty="0"/>
              <a:t>	found = new Queue();</a:t>
            </a:r>
          </a:p>
          <a:p>
            <a:r>
              <a:rPr lang="en-US" sz="2800" dirty="0"/>
              <a:t>	</a:t>
            </a:r>
            <a:r>
              <a:rPr lang="en-US" sz="2800" dirty="0" err="1"/>
              <a:t>found.enqueue</a:t>
            </a:r>
            <a:r>
              <a:rPr lang="en-US" sz="2800" dirty="0"/>
              <a:t>(s);</a:t>
            </a:r>
          </a:p>
          <a:p>
            <a:r>
              <a:rPr lang="en-US" sz="2800" dirty="0"/>
              <a:t>	mark s as “visited”;</a:t>
            </a:r>
          </a:p>
          <a:p>
            <a:r>
              <a:rPr lang="en-US" sz="2800" dirty="0"/>
              <a:t>	While (!</a:t>
            </a:r>
            <a:r>
              <a:rPr lang="en-US" sz="2800" dirty="0" err="1"/>
              <a:t>found.isEmpty</a:t>
            </a:r>
            <a:r>
              <a:rPr lang="en-US" sz="2800" dirty="0"/>
              <a:t>()){</a:t>
            </a:r>
          </a:p>
          <a:p>
            <a:r>
              <a:rPr lang="en-US" sz="2800" dirty="0"/>
              <a:t>		current = </a:t>
            </a:r>
            <a:r>
              <a:rPr lang="en-US" sz="2800" dirty="0" err="1"/>
              <a:t>found.dequeue</a:t>
            </a:r>
            <a:r>
              <a:rPr lang="en-US" sz="2800" dirty="0"/>
              <a:t>();</a:t>
            </a:r>
          </a:p>
          <a:p>
            <a:r>
              <a:rPr lang="en-US" sz="2800" dirty="0"/>
              <a:t>		for (v : neighbors(current)){</a:t>
            </a:r>
          </a:p>
          <a:p>
            <a:r>
              <a:rPr lang="en-US" sz="2800" dirty="0"/>
              <a:t>			if (! v marked “visited”){</a:t>
            </a:r>
          </a:p>
          <a:p>
            <a:r>
              <a:rPr lang="en-US" sz="2800" dirty="0"/>
              <a:t>				mark v as “visited”;</a:t>
            </a:r>
          </a:p>
          <a:p>
            <a:r>
              <a:rPr lang="en-US" sz="2800" dirty="0"/>
              <a:t>				</a:t>
            </a:r>
            <a:r>
              <a:rPr lang="en-US" sz="2800" dirty="0" err="1"/>
              <a:t>found.enqueue</a:t>
            </a:r>
            <a:r>
              <a:rPr lang="en-US" sz="2800" dirty="0"/>
              <a:t>(v);</a:t>
            </a:r>
          </a:p>
          <a:p>
            <a:r>
              <a:rPr lang="en-US" sz="2800" dirty="0"/>
              <a:t>			}</a:t>
            </a:r>
          </a:p>
          <a:p>
            <a:r>
              <a:rPr lang="en-US" sz="2800" dirty="0"/>
              <a:t>		}</a:t>
            </a:r>
          </a:p>
          <a:p>
            <a:r>
              <a:rPr lang="en-US" sz="2800" dirty="0"/>
              <a:t>	}	</a:t>
            </a:r>
          </a:p>
          <a:p>
            <a:r>
              <a:rPr lang="en-US" sz="2800" dirty="0"/>
              <a:t>}			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5DE2EC2-2F8B-20FE-8951-E2BD5C549C1C}"/>
              </a:ext>
            </a:extLst>
          </p:cNvPr>
          <p:cNvGrpSpPr/>
          <p:nvPr/>
        </p:nvGrpSpPr>
        <p:grpSpPr>
          <a:xfrm>
            <a:off x="474420" y="1517187"/>
            <a:ext cx="4385159" cy="2420607"/>
            <a:chOff x="1524000" y="2625729"/>
            <a:chExt cx="7044346" cy="388847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B1968D4-0ECC-068E-765A-3DF8DE21145C}"/>
                </a:ext>
              </a:extLst>
            </p:cNvPr>
            <p:cNvGrpSpPr/>
            <p:nvPr/>
          </p:nvGrpSpPr>
          <p:grpSpPr>
            <a:xfrm>
              <a:off x="1524000" y="2625729"/>
              <a:ext cx="7044346" cy="3888478"/>
              <a:chOff x="0" y="3020093"/>
              <a:chExt cx="7044346" cy="3888478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027EFB9C-1AD6-9281-AA30-5BE0BBE83EAC}"/>
                  </a:ext>
                </a:extLst>
              </p:cNvPr>
              <p:cNvCxnSpPr>
                <a:stCxn id="88" idx="7"/>
                <a:endCxn id="89" idx="2"/>
              </p:cNvCxnSpPr>
              <p:nvPr/>
            </p:nvCxnSpPr>
            <p:spPr>
              <a:xfrm flipV="1">
                <a:off x="438102" y="3276727"/>
                <a:ext cx="1492916" cy="962604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3C7B5A33-2C67-775A-F9F8-9849005F705A}"/>
                  </a:ext>
                </a:extLst>
              </p:cNvPr>
              <p:cNvCxnSpPr>
                <a:stCxn id="89" idx="6"/>
                <a:endCxn id="92" idx="2"/>
              </p:cNvCxnSpPr>
              <p:nvPr/>
            </p:nvCxnSpPr>
            <p:spPr>
              <a:xfrm>
                <a:off x="2444286" y="3276727"/>
                <a:ext cx="1510213" cy="52390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EE578285-E842-D666-EFFF-FAC536B41CA6}"/>
                  </a:ext>
                </a:extLst>
              </p:cNvPr>
              <p:cNvCxnSpPr>
                <a:stCxn id="88" idx="4"/>
                <a:endCxn id="90" idx="1"/>
              </p:cNvCxnSpPr>
              <p:nvPr/>
            </p:nvCxnSpPr>
            <p:spPr>
              <a:xfrm>
                <a:off x="256634" y="4677433"/>
                <a:ext cx="857899" cy="1046257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6344E26-0374-B29A-3047-F12847819446}"/>
                  </a:ext>
                </a:extLst>
              </p:cNvPr>
              <p:cNvCxnSpPr>
                <a:stCxn id="91" idx="3"/>
                <a:endCxn id="90" idx="7"/>
              </p:cNvCxnSpPr>
              <p:nvPr/>
            </p:nvCxnSpPr>
            <p:spPr>
              <a:xfrm flipH="1">
                <a:off x="1477469" y="4930617"/>
                <a:ext cx="1172042" cy="79307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6777E69-513F-8E97-420E-4508C3786C63}"/>
                  </a:ext>
                </a:extLst>
              </p:cNvPr>
              <p:cNvCxnSpPr>
                <a:stCxn id="93" idx="2"/>
                <a:endCxn id="90" idx="5"/>
              </p:cNvCxnSpPr>
              <p:nvPr/>
            </p:nvCxnSpPr>
            <p:spPr>
              <a:xfrm flipH="1" flipV="1">
                <a:off x="1477469" y="6086626"/>
                <a:ext cx="1369411" cy="56531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6D715E8-E960-3FE6-7B4F-3ED4B6D49FDA}"/>
                  </a:ext>
                </a:extLst>
              </p:cNvPr>
              <p:cNvCxnSpPr>
                <a:stCxn id="91" idx="5"/>
                <a:endCxn id="93" idx="0"/>
              </p:cNvCxnSpPr>
              <p:nvPr/>
            </p:nvCxnSpPr>
            <p:spPr>
              <a:xfrm>
                <a:off x="3012447" y="4930617"/>
                <a:ext cx="91067" cy="146468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6249CD4-F9C0-5A68-8D91-891A4FA839E0}"/>
                  </a:ext>
                </a:extLst>
              </p:cNvPr>
              <p:cNvCxnSpPr>
                <a:stCxn id="91" idx="7"/>
                <a:endCxn id="92" idx="3"/>
              </p:cNvCxnSpPr>
              <p:nvPr/>
            </p:nvCxnSpPr>
            <p:spPr>
              <a:xfrm flipV="1">
                <a:off x="3012447" y="3510585"/>
                <a:ext cx="1017218" cy="105709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204DB22-82A3-0118-6481-472F7A6AF3F1}"/>
                  </a:ext>
                </a:extLst>
              </p:cNvPr>
              <p:cNvCxnSpPr>
                <a:stCxn id="93" idx="6"/>
                <a:endCxn id="94" idx="3"/>
              </p:cNvCxnSpPr>
              <p:nvPr/>
            </p:nvCxnSpPr>
            <p:spPr>
              <a:xfrm flipV="1">
                <a:off x="3360148" y="6576771"/>
                <a:ext cx="1716185" cy="7516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0D26EFBD-31D4-049E-B188-F35998D684F2}"/>
                  </a:ext>
                </a:extLst>
              </p:cNvPr>
              <p:cNvCxnSpPr>
                <a:stCxn id="94" idx="1"/>
                <a:endCxn id="92" idx="4"/>
              </p:cNvCxnSpPr>
              <p:nvPr/>
            </p:nvCxnSpPr>
            <p:spPr>
              <a:xfrm flipH="1" flipV="1">
                <a:off x="4211133" y="3585751"/>
                <a:ext cx="865200" cy="2628084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10849E95-CB0E-ABD6-850A-E61EBDEFACAA}"/>
                  </a:ext>
                </a:extLst>
              </p:cNvPr>
              <p:cNvCxnSpPr>
                <a:stCxn id="96" idx="2"/>
                <a:endCxn id="92" idx="5"/>
              </p:cNvCxnSpPr>
              <p:nvPr/>
            </p:nvCxnSpPr>
            <p:spPr>
              <a:xfrm flipH="1" flipV="1">
                <a:off x="4392601" y="3510585"/>
                <a:ext cx="913997" cy="495205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28AD1B02-958A-B3BD-72CC-9B0590B340F7}"/>
                  </a:ext>
                </a:extLst>
              </p:cNvPr>
              <p:cNvCxnSpPr>
                <a:stCxn id="94" idx="0"/>
                <a:endCxn id="96" idx="3"/>
              </p:cNvCxnSpPr>
              <p:nvPr/>
            </p:nvCxnSpPr>
            <p:spPr>
              <a:xfrm flipV="1">
                <a:off x="5257801" y="4187258"/>
                <a:ext cx="123963" cy="195141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88B0F441-A7E2-FA9E-92EB-30933184D3BE}"/>
                  </a:ext>
                </a:extLst>
              </p:cNvPr>
              <p:cNvCxnSpPr>
                <a:stCxn id="95" idx="1"/>
                <a:endCxn id="96" idx="5"/>
              </p:cNvCxnSpPr>
              <p:nvPr/>
            </p:nvCxnSpPr>
            <p:spPr>
              <a:xfrm flipH="1" flipV="1">
                <a:off x="5744700" y="4187258"/>
                <a:ext cx="861544" cy="674868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6A0B411A-7680-5A59-15AD-2CE231F51725}"/>
                  </a:ext>
                </a:extLst>
              </p:cNvPr>
              <p:cNvCxnSpPr>
                <a:stCxn id="95" idx="3"/>
                <a:endCxn id="94" idx="6"/>
              </p:cNvCxnSpPr>
              <p:nvPr/>
            </p:nvCxnSpPr>
            <p:spPr>
              <a:xfrm flipH="1">
                <a:off x="5514435" y="5225062"/>
                <a:ext cx="1091809" cy="117024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6B8A6D9A-B0B6-1AB8-DA09-FDB8212801F7}"/>
                  </a:ext>
                </a:extLst>
              </p:cNvPr>
              <p:cNvCxnSpPr>
                <a:stCxn id="89" idx="4"/>
                <a:endCxn id="90" idx="0"/>
              </p:cNvCxnSpPr>
              <p:nvPr/>
            </p:nvCxnSpPr>
            <p:spPr>
              <a:xfrm flipH="1">
                <a:off x="1296001" y="3533361"/>
                <a:ext cx="891651" cy="211516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264BFE18-A20F-D4C8-0B8F-13C5DDCAC640}"/>
                  </a:ext>
                </a:extLst>
              </p:cNvPr>
              <p:cNvSpPr/>
              <p:nvPr/>
            </p:nvSpPr>
            <p:spPr>
              <a:xfrm>
                <a:off x="0" y="4164165"/>
                <a:ext cx="513268" cy="51326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67ECD6AE-5FC3-1D62-3146-0E728A59E99C}"/>
                  </a:ext>
                </a:extLst>
              </p:cNvPr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CC9B2643-4AE7-7327-D66E-875DFE9D352B}"/>
                  </a:ext>
                </a:extLst>
              </p:cNvPr>
              <p:cNvSpPr/>
              <p:nvPr/>
            </p:nvSpPr>
            <p:spPr>
              <a:xfrm>
                <a:off x="1039367" y="5648524"/>
                <a:ext cx="513268" cy="51326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D2A84FF5-BE60-6F0B-E7E8-AC31F8FD91F1}"/>
                  </a:ext>
                </a:extLst>
              </p:cNvPr>
              <p:cNvSpPr/>
              <p:nvPr/>
            </p:nvSpPr>
            <p:spPr>
              <a:xfrm>
                <a:off x="2574345" y="4492515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7725E181-533F-9D89-A8B9-60FC2F93CD5E}"/>
                  </a:ext>
                </a:extLst>
              </p:cNvPr>
              <p:cNvSpPr/>
              <p:nvPr/>
            </p:nvSpPr>
            <p:spPr>
              <a:xfrm>
                <a:off x="3954499" y="3072483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089257CE-86BE-EB39-0021-0B5F58AB7E2C}"/>
                  </a:ext>
                </a:extLst>
              </p:cNvPr>
              <p:cNvSpPr/>
              <p:nvPr/>
            </p:nvSpPr>
            <p:spPr>
              <a:xfrm>
                <a:off x="2846880" y="6395303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5D391F7-C135-F995-9D25-9947220935E2}"/>
                  </a:ext>
                </a:extLst>
              </p:cNvPr>
              <p:cNvSpPr/>
              <p:nvPr/>
            </p:nvSpPr>
            <p:spPr>
              <a:xfrm>
                <a:off x="5001167" y="6138669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34A9BCF0-A3F7-F8A4-C80C-FD60E28E095D}"/>
                  </a:ext>
                </a:extLst>
              </p:cNvPr>
              <p:cNvSpPr/>
              <p:nvPr/>
            </p:nvSpPr>
            <p:spPr>
              <a:xfrm>
                <a:off x="6531078" y="4786960"/>
                <a:ext cx="513268" cy="51326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150E87BD-E051-DE7A-3950-ABE1A2CEA1DE}"/>
                  </a:ext>
                </a:extLst>
              </p:cNvPr>
              <p:cNvSpPr/>
              <p:nvPr/>
            </p:nvSpPr>
            <p:spPr>
              <a:xfrm>
                <a:off x="5306598" y="3749156"/>
                <a:ext cx="513268" cy="513268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D9BE6BC-AF01-B341-278E-F84FB764CC8F}"/>
                </a:ext>
              </a:extLst>
            </p:cNvPr>
            <p:cNvCxnSpPr>
              <a:cxnSpLocks/>
              <a:stCxn id="94" idx="7"/>
              <a:endCxn id="96" idx="4"/>
            </p:cNvCxnSpPr>
            <p:nvPr/>
          </p:nvCxnSpPr>
          <p:spPr>
            <a:xfrm flipV="1">
              <a:off x="6963269" y="3868060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0182084-CD52-8859-188D-BB9EC0EBC053}"/>
                </a:ext>
              </a:extLst>
            </p:cNvPr>
            <p:cNvCxnSpPr>
              <a:cxnSpLocks/>
              <a:stCxn id="93" idx="3"/>
              <a:endCxn id="90" idx="4"/>
            </p:cNvCxnSpPr>
            <p:nvPr/>
          </p:nvCxnSpPr>
          <p:spPr>
            <a:xfrm flipH="1" flipV="1">
              <a:off x="2820001" y="5767428"/>
              <a:ext cx="1626045" cy="67161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685445-E91C-3488-3626-7813352F07C6}"/>
                  </a:ext>
                </a:extLst>
              </p:cNvPr>
              <p:cNvSpPr txBox="1"/>
              <p:nvPr/>
            </p:nvSpPr>
            <p:spPr>
              <a:xfrm>
                <a:off x="565536" y="4880066"/>
                <a:ext cx="42015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Running time: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685445-E91C-3488-3626-7813352F0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36" y="4880066"/>
                <a:ext cx="4201535" cy="523220"/>
              </a:xfrm>
              <a:prstGeom prst="rect">
                <a:avLst/>
              </a:prstGeom>
              <a:blipFill>
                <a:blip r:embed="rId2"/>
                <a:stretch>
                  <a:fillRect l="-3048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067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9" y="117543"/>
            <a:ext cx="109728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Shortest Path (unweighted)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29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506979" y="197326"/>
            <a:ext cx="8686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 </a:t>
            </a:r>
            <a:r>
              <a:rPr lang="en-US" sz="2400" dirty="0" err="1"/>
              <a:t>shortestPath</a:t>
            </a:r>
            <a:r>
              <a:rPr lang="en-US" sz="2400" dirty="0"/>
              <a:t>(graph, s, t){</a:t>
            </a:r>
          </a:p>
          <a:p>
            <a:r>
              <a:rPr lang="en-US" sz="2400" dirty="0"/>
              <a:t>	found = new Queue();</a:t>
            </a:r>
          </a:p>
          <a:p>
            <a:r>
              <a:rPr lang="en-US" sz="2400" dirty="0"/>
              <a:t>	</a:t>
            </a:r>
            <a:r>
              <a:rPr lang="en-US" sz="2400" dirty="0">
                <a:solidFill>
                  <a:srgbClr val="FF0000"/>
                </a:solidFill>
              </a:rPr>
              <a:t>layer = 0;</a:t>
            </a:r>
          </a:p>
          <a:p>
            <a:r>
              <a:rPr lang="en-US" sz="2400" dirty="0"/>
              <a:t>	</a:t>
            </a:r>
            <a:r>
              <a:rPr lang="en-US" sz="2400" dirty="0" err="1"/>
              <a:t>found.enqueue</a:t>
            </a:r>
            <a:r>
              <a:rPr lang="en-US" sz="2400" dirty="0"/>
              <a:t>(s);</a:t>
            </a:r>
          </a:p>
          <a:p>
            <a:r>
              <a:rPr lang="en-US" sz="2400" dirty="0"/>
              <a:t>	mark s as “visited”;</a:t>
            </a:r>
          </a:p>
          <a:p>
            <a:r>
              <a:rPr lang="en-US" sz="2400" dirty="0"/>
              <a:t>	While (!</a:t>
            </a:r>
            <a:r>
              <a:rPr lang="en-US" sz="2400" dirty="0" err="1"/>
              <a:t>found.isEmpty</a:t>
            </a:r>
            <a:r>
              <a:rPr lang="en-US" sz="2400" dirty="0"/>
              <a:t>()){</a:t>
            </a:r>
          </a:p>
          <a:p>
            <a:r>
              <a:rPr lang="en-US" sz="2400" dirty="0"/>
              <a:t>		current = </a:t>
            </a:r>
            <a:r>
              <a:rPr lang="en-US" sz="2400" dirty="0" err="1"/>
              <a:t>found.dequeue</a:t>
            </a:r>
            <a:r>
              <a:rPr lang="en-US" sz="2400" dirty="0"/>
              <a:t>();</a:t>
            </a:r>
          </a:p>
          <a:p>
            <a:r>
              <a:rPr lang="en-US" sz="2400" dirty="0"/>
              <a:t>		</a:t>
            </a:r>
            <a:r>
              <a:rPr lang="en-US" sz="2400" dirty="0">
                <a:solidFill>
                  <a:srgbClr val="FF0000"/>
                </a:solidFill>
              </a:rPr>
              <a:t>layer = depth of current;</a:t>
            </a:r>
          </a:p>
          <a:p>
            <a:r>
              <a:rPr lang="en-US" sz="2400" dirty="0"/>
              <a:t>		for (v : neighbors(current)){</a:t>
            </a:r>
          </a:p>
          <a:p>
            <a:r>
              <a:rPr lang="en-US" sz="2400" dirty="0"/>
              <a:t>			if (! v marked “visited”){</a:t>
            </a:r>
          </a:p>
          <a:p>
            <a:r>
              <a:rPr lang="en-US" sz="2400" dirty="0"/>
              <a:t>				mark v as “visited”;</a:t>
            </a:r>
          </a:p>
          <a:p>
            <a:r>
              <a:rPr lang="en-US" sz="2400" dirty="0"/>
              <a:t>				</a:t>
            </a:r>
            <a:r>
              <a:rPr lang="en-US" sz="2400" dirty="0">
                <a:solidFill>
                  <a:srgbClr val="FF0000"/>
                </a:solidFill>
              </a:rPr>
              <a:t>depth of v = layer + 1;</a:t>
            </a:r>
          </a:p>
          <a:p>
            <a:r>
              <a:rPr lang="en-US" sz="2400" dirty="0"/>
              <a:t>				</a:t>
            </a:r>
            <a:r>
              <a:rPr lang="en-US" sz="2400" dirty="0" err="1"/>
              <a:t>found.enqueue</a:t>
            </a:r>
            <a:r>
              <a:rPr lang="en-US" sz="2400" dirty="0"/>
              <a:t>(v);</a:t>
            </a:r>
          </a:p>
          <a:p>
            <a:r>
              <a:rPr lang="en-US" sz="2400" dirty="0"/>
              <a:t>			}</a:t>
            </a:r>
          </a:p>
          <a:p>
            <a:r>
              <a:rPr lang="en-US" sz="2400" dirty="0"/>
              <a:t>		}</a:t>
            </a:r>
          </a:p>
          <a:p>
            <a:r>
              <a:rPr lang="en-US" sz="2400" dirty="0"/>
              <a:t>	}</a:t>
            </a:r>
          </a:p>
          <a:p>
            <a:r>
              <a:rPr lang="en-US" sz="2400" dirty="0"/>
              <a:t>	</a:t>
            </a:r>
            <a:r>
              <a:rPr lang="en-US" sz="2400" dirty="0">
                <a:solidFill>
                  <a:srgbClr val="FF0000"/>
                </a:solidFill>
              </a:rPr>
              <a:t>return depth of t;</a:t>
            </a:r>
            <a:r>
              <a:rPr lang="en-US" sz="2400" dirty="0"/>
              <a:t>	</a:t>
            </a:r>
          </a:p>
          <a:p>
            <a:r>
              <a:rPr lang="en-US" sz="2400" dirty="0"/>
              <a:t>}		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EF236-31C1-EF76-BCC3-71E806C76908}"/>
              </a:ext>
            </a:extLst>
          </p:cNvPr>
          <p:cNvSpPr txBox="1"/>
          <p:nvPr/>
        </p:nvSpPr>
        <p:spPr>
          <a:xfrm>
            <a:off x="197532" y="4632030"/>
            <a:ext cx="500757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Idea: when it’s seen, remember its “layer” depth!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418904D-A23D-F7E7-77F7-9C5654D8606A}"/>
              </a:ext>
            </a:extLst>
          </p:cNvPr>
          <p:cNvGrpSpPr/>
          <p:nvPr/>
        </p:nvGrpSpPr>
        <p:grpSpPr>
          <a:xfrm>
            <a:off x="508737" y="1745062"/>
            <a:ext cx="4385159" cy="2420607"/>
            <a:chOff x="1524000" y="2625729"/>
            <a:chExt cx="7044346" cy="388847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575207F-5479-5963-8004-40032CDB5E54}"/>
                </a:ext>
              </a:extLst>
            </p:cNvPr>
            <p:cNvGrpSpPr/>
            <p:nvPr/>
          </p:nvGrpSpPr>
          <p:grpSpPr>
            <a:xfrm>
              <a:off x="1524000" y="2625729"/>
              <a:ext cx="7044346" cy="3888478"/>
              <a:chOff x="0" y="3020093"/>
              <a:chExt cx="7044346" cy="3888478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27288E00-3423-BF9C-8CF8-84F095D826DE}"/>
                  </a:ext>
                </a:extLst>
              </p:cNvPr>
              <p:cNvCxnSpPr>
                <a:stCxn id="23" idx="7"/>
                <a:endCxn id="24" idx="2"/>
              </p:cNvCxnSpPr>
              <p:nvPr/>
            </p:nvCxnSpPr>
            <p:spPr>
              <a:xfrm flipV="1">
                <a:off x="438102" y="3276727"/>
                <a:ext cx="1492916" cy="96260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086EFE9-D906-8A68-FB16-D547CEC30E1E}"/>
                  </a:ext>
                </a:extLst>
              </p:cNvPr>
              <p:cNvCxnSpPr>
                <a:stCxn id="24" idx="6"/>
                <a:endCxn id="27" idx="2"/>
              </p:cNvCxnSpPr>
              <p:nvPr/>
            </p:nvCxnSpPr>
            <p:spPr>
              <a:xfrm>
                <a:off x="2444286" y="3276727"/>
                <a:ext cx="1510213" cy="52390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1C25311-7C68-C36D-4476-CA0FCCD69244}"/>
                  </a:ext>
                </a:extLst>
              </p:cNvPr>
              <p:cNvCxnSpPr>
                <a:stCxn id="23" idx="4"/>
                <a:endCxn id="25" idx="1"/>
              </p:cNvCxnSpPr>
              <p:nvPr/>
            </p:nvCxnSpPr>
            <p:spPr>
              <a:xfrm>
                <a:off x="256634" y="4677433"/>
                <a:ext cx="857899" cy="1046257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1F5BADE-4A56-92F9-58BC-B486B8F7E070}"/>
                  </a:ext>
                </a:extLst>
              </p:cNvPr>
              <p:cNvCxnSpPr>
                <a:stCxn id="26" idx="3"/>
                <a:endCxn id="25" idx="7"/>
              </p:cNvCxnSpPr>
              <p:nvPr/>
            </p:nvCxnSpPr>
            <p:spPr>
              <a:xfrm flipH="1">
                <a:off x="1477469" y="4930617"/>
                <a:ext cx="1172042" cy="79307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027FA524-C0FB-0934-FA57-17F9C7BAE186}"/>
                  </a:ext>
                </a:extLst>
              </p:cNvPr>
              <p:cNvCxnSpPr>
                <a:stCxn id="28" idx="2"/>
                <a:endCxn id="25" idx="5"/>
              </p:cNvCxnSpPr>
              <p:nvPr/>
            </p:nvCxnSpPr>
            <p:spPr>
              <a:xfrm flipH="1" flipV="1">
                <a:off x="1477469" y="6086626"/>
                <a:ext cx="1369411" cy="56531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DD6C19D-2D8E-F3D1-9BEE-4E9B9E6A8587}"/>
                  </a:ext>
                </a:extLst>
              </p:cNvPr>
              <p:cNvCxnSpPr>
                <a:stCxn id="26" idx="5"/>
                <a:endCxn id="28" idx="0"/>
              </p:cNvCxnSpPr>
              <p:nvPr/>
            </p:nvCxnSpPr>
            <p:spPr>
              <a:xfrm>
                <a:off x="3012447" y="4930617"/>
                <a:ext cx="91067" cy="146468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AC7CFD8-7844-11BF-72E2-7FAC5E5D51D9}"/>
                  </a:ext>
                </a:extLst>
              </p:cNvPr>
              <p:cNvCxnSpPr>
                <a:stCxn id="26" idx="7"/>
                <a:endCxn id="27" idx="3"/>
              </p:cNvCxnSpPr>
              <p:nvPr/>
            </p:nvCxnSpPr>
            <p:spPr>
              <a:xfrm flipV="1">
                <a:off x="3012447" y="3510585"/>
                <a:ext cx="1017218" cy="105709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3E77900-A6CF-C297-A6B7-E676DEBA1211}"/>
                  </a:ext>
                </a:extLst>
              </p:cNvPr>
              <p:cNvCxnSpPr>
                <a:stCxn id="28" idx="6"/>
                <a:endCxn id="29" idx="3"/>
              </p:cNvCxnSpPr>
              <p:nvPr/>
            </p:nvCxnSpPr>
            <p:spPr>
              <a:xfrm flipV="1">
                <a:off x="3360148" y="6576771"/>
                <a:ext cx="1716185" cy="7516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B7C4C5DD-3870-F3AC-A444-916129C761B5}"/>
                  </a:ext>
                </a:extLst>
              </p:cNvPr>
              <p:cNvCxnSpPr>
                <a:stCxn id="29" idx="1"/>
                <a:endCxn id="27" idx="4"/>
              </p:cNvCxnSpPr>
              <p:nvPr/>
            </p:nvCxnSpPr>
            <p:spPr>
              <a:xfrm flipH="1" flipV="1">
                <a:off x="4211133" y="3585751"/>
                <a:ext cx="865200" cy="2628084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4629D72-BBBE-5AB8-F371-E489B421A452}"/>
                  </a:ext>
                </a:extLst>
              </p:cNvPr>
              <p:cNvCxnSpPr>
                <a:stCxn id="47" idx="2"/>
                <a:endCxn id="27" idx="5"/>
              </p:cNvCxnSpPr>
              <p:nvPr/>
            </p:nvCxnSpPr>
            <p:spPr>
              <a:xfrm flipH="1" flipV="1">
                <a:off x="4392601" y="3510585"/>
                <a:ext cx="913997" cy="495205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B49FB4E7-4DAE-BB0C-3685-407F9B1895F4}"/>
                  </a:ext>
                </a:extLst>
              </p:cNvPr>
              <p:cNvCxnSpPr>
                <a:stCxn id="29" idx="0"/>
                <a:endCxn id="47" idx="3"/>
              </p:cNvCxnSpPr>
              <p:nvPr/>
            </p:nvCxnSpPr>
            <p:spPr>
              <a:xfrm flipV="1">
                <a:off x="5257801" y="4187258"/>
                <a:ext cx="123963" cy="19514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BB8579B-0572-EE4C-4590-561529CC3161}"/>
                  </a:ext>
                </a:extLst>
              </p:cNvPr>
              <p:cNvCxnSpPr>
                <a:stCxn id="30" idx="1"/>
                <a:endCxn id="47" idx="5"/>
              </p:cNvCxnSpPr>
              <p:nvPr/>
            </p:nvCxnSpPr>
            <p:spPr>
              <a:xfrm flipH="1" flipV="1">
                <a:off x="5744700" y="4187258"/>
                <a:ext cx="861544" cy="674868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A6E8E87-D0F7-BDA0-AF78-72DC2CE9C860}"/>
                  </a:ext>
                </a:extLst>
              </p:cNvPr>
              <p:cNvCxnSpPr>
                <a:stCxn id="30" idx="3"/>
                <a:endCxn id="29" idx="6"/>
              </p:cNvCxnSpPr>
              <p:nvPr/>
            </p:nvCxnSpPr>
            <p:spPr>
              <a:xfrm flipH="1">
                <a:off x="5514435" y="5225062"/>
                <a:ext cx="1091809" cy="117024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FAEE3F55-268C-5144-5B98-2EACFC0C0CBF}"/>
                  </a:ext>
                </a:extLst>
              </p:cNvPr>
              <p:cNvCxnSpPr>
                <a:stCxn id="24" idx="4"/>
                <a:endCxn id="25" idx="0"/>
              </p:cNvCxnSpPr>
              <p:nvPr/>
            </p:nvCxnSpPr>
            <p:spPr>
              <a:xfrm flipH="1">
                <a:off x="1296001" y="3533361"/>
                <a:ext cx="891651" cy="211516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0798340-7B35-17BE-0B33-CE06FADA2E92}"/>
                  </a:ext>
                </a:extLst>
              </p:cNvPr>
              <p:cNvSpPr/>
              <p:nvPr/>
            </p:nvSpPr>
            <p:spPr>
              <a:xfrm>
                <a:off x="0" y="4164165"/>
                <a:ext cx="513268" cy="51326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4A65DA6-774E-0FE3-4D06-3E93383C728E}"/>
                  </a:ext>
                </a:extLst>
              </p:cNvPr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22B91480-4C85-A081-2FE2-963A3BCE0382}"/>
                  </a:ext>
                </a:extLst>
              </p:cNvPr>
              <p:cNvSpPr/>
              <p:nvPr/>
            </p:nvSpPr>
            <p:spPr>
              <a:xfrm>
                <a:off x="1039367" y="5648524"/>
                <a:ext cx="513268" cy="51326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F7EAA21-792F-41EE-AC55-1B1D748CF362}"/>
                  </a:ext>
                </a:extLst>
              </p:cNvPr>
              <p:cNvSpPr/>
              <p:nvPr/>
            </p:nvSpPr>
            <p:spPr>
              <a:xfrm>
                <a:off x="2574345" y="4492515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2DC5204-758E-422C-7620-F2CB8AD543FC}"/>
                  </a:ext>
                </a:extLst>
              </p:cNvPr>
              <p:cNvSpPr/>
              <p:nvPr/>
            </p:nvSpPr>
            <p:spPr>
              <a:xfrm>
                <a:off x="3954499" y="3072483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DDC74CF-E5BF-4989-DE6D-842F332C8CC3}"/>
                  </a:ext>
                </a:extLst>
              </p:cNvPr>
              <p:cNvSpPr/>
              <p:nvPr/>
            </p:nvSpPr>
            <p:spPr>
              <a:xfrm>
                <a:off x="2846880" y="6395303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98920CAB-73F8-6071-7659-A84EA68DAF39}"/>
                  </a:ext>
                </a:extLst>
              </p:cNvPr>
              <p:cNvSpPr/>
              <p:nvPr/>
            </p:nvSpPr>
            <p:spPr>
              <a:xfrm>
                <a:off x="5001167" y="6138669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F9BCDA8-36C9-7E40-A352-11256FF278A8}"/>
                  </a:ext>
                </a:extLst>
              </p:cNvPr>
              <p:cNvSpPr/>
              <p:nvPr/>
            </p:nvSpPr>
            <p:spPr>
              <a:xfrm>
                <a:off x="6531078" y="4786960"/>
                <a:ext cx="513268" cy="51326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3EE2D146-DAEA-00BE-7C60-D185B4C0F610}"/>
                  </a:ext>
                </a:extLst>
              </p:cNvPr>
              <p:cNvSpPr/>
              <p:nvPr/>
            </p:nvSpPr>
            <p:spPr>
              <a:xfrm>
                <a:off x="5306598" y="3749156"/>
                <a:ext cx="513268" cy="513268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06595CC-A5D9-7851-3D09-0246DF1C7A83}"/>
                </a:ext>
              </a:extLst>
            </p:cNvPr>
            <p:cNvCxnSpPr>
              <a:cxnSpLocks/>
              <a:stCxn id="29" idx="7"/>
              <a:endCxn id="47" idx="4"/>
            </p:cNvCxnSpPr>
            <p:nvPr/>
          </p:nvCxnSpPr>
          <p:spPr>
            <a:xfrm flipV="1">
              <a:off x="6963269" y="3868060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CF675CA-0FA6-3D2C-63D0-79A0D2101294}"/>
                </a:ext>
              </a:extLst>
            </p:cNvPr>
            <p:cNvCxnSpPr>
              <a:cxnSpLocks/>
              <a:stCxn id="28" idx="3"/>
              <a:endCxn id="25" idx="4"/>
            </p:cNvCxnSpPr>
            <p:nvPr/>
          </p:nvCxnSpPr>
          <p:spPr>
            <a:xfrm flipH="1" flipV="1">
              <a:off x="2820001" y="5767428"/>
              <a:ext cx="1626045" cy="671613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4759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D522-A643-E0F7-0203-D79E5BF4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04AAD-4854-7E00-900E-93F7F0ADE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42" y="1517901"/>
            <a:ext cx="11668760" cy="4351338"/>
          </a:xfrm>
        </p:spPr>
        <p:txBody>
          <a:bodyPr/>
          <a:lstStyle/>
          <a:p>
            <a:r>
              <a:rPr lang="en-US" dirty="0"/>
              <a:t>Radix: The base of a number system</a:t>
            </a:r>
          </a:p>
          <a:p>
            <a:pPr lvl="1"/>
            <a:r>
              <a:rPr lang="en-US" dirty="0"/>
              <a:t>We’ll use base 10, most implementations will use larger bases</a:t>
            </a:r>
          </a:p>
          <a:p>
            <a:r>
              <a:rPr lang="en-US" dirty="0"/>
              <a:t>Idea: </a:t>
            </a:r>
          </a:p>
          <a:p>
            <a:pPr lvl="1"/>
            <a:r>
              <a:rPr lang="en-US" dirty="0" err="1"/>
              <a:t>BucketSort</a:t>
            </a:r>
            <a:r>
              <a:rPr lang="en-US" dirty="0"/>
              <a:t> by each digit, one at a time, from least significant to most significant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143260-887A-82E5-E7F0-D8C587242AE1}"/>
              </a:ext>
            </a:extLst>
          </p:cNvPr>
          <p:cNvSpPr txBox="1"/>
          <p:nvPr/>
        </p:nvSpPr>
        <p:spPr>
          <a:xfrm>
            <a:off x="1308984" y="5534047"/>
            <a:ext cx="3184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Place each element into a “bucket” according to its 10’s place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4BEB531-3711-E388-CD9E-744269DCB5F9}"/>
              </a:ext>
            </a:extLst>
          </p:cNvPr>
          <p:cNvGrpSpPr/>
          <p:nvPr/>
        </p:nvGrpSpPr>
        <p:grpSpPr>
          <a:xfrm>
            <a:off x="452562" y="3381872"/>
            <a:ext cx="5334000" cy="1817195"/>
            <a:chOff x="4876800" y="4493526"/>
            <a:chExt cx="5334000" cy="1817195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4D98CC9-1ECA-8EC1-D4F2-F5356BD5D74D}"/>
                </a:ext>
              </a:extLst>
            </p:cNvPr>
            <p:cNvSpPr/>
            <p:nvPr/>
          </p:nvSpPr>
          <p:spPr>
            <a:xfrm>
              <a:off x="96774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999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AA885E00-B68C-F785-3E08-00904AF4E605}"/>
                </a:ext>
              </a:extLst>
            </p:cNvPr>
            <p:cNvSpPr/>
            <p:nvPr/>
          </p:nvSpPr>
          <p:spPr>
            <a:xfrm>
              <a:off x="91440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018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8E53BF7D-9B29-0146-38F4-473D33D31363}"/>
                </a:ext>
              </a:extLst>
            </p:cNvPr>
            <p:cNvSpPr/>
            <p:nvPr/>
          </p:nvSpPr>
          <p:spPr>
            <a:xfrm>
              <a:off x="86106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6DF8AFB-0BE2-6403-A1E2-1E8D871B2345}"/>
                </a:ext>
              </a:extLst>
            </p:cNvPr>
            <p:cNvSpPr/>
            <p:nvPr/>
          </p:nvSpPr>
          <p:spPr>
            <a:xfrm>
              <a:off x="80772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989718A-7D33-FB9B-C348-2CC0497D6E02}"/>
                </a:ext>
              </a:extLst>
            </p:cNvPr>
            <p:cNvSpPr/>
            <p:nvPr/>
          </p:nvSpPr>
          <p:spPr>
            <a:xfrm>
              <a:off x="75438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255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555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245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C242C9B-09A4-6117-C57D-D24450AC01BE}"/>
                </a:ext>
              </a:extLst>
            </p:cNvPr>
            <p:cNvSpPr/>
            <p:nvPr/>
          </p:nvSpPr>
          <p:spPr>
            <a:xfrm>
              <a:off x="70104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015C1621-566D-4D9B-4062-CF55647D2ACB}"/>
                </a:ext>
              </a:extLst>
            </p:cNvPr>
            <p:cNvSpPr/>
            <p:nvPr/>
          </p:nvSpPr>
          <p:spPr>
            <a:xfrm>
              <a:off x="64770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323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823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113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7A6F8BB-D41D-CFC2-3B83-378EB0BEE6B6}"/>
                </a:ext>
              </a:extLst>
            </p:cNvPr>
            <p:cNvSpPr/>
            <p:nvPr/>
          </p:nvSpPr>
          <p:spPr>
            <a:xfrm>
              <a:off x="59436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512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F861BB88-9666-9EB5-3623-B2DCEF4360DA}"/>
                </a:ext>
              </a:extLst>
            </p:cNvPr>
            <p:cNvSpPr txBox="1"/>
            <p:nvPr/>
          </p:nvSpPr>
          <p:spPr>
            <a:xfrm>
              <a:off x="4992657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DD2ED4B-3174-CE5F-9623-8FFD23B19965}"/>
                </a:ext>
              </a:extLst>
            </p:cNvPr>
            <p:cNvSpPr txBox="1"/>
            <p:nvPr/>
          </p:nvSpPr>
          <p:spPr>
            <a:xfrm>
              <a:off x="5526057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3A5957B-0255-9C64-F7B4-05DAE01FEE43}"/>
                </a:ext>
              </a:extLst>
            </p:cNvPr>
            <p:cNvSpPr txBox="1"/>
            <p:nvPr/>
          </p:nvSpPr>
          <p:spPr>
            <a:xfrm>
              <a:off x="6060026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281CAD29-B3DF-A849-5CE5-4BF69DD53C73}"/>
                </a:ext>
              </a:extLst>
            </p:cNvPr>
            <p:cNvSpPr txBox="1"/>
            <p:nvPr/>
          </p:nvSpPr>
          <p:spPr>
            <a:xfrm>
              <a:off x="6569800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B99E5E6-92D5-F305-7AAD-325721A03303}"/>
                </a:ext>
              </a:extLst>
            </p:cNvPr>
            <p:cNvSpPr txBox="1"/>
            <p:nvPr/>
          </p:nvSpPr>
          <p:spPr>
            <a:xfrm>
              <a:off x="7103200" y="59408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4D8D65B-6701-8B3A-6DF6-D98B1ED9EBFF}"/>
                </a:ext>
              </a:extLst>
            </p:cNvPr>
            <p:cNvSpPr txBox="1"/>
            <p:nvPr/>
          </p:nvSpPr>
          <p:spPr>
            <a:xfrm>
              <a:off x="7602444" y="59408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BC08D99-04C9-E62B-494D-3A181488A7AA}"/>
                </a:ext>
              </a:extLst>
            </p:cNvPr>
            <p:cNvSpPr txBox="1"/>
            <p:nvPr/>
          </p:nvSpPr>
          <p:spPr>
            <a:xfrm>
              <a:off x="8194195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7F614A99-7467-E672-9DB1-AF5A3A8C5BA4}"/>
                </a:ext>
              </a:extLst>
            </p:cNvPr>
            <p:cNvSpPr txBox="1"/>
            <p:nvPr/>
          </p:nvSpPr>
          <p:spPr>
            <a:xfrm>
              <a:off x="8727595" y="59408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F764E1B5-6D75-87C0-89E3-5D3ABC709EDB}"/>
                </a:ext>
              </a:extLst>
            </p:cNvPr>
            <p:cNvSpPr/>
            <p:nvPr/>
          </p:nvSpPr>
          <p:spPr>
            <a:xfrm>
              <a:off x="54102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401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901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121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69EB4A83-5E3A-A769-DCFB-123F8F10F4A7}"/>
                </a:ext>
              </a:extLst>
            </p:cNvPr>
            <p:cNvSpPr/>
            <p:nvPr/>
          </p:nvSpPr>
          <p:spPr>
            <a:xfrm>
              <a:off x="48768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800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C96E0C1-A550-56EC-FD72-2C4BC9F7C7F9}"/>
                </a:ext>
              </a:extLst>
            </p:cNvPr>
            <p:cNvSpPr txBox="1"/>
            <p:nvPr/>
          </p:nvSpPr>
          <p:spPr>
            <a:xfrm>
              <a:off x="9269625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CBA1B4E-2801-0FFF-09AA-4BDE9E2E2705}"/>
                </a:ext>
              </a:extLst>
            </p:cNvPr>
            <p:cNvSpPr txBox="1"/>
            <p:nvPr/>
          </p:nvSpPr>
          <p:spPr>
            <a:xfrm>
              <a:off x="9811805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</p:grpSp>
      <p:sp>
        <p:nvSpPr>
          <p:cNvPr id="120" name="Arrow: Bent-Up 119">
            <a:extLst>
              <a:ext uri="{FF2B5EF4-FFF2-40B4-BE49-F238E27FC236}">
                <a16:creationId xmlns:a16="http://schemas.microsoft.com/office/drawing/2014/main" id="{F8C1EBBC-2D29-3947-2D55-152820918DA0}"/>
              </a:ext>
            </a:extLst>
          </p:cNvPr>
          <p:cNvSpPr/>
          <p:nvPr/>
        </p:nvSpPr>
        <p:spPr>
          <a:xfrm rot="5400000">
            <a:off x="4551618" y="5289479"/>
            <a:ext cx="1128451" cy="1325563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03E7495-E90F-2D2E-2DC8-D7DB5BFCCBEB}"/>
              </a:ext>
            </a:extLst>
          </p:cNvPr>
          <p:cNvGrpSpPr/>
          <p:nvPr/>
        </p:nvGrpSpPr>
        <p:grpSpPr>
          <a:xfrm>
            <a:off x="6401447" y="4683760"/>
            <a:ext cx="5334000" cy="1969595"/>
            <a:chOff x="4876800" y="4572000"/>
            <a:chExt cx="5334000" cy="196959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661D6AA-7881-F709-2A3E-E335A463EA74}"/>
                </a:ext>
              </a:extLst>
            </p:cNvPr>
            <p:cNvSpPr/>
            <p:nvPr/>
          </p:nvSpPr>
          <p:spPr>
            <a:xfrm>
              <a:off x="96774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999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2CC28F-B99B-5CE7-2FB0-4AAFD47CDE15}"/>
                </a:ext>
              </a:extLst>
            </p:cNvPr>
            <p:cNvSpPr/>
            <p:nvPr/>
          </p:nvSpPr>
          <p:spPr>
            <a:xfrm>
              <a:off x="91440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966A1E3-10C4-8F36-8163-DECE62BFF72C}"/>
                </a:ext>
              </a:extLst>
            </p:cNvPr>
            <p:cNvSpPr/>
            <p:nvPr/>
          </p:nvSpPr>
          <p:spPr>
            <a:xfrm>
              <a:off x="86106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4EFCA7D-7C8B-740A-99B9-440328E85B88}"/>
                </a:ext>
              </a:extLst>
            </p:cNvPr>
            <p:cNvSpPr/>
            <p:nvPr/>
          </p:nvSpPr>
          <p:spPr>
            <a:xfrm>
              <a:off x="80772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5C9FB0-7648-B3B8-1167-E8E5A5704B01}"/>
                </a:ext>
              </a:extLst>
            </p:cNvPr>
            <p:cNvSpPr/>
            <p:nvPr/>
          </p:nvSpPr>
          <p:spPr>
            <a:xfrm>
              <a:off x="75438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255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555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88BC752-BDCA-AD13-4233-89889A8DAC63}"/>
                </a:ext>
              </a:extLst>
            </p:cNvPr>
            <p:cNvSpPr/>
            <p:nvPr/>
          </p:nvSpPr>
          <p:spPr>
            <a:xfrm>
              <a:off x="70104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245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5678187-148C-0105-9D7E-192A22C6E036}"/>
                </a:ext>
              </a:extLst>
            </p:cNvPr>
            <p:cNvSpPr/>
            <p:nvPr/>
          </p:nvSpPr>
          <p:spPr>
            <a:xfrm>
              <a:off x="64770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CEEE52B-4C01-5D72-A987-4A97F4C6D2D2}"/>
                </a:ext>
              </a:extLst>
            </p:cNvPr>
            <p:cNvSpPr/>
            <p:nvPr/>
          </p:nvSpPr>
          <p:spPr>
            <a:xfrm>
              <a:off x="59436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323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823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79D00F-9272-7C1E-9D41-A93C338DF723}"/>
                </a:ext>
              </a:extLst>
            </p:cNvPr>
            <p:cNvSpPr txBox="1"/>
            <p:nvPr/>
          </p:nvSpPr>
          <p:spPr>
            <a:xfrm>
              <a:off x="4992657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7767DD9-39BB-8683-09BF-F85099F5390E}"/>
                </a:ext>
              </a:extLst>
            </p:cNvPr>
            <p:cNvSpPr txBox="1"/>
            <p:nvPr/>
          </p:nvSpPr>
          <p:spPr>
            <a:xfrm>
              <a:off x="5526057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561B223-FD8D-5A03-DA6E-247DED224AB8}"/>
                </a:ext>
              </a:extLst>
            </p:cNvPr>
            <p:cNvSpPr txBox="1"/>
            <p:nvPr/>
          </p:nvSpPr>
          <p:spPr>
            <a:xfrm>
              <a:off x="6060026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FA6309-8B37-CE8D-E7E5-E5E79AF811D3}"/>
                </a:ext>
              </a:extLst>
            </p:cNvPr>
            <p:cNvSpPr txBox="1"/>
            <p:nvPr/>
          </p:nvSpPr>
          <p:spPr>
            <a:xfrm>
              <a:off x="6569800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759F879-D7EC-6511-A722-BA8C1D510326}"/>
                </a:ext>
              </a:extLst>
            </p:cNvPr>
            <p:cNvSpPr txBox="1"/>
            <p:nvPr/>
          </p:nvSpPr>
          <p:spPr>
            <a:xfrm>
              <a:off x="7103200" y="6171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1D13815-BC06-EB0C-3AC3-4EEE8B2BE084}"/>
                </a:ext>
              </a:extLst>
            </p:cNvPr>
            <p:cNvSpPr txBox="1"/>
            <p:nvPr/>
          </p:nvSpPr>
          <p:spPr>
            <a:xfrm>
              <a:off x="7602444" y="6171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4813CA8-C813-EE49-18B2-760E4527EEAE}"/>
                </a:ext>
              </a:extLst>
            </p:cNvPr>
            <p:cNvSpPr txBox="1"/>
            <p:nvPr/>
          </p:nvSpPr>
          <p:spPr>
            <a:xfrm>
              <a:off x="8194195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EFF9DF0-151C-22B5-5D2E-5DF190627837}"/>
                </a:ext>
              </a:extLst>
            </p:cNvPr>
            <p:cNvSpPr txBox="1"/>
            <p:nvPr/>
          </p:nvSpPr>
          <p:spPr>
            <a:xfrm>
              <a:off x="8727595" y="6171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45609D8-F348-FC00-0758-0607BF897D4D}"/>
                </a:ext>
              </a:extLst>
            </p:cNvPr>
            <p:cNvSpPr/>
            <p:nvPr/>
          </p:nvSpPr>
          <p:spPr>
            <a:xfrm>
              <a:off x="54102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512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113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018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8EA6627-C543-2DA1-2142-39B063E1F82B}"/>
                </a:ext>
              </a:extLst>
            </p:cNvPr>
            <p:cNvSpPr/>
            <p:nvPr/>
          </p:nvSpPr>
          <p:spPr>
            <a:xfrm>
              <a:off x="4876800" y="4574274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800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401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901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8ECA832-35E5-A9A8-F60B-961FEC7432B8}"/>
                </a:ext>
              </a:extLst>
            </p:cNvPr>
            <p:cNvSpPr txBox="1"/>
            <p:nvPr/>
          </p:nvSpPr>
          <p:spPr>
            <a:xfrm>
              <a:off x="9269625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FB00CFA-F0FE-1E0A-4521-EB59CC8578C4}"/>
                </a:ext>
              </a:extLst>
            </p:cNvPr>
            <p:cNvSpPr txBox="1"/>
            <p:nvPr/>
          </p:nvSpPr>
          <p:spPr>
            <a:xfrm>
              <a:off x="9811805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366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354B8-6E56-5819-01C5-30E4EDBFB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Depth-First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E1ADA-B56B-195F-9841-4F69B5159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815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Depth-First Search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Input: a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Behavior: Start with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, visit one neighbor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, then all nodes reachable from that neighbor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, then another neighbor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,…</a:t>
                </a:r>
              </a:p>
              <a:p>
                <a:r>
                  <a:rPr lang="en-US" dirty="0"/>
                  <a:t>Output: </a:t>
                </a:r>
              </a:p>
              <a:p>
                <a:pPr lvl="1"/>
                <a:r>
                  <a:rPr lang="en-US" dirty="0"/>
                  <a:t>Does the graph have a cycle?</a:t>
                </a:r>
              </a:p>
              <a:p>
                <a:pPr lvl="1"/>
                <a:r>
                  <a:rPr lang="en-US" dirty="0"/>
                  <a:t>A </a:t>
                </a:r>
                <a:r>
                  <a:rPr lang="en-US" b="1" dirty="0"/>
                  <a:t>topological sort </a:t>
                </a:r>
                <a:r>
                  <a:rPr lang="en-US" dirty="0"/>
                  <a:t>of the graph.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7040C6-C78B-8017-6D73-97D93EB826C3}"/>
              </a:ext>
            </a:extLst>
          </p:cNvPr>
          <p:cNvSpPr txBox="1"/>
          <p:nvPr/>
        </p:nvSpPr>
        <p:spPr>
          <a:xfrm>
            <a:off x="6857667" y="44645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05044C-10BD-AEE9-D583-6E3F278B41F7}"/>
              </a:ext>
            </a:extLst>
          </p:cNvPr>
          <p:cNvSpPr txBox="1"/>
          <p:nvPr/>
        </p:nvSpPr>
        <p:spPr>
          <a:xfrm>
            <a:off x="8096239" y="37474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37F514-BD71-389A-276B-9053B381D8E4}"/>
              </a:ext>
            </a:extLst>
          </p:cNvPr>
          <p:cNvSpPr txBox="1"/>
          <p:nvPr/>
        </p:nvSpPr>
        <p:spPr>
          <a:xfrm>
            <a:off x="9338044" y="37988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7298B3-A661-E800-FF4D-E8EEBF644EAB}"/>
              </a:ext>
            </a:extLst>
          </p:cNvPr>
          <p:cNvSpPr txBox="1"/>
          <p:nvPr/>
        </p:nvSpPr>
        <p:spPr>
          <a:xfrm>
            <a:off x="10242843" y="41558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D8D756-6925-39E6-93AD-CDD831F97A7D}"/>
              </a:ext>
            </a:extLst>
          </p:cNvPr>
          <p:cNvSpPr txBox="1"/>
          <p:nvPr/>
        </p:nvSpPr>
        <p:spPr>
          <a:xfrm>
            <a:off x="10287000" y="6248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F2CDBA-DA7A-3C1A-5713-45F18AC0DC23}"/>
              </a:ext>
            </a:extLst>
          </p:cNvPr>
          <p:cNvSpPr txBox="1"/>
          <p:nvPr/>
        </p:nvSpPr>
        <p:spPr>
          <a:xfrm>
            <a:off x="7421000" y="58179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5030A1-83AA-A3BB-CB2D-2CE9A3C9892E}"/>
              </a:ext>
            </a:extLst>
          </p:cNvPr>
          <p:cNvSpPr txBox="1"/>
          <p:nvPr/>
        </p:nvSpPr>
        <p:spPr>
          <a:xfrm>
            <a:off x="8429267" y="47331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652F29-0A79-210D-2DF8-9579B15BE792}"/>
              </a:ext>
            </a:extLst>
          </p:cNvPr>
          <p:cNvGrpSpPr/>
          <p:nvPr/>
        </p:nvGrpSpPr>
        <p:grpSpPr>
          <a:xfrm>
            <a:off x="7009533" y="4114199"/>
            <a:ext cx="4385159" cy="2420607"/>
            <a:chOff x="6934200" y="4047495"/>
            <a:chExt cx="4385159" cy="242060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7EB8E3F-6751-1E82-7583-8F80C26138DF}"/>
                </a:ext>
              </a:extLst>
            </p:cNvPr>
            <p:cNvGrpSpPr/>
            <p:nvPr/>
          </p:nvGrpSpPr>
          <p:grpSpPr>
            <a:xfrm>
              <a:off x="6934200" y="4047495"/>
              <a:ext cx="4385159" cy="2420607"/>
              <a:chOff x="1524000" y="2625729"/>
              <a:chExt cx="7044346" cy="3888478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33A9D27-8499-DCAD-BB09-C5811A2BD9B8}"/>
                  </a:ext>
                </a:extLst>
              </p:cNvPr>
              <p:cNvGrpSpPr/>
              <p:nvPr/>
            </p:nvGrpSpPr>
            <p:grpSpPr>
              <a:xfrm>
                <a:off x="1524000" y="2625729"/>
                <a:ext cx="7044346" cy="3888478"/>
                <a:chOff x="0" y="3020093"/>
                <a:chExt cx="7044346" cy="3888478"/>
              </a:xfrm>
            </p:grpSpPr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76F20D4D-C2AE-E63F-6C7C-DE9BDBED70C7}"/>
                    </a:ext>
                  </a:extLst>
                </p:cNvPr>
                <p:cNvCxnSpPr>
                  <a:stCxn id="58" idx="7"/>
                  <a:endCxn id="59" idx="2"/>
                </p:cNvCxnSpPr>
                <p:nvPr/>
              </p:nvCxnSpPr>
              <p:spPr>
                <a:xfrm flipV="1">
                  <a:off x="438102" y="3276727"/>
                  <a:ext cx="1492916" cy="962604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F02F690A-F0D8-CEFB-E093-724538ADFB0B}"/>
                    </a:ext>
                  </a:extLst>
                </p:cNvPr>
                <p:cNvCxnSpPr>
                  <a:stCxn id="59" idx="6"/>
                  <a:endCxn id="62" idx="2"/>
                </p:cNvCxnSpPr>
                <p:nvPr/>
              </p:nvCxnSpPr>
              <p:spPr>
                <a:xfrm>
                  <a:off x="2444286" y="3276727"/>
                  <a:ext cx="1510213" cy="52390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E52C7ABA-BBB6-2678-6598-C7D0CEA71D55}"/>
                    </a:ext>
                  </a:extLst>
                </p:cNvPr>
                <p:cNvCxnSpPr>
                  <a:stCxn id="58" idx="4"/>
                  <a:endCxn id="60" idx="1"/>
                </p:cNvCxnSpPr>
                <p:nvPr/>
              </p:nvCxnSpPr>
              <p:spPr>
                <a:xfrm>
                  <a:off x="256634" y="4677433"/>
                  <a:ext cx="857899" cy="1046257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29662FE4-23A3-CBB5-86C2-A01319284309}"/>
                    </a:ext>
                  </a:extLst>
                </p:cNvPr>
                <p:cNvCxnSpPr>
                  <a:stCxn id="61" idx="3"/>
                  <a:endCxn id="60" idx="7"/>
                </p:cNvCxnSpPr>
                <p:nvPr/>
              </p:nvCxnSpPr>
              <p:spPr>
                <a:xfrm flipH="1">
                  <a:off x="1477469" y="4930617"/>
                  <a:ext cx="1172042" cy="79307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BCAFCEF6-1E10-BE11-39F3-D367EC560DB9}"/>
                    </a:ext>
                  </a:extLst>
                </p:cNvPr>
                <p:cNvCxnSpPr>
                  <a:stCxn id="63" idx="2"/>
                  <a:endCxn id="60" idx="5"/>
                </p:cNvCxnSpPr>
                <p:nvPr/>
              </p:nvCxnSpPr>
              <p:spPr>
                <a:xfrm flipH="1" flipV="1">
                  <a:off x="1477469" y="6086626"/>
                  <a:ext cx="1369411" cy="56531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832A12C4-8001-3670-1EDB-F2EFBDB7661E}"/>
                    </a:ext>
                  </a:extLst>
                </p:cNvPr>
                <p:cNvCxnSpPr>
                  <a:stCxn id="61" idx="5"/>
                  <a:endCxn id="63" idx="0"/>
                </p:cNvCxnSpPr>
                <p:nvPr/>
              </p:nvCxnSpPr>
              <p:spPr>
                <a:xfrm>
                  <a:off x="3012447" y="4930617"/>
                  <a:ext cx="91067" cy="1464686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9BFE5E66-3D07-C865-EB56-C97B22695E90}"/>
                    </a:ext>
                  </a:extLst>
                </p:cNvPr>
                <p:cNvCxnSpPr>
                  <a:cxnSpLocks/>
                  <a:stCxn id="59" idx="5"/>
                  <a:endCxn id="64" idx="1"/>
                </p:cNvCxnSpPr>
                <p:nvPr/>
              </p:nvCxnSpPr>
              <p:spPr>
                <a:xfrm>
                  <a:off x="2369118" y="3458194"/>
                  <a:ext cx="2707217" cy="2755642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3324CD16-9A95-C1EA-83C5-7A9080A0385E}"/>
                    </a:ext>
                  </a:extLst>
                </p:cNvPr>
                <p:cNvCxnSpPr>
                  <a:cxnSpLocks/>
                  <a:stCxn id="66" idx="4"/>
                  <a:endCxn id="64" idx="0"/>
                </p:cNvCxnSpPr>
                <p:nvPr/>
              </p:nvCxnSpPr>
              <p:spPr>
                <a:xfrm flipH="1">
                  <a:off x="5257802" y="4262423"/>
                  <a:ext cx="305431" cy="187624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DEE0805D-E768-31B1-8BF9-AAD97F21580B}"/>
                    </a:ext>
                  </a:extLst>
                </p:cNvPr>
                <p:cNvCxnSpPr>
                  <a:stCxn id="66" idx="2"/>
                  <a:endCxn id="62" idx="5"/>
                </p:cNvCxnSpPr>
                <p:nvPr/>
              </p:nvCxnSpPr>
              <p:spPr>
                <a:xfrm flipH="1" flipV="1">
                  <a:off x="4392601" y="3510585"/>
                  <a:ext cx="913997" cy="49520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66C691D0-D9B7-B74F-D15F-4D0CDB0BB571}"/>
                    </a:ext>
                  </a:extLst>
                </p:cNvPr>
                <p:cNvCxnSpPr>
                  <a:stCxn id="65" idx="1"/>
                  <a:endCxn id="66" idx="5"/>
                </p:cNvCxnSpPr>
                <p:nvPr/>
              </p:nvCxnSpPr>
              <p:spPr>
                <a:xfrm flipH="1" flipV="1">
                  <a:off x="5744700" y="4187258"/>
                  <a:ext cx="861544" cy="674868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A28A2562-2B96-4380-2649-D2603A892492}"/>
                    </a:ext>
                  </a:extLst>
                </p:cNvPr>
                <p:cNvCxnSpPr>
                  <a:stCxn id="65" idx="3"/>
                  <a:endCxn id="64" idx="6"/>
                </p:cNvCxnSpPr>
                <p:nvPr/>
              </p:nvCxnSpPr>
              <p:spPr>
                <a:xfrm flipH="1">
                  <a:off x="5514435" y="5225062"/>
                  <a:ext cx="1091809" cy="117024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D677C7EE-6C4E-FD2F-87D9-ABDBFACDFE6D}"/>
                    </a:ext>
                  </a:extLst>
                </p:cNvPr>
                <p:cNvCxnSpPr>
                  <a:stCxn id="59" idx="4"/>
                  <a:endCxn id="60" idx="0"/>
                </p:cNvCxnSpPr>
                <p:nvPr/>
              </p:nvCxnSpPr>
              <p:spPr>
                <a:xfrm flipH="1">
                  <a:off x="1296001" y="3533361"/>
                  <a:ext cx="891651" cy="211516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2D856A7F-12C5-19F0-FCB2-420F43545988}"/>
                    </a:ext>
                  </a:extLst>
                </p:cNvPr>
                <p:cNvSpPr/>
                <p:nvPr/>
              </p:nvSpPr>
              <p:spPr>
                <a:xfrm>
                  <a:off x="0" y="4164165"/>
                  <a:ext cx="513268" cy="5132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3C5968D7-2907-9113-8FF6-CC4B379CC232}"/>
                    </a:ext>
                  </a:extLst>
                </p:cNvPr>
                <p:cNvSpPr/>
                <p:nvPr/>
              </p:nvSpPr>
              <p:spPr>
                <a:xfrm>
                  <a:off x="1931018" y="302009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7DBE19AF-9821-7DB2-BABD-9828DF2FDA2B}"/>
                    </a:ext>
                  </a:extLst>
                </p:cNvPr>
                <p:cNvSpPr/>
                <p:nvPr/>
              </p:nvSpPr>
              <p:spPr>
                <a:xfrm>
                  <a:off x="1039367" y="5648524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66C0888B-D28A-7C05-A7DC-C42BD35E4A46}"/>
                    </a:ext>
                  </a:extLst>
                </p:cNvPr>
                <p:cNvSpPr/>
                <p:nvPr/>
              </p:nvSpPr>
              <p:spPr>
                <a:xfrm>
                  <a:off x="2574345" y="4492515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AF6BA200-2A32-4B42-FDB6-8BC54E2290CC}"/>
                    </a:ext>
                  </a:extLst>
                </p:cNvPr>
                <p:cNvSpPr/>
                <p:nvPr/>
              </p:nvSpPr>
              <p:spPr>
                <a:xfrm>
                  <a:off x="3954499" y="307248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10A11247-2014-BBA9-F784-829C0D1A56DD}"/>
                    </a:ext>
                  </a:extLst>
                </p:cNvPr>
                <p:cNvSpPr/>
                <p:nvPr/>
              </p:nvSpPr>
              <p:spPr>
                <a:xfrm>
                  <a:off x="2846880" y="6395303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A6FA3B9B-58B9-D650-AE52-EB3C4C14EBF2}"/>
                    </a:ext>
                  </a:extLst>
                </p:cNvPr>
                <p:cNvSpPr/>
                <p:nvPr/>
              </p:nvSpPr>
              <p:spPr>
                <a:xfrm>
                  <a:off x="5001167" y="6138669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B5EA0F88-7B97-1BA7-DF0F-7D5459392071}"/>
                    </a:ext>
                  </a:extLst>
                </p:cNvPr>
                <p:cNvSpPr/>
                <p:nvPr/>
              </p:nvSpPr>
              <p:spPr>
                <a:xfrm>
                  <a:off x="6531078" y="4786960"/>
                  <a:ext cx="513268" cy="513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9</a:t>
                  </a:r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2909E842-3B88-2325-732B-830110DB65F8}"/>
                    </a:ext>
                  </a:extLst>
                </p:cNvPr>
                <p:cNvSpPr/>
                <p:nvPr/>
              </p:nvSpPr>
              <p:spPr>
                <a:xfrm>
                  <a:off x="5306598" y="3749156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234E73A-0E2E-C169-BBC8-1336F0573A3C}"/>
                  </a:ext>
                </a:extLst>
              </p:cNvPr>
              <p:cNvCxnSpPr>
                <a:cxnSpLocks/>
                <a:stCxn id="63" idx="3"/>
                <a:endCxn id="60" idx="4"/>
              </p:cNvCxnSpPr>
              <p:nvPr/>
            </p:nvCxnSpPr>
            <p:spPr>
              <a:xfrm flipH="1" flipV="1">
                <a:off x="2820001" y="5767428"/>
                <a:ext cx="1626045" cy="67161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D5250A6-491F-63A7-7A2B-12750046089E}"/>
                </a:ext>
              </a:extLst>
            </p:cNvPr>
            <p:cNvCxnSpPr>
              <a:cxnSpLocks/>
              <a:stCxn id="63" idx="6"/>
              <a:endCxn id="64" idx="3"/>
            </p:cNvCxnSpPr>
            <p:nvPr/>
          </p:nvCxnSpPr>
          <p:spPr>
            <a:xfrm flipV="1">
              <a:off x="9025917" y="6261553"/>
              <a:ext cx="1068340" cy="4679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E2D8E6EA-0503-E96D-3170-C01DCD7AB07A}"/>
              </a:ext>
            </a:extLst>
          </p:cNvPr>
          <p:cNvSpPr txBox="1"/>
          <p:nvPr/>
        </p:nvSpPr>
        <p:spPr>
          <a:xfrm>
            <a:off x="8915400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3245696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" y="19280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DFS (non-recursive)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32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194496" y="414158"/>
            <a:ext cx="8686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void </a:t>
            </a:r>
            <a:r>
              <a:rPr lang="en-US" sz="2800" dirty="0" err="1"/>
              <a:t>dfs</a:t>
            </a:r>
            <a:r>
              <a:rPr lang="en-US" sz="2800" dirty="0"/>
              <a:t>(graph, s){</a:t>
            </a:r>
          </a:p>
          <a:p>
            <a:r>
              <a:rPr lang="en-US" sz="2800" dirty="0"/>
              <a:t>	found = new </a:t>
            </a:r>
            <a:r>
              <a:rPr lang="en-US" sz="2800" dirty="0">
                <a:solidFill>
                  <a:srgbClr val="FF0000"/>
                </a:solidFill>
              </a:rPr>
              <a:t>Stack();</a:t>
            </a:r>
          </a:p>
          <a:p>
            <a:r>
              <a:rPr lang="en-US" sz="2800" dirty="0"/>
              <a:t>	</a:t>
            </a:r>
            <a:r>
              <a:rPr lang="en-US" sz="2800" dirty="0" err="1"/>
              <a:t>found.</a:t>
            </a:r>
            <a:r>
              <a:rPr lang="en-US" sz="2800" dirty="0" err="1">
                <a:solidFill>
                  <a:srgbClr val="FF0000"/>
                </a:solidFill>
              </a:rPr>
              <a:t>pop</a:t>
            </a:r>
            <a:r>
              <a:rPr lang="en-US" sz="2800" dirty="0"/>
              <a:t>(s);</a:t>
            </a:r>
          </a:p>
          <a:p>
            <a:r>
              <a:rPr lang="en-US" sz="2800" dirty="0"/>
              <a:t>	mark s as “visited”;</a:t>
            </a:r>
          </a:p>
          <a:p>
            <a:r>
              <a:rPr lang="en-US" sz="2800" dirty="0"/>
              <a:t>	While (!</a:t>
            </a:r>
            <a:r>
              <a:rPr lang="en-US" sz="2800" dirty="0" err="1"/>
              <a:t>found.isEmpty</a:t>
            </a:r>
            <a:r>
              <a:rPr lang="en-US" sz="2800" dirty="0"/>
              <a:t>()){</a:t>
            </a:r>
          </a:p>
          <a:p>
            <a:r>
              <a:rPr lang="en-US" sz="2800" dirty="0"/>
              <a:t>		current = </a:t>
            </a:r>
            <a:r>
              <a:rPr lang="en-US" sz="2800" dirty="0" err="1"/>
              <a:t>found.</a:t>
            </a:r>
            <a:r>
              <a:rPr lang="en-US" sz="2800" dirty="0" err="1">
                <a:solidFill>
                  <a:srgbClr val="FF0000"/>
                </a:solidFill>
              </a:rPr>
              <a:t>pop</a:t>
            </a:r>
            <a:r>
              <a:rPr lang="en-US" sz="2800" dirty="0"/>
              <a:t>();</a:t>
            </a:r>
          </a:p>
          <a:p>
            <a:r>
              <a:rPr lang="en-US" sz="2800" dirty="0"/>
              <a:t>		for (v : neighbors(current)){</a:t>
            </a:r>
          </a:p>
          <a:p>
            <a:r>
              <a:rPr lang="en-US" sz="2800" dirty="0"/>
              <a:t>			if (! v marked “visited”){</a:t>
            </a:r>
          </a:p>
          <a:p>
            <a:r>
              <a:rPr lang="en-US" sz="2800" dirty="0"/>
              <a:t>				mark v as “visited”;</a:t>
            </a:r>
          </a:p>
          <a:p>
            <a:r>
              <a:rPr lang="en-US" sz="2800" dirty="0"/>
              <a:t>				</a:t>
            </a:r>
            <a:r>
              <a:rPr lang="en-US" sz="2800" dirty="0" err="1"/>
              <a:t>found.</a:t>
            </a:r>
            <a:r>
              <a:rPr lang="en-US" sz="2800" dirty="0" err="1">
                <a:solidFill>
                  <a:srgbClr val="FF0000"/>
                </a:solidFill>
              </a:rPr>
              <a:t>push</a:t>
            </a:r>
            <a:r>
              <a:rPr lang="en-US" sz="2800" dirty="0"/>
              <a:t>(v);</a:t>
            </a:r>
          </a:p>
          <a:p>
            <a:r>
              <a:rPr lang="en-US" sz="2800" dirty="0"/>
              <a:t>			}</a:t>
            </a:r>
          </a:p>
          <a:p>
            <a:r>
              <a:rPr lang="en-US" sz="2800" dirty="0"/>
              <a:t>		}</a:t>
            </a:r>
          </a:p>
          <a:p>
            <a:r>
              <a:rPr lang="en-US" sz="2800" dirty="0"/>
              <a:t>	}	</a:t>
            </a:r>
          </a:p>
          <a:p>
            <a:r>
              <a:rPr lang="en-US" sz="2800" dirty="0"/>
              <a:t>}			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5DE2EC2-2F8B-20FE-8951-E2BD5C549C1C}"/>
              </a:ext>
            </a:extLst>
          </p:cNvPr>
          <p:cNvGrpSpPr/>
          <p:nvPr/>
        </p:nvGrpSpPr>
        <p:grpSpPr>
          <a:xfrm>
            <a:off x="474420" y="1517187"/>
            <a:ext cx="4385159" cy="2420607"/>
            <a:chOff x="1524000" y="2625729"/>
            <a:chExt cx="7044346" cy="388847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B1968D4-0ECC-068E-765A-3DF8DE21145C}"/>
                </a:ext>
              </a:extLst>
            </p:cNvPr>
            <p:cNvGrpSpPr/>
            <p:nvPr/>
          </p:nvGrpSpPr>
          <p:grpSpPr>
            <a:xfrm>
              <a:off x="1524000" y="2625729"/>
              <a:ext cx="7044346" cy="3888478"/>
              <a:chOff x="0" y="3020093"/>
              <a:chExt cx="7044346" cy="3888478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027EFB9C-1AD6-9281-AA30-5BE0BBE83EAC}"/>
                  </a:ext>
                </a:extLst>
              </p:cNvPr>
              <p:cNvCxnSpPr>
                <a:stCxn id="88" idx="7"/>
                <a:endCxn id="89" idx="2"/>
              </p:cNvCxnSpPr>
              <p:nvPr/>
            </p:nvCxnSpPr>
            <p:spPr>
              <a:xfrm flipV="1">
                <a:off x="438102" y="3276727"/>
                <a:ext cx="1492916" cy="962604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3C7B5A33-2C67-775A-F9F8-9849005F705A}"/>
                  </a:ext>
                </a:extLst>
              </p:cNvPr>
              <p:cNvCxnSpPr>
                <a:stCxn id="89" idx="6"/>
                <a:endCxn id="92" idx="2"/>
              </p:cNvCxnSpPr>
              <p:nvPr/>
            </p:nvCxnSpPr>
            <p:spPr>
              <a:xfrm>
                <a:off x="2444286" y="3276727"/>
                <a:ext cx="1510213" cy="52390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EE578285-E842-D666-EFFF-FAC536B41CA6}"/>
                  </a:ext>
                </a:extLst>
              </p:cNvPr>
              <p:cNvCxnSpPr>
                <a:stCxn id="88" idx="4"/>
                <a:endCxn id="90" idx="1"/>
              </p:cNvCxnSpPr>
              <p:nvPr/>
            </p:nvCxnSpPr>
            <p:spPr>
              <a:xfrm>
                <a:off x="256634" y="4677433"/>
                <a:ext cx="857899" cy="1046257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6344E26-0374-B29A-3047-F12847819446}"/>
                  </a:ext>
                </a:extLst>
              </p:cNvPr>
              <p:cNvCxnSpPr>
                <a:stCxn id="91" idx="3"/>
                <a:endCxn id="90" idx="7"/>
              </p:cNvCxnSpPr>
              <p:nvPr/>
            </p:nvCxnSpPr>
            <p:spPr>
              <a:xfrm flipH="1">
                <a:off x="1477469" y="4930617"/>
                <a:ext cx="1172042" cy="79307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6777E69-513F-8E97-420E-4508C3786C63}"/>
                  </a:ext>
                </a:extLst>
              </p:cNvPr>
              <p:cNvCxnSpPr>
                <a:stCxn id="93" idx="2"/>
                <a:endCxn id="90" idx="5"/>
              </p:cNvCxnSpPr>
              <p:nvPr/>
            </p:nvCxnSpPr>
            <p:spPr>
              <a:xfrm flipH="1" flipV="1">
                <a:off x="1477469" y="6086626"/>
                <a:ext cx="1369411" cy="56531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6D715E8-E960-3FE6-7B4F-3ED4B6D49FDA}"/>
                  </a:ext>
                </a:extLst>
              </p:cNvPr>
              <p:cNvCxnSpPr>
                <a:stCxn id="91" idx="5"/>
                <a:endCxn id="93" idx="0"/>
              </p:cNvCxnSpPr>
              <p:nvPr/>
            </p:nvCxnSpPr>
            <p:spPr>
              <a:xfrm>
                <a:off x="3012447" y="4930617"/>
                <a:ext cx="91067" cy="146468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6249CD4-F9C0-5A68-8D91-891A4FA839E0}"/>
                  </a:ext>
                </a:extLst>
              </p:cNvPr>
              <p:cNvCxnSpPr>
                <a:stCxn id="91" idx="7"/>
                <a:endCxn id="92" idx="3"/>
              </p:cNvCxnSpPr>
              <p:nvPr/>
            </p:nvCxnSpPr>
            <p:spPr>
              <a:xfrm flipV="1">
                <a:off x="3012447" y="3510585"/>
                <a:ext cx="1017218" cy="105709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204DB22-82A3-0118-6481-472F7A6AF3F1}"/>
                  </a:ext>
                </a:extLst>
              </p:cNvPr>
              <p:cNvCxnSpPr>
                <a:stCxn id="93" idx="6"/>
                <a:endCxn id="94" idx="3"/>
              </p:cNvCxnSpPr>
              <p:nvPr/>
            </p:nvCxnSpPr>
            <p:spPr>
              <a:xfrm flipV="1">
                <a:off x="3360148" y="6576771"/>
                <a:ext cx="1716185" cy="7516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0D26EFBD-31D4-049E-B188-F35998D684F2}"/>
                  </a:ext>
                </a:extLst>
              </p:cNvPr>
              <p:cNvCxnSpPr>
                <a:stCxn id="94" idx="1"/>
                <a:endCxn id="92" idx="4"/>
              </p:cNvCxnSpPr>
              <p:nvPr/>
            </p:nvCxnSpPr>
            <p:spPr>
              <a:xfrm flipH="1" flipV="1">
                <a:off x="4211133" y="3585751"/>
                <a:ext cx="865200" cy="2628084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10849E95-CB0E-ABD6-850A-E61EBDEFACAA}"/>
                  </a:ext>
                </a:extLst>
              </p:cNvPr>
              <p:cNvCxnSpPr>
                <a:stCxn id="96" idx="2"/>
                <a:endCxn id="92" idx="5"/>
              </p:cNvCxnSpPr>
              <p:nvPr/>
            </p:nvCxnSpPr>
            <p:spPr>
              <a:xfrm flipH="1" flipV="1">
                <a:off x="4392601" y="3510585"/>
                <a:ext cx="913997" cy="495205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28AD1B02-958A-B3BD-72CC-9B0590B340F7}"/>
                  </a:ext>
                </a:extLst>
              </p:cNvPr>
              <p:cNvCxnSpPr>
                <a:stCxn id="94" idx="0"/>
                <a:endCxn id="96" idx="3"/>
              </p:cNvCxnSpPr>
              <p:nvPr/>
            </p:nvCxnSpPr>
            <p:spPr>
              <a:xfrm flipV="1">
                <a:off x="5257801" y="4187258"/>
                <a:ext cx="123963" cy="195141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88B0F441-A7E2-FA9E-92EB-30933184D3BE}"/>
                  </a:ext>
                </a:extLst>
              </p:cNvPr>
              <p:cNvCxnSpPr>
                <a:stCxn id="95" idx="1"/>
                <a:endCxn id="96" idx="5"/>
              </p:cNvCxnSpPr>
              <p:nvPr/>
            </p:nvCxnSpPr>
            <p:spPr>
              <a:xfrm flipH="1" flipV="1">
                <a:off x="5744700" y="4187258"/>
                <a:ext cx="861544" cy="674868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6A0B411A-7680-5A59-15AD-2CE231F51725}"/>
                  </a:ext>
                </a:extLst>
              </p:cNvPr>
              <p:cNvCxnSpPr>
                <a:stCxn id="95" idx="3"/>
                <a:endCxn id="94" idx="6"/>
              </p:cNvCxnSpPr>
              <p:nvPr/>
            </p:nvCxnSpPr>
            <p:spPr>
              <a:xfrm flipH="1">
                <a:off x="5514435" y="5225062"/>
                <a:ext cx="1091809" cy="117024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6B8A6D9A-B0B6-1AB8-DA09-FDB8212801F7}"/>
                  </a:ext>
                </a:extLst>
              </p:cNvPr>
              <p:cNvCxnSpPr>
                <a:stCxn id="89" idx="4"/>
                <a:endCxn id="90" idx="0"/>
              </p:cNvCxnSpPr>
              <p:nvPr/>
            </p:nvCxnSpPr>
            <p:spPr>
              <a:xfrm flipH="1">
                <a:off x="1296001" y="3533361"/>
                <a:ext cx="891651" cy="211516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264BFE18-A20F-D4C8-0B8F-13C5DDCAC640}"/>
                  </a:ext>
                </a:extLst>
              </p:cNvPr>
              <p:cNvSpPr/>
              <p:nvPr/>
            </p:nvSpPr>
            <p:spPr>
              <a:xfrm>
                <a:off x="0" y="4164165"/>
                <a:ext cx="513268" cy="51326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67ECD6AE-5FC3-1D62-3146-0E728A59E99C}"/>
                  </a:ext>
                </a:extLst>
              </p:cNvPr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CC9B2643-4AE7-7327-D66E-875DFE9D352B}"/>
                  </a:ext>
                </a:extLst>
              </p:cNvPr>
              <p:cNvSpPr/>
              <p:nvPr/>
            </p:nvSpPr>
            <p:spPr>
              <a:xfrm>
                <a:off x="1039367" y="5648524"/>
                <a:ext cx="513268" cy="51326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D2A84FF5-BE60-6F0B-E7E8-AC31F8FD91F1}"/>
                  </a:ext>
                </a:extLst>
              </p:cNvPr>
              <p:cNvSpPr/>
              <p:nvPr/>
            </p:nvSpPr>
            <p:spPr>
              <a:xfrm>
                <a:off x="2574345" y="4492515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7725E181-533F-9D89-A8B9-60FC2F93CD5E}"/>
                  </a:ext>
                </a:extLst>
              </p:cNvPr>
              <p:cNvSpPr/>
              <p:nvPr/>
            </p:nvSpPr>
            <p:spPr>
              <a:xfrm>
                <a:off x="3954499" y="3072483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089257CE-86BE-EB39-0021-0B5F58AB7E2C}"/>
                  </a:ext>
                </a:extLst>
              </p:cNvPr>
              <p:cNvSpPr/>
              <p:nvPr/>
            </p:nvSpPr>
            <p:spPr>
              <a:xfrm>
                <a:off x="2846880" y="6395303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5D391F7-C135-F995-9D25-9947220935E2}"/>
                  </a:ext>
                </a:extLst>
              </p:cNvPr>
              <p:cNvSpPr/>
              <p:nvPr/>
            </p:nvSpPr>
            <p:spPr>
              <a:xfrm>
                <a:off x="5001167" y="6138669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34A9BCF0-A3F7-F8A4-C80C-FD60E28E095D}"/>
                  </a:ext>
                </a:extLst>
              </p:cNvPr>
              <p:cNvSpPr/>
              <p:nvPr/>
            </p:nvSpPr>
            <p:spPr>
              <a:xfrm>
                <a:off x="6531078" y="4786960"/>
                <a:ext cx="513268" cy="51326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150E87BD-E051-DE7A-3950-ABE1A2CEA1DE}"/>
                  </a:ext>
                </a:extLst>
              </p:cNvPr>
              <p:cNvSpPr/>
              <p:nvPr/>
            </p:nvSpPr>
            <p:spPr>
              <a:xfrm>
                <a:off x="5306598" y="3749156"/>
                <a:ext cx="513268" cy="513268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D9BE6BC-AF01-B341-278E-F84FB764CC8F}"/>
                </a:ext>
              </a:extLst>
            </p:cNvPr>
            <p:cNvCxnSpPr>
              <a:cxnSpLocks/>
              <a:stCxn id="94" idx="7"/>
              <a:endCxn id="96" idx="4"/>
            </p:cNvCxnSpPr>
            <p:nvPr/>
          </p:nvCxnSpPr>
          <p:spPr>
            <a:xfrm flipV="1">
              <a:off x="6963269" y="3868060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0182084-CD52-8859-188D-BB9EC0EBC053}"/>
                </a:ext>
              </a:extLst>
            </p:cNvPr>
            <p:cNvCxnSpPr>
              <a:cxnSpLocks/>
              <a:stCxn id="93" idx="3"/>
              <a:endCxn id="90" idx="4"/>
            </p:cNvCxnSpPr>
            <p:nvPr/>
          </p:nvCxnSpPr>
          <p:spPr>
            <a:xfrm flipH="1" flipV="1">
              <a:off x="2820001" y="5767428"/>
              <a:ext cx="1626045" cy="67161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685445-E91C-3488-3626-7813352F07C6}"/>
                  </a:ext>
                </a:extLst>
              </p:cNvPr>
              <p:cNvSpPr txBox="1"/>
              <p:nvPr/>
            </p:nvSpPr>
            <p:spPr>
              <a:xfrm>
                <a:off x="565536" y="4880066"/>
                <a:ext cx="42015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Running time: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685445-E91C-3488-3626-7813352F0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36" y="4880066"/>
                <a:ext cx="4201535" cy="523220"/>
              </a:xfrm>
              <a:prstGeom prst="rect">
                <a:avLst/>
              </a:prstGeom>
              <a:blipFill>
                <a:blip r:embed="rId2"/>
                <a:stretch>
                  <a:fillRect l="-3048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2915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DFS Recursively (more common)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33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05865" y="1866236"/>
            <a:ext cx="868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void </a:t>
            </a:r>
            <a:r>
              <a:rPr lang="en-US" sz="2800" dirty="0" err="1"/>
              <a:t>dfs</a:t>
            </a:r>
            <a:r>
              <a:rPr lang="en-US" sz="2800" dirty="0"/>
              <a:t>(graph, </a:t>
            </a:r>
            <a:r>
              <a:rPr lang="en-US" sz="2800" dirty="0" err="1"/>
              <a:t>curr</a:t>
            </a:r>
            <a:r>
              <a:rPr lang="en-US" sz="2800" dirty="0"/>
              <a:t>){</a:t>
            </a:r>
          </a:p>
          <a:p>
            <a:r>
              <a:rPr lang="en-US" sz="2800" dirty="0"/>
              <a:t>	mark </a:t>
            </a:r>
            <a:r>
              <a:rPr lang="en-US" sz="2800" dirty="0" err="1"/>
              <a:t>curr</a:t>
            </a:r>
            <a:r>
              <a:rPr lang="en-US" sz="2800" dirty="0"/>
              <a:t> as “visited”;</a:t>
            </a:r>
          </a:p>
          <a:p>
            <a:r>
              <a:rPr lang="en-US" sz="2800" dirty="0"/>
              <a:t>	for (v : neighbors(current)){</a:t>
            </a:r>
          </a:p>
          <a:p>
            <a:r>
              <a:rPr lang="en-US" sz="2800" dirty="0"/>
              <a:t>		if (! v marked “visited”){</a:t>
            </a:r>
          </a:p>
          <a:p>
            <a:r>
              <a:rPr lang="en-US" sz="2800" dirty="0"/>
              <a:t>			</a:t>
            </a:r>
            <a:r>
              <a:rPr lang="en-US" sz="2800" dirty="0" err="1"/>
              <a:t>dfs</a:t>
            </a:r>
            <a:r>
              <a:rPr lang="en-US" sz="2800" dirty="0"/>
              <a:t>(graph, v);</a:t>
            </a:r>
          </a:p>
          <a:p>
            <a:r>
              <a:rPr lang="en-US" sz="2800" dirty="0"/>
              <a:t>		}</a:t>
            </a:r>
          </a:p>
          <a:p>
            <a:r>
              <a:rPr lang="en-US" sz="2800" dirty="0"/>
              <a:t>	}</a:t>
            </a:r>
          </a:p>
          <a:p>
            <a:r>
              <a:rPr lang="en-US" sz="2800" dirty="0"/>
              <a:t>	mark </a:t>
            </a:r>
            <a:r>
              <a:rPr lang="en-US" sz="2800" dirty="0" err="1"/>
              <a:t>curr</a:t>
            </a:r>
            <a:r>
              <a:rPr lang="en-US" sz="2800" dirty="0"/>
              <a:t> as “done”;</a:t>
            </a:r>
          </a:p>
          <a:p>
            <a:r>
              <a:rPr lang="en-US" sz="2800" dirty="0"/>
              <a:t>}			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8200AC9-7D9A-1925-52EB-C7B86A898E60}"/>
              </a:ext>
            </a:extLst>
          </p:cNvPr>
          <p:cNvGrpSpPr/>
          <p:nvPr/>
        </p:nvGrpSpPr>
        <p:grpSpPr>
          <a:xfrm>
            <a:off x="7543800" y="3714388"/>
            <a:ext cx="4385159" cy="2420607"/>
            <a:chOff x="6934200" y="4047495"/>
            <a:chExt cx="4385159" cy="242060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F4A86F4-FB7F-26CB-6FB5-7F1BFF9453F7}"/>
                </a:ext>
              </a:extLst>
            </p:cNvPr>
            <p:cNvGrpSpPr/>
            <p:nvPr/>
          </p:nvGrpSpPr>
          <p:grpSpPr>
            <a:xfrm>
              <a:off x="6934200" y="4047495"/>
              <a:ext cx="4385159" cy="2420607"/>
              <a:chOff x="1524000" y="2625729"/>
              <a:chExt cx="7044346" cy="3888478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57445EE1-44C3-64A2-986E-D46EA88A8BED}"/>
                  </a:ext>
                </a:extLst>
              </p:cNvPr>
              <p:cNvGrpSpPr/>
              <p:nvPr/>
            </p:nvGrpSpPr>
            <p:grpSpPr>
              <a:xfrm>
                <a:off x="1524000" y="2625729"/>
                <a:ext cx="7044346" cy="3888478"/>
                <a:chOff x="0" y="3020093"/>
                <a:chExt cx="7044346" cy="3888478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98667B16-A5D7-BBD9-C34D-964D4C9AFF12}"/>
                    </a:ext>
                  </a:extLst>
                </p:cNvPr>
                <p:cNvCxnSpPr>
                  <a:stCxn id="47" idx="7"/>
                  <a:endCxn id="48" idx="2"/>
                </p:cNvCxnSpPr>
                <p:nvPr/>
              </p:nvCxnSpPr>
              <p:spPr>
                <a:xfrm flipV="1">
                  <a:off x="438102" y="3276727"/>
                  <a:ext cx="1492916" cy="962604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FA0256C7-0C0F-A799-5AE9-2E217FD5D756}"/>
                    </a:ext>
                  </a:extLst>
                </p:cNvPr>
                <p:cNvCxnSpPr>
                  <a:stCxn id="48" idx="6"/>
                  <a:endCxn id="51" idx="2"/>
                </p:cNvCxnSpPr>
                <p:nvPr/>
              </p:nvCxnSpPr>
              <p:spPr>
                <a:xfrm>
                  <a:off x="2444286" y="3276727"/>
                  <a:ext cx="1510213" cy="52390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254B94F8-CF37-B94A-47FD-BD2899922A25}"/>
                    </a:ext>
                  </a:extLst>
                </p:cNvPr>
                <p:cNvCxnSpPr>
                  <a:stCxn id="47" idx="4"/>
                  <a:endCxn id="49" idx="1"/>
                </p:cNvCxnSpPr>
                <p:nvPr/>
              </p:nvCxnSpPr>
              <p:spPr>
                <a:xfrm>
                  <a:off x="256634" y="4677433"/>
                  <a:ext cx="857899" cy="1046257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2D98E141-8BD7-326E-BA69-6B184455899A}"/>
                    </a:ext>
                  </a:extLst>
                </p:cNvPr>
                <p:cNvCxnSpPr>
                  <a:stCxn id="50" idx="3"/>
                  <a:endCxn id="49" idx="7"/>
                </p:cNvCxnSpPr>
                <p:nvPr/>
              </p:nvCxnSpPr>
              <p:spPr>
                <a:xfrm flipH="1">
                  <a:off x="1477469" y="4930617"/>
                  <a:ext cx="1172042" cy="79307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ADAFBF81-44CC-A51D-66C0-2C5B87B35C40}"/>
                    </a:ext>
                  </a:extLst>
                </p:cNvPr>
                <p:cNvCxnSpPr>
                  <a:stCxn id="52" idx="2"/>
                  <a:endCxn id="49" idx="5"/>
                </p:cNvCxnSpPr>
                <p:nvPr/>
              </p:nvCxnSpPr>
              <p:spPr>
                <a:xfrm flipH="1" flipV="1">
                  <a:off x="1477469" y="6086626"/>
                  <a:ext cx="1369411" cy="56531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52C89A0F-5857-790A-2E5A-C334C74AD9DF}"/>
                    </a:ext>
                  </a:extLst>
                </p:cNvPr>
                <p:cNvCxnSpPr>
                  <a:stCxn id="50" idx="5"/>
                  <a:endCxn id="52" idx="0"/>
                </p:cNvCxnSpPr>
                <p:nvPr/>
              </p:nvCxnSpPr>
              <p:spPr>
                <a:xfrm>
                  <a:off x="3012447" y="4930617"/>
                  <a:ext cx="91067" cy="1464686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352BECD2-A307-35FE-E7B9-BEF318C03A1D}"/>
                    </a:ext>
                  </a:extLst>
                </p:cNvPr>
                <p:cNvCxnSpPr>
                  <a:cxnSpLocks/>
                  <a:stCxn id="48" idx="5"/>
                  <a:endCxn id="53" idx="1"/>
                </p:cNvCxnSpPr>
                <p:nvPr/>
              </p:nvCxnSpPr>
              <p:spPr>
                <a:xfrm>
                  <a:off x="2369118" y="3458194"/>
                  <a:ext cx="2707217" cy="2755642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839A6867-664B-0A60-EC3B-4B9FB9DABFF2}"/>
                    </a:ext>
                  </a:extLst>
                </p:cNvPr>
                <p:cNvCxnSpPr>
                  <a:cxnSpLocks/>
                  <a:stCxn id="55" idx="4"/>
                  <a:endCxn id="53" idx="0"/>
                </p:cNvCxnSpPr>
                <p:nvPr/>
              </p:nvCxnSpPr>
              <p:spPr>
                <a:xfrm flipH="1">
                  <a:off x="5257802" y="4262423"/>
                  <a:ext cx="305431" cy="187624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8890D792-DD4D-C941-053C-56792BC91B07}"/>
                    </a:ext>
                  </a:extLst>
                </p:cNvPr>
                <p:cNvCxnSpPr>
                  <a:stCxn id="55" idx="2"/>
                  <a:endCxn id="51" idx="5"/>
                </p:cNvCxnSpPr>
                <p:nvPr/>
              </p:nvCxnSpPr>
              <p:spPr>
                <a:xfrm flipH="1" flipV="1">
                  <a:off x="4392601" y="3510585"/>
                  <a:ext cx="913997" cy="49520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B1E4AEE4-0B75-9ED8-B545-8ECB83BC5819}"/>
                    </a:ext>
                  </a:extLst>
                </p:cNvPr>
                <p:cNvCxnSpPr>
                  <a:stCxn id="54" idx="1"/>
                  <a:endCxn id="55" idx="5"/>
                </p:cNvCxnSpPr>
                <p:nvPr/>
              </p:nvCxnSpPr>
              <p:spPr>
                <a:xfrm flipH="1" flipV="1">
                  <a:off x="5744700" y="4187258"/>
                  <a:ext cx="861544" cy="674868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E5F552B6-93EB-210F-6CA5-732260C4CB99}"/>
                    </a:ext>
                  </a:extLst>
                </p:cNvPr>
                <p:cNvCxnSpPr>
                  <a:stCxn id="54" idx="3"/>
                  <a:endCxn id="53" idx="6"/>
                </p:cNvCxnSpPr>
                <p:nvPr/>
              </p:nvCxnSpPr>
              <p:spPr>
                <a:xfrm flipH="1">
                  <a:off x="5514435" y="5225062"/>
                  <a:ext cx="1091809" cy="117024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C9CF98F7-72EE-A41B-94B4-C0C7D5B40A13}"/>
                    </a:ext>
                  </a:extLst>
                </p:cNvPr>
                <p:cNvCxnSpPr>
                  <a:stCxn id="48" idx="4"/>
                  <a:endCxn id="49" idx="0"/>
                </p:cNvCxnSpPr>
                <p:nvPr/>
              </p:nvCxnSpPr>
              <p:spPr>
                <a:xfrm flipH="1">
                  <a:off x="1296001" y="3533361"/>
                  <a:ext cx="891651" cy="211516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CCD3DB87-8FDD-BBEE-9D89-F763E1040ED7}"/>
                    </a:ext>
                  </a:extLst>
                </p:cNvPr>
                <p:cNvSpPr/>
                <p:nvPr/>
              </p:nvSpPr>
              <p:spPr>
                <a:xfrm>
                  <a:off x="0" y="4164165"/>
                  <a:ext cx="513268" cy="5132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84B893D-29DB-BB7C-BBA0-B919C23C6B1E}"/>
                    </a:ext>
                  </a:extLst>
                </p:cNvPr>
                <p:cNvSpPr/>
                <p:nvPr/>
              </p:nvSpPr>
              <p:spPr>
                <a:xfrm>
                  <a:off x="1931018" y="302009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E98533ED-C91E-BCB7-C7FA-6A6BB23DB5EE}"/>
                    </a:ext>
                  </a:extLst>
                </p:cNvPr>
                <p:cNvSpPr/>
                <p:nvPr/>
              </p:nvSpPr>
              <p:spPr>
                <a:xfrm>
                  <a:off x="1039367" y="5648524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E5E38723-49F4-D444-B6E9-10D1CEE06FAA}"/>
                    </a:ext>
                  </a:extLst>
                </p:cNvPr>
                <p:cNvSpPr/>
                <p:nvPr/>
              </p:nvSpPr>
              <p:spPr>
                <a:xfrm>
                  <a:off x="2574345" y="4492515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494084C6-F266-1A65-C3CD-B28BAECD1CD3}"/>
                    </a:ext>
                  </a:extLst>
                </p:cNvPr>
                <p:cNvSpPr/>
                <p:nvPr/>
              </p:nvSpPr>
              <p:spPr>
                <a:xfrm>
                  <a:off x="3954499" y="307248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D79CA729-96DA-7BDA-8FA9-CD452C4A54D4}"/>
                    </a:ext>
                  </a:extLst>
                </p:cNvPr>
                <p:cNvSpPr/>
                <p:nvPr/>
              </p:nvSpPr>
              <p:spPr>
                <a:xfrm>
                  <a:off x="2846880" y="6395303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1F607055-3BC9-7EEA-81D8-BD20DB6D7E80}"/>
                    </a:ext>
                  </a:extLst>
                </p:cNvPr>
                <p:cNvSpPr/>
                <p:nvPr/>
              </p:nvSpPr>
              <p:spPr>
                <a:xfrm>
                  <a:off x="5001167" y="6138669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58830F5E-7D53-760E-EA93-ACF453B746AC}"/>
                    </a:ext>
                  </a:extLst>
                </p:cNvPr>
                <p:cNvSpPr/>
                <p:nvPr/>
              </p:nvSpPr>
              <p:spPr>
                <a:xfrm>
                  <a:off x="6531078" y="4786960"/>
                  <a:ext cx="513268" cy="513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9</a:t>
                  </a: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DA593680-DCFA-7AF1-C06C-855B87D1B597}"/>
                    </a:ext>
                  </a:extLst>
                </p:cNvPr>
                <p:cNvSpPr/>
                <p:nvPr/>
              </p:nvSpPr>
              <p:spPr>
                <a:xfrm>
                  <a:off x="5306598" y="3749156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035AA82-3EEE-70A9-9876-C158C70B2BD0}"/>
                  </a:ext>
                </a:extLst>
              </p:cNvPr>
              <p:cNvCxnSpPr>
                <a:cxnSpLocks/>
                <a:stCxn id="52" idx="3"/>
                <a:endCxn id="49" idx="4"/>
              </p:cNvCxnSpPr>
              <p:nvPr/>
            </p:nvCxnSpPr>
            <p:spPr>
              <a:xfrm flipH="1" flipV="1">
                <a:off x="2820001" y="5767428"/>
                <a:ext cx="1626045" cy="67161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0E6D0F4-C146-E647-3385-43715450879E}"/>
                </a:ext>
              </a:extLst>
            </p:cNvPr>
            <p:cNvCxnSpPr>
              <a:cxnSpLocks/>
              <a:stCxn id="52" idx="6"/>
              <a:endCxn id="53" idx="3"/>
            </p:cNvCxnSpPr>
            <p:nvPr/>
          </p:nvCxnSpPr>
          <p:spPr>
            <a:xfrm flipV="1">
              <a:off x="9025917" y="6261553"/>
              <a:ext cx="1068340" cy="4679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79081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DFS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295401"/>
                <a:ext cx="7525415" cy="553198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Consider the “visited times” and “done times” </a:t>
                </a:r>
              </a:p>
              <a:p>
                <a:r>
                  <a:rPr lang="en-US" dirty="0"/>
                  <a:t>Edges can be categorized:</a:t>
                </a:r>
              </a:p>
              <a:p>
                <a:pPr lvl="1"/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Tree Edge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was followed when pushing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was unvisited when we were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7030A0"/>
                    </a:solidFill>
                  </a:rPr>
                  <a:t>Back Edge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goes to an “ancestor”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visited but not done when we saw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𝑣𝑖𝑠𝑖𝑡𝑒𝑑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𝑣𝑖𝑠𝑖𝑡𝑒𝑑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𝑑𝑜𝑛𝑒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𝑑𝑜𝑛𝑒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33CC"/>
                    </a:solidFill>
                  </a:rPr>
                  <a:t>Forward Edge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goes to a “descendent”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was visited and done between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was visited and done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𝑣𝑖𝑠𝑖𝑡𝑒𝑑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𝑣𝑖𝑠𝑖𝑡𝑒𝑑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𝑑𝑜𝑛𝑒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𝑑𝑜𝑛𝑒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9933"/>
                    </a:solidFill>
                  </a:rPr>
                  <a:t>Cross Edge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goes to a node that doesn’t connect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was seen and done before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was ever visited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𝑑𝑜𝑛𝑒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𝑣𝑖𝑠𝑖𝑡𝑒𝑑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95401"/>
                <a:ext cx="7525415" cy="5531984"/>
              </a:xfrm>
              <a:blipFill>
                <a:blip r:embed="rId2"/>
                <a:stretch>
                  <a:fillRect l="-1216" t="-2315" b="-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7040C6-C78B-8017-6D73-97D93EB826C3}"/>
              </a:ext>
            </a:extLst>
          </p:cNvPr>
          <p:cNvSpPr txBox="1"/>
          <p:nvPr/>
        </p:nvSpPr>
        <p:spPr>
          <a:xfrm>
            <a:off x="7051376" y="2498155"/>
            <a:ext cx="1055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Visited: 0</a:t>
            </a:r>
          </a:p>
          <a:p>
            <a:r>
              <a:rPr lang="en-US" dirty="0"/>
              <a:t>Done: 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2373CC-A627-D9ED-0BCD-FD194BEA0AC1}"/>
              </a:ext>
            </a:extLst>
          </p:cNvPr>
          <p:cNvSpPr txBox="1"/>
          <p:nvPr/>
        </p:nvSpPr>
        <p:spPr>
          <a:xfrm>
            <a:off x="8400192" y="1738815"/>
            <a:ext cx="1108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Visited : 1</a:t>
            </a:r>
          </a:p>
          <a:p>
            <a:r>
              <a:rPr lang="en-US" dirty="0"/>
              <a:t>Done: 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EF6F6B-53A1-1B5A-5296-E139589D5427}"/>
              </a:ext>
            </a:extLst>
          </p:cNvPr>
          <p:cNvSpPr txBox="1"/>
          <p:nvPr/>
        </p:nvSpPr>
        <p:spPr>
          <a:xfrm>
            <a:off x="9835743" y="1769458"/>
            <a:ext cx="1108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Visited : 2</a:t>
            </a:r>
          </a:p>
          <a:p>
            <a:r>
              <a:rPr lang="en-US" dirty="0"/>
              <a:t>Done: 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02DFE7-756D-9FCD-789C-1C34AF7E9F41}"/>
              </a:ext>
            </a:extLst>
          </p:cNvPr>
          <p:cNvSpPr txBox="1"/>
          <p:nvPr/>
        </p:nvSpPr>
        <p:spPr>
          <a:xfrm>
            <a:off x="10817858" y="2189528"/>
            <a:ext cx="1108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Visited : 3</a:t>
            </a:r>
          </a:p>
          <a:p>
            <a:r>
              <a:rPr lang="en-US" dirty="0"/>
              <a:t>Done: 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C26F77-4D49-3950-8D22-8923AC36C2A4}"/>
              </a:ext>
            </a:extLst>
          </p:cNvPr>
          <p:cNvSpPr txBox="1"/>
          <p:nvPr/>
        </p:nvSpPr>
        <p:spPr>
          <a:xfrm>
            <a:off x="10958033" y="4504684"/>
            <a:ext cx="1108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Visited : 4</a:t>
            </a:r>
          </a:p>
          <a:p>
            <a:r>
              <a:rPr lang="en-US" dirty="0"/>
              <a:t>Done: 5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3B7506F-586D-4F12-6E6A-2136E400F4CD}"/>
              </a:ext>
            </a:extLst>
          </p:cNvPr>
          <p:cNvGrpSpPr/>
          <p:nvPr/>
        </p:nvGrpSpPr>
        <p:grpSpPr>
          <a:xfrm>
            <a:off x="7620000" y="2371126"/>
            <a:ext cx="4385159" cy="2420607"/>
            <a:chOff x="6934200" y="4047495"/>
            <a:chExt cx="4385159" cy="242060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5E60E83-EF60-B160-6395-F34703A2E2C9}"/>
                </a:ext>
              </a:extLst>
            </p:cNvPr>
            <p:cNvGrpSpPr/>
            <p:nvPr/>
          </p:nvGrpSpPr>
          <p:grpSpPr>
            <a:xfrm>
              <a:off x="6934200" y="4047495"/>
              <a:ext cx="4385159" cy="2420607"/>
              <a:chOff x="1524000" y="2625729"/>
              <a:chExt cx="7044346" cy="3888478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A2187964-E870-5C20-5011-7EF331D8B442}"/>
                  </a:ext>
                </a:extLst>
              </p:cNvPr>
              <p:cNvGrpSpPr/>
              <p:nvPr/>
            </p:nvGrpSpPr>
            <p:grpSpPr>
              <a:xfrm>
                <a:off x="1524000" y="2625729"/>
                <a:ext cx="7044346" cy="3888478"/>
                <a:chOff x="0" y="3020093"/>
                <a:chExt cx="7044346" cy="3888478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4CFC0412-9146-E934-F4DC-D43CAC4D8DE1}"/>
                    </a:ext>
                  </a:extLst>
                </p:cNvPr>
                <p:cNvCxnSpPr>
                  <a:stCxn id="49" idx="7"/>
                  <a:endCxn id="50" idx="2"/>
                </p:cNvCxnSpPr>
                <p:nvPr/>
              </p:nvCxnSpPr>
              <p:spPr>
                <a:xfrm flipV="1">
                  <a:off x="438102" y="3276727"/>
                  <a:ext cx="1492916" cy="962604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208726BF-EB96-6CE6-3CBC-9B19B9874C5E}"/>
                    </a:ext>
                  </a:extLst>
                </p:cNvPr>
                <p:cNvCxnSpPr>
                  <a:stCxn id="50" idx="6"/>
                  <a:endCxn id="53" idx="2"/>
                </p:cNvCxnSpPr>
                <p:nvPr/>
              </p:nvCxnSpPr>
              <p:spPr>
                <a:xfrm>
                  <a:off x="2444286" y="3276727"/>
                  <a:ext cx="1510213" cy="52390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0D3345FA-E452-9557-2472-ED7C1E1FF6F5}"/>
                    </a:ext>
                  </a:extLst>
                </p:cNvPr>
                <p:cNvCxnSpPr>
                  <a:stCxn id="49" idx="4"/>
                  <a:endCxn id="51" idx="1"/>
                </p:cNvCxnSpPr>
                <p:nvPr/>
              </p:nvCxnSpPr>
              <p:spPr>
                <a:xfrm>
                  <a:off x="256634" y="4677433"/>
                  <a:ext cx="857899" cy="1046257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66F20CE6-12E8-B8CD-4C6D-6E08BB48B8DD}"/>
                    </a:ext>
                  </a:extLst>
                </p:cNvPr>
                <p:cNvCxnSpPr>
                  <a:stCxn id="52" idx="3"/>
                  <a:endCxn id="51" idx="7"/>
                </p:cNvCxnSpPr>
                <p:nvPr/>
              </p:nvCxnSpPr>
              <p:spPr>
                <a:xfrm flipH="1">
                  <a:off x="1477469" y="4930617"/>
                  <a:ext cx="1172042" cy="793073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48E65BF8-0C38-878D-43F0-DCA1382ECE78}"/>
                    </a:ext>
                  </a:extLst>
                </p:cNvPr>
                <p:cNvCxnSpPr>
                  <a:stCxn id="54" idx="2"/>
                  <a:endCxn id="51" idx="5"/>
                </p:cNvCxnSpPr>
                <p:nvPr/>
              </p:nvCxnSpPr>
              <p:spPr>
                <a:xfrm flipH="1" flipV="1">
                  <a:off x="1477469" y="6086626"/>
                  <a:ext cx="1369411" cy="565311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FFE8A7D6-FA04-569D-7C8B-00D1000D5562}"/>
                    </a:ext>
                  </a:extLst>
                </p:cNvPr>
                <p:cNvCxnSpPr>
                  <a:stCxn id="52" idx="5"/>
                  <a:endCxn id="54" idx="0"/>
                </p:cNvCxnSpPr>
                <p:nvPr/>
              </p:nvCxnSpPr>
              <p:spPr>
                <a:xfrm>
                  <a:off x="3012447" y="4930617"/>
                  <a:ext cx="91067" cy="1464686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7244733C-FCCA-2B14-53BE-1D266F25D9A6}"/>
                    </a:ext>
                  </a:extLst>
                </p:cNvPr>
                <p:cNvCxnSpPr>
                  <a:cxnSpLocks/>
                  <a:stCxn id="50" idx="5"/>
                  <a:endCxn id="55" idx="1"/>
                </p:cNvCxnSpPr>
                <p:nvPr/>
              </p:nvCxnSpPr>
              <p:spPr>
                <a:xfrm>
                  <a:off x="2369118" y="3458194"/>
                  <a:ext cx="2707217" cy="2755642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FCAA9FF4-A914-088F-BC91-64DF4D401A0C}"/>
                    </a:ext>
                  </a:extLst>
                </p:cNvPr>
                <p:cNvCxnSpPr>
                  <a:cxnSpLocks/>
                  <a:stCxn id="57" idx="4"/>
                  <a:endCxn id="55" idx="0"/>
                </p:cNvCxnSpPr>
                <p:nvPr/>
              </p:nvCxnSpPr>
              <p:spPr>
                <a:xfrm flipH="1">
                  <a:off x="5257802" y="4262423"/>
                  <a:ext cx="305431" cy="1876245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EC444822-6EFB-DDAD-2CFA-EF917A222B88}"/>
                    </a:ext>
                  </a:extLst>
                </p:cNvPr>
                <p:cNvCxnSpPr>
                  <a:stCxn id="57" idx="2"/>
                  <a:endCxn id="53" idx="5"/>
                </p:cNvCxnSpPr>
                <p:nvPr/>
              </p:nvCxnSpPr>
              <p:spPr>
                <a:xfrm flipH="1" flipV="1">
                  <a:off x="4392601" y="3510585"/>
                  <a:ext cx="913997" cy="495205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C8F4AA5D-0263-91BE-E34B-3CCF5E6D33A9}"/>
                    </a:ext>
                  </a:extLst>
                </p:cNvPr>
                <p:cNvCxnSpPr>
                  <a:stCxn id="56" idx="1"/>
                  <a:endCxn id="57" idx="5"/>
                </p:cNvCxnSpPr>
                <p:nvPr/>
              </p:nvCxnSpPr>
              <p:spPr>
                <a:xfrm flipH="1" flipV="1">
                  <a:off x="5744700" y="4187258"/>
                  <a:ext cx="861544" cy="674868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7ACB732B-4621-C7D4-11BA-682F7277548D}"/>
                    </a:ext>
                  </a:extLst>
                </p:cNvPr>
                <p:cNvCxnSpPr>
                  <a:stCxn id="56" idx="3"/>
                  <a:endCxn id="55" idx="6"/>
                </p:cNvCxnSpPr>
                <p:nvPr/>
              </p:nvCxnSpPr>
              <p:spPr>
                <a:xfrm flipH="1">
                  <a:off x="5514435" y="5225062"/>
                  <a:ext cx="1091809" cy="117024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E3753FED-EBEF-C50C-C21C-755E93539BEA}"/>
                    </a:ext>
                  </a:extLst>
                </p:cNvPr>
                <p:cNvCxnSpPr>
                  <a:stCxn id="50" idx="4"/>
                  <a:endCxn id="51" idx="0"/>
                </p:cNvCxnSpPr>
                <p:nvPr/>
              </p:nvCxnSpPr>
              <p:spPr>
                <a:xfrm flipH="1">
                  <a:off x="1296001" y="3533361"/>
                  <a:ext cx="891651" cy="2115163"/>
                </a:xfrm>
                <a:prstGeom prst="line">
                  <a:avLst/>
                </a:prstGeom>
                <a:ln w="57150">
                  <a:solidFill>
                    <a:srgbClr val="FF9933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1B5F7B4A-9EC8-F78B-2346-A30082F4B6EE}"/>
                    </a:ext>
                  </a:extLst>
                </p:cNvPr>
                <p:cNvSpPr/>
                <p:nvPr/>
              </p:nvSpPr>
              <p:spPr>
                <a:xfrm>
                  <a:off x="0" y="4164165"/>
                  <a:ext cx="513268" cy="5132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BF6D25DC-D0D4-04D2-6803-B09D9B9393B3}"/>
                    </a:ext>
                  </a:extLst>
                </p:cNvPr>
                <p:cNvSpPr/>
                <p:nvPr/>
              </p:nvSpPr>
              <p:spPr>
                <a:xfrm>
                  <a:off x="1931018" y="302009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AD85C94E-8822-4B5A-41C5-2476C6E729DD}"/>
                    </a:ext>
                  </a:extLst>
                </p:cNvPr>
                <p:cNvSpPr/>
                <p:nvPr/>
              </p:nvSpPr>
              <p:spPr>
                <a:xfrm>
                  <a:off x="1039367" y="5648524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379FB71B-E579-7B2A-783E-A82ED8BEA553}"/>
                    </a:ext>
                  </a:extLst>
                </p:cNvPr>
                <p:cNvSpPr/>
                <p:nvPr/>
              </p:nvSpPr>
              <p:spPr>
                <a:xfrm>
                  <a:off x="2574345" y="4492515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520B4334-C074-8A41-9DB1-8ED01D36B502}"/>
                    </a:ext>
                  </a:extLst>
                </p:cNvPr>
                <p:cNvSpPr/>
                <p:nvPr/>
              </p:nvSpPr>
              <p:spPr>
                <a:xfrm>
                  <a:off x="3954499" y="307248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7ED46E86-17A7-C404-82BA-A842355628A9}"/>
                    </a:ext>
                  </a:extLst>
                </p:cNvPr>
                <p:cNvSpPr/>
                <p:nvPr/>
              </p:nvSpPr>
              <p:spPr>
                <a:xfrm>
                  <a:off x="2846880" y="6395303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8229461C-16BC-CC4C-AFAC-1E5547FEB92D}"/>
                    </a:ext>
                  </a:extLst>
                </p:cNvPr>
                <p:cNvSpPr/>
                <p:nvPr/>
              </p:nvSpPr>
              <p:spPr>
                <a:xfrm>
                  <a:off x="5001167" y="6138669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B2094438-55C6-D79E-8879-4351A8143ED1}"/>
                    </a:ext>
                  </a:extLst>
                </p:cNvPr>
                <p:cNvSpPr/>
                <p:nvPr/>
              </p:nvSpPr>
              <p:spPr>
                <a:xfrm>
                  <a:off x="6531078" y="4786960"/>
                  <a:ext cx="513268" cy="513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9</a:t>
                  </a:r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8C98B4E5-D147-0466-56D0-8ED4B6840997}"/>
                    </a:ext>
                  </a:extLst>
                </p:cNvPr>
                <p:cNvSpPr/>
                <p:nvPr/>
              </p:nvSpPr>
              <p:spPr>
                <a:xfrm>
                  <a:off x="5306598" y="3749156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739BBA3-18B2-BF36-7317-ED47E1F53C5D}"/>
                  </a:ext>
                </a:extLst>
              </p:cNvPr>
              <p:cNvCxnSpPr>
                <a:cxnSpLocks/>
                <a:stCxn id="54" idx="3"/>
                <a:endCxn id="51" idx="4"/>
              </p:cNvCxnSpPr>
              <p:nvPr/>
            </p:nvCxnSpPr>
            <p:spPr>
              <a:xfrm flipH="1" flipV="1">
                <a:off x="2820001" y="5767428"/>
                <a:ext cx="1626045" cy="671613"/>
              </a:xfrm>
              <a:prstGeom prst="line">
                <a:avLst/>
              </a:prstGeom>
              <a:ln w="57150">
                <a:solidFill>
                  <a:srgbClr val="FF33CC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958E16-56EF-E87C-97A5-B5B68FBFEDCF}"/>
                </a:ext>
              </a:extLst>
            </p:cNvPr>
            <p:cNvCxnSpPr>
              <a:cxnSpLocks/>
              <a:stCxn id="54" idx="6"/>
              <a:endCxn id="55" idx="3"/>
            </p:cNvCxnSpPr>
            <p:nvPr/>
          </p:nvCxnSpPr>
          <p:spPr>
            <a:xfrm flipV="1">
              <a:off x="9025917" y="6261553"/>
              <a:ext cx="1068340" cy="46793"/>
            </a:xfrm>
            <a:prstGeom prst="line">
              <a:avLst/>
            </a:prstGeom>
            <a:ln w="57150">
              <a:solidFill>
                <a:srgbClr val="FF993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32814FC-926C-D602-D14E-28CFA754FC90}"/>
              </a:ext>
            </a:extLst>
          </p:cNvPr>
          <p:cNvSpPr txBox="1"/>
          <p:nvPr/>
        </p:nvSpPr>
        <p:spPr>
          <a:xfrm>
            <a:off x="7248312" y="3989297"/>
            <a:ext cx="1108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Visited : 9</a:t>
            </a:r>
          </a:p>
          <a:p>
            <a:r>
              <a:rPr lang="en-US" dirty="0"/>
              <a:t>Done: 14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47A006-6587-9141-4A2A-B0B5DC4D6D60}"/>
              </a:ext>
            </a:extLst>
          </p:cNvPr>
          <p:cNvSpPr txBox="1"/>
          <p:nvPr/>
        </p:nvSpPr>
        <p:spPr>
          <a:xfrm>
            <a:off x="9488075" y="3034367"/>
            <a:ext cx="1225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Visited : 10</a:t>
            </a:r>
          </a:p>
          <a:p>
            <a:r>
              <a:rPr lang="en-US" dirty="0"/>
              <a:t>Done: 13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4C1517-411B-677D-7B95-09FAEBAE632E}"/>
              </a:ext>
            </a:extLst>
          </p:cNvPr>
          <p:cNvSpPr txBox="1"/>
          <p:nvPr/>
        </p:nvSpPr>
        <p:spPr>
          <a:xfrm>
            <a:off x="9611646" y="4595255"/>
            <a:ext cx="1225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Visited : 11</a:t>
            </a:r>
          </a:p>
          <a:p>
            <a:r>
              <a:rPr lang="en-US" dirty="0"/>
              <a:t>Done: 12</a:t>
            </a:r>
          </a:p>
        </p:txBody>
      </p:sp>
    </p:spTree>
    <p:extLst>
      <p:ext uri="{BB962C8B-B14F-4D97-AF65-F5344CB8AC3E}">
        <p14:creationId xmlns:p14="http://schemas.microsoft.com/office/powerpoint/2010/main" val="37498097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Cycle Detection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35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479035" y="1529498"/>
            <a:ext cx="115686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boolean</a:t>
            </a:r>
            <a:r>
              <a:rPr lang="en-US" sz="2400" dirty="0"/>
              <a:t> </a:t>
            </a:r>
            <a:r>
              <a:rPr lang="en-US" sz="2400" dirty="0" err="1"/>
              <a:t>hasCycle</a:t>
            </a:r>
            <a:r>
              <a:rPr lang="en-US" sz="2400" dirty="0"/>
              <a:t>(graph, </a:t>
            </a:r>
            <a:r>
              <a:rPr lang="en-US" sz="2400" dirty="0" err="1"/>
              <a:t>curr</a:t>
            </a:r>
            <a:r>
              <a:rPr lang="en-US" sz="2400" dirty="0"/>
              <a:t>){</a:t>
            </a:r>
          </a:p>
          <a:p>
            <a:r>
              <a:rPr lang="en-US" sz="2400" dirty="0"/>
              <a:t>	mark </a:t>
            </a:r>
            <a:r>
              <a:rPr lang="en-US" sz="2400" dirty="0" err="1"/>
              <a:t>curr</a:t>
            </a:r>
            <a:r>
              <a:rPr lang="en-US" sz="2400" dirty="0"/>
              <a:t> as “visited”;</a:t>
            </a:r>
          </a:p>
          <a:p>
            <a:r>
              <a:rPr lang="en-US" sz="2400" dirty="0"/>
              <a:t>	</a:t>
            </a:r>
            <a:r>
              <a:rPr lang="en-US" sz="2400" dirty="0" err="1">
                <a:solidFill>
                  <a:srgbClr val="FF0000"/>
                </a:solidFill>
              </a:rPr>
              <a:t>cycleFound</a:t>
            </a:r>
            <a:r>
              <a:rPr lang="en-US" sz="2400" dirty="0">
                <a:solidFill>
                  <a:srgbClr val="FF0000"/>
                </a:solidFill>
              </a:rPr>
              <a:t> = false;</a:t>
            </a:r>
          </a:p>
          <a:p>
            <a:r>
              <a:rPr lang="en-US" sz="2400" dirty="0"/>
              <a:t>	for (v : neighbors(current)){</a:t>
            </a:r>
          </a:p>
          <a:p>
            <a:r>
              <a:rPr lang="en-US" sz="2400" dirty="0"/>
              <a:t>		</a:t>
            </a:r>
            <a:r>
              <a:rPr lang="en-US" sz="2400" dirty="0">
                <a:solidFill>
                  <a:srgbClr val="FF0000"/>
                </a:solidFill>
              </a:rPr>
              <a:t>if (v marked “visited” &amp;&amp; ! v marked “done”){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		</a:t>
            </a:r>
            <a:r>
              <a:rPr lang="en-US" sz="2400" dirty="0" err="1">
                <a:solidFill>
                  <a:srgbClr val="FF0000"/>
                </a:solidFill>
              </a:rPr>
              <a:t>cycleFound</a:t>
            </a:r>
            <a:r>
              <a:rPr lang="en-US" sz="2400" dirty="0">
                <a:solidFill>
                  <a:srgbClr val="FF0000"/>
                </a:solidFill>
              </a:rPr>
              <a:t>=true;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	}</a:t>
            </a:r>
          </a:p>
          <a:p>
            <a:r>
              <a:rPr lang="en-US" sz="2400" dirty="0"/>
              <a:t>		if (! v marked “visited”</a:t>
            </a:r>
            <a:r>
              <a:rPr lang="en-US" sz="2400" dirty="0">
                <a:solidFill>
                  <a:srgbClr val="FF0000"/>
                </a:solidFill>
              </a:rPr>
              <a:t> &amp;&amp; !</a:t>
            </a:r>
            <a:r>
              <a:rPr lang="en-US" sz="2400" dirty="0" err="1">
                <a:solidFill>
                  <a:srgbClr val="FF0000"/>
                </a:solidFill>
              </a:rPr>
              <a:t>cycleFound</a:t>
            </a:r>
            <a:r>
              <a:rPr lang="en-US" sz="2400" dirty="0"/>
              <a:t>){</a:t>
            </a:r>
          </a:p>
          <a:p>
            <a:r>
              <a:rPr lang="en-US" sz="2400" dirty="0"/>
              <a:t>			</a:t>
            </a:r>
            <a:r>
              <a:rPr lang="en-US" sz="2400" dirty="0" err="1">
                <a:solidFill>
                  <a:srgbClr val="FF0000"/>
                </a:solidFill>
              </a:rPr>
              <a:t>cycleFound</a:t>
            </a:r>
            <a:r>
              <a:rPr lang="en-US" sz="2400" dirty="0">
                <a:solidFill>
                  <a:srgbClr val="FF0000"/>
                </a:solidFill>
              </a:rPr>
              <a:t> = </a:t>
            </a:r>
            <a:r>
              <a:rPr lang="en-US" sz="2400" dirty="0" err="1"/>
              <a:t>hasCycle</a:t>
            </a:r>
            <a:r>
              <a:rPr lang="en-US" sz="2400" dirty="0"/>
              <a:t>(graph, v);</a:t>
            </a:r>
          </a:p>
          <a:p>
            <a:r>
              <a:rPr lang="en-US" sz="2400" dirty="0"/>
              <a:t>		}</a:t>
            </a:r>
          </a:p>
          <a:p>
            <a:r>
              <a:rPr lang="en-US" sz="2400" dirty="0"/>
              <a:t>	}</a:t>
            </a:r>
          </a:p>
          <a:p>
            <a:r>
              <a:rPr lang="en-US" sz="2400" dirty="0"/>
              <a:t>	mark </a:t>
            </a:r>
            <a:r>
              <a:rPr lang="en-US" sz="2400" dirty="0" err="1"/>
              <a:t>curr</a:t>
            </a:r>
            <a:r>
              <a:rPr lang="en-US" sz="2400" dirty="0"/>
              <a:t> as “done”;</a:t>
            </a:r>
          </a:p>
          <a:p>
            <a:r>
              <a:rPr lang="en-US" sz="2400" dirty="0"/>
              <a:t>	</a:t>
            </a:r>
            <a:r>
              <a:rPr lang="en-US" sz="2400" dirty="0">
                <a:solidFill>
                  <a:srgbClr val="FF0000"/>
                </a:solidFill>
              </a:rPr>
              <a:t>return </a:t>
            </a:r>
            <a:r>
              <a:rPr lang="en-US" sz="2400" dirty="0" err="1">
                <a:solidFill>
                  <a:srgbClr val="FF0000"/>
                </a:solidFill>
              </a:rPr>
              <a:t>cycleFound</a:t>
            </a:r>
            <a:r>
              <a:rPr lang="en-US" sz="2400" dirty="0">
                <a:solidFill>
                  <a:srgbClr val="FF0000"/>
                </a:solidFill>
              </a:rPr>
              <a:t>;</a:t>
            </a:r>
          </a:p>
          <a:p>
            <a:r>
              <a:rPr lang="en-US" sz="2400" dirty="0"/>
              <a:t>}			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8200AC9-7D9A-1925-52EB-C7B86A898E60}"/>
              </a:ext>
            </a:extLst>
          </p:cNvPr>
          <p:cNvGrpSpPr/>
          <p:nvPr/>
        </p:nvGrpSpPr>
        <p:grpSpPr>
          <a:xfrm>
            <a:off x="303500" y="2950683"/>
            <a:ext cx="4385159" cy="2420607"/>
            <a:chOff x="6934200" y="4047495"/>
            <a:chExt cx="4385159" cy="242060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F4A86F4-FB7F-26CB-6FB5-7F1BFF9453F7}"/>
                </a:ext>
              </a:extLst>
            </p:cNvPr>
            <p:cNvGrpSpPr/>
            <p:nvPr/>
          </p:nvGrpSpPr>
          <p:grpSpPr>
            <a:xfrm>
              <a:off x="6934200" y="4047495"/>
              <a:ext cx="4385159" cy="2420607"/>
              <a:chOff x="1524000" y="2625729"/>
              <a:chExt cx="7044346" cy="3888478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57445EE1-44C3-64A2-986E-D46EA88A8BED}"/>
                  </a:ext>
                </a:extLst>
              </p:cNvPr>
              <p:cNvGrpSpPr/>
              <p:nvPr/>
            </p:nvGrpSpPr>
            <p:grpSpPr>
              <a:xfrm>
                <a:off x="1524000" y="2625729"/>
                <a:ext cx="7044346" cy="3888478"/>
                <a:chOff x="0" y="3020093"/>
                <a:chExt cx="7044346" cy="3888478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98667B16-A5D7-BBD9-C34D-964D4C9AFF12}"/>
                    </a:ext>
                  </a:extLst>
                </p:cNvPr>
                <p:cNvCxnSpPr>
                  <a:stCxn id="47" idx="7"/>
                  <a:endCxn id="48" idx="2"/>
                </p:cNvCxnSpPr>
                <p:nvPr/>
              </p:nvCxnSpPr>
              <p:spPr>
                <a:xfrm flipV="1">
                  <a:off x="438102" y="3276727"/>
                  <a:ext cx="1492916" cy="962604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FA0256C7-0C0F-A799-5AE9-2E217FD5D756}"/>
                    </a:ext>
                  </a:extLst>
                </p:cNvPr>
                <p:cNvCxnSpPr>
                  <a:stCxn id="48" idx="6"/>
                  <a:endCxn id="51" idx="2"/>
                </p:cNvCxnSpPr>
                <p:nvPr/>
              </p:nvCxnSpPr>
              <p:spPr>
                <a:xfrm>
                  <a:off x="2444286" y="3276727"/>
                  <a:ext cx="1510213" cy="52390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254B94F8-CF37-B94A-47FD-BD2899922A25}"/>
                    </a:ext>
                  </a:extLst>
                </p:cNvPr>
                <p:cNvCxnSpPr>
                  <a:stCxn id="47" idx="4"/>
                  <a:endCxn id="49" idx="1"/>
                </p:cNvCxnSpPr>
                <p:nvPr/>
              </p:nvCxnSpPr>
              <p:spPr>
                <a:xfrm>
                  <a:off x="256634" y="4677433"/>
                  <a:ext cx="857899" cy="1046257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2D98E141-8BD7-326E-BA69-6B184455899A}"/>
                    </a:ext>
                  </a:extLst>
                </p:cNvPr>
                <p:cNvCxnSpPr>
                  <a:stCxn id="50" idx="3"/>
                  <a:endCxn id="49" idx="7"/>
                </p:cNvCxnSpPr>
                <p:nvPr/>
              </p:nvCxnSpPr>
              <p:spPr>
                <a:xfrm flipH="1">
                  <a:off x="1477469" y="4930617"/>
                  <a:ext cx="1172042" cy="79307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ADAFBF81-44CC-A51D-66C0-2C5B87B35C40}"/>
                    </a:ext>
                  </a:extLst>
                </p:cNvPr>
                <p:cNvCxnSpPr>
                  <a:stCxn id="52" idx="2"/>
                  <a:endCxn id="49" idx="5"/>
                </p:cNvCxnSpPr>
                <p:nvPr/>
              </p:nvCxnSpPr>
              <p:spPr>
                <a:xfrm flipH="1" flipV="1">
                  <a:off x="1477469" y="6086626"/>
                  <a:ext cx="1369411" cy="56531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52C89A0F-5857-790A-2E5A-C334C74AD9DF}"/>
                    </a:ext>
                  </a:extLst>
                </p:cNvPr>
                <p:cNvCxnSpPr>
                  <a:stCxn id="50" idx="5"/>
                  <a:endCxn id="52" idx="0"/>
                </p:cNvCxnSpPr>
                <p:nvPr/>
              </p:nvCxnSpPr>
              <p:spPr>
                <a:xfrm>
                  <a:off x="3012447" y="4930617"/>
                  <a:ext cx="91067" cy="1464686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352BECD2-A307-35FE-E7B9-BEF318C03A1D}"/>
                    </a:ext>
                  </a:extLst>
                </p:cNvPr>
                <p:cNvCxnSpPr>
                  <a:cxnSpLocks/>
                  <a:stCxn id="48" idx="5"/>
                  <a:endCxn id="53" idx="1"/>
                </p:cNvCxnSpPr>
                <p:nvPr/>
              </p:nvCxnSpPr>
              <p:spPr>
                <a:xfrm>
                  <a:off x="2369118" y="3458194"/>
                  <a:ext cx="2707217" cy="2755642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839A6867-664B-0A60-EC3B-4B9FB9DABFF2}"/>
                    </a:ext>
                  </a:extLst>
                </p:cNvPr>
                <p:cNvCxnSpPr>
                  <a:cxnSpLocks/>
                  <a:stCxn id="55" idx="4"/>
                  <a:endCxn id="53" idx="0"/>
                </p:cNvCxnSpPr>
                <p:nvPr/>
              </p:nvCxnSpPr>
              <p:spPr>
                <a:xfrm flipH="1">
                  <a:off x="5257802" y="4262423"/>
                  <a:ext cx="305431" cy="187624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8890D792-DD4D-C941-053C-56792BC91B07}"/>
                    </a:ext>
                  </a:extLst>
                </p:cNvPr>
                <p:cNvCxnSpPr>
                  <a:stCxn id="55" idx="2"/>
                  <a:endCxn id="51" idx="5"/>
                </p:cNvCxnSpPr>
                <p:nvPr/>
              </p:nvCxnSpPr>
              <p:spPr>
                <a:xfrm flipH="1" flipV="1">
                  <a:off x="4392601" y="3510585"/>
                  <a:ext cx="913997" cy="49520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B1E4AEE4-0B75-9ED8-B545-8ECB83BC5819}"/>
                    </a:ext>
                  </a:extLst>
                </p:cNvPr>
                <p:cNvCxnSpPr>
                  <a:stCxn id="54" idx="1"/>
                  <a:endCxn id="55" idx="5"/>
                </p:cNvCxnSpPr>
                <p:nvPr/>
              </p:nvCxnSpPr>
              <p:spPr>
                <a:xfrm flipH="1" flipV="1">
                  <a:off x="5744700" y="4187258"/>
                  <a:ext cx="861544" cy="674868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E5F552B6-93EB-210F-6CA5-732260C4CB99}"/>
                    </a:ext>
                  </a:extLst>
                </p:cNvPr>
                <p:cNvCxnSpPr>
                  <a:stCxn id="54" idx="3"/>
                  <a:endCxn id="53" idx="6"/>
                </p:cNvCxnSpPr>
                <p:nvPr/>
              </p:nvCxnSpPr>
              <p:spPr>
                <a:xfrm flipH="1">
                  <a:off x="5514435" y="5225062"/>
                  <a:ext cx="1091809" cy="117024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C9CF98F7-72EE-A41B-94B4-C0C7D5B40A13}"/>
                    </a:ext>
                  </a:extLst>
                </p:cNvPr>
                <p:cNvCxnSpPr>
                  <a:stCxn id="48" idx="4"/>
                  <a:endCxn id="49" idx="0"/>
                </p:cNvCxnSpPr>
                <p:nvPr/>
              </p:nvCxnSpPr>
              <p:spPr>
                <a:xfrm flipH="1">
                  <a:off x="1296001" y="3533361"/>
                  <a:ext cx="891651" cy="211516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CCD3DB87-8FDD-BBEE-9D89-F763E1040ED7}"/>
                    </a:ext>
                  </a:extLst>
                </p:cNvPr>
                <p:cNvSpPr/>
                <p:nvPr/>
              </p:nvSpPr>
              <p:spPr>
                <a:xfrm>
                  <a:off x="0" y="4164165"/>
                  <a:ext cx="513268" cy="5132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84B893D-29DB-BB7C-BBA0-B919C23C6B1E}"/>
                    </a:ext>
                  </a:extLst>
                </p:cNvPr>
                <p:cNvSpPr/>
                <p:nvPr/>
              </p:nvSpPr>
              <p:spPr>
                <a:xfrm>
                  <a:off x="1931018" y="302009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E98533ED-C91E-BCB7-C7FA-6A6BB23DB5EE}"/>
                    </a:ext>
                  </a:extLst>
                </p:cNvPr>
                <p:cNvSpPr/>
                <p:nvPr/>
              </p:nvSpPr>
              <p:spPr>
                <a:xfrm>
                  <a:off x="1039367" y="5648524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E5E38723-49F4-D444-B6E9-10D1CEE06FAA}"/>
                    </a:ext>
                  </a:extLst>
                </p:cNvPr>
                <p:cNvSpPr/>
                <p:nvPr/>
              </p:nvSpPr>
              <p:spPr>
                <a:xfrm>
                  <a:off x="2574345" y="4492515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494084C6-F266-1A65-C3CD-B28BAECD1CD3}"/>
                    </a:ext>
                  </a:extLst>
                </p:cNvPr>
                <p:cNvSpPr/>
                <p:nvPr/>
              </p:nvSpPr>
              <p:spPr>
                <a:xfrm>
                  <a:off x="3954499" y="307248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D79CA729-96DA-7BDA-8FA9-CD452C4A54D4}"/>
                    </a:ext>
                  </a:extLst>
                </p:cNvPr>
                <p:cNvSpPr/>
                <p:nvPr/>
              </p:nvSpPr>
              <p:spPr>
                <a:xfrm>
                  <a:off x="2846880" y="6395303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1F607055-3BC9-7EEA-81D8-BD20DB6D7E80}"/>
                    </a:ext>
                  </a:extLst>
                </p:cNvPr>
                <p:cNvSpPr/>
                <p:nvPr/>
              </p:nvSpPr>
              <p:spPr>
                <a:xfrm>
                  <a:off x="5001167" y="6138669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58830F5E-7D53-760E-EA93-ACF453B746AC}"/>
                    </a:ext>
                  </a:extLst>
                </p:cNvPr>
                <p:cNvSpPr/>
                <p:nvPr/>
              </p:nvSpPr>
              <p:spPr>
                <a:xfrm>
                  <a:off x="6531078" y="4786960"/>
                  <a:ext cx="513268" cy="513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9</a:t>
                  </a: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DA593680-DCFA-7AF1-C06C-855B87D1B597}"/>
                    </a:ext>
                  </a:extLst>
                </p:cNvPr>
                <p:cNvSpPr/>
                <p:nvPr/>
              </p:nvSpPr>
              <p:spPr>
                <a:xfrm>
                  <a:off x="5306598" y="3749156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035AA82-3EEE-70A9-9876-C158C70B2BD0}"/>
                  </a:ext>
                </a:extLst>
              </p:cNvPr>
              <p:cNvCxnSpPr>
                <a:cxnSpLocks/>
                <a:stCxn id="52" idx="3"/>
                <a:endCxn id="49" idx="4"/>
              </p:cNvCxnSpPr>
              <p:nvPr/>
            </p:nvCxnSpPr>
            <p:spPr>
              <a:xfrm flipH="1" flipV="1">
                <a:off x="2820001" y="5767428"/>
                <a:ext cx="1626045" cy="67161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0E6D0F4-C146-E647-3385-43715450879E}"/>
                </a:ext>
              </a:extLst>
            </p:cNvPr>
            <p:cNvCxnSpPr>
              <a:cxnSpLocks/>
              <a:stCxn id="52" idx="6"/>
              <a:endCxn id="53" idx="3"/>
            </p:cNvCxnSpPr>
            <p:nvPr/>
          </p:nvCxnSpPr>
          <p:spPr>
            <a:xfrm flipV="1">
              <a:off x="9025917" y="6261553"/>
              <a:ext cx="1068340" cy="4679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305A923-957B-ED78-9721-01D3F5097FFD}"/>
              </a:ext>
            </a:extLst>
          </p:cNvPr>
          <p:cNvSpPr txBox="1"/>
          <p:nvPr/>
        </p:nvSpPr>
        <p:spPr>
          <a:xfrm>
            <a:off x="7931446" y="424092"/>
            <a:ext cx="4101507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Idea: Look for a back edge!</a:t>
            </a:r>
          </a:p>
        </p:txBody>
      </p:sp>
    </p:spTree>
    <p:extLst>
      <p:ext uri="{BB962C8B-B14F-4D97-AF65-F5344CB8AC3E}">
        <p14:creationId xmlns:p14="http://schemas.microsoft.com/office/powerpoint/2010/main" val="21760316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Topological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Topological Sort of a </a:t>
                </a:r>
                <a:r>
                  <a:rPr lang="en-US" b="1" dirty="0"/>
                  <a:t>directed acyclic graph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a permutation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such that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is before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in the permutation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36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652F29-0A79-210D-2DF8-9579B15BE792}"/>
              </a:ext>
            </a:extLst>
          </p:cNvPr>
          <p:cNvGrpSpPr/>
          <p:nvPr/>
        </p:nvGrpSpPr>
        <p:grpSpPr>
          <a:xfrm>
            <a:off x="7009533" y="4114199"/>
            <a:ext cx="4385159" cy="2420607"/>
            <a:chOff x="6934200" y="4047495"/>
            <a:chExt cx="4385159" cy="242060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7EB8E3F-6751-1E82-7583-8F80C26138DF}"/>
                </a:ext>
              </a:extLst>
            </p:cNvPr>
            <p:cNvGrpSpPr/>
            <p:nvPr/>
          </p:nvGrpSpPr>
          <p:grpSpPr>
            <a:xfrm>
              <a:off x="6934200" y="4047495"/>
              <a:ext cx="4385159" cy="2420607"/>
              <a:chOff x="1524000" y="2625729"/>
              <a:chExt cx="7044346" cy="3888478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33A9D27-8499-DCAD-BB09-C5811A2BD9B8}"/>
                  </a:ext>
                </a:extLst>
              </p:cNvPr>
              <p:cNvGrpSpPr/>
              <p:nvPr/>
            </p:nvGrpSpPr>
            <p:grpSpPr>
              <a:xfrm>
                <a:off x="1524000" y="2625729"/>
                <a:ext cx="7044346" cy="3888478"/>
                <a:chOff x="0" y="3020093"/>
                <a:chExt cx="7044346" cy="3888478"/>
              </a:xfrm>
            </p:grpSpPr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76F20D4D-C2AE-E63F-6C7C-DE9BDBED70C7}"/>
                    </a:ext>
                  </a:extLst>
                </p:cNvPr>
                <p:cNvCxnSpPr>
                  <a:stCxn id="58" idx="7"/>
                  <a:endCxn id="59" idx="2"/>
                </p:cNvCxnSpPr>
                <p:nvPr/>
              </p:nvCxnSpPr>
              <p:spPr>
                <a:xfrm flipV="1">
                  <a:off x="438102" y="3276727"/>
                  <a:ext cx="1492916" cy="962604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F02F690A-F0D8-CEFB-E093-724538ADFB0B}"/>
                    </a:ext>
                  </a:extLst>
                </p:cNvPr>
                <p:cNvCxnSpPr>
                  <a:stCxn id="59" idx="6"/>
                  <a:endCxn id="62" idx="2"/>
                </p:cNvCxnSpPr>
                <p:nvPr/>
              </p:nvCxnSpPr>
              <p:spPr>
                <a:xfrm>
                  <a:off x="2444286" y="3276727"/>
                  <a:ext cx="1510213" cy="52390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E52C7ABA-BBB6-2678-6598-C7D0CEA71D55}"/>
                    </a:ext>
                  </a:extLst>
                </p:cNvPr>
                <p:cNvCxnSpPr>
                  <a:stCxn id="58" idx="4"/>
                  <a:endCxn id="60" idx="1"/>
                </p:cNvCxnSpPr>
                <p:nvPr/>
              </p:nvCxnSpPr>
              <p:spPr>
                <a:xfrm>
                  <a:off x="256634" y="4677433"/>
                  <a:ext cx="857899" cy="1046257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29662FE4-23A3-CBB5-86C2-A01319284309}"/>
                    </a:ext>
                  </a:extLst>
                </p:cNvPr>
                <p:cNvCxnSpPr>
                  <a:stCxn id="61" idx="3"/>
                  <a:endCxn id="60" idx="7"/>
                </p:cNvCxnSpPr>
                <p:nvPr/>
              </p:nvCxnSpPr>
              <p:spPr>
                <a:xfrm flipH="1">
                  <a:off x="1477469" y="4930617"/>
                  <a:ext cx="1172042" cy="79307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832A12C4-8001-3670-1EDB-F2EFBDB7661E}"/>
                    </a:ext>
                  </a:extLst>
                </p:cNvPr>
                <p:cNvCxnSpPr>
                  <a:stCxn id="61" idx="5"/>
                  <a:endCxn id="63" idx="0"/>
                </p:cNvCxnSpPr>
                <p:nvPr/>
              </p:nvCxnSpPr>
              <p:spPr>
                <a:xfrm>
                  <a:off x="3012447" y="4930617"/>
                  <a:ext cx="91067" cy="1464686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9BFE5E66-3D07-C865-EB56-C97B22695E90}"/>
                    </a:ext>
                  </a:extLst>
                </p:cNvPr>
                <p:cNvCxnSpPr>
                  <a:cxnSpLocks/>
                  <a:stCxn id="66" idx="3"/>
                  <a:endCxn id="59" idx="5"/>
                </p:cNvCxnSpPr>
                <p:nvPr/>
              </p:nvCxnSpPr>
              <p:spPr>
                <a:xfrm flipH="1" flipV="1">
                  <a:off x="2369118" y="3458194"/>
                  <a:ext cx="3012648" cy="72906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3324CD16-9A95-C1EA-83C5-7A9080A0385E}"/>
                    </a:ext>
                  </a:extLst>
                </p:cNvPr>
                <p:cNvCxnSpPr>
                  <a:cxnSpLocks/>
                  <a:stCxn id="66" idx="4"/>
                  <a:endCxn id="64" idx="0"/>
                </p:cNvCxnSpPr>
                <p:nvPr/>
              </p:nvCxnSpPr>
              <p:spPr>
                <a:xfrm flipH="1">
                  <a:off x="5257802" y="4262423"/>
                  <a:ext cx="305431" cy="187624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DEE0805D-E768-31B1-8BF9-AAD97F21580B}"/>
                    </a:ext>
                  </a:extLst>
                </p:cNvPr>
                <p:cNvCxnSpPr>
                  <a:stCxn id="66" idx="2"/>
                  <a:endCxn id="62" idx="5"/>
                </p:cNvCxnSpPr>
                <p:nvPr/>
              </p:nvCxnSpPr>
              <p:spPr>
                <a:xfrm flipH="1" flipV="1">
                  <a:off x="4392601" y="3510585"/>
                  <a:ext cx="913997" cy="49520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66C691D0-D9B7-B74F-D15F-4D0CDB0BB571}"/>
                    </a:ext>
                  </a:extLst>
                </p:cNvPr>
                <p:cNvCxnSpPr>
                  <a:stCxn id="65" idx="1"/>
                  <a:endCxn id="66" idx="5"/>
                </p:cNvCxnSpPr>
                <p:nvPr/>
              </p:nvCxnSpPr>
              <p:spPr>
                <a:xfrm flipH="1" flipV="1">
                  <a:off x="5744700" y="4187258"/>
                  <a:ext cx="861544" cy="674868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A28A2562-2B96-4380-2649-D2603A892492}"/>
                    </a:ext>
                  </a:extLst>
                </p:cNvPr>
                <p:cNvCxnSpPr>
                  <a:stCxn id="65" idx="3"/>
                  <a:endCxn id="64" idx="6"/>
                </p:cNvCxnSpPr>
                <p:nvPr/>
              </p:nvCxnSpPr>
              <p:spPr>
                <a:xfrm flipH="1">
                  <a:off x="5514435" y="5225062"/>
                  <a:ext cx="1091809" cy="117024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D677C7EE-6C4E-FD2F-87D9-ABDBFACDFE6D}"/>
                    </a:ext>
                  </a:extLst>
                </p:cNvPr>
                <p:cNvCxnSpPr>
                  <a:stCxn id="59" idx="4"/>
                  <a:endCxn id="60" idx="0"/>
                </p:cNvCxnSpPr>
                <p:nvPr/>
              </p:nvCxnSpPr>
              <p:spPr>
                <a:xfrm flipH="1">
                  <a:off x="1296001" y="3533361"/>
                  <a:ext cx="891651" cy="211516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2D856A7F-12C5-19F0-FCB2-420F43545988}"/>
                    </a:ext>
                  </a:extLst>
                </p:cNvPr>
                <p:cNvSpPr/>
                <p:nvPr/>
              </p:nvSpPr>
              <p:spPr>
                <a:xfrm>
                  <a:off x="0" y="4164165"/>
                  <a:ext cx="513268" cy="5132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3C5968D7-2907-9113-8FF6-CC4B379CC232}"/>
                    </a:ext>
                  </a:extLst>
                </p:cNvPr>
                <p:cNvSpPr/>
                <p:nvPr/>
              </p:nvSpPr>
              <p:spPr>
                <a:xfrm>
                  <a:off x="1931018" y="302009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7DBE19AF-9821-7DB2-BABD-9828DF2FDA2B}"/>
                    </a:ext>
                  </a:extLst>
                </p:cNvPr>
                <p:cNvSpPr/>
                <p:nvPr/>
              </p:nvSpPr>
              <p:spPr>
                <a:xfrm>
                  <a:off x="1039367" y="5648524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66C0888B-D28A-7C05-A7DC-C42BD35E4A46}"/>
                    </a:ext>
                  </a:extLst>
                </p:cNvPr>
                <p:cNvSpPr/>
                <p:nvPr/>
              </p:nvSpPr>
              <p:spPr>
                <a:xfrm>
                  <a:off x="2574345" y="4492515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AF6BA200-2A32-4B42-FDB6-8BC54E2290CC}"/>
                    </a:ext>
                  </a:extLst>
                </p:cNvPr>
                <p:cNvSpPr/>
                <p:nvPr/>
              </p:nvSpPr>
              <p:spPr>
                <a:xfrm>
                  <a:off x="3954499" y="307248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10A11247-2014-BBA9-F784-829C0D1A56DD}"/>
                    </a:ext>
                  </a:extLst>
                </p:cNvPr>
                <p:cNvSpPr/>
                <p:nvPr/>
              </p:nvSpPr>
              <p:spPr>
                <a:xfrm>
                  <a:off x="2846880" y="6395303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A6FA3B9B-58B9-D650-AE52-EB3C4C14EBF2}"/>
                    </a:ext>
                  </a:extLst>
                </p:cNvPr>
                <p:cNvSpPr/>
                <p:nvPr/>
              </p:nvSpPr>
              <p:spPr>
                <a:xfrm>
                  <a:off x="5001167" y="6138669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B5EA0F88-7B97-1BA7-DF0F-7D5459392071}"/>
                    </a:ext>
                  </a:extLst>
                </p:cNvPr>
                <p:cNvSpPr/>
                <p:nvPr/>
              </p:nvSpPr>
              <p:spPr>
                <a:xfrm>
                  <a:off x="6531078" y="4786960"/>
                  <a:ext cx="513268" cy="513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9</a:t>
                  </a:r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2909E842-3B88-2325-732B-830110DB65F8}"/>
                    </a:ext>
                  </a:extLst>
                </p:cNvPr>
                <p:cNvSpPr/>
                <p:nvPr/>
              </p:nvSpPr>
              <p:spPr>
                <a:xfrm>
                  <a:off x="5306598" y="3749156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234E73A-0E2E-C169-BBC8-1336F0573A3C}"/>
                  </a:ext>
                </a:extLst>
              </p:cNvPr>
              <p:cNvCxnSpPr>
                <a:cxnSpLocks/>
                <a:stCxn id="63" idx="2"/>
                <a:endCxn id="60" idx="5"/>
              </p:cNvCxnSpPr>
              <p:nvPr/>
            </p:nvCxnSpPr>
            <p:spPr>
              <a:xfrm flipH="1" flipV="1">
                <a:off x="3001468" y="5692260"/>
                <a:ext cx="1369411" cy="565314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D5250A6-491F-63A7-7A2B-12750046089E}"/>
                </a:ext>
              </a:extLst>
            </p:cNvPr>
            <p:cNvCxnSpPr>
              <a:cxnSpLocks/>
              <a:stCxn id="63" idx="6"/>
              <a:endCxn id="64" idx="3"/>
            </p:cNvCxnSpPr>
            <p:nvPr/>
          </p:nvCxnSpPr>
          <p:spPr>
            <a:xfrm flipV="1">
              <a:off x="9025917" y="6261553"/>
              <a:ext cx="1068340" cy="4679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20B0D44-4503-B113-87EC-AB0E7A1FCD53}"/>
              </a:ext>
            </a:extLst>
          </p:cNvPr>
          <p:cNvCxnSpPr>
            <a:stCxn id="50" idx="6"/>
            <a:endCxn id="53" idx="2"/>
          </p:cNvCxnSpPr>
          <p:nvPr/>
        </p:nvCxnSpPr>
        <p:spPr>
          <a:xfrm>
            <a:off x="3554103" y="5244295"/>
            <a:ext cx="395811" cy="2178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C39D31B-7AA3-5A48-D190-1D40BC85C1C6}"/>
              </a:ext>
            </a:extLst>
          </p:cNvPr>
          <p:cNvCxnSpPr>
            <a:cxnSpLocks/>
            <a:stCxn id="49" idx="6"/>
            <a:endCxn id="51" idx="2"/>
          </p:cNvCxnSpPr>
          <p:nvPr/>
        </p:nvCxnSpPr>
        <p:spPr>
          <a:xfrm>
            <a:off x="619356" y="5234984"/>
            <a:ext cx="449770" cy="6315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9529C94-2160-69CC-F66F-68DB22CA31D4}"/>
              </a:ext>
            </a:extLst>
          </p:cNvPr>
          <p:cNvCxnSpPr>
            <a:cxnSpLocks/>
            <a:stCxn id="52" idx="2"/>
            <a:endCxn id="51" idx="6"/>
          </p:cNvCxnSpPr>
          <p:nvPr/>
        </p:nvCxnSpPr>
        <p:spPr>
          <a:xfrm flipH="1" flipV="1">
            <a:off x="1388639" y="5241299"/>
            <a:ext cx="403878" cy="5993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43BF517-36A9-3702-EE69-685E12DA7259}"/>
              </a:ext>
            </a:extLst>
          </p:cNvPr>
          <p:cNvCxnSpPr>
            <a:cxnSpLocks/>
            <a:stCxn id="52" idx="6"/>
            <a:endCxn id="54" idx="2"/>
          </p:cNvCxnSpPr>
          <p:nvPr/>
        </p:nvCxnSpPr>
        <p:spPr>
          <a:xfrm>
            <a:off x="2112030" y="5247292"/>
            <a:ext cx="401523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E0D209-7094-638C-C4AA-27037DB27106}"/>
              </a:ext>
            </a:extLst>
          </p:cNvPr>
          <p:cNvCxnSpPr>
            <a:cxnSpLocks/>
            <a:stCxn id="57" idx="6"/>
            <a:endCxn id="55" idx="2"/>
          </p:cNvCxnSpPr>
          <p:nvPr/>
        </p:nvCxnSpPr>
        <p:spPr>
          <a:xfrm flipV="1">
            <a:off x="5610488" y="5234983"/>
            <a:ext cx="325755" cy="1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44C4795-CDC5-0939-14B6-7DF5DAF16019}"/>
              </a:ext>
            </a:extLst>
          </p:cNvPr>
          <p:cNvCxnSpPr>
            <a:cxnSpLocks/>
            <a:stCxn id="56" idx="6"/>
            <a:endCxn id="57" idx="2"/>
          </p:cNvCxnSpPr>
          <p:nvPr/>
        </p:nvCxnSpPr>
        <p:spPr>
          <a:xfrm>
            <a:off x="4895164" y="5222490"/>
            <a:ext cx="395811" cy="12494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5A71178C-0CB5-81FD-1C6B-5885A1FB0446}"/>
              </a:ext>
            </a:extLst>
          </p:cNvPr>
          <p:cNvSpPr/>
          <p:nvPr/>
        </p:nvSpPr>
        <p:spPr>
          <a:xfrm>
            <a:off x="299843" y="5075227"/>
            <a:ext cx="319513" cy="3195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513346B-401C-3652-32D9-06DEA4AF7513}"/>
              </a:ext>
            </a:extLst>
          </p:cNvPr>
          <p:cNvSpPr/>
          <p:nvPr/>
        </p:nvSpPr>
        <p:spPr>
          <a:xfrm>
            <a:off x="3234590" y="5084538"/>
            <a:ext cx="319513" cy="31951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513FE45-B8A0-FFEC-0FD0-6DC0DB834F09}"/>
              </a:ext>
            </a:extLst>
          </p:cNvPr>
          <p:cNvSpPr/>
          <p:nvPr/>
        </p:nvSpPr>
        <p:spPr>
          <a:xfrm>
            <a:off x="1069126" y="5081542"/>
            <a:ext cx="319513" cy="3195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DA80F62-FF8D-4A09-382B-25FB41FB52BB}"/>
              </a:ext>
            </a:extLst>
          </p:cNvPr>
          <p:cNvSpPr/>
          <p:nvPr/>
        </p:nvSpPr>
        <p:spPr>
          <a:xfrm>
            <a:off x="1792517" y="5087535"/>
            <a:ext cx="319513" cy="3195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293ED18-F8D1-4A1B-3349-17CEE171B546}"/>
              </a:ext>
            </a:extLst>
          </p:cNvPr>
          <p:cNvSpPr/>
          <p:nvPr/>
        </p:nvSpPr>
        <p:spPr>
          <a:xfrm>
            <a:off x="3949914" y="5086716"/>
            <a:ext cx="319513" cy="31951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E957851-1997-7A07-C848-B94950E30C25}"/>
              </a:ext>
            </a:extLst>
          </p:cNvPr>
          <p:cNvSpPr/>
          <p:nvPr/>
        </p:nvSpPr>
        <p:spPr>
          <a:xfrm>
            <a:off x="2513553" y="5087535"/>
            <a:ext cx="319513" cy="3195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A22541B-82CB-C642-8CB9-FAA3546D6900}"/>
              </a:ext>
            </a:extLst>
          </p:cNvPr>
          <p:cNvSpPr/>
          <p:nvPr/>
        </p:nvSpPr>
        <p:spPr>
          <a:xfrm>
            <a:off x="5936243" y="5075226"/>
            <a:ext cx="319513" cy="31951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0AB557A-4E87-F26F-1D7A-BFF85239C859}"/>
              </a:ext>
            </a:extLst>
          </p:cNvPr>
          <p:cNvSpPr/>
          <p:nvPr/>
        </p:nvSpPr>
        <p:spPr>
          <a:xfrm>
            <a:off x="4575651" y="5062733"/>
            <a:ext cx="319513" cy="3195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EBB0A32-9C29-4F89-4C8D-81397F03586E}"/>
              </a:ext>
            </a:extLst>
          </p:cNvPr>
          <p:cNvSpPr/>
          <p:nvPr/>
        </p:nvSpPr>
        <p:spPr>
          <a:xfrm>
            <a:off x="5290975" y="5075227"/>
            <a:ext cx="319513" cy="31951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153" name="Connector: Curved 152">
            <a:extLst>
              <a:ext uri="{FF2B5EF4-FFF2-40B4-BE49-F238E27FC236}">
                <a16:creationId xmlns:a16="http://schemas.microsoft.com/office/drawing/2014/main" id="{814C6C3D-8A21-06DD-4CAA-098772864918}"/>
              </a:ext>
            </a:extLst>
          </p:cNvPr>
          <p:cNvCxnSpPr>
            <a:cxnSpLocks/>
            <a:stCxn id="49" idx="0"/>
            <a:endCxn id="50" idx="0"/>
          </p:cNvCxnSpPr>
          <p:nvPr/>
        </p:nvCxnSpPr>
        <p:spPr>
          <a:xfrm rot="16200000" flipH="1">
            <a:off x="1922317" y="3612509"/>
            <a:ext cx="9311" cy="2934747"/>
          </a:xfrm>
          <a:prstGeom prst="curvedConnector3">
            <a:avLst>
              <a:gd name="adj1" fmla="val -4439126"/>
            </a:avLst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or: Curved 157">
            <a:extLst>
              <a:ext uri="{FF2B5EF4-FFF2-40B4-BE49-F238E27FC236}">
                <a16:creationId xmlns:a16="http://schemas.microsoft.com/office/drawing/2014/main" id="{A4729202-4054-EC19-C819-B933598504E1}"/>
              </a:ext>
            </a:extLst>
          </p:cNvPr>
          <p:cNvCxnSpPr>
            <a:cxnSpLocks/>
            <a:stCxn id="51" idx="0"/>
            <a:endCxn id="50" idx="1"/>
          </p:cNvCxnSpPr>
          <p:nvPr/>
        </p:nvCxnSpPr>
        <p:spPr>
          <a:xfrm rot="16200000" flipH="1">
            <a:off x="2230238" y="4080187"/>
            <a:ext cx="49788" cy="2052499"/>
          </a:xfrm>
          <a:prstGeom prst="curvedConnector3">
            <a:avLst>
              <a:gd name="adj1" fmla="val -459147"/>
            </a:avLst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or: Curved 161">
            <a:extLst>
              <a:ext uri="{FF2B5EF4-FFF2-40B4-BE49-F238E27FC236}">
                <a16:creationId xmlns:a16="http://schemas.microsoft.com/office/drawing/2014/main" id="{0559DE45-F33F-F5BF-9F25-091F131C8528}"/>
              </a:ext>
            </a:extLst>
          </p:cNvPr>
          <p:cNvCxnSpPr>
            <a:cxnSpLocks/>
            <a:stCxn id="51" idx="5"/>
            <a:endCxn id="54" idx="3"/>
          </p:cNvCxnSpPr>
          <p:nvPr/>
        </p:nvCxnSpPr>
        <p:spPr>
          <a:xfrm rot="16200000" flipH="1">
            <a:off x="1948100" y="4748010"/>
            <a:ext cx="5993" cy="1218498"/>
          </a:xfrm>
          <a:prstGeom prst="curvedConnector3">
            <a:avLst>
              <a:gd name="adj1" fmla="val 4695228"/>
            </a:avLst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ctor: Curved 164">
            <a:extLst>
              <a:ext uri="{FF2B5EF4-FFF2-40B4-BE49-F238E27FC236}">
                <a16:creationId xmlns:a16="http://schemas.microsoft.com/office/drawing/2014/main" id="{8C9D547F-8E81-F5F2-EDFF-11DB65A07280}"/>
              </a:ext>
            </a:extLst>
          </p:cNvPr>
          <p:cNvCxnSpPr>
            <a:cxnSpLocks/>
            <a:stCxn id="54" idx="5"/>
            <a:endCxn id="55" idx="4"/>
          </p:cNvCxnSpPr>
          <p:nvPr/>
        </p:nvCxnSpPr>
        <p:spPr>
          <a:xfrm rot="16200000" flipH="1">
            <a:off x="4423896" y="3722634"/>
            <a:ext cx="34483" cy="3309726"/>
          </a:xfrm>
          <a:prstGeom prst="curvedConnector3">
            <a:avLst>
              <a:gd name="adj1" fmla="val 1870040"/>
            </a:avLst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nector: Curved 191">
            <a:extLst>
              <a:ext uri="{FF2B5EF4-FFF2-40B4-BE49-F238E27FC236}">
                <a16:creationId xmlns:a16="http://schemas.microsoft.com/office/drawing/2014/main" id="{B84B2C03-CFCF-CA20-781E-C58089660A45}"/>
              </a:ext>
            </a:extLst>
          </p:cNvPr>
          <p:cNvCxnSpPr>
            <a:cxnSpLocks/>
            <a:stCxn id="50" idx="7"/>
            <a:endCxn id="57" idx="0"/>
          </p:cNvCxnSpPr>
          <p:nvPr/>
        </p:nvCxnSpPr>
        <p:spPr>
          <a:xfrm rot="5400000" flipH="1" flipV="1">
            <a:off x="4450970" y="4131569"/>
            <a:ext cx="56103" cy="1943421"/>
          </a:xfrm>
          <a:prstGeom prst="curvedConnector3">
            <a:avLst>
              <a:gd name="adj1" fmla="val 853193"/>
            </a:avLst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Connector: Curved 210">
            <a:extLst>
              <a:ext uri="{FF2B5EF4-FFF2-40B4-BE49-F238E27FC236}">
                <a16:creationId xmlns:a16="http://schemas.microsoft.com/office/drawing/2014/main" id="{6415C442-473D-7C8D-D16D-EC9EDBE277FA}"/>
              </a:ext>
            </a:extLst>
          </p:cNvPr>
          <p:cNvCxnSpPr>
            <a:cxnSpLocks/>
            <a:stCxn id="53" idx="7"/>
            <a:endCxn id="57" idx="1"/>
          </p:cNvCxnSpPr>
          <p:nvPr/>
        </p:nvCxnSpPr>
        <p:spPr>
          <a:xfrm rot="5400000" flipH="1" flipV="1">
            <a:off x="4774457" y="4570198"/>
            <a:ext cx="11489" cy="1115132"/>
          </a:xfrm>
          <a:prstGeom prst="curvedConnector3">
            <a:avLst>
              <a:gd name="adj1" fmla="val 2497006"/>
            </a:avLst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nector: Curved 227">
            <a:extLst>
              <a:ext uri="{FF2B5EF4-FFF2-40B4-BE49-F238E27FC236}">
                <a16:creationId xmlns:a16="http://schemas.microsoft.com/office/drawing/2014/main" id="{05560F74-47A6-8A48-52DE-D20A78234D0A}"/>
              </a:ext>
            </a:extLst>
          </p:cNvPr>
          <p:cNvCxnSpPr>
            <a:cxnSpLocks/>
            <a:stCxn id="56" idx="5"/>
            <a:endCxn id="55" idx="3"/>
          </p:cNvCxnSpPr>
          <p:nvPr/>
        </p:nvCxnSpPr>
        <p:spPr>
          <a:xfrm rot="16200000" flipH="1">
            <a:off x="5409457" y="4774368"/>
            <a:ext cx="12493" cy="1134663"/>
          </a:xfrm>
          <a:prstGeom prst="curvedConnector3">
            <a:avLst>
              <a:gd name="adj1" fmla="val 2304370"/>
            </a:avLst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5910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Topological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982943-44BD-2E43-5B17-C46839B37AF9}"/>
              </a:ext>
            </a:extLst>
          </p:cNvPr>
          <p:cNvSpPr txBox="1"/>
          <p:nvPr/>
        </p:nvSpPr>
        <p:spPr>
          <a:xfrm>
            <a:off x="68416" y="1812504"/>
            <a:ext cx="4150364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Idea: List in descending order by “done” 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8E4B87-6805-D893-4B1B-77CF46302D85}"/>
              </a:ext>
            </a:extLst>
          </p:cNvPr>
          <p:cNvSpPr txBox="1"/>
          <p:nvPr/>
        </p:nvSpPr>
        <p:spPr>
          <a:xfrm>
            <a:off x="5158899" y="0"/>
            <a:ext cx="86868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List </a:t>
            </a:r>
            <a:r>
              <a:rPr lang="en-US" sz="2200" dirty="0" err="1">
                <a:solidFill>
                  <a:srgbClr val="FF0000"/>
                </a:solidFill>
              </a:rPr>
              <a:t>topologicalSort</a:t>
            </a:r>
            <a:r>
              <a:rPr lang="en-US" sz="2200" dirty="0">
                <a:solidFill>
                  <a:srgbClr val="FF0000"/>
                </a:solidFill>
              </a:rPr>
              <a:t>(graph){</a:t>
            </a:r>
          </a:p>
          <a:p>
            <a:r>
              <a:rPr lang="en-US" sz="2200" dirty="0">
                <a:solidFill>
                  <a:srgbClr val="FF0000"/>
                </a:solidFill>
              </a:rPr>
              <a:t>	</a:t>
            </a:r>
            <a:r>
              <a:rPr lang="en-US" sz="2200" dirty="0" err="1">
                <a:solidFill>
                  <a:srgbClr val="FF0000"/>
                </a:solidFill>
              </a:rPr>
              <a:t>doneList</a:t>
            </a:r>
            <a:r>
              <a:rPr lang="en-US" sz="2200" dirty="0">
                <a:solidFill>
                  <a:srgbClr val="FF0000"/>
                </a:solidFill>
              </a:rPr>
              <a:t> = new List();</a:t>
            </a:r>
          </a:p>
          <a:p>
            <a:r>
              <a:rPr lang="en-US" sz="2200" dirty="0">
                <a:solidFill>
                  <a:srgbClr val="FF0000"/>
                </a:solidFill>
              </a:rPr>
              <a:t>	for (v : </a:t>
            </a:r>
            <a:r>
              <a:rPr lang="en-US" sz="2200" dirty="0" err="1">
                <a:solidFill>
                  <a:srgbClr val="FF0000"/>
                </a:solidFill>
              </a:rPr>
              <a:t>graph.vertices</a:t>
            </a:r>
            <a:r>
              <a:rPr lang="en-US" sz="2200" dirty="0">
                <a:solidFill>
                  <a:srgbClr val="FF0000"/>
                </a:solidFill>
              </a:rPr>
              <a:t>()){</a:t>
            </a:r>
          </a:p>
          <a:p>
            <a:r>
              <a:rPr lang="en-US" sz="2200" dirty="0">
                <a:solidFill>
                  <a:srgbClr val="FF0000"/>
                </a:solidFill>
              </a:rPr>
              <a:t>		if (! v marked as “seen”){</a:t>
            </a:r>
          </a:p>
          <a:p>
            <a:r>
              <a:rPr lang="en-US" sz="2200" dirty="0">
                <a:solidFill>
                  <a:srgbClr val="FF0000"/>
                </a:solidFill>
              </a:rPr>
              <a:t>			</a:t>
            </a:r>
            <a:r>
              <a:rPr lang="en-US" sz="2200" dirty="0" err="1">
                <a:solidFill>
                  <a:srgbClr val="FF0000"/>
                </a:solidFill>
              </a:rPr>
              <a:t>topSortRec</a:t>
            </a:r>
            <a:r>
              <a:rPr lang="en-US" sz="2200" dirty="0">
                <a:solidFill>
                  <a:srgbClr val="FF0000"/>
                </a:solidFill>
              </a:rPr>
              <a:t>(graph, v, </a:t>
            </a:r>
            <a:r>
              <a:rPr lang="en-US" sz="2200" dirty="0" err="1">
                <a:solidFill>
                  <a:srgbClr val="FF0000"/>
                </a:solidFill>
              </a:rPr>
              <a:t>doneList</a:t>
            </a:r>
            <a:r>
              <a:rPr lang="en-US" sz="2200" dirty="0">
                <a:solidFill>
                  <a:srgbClr val="FF0000"/>
                </a:solidFill>
              </a:rPr>
              <a:t>);</a:t>
            </a:r>
          </a:p>
          <a:p>
            <a:r>
              <a:rPr lang="en-US" sz="2200" dirty="0">
                <a:solidFill>
                  <a:srgbClr val="FF0000"/>
                </a:solidFill>
              </a:rPr>
              <a:t>		}</a:t>
            </a:r>
          </a:p>
          <a:p>
            <a:r>
              <a:rPr lang="en-US" sz="2200" dirty="0">
                <a:solidFill>
                  <a:srgbClr val="FF0000"/>
                </a:solidFill>
              </a:rPr>
              <a:t>	}</a:t>
            </a:r>
          </a:p>
          <a:p>
            <a:r>
              <a:rPr lang="en-US" sz="2200" dirty="0">
                <a:solidFill>
                  <a:srgbClr val="FF0000"/>
                </a:solidFill>
              </a:rPr>
              <a:t>	</a:t>
            </a:r>
            <a:r>
              <a:rPr lang="en-US" sz="2200" dirty="0" err="1">
                <a:solidFill>
                  <a:srgbClr val="FF0000"/>
                </a:solidFill>
              </a:rPr>
              <a:t>doneList.reverse</a:t>
            </a:r>
            <a:r>
              <a:rPr lang="en-US" sz="2200" dirty="0">
                <a:solidFill>
                  <a:srgbClr val="FF0000"/>
                </a:solidFill>
              </a:rPr>
              <a:t>();</a:t>
            </a:r>
          </a:p>
          <a:p>
            <a:r>
              <a:rPr lang="en-US" sz="2200" dirty="0">
                <a:solidFill>
                  <a:srgbClr val="FF0000"/>
                </a:solidFill>
              </a:rPr>
              <a:t>	return </a:t>
            </a:r>
            <a:r>
              <a:rPr lang="en-US" sz="2200" dirty="0" err="1">
                <a:solidFill>
                  <a:srgbClr val="FF0000"/>
                </a:solidFill>
              </a:rPr>
              <a:t>doneList</a:t>
            </a:r>
            <a:r>
              <a:rPr lang="en-US" sz="2200" dirty="0">
                <a:solidFill>
                  <a:srgbClr val="FF0000"/>
                </a:solidFill>
              </a:rPr>
              <a:t>;</a:t>
            </a:r>
          </a:p>
          <a:p>
            <a:r>
              <a:rPr lang="en-US" sz="2200" dirty="0">
                <a:solidFill>
                  <a:srgbClr val="FF0000"/>
                </a:solidFill>
              </a:rPr>
              <a:t>}</a:t>
            </a:r>
          </a:p>
          <a:p>
            <a:r>
              <a:rPr lang="en-US" sz="2200" dirty="0"/>
              <a:t>void </a:t>
            </a:r>
            <a:r>
              <a:rPr lang="en-US" sz="2200" dirty="0" err="1"/>
              <a:t>topSortRec</a:t>
            </a:r>
            <a:r>
              <a:rPr lang="en-US" sz="2200" dirty="0"/>
              <a:t>(graph, </a:t>
            </a:r>
            <a:r>
              <a:rPr lang="en-US" sz="2200" dirty="0" err="1"/>
              <a:t>curr</a:t>
            </a:r>
            <a:r>
              <a:rPr lang="en-US" sz="2200" dirty="0"/>
              <a:t>, </a:t>
            </a:r>
            <a:r>
              <a:rPr lang="en-US" sz="2200" dirty="0" err="1">
                <a:solidFill>
                  <a:srgbClr val="FF0000"/>
                </a:solidFill>
              </a:rPr>
              <a:t>doneList</a:t>
            </a:r>
            <a:r>
              <a:rPr lang="en-US" sz="2200" dirty="0"/>
              <a:t>){</a:t>
            </a:r>
          </a:p>
          <a:p>
            <a:r>
              <a:rPr lang="en-US" sz="2200" dirty="0"/>
              <a:t>	mark </a:t>
            </a:r>
            <a:r>
              <a:rPr lang="en-US" sz="2200" dirty="0" err="1"/>
              <a:t>curr</a:t>
            </a:r>
            <a:r>
              <a:rPr lang="en-US" sz="2200" dirty="0"/>
              <a:t> as “visited”;</a:t>
            </a:r>
          </a:p>
          <a:p>
            <a:r>
              <a:rPr lang="en-US" sz="2200" dirty="0"/>
              <a:t>	for (v : neighbors(current)){</a:t>
            </a:r>
          </a:p>
          <a:p>
            <a:r>
              <a:rPr lang="en-US" sz="2200" dirty="0"/>
              <a:t>		if (! v marked “visited”){</a:t>
            </a:r>
          </a:p>
          <a:p>
            <a:r>
              <a:rPr lang="en-US" sz="2200" dirty="0"/>
              <a:t>			 </a:t>
            </a:r>
            <a:r>
              <a:rPr lang="en-US" sz="2200" dirty="0" err="1"/>
              <a:t>topSortRec</a:t>
            </a:r>
            <a:r>
              <a:rPr lang="en-US" sz="2200" dirty="0"/>
              <a:t>(graph, v);</a:t>
            </a:r>
          </a:p>
          <a:p>
            <a:r>
              <a:rPr lang="en-US" sz="2200" dirty="0"/>
              <a:t>		}</a:t>
            </a:r>
          </a:p>
          <a:p>
            <a:r>
              <a:rPr lang="en-US" sz="2200" dirty="0"/>
              <a:t>	}</a:t>
            </a:r>
          </a:p>
          <a:p>
            <a:r>
              <a:rPr lang="en-US" sz="2200" dirty="0"/>
              <a:t>	mark </a:t>
            </a:r>
            <a:r>
              <a:rPr lang="en-US" sz="2200" dirty="0" err="1"/>
              <a:t>curr</a:t>
            </a:r>
            <a:r>
              <a:rPr lang="en-US" sz="2200" dirty="0"/>
              <a:t> as “done”;</a:t>
            </a:r>
          </a:p>
          <a:p>
            <a:r>
              <a:rPr lang="en-US" sz="2200" dirty="0"/>
              <a:t>	</a:t>
            </a:r>
            <a:r>
              <a:rPr lang="en-US" sz="2200" dirty="0" err="1">
                <a:solidFill>
                  <a:srgbClr val="FF0000"/>
                </a:solidFill>
              </a:rPr>
              <a:t>doneList.add</a:t>
            </a:r>
            <a:r>
              <a:rPr lang="en-US" sz="2200" dirty="0">
                <a:solidFill>
                  <a:srgbClr val="FF0000"/>
                </a:solidFill>
              </a:rPr>
              <a:t>(</a:t>
            </a:r>
            <a:r>
              <a:rPr lang="en-US" sz="2200" dirty="0" err="1">
                <a:solidFill>
                  <a:srgbClr val="FF0000"/>
                </a:solidFill>
              </a:rPr>
              <a:t>curr</a:t>
            </a:r>
            <a:r>
              <a:rPr lang="en-US" sz="2200" dirty="0">
                <a:solidFill>
                  <a:srgbClr val="FF0000"/>
                </a:solidFill>
              </a:rPr>
              <a:t>);</a:t>
            </a:r>
          </a:p>
          <a:p>
            <a:r>
              <a:rPr lang="en-US" sz="2200" dirty="0"/>
              <a:t>}			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39F5F44-E9D4-4FAB-6DDC-9BF2BA01C8A9}"/>
              </a:ext>
            </a:extLst>
          </p:cNvPr>
          <p:cNvGrpSpPr/>
          <p:nvPr/>
        </p:nvGrpSpPr>
        <p:grpSpPr>
          <a:xfrm>
            <a:off x="92472" y="3926980"/>
            <a:ext cx="4385159" cy="2420607"/>
            <a:chOff x="6934200" y="4047495"/>
            <a:chExt cx="4385159" cy="242060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ED72EF1-6A96-DD78-9551-EFCF33A44033}"/>
                </a:ext>
              </a:extLst>
            </p:cNvPr>
            <p:cNvGrpSpPr/>
            <p:nvPr/>
          </p:nvGrpSpPr>
          <p:grpSpPr>
            <a:xfrm>
              <a:off x="6934200" y="4047495"/>
              <a:ext cx="4385159" cy="2420607"/>
              <a:chOff x="1524000" y="2625729"/>
              <a:chExt cx="7044346" cy="3888478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0F8CB9A5-9609-B302-7228-303AC06B6132}"/>
                  </a:ext>
                </a:extLst>
              </p:cNvPr>
              <p:cNvGrpSpPr/>
              <p:nvPr/>
            </p:nvGrpSpPr>
            <p:grpSpPr>
              <a:xfrm>
                <a:off x="1524000" y="2625729"/>
                <a:ext cx="7044346" cy="3888478"/>
                <a:chOff x="0" y="3020093"/>
                <a:chExt cx="7044346" cy="3888478"/>
              </a:xfrm>
            </p:grpSpPr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3F1C587E-F8E7-89D3-CEF7-A35B812693C9}"/>
                    </a:ext>
                  </a:extLst>
                </p:cNvPr>
                <p:cNvCxnSpPr>
                  <a:stCxn id="23" idx="7"/>
                  <a:endCxn id="24" idx="2"/>
                </p:cNvCxnSpPr>
                <p:nvPr/>
              </p:nvCxnSpPr>
              <p:spPr>
                <a:xfrm flipV="1">
                  <a:off x="438102" y="3276727"/>
                  <a:ext cx="1492916" cy="962604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C0CF4CB2-9D58-8234-2EA9-5C26265ED44D}"/>
                    </a:ext>
                  </a:extLst>
                </p:cNvPr>
                <p:cNvCxnSpPr>
                  <a:stCxn id="24" idx="6"/>
                  <a:endCxn id="27" idx="2"/>
                </p:cNvCxnSpPr>
                <p:nvPr/>
              </p:nvCxnSpPr>
              <p:spPr>
                <a:xfrm>
                  <a:off x="2444286" y="3276727"/>
                  <a:ext cx="1510213" cy="52390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DDC41616-2DF8-AFC3-DE95-7C09B9CD0236}"/>
                    </a:ext>
                  </a:extLst>
                </p:cNvPr>
                <p:cNvCxnSpPr>
                  <a:stCxn id="23" idx="4"/>
                  <a:endCxn id="25" idx="1"/>
                </p:cNvCxnSpPr>
                <p:nvPr/>
              </p:nvCxnSpPr>
              <p:spPr>
                <a:xfrm>
                  <a:off x="256634" y="4677433"/>
                  <a:ext cx="857899" cy="1046257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A5DF6491-1420-DC1B-64BD-E9FF80E00E2E}"/>
                    </a:ext>
                  </a:extLst>
                </p:cNvPr>
                <p:cNvCxnSpPr>
                  <a:stCxn id="26" idx="3"/>
                  <a:endCxn id="25" idx="7"/>
                </p:cNvCxnSpPr>
                <p:nvPr/>
              </p:nvCxnSpPr>
              <p:spPr>
                <a:xfrm flipH="1">
                  <a:off x="1477469" y="4930617"/>
                  <a:ext cx="1172042" cy="79307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F5481B30-A57A-BB96-0E86-B5556E4033D4}"/>
                    </a:ext>
                  </a:extLst>
                </p:cNvPr>
                <p:cNvCxnSpPr>
                  <a:stCxn id="26" idx="5"/>
                  <a:endCxn id="28" idx="0"/>
                </p:cNvCxnSpPr>
                <p:nvPr/>
              </p:nvCxnSpPr>
              <p:spPr>
                <a:xfrm>
                  <a:off x="3012447" y="4930617"/>
                  <a:ext cx="91067" cy="1464686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DE023441-31A1-1642-D689-971C79295234}"/>
                    </a:ext>
                  </a:extLst>
                </p:cNvPr>
                <p:cNvCxnSpPr>
                  <a:cxnSpLocks/>
                  <a:stCxn id="58" idx="3"/>
                  <a:endCxn id="24" idx="5"/>
                </p:cNvCxnSpPr>
                <p:nvPr/>
              </p:nvCxnSpPr>
              <p:spPr>
                <a:xfrm flipH="1" flipV="1">
                  <a:off x="2369118" y="3458194"/>
                  <a:ext cx="3012648" cy="72906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88D665A4-9D8D-AC98-D111-4941818EB2DD}"/>
                    </a:ext>
                  </a:extLst>
                </p:cNvPr>
                <p:cNvCxnSpPr>
                  <a:cxnSpLocks/>
                  <a:stCxn id="58" idx="4"/>
                  <a:endCxn id="56" idx="0"/>
                </p:cNvCxnSpPr>
                <p:nvPr/>
              </p:nvCxnSpPr>
              <p:spPr>
                <a:xfrm flipH="1">
                  <a:off x="5257802" y="4262423"/>
                  <a:ext cx="305431" cy="187624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8B7B06AB-9412-5166-1141-82C36A172E60}"/>
                    </a:ext>
                  </a:extLst>
                </p:cNvPr>
                <p:cNvCxnSpPr>
                  <a:stCxn id="58" idx="2"/>
                  <a:endCxn id="27" idx="5"/>
                </p:cNvCxnSpPr>
                <p:nvPr/>
              </p:nvCxnSpPr>
              <p:spPr>
                <a:xfrm flipH="1" flipV="1">
                  <a:off x="4392601" y="3510585"/>
                  <a:ext cx="913997" cy="49520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A0ECE590-077E-BDC7-485B-E5F092F7BFCF}"/>
                    </a:ext>
                  </a:extLst>
                </p:cNvPr>
                <p:cNvCxnSpPr>
                  <a:stCxn id="57" idx="1"/>
                  <a:endCxn id="58" idx="5"/>
                </p:cNvCxnSpPr>
                <p:nvPr/>
              </p:nvCxnSpPr>
              <p:spPr>
                <a:xfrm flipH="1" flipV="1">
                  <a:off x="5744700" y="4187258"/>
                  <a:ext cx="861544" cy="674868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99281FED-9E8B-A958-72A0-B1D401BC590C}"/>
                    </a:ext>
                  </a:extLst>
                </p:cNvPr>
                <p:cNvCxnSpPr>
                  <a:stCxn id="57" idx="3"/>
                  <a:endCxn id="56" idx="6"/>
                </p:cNvCxnSpPr>
                <p:nvPr/>
              </p:nvCxnSpPr>
              <p:spPr>
                <a:xfrm flipH="1">
                  <a:off x="5514435" y="5225062"/>
                  <a:ext cx="1091809" cy="117024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F0E4F1A3-3BE4-A049-1104-58105A4971DE}"/>
                    </a:ext>
                  </a:extLst>
                </p:cNvPr>
                <p:cNvCxnSpPr>
                  <a:stCxn id="24" idx="4"/>
                  <a:endCxn id="25" idx="0"/>
                </p:cNvCxnSpPr>
                <p:nvPr/>
              </p:nvCxnSpPr>
              <p:spPr>
                <a:xfrm flipH="1">
                  <a:off x="1296001" y="3533361"/>
                  <a:ext cx="891651" cy="211516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BD601CED-52D6-9FBB-F4E9-8797019E78D4}"/>
                    </a:ext>
                  </a:extLst>
                </p:cNvPr>
                <p:cNvSpPr/>
                <p:nvPr/>
              </p:nvSpPr>
              <p:spPr>
                <a:xfrm>
                  <a:off x="0" y="4164165"/>
                  <a:ext cx="513268" cy="5132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38AFEC7-0D18-1710-62AA-3242F598A08F}"/>
                    </a:ext>
                  </a:extLst>
                </p:cNvPr>
                <p:cNvSpPr/>
                <p:nvPr/>
              </p:nvSpPr>
              <p:spPr>
                <a:xfrm>
                  <a:off x="1931018" y="302009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D2A237B-EBA3-E09A-BB18-0CA806B7C970}"/>
                    </a:ext>
                  </a:extLst>
                </p:cNvPr>
                <p:cNvSpPr/>
                <p:nvPr/>
              </p:nvSpPr>
              <p:spPr>
                <a:xfrm>
                  <a:off x="1039367" y="5648524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4ECB0988-0100-846E-89C7-210BDC0C2F3E}"/>
                    </a:ext>
                  </a:extLst>
                </p:cNvPr>
                <p:cNvSpPr/>
                <p:nvPr/>
              </p:nvSpPr>
              <p:spPr>
                <a:xfrm>
                  <a:off x="2574345" y="4492515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1E3A0D4D-6AF8-60B6-11D6-5F171B17C0A1}"/>
                    </a:ext>
                  </a:extLst>
                </p:cNvPr>
                <p:cNvSpPr/>
                <p:nvPr/>
              </p:nvSpPr>
              <p:spPr>
                <a:xfrm>
                  <a:off x="3954499" y="307248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A4118372-4CD8-C10D-DB08-F5A8C6396AF1}"/>
                    </a:ext>
                  </a:extLst>
                </p:cNvPr>
                <p:cNvSpPr/>
                <p:nvPr/>
              </p:nvSpPr>
              <p:spPr>
                <a:xfrm>
                  <a:off x="2846880" y="6395303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ECD5D74E-F3D5-C27A-EF04-1AE83C09C761}"/>
                    </a:ext>
                  </a:extLst>
                </p:cNvPr>
                <p:cNvSpPr/>
                <p:nvPr/>
              </p:nvSpPr>
              <p:spPr>
                <a:xfrm>
                  <a:off x="5001167" y="6138669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36B5597C-EA56-102E-4443-6EF61F029EE5}"/>
                    </a:ext>
                  </a:extLst>
                </p:cNvPr>
                <p:cNvSpPr/>
                <p:nvPr/>
              </p:nvSpPr>
              <p:spPr>
                <a:xfrm>
                  <a:off x="6531078" y="4786960"/>
                  <a:ext cx="513268" cy="513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9</a:t>
                  </a:r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E958C9FB-0C81-0F68-26A5-87E06420DDDF}"/>
                    </a:ext>
                  </a:extLst>
                </p:cNvPr>
                <p:cNvSpPr/>
                <p:nvPr/>
              </p:nvSpPr>
              <p:spPr>
                <a:xfrm>
                  <a:off x="5306598" y="3749156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FDFC2056-6B7A-E9EE-664D-DBFBF64B46C0}"/>
                  </a:ext>
                </a:extLst>
              </p:cNvPr>
              <p:cNvCxnSpPr>
                <a:cxnSpLocks/>
                <a:stCxn id="28" idx="2"/>
                <a:endCxn id="25" idx="5"/>
              </p:cNvCxnSpPr>
              <p:nvPr/>
            </p:nvCxnSpPr>
            <p:spPr>
              <a:xfrm flipH="1" flipV="1">
                <a:off x="3001468" y="5692260"/>
                <a:ext cx="1369411" cy="565314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062D52B-52B1-D29D-83F8-F6599B54D401}"/>
                </a:ext>
              </a:extLst>
            </p:cNvPr>
            <p:cNvCxnSpPr>
              <a:cxnSpLocks/>
              <a:stCxn id="28" idx="6"/>
              <a:endCxn id="56" idx="3"/>
            </p:cNvCxnSpPr>
            <p:nvPr/>
          </p:nvCxnSpPr>
          <p:spPr>
            <a:xfrm flipV="1">
              <a:off x="9025917" y="6261553"/>
              <a:ext cx="1068340" cy="4679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8644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D522-A643-E0F7-0203-D79E5BF4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04AAD-4854-7E00-900E-93F7F0ADE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42" y="1517901"/>
            <a:ext cx="11668760" cy="4351338"/>
          </a:xfrm>
        </p:spPr>
        <p:txBody>
          <a:bodyPr/>
          <a:lstStyle/>
          <a:p>
            <a:r>
              <a:rPr lang="en-US" dirty="0"/>
              <a:t>Radix: The base of a number system</a:t>
            </a:r>
          </a:p>
          <a:p>
            <a:pPr lvl="1"/>
            <a:r>
              <a:rPr lang="en-US" dirty="0"/>
              <a:t>We’ll use base 10, most implementations will use larger bases</a:t>
            </a:r>
          </a:p>
          <a:p>
            <a:r>
              <a:rPr lang="en-US" dirty="0"/>
              <a:t>Idea: </a:t>
            </a:r>
          </a:p>
          <a:p>
            <a:pPr lvl="1"/>
            <a:r>
              <a:rPr lang="en-US" dirty="0" err="1"/>
              <a:t>BucketSort</a:t>
            </a:r>
            <a:r>
              <a:rPr lang="en-US" dirty="0"/>
              <a:t> by each digit, one at a time, from least significant to most significant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143260-887A-82E5-E7F0-D8C587242AE1}"/>
              </a:ext>
            </a:extLst>
          </p:cNvPr>
          <p:cNvSpPr txBox="1"/>
          <p:nvPr/>
        </p:nvSpPr>
        <p:spPr>
          <a:xfrm>
            <a:off x="1308984" y="5534047"/>
            <a:ext cx="3184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Place each element into a “bucket” according to its 100’s place</a:t>
            </a:r>
          </a:p>
        </p:txBody>
      </p:sp>
      <p:sp>
        <p:nvSpPr>
          <p:cNvPr id="120" name="Arrow: Bent-Up 119">
            <a:extLst>
              <a:ext uri="{FF2B5EF4-FFF2-40B4-BE49-F238E27FC236}">
                <a16:creationId xmlns:a16="http://schemas.microsoft.com/office/drawing/2014/main" id="{F8C1EBBC-2D29-3947-2D55-152820918DA0}"/>
              </a:ext>
            </a:extLst>
          </p:cNvPr>
          <p:cNvSpPr/>
          <p:nvPr/>
        </p:nvSpPr>
        <p:spPr>
          <a:xfrm rot="5400000">
            <a:off x="4551618" y="5289479"/>
            <a:ext cx="1128451" cy="1325563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03E7495-E90F-2D2E-2DC8-D7DB5BFCCBEB}"/>
              </a:ext>
            </a:extLst>
          </p:cNvPr>
          <p:cNvGrpSpPr/>
          <p:nvPr/>
        </p:nvGrpSpPr>
        <p:grpSpPr>
          <a:xfrm>
            <a:off x="184190" y="3418440"/>
            <a:ext cx="5334000" cy="1969595"/>
            <a:chOff x="4876800" y="4572000"/>
            <a:chExt cx="5334000" cy="196959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661D6AA-7881-F709-2A3E-E335A463EA74}"/>
                </a:ext>
              </a:extLst>
            </p:cNvPr>
            <p:cNvSpPr/>
            <p:nvPr/>
          </p:nvSpPr>
          <p:spPr>
            <a:xfrm>
              <a:off x="96774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999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2CC28F-B99B-5CE7-2FB0-4AAFD47CDE15}"/>
                </a:ext>
              </a:extLst>
            </p:cNvPr>
            <p:cNvSpPr/>
            <p:nvPr/>
          </p:nvSpPr>
          <p:spPr>
            <a:xfrm>
              <a:off x="91440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966A1E3-10C4-8F36-8163-DECE62BFF72C}"/>
                </a:ext>
              </a:extLst>
            </p:cNvPr>
            <p:cNvSpPr/>
            <p:nvPr/>
          </p:nvSpPr>
          <p:spPr>
            <a:xfrm>
              <a:off x="86106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4EFCA7D-7C8B-740A-99B9-440328E85B88}"/>
                </a:ext>
              </a:extLst>
            </p:cNvPr>
            <p:cNvSpPr/>
            <p:nvPr/>
          </p:nvSpPr>
          <p:spPr>
            <a:xfrm>
              <a:off x="80772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5C9FB0-7648-B3B8-1167-E8E5A5704B01}"/>
                </a:ext>
              </a:extLst>
            </p:cNvPr>
            <p:cNvSpPr/>
            <p:nvPr/>
          </p:nvSpPr>
          <p:spPr>
            <a:xfrm>
              <a:off x="75438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255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555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88BC752-BDCA-AD13-4233-89889A8DAC63}"/>
                </a:ext>
              </a:extLst>
            </p:cNvPr>
            <p:cNvSpPr/>
            <p:nvPr/>
          </p:nvSpPr>
          <p:spPr>
            <a:xfrm>
              <a:off x="70104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245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5678187-148C-0105-9D7E-192A22C6E036}"/>
                </a:ext>
              </a:extLst>
            </p:cNvPr>
            <p:cNvSpPr/>
            <p:nvPr/>
          </p:nvSpPr>
          <p:spPr>
            <a:xfrm>
              <a:off x="64770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CEEE52B-4C01-5D72-A987-4A97F4C6D2D2}"/>
                </a:ext>
              </a:extLst>
            </p:cNvPr>
            <p:cNvSpPr/>
            <p:nvPr/>
          </p:nvSpPr>
          <p:spPr>
            <a:xfrm>
              <a:off x="59436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323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823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79D00F-9272-7C1E-9D41-A93C338DF723}"/>
                </a:ext>
              </a:extLst>
            </p:cNvPr>
            <p:cNvSpPr txBox="1"/>
            <p:nvPr/>
          </p:nvSpPr>
          <p:spPr>
            <a:xfrm>
              <a:off x="4992657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7767DD9-39BB-8683-09BF-F85099F5390E}"/>
                </a:ext>
              </a:extLst>
            </p:cNvPr>
            <p:cNvSpPr txBox="1"/>
            <p:nvPr/>
          </p:nvSpPr>
          <p:spPr>
            <a:xfrm>
              <a:off x="5526057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561B223-FD8D-5A03-DA6E-247DED224AB8}"/>
                </a:ext>
              </a:extLst>
            </p:cNvPr>
            <p:cNvSpPr txBox="1"/>
            <p:nvPr/>
          </p:nvSpPr>
          <p:spPr>
            <a:xfrm>
              <a:off x="6060026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FA6309-8B37-CE8D-E7E5-E5E79AF811D3}"/>
                </a:ext>
              </a:extLst>
            </p:cNvPr>
            <p:cNvSpPr txBox="1"/>
            <p:nvPr/>
          </p:nvSpPr>
          <p:spPr>
            <a:xfrm>
              <a:off x="6569800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759F879-D7EC-6511-A722-BA8C1D510326}"/>
                </a:ext>
              </a:extLst>
            </p:cNvPr>
            <p:cNvSpPr txBox="1"/>
            <p:nvPr/>
          </p:nvSpPr>
          <p:spPr>
            <a:xfrm>
              <a:off x="7103200" y="6171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1D13815-BC06-EB0C-3AC3-4EEE8B2BE084}"/>
                </a:ext>
              </a:extLst>
            </p:cNvPr>
            <p:cNvSpPr txBox="1"/>
            <p:nvPr/>
          </p:nvSpPr>
          <p:spPr>
            <a:xfrm>
              <a:off x="7602444" y="6171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4813CA8-C813-EE49-18B2-760E4527EEAE}"/>
                </a:ext>
              </a:extLst>
            </p:cNvPr>
            <p:cNvSpPr txBox="1"/>
            <p:nvPr/>
          </p:nvSpPr>
          <p:spPr>
            <a:xfrm>
              <a:off x="8194195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EFF9DF0-151C-22B5-5D2E-5DF190627837}"/>
                </a:ext>
              </a:extLst>
            </p:cNvPr>
            <p:cNvSpPr txBox="1"/>
            <p:nvPr/>
          </p:nvSpPr>
          <p:spPr>
            <a:xfrm>
              <a:off x="8727595" y="6171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45609D8-F348-FC00-0758-0607BF897D4D}"/>
                </a:ext>
              </a:extLst>
            </p:cNvPr>
            <p:cNvSpPr/>
            <p:nvPr/>
          </p:nvSpPr>
          <p:spPr>
            <a:xfrm>
              <a:off x="54102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512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113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018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8EA6627-C543-2DA1-2142-39B063E1F82B}"/>
                </a:ext>
              </a:extLst>
            </p:cNvPr>
            <p:cNvSpPr/>
            <p:nvPr/>
          </p:nvSpPr>
          <p:spPr>
            <a:xfrm>
              <a:off x="4876800" y="4574274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800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401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901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8ECA832-35E5-A9A8-F60B-961FEC7432B8}"/>
                </a:ext>
              </a:extLst>
            </p:cNvPr>
            <p:cNvSpPr txBox="1"/>
            <p:nvPr/>
          </p:nvSpPr>
          <p:spPr>
            <a:xfrm>
              <a:off x="9269625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FB00CFA-F0FE-1E0A-4521-EB59CC8578C4}"/>
                </a:ext>
              </a:extLst>
            </p:cNvPr>
            <p:cNvSpPr txBox="1"/>
            <p:nvPr/>
          </p:nvSpPr>
          <p:spPr>
            <a:xfrm>
              <a:off x="9811805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65A8A20-D2B5-DB28-F722-367EBB815E4D}"/>
              </a:ext>
            </a:extLst>
          </p:cNvPr>
          <p:cNvGrpSpPr/>
          <p:nvPr/>
        </p:nvGrpSpPr>
        <p:grpSpPr>
          <a:xfrm>
            <a:off x="6390963" y="4659805"/>
            <a:ext cx="5334000" cy="1969595"/>
            <a:chOff x="5181600" y="4659805"/>
            <a:chExt cx="5334000" cy="196959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532373-E7B4-2EFC-071E-679598070FDA}"/>
                </a:ext>
              </a:extLst>
            </p:cNvPr>
            <p:cNvSpPr/>
            <p:nvPr/>
          </p:nvSpPr>
          <p:spPr>
            <a:xfrm>
              <a:off x="99822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999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9409103-ADAF-06A2-3DA9-520F41B67426}"/>
                </a:ext>
              </a:extLst>
            </p:cNvPr>
            <p:cNvSpPr/>
            <p:nvPr/>
          </p:nvSpPr>
          <p:spPr>
            <a:xfrm>
              <a:off x="94488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800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823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88D6195-37CE-2DE2-F382-E40AC4FBDE19}"/>
                </a:ext>
              </a:extLst>
            </p:cNvPr>
            <p:cNvSpPr/>
            <p:nvPr/>
          </p:nvSpPr>
          <p:spPr>
            <a:xfrm>
              <a:off x="89154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B8B052-6C9D-2F21-F4AF-137DC87A16BA}"/>
                </a:ext>
              </a:extLst>
            </p:cNvPr>
            <p:cNvSpPr/>
            <p:nvPr/>
          </p:nvSpPr>
          <p:spPr>
            <a:xfrm>
              <a:off x="83820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F543091-F86D-2A7A-62E0-72FB4EED00AE}"/>
                </a:ext>
              </a:extLst>
            </p:cNvPr>
            <p:cNvSpPr/>
            <p:nvPr/>
          </p:nvSpPr>
          <p:spPr>
            <a:xfrm>
              <a:off x="78486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512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555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EC54B84-6150-A55B-306C-B25020DE0933}"/>
                </a:ext>
              </a:extLst>
            </p:cNvPr>
            <p:cNvSpPr/>
            <p:nvPr/>
          </p:nvSpPr>
          <p:spPr>
            <a:xfrm>
              <a:off x="73152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401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A7E5AF8-DF4B-8B5D-AB02-D32DC607F5ED}"/>
                </a:ext>
              </a:extLst>
            </p:cNvPr>
            <p:cNvSpPr/>
            <p:nvPr/>
          </p:nvSpPr>
          <p:spPr>
            <a:xfrm>
              <a:off x="67818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323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9CA04DA-BEA9-9BAE-DFD0-5184E85AC645}"/>
                </a:ext>
              </a:extLst>
            </p:cNvPr>
            <p:cNvSpPr/>
            <p:nvPr/>
          </p:nvSpPr>
          <p:spPr>
            <a:xfrm>
              <a:off x="62484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245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255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F1202EA-0602-9D72-2829-CA336835836D}"/>
                </a:ext>
              </a:extLst>
            </p:cNvPr>
            <p:cNvSpPr txBox="1"/>
            <p:nvPr/>
          </p:nvSpPr>
          <p:spPr>
            <a:xfrm>
              <a:off x="5297457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4CB3AD-2265-62FA-CBAC-A400A269E0EC}"/>
                </a:ext>
              </a:extLst>
            </p:cNvPr>
            <p:cNvSpPr txBox="1"/>
            <p:nvPr/>
          </p:nvSpPr>
          <p:spPr>
            <a:xfrm>
              <a:off x="5830857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A289862-1676-90BB-B64A-F5E3668714B1}"/>
                </a:ext>
              </a:extLst>
            </p:cNvPr>
            <p:cNvSpPr txBox="1"/>
            <p:nvPr/>
          </p:nvSpPr>
          <p:spPr>
            <a:xfrm>
              <a:off x="6364826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CD5DA25-C681-B9C5-0B11-EE530F27373E}"/>
                </a:ext>
              </a:extLst>
            </p:cNvPr>
            <p:cNvSpPr txBox="1"/>
            <p:nvPr/>
          </p:nvSpPr>
          <p:spPr>
            <a:xfrm>
              <a:off x="6874600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4D126E-A428-30BC-F5BE-FDB235FDBB28}"/>
                </a:ext>
              </a:extLst>
            </p:cNvPr>
            <p:cNvSpPr txBox="1"/>
            <p:nvPr/>
          </p:nvSpPr>
          <p:spPr>
            <a:xfrm>
              <a:off x="7408000" y="62594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60968AA-7F88-E791-E5F7-88DF4401112E}"/>
                </a:ext>
              </a:extLst>
            </p:cNvPr>
            <p:cNvSpPr txBox="1"/>
            <p:nvPr/>
          </p:nvSpPr>
          <p:spPr>
            <a:xfrm>
              <a:off x="7907244" y="62594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929E61-DF41-C186-5CC6-BCCC84AE1B02}"/>
                </a:ext>
              </a:extLst>
            </p:cNvPr>
            <p:cNvSpPr txBox="1"/>
            <p:nvPr/>
          </p:nvSpPr>
          <p:spPr>
            <a:xfrm>
              <a:off x="8498995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6E14B2A-1E62-4CA1-FAB8-3A2E770A1080}"/>
                </a:ext>
              </a:extLst>
            </p:cNvPr>
            <p:cNvSpPr txBox="1"/>
            <p:nvPr/>
          </p:nvSpPr>
          <p:spPr>
            <a:xfrm>
              <a:off x="9032395" y="62594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7F70415-63E3-60D2-602A-0723249F2C7A}"/>
                </a:ext>
              </a:extLst>
            </p:cNvPr>
            <p:cNvSpPr/>
            <p:nvPr/>
          </p:nvSpPr>
          <p:spPr>
            <a:xfrm>
              <a:off x="57150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113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121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D808591-0946-6151-BEE9-DCB1F69336F4}"/>
                </a:ext>
              </a:extLst>
            </p:cNvPr>
            <p:cNvSpPr/>
            <p:nvPr/>
          </p:nvSpPr>
          <p:spPr>
            <a:xfrm>
              <a:off x="5181600" y="4662079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018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55CB3EC-A71F-D8CE-A8B0-81A8F228A734}"/>
                </a:ext>
              </a:extLst>
            </p:cNvPr>
            <p:cNvSpPr txBox="1"/>
            <p:nvPr/>
          </p:nvSpPr>
          <p:spPr>
            <a:xfrm>
              <a:off x="9574425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480DEBB-C234-71D7-F3E1-DA086A8B5893}"/>
                </a:ext>
              </a:extLst>
            </p:cNvPr>
            <p:cNvSpPr txBox="1"/>
            <p:nvPr/>
          </p:nvSpPr>
          <p:spPr>
            <a:xfrm>
              <a:off x="10116605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232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D522-A643-E0F7-0203-D79E5BF4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04AAD-4854-7E00-900E-93F7F0ADE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42" y="1517901"/>
            <a:ext cx="11668760" cy="4351338"/>
          </a:xfrm>
        </p:spPr>
        <p:txBody>
          <a:bodyPr/>
          <a:lstStyle/>
          <a:p>
            <a:r>
              <a:rPr lang="en-US" dirty="0"/>
              <a:t>Radix: The base of a number system</a:t>
            </a:r>
          </a:p>
          <a:p>
            <a:pPr lvl="1"/>
            <a:r>
              <a:rPr lang="en-US" dirty="0"/>
              <a:t>We’ll use base 10, most implementations will use larger bases</a:t>
            </a:r>
          </a:p>
          <a:p>
            <a:r>
              <a:rPr lang="en-US" dirty="0"/>
              <a:t>Idea: </a:t>
            </a:r>
          </a:p>
          <a:p>
            <a:pPr lvl="1"/>
            <a:r>
              <a:rPr lang="en-US" dirty="0" err="1"/>
              <a:t>BucketSort</a:t>
            </a:r>
            <a:r>
              <a:rPr lang="en-US" dirty="0"/>
              <a:t> by each digit, one at a time, from least significant to most significant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143260-887A-82E5-E7F0-D8C587242AE1}"/>
              </a:ext>
            </a:extLst>
          </p:cNvPr>
          <p:cNvSpPr txBox="1"/>
          <p:nvPr/>
        </p:nvSpPr>
        <p:spPr>
          <a:xfrm>
            <a:off x="7438723" y="4078344"/>
            <a:ext cx="3507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Convert back into an array</a:t>
            </a:r>
          </a:p>
        </p:txBody>
      </p:sp>
      <p:sp>
        <p:nvSpPr>
          <p:cNvPr id="120" name="Arrow: Bent-Up 119">
            <a:extLst>
              <a:ext uri="{FF2B5EF4-FFF2-40B4-BE49-F238E27FC236}">
                <a16:creationId xmlns:a16="http://schemas.microsoft.com/office/drawing/2014/main" id="{F8C1EBBC-2D29-3947-2D55-152820918DA0}"/>
              </a:ext>
            </a:extLst>
          </p:cNvPr>
          <p:cNvSpPr/>
          <p:nvPr/>
        </p:nvSpPr>
        <p:spPr>
          <a:xfrm flipV="1">
            <a:off x="6027125" y="3877228"/>
            <a:ext cx="1128451" cy="1325563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65A8A20-D2B5-DB28-F722-367EBB815E4D}"/>
              </a:ext>
            </a:extLst>
          </p:cNvPr>
          <p:cNvGrpSpPr/>
          <p:nvPr/>
        </p:nvGrpSpPr>
        <p:grpSpPr>
          <a:xfrm>
            <a:off x="34961" y="3418440"/>
            <a:ext cx="5334000" cy="1969595"/>
            <a:chOff x="5181600" y="4659805"/>
            <a:chExt cx="5334000" cy="196959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532373-E7B4-2EFC-071E-679598070FDA}"/>
                </a:ext>
              </a:extLst>
            </p:cNvPr>
            <p:cNvSpPr/>
            <p:nvPr/>
          </p:nvSpPr>
          <p:spPr>
            <a:xfrm>
              <a:off x="99822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999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9409103-ADAF-06A2-3DA9-520F41B67426}"/>
                </a:ext>
              </a:extLst>
            </p:cNvPr>
            <p:cNvSpPr/>
            <p:nvPr/>
          </p:nvSpPr>
          <p:spPr>
            <a:xfrm>
              <a:off x="94488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800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823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88D6195-37CE-2DE2-F382-E40AC4FBDE19}"/>
                </a:ext>
              </a:extLst>
            </p:cNvPr>
            <p:cNvSpPr/>
            <p:nvPr/>
          </p:nvSpPr>
          <p:spPr>
            <a:xfrm>
              <a:off x="89154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B8B052-6C9D-2F21-F4AF-137DC87A16BA}"/>
                </a:ext>
              </a:extLst>
            </p:cNvPr>
            <p:cNvSpPr/>
            <p:nvPr/>
          </p:nvSpPr>
          <p:spPr>
            <a:xfrm>
              <a:off x="83820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F543091-F86D-2A7A-62E0-72FB4EED00AE}"/>
                </a:ext>
              </a:extLst>
            </p:cNvPr>
            <p:cNvSpPr/>
            <p:nvPr/>
          </p:nvSpPr>
          <p:spPr>
            <a:xfrm>
              <a:off x="78486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512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555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EC54B84-6150-A55B-306C-B25020DE0933}"/>
                </a:ext>
              </a:extLst>
            </p:cNvPr>
            <p:cNvSpPr/>
            <p:nvPr/>
          </p:nvSpPr>
          <p:spPr>
            <a:xfrm>
              <a:off x="73152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401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A7E5AF8-DF4B-8B5D-AB02-D32DC607F5ED}"/>
                </a:ext>
              </a:extLst>
            </p:cNvPr>
            <p:cNvSpPr/>
            <p:nvPr/>
          </p:nvSpPr>
          <p:spPr>
            <a:xfrm>
              <a:off x="67818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323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9CA04DA-BEA9-9BAE-DFD0-5184E85AC645}"/>
                </a:ext>
              </a:extLst>
            </p:cNvPr>
            <p:cNvSpPr/>
            <p:nvPr/>
          </p:nvSpPr>
          <p:spPr>
            <a:xfrm>
              <a:off x="62484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245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255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F1202EA-0602-9D72-2829-CA336835836D}"/>
                </a:ext>
              </a:extLst>
            </p:cNvPr>
            <p:cNvSpPr txBox="1"/>
            <p:nvPr/>
          </p:nvSpPr>
          <p:spPr>
            <a:xfrm>
              <a:off x="5297457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4CB3AD-2265-62FA-CBAC-A400A269E0EC}"/>
                </a:ext>
              </a:extLst>
            </p:cNvPr>
            <p:cNvSpPr txBox="1"/>
            <p:nvPr/>
          </p:nvSpPr>
          <p:spPr>
            <a:xfrm>
              <a:off x="5830857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A289862-1676-90BB-B64A-F5E3668714B1}"/>
                </a:ext>
              </a:extLst>
            </p:cNvPr>
            <p:cNvSpPr txBox="1"/>
            <p:nvPr/>
          </p:nvSpPr>
          <p:spPr>
            <a:xfrm>
              <a:off x="6364826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CD5DA25-C681-B9C5-0B11-EE530F27373E}"/>
                </a:ext>
              </a:extLst>
            </p:cNvPr>
            <p:cNvSpPr txBox="1"/>
            <p:nvPr/>
          </p:nvSpPr>
          <p:spPr>
            <a:xfrm>
              <a:off x="6874600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4D126E-A428-30BC-F5BE-FDB235FDBB28}"/>
                </a:ext>
              </a:extLst>
            </p:cNvPr>
            <p:cNvSpPr txBox="1"/>
            <p:nvPr/>
          </p:nvSpPr>
          <p:spPr>
            <a:xfrm>
              <a:off x="7408000" y="62594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60968AA-7F88-E791-E5F7-88DF4401112E}"/>
                </a:ext>
              </a:extLst>
            </p:cNvPr>
            <p:cNvSpPr txBox="1"/>
            <p:nvPr/>
          </p:nvSpPr>
          <p:spPr>
            <a:xfrm>
              <a:off x="7907244" y="62594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929E61-DF41-C186-5CC6-BCCC84AE1B02}"/>
                </a:ext>
              </a:extLst>
            </p:cNvPr>
            <p:cNvSpPr txBox="1"/>
            <p:nvPr/>
          </p:nvSpPr>
          <p:spPr>
            <a:xfrm>
              <a:off x="8498995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6E14B2A-1E62-4CA1-FAB8-3A2E770A1080}"/>
                </a:ext>
              </a:extLst>
            </p:cNvPr>
            <p:cNvSpPr txBox="1"/>
            <p:nvPr/>
          </p:nvSpPr>
          <p:spPr>
            <a:xfrm>
              <a:off x="9032395" y="62594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7F70415-63E3-60D2-602A-0723249F2C7A}"/>
                </a:ext>
              </a:extLst>
            </p:cNvPr>
            <p:cNvSpPr/>
            <p:nvPr/>
          </p:nvSpPr>
          <p:spPr>
            <a:xfrm>
              <a:off x="57150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113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121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D808591-0946-6151-BEE9-DCB1F69336F4}"/>
                </a:ext>
              </a:extLst>
            </p:cNvPr>
            <p:cNvSpPr/>
            <p:nvPr/>
          </p:nvSpPr>
          <p:spPr>
            <a:xfrm>
              <a:off x="5181600" y="4662079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018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55CB3EC-A71F-D8CE-A8B0-81A8F228A734}"/>
                </a:ext>
              </a:extLst>
            </p:cNvPr>
            <p:cNvSpPr txBox="1"/>
            <p:nvPr/>
          </p:nvSpPr>
          <p:spPr>
            <a:xfrm>
              <a:off x="9574425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480DEBB-C234-71D7-F3E1-DA086A8B5893}"/>
                </a:ext>
              </a:extLst>
            </p:cNvPr>
            <p:cNvSpPr txBox="1"/>
            <p:nvPr/>
          </p:nvSpPr>
          <p:spPr>
            <a:xfrm>
              <a:off x="10116605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8934FF-C8AB-D781-D815-713828A58097}"/>
              </a:ext>
            </a:extLst>
          </p:cNvPr>
          <p:cNvGrpSpPr/>
          <p:nvPr/>
        </p:nvGrpSpPr>
        <p:grpSpPr>
          <a:xfrm>
            <a:off x="503842" y="5962559"/>
            <a:ext cx="8561464" cy="849868"/>
            <a:chOff x="1752600" y="2743200"/>
            <a:chExt cx="8561464" cy="84986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6C8016D-7B0B-A436-E8B1-2B87C5834C4D}"/>
                </a:ext>
              </a:extLst>
            </p:cNvPr>
            <p:cNvGrpSpPr/>
            <p:nvPr/>
          </p:nvGrpSpPr>
          <p:grpSpPr>
            <a:xfrm>
              <a:off x="1752600" y="2743200"/>
              <a:ext cx="4268338" cy="849868"/>
              <a:chOff x="2361062" y="2743200"/>
              <a:chExt cx="4268338" cy="849868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5755D94F-2867-A4B9-F6AC-E9F1886F3771}"/>
                  </a:ext>
                </a:extLst>
              </p:cNvPr>
              <p:cNvGrpSpPr/>
              <p:nvPr/>
            </p:nvGrpSpPr>
            <p:grpSpPr>
              <a:xfrm>
                <a:off x="2361062" y="2743200"/>
                <a:ext cx="4268338" cy="533400"/>
                <a:chOff x="1445524" y="2971800"/>
                <a:chExt cx="4268338" cy="533400"/>
              </a:xfrm>
            </p:grpSpPr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514DDEF-0799-B04F-5B56-64D468AAAEE6}"/>
                    </a:ext>
                  </a:extLst>
                </p:cNvPr>
                <p:cNvSpPr/>
                <p:nvPr/>
              </p:nvSpPr>
              <p:spPr>
                <a:xfrm>
                  <a:off x="14455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018</a:t>
                  </a:r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AAB3906E-2D52-9AD8-0556-772ABCB5C5D9}"/>
                    </a:ext>
                  </a:extLst>
                </p:cNvPr>
                <p:cNvSpPr/>
                <p:nvPr/>
              </p:nvSpPr>
              <p:spPr>
                <a:xfrm>
                  <a:off x="19789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811</a:t>
                  </a:r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DF0407A3-97AC-D294-9073-A3C5C3C52C0D}"/>
                    </a:ext>
                  </a:extLst>
                </p:cNvPr>
                <p:cNvSpPr/>
                <p:nvPr/>
              </p:nvSpPr>
              <p:spPr>
                <a:xfrm>
                  <a:off x="25128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103</a:t>
                  </a:r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5B1E89E9-CD9C-EDED-9F75-F613D3AB91A0}"/>
                    </a:ext>
                  </a:extLst>
                </p:cNvPr>
                <p:cNvSpPr/>
                <p:nvPr/>
              </p:nvSpPr>
              <p:spPr>
                <a:xfrm>
                  <a:off x="3046293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113</a:t>
                  </a: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4CEFA199-8AEF-A65C-B1DF-DB1BD53B7D4B}"/>
                    </a:ext>
                  </a:extLst>
                </p:cNvPr>
                <p:cNvSpPr/>
                <p:nvPr/>
              </p:nvSpPr>
              <p:spPr>
                <a:xfrm>
                  <a:off x="35796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121</a:t>
                  </a: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72314B16-133A-0F38-E912-090D0B52981D}"/>
                    </a:ext>
                  </a:extLst>
                </p:cNvPr>
                <p:cNvSpPr/>
                <p:nvPr/>
              </p:nvSpPr>
              <p:spPr>
                <a:xfrm>
                  <a:off x="41136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245</a:t>
                  </a:r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1F53B560-510C-CE26-6FD0-9126FC5E6EE5}"/>
                    </a:ext>
                  </a:extLst>
                </p:cNvPr>
                <p:cNvSpPr/>
                <p:nvPr/>
              </p:nvSpPr>
              <p:spPr>
                <a:xfrm>
                  <a:off x="46470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255</a:t>
                  </a:r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96B9D8C3-45D5-97A3-0477-A8C14C88AA95}"/>
                    </a:ext>
                  </a:extLst>
                </p:cNvPr>
                <p:cNvSpPr/>
                <p:nvPr/>
              </p:nvSpPr>
              <p:spPr>
                <a:xfrm>
                  <a:off x="51804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323</a:t>
                  </a:r>
                </a:p>
              </p:txBody>
            </p:sp>
          </p:grp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D59D340-F86D-62B2-AE74-933A408B6C2B}"/>
                  </a:ext>
                </a:extLst>
              </p:cNvPr>
              <p:cNvSpPr txBox="1"/>
              <p:nvPr/>
            </p:nvSpPr>
            <p:spPr>
              <a:xfrm>
                <a:off x="25005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0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4369803-FF3D-71C4-321A-534AEA695271}"/>
                  </a:ext>
                </a:extLst>
              </p:cNvPr>
              <p:cNvSpPr txBox="1"/>
              <p:nvPr/>
            </p:nvSpPr>
            <p:spPr>
              <a:xfrm>
                <a:off x="30339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8CF6890-2735-7463-9DA0-D55F9D0A85CA}"/>
                  </a:ext>
                </a:extLst>
              </p:cNvPr>
              <p:cNvSpPr txBox="1"/>
              <p:nvPr/>
            </p:nvSpPr>
            <p:spPr>
              <a:xfrm>
                <a:off x="3567914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2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DE0E5BC-B5BB-CFC8-BC80-B3CEBD2B4439}"/>
                  </a:ext>
                </a:extLst>
              </p:cNvPr>
              <p:cNvSpPr txBox="1"/>
              <p:nvPr/>
            </p:nvSpPr>
            <p:spPr>
              <a:xfrm>
                <a:off x="4077688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3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A6340E6-115E-DFF8-F7E4-8EBA440A3683}"/>
                  </a:ext>
                </a:extLst>
              </p:cNvPr>
              <p:cNvSpPr txBox="1"/>
              <p:nvPr/>
            </p:nvSpPr>
            <p:spPr>
              <a:xfrm>
                <a:off x="4611088" y="322315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4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8B0F7F2-8B83-8BD0-81C0-AA08A21A6314}"/>
                  </a:ext>
                </a:extLst>
              </p:cNvPr>
              <p:cNvSpPr txBox="1"/>
              <p:nvPr/>
            </p:nvSpPr>
            <p:spPr>
              <a:xfrm>
                <a:off x="5110332" y="322315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5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4B3C70A-1F9D-1759-D960-6B5816CDF9D2}"/>
                  </a:ext>
                </a:extLst>
              </p:cNvPr>
              <p:cNvSpPr txBox="1"/>
              <p:nvPr/>
            </p:nvSpPr>
            <p:spPr>
              <a:xfrm>
                <a:off x="5702083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6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DA49A2D-6D5E-1096-7255-84F4793E32CE}"/>
                  </a:ext>
                </a:extLst>
              </p:cNvPr>
              <p:cNvSpPr txBox="1"/>
              <p:nvPr/>
            </p:nvSpPr>
            <p:spPr>
              <a:xfrm>
                <a:off x="6235483" y="322315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7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D413D70-40DF-D119-7511-B9F9F3C5A188}"/>
                </a:ext>
              </a:extLst>
            </p:cNvPr>
            <p:cNvGrpSpPr/>
            <p:nvPr/>
          </p:nvGrpSpPr>
          <p:grpSpPr>
            <a:xfrm>
              <a:off x="6020939" y="2743200"/>
              <a:ext cx="4293125" cy="849868"/>
              <a:chOff x="2361062" y="2743200"/>
              <a:chExt cx="4293125" cy="849868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004D5F06-57C0-9561-8DFB-97B713327871}"/>
                  </a:ext>
                </a:extLst>
              </p:cNvPr>
              <p:cNvGrpSpPr/>
              <p:nvPr/>
            </p:nvGrpSpPr>
            <p:grpSpPr>
              <a:xfrm>
                <a:off x="2361062" y="2743200"/>
                <a:ext cx="4268338" cy="533400"/>
                <a:chOff x="1445524" y="2971800"/>
                <a:chExt cx="4268338" cy="533400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550AB95D-A4E6-71A1-23FE-1422E35E9DB0}"/>
                    </a:ext>
                  </a:extLst>
                </p:cNvPr>
                <p:cNvSpPr/>
                <p:nvPr/>
              </p:nvSpPr>
              <p:spPr>
                <a:xfrm>
                  <a:off x="14455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401</a:t>
                  </a:r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6244BB98-1673-3E2D-1F18-41CA51F31C20}"/>
                    </a:ext>
                  </a:extLst>
                </p:cNvPr>
                <p:cNvSpPr/>
                <p:nvPr/>
              </p:nvSpPr>
              <p:spPr>
                <a:xfrm>
                  <a:off x="19789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512</a:t>
                  </a:r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F048AD2-88EF-B37F-B639-FCDFE3693E59}"/>
                    </a:ext>
                  </a:extLst>
                </p:cNvPr>
                <p:cNvSpPr/>
                <p:nvPr/>
              </p:nvSpPr>
              <p:spPr>
                <a:xfrm>
                  <a:off x="25128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555</a:t>
                  </a: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999EC23D-1356-7C68-7368-D59878A983F4}"/>
                    </a:ext>
                  </a:extLst>
                </p:cNvPr>
                <p:cNvSpPr/>
                <p:nvPr/>
              </p:nvSpPr>
              <p:spPr>
                <a:xfrm>
                  <a:off x="3046293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800</a:t>
                  </a:r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1497E028-C52E-675E-3CD6-CCD3F28302F7}"/>
                    </a:ext>
                  </a:extLst>
                </p:cNvPr>
                <p:cNvSpPr/>
                <p:nvPr/>
              </p:nvSpPr>
              <p:spPr>
                <a:xfrm>
                  <a:off x="35796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801</a:t>
                  </a: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13F32CD9-19E1-834C-26B7-A8F3D2CEE006}"/>
                    </a:ext>
                  </a:extLst>
                </p:cNvPr>
                <p:cNvSpPr/>
                <p:nvPr/>
              </p:nvSpPr>
              <p:spPr>
                <a:xfrm>
                  <a:off x="41136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823</a:t>
                  </a: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F675C80F-5B7A-BBA8-130A-B3CF5AD7FC84}"/>
                    </a:ext>
                  </a:extLst>
                </p:cNvPr>
                <p:cNvSpPr/>
                <p:nvPr/>
              </p:nvSpPr>
              <p:spPr>
                <a:xfrm>
                  <a:off x="46470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901</a:t>
                  </a:r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D19F6413-A167-1DFB-2A37-A3D51542BA28}"/>
                    </a:ext>
                  </a:extLst>
                </p:cNvPr>
                <p:cNvSpPr/>
                <p:nvPr/>
              </p:nvSpPr>
              <p:spPr>
                <a:xfrm>
                  <a:off x="51804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999</a:t>
                  </a:r>
                </a:p>
              </p:txBody>
            </p:sp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13F22D5-36EF-BD52-DD4A-012D7F9C3B19}"/>
                  </a:ext>
                </a:extLst>
              </p:cNvPr>
              <p:cNvSpPr txBox="1"/>
              <p:nvPr/>
            </p:nvSpPr>
            <p:spPr>
              <a:xfrm>
                <a:off x="25005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8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08AE7A7-92D6-4BF5-76F1-0BA807B9981D}"/>
                  </a:ext>
                </a:extLst>
              </p:cNvPr>
              <p:cNvSpPr txBox="1"/>
              <p:nvPr/>
            </p:nvSpPr>
            <p:spPr>
              <a:xfrm>
                <a:off x="30339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9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B441F66-DC45-EE7B-7A4B-9574148133B9}"/>
                  </a:ext>
                </a:extLst>
              </p:cNvPr>
              <p:cNvSpPr txBox="1"/>
              <p:nvPr/>
            </p:nvSpPr>
            <p:spPr>
              <a:xfrm>
                <a:off x="3567914" y="322373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10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19A5E20-A9BA-2C6A-A149-F0F458A67F9C}"/>
                  </a:ext>
                </a:extLst>
              </p:cNvPr>
              <p:cNvSpPr txBox="1"/>
              <p:nvPr/>
            </p:nvSpPr>
            <p:spPr>
              <a:xfrm>
                <a:off x="4077688" y="322373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11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419C7F8-2A62-E3D0-DAE0-473ABBD1B157}"/>
                  </a:ext>
                </a:extLst>
              </p:cNvPr>
              <p:cNvSpPr txBox="1"/>
              <p:nvPr/>
            </p:nvSpPr>
            <p:spPr>
              <a:xfrm>
                <a:off x="4611088" y="322315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12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3815E93-ACC1-5FFF-BD91-42D18964DD18}"/>
                  </a:ext>
                </a:extLst>
              </p:cNvPr>
              <p:cNvSpPr txBox="1"/>
              <p:nvPr/>
            </p:nvSpPr>
            <p:spPr>
              <a:xfrm>
                <a:off x="5110332" y="322315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13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B69515A-5AB2-AE1D-CB3B-DA3BB84E0EBD}"/>
                  </a:ext>
                </a:extLst>
              </p:cNvPr>
              <p:cNvSpPr txBox="1"/>
              <p:nvPr/>
            </p:nvSpPr>
            <p:spPr>
              <a:xfrm>
                <a:off x="5702083" y="322373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14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1D7BE6C-86B0-F51C-9E53-5ED83D0CFDAD}"/>
                  </a:ext>
                </a:extLst>
              </p:cNvPr>
              <p:cNvSpPr txBox="1"/>
              <p:nvPr/>
            </p:nvSpPr>
            <p:spPr>
              <a:xfrm>
                <a:off x="6235483" y="322315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051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6691A-165A-A4B2-5211-40C5459F6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r>
              <a:rPr lang="en-US" dirty="0"/>
              <a:t> Running Time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9708F3-E299-035E-25B6-51CE18AF3A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Suppose largest value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Choose a radix (base of representation)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 err="1"/>
                  <a:t>BucketSort</a:t>
                </a:r>
                <a:r>
                  <a:rPr lang="en-US" dirty="0"/>
                  <a:t>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things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buckets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Repeat once per each digit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</m:oMath>
                </a14:m>
                <a:r>
                  <a:rPr lang="en-US" dirty="0"/>
                  <a:t> iterations</a:t>
                </a:r>
              </a:p>
              <a:p>
                <a:r>
                  <a:rPr lang="en-US" dirty="0"/>
                  <a:t>Overall: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In practice, you can select 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to optimize running time</a:t>
                </a:r>
              </a:p>
              <a:p>
                <a:r>
                  <a:rPr lang="en-US" dirty="0"/>
                  <a:t>When is this better than </a:t>
                </a:r>
                <a:r>
                  <a:rPr lang="en-US" dirty="0" err="1"/>
                  <a:t>mergesort</a:t>
                </a:r>
                <a:r>
                  <a:rPr lang="en-US" dirty="0"/>
                  <a:t>?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9708F3-E299-035E-25B6-51CE18AF3A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6976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ARPANET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 descr="Image result for UC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4114801"/>
            <a:ext cx="8667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RI Internatio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09800"/>
            <a:ext cx="1295400" cy="95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UCS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691" y="1694568"/>
            <a:ext cx="957755" cy="50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University of Uta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074" y="4419600"/>
            <a:ext cx="1042326" cy="104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harvar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362" y="4850938"/>
            <a:ext cx="678862" cy="66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yal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930" y="2590800"/>
            <a:ext cx="674276" cy="7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cm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135" y="3216885"/>
            <a:ext cx="994129" cy="99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mi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399" y="3227427"/>
            <a:ext cx="737119" cy="37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university of virgini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691" y="1484924"/>
            <a:ext cx="927892" cy="92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2624296" y="1948872"/>
            <a:ext cx="1214280" cy="6733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4676446" y="1807387"/>
            <a:ext cx="110924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  <a:stCxn id="1036" idx="2"/>
          </p:cNvCxnSpPr>
          <p:nvPr/>
        </p:nvCxnSpPr>
        <p:spPr>
          <a:xfrm>
            <a:off x="2342068" y="3294857"/>
            <a:ext cx="716596" cy="102909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  <a:stCxn id="1040" idx="1"/>
          </p:cNvCxnSpPr>
          <p:nvPr/>
        </p:nvCxnSpPr>
        <p:spPr>
          <a:xfrm flipH="1">
            <a:off x="3824008" y="3415704"/>
            <a:ext cx="882391" cy="9129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 flipH="1" flipV="1">
            <a:off x="3776917" y="4780959"/>
            <a:ext cx="1135672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  <a:stCxn id="1040" idx="2"/>
            <a:endCxn id="1034" idx="0"/>
          </p:cNvCxnSpPr>
          <p:nvPr/>
        </p:nvCxnSpPr>
        <p:spPr>
          <a:xfrm>
            <a:off x="5074959" y="3603980"/>
            <a:ext cx="118834" cy="12469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</p:cNvCxnSpPr>
          <p:nvPr/>
        </p:nvCxnSpPr>
        <p:spPr>
          <a:xfrm flipV="1">
            <a:off x="5193794" y="2318202"/>
            <a:ext cx="787515" cy="9766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/>
            <a:stCxn id="1034" idx="3"/>
          </p:cNvCxnSpPr>
          <p:nvPr/>
        </p:nvCxnSpPr>
        <p:spPr>
          <a:xfrm>
            <a:off x="5533224" y="5181601"/>
            <a:ext cx="140097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/>
            <a:endCxn id="2050" idx="2"/>
          </p:cNvCxnSpPr>
          <p:nvPr/>
        </p:nvCxnSpPr>
        <p:spPr>
          <a:xfrm flipH="1" flipV="1">
            <a:off x="6249637" y="2412816"/>
            <a:ext cx="836964" cy="231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</p:cNvCxnSpPr>
          <p:nvPr/>
        </p:nvCxnSpPr>
        <p:spPr>
          <a:xfrm flipH="1" flipV="1">
            <a:off x="6637383" y="2238828"/>
            <a:ext cx="449218" cy="23177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7410450" y="2942829"/>
            <a:ext cx="171450" cy="16053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cxnSpLocks/>
          </p:cNvCxnSpPr>
          <p:nvPr/>
        </p:nvCxnSpPr>
        <p:spPr>
          <a:xfrm flipH="1" flipV="1">
            <a:off x="8013242" y="2872266"/>
            <a:ext cx="469440" cy="4563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/>
          </p:cNvCxnSpPr>
          <p:nvPr/>
        </p:nvCxnSpPr>
        <p:spPr>
          <a:xfrm flipH="1">
            <a:off x="7772400" y="4163760"/>
            <a:ext cx="850482" cy="8178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030" idx="2"/>
            <a:endCxn id="1026" idx="0"/>
          </p:cNvCxnSpPr>
          <p:nvPr/>
        </p:nvCxnSpPr>
        <p:spPr>
          <a:xfrm flipH="1">
            <a:off x="3405188" y="2203174"/>
            <a:ext cx="792380" cy="19116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270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Undirected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</a:t>
            </a:fld>
            <a:endParaRPr lang="en-US"/>
          </a:p>
        </p:txBody>
      </p:sp>
      <p:grpSp>
        <p:nvGrpSpPr>
          <p:cNvPr id="2070" name="Group 2069"/>
          <p:cNvGrpSpPr/>
          <p:nvPr/>
        </p:nvGrpSpPr>
        <p:grpSpPr>
          <a:xfrm>
            <a:off x="1524000" y="2625729"/>
            <a:ext cx="7044346" cy="3888478"/>
            <a:chOff x="0" y="3020093"/>
            <a:chExt cx="7044346" cy="3888478"/>
          </a:xfrm>
        </p:grpSpPr>
        <p:cxnSp>
          <p:nvCxnSpPr>
            <p:cNvPr id="17" name="Straight Connector 16"/>
            <p:cNvCxnSpPr>
              <a:stCxn id="5" idx="7"/>
              <a:endCxn id="44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44" idx="6"/>
              <a:endCxn id="48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5" idx="4"/>
              <a:endCxn id="45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47" idx="3"/>
              <a:endCxn id="45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50" idx="2"/>
              <a:endCxn id="45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47" idx="5"/>
              <a:endCxn id="50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47" idx="7"/>
              <a:endCxn id="48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50" idx="6"/>
              <a:endCxn id="51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51" idx="1"/>
              <a:endCxn id="48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54" idx="2"/>
              <a:endCxn id="48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51" idx="0"/>
              <a:endCxn id="54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53" idx="1"/>
              <a:endCxn id="54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53" idx="3"/>
              <a:endCxn id="51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44" idx="4"/>
              <a:endCxn id="45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45" name="Oval 44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67" name="TextBox 2066"/>
              <p:cNvSpPr txBox="1"/>
              <p:nvPr/>
            </p:nvSpPr>
            <p:spPr>
              <a:xfrm>
                <a:off x="3976310" y="1295402"/>
                <a:ext cx="480298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Definition: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𝐺</m:t>
                    </m:r>
                    <m:r>
                      <a:rPr lang="en-US" sz="4000" i="1">
                        <a:latin typeface="Cambria Math"/>
                      </a:rPr>
                      <m:t>=(</m:t>
                    </m:r>
                    <m:r>
                      <a:rPr lang="en-US" sz="4000" i="1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sz="4000" i="1">
                        <a:latin typeface="Cambria Math"/>
                      </a:rPr>
                      <m:t>,</m:t>
                    </m:r>
                    <m:r>
                      <a:rPr lang="en-US" sz="4000" i="1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  <m:r>
                      <a:rPr lang="en-US" sz="4000" i="1">
                        <a:latin typeface="Cambria Math"/>
                      </a:rPr>
                      <m:t>)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2067" name="TextBox 20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310" y="1295402"/>
                <a:ext cx="4802981" cy="707886"/>
              </a:xfrm>
              <a:prstGeom prst="rect">
                <a:avLst/>
              </a:prstGeom>
              <a:blipFill>
                <a:blip r:embed="rId2"/>
                <a:stretch>
                  <a:fillRect l="-4222" t="-12281" r="-2111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68" name="TextBox 2067"/>
          <p:cNvSpPr txBox="1"/>
          <p:nvPr/>
        </p:nvSpPr>
        <p:spPr>
          <a:xfrm>
            <a:off x="6639846" y="1058920"/>
            <a:ext cx="2097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Vertices/Nodes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990052" y="1847846"/>
            <a:ext cx="908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Edges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69" name="TextBox 2068"/>
              <p:cNvSpPr txBox="1"/>
              <p:nvPr/>
            </p:nvSpPr>
            <p:spPr>
              <a:xfrm>
                <a:off x="7322224" y="2514600"/>
                <a:ext cx="2651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={1,2,3,4,5,6,7,8,9}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69" name="TextBox 20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224" y="2514600"/>
                <a:ext cx="2651623" cy="400110"/>
              </a:xfrm>
              <a:prstGeom prst="rect">
                <a:avLst/>
              </a:prstGeom>
              <a:blipFill>
                <a:blip r:embed="rId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7315200" y="2939326"/>
                <a:ext cx="31204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={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2,3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,(1,3)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,…}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939326"/>
                <a:ext cx="3120470" cy="400110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3147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67" name="TextBox 2066"/>
              <p:cNvSpPr txBox="1"/>
              <p:nvPr/>
            </p:nvSpPr>
            <p:spPr>
              <a:xfrm>
                <a:off x="3976310" y="1295402"/>
                <a:ext cx="480298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Definition: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𝐺</m:t>
                    </m:r>
                    <m:r>
                      <a:rPr lang="en-US" sz="4000" i="1">
                        <a:latin typeface="Cambria Math"/>
                      </a:rPr>
                      <m:t>=(</m:t>
                    </m:r>
                    <m:r>
                      <a:rPr lang="en-US" sz="4000" i="1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sz="4000" i="1">
                        <a:latin typeface="Cambria Math"/>
                      </a:rPr>
                      <m:t>,</m:t>
                    </m:r>
                    <m:r>
                      <a:rPr lang="en-US" sz="4000" i="1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  <m:r>
                      <a:rPr lang="en-US" sz="4000" i="1">
                        <a:latin typeface="Cambria Math"/>
                      </a:rPr>
                      <m:t>)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2067" name="TextBox 20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310" y="1295402"/>
                <a:ext cx="4802981" cy="707886"/>
              </a:xfrm>
              <a:prstGeom prst="rect">
                <a:avLst/>
              </a:prstGeom>
              <a:blipFill>
                <a:blip r:embed="rId2"/>
                <a:stretch>
                  <a:fillRect l="-4222" t="-12281" r="-2111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68" name="TextBox 2067"/>
          <p:cNvSpPr txBox="1"/>
          <p:nvPr/>
        </p:nvSpPr>
        <p:spPr>
          <a:xfrm>
            <a:off x="6639846" y="1058920"/>
            <a:ext cx="2097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Vertices/Nodes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990052" y="1847846"/>
            <a:ext cx="908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Edges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69" name="TextBox 2068"/>
              <p:cNvSpPr txBox="1"/>
              <p:nvPr/>
            </p:nvSpPr>
            <p:spPr>
              <a:xfrm>
                <a:off x="7322224" y="2514600"/>
                <a:ext cx="2651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={1,2,3,4,5,6,7,8,9}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69" name="TextBox 20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224" y="2514600"/>
                <a:ext cx="2651623" cy="400110"/>
              </a:xfrm>
              <a:prstGeom prst="rect">
                <a:avLst/>
              </a:prstGeom>
              <a:blipFill>
                <a:blip r:embed="rId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7315200" y="2939326"/>
                <a:ext cx="31204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={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2,3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,(1,3)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,…}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939326"/>
                <a:ext cx="3120470" cy="400110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3D4F64E0-3961-CFDA-3271-06B48D4D0B4D}"/>
              </a:ext>
            </a:extLst>
          </p:cNvPr>
          <p:cNvGrpSpPr/>
          <p:nvPr/>
        </p:nvGrpSpPr>
        <p:grpSpPr>
          <a:xfrm>
            <a:off x="1524000" y="2625729"/>
            <a:ext cx="7044346" cy="3888478"/>
            <a:chOff x="1524000" y="2625729"/>
            <a:chExt cx="7044346" cy="3888478"/>
          </a:xfrm>
        </p:grpSpPr>
        <p:grpSp>
          <p:nvGrpSpPr>
            <p:cNvPr id="2070" name="Group 2069"/>
            <p:cNvGrpSpPr/>
            <p:nvPr/>
          </p:nvGrpSpPr>
          <p:grpSpPr>
            <a:xfrm>
              <a:off x="1524000" y="2625729"/>
              <a:ext cx="7044346" cy="3888478"/>
              <a:chOff x="0" y="3020093"/>
              <a:chExt cx="7044346" cy="3888478"/>
            </a:xfrm>
          </p:grpSpPr>
          <p:cxnSp>
            <p:nvCxnSpPr>
              <p:cNvPr id="17" name="Straight Connector 16"/>
              <p:cNvCxnSpPr>
                <a:stCxn id="5" idx="7"/>
                <a:endCxn id="44" idx="2"/>
              </p:cNvCxnSpPr>
              <p:nvPr/>
            </p:nvCxnSpPr>
            <p:spPr>
              <a:xfrm flipV="1">
                <a:off x="438102" y="3276727"/>
                <a:ext cx="1492916" cy="96260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44" idx="6"/>
                <a:endCxn id="48" idx="2"/>
              </p:cNvCxnSpPr>
              <p:nvPr/>
            </p:nvCxnSpPr>
            <p:spPr>
              <a:xfrm>
                <a:off x="2444286" y="3276727"/>
                <a:ext cx="1510213" cy="52390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5" idx="4"/>
                <a:endCxn id="45" idx="1"/>
              </p:cNvCxnSpPr>
              <p:nvPr/>
            </p:nvCxnSpPr>
            <p:spPr>
              <a:xfrm>
                <a:off x="256634" y="4677433"/>
                <a:ext cx="857899" cy="1046257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47" idx="3"/>
                <a:endCxn id="45" idx="7"/>
              </p:cNvCxnSpPr>
              <p:nvPr/>
            </p:nvCxnSpPr>
            <p:spPr>
              <a:xfrm flipH="1">
                <a:off x="1477469" y="4930617"/>
                <a:ext cx="1172042" cy="79307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50" idx="2"/>
                <a:endCxn id="45" idx="5"/>
              </p:cNvCxnSpPr>
              <p:nvPr/>
            </p:nvCxnSpPr>
            <p:spPr>
              <a:xfrm flipH="1" flipV="1">
                <a:off x="1477469" y="6086626"/>
                <a:ext cx="1369411" cy="5653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47" idx="5"/>
                <a:endCxn id="50" idx="0"/>
              </p:cNvCxnSpPr>
              <p:nvPr/>
            </p:nvCxnSpPr>
            <p:spPr>
              <a:xfrm>
                <a:off x="3012447" y="4930617"/>
                <a:ext cx="91067" cy="146468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47" idx="7"/>
                <a:endCxn id="48" idx="3"/>
              </p:cNvCxnSpPr>
              <p:nvPr/>
            </p:nvCxnSpPr>
            <p:spPr>
              <a:xfrm flipV="1">
                <a:off x="3012447" y="3510585"/>
                <a:ext cx="1017218" cy="105709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50" idx="6"/>
                <a:endCxn id="51" idx="3"/>
              </p:cNvCxnSpPr>
              <p:nvPr/>
            </p:nvCxnSpPr>
            <p:spPr>
              <a:xfrm flipV="1">
                <a:off x="3360148" y="6576771"/>
                <a:ext cx="1716185" cy="7516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51" idx="1"/>
                <a:endCxn id="48" idx="4"/>
              </p:cNvCxnSpPr>
              <p:nvPr/>
            </p:nvCxnSpPr>
            <p:spPr>
              <a:xfrm flipH="1" flipV="1">
                <a:off x="4211133" y="3585751"/>
                <a:ext cx="865200" cy="262808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54" idx="2"/>
                <a:endCxn id="48" idx="5"/>
              </p:cNvCxnSpPr>
              <p:nvPr/>
            </p:nvCxnSpPr>
            <p:spPr>
              <a:xfrm flipH="1" flipV="1">
                <a:off x="4392601" y="3510585"/>
                <a:ext cx="913997" cy="495205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51" idx="0"/>
                <a:endCxn id="54" idx="3"/>
              </p:cNvCxnSpPr>
              <p:nvPr/>
            </p:nvCxnSpPr>
            <p:spPr>
              <a:xfrm flipV="1">
                <a:off x="5257801" y="4187258"/>
                <a:ext cx="123963" cy="19514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53" idx="1"/>
                <a:endCxn id="54" idx="5"/>
              </p:cNvCxnSpPr>
              <p:nvPr/>
            </p:nvCxnSpPr>
            <p:spPr>
              <a:xfrm flipH="1" flipV="1">
                <a:off x="5744700" y="4187258"/>
                <a:ext cx="861544" cy="674868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53" idx="3"/>
                <a:endCxn id="51" idx="6"/>
              </p:cNvCxnSpPr>
              <p:nvPr/>
            </p:nvCxnSpPr>
            <p:spPr>
              <a:xfrm flipH="1">
                <a:off x="5514435" y="5225062"/>
                <a:ext cx="1091809" cy="117024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stCxn id="44" idx="4"/>
                <a:endCxn id="45" idx="0"/>
              </p:cNvCxnSpPr>
              <p:nvPr/>
            </p:nvCxnSpPr>
            <p:spPr>
              <a:xfrm flipH="1">
                <a:off x="1296001" y="3533361"/>
                <a:ext cx="891651" cy="211516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Oval 4"/>
              <p:cNvSpPr/>
              <p:nvPr/>
            </p:nvSpPr>
            <p:spPr>
              <a:xfrm>
                <a:off x="0" y="416416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039367" y="5648524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574345" y="449251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954499" y="307248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846880" y="639530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6</a:t>
                </a: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001167" y="6138669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6531078" y="4786960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5306598" y="3749156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5017AB7-164A-F3E8-2283-B6D8043EC3F1}"/>
                </a:ext>
              </a:extLst>
            </p:cNvPr>
            <p:cNvCxnSpPr>
              <a:cxnSpLocks/>
              <a:stCxn id="51" idx="7"/>
              <a:endCxn id="54" idx="4"/>
            </p:cNvCxnSpPr>
            <p:nvPr/>
          </p:nvCxnSpPr>
          <p:spPr>
            <a:xfrm flipV="1">
              <a:off x="6963269" y="3868060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F03C30C-4DA2-F5A0-18BB-7C9D45A12607}"/>
                </a:ext>
              </a:extLst>
            </p:cNvPr>
            <p:cNvCxnSpPr>
              <a:cxnSpLocks/>
              <a:stCxn id="50" idx="3"/>
              <a:endCxn id="45" idx="4"/>
            </p:cNvCxnSpPr>
            <p:nvPr/>
          </p:nvCxnSpPr>
          <p:spPr>
            <a:xfrm flipH="1" flipV="1">
              <a:off x="2820001" y="5767428"/>
              <a:ext cx="1626045" cy="671613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9874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21132</TotalTime>
  <Words>2935</Words>
  <Application>Microsoft Office PowerPoint</Application>
  <PresentationFormat>Widescreen</PresentationFormat>
  <Paragraphs>1074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Calibri</vt:lpstr>
      <vt:lpstr>Arial</vt:lpstr>
      <vt:lpstr>Calibri Light</vt:lpstr>
      <vt:lpstr>Cambria Math</vt:lpstr>
      <vt:lpstr>Office Theme</vt:lpstr>
      <vt:lpstr>CSE 332 Autumn 2023 Lecture 18: Graphs</vt:lpstr>
      <vt:lpstr>RadixSort</vt:lpstr>
      <vt:lpstr>RadixSort</vt:lpstr>
      <vt:lpstr>RadixSort</vt:lpstr>
      <vt:lpstr>RadixSort</vt:lpstr>
      <vt:lpstr>RadixSort Running Time</vt:lpstr>
      <vt:lpstr>ARPANET</vt:lpstr>
      <vt:lpstr>Undirected Graphs</vt:lpstr>
      <vt:lpstr>Directed Graphs</vt:lpstr>
      <vt:lpstr>Self-Edges and Duplicate Edges</vt:lpstr>
      <vt:lpstr>Weighted Graphs</vt:lpstr>
      <vt:lpstr>Graph Applications</vt:lpstr>
      <vt:lpstr>Some Graph Terms</vt:lpstr>
      <vt:lpstr>Graph Operations</vt:lpstr>
      <vt:lpstr>Adjacency List</vt:lpstr>
      <vt:lpstr>Adjacency List (Weighted)</vt:lpstr>
      <vt:lpstr>Adjacency Matrix</vt:lpstr>
      <vt:lpstr>Adjacency Matrix (weighted)</vt:lpstr>
      <vt:lpstr>Aside</vt:lpstr>
      <vt:lpstr>Definition: Path</vt:lpstr>
      <vt:lpstr>Definition: (Strongly) Connected Graph</vt:lpstr>
      <vt:lpstr>Definition: (Strongly) Connected Graph</vt:lpstr>
      <vt:lpstr>Definition: Weakly Connected Graph</vt:lpstr>
      <vt:lpstr>Definition: Complete Graph</vt:lpstr>
      <vt:lpstr>Graph Density, Data Structures, Efficiency</vt:lpstr>
      <vt:lpstr>Definition: Tree</vt:lpstr>
      <vt:lpstr>Breadth-First Search</vt:lpstr>
      <vt:lpstr>BFS</vt:lpstr>
      <vt:lpstr>Shortest Path (unweighted)</vt:lpstr>
      <vt:lpstr>Depth-First Search</vt:lpstr>
      <vt:lpstr>Depth-First Search</vt:lpstr>
      <vt:lpstr>DFS (non-recursive)</vt:lpstr>
      <vt:lpstr>DFS Recursively (more common)</vt:lpstr>
      <vt:lpstr>Using DFS</vt:lpstr>
      <vt:lpstr>Cycle Detection</vt:lpstr>
      <vt:lpstr>Topological Sort</vt:lpstr>
      <vt:lpstr>Topological Sort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332 Autumn 2023 Lecture 8: Dictionaries, BSTs</dc:title>
  <dc:creator>Nathan Brunelle</dc:creator>
  <cp:lastModifiedBy>Brunelle, Nathan J (njb2b)</cp:lastModifiedBy>
  <cp:revision>219</cp:revision>
  <dcterms:created xsi:type="dcterms:W3CDTF">2023-10-13T16:06:42Z</dcterms:created>
  <dcterms:modified xsi:type="dcterms:W3CDTF">2023-11-08T19:00:20Z</dcterms:modified>
</cp:coreProperties>
</file>