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421" r:id="rId3"/>
    <p:sldId id="422" r:id="rId4"/>
    <p:sldId id="423" r:id="rId5"/>
    <p:sldId id="424" r:id="rId6"/>
    <p:sldId id="425" r:id="rId7"/>
    <p:sldId id="426" r:id="rId8"/>
    <p:sldId id="427" r:id="rId9"/>
    <p:sldId id="428" r:id="rId10"/>
    <p:sldId id="429" r:id="rId11"/>
    <p:sldId id="430" r:id="rId12"/>
    <p:sldId id="431" r:id="rId13"/>
    <p:sldId id="432" r:id="rId14"/>
    <p:sldId id="433" r:id="rId15"/>
    <p:sldId id="446" r:id="rId16"/>
    <p:sldId id="540" r:id="rId17"/>
    <p:sldId id="375" r:id="rId18"/>
    <p:sldId id="541" r:id="rId19"/>
    <p:sldId id="542" r:id="rId20"/>
    <p:sldId id="543" r:id="rId21"/>
    <p:sldId id="545" r:id="rId22"/>
    <p:sldId id="548" r:id="rId23"/>
    <p:sldId id="546" r:id="rId24"/>
    <p:sldId id="549" r:id="rId25"/>
    <p:sldId id="550" r:id="rId26"/>
    <p:sldId id="551" r:id="rId27"/>
    <p:sldId id="547" r:id="rId28"/>
    <p:sldId id="752" r:id="rId29"/>
    <p:sldId id="753" r:id="rId30"/>
    <p:sldId id="830" r:id="rId31"/>
    <p:sldId id="836" r:id="rId32"/>
    <p:sldId id="829" r:id="rId33"/>
    <p:sldId id="837" r:id="rId34"/>
    <p:sldId id="846" r:id="rId35"/>
    <p:sldId id="831" r:id="rId36"/>
    <p:sldId id="832" r:id="rId37"/>
    <p:sldId id="754" r:id="rId38"/>
    <p:sldId id="755" r:id="rId39"/>
    <p:sldId id="835" r:id="rId40"/>
    <p:sldId id="852" r:id="rId41"/>
    <p:sldId id="756" r:id="rId42"/>
    <p:sldId id="757" r:id="rId43"/>
    <p:sldId id="847" r:id="rId44"/>
    <p:sldId id="848" r:id="rId45"/>
    <p:sldId id="850" r:id="rId46"/>
    <p:sldId id="849" r:id="rId47"/>
    <p:sldId id="851" r:id="rId48"/>
  </p:sldIdLst>
  <p:sldSz cx="12192000" cy="6858000"/>
  <p:notesSz cx="6858000" cy="9144000"/>
  <p:embeddedFontLst>
    <p:embeddedFont>
      <p:font typeface="Calibri" panose="020F0502020204030204" pitchFamily="34" charset="0"/>
      <p:regular r:id="rId49"/>
      <p:bold r:id="rId50"/>
      <p:italic r:id="rId51"/>
      <p:boldItalic r:id="rId52"/>
    </p:embeddedFont>
    <p:embeddedFont>
      <p:font typeface="Calibri Light" panose="020F0302020204030204" pitchFamily="34" charset="0"/>
      <p:regular r:id="rId53"/>
      <p:italic r:id="rId54"/>
    </p:embeddedFont>
    <p:embeddedFont>
      <p:font typeface="Cambria Math" panose="02040503050406030204" pitchFamily="18" charset="0"/>
      <p:regular r:id="rId5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FF9900"/>
    <a:srgbClr val="FF9797"/>
    <a:srgbClr val="FF6464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font" Target="fonts/font2.fntdata"/><Relationship Id="rId55" Type="http://schemas.openxmlformats.org/officeDocument/2006/relationships/font" Target="fonts/font7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5.fntdata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font" Target="fonts/font3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.fntdata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A8D94-701F-50B7-FF63-2391449835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1BD39A-A942-599F-149A-747401D546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35134E-8798-2A87-98AE-0B134785D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6803DE-E5A1-A42D-17E0-52D8A15FE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08009D-BD52-D020-26A4-CCFF2596A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308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C0788-F665-F0AA-D34E-18CDC381E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D25BE1-D418-6610-B976-595A42D78D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6C710E-4740-E186-8004-9F098E4B8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D57D91-6BF0-5F67-0BAA-BA3B5985E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4EB95B-64CF-ED1B-895D-0C15FB84A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071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C6B0D1A-0325-047A-3C56-DB7DC37D1F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2D4EC8-DF7A-722B-0985-B7E8ED8800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9F5D96-5B5D-A0E1-6B7E-F894B33DE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41E58B-FD1B-5158-9002-DB7909020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6E6E6-5DB2-B08C-E98E-4CE4CABAB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940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D3513-3DBF-F295-0635-A76FAD8F7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3A398C-CAEC-53AA-8A8B-28B4B6EFE8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42AEDF-9628-E07A-C6FB-A23F1B37D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D4231-DF5D-E75E-40A2-4490E3864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461DB8-8E9A-0329-3CC7-DD8BE3960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28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B190C-5088-0FD4-FA3D-07D222B9F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E2422D-2D16-CCA8-2A1C-E13A1E0646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6C9900-661D-64EA-83FB-0318C266A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AF216F-818C-AE83-8D4F-42EC3C942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1494A3-F80F-EC41-DDC0-726FC63A8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910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F6897-8ADC-82FB-24C1-148BB152C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607461-A71F-ECE6-AE85-5EA3DB5E18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D9E8EA-550B-F0DB-2472-AE2D0456E7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BA28DD-EC75-9F30-A7D3-C90A8D02D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3D4F3C-0167-D8D5-E58E-83645CE37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96DDF0-EBE9-4CB3-A532-8F8C26FCF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648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EBC21-07E8-90D6-8FD3-4B7809D35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8688B1-01DC-A6B4-1C44-C73416EC04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4004C5-4EEE-C9A3-0FFF-B154F5B9A8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C95CA1-99E7-80CC-FF66-5C2F259046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21CBD4-5851-D78F-5249-59CDD8C9BC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92F86E-5D21-865D-53AE-77B5C57EA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7F5E5A8-7D51-605B-E276-A7A5B93FE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9E01F4-D4D9-E56F-9035-05E605811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87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3237B-2CFD-F0AF-D3E6-2FDD100A8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614118-0522-CF53-601D-265A3261E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CC46D9-B22E-C768-B35E-20DA33956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5D07EE-0E9C-EC8E-BAC0-7B8C9EFB5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616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BA0918-E285-61F1-EDAF-6B7FD149C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AFD855-6290-493F-81E4-A89E8DDED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CBAA96-146F-BEF1-15D5-935C1B8E9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84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91D78-E109-DF5D-A589-413429D2A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E91868-FB59-5D14-1BCA-C7C43F068C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A2F535-BC7E-F5E2-864B-461F8404D0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CFCF40-365C-13EE-4DB1-CC7C58586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858AA7-3077-1807-CEB8-2C0F27B4C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F74C30-07C1-3F35-E57B-30BFA71AB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316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81C30-49BA-398C-2DF8-B0736590C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C7B813-1595-60AF-F5B3-A0DAE66536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6402F2-AF70-21FD-1449-18CBF4C170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1982EC-DE32-4452-40AB-762F386AF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E76A50-D174-12CE-9CCD-74569685B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D79484-4128-5F97-59B5-3CF00D561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233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FDEBFE-9C54-D45A-111D-948735AB4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AF582E-F84E-411A-7F7A-D8EF87E1F5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DCE3F9-A152-FD27-1D1D-64A1C313F3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421D02-69CC-42C9-85CE-4F8B68ED22B8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5F318D-9BE5-6E4A-1795-F02EED65F8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04FB82-C81E-722D-F23A-4047C60DBF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621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.uw.edu/332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13" Type="http://schemas.openxmlformats.org/officeDocument/2006/relationships/image" Target="../media/image84.png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12" Type="http://schemas.openxmlformats.org/officeDocument/2006/relationships/image" Target="../media/image83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11" Type="http://schemas.openxmlformats.org/officeDocument/2006/relationships/image" Target="../media/image82.png"/><Relationship Id="rId5" Type="http://schemas.openxmlformats.org/officeDocument/2006/relationships/image" Target="../media/image76.png"/><Relationship Id="rId10" Type="http://schemas.openxmlformats.org/officeDocument/2006/relationships/image" Target="../media/image81.png"/><Relationship Id="rId4" Type="http://schemas.openxmlformats.org/officeDocument/2006/relationships/image" Target="../media/image75.png"/><Relationship Id="rId9" Type="http://schemas.openxmlformats.org/officeDocument/2006/relationships/image" Target="../media/image8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png"/><Relationship Id="rId9" Type="http://schemas.openxmlformats.org/officeDocument/2006/relationships/image" Target="../media/image1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29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2029F-F4C6-FDAD-6A00-4E30C8EE84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CSE 332 Autumn 2023</a:t>
            </a:r>
            <a:br>
              <a:rPr lang="en-US" dirty="0"/>
            </a:br>
            <a:r>
              <a:rPr lang="en-US" dirty="0"/>
              <a:t>Lecture 16: Sorting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96019E-F067-13A3-DC5B-9F49CCFEF43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Nathan Brunelle</a:t>
            </a:r>
          </a:p>
          <a:p>
            <a:r>
              <a:rPr lang="en-US" dirty="0">
                <a:hlinkClick r:id="rId2"/>
              </a:rPr>
              <a:t>http://www.cs.uw.edu/332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303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Conquer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1"/>
          </p:nvPr>
        </p:nvSpPr>
        <p:spPr>
          <a:xfrm>
            <a:off x="2514600" y="5229710"/>
            <a:ext cx="8229600" cy="68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Recursively sort </a:t>
            </a:r>
            <a:r>
              <a:rPr lang="en-US" dirty="0">
                <a:solidFill>
                  <a:srgbClr val="FFC000"/>
                </a:solidFill>
              </a:rPr>
              <a:t>Left</a:t>
            </a:r>
            <a:r>
              <a:rPr lang="en-US" dirty="0"/>
              <a:t> and </a:t>
            </a:r>
            <a:r>
              <a:rPr lang="en-US" dirty="0">
                <a:solidFill>
                  <a:srgbClr val="0070C0"/>
                </a:solidFill>
              </a:rPr>
              <a:t>Right</a:t>
            </a:r>
            <a:r>
              <a:rPr lang="en-US" dirty="0"/>
              <a:t> </a:t>
            </a:r>
            <a:r>
              <a:rPr lang="en-US" dirty="0" err="1"/>
              <a:t>sublists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10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604910" y="1447800"/>
            <a:ext cx="6403076" cy="533400"/>
            <a:chOff x="1445524" y="2895600"/>
            <a:chExt cx="6403076" cy="533400"/>
          </a:xfrm>
        </p:grpSpPr>
        <p:sp>
          <p:nvSpPr>
            <p:cNvPr id="6" name="Rectangle 5"/>
            <p:cNvSpPr/>
            <p:nvPr/>
          </p:nvSpPr>
          <p:spPr>
            <a:xfrm>
              <a:off x="1445524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1978924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25128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30462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5796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113662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47062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180462" y="2895600"/>
              <a:ext cx="533400" cy="533400"/>
            </a:xfrm>
            <a:prstGeom prst="rect">
              <a:avLst/>
            </a:prstGeom>
            <a:solidFill>
              <a:srgbClr val="FF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7144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2478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7812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11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315200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12</a:t>
              </a:r>
            </a:p>
          </p:txBody>
        </p:sp>
      </p:grpSp>
      <p:sp>
        <p:nvSpPr>
          <p:cNvPr id="18" name="Right Brace 17"/>
          <p:cNvSpPr/>
          <p:nvPr/>
        </p:nvSpPr>
        <p:spPr>
          <a:xfrm rot="5400000">
            <a:off x="4246480" y="339634"/>
            <a:ext cx="451798" cy="3734939"/>
          </a:xfrm>
          <a:prstGeom prst="rightBrac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176618" y="2433000"/>
                <a:ext cx="264348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All elements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&lt;</m:t>
                    </m:r>
                    <m:r>
                      <a:rPr lang="en-US" sz="2800" i="1" dirty="0">
                        <a:latin typeface="Cambria Math"/>
                      </a:rPr>
                      <m:t>𝑝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6618" y="2433000"/>
                <a:ext cx="2643481" cy="523220"/>
              </a:xfrm>
              <a:prstGeom prst="rect">
                <a:avLst/>
              </a:prstGeom>
              <a:blipFill>
                <a:blip r:embed="rId2"/>
                <a:stretch>
                  <a:fillRect l="-4306" t="-14634" b="-292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ight Brace 19"/>
          <p:cNvSpPr/>
          <p:nvPr/>
        </p:nvSpPr>
        <p:spPr>
          <a:xfrm rot="5400000">
            <a:off x="7720885" y="1145894"/>
            <a:ext cx="451797" cy="2122410"/>
          </a:xfrm>
          <a:prstGeom prst="rightBrac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6885579" y="2354868"/>
                <a:ext cx="264348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All elements </a:t>
                </a:r>
                <a14:m>
                  <m:oMath xmlns:m="http://schemas.openxmlformats.org/officeDocument/2006/math">
                    <m:r>
                      <a:rPr lang="en-US" sz="2800" dirty="0">
                        <a:latin typeface="Cambria Math"/>
                      </a:rPr>
                      <m:t>&gt;</m:t>
                    </m:r>
                    <m:r>
                      <a:rPr lang="en-US" sz="2800" i="1" dirty="0">
                        <a:latin typeface="Cambria Math"/>
                      </a:rPr>
                      <m:t>𝑝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5579" y="2354868"/>
                <a:ext cx="2643481" cy="523220"/>
              </a:xfrm>
              <a:prstGeom prst="rect">
                <a:avLst/>
              </a:prstGeom>
              <a:blipFill>
                <a:blip r:embed="rId3"/>
                <a:stretch>
                  <a:fillRect l="-4306" t="-9302" b="-27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4742915" y="3264090"/>
            <a:ext cx="38186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Exactly where it belongs!</a:t>
            </a:r>
          </a:p>
        </p:txBody>
      </p:sp>
      <p:cxnSp>
        <p:nvCxnSpPr>
          <p:cNvPr id="24" name="Straight Arrow Connector 23"/>
          <p:cNvCxnSpPr>
            <a:stCxn id="22" idx="0"/>
            <a:endCxn id="13" idx="2"/>
          </p:cNvCxnSpPr>
          <p:nvPr/>
        </p:nvCxnSpPr>
        <p:spPr>
          <a:xfrm flipH="1" flipV="1">
            <a:off x="6606548" y="1981200"/>
            <a:ext cx="45704" cy="1282890"/>
          </a:xfrm>
          <a:prstGeom prst="straightConnector1">
            <a:avLst/>
          </a:prstGeom>
          <a:ln w="38100">
            <a:solidFill>
              <a:srgbClr val="FF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18212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Quicksort Run Time (Best)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4343400"/>
            <a:ext cx="8229600" cy="8382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Then we divide in half each 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11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619228" y="2438400"/>
            <a:ext cx="6403076" cy="533400"/>
            <a:chOff x="1445524" y="2895600"/>
            <a:chExt cx="6403076" cy="533400"/>
          </a:xfrm>
        </p:grpSpPr>
        <p:sp>
          <p:nvSpPr>
            <p:cNvPr id="6" name="Rectangle 5"/>
            <p:cNvSpPr/>
            <p:nvPr/>
          </p:nvSpPr>
          <p:spPr>
            <a:xfrm>
              <a:off x="1445524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1978924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25128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30462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5796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113662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47062" y="2895600"/>
              <a:ext cx="533400" cy="533400"/>
            </a:xfrm>
            <a:prstGeom prst="rect">
              <a:avLst/>
            </a:prstGeom>
            <a:solidFill>
              <a:srgbClr val="FF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180462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7144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2478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7812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11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315200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12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619228" y="3581400"/>
            <a:ext cx="6403076" cy="533400"/>
            <a:chOff x="1445524" y="2895600"/>
            <a:chExt cx="6403076" cy="533400"/>
          </a:xfrm>
        </p:grpSpPr>
        <p:sp>
          <p:nvSpPr>
            <p:cNvPr id="19" name="Rectangle 18"/>
            <p:cNvSpPr/>
            <p:nvPr/>
          </p:nvSpPr>
          <p:spPr>
            <a:xfrm>
              <a:off x="1445524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978924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512893" y="2895600"/>
              <a:ext cx="533400" cy="533400"/>
            </a:xfrm>
            <a:prstGeom prst="rect">
              <a:avLst/>
            </a:prstGeom>
            <a:solidFill>
              <a:srgbClr val="FF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0462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5796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113662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647062" y="2895600"/>
              <a:ext cx="533400" cy="533400"/>
            </a:xfrm>
            <a:prstGeom prst="rect">
              <a:avLst/>
            </a:prstGeom>
            <a:solidFill>
              <a:srgbClr val="FF99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180462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7144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247831" y="2895600"/>
              <a:ext cx="533400" cy="533400"/>
            </a:xfrm>
            <a:prstGeom prst="rect">
              <a:avLst/>
            </a:prstGeom>
            <a:solidFill>
              <a:srgbClr val="FF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7812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11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315200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12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ontent Placeholder 2"/>
              <p:cNvSpPr txBox="1">
                <a:spLocks/>
              </p:cNvSpPr>
              <p:nvPr/>
            </p:nvSpPr>
            <p:spPr>
              <a:xfrm>
                <a:off x="1971531" y="5105400"/>
                <a:ext cx="8229600" cy="6858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=2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2800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1531" y="5105400"/>
                <a:ext cx="8229600" cy="685800"/>
              </a:xfrm>
              <a:prstGeom prst="rect">
                <a:avLst/>
              </a:prstGeom>
              <a:blipFill>
                <a:blip r:embed="rId2"/>
                <a:stretch>
                  <a:fillRect b="-3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Content Placeholder 2"/>
          <p:cNvSpPr txBox="1">
            <a:spLocks/>
          </p:cNvSpPr>
          <p:nvPr/>
        </p:nvSpPr>
        <p:spPr>
          <a:xfrm>
            <a:off x="2133600" y="1752601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If the </a:t>
            </a:r>
            <a:r>
              <a:rPr lang="en-US" dirty="0">
                <a:solidFill>
                  <a:srgbClr val="FF33CC"/>
                </a:solidFill>
              </a:rPr>
              <a:t>pivot</a:t>
            </a:r>
            <a:r>
              <a:rPr lang="en-US" dirty="0"/>
              <a:t> is always the median: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ontent Placeholder 2"/>
              <p:cNvSpPr txBox="1">
                <a:spLocks/>
              </p:cNvSpPr>
              <p:nvPr/>
            </p:nvSpPr>
            <p:spPr>
              <a:xfrm>
                <a:off x="1971531" y="5943600"/>
                <a:ext cx="8229600" cy="6858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𝑂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  <m:func>
                        <m:funcPr>
                          <m:ctrlP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log</m:t>
                          </m:r>
                        </m:fName>
                        <m:e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func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1531" y="5943600"/>
                <a:ext cx="8229600" cy="6858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6592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Quicksort Run Time (Worst)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9366" y="4305300"/>
            <a:ext cx="8229600" cy="8382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Then we shorten by 1 each 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12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619228" y="2438400"/>
            <a:ext cx="6403076" cy="533400"/>
            <a:chOff x="1445524" y="2895600"/>
            <a:chExt cx="6403076" cy="533400"/>
          </a:xfrm>
        </p:grpSpPr>
        <p:sp>
          <p:nvSpPr>
            <p:cNvPr id="6" name="Rectangle 5"/>
            <p:cNvSpPr/>
            <p:nvPr/>
          </p:nvSpPr>
          <p:spPr>
            <a:xfrm>
              <a:off x="1445524" y="2895600"/>
              <a:ext cx="533400" cy="533400"/>
            </a:xfrm>
            <a:prstGeom prst="rect">
              <a:avLst/>
            </a:prstGeom>
            <a:solidFill>
              <a:srgbClr val="FF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1978924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2512893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3046293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579693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113662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47062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180462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7144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2478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7812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11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315200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12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619228" y="3581400"/>
            <a:ext cx="6403076" cy="533400"/>
            <a:chOff x="1445524" y="2895600"/>
            <a:chExt cx="6403076" cy="533400"/>
          </a:xfrm>
        </p:grpSpPr>
        <p:sp>
          <p:nvSpPr>
            <p:cNvPr id="19" name="Rectangle 18"/>
            <p:cNvSpPr/>
            <p:nvPr/>
          </p:nvSpPr>
          <p:spPr>
            <a:xfrm>
              <a:off x="1445524" y="2895600"/>
              <a:ext cx="533400" cy="533400"/>
            </a:xfrm>
            <a:prstGeom prst="rect">
              <a:avLst/>
            </a:prstGeom>
            <a:solidFill>
              <a:srgbClr val="FF99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978924" y="2895600"/>
              <a:ext cx="533400" cy="533400"/>
            </a:xfrm>
            <a:prstGeom prst="rect">
              <a:avLst/>
            </a:prstGeom>
            <a:solidFill>
              <a:srgbClr val="FF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512893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046293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579693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113662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647062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180462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7144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2478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7812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11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315200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12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ontent Placeholder 2"/>
              <p:cNvSpPr txBox="1">
                <a:spLocks/>
              </p:cNvSpPr>
              <p:nvPr/>
            </p:nvSpPr>
            <p:spPr>
              <a:xfrm>
                <a:off x="1971531" y="5105400"/>
                <a:ext cx="8229600" cy="6858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−1</m:t>
                          </m:r>
                        </m:e>
                      </m:d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1531" y="5105400"/>
                <a:ext cx="8229600" cy="6858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Content Placeholder 2"/>
          <p:cNvSpPr txBox="1">
            <a:spLocks/>
          </p:cNvSpPr>
          <p:nvPr/>
        </p:nvSpPr>
        <p:spPr>
          <a:xfrm>
            <a:off x="2133600" y="1752601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If the pivot is always at the extreme: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ontent Placeholder 2"/>
              <p:cNvSpPr txBox="1">
                <a:spLocks/>
              </p:cNvSpPr>
              <p:nvPr/>
            </p:nvSpPr>
            <p:spPr>
              <a:xfrm>
                <a:off x="1971531" y="5943600"/>
                <a:ext cx="8229600" cy="6858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𝑂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1531" y="5943600"/>
                <a:ext cx="8229600" cy="6858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6143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Quicksort Run Time (Worst)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ontent Placeholder 2"/>
              <p:cNvSpPr txBox="1">
                <a:spLocks/>
              </p:cNvSpPr>
              <p:nvPr/>
            </p:nvSpPr>
            <p:spPr>
              <a:xfrm>
                <a:off x="1971531" y="1295400"/>
                <a:ext cx="8229600" cy="6858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−1</m:t>
                          </m:r>
                        </m:e>
                      </m:d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1531" y="1295400"/>
                <a:ext cx="8229600" cy="6858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ontent Placeholder 2"/>
              <p:cNvSpPr txBox="1">
                <a:spLocks/>
              </p:cNvSpPr>
              <p:nvPr/>
            </p:nvSpPr>
            <p:spPr>
              <a:xfrm>
                <a:off x="4419602" y="5105400"/>
                <a:ext cx="3429001" cy="6858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𝑂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2" y="5105400"/>
                <a:ext cx="3429001" cy="6858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 Box 41"/>
              <p:cNvSpPr txBox="1">
                <a:spLocks noChangeArrowheads="1"/>
              </p:cNvSpPr>
              <p:nvPr/>
            </p:nvSpPr>
            <p:spPr bwMode="auto">
              <a:xfrm>
                <a:off x="1913274" y="2133600"/>
                <a:ext cx="133350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5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13274" y="2133600"/>
                <a:ext cx="1333500" cy="4572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 Box 41"/>
              <p:cNvSpPr txBox="1">
                <a:spLocks noChangeArrowheads="1"/>
              </p:cNvSpPr>
              <p:nvPr/>
            </p:nvSpPr>
            <p:spPr bwMode="auto">
              <a:xfrm>
                <a:off x="1913274" y="3006229"/>
                <a:ext cx="133350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𝑛</m:t>
                      </m:r>
                      <m:r>
                        <a:rPr lang="en-US" sz="2800" i="1">
                          <a:latin typeface="Cambria Math"/>
                        </a:rPr>
                        <m:t>−1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7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13274" y="3006229"/>
                <a:ext cx="1333500" cy="4572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Rectangle 42"/>
          <p:cNvSpPr/>
          <p:nvPr/>
        </p:nvSpPr>
        <p:spPr>
          <a:xfrm rot="16200000">
            <a:off x="2208366" y="4104544"/>
            <a:ext cx="5741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 Box 41"/>
              <p:cNvSpPr txBox="1">
                <a:spLocks noChangeArrowheads="1"/>
              </p:cNvSpPr>
              <p:nvPr/>
            </p:nvSpPr>
            <p:spPr bwMode="auto">
              <a:xfrm>
                <a:off x="2217572" y="4863723"/>
                <a:ext cx="71663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8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17572" y="4863723"/>
                <a:ext cx="716630" cy="4572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Straight Connector 53"/>
          <p:cNvCxnSpPr>
            <a:stCxn id="35" idx="2"/>
            <a:endCxn id="37" idx="0"/>
          </p:cNvCxnSpPr>
          <p:nvPr/>
        </p:nvCxnSpPr>
        <p:spPr>
          <a:xfrm>
            <a:off x="2580024" y="2590803"/>
            <a:ext cx="0" cy="415429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 Box 41"/>
              <p:cNvSpPr txBox="1">
                <a:spLocks noChangeArrowheads="1"/>
              </p:cNvSpPr>
              <p:nvPr/>
            </p:nvSpPr>
            <p:spPr bwMode="auto">
              <a:xfrm>
                <a:off x="1905000" y="3888355"/>
                <a:ext cx="133350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𝑛</m:t>
                      </m:r>
                      <m:r>
                        <a:rPr lang="en-US" sz="2800" i="1">
                          <a:latin typeface="Cambria Math"/>
                        </a:rPr>
                        <m:t>−2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8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05000" y="3888355"/>
                <a:ext cx="1333500" cy="4572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9" name="Straight Connector 68"/>
          <p:cNvCxnSpPr>
            <a:stCxn id="37" idx="2"/>
            <a:endCxn id="68" idx="0"/>
          </p:cNvCxnSpPr>
          <p:nvPr/>
        </p:nvCxnSpPr>
        <p:spPr>
          <a:xfrm flipH="1">
            <a:off x="2571750" y="3463429"/>
            <a:ext cx="8274" cy="424926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3201144" y="1981200"/>
                <a:ext cx="3745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1144" y="1981200"/>
                <a:ext cx="374590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3238500" y="2898184"/>
                <a:ext cx="7785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−1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8500" y="2898184"/>
                <a:ext cx="778546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3238500" y="3747623"/>
                <a:ext cx="7785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−2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8500" y="3747623"/>
                <a:ext cx="778546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3180176" y="4722991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0176" y="4722991"/>
                <a:ext cx="365805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Right Brace 75"/>
          <p:cNvSpPr/>
          <p:nvPr/>
        </p:nvSpPr>
        <p:spPr>
          <a:xfrm>
            <a:off x="3810000" y="1981200"/>
            <a:ext cx="533400" cy="3505200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Content Placeholder 2"/>
              <p:cNvSpPr txBox="1">
                <a:spLocks/>
              </p:cNvSpPr>
              <p:nvPr/>
            </p:nvSpPr>
            <p:spPr>
              <a:xfrm>
                <a:off x="4326343" y="3390900"/>
                <a:ext cx="5373617" cy="6858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=1+2+3+…+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6343" y="3390900"/>
                <a:ext cx="5373617" cy="68580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Content Placeholder 2"/>
              <p:cNvSpPr txBox="1">
                <a:spLocks/>
              </p:cNvSpPr>
              <p:nvPr/>
            </p:nvSpPr>
            <p:spPr>
              <a:xfrm>
                <a:off x="3617986" y="4002655"/>
                <a:ext cx="5373617" cy="6858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  <m:d>
                            <m:dPr>
                              <m:ctrlPr>
                                <a:rPr lang="en-US" sz="28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2800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+1</m:t>
                              </m:r>
                            </m:e>
                          </m:d>
                        </m:num>
                        <m:den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7986" y="4002655"/>
                <a:ext cx="5373617" cy="685800"/>
              </a:xfrm>
              <a:prstGeom prst="rect">
                <a:avLst/>
              </a:prstGeom>
              <a:blipFill>
                <a:blip r:embed="rId13"/>
                <a:stretch>
                  <a:fillRect b="-4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516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5" grpId="0" animBg="1"/>
      <p:bldP spid="37" grpId="0" animBg="1"/>
      <p:bldP spid="43" grpId="0"/>
      <p:bldP spid="48" grpId="0" animBg="1"/>
      <p:bldP spid="68" grpId="0" animBg="1"/>
      <p:bldP spid="72" grpId="0"/>
      <p:bldP spid="73" grpId="0"/>
      <p:bldP spid="74" grpId="0"/>
      <p:bldP spid="75" grpId="0"/>
      <p:bldP spid="76" grpId="0" animBg="1"/>
      <p:bldP spid="77" grpId="0"/>
      <p:bldP spid="7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Quicksort on a (nearly) Sorted List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5676" y="4260851"/>
            <a:ext cx="8229600" cy="8382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So we shorten by 1 each 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14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619228" y="2438400"/>
            <a:ext cx="6403076" cy="533400"/>
            <a:chOff x="1445524" y="2895600"/>
            <a:chExt cx="6403076" cy="533400"/>
          </a:xfrm>
        </p:grpSpPr>
        <p:sp>
          <p:nvSpPr>
            <p:cNvPr id="6" name="Rectangle 5"/>
            <p:cNvSpPr/>
            <p:nvPr/>
          </p:nvSpPr>
          <p:spPr>
            <a:xfrm>
              <a:off x="1445524" y="2895600"/>
              <a:ext cx="533400" cy="533400"/>
            </a:xfrm>
            <a:prstGeom prst="rect">
              <a:avLst/>
            </a:prstGeom>
            <a:solidFill>
              <a:srgbClr val="FF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1978924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2512893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3046293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579693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113662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47062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180462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7144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2478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7812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11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315200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12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619228" y="3581400"/>
            <a:ext cx="6403076" cy="533400"/>
            <a:chOff x="1445524" y="2895600"/>
            <a:chExt cx="6403076" cy="533400"/>
          </a:xfrm>
        </p:grpSpPr>
        <p:sp>
          <p:nvSpPr>
            <p:cNvPr id="19" name="Rectangle 18"/>
            <p:cNvSpPr/>
            <p:nvPr/>
          </p:nvSpPr>
          <p:spPr>
            <a:xfrm>
              <a:off x="1445524" y="2895600"/>
              <a:ext cx="533400" cy="533400"/>
            </a:xfrm>
            <a:prstGeom prst="rect">
              <a:avLst/>
            </a:prstGeom>
            <a:solidFill>
              <a:srgbClr val="FF99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978924" y="2895600"/>
              <a:ext cx="533400" cy="533400"/>
            </a:xfrm>
            <a:prstGeom prst="rect">
              <a:avLst/>
            </a:prstGeom>
            <a:solidFill>
              <a:srgbClr val="FF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512893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046293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579693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113662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647062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180462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7144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2478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7812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11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315200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12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ontent Placeholder 2"/>
              <p:cNvSpPr txBox="1">
                <a:spLocks/>
              </p:cNvSpPr>
              <p:nvPr/>
            </p:nvSpPr>
            <p:spPr>
              <a:xfrm>
                <a:off x="1971531" y="5105400"/>
                <a:ext cx="8229600" cy="6858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−1</m:t>
                          </m:r>
                        </m:e>
                      </m:d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1531" y="5105400"/>
                <a:ext cx="8229600" cy="6858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Content Placeholder 2"/>
          <p:cNvSpPr txBox="1">
            <a:spLocks/>
          </p:cNvSpPr>
          <p:nvPr/>
        </p:nvSpPr>
        <p:spPr>
          <a:xfrm>
            <a:off x="2133600" y="1752601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First element always yields unbalanced pivot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ontent Placeholder 2"/>
              <p:cNvSpPr txBox="1">
                <a:spLocks/>
              </p:cNvSpPr>
              <p:nvPr/>
            </p:nvSpPr>
            <p:spPr>
              <a:xfrm>
                <a:off x="1971531" y="5943600"/>
                <a:ext cx="8229600" cy="6858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𝑂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1531" y="5943600"/>
                <a:ext cx="8229600" cy="6858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28238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Good Pivot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makes a good Pivot?</a:t>
            </a:r>
          </a:p>
          <a:p>
            <a:pPr lvl="1"/>
            <a:r>
              <a:rPr lang="en-US" dirty="0"/>
              <a:t>Roughly even split between left and right</a:t>
            </a:r>
          </a:p>
          <a:p>
            <a:pPr lvl="1"/>
            <a:r>
              <a:rPr lang="en-US" dirty="0"/>
              <a:t>Ideally: median</a:t>
            </a:r>
          </a:p>
          <a:p>
            <a:r>
              <a:rPr lang="en-US" dirty="0"/>
              <a:t>There are ways to find the median in linear time, but it’s complicated and slow and you’re better off using </a:t>
            </a:r>
            <a:r>
              <a:rPr lang="en-US" dirty="0" err="1"/>
              <a:t>mergesort</a:t>
            </a:r>
            <a:endParaRPr lang="en-US" dirty="0"/>
          </a:p>
          <a:p>
            <a:r>
              <a:rPr lang="en-US" dirty="0"/>
              <a:t>In Practice:</a:t>
            </a:r>
          </a:p>
          <a:p>
            <a:pPr lvl="1"/>
            <a:r>
              <a:rPr lang="en-US" dirty="0"/>
              <a:t>Pick a random value as a pivot</a:t>
            </a:r>
          </a:p>
          <a:p>
            <a:pPr lvl="1"/>
            <a:r>
              <a:rPr lang="en-US" dirty="0"/>
              <a:t>Pick the middle of 3 random values as the pivot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6665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B8172-18DF-BF9D-15EE-737B44C98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Quick Sort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5F1C77C-A95B-025D-AC30-3008592132B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Worst Case Running time: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b="0" dirty="0"/>
                  <a:t>But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average! And typically faster than </a:t>
                </a:r>
                <a:r>
                  <a:rPr lang="en-US" dirty="0" err="1"/>
                  <a:t>mergesort</a:t>
                </a:r>
                <a:r>
                  <a:rPr lang="en-US" dirty="0"/>
                  <a:t>!</a:t>
                </a:r>
              </a:p>
              <a:p>
                <a:r>
                  <a:rPr lang="en-US" dirty="0"/>
                  <a:t>In-Place?</a:t>
                </a:r>
              </a:p>
              <a:p>
                <a:pPr lvl="1"/>
                <a:r>
                  <a:rPr lang="en-US" dirty="0"/>
                  <a:t>….Debatable</a:t>
                </a:r>
              </a:p>
              <a:p>
                <a:r>
                  <a:rPr lang="en-US" dirty="0"/>
                  <a:t>Adaptive?</a:t>
                </a:r>
              </a:p>
              <a:p>
                <a:pPr lvl="1"/>
                <a:r>
                  <a:rPr lang="en-US" dirty="0"/>
                  <a:t>No!</a:t>
                </a:r>
              </a:p>
              <a:p>
                <a:r>
                  <a:rPr lang="en-US" dirty="0"/>
                  <a:t>Stable?</a:t>
                </a:r>
              </a:p>
              <a:p>
                <a:pPr lvl="1"/>
                <a:r>
                  <a:rPr lang="en-US" dirty="0"/>
                  <a:t>No!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5F1C77C-A95B-025D-AC30-3008592132B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57509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64773-CFEA-E666-64D3-5AF21662F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Formal Definition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397537-824A-CCF1-8509-24B111BE4C9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Input:</a:t>
                </a:r>
              </a:p>
              <a:p>
                <a:pPr lvl="1"/>
                <a:r>
                  <a:rPr lang="en-US" dirty="0"/>
                  <a:t>An array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of items</a:t>
                </a:r>
              </a:p>
              <a:p>
                <a:pPr lvl="1"/>
                <a:r>
                  <a:rPr lang="en-US" dirty="0"/>
                  <a:t>A comparison function for these items</a:t>
                </a:r>
              </a:p>
              <a:p>
                <a:pPr lvl="2"/>
                <a:r>
                  <a:rPr lang="en-US" dirty="0"/>
                  <a:t>Given two items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, we can determine whether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,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/>
              </a:p>
              <a:p>
                <a:r>
                  <a:rPr lang="en-US" dirty="0"/>
                  <a:t>Output:</a:t>
                </a:r>
              </a:p>
              <a:p>
                <a:pPr lvl="1"/>
                <a:r>
                  <a:rPr lang="en-US" dirty="0"/>
                  <a:t>A permutation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such that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Permutation: a sequence of the same items but perhaps in a different order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397537-824A-CCF1-8509-24B111BE4C9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99341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72805-7B6A-7120-068C-6B36E1969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Improving Running 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2581986-260B-F5AF-0B69-24B48EC9DC1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Recall our definition of the sorting problem:</a:t>
                </a:r>
              </a:p>
              <a:p>
                <a:pPr lvl="1"/>
                <a:r>
                  <a:rPr lang="en-US" dirty="0"/>
                  <a:t>Input:</a:t>
                </a:r>
              </a:p>
              <a:p>
                <a:pPr lvl="2"/>
                <a:r>
                  <a:rPr lang="en-US" dirty="0"/>
                  <a:t>An array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of items</a:t>
                </a:r>
              </a:p>
              <a:p>
                <a:pPr lvl="2"/>
                <a:r>
                  <a:rPr lang="en-US" dirty="0"/>
                  <a:t>A comparison function for these items</a:t>
                </a:r>
              </a:p>
              <a:p>
                <a:pPr lvl="3"/>
                <a:r>
                  <a:rPr lang="en-US" dirty="0"/>
                  <a:t>Given two items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, we can determine whether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,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Output:</a:t>
                </a:r>
              </a:p>
              <a:p>
                <a:pPr lvl="2"/>
                <a:r>
                  <a:rPr lang="en-US" dirty="0"/>
                  <a:t>A permutation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such that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:r>
                  <a:rPr lang="en-US" dirty="0"/>
                  <a:t>Under this definition, it is impossible to write an algorithm faster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dirty="0"/>
                  <a:t> asymptotically.</a:t>
                </a:r>
              </a:p>
              <a:p>
                <a:r>
                  <a:rPr lang="en-US" dirty="0"/>
                  <a:t>Observation:</a:t>
                </a:r>
              </a:p>
              <a:p>
                <a:pPr lvl="1"/>
                <a:r>
                  <a:rPr lang="en-US" dirty="0"/>
                  <a:t>Sometimes there might be ways to determine the position of values without comparisons!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2581986-260B-F5AF-0B69-24B48EC9DC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081" r="-1565" b="-1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74051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0443D-CC80-4223-4973-783A2799D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“Linear Time” Sorting Algorithms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4058D8-9EE1-AE68-B68A-9A002CD5EC4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Useable when you are able to make additional assumptions about the contents of your list (beyond the ability to compare)</a:t>
                </a:r>
              </a:p>
              <a:p>
                <a:pPr lvl="1"/>
                <a:r>
                  <a:rPr lang="en-US" dirty="0"/>
                  <a:t>Examples:</a:t>
                </a:r>
              </a:p>
              <a:p>
                <a:pPr lvl="2"/>
                <a:r>
                  <a:rPr lang="en-US" dirty="0"/>
                  <a:t>The list contains only positive integers less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The number of distinct values in the list is much smaller than the length of the list</a:t>
                </a:r>
              </a:p>
              <a:p>
                <a:r>
                  <a:rPr lang="en-US" dirty="0"/>
                  <a:t>The running time expression will always have a term other than the list’s length to account for this assumption</a:t>
                </a:r>
              </a:p>
              <a:p>
                <a:pPr lvl="1"/>
                <a:r>
                  <a:rPr lang="en-US" dirty="0"/>
                  <a:t>Examples:</a:t>
                </a:r>
              </a:p>
              <a:p>
                <a:pPr lvl="2"/>
                <a:r>
                  <a:rPr lang="en-US" dirty="0"/>
                  <a:t>Running time might be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is the range/count of values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4058D8-9EE1-AE68-B68A-9A002CD5EC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r="-1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4117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Quicksort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0" dirty="0"/>
                  <a:t>Like </a:t>
                </a:r>
                <a:r>
                  <a:rPr lang="en-US" b="0" dirty="0" err="1"/>
                  <a:t>Mergesort</a:t>
                </a:r>
                <a:r>
                  <a:rPr lang="en-US" b="0" dirty="0"/>
                  <a:t>:</a:t>
                </a:r>
              </a:p>
              <a:p>
                <a:pPr lvl="1"/>
                <a:r>
                  <a:rPr lang="en-US" dirty="0"/>
                  <a:t>Divide and conquer</a:t>
                </a:r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run time (kind of…)</a:t>
                </a:r>
              </a:p>
              <a:p>
                <a:r>
                  <a:rPr lang="en-US" dirty="0"/>
                  <a:t>Unlike </a:t>
                </a:r>
                <a:r>
                  <a:rPr lang="en-US" dirty="0" err="1"/>
                  <a:t>Mergesort</a:t>
                </a:r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Divide step is the “hard” part</a:t>
                </a:r>
              </a:p>
              <a:p>
                <a:pPr lvl="1"/>
                <a:r>
                  <a:rPr lang="en-US" i="1" dirty="0"/>
                  <a:t>Typically</a:t>
                </a:r>
                <a:r>
                  <a:rPr lang="en-US" dirty="0"/>
                  <a:t> faster than </a:t>
                </a:r>
                <a:r>
                  <a:rPr lang="en-US" dirty="0" err="1"/>
                  <a:t>Mergesort</a:t>
                </a:r>
                <a:endParaRPr lang="en-US" i="1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911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4D522-A643-E0F7-0203-D79E5BF42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BucketSort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E04AAD-4854-7E00-900E-93F7F0ADE08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Assumes the array contains integers between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(or some other small range)</a:t>
                </a:r>
              </a:p>
              <a:p>
                <a:r>
                  <a:rPr lang="en-US" dirty="0"/>
                  <a:t>Idea:</a:t>
                </a:r>
              </a:p>
              <a:p>
                <a:pPr lvl="1"/>
                <a:r>
                  <a:rPr lang="en-US" dirty="0"/>
                  <a:t>Use each value as an index into an array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Add the item into the “bucket” at that index (e.g. linked list)</a:t>
                </a:r>
              </a:p>
              <a:p>
                <a:pPr lvl="1"/>
                <a:r>
                  <a:rPr lang="en-US" dirty="0"/>
                  <a:t>Get sorted array by “appending” all the buckets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E04AAD-4854-7E00-900E-93F7F0ADE0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id="{67AF8E09-4807-2868-A48C-6127E71A25DA}"/>
              </a:ext>
            </a:extLst>
          </p:cNvPr>
          <p:cNvGrpSpPr/>
          <p:nvPr/>
        </p:nvGrpSpPr>
        <p:grpSpPr>
          <a:xfrm>
            <a:off x="5029200" y="4971363"/>
            <a:ext cx="2133600" cy="1817195"/>
            <a:chOff x="4876800" y="4493526"/>
            <a:chExt cx="2133600" cy="1817195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7195B6B-8F20-1E06-FD24-55448A14BC22}"/>
                </a:ext>
              </a:extLst>
            </p:cNvPr>
            <p:cNvSpPr/>
            <p:nvPr/>
          </p:nvSpPr>
          <p:spPr>
            <a:xfrm>
              <a:off x="6477000" y="4493526"/>
              <a:ext cx="533400" cy="14434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3</a:t>
              </a:r>
            </a:p>
            <a:p>
              <a:pPr algn="ctr"/>
              <a:r>
                <a:rPr lang="en-US" dirty="0">
                  <a:solidFill>
                    <a:srgbClr val="0070C0"/>
                  </a:solidFill>
                </a:rPr>
                <a:t>3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FCDDC84-F1EE-993E-EAE5-3B0A4221D133}"/>
                </a:ext>
              </a:extLst>
            </p:cNvPr>
            <p:cNvSpPr/>
            <p:nvPr/>
          </p:nvSpPr>
          <p:spPr>
            <a:xfrm>
              <a:off x="5943600" y="4494663"/>
              <a:ext cx="533400" cy="14434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FF00FF"/>
                  </a:solidFill>
                </a:rPr>
                <a:t>2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  <a:p>
              <a:pPr algn="ctr"/>
              <a:r>
                <a:rPr lang="en-US" dirty="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CBDC5BF-A788-9BB0-473D-1600DF77A3F1}"/>
                </a:ext>
              </a:extLst>
            </p:cNvPr>
            <p:cNvSpPr txBox="1"/>
            <p:nvPr/>
          </p:nvSpPr>
          <p:spPr>
            <a:xfrm>
              <a:off x="4992657" y="594138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FD68542-BB28-5946-6762-7C4484D3871E}"/>
                </a:ext>
              </a:extLst>
            </p:cNvPr>
            <p:cNvSpPr txBox="1"/>
            <p:nvPr/>
          </p:nvSpPr>
          <p:spPr>
            <a:xfrm>
              <a:off x="5526057" y="594138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DF4183B-2334-683F-82D4-12D377A07121}"/>
                </a:ext>
              </a:extLst>
            </p:cNvPr>
            <p:cNvSpPr txBox="1"/>
            <p:nvPr/>
          </p:nvSpPr>
          <p:spPr>
            <a:xfrm>
              <a:off x="6060026" y="594138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7C120CA-55FF-AB22-BBE5-BF9068E1A493}"/>
                </a:ext>
              </a:extLst>
            </p:cNvPr>
            <p:cNvSpPr txBox="1"/>
            <p:nvPr/>
          </p:nvSpPr>
          <p:spPr>
            <a:xfrm>
              <a:off x="6569800" y="594138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FA4C3E8-9EFE-C9A8-7B7A-F47C950A259C}"/>
                </a:ext>
              </a:extLst>
            </p:cNvPr>
            <p:cNvSpPr/>
            <p:nvPr/>
          </p:nvSpPr>
          <p:spPr>
            <a:xfrm>
              <a:off x="5410200" y="4494663"/>
              <a:ext cx="533400" cy="14434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  <a:p>
              <a:pPr algn="ctr"/>
              <a:r>
                <a:rPr lang="en-US" dirty="0">
                  <a:solidFill>
                    <a:srgbClr val="FF00FF"/>
                  </a:solidFill>
                </a:rPr>
                <a:t>1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562214D-E46D-80EC-D18F-6101DF8377CD}"/>
                </a:ext>
              </a:extLst>
            </p:cNvPr>
            <p:cNvSpPr/>
            <p:nvPr/>
          </p:nvSpPr>
          <p:spPr>
            <a:xfrm>
              <a:off x="4876800" y="4493526"/>
              <a:ext cx="533400" cy="14434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B050"/>
                  </a:solidFill>
                </a:rPr>
                <a:t>0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</a:p>
            <a:p>
              <a:pPr algn="ctr"/>
              <a:r>
                <a:rPr lang="en-US" dirty="0">
                  <a:solidFill>
                    <a:srgbClr val="0070C0"/>
                  </a:solidFill>
                </a:rPr>
                <a:t>0</a:t>
              </a:r>
            </a:p>
            <a:p>
              <a:pPr algn="ctr"/>
              <a:r>
                <a:rPr lang="en-US" dirty="0">
                  <a:solidFill>
                    <a:srgbClr val="FF00FF"/>
                  </a:solidFill>
                </a:rPr>
                <a:t>0</a:t>
              </a:r>
            </a:p>
            <a:p>
              <a:pPr algn="ctr"/>
              <a:r>
                <a:rPr lang="en-US" dirty="0">
                  <a:solidFill>
                    <a:srgbClr val="FF0000"/>
                  </a:solidFill>
                </a:rPr>
                <a:t>0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8D2429C-A2C3-D78D-86E9-11CE8E41D125}"/>
              </a:ext>
            </a:extLst>
          </p:cNvPr>
          <p:cNvGrpSpPr/>
          <p:nvPr/>
        </p:nvGrpSpPr>
        <p:grpSpPr>
          <a:xfrm>
            <a:off x="11911" y="5514575"/>
            <a:ext cx="4386191" cy="365386"/>
            <a:chOff x="1445524" y="2895600"/>
            <a:chExt cx="6403076" cy="533400"/>
          </a:xfrm>
          <a:solidFill>
            <a:schemeClr val="bg1"/>
          </a:solidFill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C8991133-53D2-21F2-29C3-E98E7709EE01}"/>
                </a:ext>
              </a:extLst>
            </p:cNvPr>
            <p:cNvSpPr/>
            <p:nvPr/>
          </p:nvSpPr>
          <p:spPr>
            <a:xfrm>
              <a:off x="1445524" y="2895600"/>
              <a:ext cx="533400" cy="533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730D66B8-A5F7-07FF-D312-C7AC75751DF1}"/>
                </a:ext>
              </a:extLst>
            </p:cNvPr>
            <p:cNvSpPr/>
            <p:nvPr/>
          </p:nvSpPr>
          <p:spPr>
            <a:xfrm>
              <a:off x="1978924" y="2895600"/>
              <a:ext cx="533400" cy="533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5E9E219E-11BF-685D-A6D4-EF356E8C2FA7}"/>
                </a:ext>
              </a:extLst>
            </p:cNvPr>
            <p:cNvSpPr/>
            <p:nvPr/>
          </p:nvSpPr>
          <p:spPr>
            <a:xfrm>
              <a:off x="2512893" y="2895600"/>
              <a:ext cx="533400" cy="533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3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9D87A812-EAA0-D443-7950-C573364609A0}"/>
                </a:ext>
              </a:extLst>
            </p:cNvPr>
            <p:cNvSpPr/>
            <p:nvPr/>
          </p:nvSpPr>
          <p:spPr>
            <a:xfrm>
              <a:off x="3046293" y="2895600"/>
              <a:ext cx="533400" cy="533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FF00FF"/>
                  </a:solidFill>
                </a:rPr>
                <a:t>0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F1707F78-BE73-72CA-F6DC-1515ECE148EE}"/>
                </a:ext>
              </a:extLst>
            </p:cNvPr>
            <p:cNvSpPr/>
            <p:nvPr/>
          </p:nvSpPr>
          <p:spPr>
            <a:xfrm>
              <a:off x="3579693" y="2895600"/>
              <a:ext cx="533400" cy="533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0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361E9614-6CC2-15BD-1F3E-2BE8C9109E3A}"/>
                </a:ext>
              </a:extLst>
            </p:cNvPr>
            <p:cNvSpPr/>
            <p:nvPr/>
          </p:nvSpPr>
          <p:spPr>
            <a:xfrm>
              <a:off x="4113662" y="2895600"/>
              <a:ext cx="533400" cy="533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712D61F4-D525-E70B-DDA3-1CA9C95D238A}"/>
                </a:ext>
              </a:extLst>
            </p:cNvPr>
            <p:cNvSpPr/>
            <p:nvPr/>
          </p:nvSpPr>
          <p:spPr>
            <a:xfrm>
              <a:off x="4647062" y="2895600"/>
              <a:ext cx="533400" cy="533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A9D0A8A3-E471-716C-E1E2-84F388209D08}"/>
                </a:ext>
              </a:extLst>
            </p:cNvPr>
            <p:cNvSpPr/>
            <p:nvPr/>
          </p:nvSpPr>
          <p:spPr>
            <a:xfrm>
              <a:off x="5180462" y="2895600"/>
              <a:ext cx="533400" cy="533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FF00FF"/>
                  </a:solidFill>
                </a:rPr>
                <a:t>1</a:t>
              </a: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39E38520-A7FB-159F-9CCA-D3E7AF2DAAAB}"/>
                </a:ext>
              </a:extLst>
            </p:cNvPr>
            <p:cNvSpPr/>
            <p:nvPr/>
          </p:nvSpPr>
          <p:spPr>
            <a:xfrm>
              <a:off x="5714431" y="2895600"/>
              <a:ext cx="533400" cy="533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75A47277-D855-F580-7023-1EC9C825E2D6}"/>
                </a:ext>
              </a:extLst>
            </p:cNvPr>
            <p:cNvSpPr/>
            <p:nvPr/>
          </p:nvSpPr>
          <p:spPr>
            <a:xfrm>
              <a:off x="6247831" y="2895600"/>
              <a:ext cx="533400" cy="533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871D4AD6-315C-B84D-7071-065DA90CB2D5}"/>
                </a:ext>
              </a:extLst>
            </p:cNvPr>
            <p:cNvSpPr/>
            <p:nvPr/>
          </p:nvSpPr>
          <p:spPr>
            <a:xfrm>
              <a:off x="6781231" y="2895600"/>
              <a:ext cx="533400" cy="533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FF00FF"/>
                  </a:solidFill>
                </a:rPr>
                <a:t>2</a:t>
              </a: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DD60F3EF-76FE-B40C-1312-CAA6D43CD06D}"/>
                </a:ext>
              </a:extLst>
            </p:cNvPr>
            <p:cNvSpPr/>
            <p:nvPr/>
          </p:nvSpPr>
          <p:spPr>
            <a:xfrm>
              <a:off x="7315200" y="2895600"/>
              <a:ext cx="533400" cy="533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B050"/>
                  </a:solidFill>
                </a:rPr>
                <a:t>0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2C37DF3F-683D-C0A4-0917-907B958B84E0}"/>
              </a:ext>
            </a:extLst>
          </p:cNvPr>
          <p:cNvGrpSpPr/>
          <p:nvPr/>
        </p:nvGrpSpPr>
        <p:grpSpPr>
          <a:xfrm>
            <a:off x="7782872" y="5527885"/>
            <a:ext cx="4386191" cy="365386"/>
            <a:chOff x="1445524" y="2895600"/>
            <a:chExt cx="6403076" cy="533400"/>
          </a:xfrm>
          <a:solidFill>
            <a:schemeClr val="bg1"/>
          </a:solidFill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168E7DD3-EF08-978F-A4CC-F110D4874DFC}"/>
                </a:ext>
              </a:extLst>
            </p:cNvPr>
            <p:cNvSpPr/>
            <p:nvPr/>
          </p:nvSpPr>
          <p:spPr>
            <a:xfrm>
              <a:off x="1445524" y="2895600"/>
              <a:ext cx="533400" cy="533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69B22446-6F01-32A0-2BB0-AEAB907E04D5}"/>
                </a:ext>
              </a:extLst>
            </p:cNvPr>
            <p:cNvSpPr/>
            <p:nvPr/>
          </p:nvSpPr>
          <p:spPr>
            <a:xfrm>
              <a:off x="1978924" y="2895600"/>
              <a:ext cx="533400" cy="533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FF00FF"/>
                  </a:solidFill>
                </a:rPr>
                <a:t>0</a:t>
              </a: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002ABD29-384B-723C-6187-14C726F98BDC}"/>
                </a:ext>
              </a:extLst>
            </p:cNvPr>
            <p:cNvSpPr/>
            <p:nvPr/>
          </p:nvSpPr>
          <p:spPr>
            <a:xfrm>
              <a:off x="2512893" y="2895600"/>
              <a:ext cx="533400" cy="533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5E9E328F-376B-9281-6918-22FBE538C2AE}"/>
                </a:ext>
              </a:extLst>
            </p:cNvPr>
            <p:cNvSpPr/>
            <p:nvPr/>
          </p:nvSpPr>
          <p:spPr>
            <a:xfrm>
              <a:off x="3046293" y="2895600"/>
              <a:ext cx="533400" cy="533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629300FB-CEAE-D3F3-1EEE-A6D4FA6E9460}"/>
                </a:ext>
              </a:extLst>
            </p:cNvPr>
            <p:cNvSpPr/>
            <p:nvPr/>
          </p:nvSpPr>
          <p:spPr>
            <a:xfrm>
              <a:off x="3579693" y="2895600"/>
              <a:ext cx="533400" cy="533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B050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984D1EB2-7C2B-B887-349D-881E6E9E1109}"/>
                </a:ext>
              </a:extLst>
            </p:cNvPr>
            <p:cNvSpPr/>
            <p:nvPr/>
          </p:nvSpPr>
          <p:spPr>
            <a:xfrm>
              <a:off x="4113662" y="2895600"/>
              <a:ext cx="533400" cy="533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FF00FF"/>
                  </a:solidFill>
                </a:rPr>
                <a:t>1</a:t>
              </a: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041EB973-F099-2F63-CFFA-6B4FE1504307}"/>
                </a:ext>
              </a:extLst>
            </p:cNvPr>
            <p:cNvSpPr/>
            <p:nvPr/>
          </p:nvSpPr>
          <p:spPr>
            <a:xfrm>
              <a:off x="4647062" y="2895600"/>
              <a:ext cx="533400" cy="533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D16FC5AC-9509-45B7-F650-CED6211C8830}"/>
                </a:ext>
              </a:extLst>
            </p:cNvPr>
            <p:cNvSpPr/>
            <p:nvPr/>
          </p:nvSpPr>
          <p:spPr>
            <a:xfrm>
              <a:off x="5180462" y="2895600"/>
              <a:ext cx="533400" cy="533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2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525304CE-B1AA-C3A7-6873-7110DE44C16E}"/>
                </a:ext>
              </a:extLst>
            </p:cNvPr>
            <p:cNvSpPr/>
            <p:nvPr/>
          </p:nvSpPr>
          <p:spPr>
            <a:xfrm>
              <a:off x="5714431" y="2895600"/>
              <a:ext cx="533400" cy="533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D07EFFBC-9B46-C790-EF65-9D92153F102F}"/>
                </a:ext>
              </a:extLst>
            </p:cNvPr>
            <p:cNvSpPr/>
            <p:nvPr/>
          </p:nvSpPr>
          <p:spPr>
            <a:xfrm>
              <a:off x="6247831" y="2895600"/>
              <a:ext cx="533400" cy="533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FF00FF"/>
                  </a:solidFill>
                </a:rPr>
                <a:t>2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3624E2DD-4DD7-4825-D30E-BEAB32059351}"/>
                </a:ext>
              </a:extLst>
            </p:cNvPr>
            <p:cNvSpPr/>
            <p:nvPr/>
          </p:nvSpPr>
          <p:spPr>
            <a:xfrm>
              <a:off x="6781231" y="2895600"/>
              <a:ext cx="533400" cy="533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3</a:t>
              </a: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DFEDECB3-6B8A-6D9C-D63C-0945F37563C3}"/>
                </a:ext>
              </a:extLst>
            </p:cNvPr>
            <p:cNvSpPr/>
            <p:nvPr/>
          </p:nvSpPr>
          <p:spPr>
            <a:xfrm>
              <a:off x="7315200" y="2895600"/>
              <a:ext cx="533400" cy="533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3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72" name="Arrow: Right 71">
            <a:extLst>
              <a:ext uri="{FF2B5EF4-FFF2-40B4-BE49-F238E27FC236}">
                <a16:creationId xmlns:a16="http://schemas.microsoft.com/office/drawing/2014/main" id="{1DC3E660-9E6E-B53B-EBBB-B31CCC11C4A0}"/>
              </a:ext>
            </a:extLst>
          </p:cNvPr>
          <p:cNvSpPr/>
          <p:nvPr/>
        </p:nvSpPr>
        <p:spPr>
          <a:xfrm>
            <a:off x="4520023" y="5341155"/>
            <a:ext cx="449486" cy="77216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Arrow: Right 72">
            <a:extLst>
              <a:ext uri="{FF2B5EF4-FFF2-40B4-BE49-F238E27FC236}">
                <a16:creationId xmlns:a16="http://schemas.microsoft.com/office/drawing/2014/main" id="{13A20324-3B66-FEF7-4AD8-FE7A0460A6BD}"/>
              </a:ext>
            </a:extLst>
          </p:cNvPr>
          <p:cNvSpPr/>
          <p:nvPr/>
        </p:nvSpPr>
        <p:spPr>
          <a:xfrm>
            <a:off x="7219147" y="5404803"/>
            <a:ext cx="449486" cy="77216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3389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6691A-165A-A4B2-5211-40C5459F6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BucketSort</a:t>
            </a:r>
            <a:r>
              <a:rPr lang="en-US" dirty="0"/>
              <a:t> Running 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49708F3-E299-035E-25B6-51CE18AF3A4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Create array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buckets</a:t>
                </a:r>
              </a:p>
              <a:p>
                <a:pPr lvl="1"/>
                <a:r>
                  <a:rPr lang="en-US" dirty="0"/>
                  <a:t>Either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dirty="0"/>
                  <a:t> depending on some things…</a:t>
                </a:r>
              </a:p>
              <a:p>
                <a:r>
                  <a:rPr lang="en-US" dirty="0"/>
                  <a:t>Insert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things into buckets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Empty buckets into an array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Overall: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When is this better than </a:t>
                </a:r>
                <a:r>
                  <a:rPr lang="en-US" dirty="0" err="1"/>
                  <a:t>mergesort</a:t>
                </a:r>
                <a:r>
                  <a:rPr lang="en-US" dirty="0"/>
                  <a:t>?</a:t>
                </a:r>
              </a:p>
              <a:p>
                <a:pPr lvl="1"/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49708F3-E299-035E-25B6-51CE18AF3A4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89972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B8172-18DF-BF9D-15EE-737B44C98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</a:t>
            </a:r>
            <a:r>
              <a:rPr lang="en-US" dirty="0" err="1"/>
              <a:t>BucketSort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F1C77C-A95B-025D-AC30-3008592132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In-Place?</a:t>
            </a:r>
          </a:p>
          <a:p>
            <a:pPr lvl="1"/>
            <a:r>
              <a:rPr lang="en-US" dirty="0"/>
              <a:t>No</a:t>
            </a:r>
          </a:p>
          <a:p>
            <a:r>
              <a:rPr lang="en-US" dirty="0"/>
              <a:t>Adaptive?</a:t>
            </a:r>
          </a:p>
          <a:p>
            <a:pPr lvl="1"/>
            <a:r>
              <a:rPr lang="en-US" dirty="0"/>
              <a:t>No</a:t>
            </a:r>
          </a:p>
          <a:p>
            <a:r>
              <a:rPr lang="en-US" dirty="0"/>
              <a:t>Stable?</a:t>
            </a:r>
          </a:p>
          <a:p>
            <a:pPr lvl="1"/>
            <a:r>
              <a:rPr lang="en-US" dirty="0"/>
              <a:t>Yes! </a:t>
            </a:r>
          </a:p>
        </p:txBody>
      </p:sp>
    </p:spTree>
    <p:extLst>
      <p:ext uri="{BB962C8B-B14F-4D97-AF65-F5344CB8AC3E}">
        <p14:creationId xmlns:p14="http://schemas.microsoft.com/office/powerpoint/2010/main" val="30281155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4D522-A643-E0F7-0203-D79E5BF42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RadixSort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E04AAD-4854-7E00-900E-93F7F0ADE0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842" y="1517901"/>
            <a:ext cx="11668760" cy="4351338"/>
          </a:xfrm>
        </p:spPr>
        <p:txBody>
          <a:bodyPr/>
          <a:lstStyle/>
          <a:p>
            <a:r>
              <a:rPr lang="en-US" dirty="0"/>
              <a:t>Radix: The base of a number system</a:t>
            </a:r>
          </a:p>
          <a:p>
            <a:pPr lvl="1"/>
            <a:r>
              <a:rPr lang="en-US" dirty="0"/>
              <a:t>We’ll use base 10, most implementations will use larger bases</a:t>
            </a:r>
          </a:p>
          <a:p>
            <a:r>
              <a:rPr lang="en-US" dirty="0"/>
              <a:t>Idea: </a:t>
            </a:r>
          </a:p>
          <a:p>
            <a:pPr lvl="1"/>
            <a:r>
              <a:rPr lang="en-US" dirty="0" err="1"/>
              <a:t>BucketSort</a:t>
            </a:r>
            <a:r>
              <a:rPr lang="en-US" dirty="0"/>
              <a:t> by each digit, one at a time, from least significant to most significant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F143260-887A-82E5-E7F0-D8C587242AE1}"/>
              </a:ext>
            </a:extLst>
          </p:cNvPr>
          <p:cNvSpPr txBox="1"/>
          <p:nvPr/>
        </p:nvSpPr>
        <p:spPr>
          <a:xfrm>
            <a:off x="1293363" y="5249289"/>
            <a:ext cx="31847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Place each element into a “bucket” according to its 1’s place</a:t>
            </a:r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30506CD8-5A21-1B48-F376-2B0346B1442F}"/>
              </a:ext>
            </a:extLst>
          </p:cNvPr>
          <p:cNvGrpSpPr/>
          <p:nvPr/>
        </p:nvGrpSpPr>
        <p:grpSpPr>
          <a:xfrm>
            <a:off x="503842" y="3666399"/>
            <a:ext cx="8561464" cy="849868"/>
            <a:chOff x="1752600" y="2743200"/>
            <a:chExt cx="8561464" cy="849868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668EBC18-C202-3D7E-B926-33134979DB44}"/>
                </a:ext>
              </a:extLst>
            </p:cNvPr>
            <p:cNvGrpSpPr/>
            <p:nvPr/>
          </p:nvGrpSpPr>
          <p:grpSpPr>
            <a:xfrm>
              <a:off x="1752600" y="2743200"/>
              <a:ext cx="4268338" cy="849868"/>
              <a:chOff x="2361062" y="2743200"/>
              <a:chExt cx="4268338" cy="849868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B07EEFA4-C5F7-5449-AE1D-C9DCD31AEE37}"/>
                  </a:ext>
                </a:extLst>
              </p:cNvPr>
              <p:cNvGrpSpPr/>
              <p:nvPr/>
            </p:nvGrpSpPr>
            <p:grpSpPr>
              <a:xfrm>
                <a:off x="2361062" y="2743200"/>
                <a:ext cx="4268338" cy="533400"/>
                <a:chOff x="1445524" y="2971800"/>
                <a:chExt cx="4268338" cy="533400"/>
              </a:xfrm>
            </p:grpSpPr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B772C34B-AE61-051B-E7C0-BD7A0E92C086}"/>
                    </a:ext>
                  </a:extLst>
                </p:cNvPr>
                <p:cNvSpPr/>
                <p:nvPr/>
              </p:nvSpPr>
              <p:spPr>
                <a:xfrm>
                  <a:off x="1445524" y="2971800"/>
                  <a:ext cx="533400" cy="533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103</a:t>
                  </a:r>
                </a:p>
              </p:txBody>
            </p:sp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FA76D77E-9B08-5B17-CAB0-434AA7692468}"/>
                    </a:ext>
                  </a:extLst>
                </p:cNvPr>
                <p:cNvSpPr/>
                <p:nvPr/>
              </p:nvSpPr>
              <p:spPr>
                <a:xfrm>
                  <a:off x="1978924" y="2971800"/>
                  <a:ext cx="533400" cy="533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801</a:t>
                  </a:r>
                </a:p>
              </p:txBody>
            </p:sp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14E195B0-311A-9164-AE6C-6CC2E9E46C94}"/>
                    </a:ext>
                  </a:extLst>
                </p:cNvPr>
                <p:cNvSpPr/>
                <p:nvPr/>
              </p:nvSpPr>
              <p:spPr>
                <a:xfrm>
                  <a:off x="2512893" y="2971800"/>
                  <a:ext cx="533400" cy="533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401</a:t>
                  </a:r>
                </a:p>
              </p:txBody>
            </p:sp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5E96D355-24F5-F191-E3B1-402061B50FD0}"/>
                    </a:ext>
                  </a:extLst>
                </p:cNvPr>
                <p:cNvSpPr/>
                <p:nvPr/>
              </p:nvSpPr>
              <p:spPr>
                <a:xfrm>
                  <a:off x="3046293" y="2971800"/>
                  <a:ext cx="533400" cy="5334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323</a:t>
                  </a:r>
                </a:p>
              </p:txBody>
            </p:sp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1B07A61B-7381-B0A9-3D0B-7C9945E1349D}"/>
                    </a:ext>
                  </a:extLst>
                </p:cNvPr>
                <p:cNvSpPr/>
                <p:nvPr/>
              </p:nvSpPr>
              <p:spPr>
                <a:xfrm>
                  <a:off x="3579693" y="2971800"/>
                  <a:ext cx="533400" cy="533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255</a:t>
                  </a:r>
                </a:p>
              </p:txBody>
            </p:sp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FDB9E96C-7F87-6C59-7CAB-3D0C04C4A4B9}"/>
                    </a:ext>
                  </a:extLst>
                </p:cNvPr>
                <p:cNvSpPr/>
                <p:nvPr/>
              </p:nvSpPr>
              <p:spPr>
                <a:xfrm>
                  <a:off x="4113662" y="2971800"/>
                  <a:ext cx="533400" cy="5334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823</a:t>
                  </a:r>
                </a:p>
              </p:txBody>
            </p:sp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639CFBAD-84A8-D35F-518F-ACA2E84658C4}"/>
                    </a:ext>
                  </a:extLst>
                </p:cNvPr>
                <p:cNvSpPr/>
                <p:nvPr/>
              </p:nvSpPr>
              <p:spPr>
                <a:xfrm>
                  <a:off x="4647062" y="2971800"/>
                  <a:ext cx="533400" cy="5334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999</a:t>
                  </a:r>
                </a:p>
              </p:txBody>
            </p:sp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8D65DD80-C4D2-3900-188B-E4A300D3349C}"/>
                    </a:ext>
                  </a:extLst>
                </p:cNvPr>
                <p:cNvSpPr/>
                <p:nvPr/>
              </p:nvSpPr>
              <p:spPr>
                <a:xfrm>
                  <a:off x="5180462" y="2971800"/>
                  <a:ext cx="533400" cy="5334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101</a:t>
                  </a:r>
                </a:p>
              </p:txBody>
            </p:sp>
          </p:grp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335E1F1-0254-0DDD-5734-F8739BDEB8E2}"/>
                  </a:ext>
                </a:extLst>
              </p:cNvPr>
              <p:cNvSpPr txBox="1"/>
              <p:nvPr/>
            </p:nvSpPr>
            <p:spPr>
              <a:xfrm>
                <a:off x="2500545" y="3223736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0</a:t>
                </a: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738B4C1-48B3-8D43-57B3-DF798D570F2D}"/>
                  </a:ext>
                </a:extLst>
              </p:cNvPr>
              <p:cNvSpPr txBox="1"/>
              <p:nvPr/>
            </p:nvSpPr>
            <p:spPr>
              <a:xfrm>
                <a:off x="3033945" y="3223736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1</a:t>
                </a: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BCE153C-97D2-2FDC-4F4B-FEDFBB49AE98}"/>
                  </a:ext>
                </a:extLst>
              </p:cNvPr>
              <p:cNvSpPr txBox="1"/>
              <p:nvPr/>
            </p:nvSpPr>
            <p:spPr>
              <a:xfrm>
                <a:off x="3567914" y="3223736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2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C2625EF-4B40-86AC-DBF7-AEC4DBAC7920}"/>
                  </a:ext>
                </a:extLst>
              </p:cNvPr>
              <p:cNvSpPr txBox="1"/>
              <p:nvPr/>
            </p:nvSpPr>
            <p:spPr>
              <a:xfrm>
                <a:off x="4077688" y="3223736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3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EC37B8A-61E0-DCA9-F6F9-F99C03E50FC5}"/>
                  </a:ext>
                </a:extLst>
              </p:cNvPr>
              <p:cNvSpPr txBox="1"/>
              <p:nvPr/>
            </p:nvSpPr>
            <p:spPr>
              <a:xfrm>
                <a:off x="4611088" y="3223158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4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51485CC-79A7-5233-BFC5-0C022EE87F6C}"/>
                  </a:ext>
                </a:extLst>
              </p:cNvPr>
              <p:cNvSpPr txBox="1"/>
              <p:nvPr/>
            </p:nvSpPr>
            <p:spPr>
              <a:xfrm>
                <a:off x="5110332" y="3223158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5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B272925-512C-C00B-7B35-8DB56343F758}"/>
                  </a:ext>
                </a:extLst>
              </p:cNvPr>
              <p:cNvSpPr txBox="1"/>
              <p:nvPr/>
            </p:nvSpPr>
            <p:spPr>
              <a:xfrm>
                <a:off x="5702083" y="3223736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6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C30E54D-BCBB-11D5-CD6E-F0AA8FE92BDD}"/>
                  </a:ext>
                </a:extLst>
              </p:cNvPr>
              <p:cNvSpPr txBox="1"/>
              <p:nvPr/>
            </p:nvSpPr>
            <p:spPr>
              <a:xfrm>
                <a:off x="6235483" y="3223158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7</a:t>
                </a:r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6CAA4EA5-FE3D-8D40-0A90-42A1D5AC8ECF}"/>
                </a:ext>
              </a:extLst>
            </p:cNvPr>
            <p:cNvGrpSpPr/>
            <p:nvPr/>
          </p:nvGrpSpPr>
          <p:grpSpPr>
            <a:xfrm>
              <a:off x="6020939" y="2743200"/>
              <a:ext cx="4293125" cy="849868"/>
              <a:chOff x="2361062" y="2743200"/>
              <a:chExt cx="4293125" cy="849868"/>
            </a:xfrm>
          </p:grpSpPr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F028159C-F314-68E3-297B-5DE73893EACE}"/>
                  </a:ext>
                </a:extLst>
              </p:cNvPr>
              <p:cNvGrpSpPr/>
              <p:nvPr/>
            </p:nvGrpSpPr>
            <p:grpSpPr>
              <a:xfrm>
                <a:off x="2361062" y="2743200"/>
                <a:ext cx="4268338" cy="533400"/>
                <a:chOff x="1445524" y="2971800"/>
                <a:chExt cx="4268338" cy="533400"/>
              </a:xfrm>
            </p:grpSpPr>
            <p:sp>
              <p:nvSpPr>
                <p:cNvPr id="78" name="Rectangle 77">
                  <a:extLst>
                    <a:ext uri="{FF2B5EF4-FFF2-40B4-BE49-F238E27FC236}">
                      <a16:creationId xmlns:a16="http://schemas.microsoft.com/office/drawing/2014/main" id="{A954409E-4BAF-A95F-544D-B8DF8CE93CEE}"/>
                    </a:ext>
                  </a:extLst>
                </p:cNvPr>
                <p:cNvSpPr/>
                <p:nvPr/>
              </p:nvSpPr>
              <p:spPr>
                <a:xfrm>
                  <a:off x="1445524" y="2971800"/>
                  <a:ext cx="533400" cy="533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113</a:t>
                  </a:r>
                </a:p>
              </p:txBody>
            </p:sp>
            <p:sp>
              <p:nvSpPr>
                <p:cNvPr id="79" name="Rectangle 78">
                  <a:extLst>
                    <a:ext uri="{FF2B5EF4-FFF2-40B4-BE49-F238E27FC236}">
                      <a16:creationId xmlns:a16="http://schemas.microsoft.com/office/drawing/2014/main" id="{245B0D8C-0166-3B37-5CF9-01E6616C1DC7}"/>
                    </a:ext>
                  </a:extLst>
                </p:cNvPr>
                <p:cNvSpPr/>
                <p:nvPr/>
              </p:nvSpPr>
              <p:spPr>
                <a:xfrm>
                  <a:off x="1978924" y="2971800"/>
                  <a:ext cx="533400" cy="533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901</a:t>
                  </a:r>
                </a:p>
              </p:txBody>
            </p:sp>
            <p:sp>
              <p:nvSpPr>
                <p:cNvPr id="80" name="Rectangle 79">
                  <a:extLst>
                    <a:ext uri="{FF2B5EF4-FFF2-40B4-BE49-F238E27FC236}">
                      <a16:creationId xmlns:a16="http://schemas.microsoft.com/office/drawing/2014/main" id="{D8757A04-74EC-52A0-17F3-20B1DEECB0C4}"/>
                    </a:ext>
                  </a:extLst>
                </p:cNvPr>
                <p:cNvSpPr/>
                <p:nvPr/>
              </p:nvSpPr>
              <p:spPr>
                <a:xfrm>
                  <a:off x="2512893" y="2971800"/>
                  <a:ext cx="533400" cy="533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555</a:t>
                  </a:r>
                </a:p>
              </p:txBody>
            </p:sp>
            <p:sp>
              <p:nvSpPr>
                <p:cNvPr id="81" name="Rectangle 80">
                  <a:extLst>
                    <a:ext uri="{FF2B5EF4-FFF2-40B4-BE49-F238E27FC236}">
                      <a16:creationId xmlns:a16="http://schemas.microsoft.com/office/drawing/2014/main" id="{9D5D8644-3F22-4B90-4575-591E69E6DD1D}"/>
                    </a:ext>
                  </a:extLst>
                </p:cNvPr>
                <p:cNvSpPr/>
                <p:nvPr/>
              </p:nvSpPr>
              <p:spPr>
                <a:xfrm>
                  <a:off x="3046293" y="2971800"/>
                  <a:ext cx="533400" cy="5334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512</a:t>
                  </a:r>
                </a:p>
              </p:txBody>
            </p:sp>
            <p:sp>
              <p:nvSpPr>
                <p:cNvPr id="82" name="Rectangle 81">
                  <a:extLst>
                    <a:ext uri="{FF2B5EF4-FFF2-40B4-BE49-F238E27FC236}">
                      <a16:creationId xmlns:a16="http://schemas.microsoft.com/office/drawing/2014/main" id="{D0FB66AC-257C-A3A7-72A2-9BAA64032154}"/>
                    </a:ext>
                  </a:extLst>
                </p:cNvPr>
                <p:cNvSpPr/>
                <p:nvPr/>
              </p:nvSpPr>
              <p:spPr>
                <a:xfrm>
                  <a:off x="3579693" y="2971800"/>
                  <a:ext cx="533400" cy="533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245</a:t>
                  </a:r>
                </a:p>
              </p:txBody>
            </p:sp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B64146E2-4504-A8F1-99F9-D44753821034}"/>
                    </a:ext>
                  </a:extLst>
                </p:cNvPr>
                <p:cNvSpPr/>
                <p:nvPr/>
              </p:nvSpPr>
              <p:spPr>
                <a:xfrm>
                  <a:off x="4113662" y="2971800"/>
                  <a:ext cx="533400" cy="5334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800</a:t>
                  </a:r>
                </a:p>
              </p:txBody>
            </p:sp>
            <p:sp>
              <p:nvSpPr>
                <p:cNvPr id="84" name="Rectangle 83">
                  <a:extLst>
                    <a:ext uri="{FF2B5EF4-FFF2-40B4-BE49-F238E27FC236}">
                      <a16:creationId xmlns:a16="http://schemas.microsoft.com/office/drawing/2014/main" id="{24994ADB-06A8-D4BC-7DB5-3CC06E91FA0C}"/>
                    </a:ext>
                  </a:extLst>
                </p:cNvPr>
                <p:cNvSpPr/>
                <p:nvPr/>
              </p:nvSpPr>
              <p:spPr>
                <a:xfrm>
                  <a:off x="4647062" y="2971800"/>
                  <a:ext cx="533400" cy="5334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018</a:t>
                  </a:r>
                </a:p>
              </p:txBody>
            </p:sp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id="{A8740905-608B-1F49-6E88-49046DEDE13C}"/>
                    </a:ext>
                  </a:extLst>
                </p:cNvPr>
                <p:cNvSpPr/>
                <p:nvPr/>
              </p:nvSpPr>
              <p:spPr>
                <a:xfrm>
                  <a:off x="5180462" y="2971800"/>
                  <a:ext cx="533400" cy="5334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121</a:t>
                  </a:r>
                </a:p>
              </p:txBody>
            </p:sp>
          </p:grp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FA4ED3AF-CE5A-B2A9-1793-8C8C2A1B881B}"/>
                  </a:ext>
                </a:extLst>
              </p:cNvPr>
              <p:cNvSpPr txBox="1"/>
              <p:nvPr/>
            </p:nvSpPr>
            <p:spPr>
              <a:xfrm>
                <a:off x="2500545" y="3223736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8</a:t>
                </a: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000116F0-E2BC-4A94-3A2F-68B14E3D9D6D}"/>
                  </a:ext>
                </a:extLst>
              </p:cNvPr>
              <p:cNvSpPr txBox="1"/>
              <p:nvPr/>
            </p:nvSpPr>
            <p:spPr>
              <a:xfrm>
                <a:off x="3033945" y="3223736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9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58EB4907-B83A-178C-0854-3A1D1D6D8064}"/>
                  </a:ext>
                </a:extLst>
              </p:cNvPr>
              <p:cNvSpPr txBox="1"/>
              <p:nvPr/>
            </p:nvSpPr>
            <p:spPr>
              <a:xfrm>
                <a:off x="3567914" y="3223736"/>
                <a:ext cx="418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10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1F29C78F-1BB3-E0F4-23B0-F89C42A85941}"/>
                  </a:ext>
                </a:extLst>
              </p:cNvPr>
              <p:cNvSpPr txBox="1"/>
              <p:nvPr/>
            </p:nvSpPr>
            <p:spPr>
              <a:xfrm>
                <a:off x="4077688" y="3223736"/>
                <a:ext cx="418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11</a:t>
                </a:r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91155CF0-8F3F-B2B6-B4CE-818EC30457F9}"/>
                  </a:ext>
                </a:extLst>
              </p:cNvPr>
              <p:cNvSpPr txBox="1"/>
              <p:nvPr/>
            </p:nvSpPr>
            <p:spPr>
              <a:xfrm>
                <a:off x="4611088" y="3223158"/>
                <a:ext cx="418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12</a:t>
                </a: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5ABAEC95-3AA8-1977-949A-53F10027BACC}"/>
                  </a:ext>
                </a:extLst>
              </p:cNvPr>
              <p:cNvSpPr txBox="1"/>
              <p:nvPr/>
            </p:nvSpPr>
            <p:spPr>
              <a:xfrm>
                <a:off x="5110332" y="3223158"/>
                <a:ext cx="418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13</a:t>
                </a:r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9F7C5BDB-74C7-EEA9-FD7A-108150ED3D0B}"/>
                  </a:ext>
                </a:extLst>
              </p:cNvPr>
              <p:cNvSpPr txBox="1"/>
              <p:nvPr/>
            </p:nvSpPr>
            <p:spPr>
              <a:xfrm>
                <a:off x="5702083" y="3223736"/>
                <a:ext cx="418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14</a:t>
                </a:r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9C38C609-4A48-7161-25E6-18F44C5174A4}"/>
                  </a:ext>
                </a:extLst>
              </p:cNvPr>
              <p:cNvSpPr txBox="1"/>
              <p:nvPr/>
            </p:nvSpPr>
            <p:spPr>
              <a:xfrm>
                <a:off x="6235483" y="3223158"/>
                <a:ext cx="418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15</a:t>
                </a:r>
              </a:p>
            </p:txBody>
          </p:sp>
        </p:grp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C4BEB531-3711-E388-CD9E-744269DCB5F9}"/>
              </a:ext>
            </a:extLst>
          </p:cNvPr>
          <p:cNvGrpSpPr/>
          <p:nvPr/>
        </p:nvGrpSpPr>
        <p:grpSpPr>
          <a:xfrm>
            <a:off x="6639080" y="4886764"/>
            <a:ext cx="5334000" cy="1817195"/>
            <a:chOff x="4876800" y="4493526"/>
            <a:chExt cx="5334000" cy="1817195"/>
          </a:xfrm>
        </p:grpSpPr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54D98CC9-1ECA-8EC1-D4F2-F5356BD5D74D}"/>
                </a:ext>
              </a:extLst>
            </p:cNvPr>
            <p:cNvSpPr/>
            <p:nvPr/>
          </p:nvSpPr>
          <p:spPr>
            <a:xfrm>
              <a:off x="9677400" y="4494663"/>
              <a:ext cx="533400" cy="14434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999</a:t>
              </a:r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AA885E00-B68C-F785-3E08-00904AF4E605}"/>
                </a:ext>
              </a:extLst>
            </p:cNvPr>
            <p:cNvSpPr/>
            <p:nvPr/>
          </p:nvSpPr>
          <p:spPr>
            <a:xfrm>
              <a:off x="9144000" y="4493526"/>
              <a:ext cx="533400" cy="14434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018</a:t>
              </a:r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8E53BF7D-9B29-0146-38F4-473D33D31363}"/>
                </a:ext>
              </a:extLst>
            </p:cNvPr>
            <p:cNvSpPr/>
            <p:nvPr/>
          </p:nvSpPr>
          <p:spPr>
            <a:xfrm>
              <a:off x="8610600" y="4493526"/>
              <a:ext cx="533400" cy="14434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26DF8AFB-0BE2-6403-A1E2-1E8D871B2345}"/>
                </a:ext>
              </a:extLst>
            </p:cNvPr>
            <p:cNvSpPr/>
            <p:nvPr/>
          </p:nvSpPr>
          <p:spPr>
            <a:xfrm>
              <a:off x="8077200" y="4494663"/>
              <a:ext cx="533400" cy="14434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7989718A-7D33-FB9B-C348-2CC0497D6E02}"/>
                </a:ext>
              </a:extLst>
            </p:cNvPr>
            <p:cNvSpPr/>
            <p:nvPr/>
          </p:nvSpPr>
          <p:spPr>
            <a:xfrm>
              <a:off x="7543800" y="4494663"/>
              <a:ext cx="533400" cy="14434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255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555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245</a:t>
              </a:r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DC242C9B-09A4-6117-C57D-D24450AC01BE}"/>
                </a:ext>
              </a:extLst>
            </p:cNvPr>
            <p:cNvSpPr/>
            <p:nvPr/>
          </p:nvSpPr>
          <p:spPr>
            <a:xfrm>
              <a:off x="7010400" y="4493526"/>
              <a:ext cx="533400" cy="14434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015C1621-566D-4D9B-4062-CF55647D2ACB}"/>
                </a:ext>
              </a:extLst>
            </p:cNvPr>
            <p:cNvSpPr/>
            <p:nvPr/>
          </p:nvSpPr>
          <p:spPr>
            <a:xfrm>
              <a:off x="6477000" y="4493526"/>
              <a:ext cx="533400" cy="14434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103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323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823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113</a:t>
              </a:r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C7A6F8BB-D41D-CFC2-3B83-378EB0BEE6B6}"/>
                </a:ext>
              </a:extLst>
            </p:cNvPr>
            <p:cNvSpPr/>
            <p:nvPr/>
          </p:nvSpPr>
          <p:spPr>
            <a:xfrm>
              <a:off x="5943600" y="4494663"/>
              <a:ext cx="533400" cy="14434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512</a:t>
              </a: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F861BB88-9666-9EB5-3623-B2DCEF4360DA}"/>
                </a:ext>
              </a:extLst>
            </p:cNvPr>
            <p:cNvSpPr txBox="1"/>
            <p:nvPr/>
          </p:nvSpPr>
          <p:spPr>
            <a:xfrm>
              <a:off x="4992657" y="594138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0</a:t>
              </a: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7DD2ED4B-3174-CE5F-9623-8FFD23B19965}"/>
                </a:ext>
              </a:extLst>
            </p:cNvPr>
            <p:cNvSpPr txBox="1"/>
            <p:nvPr/>
          </p:nvSpPr>
          <p:spPr>
            <a:xfrm>
              <a:off x="5526057" y="594138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1</a:t>
              </a: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E3A5957B-0255-9C64-F7B4-05DAE01FEE43}"/>
                </a:ext>
              </a:extLst>
            </p:cNvPr>
            <p:cNvSpPr txBox="1"/>
            <p:nvPr/>
          </p:nvSpPr>
          <p:spPr>
            <a:xfrm>
              <a:off x="6060026" y="594138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2</a:t>
              </a: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281CAD29-B3DF-A849-5CE5-4BF69DD53C73}"/>
                </a:ext>
              </a:extLst>
            </p:cNvPr>
            <p:cNvSpPr txBox="1"/>
            <p:nvPr/>
          </p:nvSpPr>
          <p:spPr>
            <a:xfrm>
              <a:off x="6569800" y="594138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3</a:t>
              </a:r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DB99E5E6-92D5-F305-7AAD-325721A03303}"/>
                </a:ext>
              </a:extLst>
            </p:cNvPr>
            <p:cNvSpPr txBox="1"/>
            <p:nvPr/>
          </p:nvSpPr>
          <p:spPr>
            <a:xfrm>
              <a:off x="7103200" y="594081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4</a:t>
              </a: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94D8D65B-6701-8B3A-6DF6-D98B1ED9EBFF}"/>
                </a:ext>
              </a:extLst>
            </p:cNvPr>
            <p:cNvSpPr txBox="1"/>
            <p:nvPr/>
          </p:nvSpPr>
          <p:spPr>
            <a:xfrm>
              <a:off x="7602444" y="594081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5</a:t>
              </a:r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8BC08D99-04C9-E62B-494D-3A181488A7AA}"/>
                </a:ext>
              </a:extLst>
            </p:cNvPr>
            <p:cNvSpPr txBox="1"/>
            <p:nvPr/>
          </p:nvSpPr>
          <p:spPr>
            <a:xfrm>
              <a:off x="8194195" y="594138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6</a:t>
              </a: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7F614A99-7467-E672-9DB1-AF5A3A8C5BA4}"/>
                </a:ext>
              </a:extLst>
            </p:cNvPr>
            <p:cNvSpPr txBox="1"/>
            <p:nvPr/>
          </p:nvSpPr>
          <p:spPr>
            <a:xfrm>
              <a:off x="8727595" y="594081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7</a:t>
              </a:r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F764E1B5-6D75-87C0-89E3-5D3ABC709EDB}"/>
                </a:ext>
              </a:extLst>
            </p:cNvPr>
            <p:cNvSpPr/>
            <p:nvPr/>
          </p:nvSpPr>
          <p:spPr>
            <a:xfrm>
              <a:off x="5410200" y="4494663"/>
              <a:ext cx="533400" cy="14434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801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401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101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901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121</a:t>
              </a:r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69EB4A83-5E3A-A769-DCFB-123F8F10F4A7}"/>
                </a:ext>
              </a:extLst>
            </p:cNvPr>
            <p:cNvSpPr/>
            <p:nvPr/>
          </p:nvSpPr>
          <p:spPr>
            <a:xfrm>
              <a:off x="4876800" y="4493526"/>
              <a:ext cx="533400" cy="14434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800</a:t>
              </a:r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9C96E0C1-A550-56EC-FD72-2C4BC9F7C7F9}"/>
                </a:ext>
              </a:extLst>
            </p:cNvPr>
            <p:cNvSpPr txBox="1"/>
            <p:nvPr/>
          </p:nvSpPr>
          <p:spPr>
            <a:xfrm>
              <a:off x="9269625" y="594138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8</a:t>
              </a:r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6CBA1B4E-2801-0FFF-09AA-4BDE9E2E2705}"/>
                </a:ext>
              </a:extLst>
            </p:cNvPr>
            <p:cNvSpPr txBox="1"/>
            <p:nvPr/>
          </p:nvSpPr>
          <p:spPr>
            <a:xfrm>
              <a:off x="9811805" y="594138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9</a:t>
              </a:r>
            </a:p>
          </p:txBody>
        </p:sp>
      </p:grpSp>
      <p:sp>
        <p:nvSpPr>
          <p:cNvPr id="120" name="Arrow: Bent-Up 119">
            <a:extLst>
              <a:ext uri="{FF2B5EF4-FFF2-40B4-BE49-F238E27FC236}">
                <a16:creationId xmlns:a16="http://schemas.microsoft.com/office/drawing/2014/main" id="{F8C1EBBC-2D29-3947-2D55-152820918DA0}"/>
              </a:ext>
            </a:extLst>
          </p:cNvPr>
          <p:cNvSpPr/>
          <p:nvPr/>
        </p:nvSpPr>
        <p:spPr>
          <a:xfrm rot="5400000">
            <a:off x="4443829" y="4592010"/>
            <a:ext cx="1128451" cy="1325563"/>
          </a:xfrm>
          <a:prstGeom prst="bent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222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4D522-A643-E0F7-0203-D79E5BF42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RadixSort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E04AAD-4854-7E00-900E-93F7F0ADE0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842" y="1517901"/>
            <a:ext cx="11668760" cy="4351338"/>
          </a:xfrm>
        </p:spPr>
        <p:txBody>
          <a:bodyPr/>
          <a:lstStyle/>
          <a:p>
            <a:r>
              <a:rPr lang="en-US" dirty="0"/>
              <a:t>Radix: The base of a number system</a:t>
            </a:r>
          </a:p>
          <a:p>
            <a:pPr lvl="1"/>
            <a:r>
              <a:rPr lang="en-US" dirty="0"/>
              <a:t>We’ll use base 10, most implementations will use larger bases</a:t>
            </a:r>
          </a:p>
          <a:p>
            <a:r>
              <a:rPr lang="en-US" dirty="0"/>
              <a:t>Idea: </a:t>
            </a:r>
          </a:p>
          <a:p>
            <a:pPr lvl="1"/>
            <a:r>
              <a:rPr lang="en-US" dirty="0" err="1"/>
              <a:t>BucketSort</a:t>
            </a:r>
            <a:r>
              <a:rPr lang="en-US" dirty="0"/>
              <a:t> by each digit, one at a time, from least significant to most significant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F143260-887A-82E5-E7F0-D8C587242AE1}"/>
              </a:ext>
            </a:extLst>
          </p:cNvPr>
          <p:cNvSpPr txBox="1"/>
          <p:nvPr/>
        </p:nvSpPr>
        <p:spPr>
          <a:xfrm>
            <a:off x="1308984" y="5534047"/>
            <a:ext cx="31847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Place each element into a “bucket” according to its 10’s place</a:t>
            </a:r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C4BEB531-3711-E388-CD9E-744269DCB5F9}"/>
              </a:ext>
            </a:extLst>
          </p:cNvPr>
          <p:cNvGrpSpPr/>
          <p:nvPr/>
        </p:nvGrpSpPr>
        <p:grpSpPr>
          <a:xfrm>
            <a:off x="452562" y="3381872"/>
            <a:ext cx="5334000" cy="1817195"/>
            <a:chOff x="4876800" y="4493526"/>
            <a:chExt cx="5334000" cy="1817195"/>
          </a:xfrm>
        </p:grpSpPr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54D98CC9-1ECA-8EC1-D4F2-F5356BD5D74D}"/>
                </a:ext>
              </a:extLst>
            </p:cNvPr>
            <p:cNvSpPr/>
            <p:nvPr/>
          </p:nvSpPr>
          <p:spPr>
            <a:xfrm>
              <a:off x="9677400" y="4494663"/>
              <a:ext cx="533400" cy="14434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999</a:t>
              </a:r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AA885E00-B68C-F785-3E08-00904AF4E605}"/>
                </a:ext>
              </a:extLst>
            </p:cNvPr>
            <p:cNvSpPr/>
            <p:nvPr/>
          </p:nvSpPr>
          <p:spPr>
            <a:xfrm>
              <a:off x="9144000" y="4493526"/>
              <a:ext cx="533400" cy="14434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018</a:t>
              </a:r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8E53BF7D-9B29-0146-38F4-473D33D31363}"/>
                </a:ext>
              </a:extLst>
            </p:cNvPr>
            <p:cNvSpPr/>
            <p:nvPr/>
          </p:nvSpPr>
          <p:spPr>
            <a:xfrm>
              <a:off x="8610600" y="4493526"/>
              <a:ext cx="533400" cy="14434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26DF8AFB-0BE2-6403-A1E2-1E8D871B2345}"/>
                </a:ext>
              </a:extLst>
            </p:cNvPr>
            <p:cNvSpPr/>
            <p:nvPr/>
          </p:nvSpPr>
          <p:spPr>
            <a:xfrm>
              <a:off x="8077200" y="4494663"/>
              <a:ext cx="533400" cy="14434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7989718A-7D33-FB9B-C348-2CC0497D6E02}"/>
                </a:ext>
              </a:extLst>
            </p:cNvPr>
            <p:cNvSpPr/>
            <p:nvPr/>
          </p:nvSpPr>
          <p:spPr>
            <a:xfrm>
              <a:off x="7543800" y="4494663"/>
              <a:ext cx="533400" cy="14434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255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555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245</a:t>
              </a:r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DC242C9B-09A4-6117-C57D-D24450AC01BE}"/>
                </a:ext>
              </a:extLst>
            </p:cNvPr>
            <p:cNvSpPr/>
            <p:nvPr/>
          </p:nvSpPr>
          <p:spPr>
            <a:xfrm>
              <a:off x="7010400" y="4493526"/>
              <a:ext cx="533400" cy="14434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015C1621-566D-4D9B-4062-CF55647D2ACB}"/>
                </a:ext>
              </a:extLst>
            </p:cNvPr>
            <p:cNvSpPr/>
            <p:nvPr/>
          </p:nvSpPr>
          <p:spPr>
            <a:xfrm>
              <a:off x="6477000" y="4493526"/>
              <a:ext cx="533400" cy="14434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103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323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823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113</a:t>
              </a:r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C7A6F8BB-D41D-CFC2-3B83-378EB0BEE6B6}"/>
                </a:ext>
              </a:extLst>
            </p:cNvPr>
            <p:cNvSpPr/>
            <p:nvPr/>
          </p:nvSpPr>
          <p:spPr>
            <a:xfrm>
              <a:off x="5943600" y="4494663"/>
              <a:ext cx="533400" cy="14434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512</a:t>
              </a: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F861BB88-9666-9EB5-3623-B2DCEF4360DA}"/>
                </a:ext>
              </a:extLst>
            </p:cNvPr>
            <p:cNvSpPr txBox="1"/>
            <p:nvPr/>
          </p:nvSpPr>
          <p:spPr>
            <a:xfrm>
              <a:off x="4992657" y="594138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0</a:t>
              </a: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7DD2ED4B-3174-CE5F-9623-8FFD23B19965}"/>
                </a:ext>
              </a:extLst>
            </p:cNvPr>
            <p:cNvSpPr txBox="1"/>
            <p:nvPr/>
          </p:nvSpPr>
          <p:spPr>
            <a:xfrm>
              <a:off x="5526057" y="594138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1</a:t>
              </a: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E3A5957B-0255-9C64-F7B4-05DAE01FEE43}"/>
                </a:ext>
              </a:extLst>
            </p:cNvPr>
            <p:cNvSpPr txBox="1"/>
            <p:nvPr/>
          </p:nvSpPr>
          <p:spPr>
            <a:xfrm>
              <a:off x="6060026" y="594138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2</a:t>
              </a: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281CAD29-B3DF-A849-5CE5-4BF69DD53C73}"/>
                </a:ext>
              </a:extLst>
            </p:cNvPr>
            <p:cNvSpPr txBox="1"/>
            <p:nvPr/>
          </p:nvSpPr>
          <p:spPr>
            <a:xfrm>
              <a:off x="6569800" y="594138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3</a:t>
              </a:r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DB99E5E6-92D5-F305-7AAD-325721A03303}"/>
                </a:ext>
              </a:extLst>
            </p:cNvPr>
            <p:cNvSpPr txBox="1"/>
            <p:nvPr/>
          </p:nvSpPr>
          <p:spPr>
            <a:xfrm>
              <a:off x="7103200" y="594081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4</a:t>
              </a: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94D8D65B-6701-8B3A-6DF6-D98B1ED9EBFF}"/>
                </a:ext>
              </a:extLst>
            </p:cNvPr>
            <p:cNvSpPr txBox="1"/>
            <p:nvPr/>
          </p:nvSpPr>
          <p:spPr>
            <a:xfrm>
              <a:off x="7602444" y="594081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5</a:t>
              </a:r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8BC08D99-04C9-E62B-494D-3A181488A7AA}"/>
                </a:ext>
              </a:extLst>
            </p:cNvPr>
            <p:cNvSpPr txBox="1"/>
            <p:nvPr/>
          </p:nvSpPr>
          <p:spPr>
            <a:xfrm>
              <a:off x="8194195" y="594138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6</a:t>
              </a: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7F614A99-7467-E672-9DB1-AF5A3A8C5BA4}"/>
                </a:ext>
              </a:extLst>
            </p:cNvPr>
            <p:cNvSpPr txBox="1"/>
            <p:nvPr/>
          </p:nvSpPr>
          <p:spPr>
            <a:xfrm>
              <a:off x="8727595" y="594081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7</a:t>
              </a:r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F764E1B5-6D75-87C0-89E3-5D3ABC709EDB}"/>
                </a:ext>
              </a:extLst>
            </p:cNvPr>
            <p:cNvSpPr/>
            <p:nvPr/>
          </p:nvSpPr>
          <p:spPr>
            <a:xfrm>
              <a:off x="5410200" y="4494663"/>
              <a:ext cx="533400" cy="14434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801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401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101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901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121</a:t>
              </a:r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69EB4A83-5E3A-A769-DCFB-123F8F10F4A7}"/>
                </a:ext>
              </a:extLst>
            </p:cNvPr>
            <p:cNvSpPr/>
            <p:nvPr/>
          </p:nvSpPr>
          <p:spPr>
            <a:xfrm>
              <a:off x="4876800" y="4493526"/>
              <a:ext cx="533400" cy="14434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800</a:t>
              </a:r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9C96E0C1-A550-56EC-FD72-2C4BC9F7C7F9}"/>
                </a:ext>
              </a:extLst>
            </p:cNvPr>
            <p:cNvSpPr txBox="1"/>
            <p:nvPr/>
          </p:nvSpPr>
          <p:spPr>
            <a:xfrm>
              <a:off x="9269625" y="594138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8</a:t>
              </a:r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6CBA1B4E-2801-0FFF-09AA-4BDE9E2E2705}"/>
                </a:ext>
              </a:extLst>
            </p:cNvPr>
            <p:cNvSpPr txBox="1"/>
            <p:nvPr/>
          </p:nvSpPr>
          <p:spPr>
            <a:xfrm>
              <a:off x="9811805" y="594138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9</a:t>
              </a:r>
            </a:p>
          </p:txBody>
        </p:sp>
      </p:grpSp>
      <p:sp>
        <p:nvSpPr>
          <p:cNvPr id="120" name="Arrow: Bent-Up 119">
            <a:extLst>
              <a:ext uri="{FF2B5EF4-FFF2-40B4-BE49-F238E27FC236}">
                <a16:creationId xmlns:a16="http://schemas.microsoft.com/office/drawing/2014/main" id="{F8C1EBBC-2D29-3947-2D55-152820918DA0}"/>
              </a:ext>
            </a:extLst>
          </p:cNvPr>
          <p:cNvSpPr/>
          <p:nvPr/>
        </p:nvSpPr>
        <p:spPr>
          <a:xfrm rot="5400000">
            <a:off x="4551618" y="5289479"/>
            <a:ext cx="1128451" cy="1325563"/>
          </a:xfrm>
          <a:prstGeom prst="bent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D03E7495-E90F-2D2E-2DC8-D7DB5BFCCBEB}"/>
              </a:ext>
            </a:extLst>
          </p:cNvPr>
          <p:cNvGrpSpPr/>
          <p:nvPr/>
        </p:nvGrpSpPr>
        <p:grpSpPr>
          <a:xfrm>
            <a:off x="6401447" y="4683760"/>
            <a:ext cx="5334000" cy="1969595"/>
            <a:chOff x="4876800" y="4572000"/>
            <a:chExt cx="5334000" cy="1969595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661D6AA-7881-F709-2A3E-E335A463EA74}"/>
                </a:ext>
              </a:extLst>
            </p:cNvPr>
            <p:cNvSpPr/>
            <p:nvPr/>
          </p:nvSpPr>
          <p:spPr>
            <a:xfrm>
              <a:off x="9677400" y="4573137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999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42CC28F-B99B-5CE7-2FB0-4AAFD47CDE15}"/>
                </a:ext>
              </a:extLst>
            </p:cNvPr>
            <p:cNvSpPr/>
            <p:nvPr/>
          </p:nvSpPr>
          <p:spPr>
            <a:xfrm>
              <a:off x="9144000" y="4572000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966A1E3-10C4-8F36-8163-DECE62BFF72C}"/>
                </a:ext>
              </a:extLst>
            </p:cNvPr>
            <p:cNvSpPr/>
            <p:nvPr/>
          </p:nvSpPr>
          <p:spPr>
            <a:xfrm>
              <a:off x="8610600" y="4572000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4EFCA7D-7C8B-740A-99B9-440328E85B88}"/>
                </a:ext>
              </a:extLst>
            </p:cNvPr>
            <p:cNvSpPr/>
            <p:nvPr/>
          </p:nvSpPr>
          <p:spPr>
            <a:xfrm>
              <a:off x="8077200" y="4573137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95C9FB0-7648-B3B8-1167-E8E5A5704B01}"/>
                </a:ext>
              </a:extLst>
            </p:cNvPr>
            <p:cNvSpPr/>
            <p:nvPr/>
          </p:nvSpPr>
          <p:spPr>
            <a:xfrm>
              <a:off x="7543800" y="4573137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255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555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88BC752-BDCA-AD13-4233-89889A8DAC63}"/>
                </a:ext>
              </a:extLst>
            </p:cNvPr>
            <p:cNvSpPr/>
            <p:nvPr/>
          </p:nvSpPr>
          <p:spPr>
            <a:xfrm>
              <a:off x="7010400" y="4572000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245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5678187-148C-0105-9D7E-192A22C6E036}"/>
                </a:ext>
              </a:extLst>
            </p:cNvPr>
            <p:cNvSpPr/>
            <p:nvPr/>
          </p:nvSpPr>
          <p:spPr>
            <a:xfrm>
              <a:off x="6477000" y="4572000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CEEE52B-4C01-5D72-A987-4A97F4C6D2D2}"/>
                </a:ext>
              </a:extLst>
            </p:cNvPr>
            <p:cNvSpPr/>
            <p:nvPr/>
          </p:nvSpPr>
          <p:spPr>
            <a:xfrm>
              <a:off x="5943600" y="4573137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121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323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823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779D00F-9272-7C1E-9D41-A93C338DF723}"/>
                </a:ext>
              </a:extLst>
            </p:cNvPr>
            <p:cNvSpPr txBox="1"/>
            <p:nvPr/>
          </p:nvSpPr>
          <p:spPr>
            <a:xfrm>
              <a:off x="4992657" y="617226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0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7767DD9-39BB-8683-09BF-F85099F5390E}"/>
                </a:ext>
              </a:extLst>
            </p:cNvPr>
            <p:cNvSpPr txBox="1"/>
            <p:nvPr/>
          </p:nvSpPr>
          <p:spPr>
            <a:xfrm>
              <a:off x="5526057" y="617226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1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561B223-FD8D-5A03-DA6E-247DED224AB8}"/>
                </a:ext>
              </a:extLst>
            </p:cNvPr>
            <p:cNvSpPr txBox="1"/>
            <p:nvPr/>
          </p:nvSpPr>
          <p:spPr>
            <a:xfrm>
              <a:off x="6060026" y="617226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2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6FA6309-8B37-CE8D-E7E5-E5E79AF811D3}"/>
                </a:ext>
              </a:extLst>
            </p:cNvPr>
            <p:cNvSpPr txBox="1"/>
            <p:nvPr/>
          </p:nvSpPr>
          <p:spPr>
            <a:xfrm>
              <a:off x="6569800" y="617226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3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759F879-D7EC-6511-A722-BA8C1D510326}"/>
                </a:ext>
              </a:extLst>
            </p:cNvPr>
            <p:cNvSpPr txBox="1"/>
            <p:nvPr/>
          </p:nvSpPr>
          <p:spPr>
            <a:xfrm>
              <a:off x="7103200" y="617168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4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1D13815-BC06-EB0C-3AC3-4EEE8B2BE084}"/>
                </a:ext>
              </a:extLst>
            </p:cNvPr>
            <p:cNvSpPr txBox="1"/>
            <p:nvPr/>
          </p:nvSpPr>
          <p:spPr>
            <a:xfrm>
              <a:off x="7602444" y="617168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5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4813CA8-C813-EE49-18B2-760E4527EEAE}"/>
                </a:ext>
              </a:extLst>
            </p:cNvPr>
            <p:cNvSpPr txBox="1"/>
            <p:nvPr/>
          </p:nvSpPr>
          <p:spPr>
            <a:xfrm>
              <a:off x="8194195" y="617226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6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EFF9DF0-151C-22B5-5D2E-5DF190627837}"/>
                </a:ext>
              </a:extLst>
            </p:cNvPr>
            <p:cNvSpPr txBox="1"/>
            <p:nvPr/>
          </p:nvSpPr>
          <p:spPr>
            <a:xfrm>
              <a:off x="8727595" y="617168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7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745609D8-F348-FC00-0758-0607BF897D4D}"/>
                </a:ext>
              </a:extLst>
            </p:cNvPr>
            <p:cNvSpPr/>
            <p:nvPr/>
          </p:nvSpPr>
          <p:spPr>
            <a:xfrm>
              <a:off x="5410200" y="4573137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512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113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018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38EA6627-C543-2DA1-2142-39B063E1F82B}"/>
                </a:ext>
              </a:extLst>
            </p:cNvPr>
            <p:cNvSpPr/>
            <p:nvPr/>
          </p:nvSpPr>
          <p:spPr>
            <a:xfrm>
              <a:off x="4876800" y="4574274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800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801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401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101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901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103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D8ECA832-35E5-A9A8-F60B-961FEC7432B8}"/>
                </a:ext>
              </a:extLst>
            </p:cNvPr>
            <p:cNvSpPr txBox="1"/>
            <p:nvPr/>
          </p:nvSpPr>
          <p:spPr>
            <a:xfrm>
              <a:off x="9269625" y="617226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8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9FB00CFA-F0FE-1E0A-4521-EB59CC8578C4}"/>
                </a:ext>
              </a:extLst>
            </p:cNvPr>
            <p:cNvSpPr txBox="1"/>
            <p:nvPr/>
          </p:nvSpPr>
          <p:spPr>
            <a:xfrm>
              <a:off x="9811805" y="617226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43661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4D522-A643-E0F7-0203-D79E5BF42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RadixSort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E04AAD-4854-7E00-900E-93F7F0ADE0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842" y="1517901"/>
            <a:ext cx="11668760" cy="4351338"/>
          </a:xfrm>
        </p:spPr>
        <p:txBody>
          <a:bodyPr/>
          <a:lstStyle/>
          <a:p>
            <a:r>
              <a:rPr lang="en-US" dirty="0"/>
              <a:t>Radix: The base of a number system</a:t>
            </a:r>
          </a:p>
          <a:p>
            <a:pPr lvl="1"/>
            <a:r>
              <a:rPr lang="en-US" dirty="0"/>
              <a:t>We’ll use base 10, most implementations will use larger bases</a:t>
            </a:r>
          </a:p>
          <a:p>
            <a:r>
              <a:rPr lang="en-US" dirty="0"/>
              <a:t>Idea: </a:t>
            </a:r>
          </a:p>
          <a:p>
            <a:pPr lvl="1"/>
            <a:r>
              <a:rPr lang="en-US" dirty="0" err="1"/>
              <a:t>BucketSort</a:t>
            </a:r>
            <a:r>
              <a:rPr lang="en-US" dirty="0"/>
              <a:t> by each digit, one at a time, from least significant to most significant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F143260-887A-82E5-E7F0-D8C587242AE1}"/>
              </a:ext>
            </a:extLst>
          </p:cNvPr>
          <p:cNvSpPr txBox="1"/>
          <p:nvPr/>
        </p:nvSpPr>
        <p:spPr>
          <a:xfrm>
            <a:off x="1308984" y="5534047"/>
            <a:ext cx="31847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Place each element into a “bucket” according to its 100’s place</a:t>
            </a:r>
          </a:p>
        </p:txBody>
      </p:sp>
      <p:sp>
        <p:nvSpPr>
          <p:cNvPr id="120" name="Arrow: Bent-Up 119">
            <a:extLst>
              <a:ext uri="{FF2B5EF4-FFF2-40B4-BE49-F238E27FC236}">
                <a16:creationId xmlns:a16="http://schemas.microsoft.com/office/drawing/2014/main" id="{F8C1EBBC-2D29-3947-2D55-152820918DA0}"/>
              </a:ext>
            </a:extLst>
          </p:cNvPr>
          <p:cNvSpPr/>
          <p:nvPr/>
        </p:nvSpPr>
        <p:spPr>
          <a:xfrm rot="5400000">
            <a:off x="4551618" y="5289479"/>
            <a:ext cx="1128451" cy="1325563"/>
          </a:xfrm>
          <a:prstGeom prst="bent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D03E7495-E90F-2D2E-2DC8-D7DB5BFCCBEB}"/>
              </a:ext>
            </a:extLst>
          </p:cNvPr>
          <p:cNvGrpSpPr/>
          <p:nvPr/>
        </p:nvGrpSpPr>
        <p:grpSpPr>
          <a:xfrm>
            <a:off x="184190" y="3418440"/>
            <a:ext cx="5334000" cy="1969595"/>
            <a:chOff x="4876800" y="4572000"/>
            <a:chExt cx="5334000" cy="1969595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661D6AA-7881-F709-2A3E-E335A463EA74}"/>
                </a:ext>
              </a:extLst>
            </p:cNvPr>
            <p:cNvSpPr/>
            <p:nvPr/>
          </p:nvSpPr>
          <p:spPr>
            <a:xfrm>
              <a:off x="9677400" y="4573137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999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42CC28F-B99B-5CE7-2FB0-4AAFD47CDE15}"/>
                </a:ext>
              </a:extLst>
            </p:cNvPr>
            <p:cNvSpPr/>
            <p:nvPr/>
          </p:nvSpPr>
          <p:spPr>
            <a:xfrm>
              <a:off x="9144000" y="4572000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966A1E3-10C4-8F36-8163-DECE62BFF72C}"/>
                </a:ext>
              </a:extLst>
            </p:cNvPr>
            <p:cNvSpPr/>
            <p:nvPr/>
          </p:nvSpPr>
          <p:spPr>
            <a:xfrm>
              <a:off x="8610600" y="4572000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4EFCA7D-7C8B-740A-99B9-440328E85B88}"/>
                </a:ext>
              </a:extLst>
            </p:cNvPr>
            <p:cNvSpPr/>
            <p:nvPr/>
          </p:nvSpPr>
          <p:spPr>
            <a:xfrm>
              <a:off x="8077200" y="4573137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95C9FB0-7648-B3B8-1167-E8E5A5704B01}"/>
                </a:ext>
              </a:extLst>
            </p:cNvPr>
            <p:cNvSpPr/>
            <p:nvPr/>
          </p:nvSpPr>
          <p:spPr>
            <a:xfrm>
              <a:off x="7543800" y="4573137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255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555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88BC752-BDCA-AD13-4233-89889A8DAC63}"/>
                </a:ext>
              </a:extLst>
            </p:cNvPr>
            <p:cNvSpPr/>
            <p:nvPr/>
          </p:nvSpPr>
          <p:spPr>
            <a:xfrm>
              <a:off x="7010400" y="4572000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245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5678187-148C-0105-9D7E-192A22C6E036}"/>
                </a:ext>
              </a:extLst>
            </p:cNvPr>
            <p:cNvSpPr/>
            <p:nvPr/>
          </p:nvSpPr>
          <p:spPr>
            <a:xfrm>
              <a:off x="6477000" y="4572000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CEEE52B-4C01-5D72-A987-4A97F4C6D2D2}"/>
                </a:ext>
              </a:extLst>
            </p:cNvPr>
            <p:cNvSpPr/>
            <p:nvPr/>
          </p:nvSpPr>
          <p:spPr>
            <a:xfrm>
              <a:off x="5943600" y="4573137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121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323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823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779D00F-9272-7C1E-9D41-A93C338DF723}"/>
                </a:ext>
              </a:extLst>
            </p:cNvPr>
            <p:cNvSpPr txBox="1"/>
            <p:nvPr/>
          </p:nvSpPr>
          <p:spPr>
            <a:xfrm>
              <a:off x="4992657" y="617226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0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7767DD9-39BB-8683-09BF-F85099F5390E}"/>
                </a:ext>
              </a:extLst>
            </p:cNvPr>
            <p:cNvSpPr txBox="1"/>
            <p:nvPr/>
          </p:nvSpPr>
          <p:spPr>
            <a:xfrm>
              <a:off x="5526057" y="617226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1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561B223-FD8D-5A03-DA6E-247DED224AB8}"/>
                </a:ext>
              </a:extLst>
            </p:cNvPr>
            <p:cNvSpPr txBox="1"/>
            <p:nvPr/>
          </p:nvSpPr>
          <p:spPr>
            <a:xfrm>
              <a:off x="6060026" y="617226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2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6FA6309-8B37-CE8D-E7E5-E5E79AF811D3}"/>
                </a:ext>
              </a:extLst>
            </p:cNvPr>
            <p:cNvSpPr txBox="1"/>
            <p:nvPr/>
          </p:nvSpPr>
          <p:spPr>
            <a:xfrm>
              <a:off x="6569800" y="617226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3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759F879-D7EC-6511-A722-BA8C1D510326}"/>
                </a:ext>
              </a:extLst>
            </p:cNvPr>
            <p:cNvSpPr txBox="1"/>
            <p:nvPr/>
          </p:nvSpPr>
          <p:spPr>
            <a:xfrm>
              <a:off x="7103200" y="617168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4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1D13815-BC06-EB0C-3AC3-4EEE8B2BE084}"/>
                </a:ext>
              </a:extLst>
            </p:cNvPr>
            <p:cNvSpPr txBox="1"/>
            <p:nvPr/>
          </p:nvSpPr>
          <p:spPr>
            <a:xfrm>
              <a:off x="7602444" y="617168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5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4813CA8-C813-EE49-18B2-760E4527EEAE}"/>
                </a:ext>
              </a:extLst>
            </p:cNvPr>
            <p:cNvSpPr txBox="1"/>
            <p:nvPr/>
          </p:nvSpPr>
          <p:spPr>
            <a:xfrm>
              <a:off x="8194195" y="617226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6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EFF9DF0-151C-22B5-5D2E-5DF190627837}"/>
                </a:ext>
              </a:extLst>
            </p:cNvPr>
            <p:cNvSpPr txBox="1"/>
            <p:nvPr/>
          </p:nvSpPr>
          <p:spPr>
            <a:xfrm>
              <a:off x="8727595" y="617168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7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745609D8-F348-FC00-0758-0607BF897D4D}"/>
                </a:ext>
              </a:extLst>
            </p:cNvPr>
            <p:cNvSpPr/>
            <p:nvPr/>
          </p:nvSpPr>
          <p:spPr>
            <a:xfrm>
              <a:off x="5410200" y="4573137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512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113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018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38EA6627-C543-2DA1-2142-39B063E1F82B}"/>
                </a:ext>
              </a:extLst>
            </p:cNvPr>
            <p:cNvSpPr/>
            <p:nvPr/>
          </p:nvSpPr>
          <p:spPr>
            <a:xfrm>
              <a:off x="4876800" y="4574274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800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801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401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101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901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103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D8ECA832-35E5-A9A8-F60B-961FEC7432B8}"/>
                </a:ext>
              </a:extLst>
            </p:cNvPr>
            <p:cNvSpPr txBox="1"/>
            <p:nvPr/>
          </p:nvSpPr>
          <p:spPr>
            <a:xfrm>
              <a:off x="9269625" y="617226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8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9FB00CFA-F0FE-1E0A-4521-EB59CC8578C4}"/>
                </a:ext>
              </a:extLst>
            </p:cNvPr>
            <p:cNvSpPr txBox="1"/>
            <p:nvPr/>
          </p:nvSpPr>
          <p:spPr>
            <a:xfrm>
              <a:off x="9811805" y="617226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9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265A8A20-D2B5-DB28-F722-367EBB815E4D}"/>
              </a:ext>
            </a:extLst>
          </p:cNvPr>
          <p:cNvGrpSpPr/>
          <p:nvPr/>
        </p:nvGrpSpPr>
        <p:grpSpPr>
          <a:xfrm>
            <a:off x="6390963" y="4659805"/>
            <a:ext cx="5334000" cy="1969595"/>
            <a:chOff x="5181600" y="4659805"/>
            <a:chExt cx="5334000" cy="196959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F532373-E7B4-2EFC-071E-679598070FDA}"/>
                </a:ext>
              </a:extLst>
            </p:cNvPr>
            <p:cNvSpPr/>
            <p:nvPr/>
          </p:nvSpPr>
          <p:spPr>
            <a:xfrm>
              <a:off x="9982200" y="4660942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901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999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9409103-ADAF-06A2-3DA9-520F41B67426}"/>
                </a:ext>
              </a:extLst>
            </p:cNvPr>
            <p:cNvSpPr/>
            <p:nvPr/>
          </p:nvSpPr>
          <p:spPr>
            <a:xfrm>
              <a:off x="9448800" y="4659805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800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801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823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88D6195-37CE-2DE2-F382-E40AC4FBDE19}"/>
                </a:ext>
              </a:extLst>
            </p:cNvPr>
            <p:cNvSpPr/>
            <p:nvPr/>
          </p:nvSpPr>
          <p:spPr>
            <a:xfrm>
              <a:off x="8915400" y="4659805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9B8B052-6C9D-2F21-F4AF-137DC87A16BA}"/>
                </a:ext>
              </a:extLst>
            </p:cNvPr>
            <p:cNvSpPr/>
            <p:nvPr/>
          </p:nvSpPr>
          <p:spPr>
            <a:xfrm>
              <a:off x="8382000" y="4660942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F543091-F86D-2A7A-62E0-72FB4EED00AE}"/>
                </a:ext>
              </a:extLst>
            </p:cNvPr>
            <p:cNvSpPr/>
            <p:nvPr/>
          </p:nvSpPr>
          <p:spPr>
            <a:xfrm>
              <a:off x="7848600" y="4660942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512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555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EC54B84-6150-A55B-306C-B25020DE0933}"/>
                </a:ext>
              </a:extLst>
            </p:cNvPr>
            <p:cNvSpPr/>
            <p:nvPr/>
          </p:nvSpPr>
          <p:spPr>
            <a:xfrm>
              <a:off x="7315200" y="4659805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401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A7E5AF8-DF4B-8B5D-AB02-D32DC607F5ED}"/>
                </a:ext>
              </a:extLst>
            </p:cNvPr>
            <p:cNvSpPr/>
            <p:nvPr/>
          </p:nvSpPr>
          <p:spPr>
            <a:xfrm>
              <a:off x="6781800" y="4659805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323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9CA04DA-BEA9-9BAE-DFD0-5184E85AC645}"/>
                </a:ext>
              </a:extLst>
            </p:cNvPr>
            <p:cNvSpPr/>
            <p:nvPr/>
          </p:nvSpPr>
          <p:spPr>
            <a:xfrm>
              <a:off x="6248400" y="4660942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245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255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F1202EA-0602-9D72-2829-CA336835836D}"/>
                </a:ext>
              </a:extLst>
            </p:cNvPr>
            <p:cNvSpPr txBox="1"/>
            <p:nvPr/>
          </p:nvSpPr>
          <p:spPr>
            <a:xfrm>
              <a:off x="5297457" y="626006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0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14CB3AD-2265-62FA-CBAC-A400A269E0EC}"/>
                </a:ext>
              </a:extLst>
            </p:cNvPr>
            <p:cNvSpPr txBox="1"/>
            <p:nvPr/>
          </p:nvSpPr>
          <p:spPr>
            <a:xfrm>
              <a:off x="5830857" y="626006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1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A289862-1676-90BB-B64A-F5E3668714B1}"/>
                </a:ext>
              </a:extLst>
            </p:cNvPr>
            <p:cNvSpPr txBox="1"/>
            <p:nvPr/>
          </p:nvSpPr>
          <p:spPr>
            <a:xfrm>
              <a:off x="6364826" y="626006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2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CD5DA25-C681-B9C5-0B11-EE530F27373E}"/>
                </a:ext>
              </a:extLst>
            </p:cNvPr>
            <p:cNvSpPr txBox="1"/>
            <p:nvPr/>
          </p:nvSpPr>
          <p:spPr>
            <a:xfrm>
              <a:off x="6874600" y="626006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3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34D126E-A428-30BC-F5BE-FDB235FDBB28}"/>
                </a:ext>
              </a:extLst>
            </p:cNvPr>
            <p:cNvSpPr txBox="1"/>
            <p:nvPr/>
          </p:nvSpPr>
          <p:spPr>
            <a:xfrm>
              <a:off x="7408000" y="625949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4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60968AA-7F88-E791-E5F7-88DF4401112E}"/>
                </a:ext>
              </a:extLst>
            </p:cNvPr>
            <p:cNvSpPr txBox="1"/>
            <p:nvPr/>
          </p:nvSpPr>
          <p:spPr>
            <a:xfrm>
              <a:off x="7907244" y="625949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5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5929E61-DF41-C186-5CC6-BCCC84AE1B02}"/>
                </a:ext>
              </a:extLst>
            </p:cNvPr>
            <p:cNvSpPr txBox="1"/>
            <p:nvPr/>
          </p:nvSpPr>
          <p:spPr>
            <a:xfrm>
              <a:off x="8498995" y="626006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6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6E14B2A-1E62-4CA1-FAB8-3A2E770A1080}"/>
                </a:ext>
              </a:extLst>
            </p:cNvPr>
            <p:cNvSpPr txBox="1"/>
            <p:nvPr/>
          </p:nvSpPr>
          <p:spPr>
            <a:xfrm>
              <a:off x="9032395" y="625949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7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57F70415-63E3-60D2-602A-0723249F2C7A}"/>
                </a:ext>
              </a:extLst>
            </p:cNvPr>
            <p:cNvSpPr/>
            <p:nvPr/>
          </p:nvSpPr>
          <p:spPr>
            <a:xfrm>
              <a:off x="5715000" y="4660942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101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103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113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121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DD808591-0946-6151-BEE9-DCB1F69336F4}"/>
                </a:ext>
              </a:extLst>
            </p:cNvPr>
            <p:cNvSpPr/>
            <p:nvPr/>
          </p:nvSpPr>
          <p:spPr>
            <a:xfrm>
              <a:off x="5181600" y="4662079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018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55CB3EC-A71F-D8CE-A8B0-81A8F228A734}"/>
                </a:ext>
              </a:extLst>
            </p:cNvPr>
            <p:cNvSpPr txBox="1"/>
            <p:nvPr/>
          </p:nvSpPr>
          <p:spPr>
            <a:xfrm>
              <a:off x="9574425" y="626006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8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D480DEBB-C234-71D7-F3E1-DA086A8B5893}"/>
                </a:ext>
              </a:extLst>
            </p:cNvPr>
            <p:cNvSpPr txBox="1"/>
            <p:nvPr/>
          </p:nvSpPr>
          <p:spPr>
            <a:xfrm>
              <a:off x="10116605" y="626006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82324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4D522-A643-E0F7-0203-D79E5BF42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RadixSort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E04AAD-4854-7E00-900E-93F7F0ADE0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842" y="1517901"/>
            <a:ext cx="11668760" cy="4351338"/>
          </a:xfrm>
        </p:spPr>
        <p:txBody>
          <a:bodyPr/>
          <a:lstStyle/>
          <a:p>
            <a:r>
              <a:rPr lang="en-US" dirty="0"/>
              <a:t>Radix: The base of a number system</a:t>
            </a:r>
          </a:p>
          <a:p>
            <a:pPr lvl="1"/>
            <a:r>
              <a:rPr lang="en-US" dirty="0"/>
              <a:t>We’ll use base 10, most implementations will use larger bases</a:t>
            </a:r>
          </a:p>
          <a:p>
            <a:r>
              <a:rPr lang="en-US" dirty="0"/>
              <a:t>Idea: </a:t>
            </a:r>
          </a:p>
          <a:p>
            <a:pPr lvl="1"/>
            <a:r>
              <a:rPr lang="en-US" dirty="0" err="1"/>
              <a:t>BucketSort</a:t>
            </a:r>
            <a:r>
              <a:rPr lang="en-US" dirty="0"/>
              <a:t> by each digit, one at a time, from least significant to most significant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F143260-887A-82E5-E7F0-D8C587242AE1}"/>
              </a:ext>
            </a:extLst>
          </p:cNvPr>
          <p:cNvSpPr txBox="1"/>
          <p:nvPr/>
        </p:nvSpPr>
        <p:spPr>
          <a:xfrm>
            <a:off x="7438723" y="4078344"/>
            <a:ext cx="3507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Convert back into an array</a:t>
            </a:r>
          </a:p>
        </p:txBody>
      </p:sp>
      <p:sp>
        <p:nvSpPr>
          <p:cNvPr id="120" name="Arrow: Bent-Up 119">
            <a:extLst>
              <a:ext uri="{FF2B5EF4-FFF2-40B4-BE49-F238E27FC236}">
                <a16:creationId xmlns:a16="http://schemas.microsoft.com/office/drawing/2014/main" id="{F8C1EBBC-2D29-3947-2D55-152820918DA0}"/>
              </a:ext>
            </a:extLst>
          </p:cNvPr>
          <p:cNvSpPr/>
          <p:nvPr/>
        </p:nvSpPr>
        <p:spPr>
          <a:xfrm flipV="1">
            <a:off x="6027125" y="3877228"/>
            <a:ext cx="1128451" cy="1325563"/>
          </a:xfrm>
          <a:prstGeom prst="bent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265A8A20-D2B5-DB28-F722-367EBB815E4D}"/>
              </a:ext>
            </a:extLst>
          </p:cNvPr>
          <p:cNvGrpSpPr/>
          <p:nvPr/>
        </p:nvGrpSpPr>
        <p:grpSpPr>
          <a:xfrm>
            <a:off x="34961" y="3418440"/>
            <a:ext cx="5334000" cy="1969595"/>
            <a:chOff x="5181600" y="4659805"/>
            <a:chExt cx="5334000" cy="196959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F532373-E7B4-2EFC-071E-679598070FDA}"/>
                </a:ext>
              </a:extLst>
            </p:cNvPr>
            <p:cNvSpPr/>
            <p:nvPr/>
          </p:nvSpPr>
          <p:spPr>
            <a:xfrm>
              <a:off x="9982200" y="4660942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901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999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9409103-ADAF-06A2-3DA9-520F41B67426}"/>
                </a:ext>
              </a:extLst>
            </p:cNvPr>
            <p:cNvSpPr/>
            <p:nvPr/>
          </p:nvSpPr>
          <p:spPr>
            <a:xfrm>
              <a:off x="9448800" y="4659805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800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801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823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88D6195-37CE-2DE2-F382-E40AC4FBDE19}"/>
                </a:ext>
              </a:extLst>
            </p:cNvPr>
            <p:cNvSpPr/>
            <p:nvPr/>
          </p:nvSpPr>
          <p:spPr>
            <a:xfrm>
              <a:off x="8915400" y="4659805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9B8B052-6C9D-2F21-F4AF-137DC87A16BA}"/>
                </a:ext>
              </a:extLst>
            </p:cNvPr>
            <p:cNvSpPr/>
            <p:nvPr/>
          </p:nvSpPr>
          <p:spPr>
            <a:xfrm>
              <a:off x="8382000" y="4660942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F543091-F86D-2A7A-62E0-72FB4EED00AE}"/>
                </a:ext>
              </a:extLst>
            </p:cNvPr>
            <p:cNvSpPr/>
            <p:nvPr/>
          </p:nvSpPr>
          <p:spPr>
            <a:xfrm>
              <a:off x="7848600" y="4660942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512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555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EC54B84-6150-A55B-306C-B25020DE0933}"/>
                </a:ext>
              </a:extLst>
            </p:cNvPr>
            <p:cNvSpPr/>
            <p:nvPr/>
          </p:nvSpPr>
          <p:spPr>
            <a:xfrm>
              <a:off x="7315200" y="4659805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401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A7E5AF8-DF4B-8B5D-AB02-D32DC607F5ED}"/>
                </a:ext>
              </a:extLst>
            </p:cNvPr>
            <p:cNvSpPr/>
            <p:nvPr/>
          </p:nvSpPr>
          <p:spPr>
            <a:xfrm>
              <a:off x="6781800" y="4659805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323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9CA04DA-BEA9-9BAE-DFD0-5184E85AC645}"/>
                </a:ext>
              </a:extLst>
            </p:cNvPr>
            <p:cNvSpPr/>
            <p:nvPr/>
          </p:nvSpPr>
          <p:spPr>
            <a:xfrm>
              <a:off x="6248400" y="4660942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245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255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F1202EA-0602-9D72-2829-CA336835836D}"/>
                </a:ext>
              </a:extLst>
            </p:cNvPr>
            <p:cNvSpPr txBox="1"/>
            <p:nvPr/>
          </p:nvSpPr>
          <p:spPr>
            <a:xfrm>
              <a:off x="5297457" y="626006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0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14CB3AD-2265-62FA-CBAC-A400A269E0EC}"/>
                </a:ext>
              </a:extLst>
            </p:cNvPr>
            <p:cNvSpPr txBox="1"/>
            <p:nvPr/>
          </p:nvSpPr>
          <p:spPr>
            <a:xfrm>
              <a:off x="5830857" y="626006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1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A289862-1676-90BB-B64A-F5E3668714B1}"/>
                </a:ext>
              </a:extLst>
            </p:cNvPr>
            <p:cNvSpPr txBox="1"/>
            <p:nvPr/>
          </p:nvSpPr>
          <p:spPr>
            <a:xfrm>
              <a:off x="6364826" y="626006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2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CD5DA25-C681-B9C5-0B11-EE530F27373E}"/>
                </a:ext>
              </a:extLst>
            </p:cNvPr>
            <p:cNvSpPr txBox="1"/>
            <p:nvPr/>
          </p:nvSpPr>
          <p:spPr>
            <a:xfrm>
              <a:off x="6874600" y="626006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3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34D126E-A428-30BC-F5BE-FDB235FDBB28}"/>
                </a:ext>
              </a:extLst>
            </p:cNvPr>
            <p:cNvSpPr txBox="1"/>
            <p:nvPr/>
          </p:nvSpPr>
          <p:spPr>
            <a:xfrm>
              <a:off x="7408000" y="625949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4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60968AA-7F88-E791-E5F7-88DF4401112E}"/>
                </a:ext>
              </a:extLst>
            </p:cNvPr>
            <p:cNvSpPr txBox="1"/>
            <p:nvPr/>
          </p:nvSpPr>
          <p:spPr>
            <a:xfrm>
              <a:off x="7907244" y="625949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5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5929E61-DF41-C186-5CC6-BCCC84AE1B02}"/>
                </a:ext>
              </a:extLst>
            </p:cNvPr>
            <p:cNvSpPr txBox="1"/>
            <p:nvPr/>
          </p:nvSpPr>
          <p:spPr>
            <a:xfrm>
              <a:off x="8498995" y="626006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6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6E14B2A-1E62-4CA1-FAB8-3A2E770A1080}"/>
                </a:ext>
              </a:extLst>
            </p:cNvPr>
            <p:cNvSpPr txBox="1"/>
            <p:nvPr/>
          </p:nvSpPr>
          <p:spPr>
            <a:xfrm>
              <a:off x="9032395" y="625949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7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57F70415-63E3-60D2-602A-0723249F2C7A}"/>
                </a:ext>
              </a:extLst>
            </p:cNvPr>
            <p:cNvSpPr/>
            <p:nvPr/>
          </p:nvSpPr>
          <p:spPr>
            <a:xfrm>
              <a:off x="5715000" y="4660942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101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103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113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121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DD808591-0946-6151-BEE9-DCB1F69336F4}"/>
                </a:ext>
              </a:extLst>
            </p:cNvPr>
            <p:cNvSpPr/>
            <p:nvPr/>
          </p:nvSpPr>
          <p:spPr>
            <a:xfrm>
              <a:off x="5181600" y="4662079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018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55CB3EC-A71F-D8CE-A8B0-81A8F228A734}"/>
                </a:ext>
              </a:extLst>
            </p:cNvPr>
            <p:cNvSpPr txBox="1"/>
            <p:nvPr/>
          </p:nvSpPr>
          <p:spPr>
            <a:xfrm>
              <a:off x="9574425" y="626006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8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D480DEBB-C234-71D7-F3E1-DA086A8B5893}"/>
                </a:ext>
              </a:extLst>
            </p:cNvPr>
            <p:cNvSpPr txBox="1"/>
            <p:nvPr/>
          </p:nvSpPr>
          <p:spPr>
            <a:xfrm>
              <a:off x="10116605" y="626006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9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68934FF-C8AB-D781-D815-713828A58097}"/>
              </a:ext>
            </a:extLst>
          </p:cNvPr>
          <p:cNvGrpSpPr/>
          <p:nvPr/>
        </p:nvGrpSpPr>
        <p:grpSpPr>
          <a:xfrm>
            <a:off x="503842" y="5962559"/>
            <a:ext cx="8561464" cy="849868"/>
            <a:chOff x="1752600" y="2743200"/>
            <a:chExt cx="8561464" cy="849868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B6C8016D-7B0B-A436-E8B1-2B87C5834C4D}"/>
                </a:ext>
              </a:extLst>
            </p:cNvPr>
            <p:cNvGrpSpPr/>
            <p:nvPr/>
          </p:nvGrpSpPr>
          <p:grpSpPr>
            <a:xfrm>
              <a:off x="1752600" y="2743200"/>
              <a:ext cx="4268338" cy="849868"/>
              <a:chOff x="2361062" y="2743200"/>
              <a:chExt cx="4268338" cy="849868"/>
            </a:xfrm>
          </p:grpSpPr>
          <p:grpSp>
            <p:nvGrpSpPr>
              <p:cNvPr id="67" name="Group 66">
                <a:extLst>
                  <a:ext uri="{FF2B5EF4-FFF2-40B4-BE49-F238E27FC236}">
                    <a16:creationId xmlns:a16="http://schemas.microsoft.com/office/drawing/2014/main" id="{5755D94F-2867-A4B9-F6AC-E9F1886F3771}"/>
                  </a:ext>
                </a:extLst>
              </p:cNvPr>
              <p:cNvGrpSpPr/>
              <p:nvPr/>
            </p:nvGrpSpPr>
            <p:grpSpPr>
              <a:xfrm>
                <a:off x="2361062" y="2743200"/>
                <a:ext cx="4268338" cy="533400"/>
                <a:chOff x="1445524" y="2971800"/>
                <a:chExt cx="4268338" cy="533400"/>
              </a:xfrm>
            </p:grpSpPr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id="{A514DDEF-0799-B04F-5B56-64D468AAAEE6}"/>
                    </a:ext>
                  </a:extLst>
                </p:cNvPr>
                <p:cNvSpPr/>
                <p:nvPr/>
              </p:nvSpPr>
              <p:spPr>
                <a:xfrm>
                  <a:off x="1445524" y="2971800"/>
                  <a:ext cx="533400" cy="533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018</a:t>
                  </a:r>
                </a:p>
              </p:txBody>
            </p:sp>
            <p:sp>
              <p:nvSpPr>
                <p:cNvPr id="77" name="Rectangle 76">
                  <a:extLst>
                    <a:ext uri="{FF2B5EF4-FFF2-40B4-BE49-F238E27FC236}">
                      <a16:creationId xmlns:a16="http://schemas.microsoft.com/office/drawing/2014/main" id="{AAB3906E-2D52-9AD8-0556-772ABCB5C5D9}"/>
                    </a:ext>
                  </a:extLst>
                </p:cNvPr>
                <p:cNvSpPr/>
                <p:nvPr/>
              </p:nvSpPr>
              <p:spPr>
                <a:xfrm>
                  <a:off x="1978924" y="2971800"/>
                  <a:ext cx="533400" cy="533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811</a:t>
                  </a:r>
                </a:p>
              </p:txBody>
            </p:sp>
            <p:sp>
              <p:nvSpPr>
                <p:cNvPr id="78" name="Rectangle 77">
                  <a:extLst>
                    <a:ext uri="{FF2B5EF4-FFF2-40B4-BE49-F238E27FC236}">
                      <a16:creationId xmlns:a16="http://schemas.microsoft.com/office/drawing/2014/main" id="{DF0407A3-97AC-D294-9073-A3C5C3C52C0D}"/>
                    </a:ext>
                  </a:extLst>
                </p:cNvPr>
                <p:cNvSpPr/>
                <p:nvPr/>
              </p:nvSpPr>
              <p:spPr>
                <a:xfrm>
                  <a:off x="2512893" y="2971800"/>
                  <a:ext cx="533400" cy="533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103</a:t>
                  </a:r>
                </a:p>
              </p:txBody>
            </p:sp>
            <p:sp>
              <p:nvSpPr>
                <p:cNvPr id="79" name="Rectangle 78">
                  <a:extLst>
                    <a:ext uri="{FF2B5EF4-FFF2-40B4-BE49-F238E27FC236}">
                      <a16:creationId xmlns:a16="http://schemas.microsoft.com/office/drawing/2014/main" id="{5B1E89E9-CD9C-EDED-9F75-F613D3AB91A0}"/>
                    </a:ext>
                  </a:extLst>
                </p:cNvPr>
                <p:cNvSpPr/>
                <p:nvPr/>
              </p:nvSpPr>
              <p:spPr>
                <a:xfrm>
                  <a:off x="3046293" y="2971800"/>
                  <a:ext cx="533400" cy="5334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113</a:t>
                  </a:r>
                </a:p>
              </p:txBody>
            </p:sp>
            <p:sp>
              <p:nvSpPr>
                <p:cNvPr id="80" name="Rectangle 79">
                  <a:extLst>
                    <a:ext uri="{FF2B5EF4-FFF2-40B4-BE49-F238E27FC236}">
                      <a16:creationId xmlns:a16="http://schemas.microsoft.com/office/drawing/2014/main" id="{4CEFA199-8AEF-A65C-B1DF-DB1BD53B7D4B}"/>
                    </a:ext>
                  </a:extLst>
                </p:cNvPr>
                <p:cNvSpPr/>
                <p:nvPr/>
              </p:nvSpPr>
              <p:spPr>
                <a:xfrm>
                  <a:off x="3579693" y="2971800"/>
                  <a:ext cx="533400" cy="533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121</a:t>
                  </a:r>
                </a:p>
              </p:txBody>
            </p:sp>
            <p:sp>
              <p:nvSpPr>
                <p:cNvPr id="81" name="Rectangle 80">
                  <a:extLst>
                    <a:ext uri="{FF2B5EF4-FFF2-40B4-BE49-F238E27FC236}">
                      <a16:creationId xmlns:a16="http://schemas.microsoft.com/office/drawing/2014/main" id="{72314B16-133A-0F38-E912-090D0B52981D}"/>
                    </a:ext>
                  </a:extLst>
                </p:cNvPr>
                <p:cNvSpPr/>
                <p:nvPr/>
              </p:nvSpPr>
              <p:spPr>
                <a:xfrm>
                  <a:off x="4113662" y="2971800"/>
                  <a:ext cx="533400" cy="5334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245</a:t>
                  </a:r>
                </a:p>
              </p:txBody>
            </p:sp>
            <p:sp>
              <p:nvSpPr>
                <p:cNvPr id="82" name="Rectangle 81">
                  <a:extLst>
                    <a:ext uri="{FF2B5EF4-FFF2-40B4-BE49-F238E27FC236}">
                      <a16:creationId xmlns:a16="http://schemas.microsoft.com/office/drawing/2014/main" id="{1F53B560-510C-CE26-6FD0-9126FC5E6EE5}"/>
                    </a:ext>
                  </a:extLst>
                </p:cNvPr>
                <p:cNvSpPr/>
                <p:nvPr/>
              </p:nvSpPr>
              <p:spPr>
                <a:xfrm>
                  <a:off x="4647062" y="2971800"/>
                  <a:ext cx="533400" cy="5334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255</a:t>
                  </a:r>
                </a:p>
              </p:txBody>
            </p:sp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96B9D8C3-45D5-97A3-0477-A8C14C88AA95}"/>
                    </a:ext>
                  </a:extLst>
                </p:cNvPr>
                <p:cNvSpPr/>
                <p:nvPr/>
              </p:nvSpPr>
              <p:spPr>
                <a:xfrm>
                  <a:off x="5180462" y="2971800"/>
                  <a:ext cx="533400" cy="5334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323</a:t>
                  </a:r>
                </a:p>
              </p:txBody>
            </p:sp>
          </p:grp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8D59D340-F86D-62B2-AE74-933A408B6C2B}"/>
                  </a:ext>
                </a:extLst>
              </p:cNvPr>
              <p:cNvSpPr txBox="1"/>
              <p:nvPr/>
            </p:nvSpPr>
            <p:spPr>
              <a:xfrm>
                <a:off x="2500545" y="3223736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0</a:t>
                </a: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14369803-FF3D-71C4-321A-534AEA695271}"/>
                  </a:ext>
                </a:extLst>
              </p:cNvPr>
              <p:cNvSpPr txBox="1"/>
              <p:nvPr/>
            </p:nvSpPr>
            <p:spPr>
              <a:xfrm>
                <a:off x="3033945" y="3223736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1</a:t>
                </a: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E8CF6890-2735-7463-9DA0-D55F9D0A85CA}"/>
                  </a:ext>
                </a:extLst>
              </p:cNvPr>
              <p:cNvSpPr txBox="1"/>
              <p:nvPr/>
            </p:nvSpPr>
            <p:spPr>
              <a:xfrm>
                <a:off x="3567914" y="3223736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2</a:t>
                </a: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3DE0E5BC-B5BB-CFC8-BC80-B3CEBD2B4439}"/>
                  </a:ext>
                </a:extLst>
              </p:cNvPr>
              <p:cNvSpPr txBox="1"/>
              <p:nvPr/>
            </p:nvSpPr>
            <p:spPr>
              <a:xfrm>
                <a:off x="4077688" y="3223736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3</a:t>
                </a:r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CA6340E6-115E-DFF8-F7E4-8EBA440A3683}"/>
                  </a:ext>
                </a:extLst>
              </p:cNvPr>
              <p:cNvSpPr txBox="1"/>
              <p:nvPr/>
            </p:nvSpPr>
            <p:spPr>
              <a:xfrm>
                <a:off x="4611088" y="3223158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4</a:t>
                </a:r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B8B0F7F2-8B83-8BD0-81C0-AA08A21A6314}"/>
                  </a:ext>
                </a:extLst>
              </p:cNvPr>
              <p:cNvSpPr txBox="1"/>
              <p:nvPr/>
            </p:nvSpPr>
            <p:spPr>
              <a:xfrm>
                <a:off x="5110332" y="3223158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5</a:t>
                </a:r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E4B3C70A-1F9D-1759-D960-6B5816CDF9D2}"/>
                  </a:ext>
                </a:extLst>
              </p:cNvPr>
              <p:cNvSpPr txBox="1"/>
              <p:nvPr/>
            </p:nvSpPr>
            <p:spPr>
              <a:xfrm>
                <a:off x="5702083" y="3223736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6</a:t>
                </a: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0DA49A2D-6D5E-1096-7255-84F4793E32CE}"/>
                  </a:ext>
                </a:extLst>
              </p:cNvPr>
              <p:cNvSpPr txBox="1"/>
              <p:nvPr/>
            </p:nvSpPr>
            <p:spPr>
              <a:xfrm>
                <a:off x="6235483" y="3223158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7</a:t>
                </a:r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0D413D70-40DF-D119-7511-B9F9F3C5A188}"/>
                </a:ext>
              </a:extLst>
            </p:cNvPr>
            <p:cNvGrpSpPr/>
            <p:nvPr/>
          </p:nvGrpSpPr>
          <p:grpSpPr>
            <a:xfrm>
              <a:off x="6020939" y="2743200"/>
              <a:ext cx="4293125" cy="849868"/>
              <a:chOff x="2361062" y="2743200"/>
              <a:chExt cx="4293125" cy="849868"/>
            </a:xfrm>
          </p:grpSpPr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004D5F06-57C0-9561-8DFB-97B713327871}"/>
                  </a:ext>
                </a:extLst>
              </p:cNvPr>
              <p:cNvGrpSpPr/>
              <p:nvPr/>
            </p:nvGrpSpPr>
            <p:grpSpPr>
              <a:xfrm>
                <a:off x="2361062" y="2743200"/>
                <a:ext cx="4268338" cy="533400"/>
                <a:chOff x="1445524" y="2971800"/>
                <a:chExt cx="4268338" cy="533400"/>
              </a:xfrm>
            </p:grpSpPr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550AB95D-A4E6-71A1-23FE-1422E35E9DB0}"/>
                    </a:ext>
                  </a:extLst>
                </p:cNvPr>
                <p:cNvSpPr/>
                <p:nvPr/>
              </p:nvSpPr>
              <p:spPr>
                <a:xfrm>
                  <a:off x="1445524" y="2971800"/>
                  <a:ext cx="533400" cy="533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401</a:t>
                  </a:r>
                </a:p>
              </p:txBody>
            </p:sp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6244BB98-1673-3E2D-1F18-41CA51F31C20}"/>
                    </a:ext>
                  </a:extLst>
                </p:cNvPr>
                <p:cNvSpPr/>
                <p:nvPr/>
              </p:nvSpPr>
              <p:spPr>
                <a:xfrm>
                  <a:off x="1978924" y="2971800"/>
                  <a:ext cx="533400" cy="533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512</a:t>
                  </a:r>
                </a:p>
              </p:txBody>
            </p:sp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id="{EF048AD2-88EF-B37F-B639-FCDFE3693E59}"/>
                    </a:ext>
                  </a:extLst>
                </p:cNvPr>
                <p:cNvSpPr/>
                <p:nvPr/>
              </p:nvSpPr>
              <p:spPr>
                <a:xfrm>
                  <a:off x="2512893" y="2971800"/>
                  <a:ext cx="533400" cy="533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555</a:t>
                  </a:r>
                </a:p>
              </p:txBody>
            </p:sp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999EC23D-1356-7C68-7368-D59878A983F4}"/>
                    </a:ext>
                  </a:extLst>
                </p:cNvPr>
                <p:cNvSpPr/>
                <p:nvPr/>
              </p:nvSpPr>
              <p:spPr>
                <a:xfrm>
                  <a:off x="3046293" y="2971800"/>
                  <a:ext cx="533400" cy="5334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800</a:t>
                  </a:r>
                </a:p>
              </p:txBody>
            </p:sp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1497E028-C52E-675E-3CD6-CCD3F28302F7}"/>
                    </a:ext>
                  </a:extLst>
                </p:cNvPr>
                <p:cNvSpPr/>
                <p:nvPr/>
              </p:nvSpPr>
              <p:spPr>
                <a:xfrm>
                  <a:off x="3579693" y="2971800"/>
                  <a:ext cx="533400" cy="533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801</a:t>
                  </a:r>
                </a:p>
              </p:txBody>
            </p:sp>
            <p:sp>
              <p:nvSpPr>
                <p:cNvPr id="64" name="Rectangle 63">
                  <a:extLst>
                    <a:ext uri="{FF2B5EF4-FFF2-40B4-BE49-F238E27FC236}">
                      <a16:creationId xmlns:a16="http://schemas.microsoft.com/office/drawing/2014/main" id="{13F32CD9-19E1-834C-26B7-A8F3D2CEE006}"/>
                    </a:ext>
                  </a:extLst>
                </p:cNvPr>
                <p:cNvSpPr/>
                <p:nvPr/>
              </p:nvSpPr>
              <p:spPr>
                <a:xfrm>
                  <a:off x="4113662" y="2971800"/>
                  <a:ext cx="533400" cy="5334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823</a:t>
                  </a:r>
                </a:p>
              </p:txBody>
            </p:sp>
            <p:sp>
              <p:nvSpPr>
                <p:cNvPr id="65" name="Rectangle 64">
                  <a:extLst>
                    <a:ext uri="{FF2B5EF4-FFF2-40B4-BE49-F238E27FC236}">
                      <a16:creationId xmlns:a16="http://schemas.microsoft.com/office/drawing/2014/main" id="{F675C80F-5B7A-BBA8-130A-B3CF5AD7FC84}"/>
                    </a:ext>
                  </a:extLst>
                </p:cNvPr>
                <p:cNvSpPr/>
                <p:nvPr/>
              </p:nvSpPr>
              <p:spPr>
                <a:xfrm>
                  <a:off x="4647062" y="2971800"/>
                  <a:ext cx="533400" cy="5334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901</a:t>
                  </a:r>
                </a:p>
              </p:txBody>
            </p:sp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D19F6413-A167-1DFB-2A37-A3D51542BA28}"/>
                    </a:ext>
                  </a:extLst>
                </p:cNvPr>
                <p:cNvSpPr/>
                <p:nvPr/>
              </p:nvSpPr>
              <p:spPr>
                <a:xfrm>
                  <a:off x="5180462" y="2971800"/>
                  <a:ext cx="533400" cy="5334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999</a:t>
                  </a:r>
                </a:p>
              </p:txBody>
            </p:sp>
          </p:grp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513F22D5-36EF-BD52-DD4A-012D7F9C3B19}"/>
                  </a:ext>
                </a:extLst>
              </p:cNvPr>
              <p:cNvSpPr txBox="1"/>
              <p:nvPr/>
            </p:nvSpPr>
            <p:spPr>
              <a:xfrm>
                <a:off x="2500545" y="3223736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8</a:t>
                </a: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D08AE7A7-92D6-4BF5-76F1-0BA807B9981D}"/>
                  </a:ext>
                </a:extLst>
              </p:cNvPr>
              <p:cNvSpPr txBox="1"/>
              <p:nvPr/>
            </p:nvSpPr>
            <p:spPr>
              <a:xfrm>
                <a:off x="3033945" y="3223736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9</a:t>
                </a: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CB441F66-DC45-EE7B-7A4B-9574148133B9}"/>
                  </a:ext>
                </a:extLst>
              </p:cNvPr>
              <p:cNvSpPr txBox="1"/>
              <p:nvPr/>
            </p:nvSpPr>
            <p:spPr>
              <a:xfrm>
                <a:off x="3567914" y="3223736"/>
                <a:ext cx="418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10</a:t>
                </a: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E19A5E20-A9BA-2C6A-A149-F0F458A67F9C}"/>
                  </a:ext>
                </a:extLst>
              </p:cNvPr>
              <p:cNvSpPr txBox="1"/>
              <p:nvPr/>
            </p:nvSpPr>
            <p:spPr>
              <a:xfrm>
                <a:off x="4077688" y="3223736"/>
                <a:ext cx="418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11</a:t>
                </a: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B419C7F8-2A62-E3D0-DAE0-473ABBD1B157}"/>
                  </a:ext>
                </a:extLst>
              </p:cNvPr>
              <p:cNvSpPr txBox="1"/>
              <p:nvPr/>
            </p:nvSpPr>
            <p:spPr>
              <a:xfrm>
                <a:off x="4611088" y="3223158"/>
                <a:ext cx="418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12</a:t>
                </a: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B3815E93-ACC1-5FFF-BD91-42D18964DD18}"/>
                  </a:ext>
                </a:extLst>
              </p:cNvPr>
              <p:cNvSpPr txBox="1"/>
              <p:nvPr/>
            </p:nvSpPr>
            <p:spPr>
              <a:xfrm>
                <a:off x="5110332" y="3223158"/>
                <a:ext cx="418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13</a:t>
                </a: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4B69515A-5AB2-AE1D-CB3B-DA3BB84E0EBD}"/>
                  </a:ext>
                </a:extLst>
              </p:cNvPr>
              <p:cNvSpPr txBox="1"/>
              <p:nvPr/>
            </p:nvSpPr>
            <p:spPr>
              <a:xfrm>
                <a:off x="5702083" y="3223736"/>
                <a:ext cx="418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14</a:t>
                </a: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A1D7BE6C-86B0-F51C-9E53-5ED83D0CFDAD}"/>
                  </a:ext>
                </a:extLst>
              </p:cNvPr>
              <p:cNvSpPr txBox="1"/>
              <p:nvPr/>
            </p:nvSpPr>
            <p:spPr>
              <a:xfrm>
                <a:off x="6235483" y="3223158"/>
                <a:ext cx="418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15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40514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6691A-165A-A4B2-5211-40C5459F6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RadixSort</a:t>
            </a:r>
            <a:r>
              <a:rPr lang="en-US" dirty="0"/>
              <a:t> Running 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49708F3-E299-035E-25B6-51CE18AF3A4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Suppose largest value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dirty="0"/>
              </a:p>
              <a:p>
                <a:r>
                  <a:rPr lang="en-US" dirty="0"/>
                  <a:t>Choose a radix (base of representation)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dirty="0"/>
              </a:p>
              <a:p>
                <a:r>
                  <a:rPr lang="en-US" dirty="0" err="1"/>
                  <a:t>BucketSort</a:t>
                </a:r>
                <a:r>
                  <a:rPr lang="en-US" dirty="0"/>
                  <a:t>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things using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buckets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Repeat once per each digit</a:t>
                </a: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func>
                  </m:oMath>
                </a14:m>
                <a:r>
                  <a:rPr lang="en-US" dirty="0"/>
                  <a:t> iterations</a:t>
                </a:r>
              </a:p>
              <a:p>
                <a:r>
                  <a:rPr lang="en-US" dirty="0"/>
                  <a:t>Overall: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fun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func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In practice, you can select the value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to optimize running time</a:t>
                </a:r>
              </a:p>
              <a:p>
                <a:r>
                  <a:rPr lang="en-US" dirty="0"/>
                  <a:t>When is this better than </a:t>
                </a:r>
                <a:r>
                  <a:rPr lang="en-US" dirty="0" err="1"/>
                  <a:t>mergesort</a:t>
                </a:r>
                <a:r>
                  <a:rPr lang="en-US" dirty="0"/>
                  <a:t>?</a:t>
                </a:r>
              </a:p>
              <a:p>
                <a:pPr lvl="1"/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49708F3-E299-035E-25B6-51CE18AF3A4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69761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ARPANET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28</a:t>
            </a:fld>
            <a:endParaRPr lang="en-US"/>
          </a:p>
        </p:txBody>
      </p:sp>
      <p:pic>
        <p:nvPicPr>
          <p:cNvPr id="1026" name="Picture 2" descr="Image result for UCL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1" y="4114801"/>
            <a:ext cx="866775" cy="86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SRI Internation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209800"/>
            <a:ext cx="1295400" cy="957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UCS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8691" y="1694568"/>
            <a:ext cx="957755" cy="508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University of Utah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0074" y="4419600"/>
            <a:ext cx="1042326" cy="104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harvar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362" y="4850938"/>
            <a:ext cx="678862" cy="66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yal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930" y="2590800"/>
            <a:ext cx="674276" cy="704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mage result for cmu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2135" y="3216885"/>
            <a:ext cx="994129" cy="994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Image result for mit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399" y="3227427"/>
            <a:ext cx="737119" cy="376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result for university of virginia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5691" y="1484924"/>
            <a:ext cx="927892" cy="927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Connector 16"/>
          <p:cNvCxnSpPr>
            <a:cxnSpLocks/>
          </p:cNvCxnSpPr>
          <p:nvPr/>
        </p:nvCxnSpPr>
        <p:spPr>
          <a:xfrm flipV="1">
            <a:off x="2624296" y="1948872"/>
            <a:ext cx="1214280" cy="67339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cxnSpLocks/>
          </p:cNvCxnSpPr>
          <p:nvPr/>
        </p:nvCxnSpPr>
        <p:spPr>
          <a:xfrm>
            <a:off x="4676446" y="1807387"/>
            <a:ext cx="110924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cxnSpLocks/>
            <a:stCxn id="1036" idx="2"/>
          </p:cNvCxnSpPr>
          <p:nvPr/>
        </p:nvCxnSpPr>
        <p:spPr>
          <a:xfrm>
            <a:off x="2342068" y="3294857"/>
            <a:ext cx="716596" cy="102909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cxnSpLocks/>
            <a:stCxn id="1040" idx="1"/>
          </p:cNvCxnSpPr>
          <p:nvPr/>
        </p:nvCxnSpPr>
        <p:spPr>
          <a:xfrm flipH="1">
            <a:off x="3824008" y="3415704"/>
            <a:ext cx="882391" cy="91291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cxnSpLocks/>
          </p:cNvCxnSpPr>
          <p:nvPr/>
        </p:nvCxnSpPr>
        <p:spPr>
          <a:xfrm flipH="1" flipV="1">
            <a:off x="3776917" y="4780959"/>
            <a:ext cx="1135672" cy="4572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cxnSpLocks/>
            <a:stCxn id="1040" idx="2"/>
            <a:endCxn id="1034" idx="0"/>
          </p:cNvCxnSpPr>
          <p:nvPr/>
        </p:nvCxnSpPr>
        <p:spPr>
          <a:xfrm>
            <a:off x="5074959" y="3603980"/>
            <a:ext cx="118834" cy="124695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cxnSpLocks/>
          </p:cNvCxnSpPr>
          <p:nvPr/>
        </p:nvCxnSpPr>
        <p:spPr>
          <a:xfrm flipV="1">
            <a:off x="5193794" y="2318202"/>
            <a:ext cx="787515" cy="97665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cxnSpLocks/>
            <a:stCxn id="1034" idx="3"/>
          </p:cNvCxnSpPr>
          <p:nvPr/>
        </p:nvCxnSpPr>
        <p:spPr>
          <a:xfrm>
            <a:off x="5533224" y="5181601"/>
            <a:ext cx="1400976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cxnSpLocks/>
            <a:endCxn id="2050" idx="2"/>
          </p:cNvCxnSpPr>
          <p:nvPr/>
        </p:nvCxnSpPr>
        <p:spPr>
          <a:xfrm flipH="1" flipV="1">
            <a:off x="6249637" y="2412816"/>
            <a:ext cx="836964" cy="231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cxnSpLocks/>
          </p:cNvCxnSpPr>
          <p:nvPr/>
        </p:nvCxnSpPr>
        <p:spPr>
          <a:xfrm flipH="1" flipV="1">
            <a:off x="6637383" y="2238828"/>
            <a:ext cx="449218" cy="23177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7410450" y="2942829"/>
            <a:ext cx="171450" cy="160535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cxnSpLocks/>
          </p:cNvCxnSpPr>
          <p:nvPr/>
        </p:nvCxnSpPr>
        <p:spPr>
          <a:xfrm flipH="1" flipV="1">
            <a:off x="8013242" y="2872266"/>
            <a:ext cx="469440" cy="45630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cxnSpLocks/>
          </p:cNvCxnSpPr>
          <p:nvPr/>
        </p:nvCxnSpPr>
        <p:spPr>
          <a:xfrm flipH="1">
            <a:off x="7772400" y="4163760"/>
            <a:ext cx="850482" cy="81781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1030" idx="2"/>
            <a:endCxn id="1026" idx="0"/>
          </p:cNvCxnSpPr>
          <p:nvPr/>
        </p:nvCxnSpPr>
        <p:spPr>
          <a:xfrm flipH="1">
            <a:off x="3405188" y="2203174"/>
            <a:ext cx="792380" cy="191162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32704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Undirected Graphs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29</a:t>
            </a:fld>
            <a:endParaRPr lang="en-US"/>
          </a:p>
        </p:txBody>
      </p:sp>
      <p:grpSp>
        <p:nvGrpSpPr>
          <p:cNvPr id="2070" name="Group 2069"/>
          <p:cNvGrpSpPr/>
          <p:nvPr/>
        </p:nvGrpSpPr>
        <p:grpSpPr>
          <a:xfrm>
            <a:off x="1524000" y="2625729"/>
            <a:ext cx="7044346" cy="3888478"/>
            <a:chOff x="0" y="3020093"/>
            <a:chExt cx="7044346" cy="3888478"/>
          </a:xfrm>
        </p:grpSpPr>
        <p:cxnSp>
          <p:nvCxnSpPr>
            <p:cNvPr id="17" name="Straight Connector 16"/>
            <p:cNvCxnSpPr>
              <a:stCxn id="5" idx="7"/>
              <a:endCxn id="44" idx="2"/>
            </p:cNvCxnSpPr>
            <p:nvPr/>
          </p:nvCxnSpPr>
          <p:spPr>
            <a:xfrm flipV="1">
              <a:off x="438102" y="3276727"/>
              <a:ext cx="1492916" cy="96260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44" idx="6"/>
              <a:endCxn id="48" idx="2"/>
            </p:cNvCxnSpPr>
            <p:nvPr/>
          </p:nvCxnSpPr>
          <p:spPr>
            <a:xfrm>
              <a:off x="2444286" y="3276727"/>
              <a:ext cx="1510213" cy="5239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5" idx="4"/>
              <a:endCxn id="45" idx="1"/>
            </p:cNvCxnSpPr>
            <p:nvPr/>
          </p:nvCxnSpPr>
          <p:spPr>
            <a:xfrm>
              <a:off x="256634" y="4677433"/>
              <a:ext cx="857899" cy="1046257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47" idx="3"/>
              <a:endCxn id="45" idx="7"/>
            </p:cNvCxnSpPr>
            <p:nvPr/>
          </p:nvCxnSpPr>
          <p:spPr>
            <a:xfrm flipH="1">
              <a:off x="1477469" y="4930617"/>
              <a:ext cx="1172042" cy="793073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50" idx="2"/>
              <a:endCxn id="45" idx="5"/>
            </p:cNvCxnSpPr>
            <p:nvPr/>
          </p:nvCxnSpPr>
          <p:spPr>
            <a:xfrm flipH="1" flipV="1">
              <a:off x="1477469" y="6086626"/>
              <a:ext cx="1369411" cy="56531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47" idx="5"/>
              <a:endCxn id="50" idx="0"/>
            </p:cNvCxnSpPr>
            <p:nvPr/>
          </p:nvCxnSpPr>
          <p:spPr>
            <a:xfrm>
              <a:off x="3012447" y="4930617"/>
              <a:ext cx="91067" cy="146468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47" idx="7"/>
              <a:endCxn id="48" idx="3"/>
            </p:cNvCxnSpPr>
            <p:nvPr/>
          </p:nvCxnSpPr>
          <p:spPr>
            <a:xfrm flipV="1">
              <a:off x="3012447" y="3510585"/>
              <a:ext cx="1017218" cy="105709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50" idx="6"/>
              <a:endCxn id="51" idx="3"/>
            </p:cNvCxnSpPr>
            <p:nvPr/>
          </p:nvCxnSpPr>
          <p:spPr>
            <a:xfrm flipV="1">
              <a:off x="3360148" y="6576771"/>
              <a:ext cx="1716185" cy="7516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51" idx="1"/>
              <a:endCxn id="48" idx="4"/>
            </p:cNvCxnSpPr>
            <p:nvPr/>
          </p:nvCxnSpPr>
          <p:spPr>
            <a:xfrm flipH="1" flipV="1">
              <a:off x="4211133" y="3585751"/>
              <a:ext cx="865200" cy="262808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54" idx="2"/>
              <a:endCxn id="48" idx="5"/>
            </p:cNvCxnSpPr>
            <p:nvPr/>
          </p:nvCxnSpPr>
          <p:spPr>
            <a:xfrm flipH="1" flipV="1">
              <a:off x="4392601" y="3510585"/>
              <a:ext cx="913997" cy="495205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51" idx="0"/>
              <a:endCxn id="54" idx="3"/>
            </p:cNvCxnSpPr>
            <p:nvPr/>
          </p:nvCxnSpPr>
          <p:spPr>
            <a:xfrm flipV="1">
              <a:off x="5257801" y="4187258"/>
              <a:ext cx="123963" cy="195141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stCxn id="53" idx="1"/>
              <a:endCxn id="54" idx="5"/>
            </p:cNvCxnSpPr>
            <p:nvPr/>
          </p:nvCxnSpPr>
          <p:spPr>
            <a:xfrm flipH="1" flipV="1">
              <a:off x="5744700" y="4187258"/>
              <a:ext cx="861544" cy="67486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53" idx="3"/>
              <a:endCxn id="51" idx="6"/>
            </p:cNvCxnSpPr>
            <p:nvPr/>
          </p:nvCxnSpPr>
          <p:spPr>
            <a:xfrm flipH="1">
              <a:off x="5514435" y="5225062"/>
              <a:ext cx="1091809" cy="117024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>
              <a:stCxn id="44" idx="4"/>
              <a:endCxn id="45" idx="0"/>
            </p:cNvCxnSpPr>
            <p:nvPr/>
          </p:nvCxnSpPr>
          <p:spPr>
            <a:xfrm flipH="1">
              <a:off x="1296001" y="3533361"/>
              <a:ext cx="891651" cy="2115163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Oval 4"/>
            <p:cNvSpPr/>
            <p:nvPr/>
          </p:nvSpPr>
          <p:spPr>
            <a:xfrm>
              <a:off x="0" y="4164165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44" name="Oval 43"/>
            <p:cNvSpPr/>
            <p:nvPr/>
          </p:nvSpPr>
          <p:spPr>
            <a:xfrm>
              <a:off x="1931018" y="3020093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45" name="Oval 44"/>
            <p:cNvSpPr/>
            <p:nvPr/>
          </p:nvSpPr>
          <p:spPr>
            <a:xfrm>
              <a:off x="1039367" y="5648524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</a:t>
              </a:r>
            </a:p>
          </p:txBody>
        </p:sp>
        <p:sp>
          <p:nvSpPr>
            <p:cNvPr id="47" name="Oval 46"/>
            <p:cNvSpPr/>
            <p:nvPr/>
          </p:nvSpPr>
          <p:spPr>
            <a:xfrm>
              <a:off x="2574345" y="4492515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4</a:t>
              </a:r>
            </a:p>
          </p:txBody>
        </p:sp>
        <p:sp>
          <p:nvSpPr>
            <p:cNvPr id="48" name="Oval 47"/>
            <p:cNvSpPr/>
            <p:nvPr/>
          </p:nvSpPr>
          <p:spPr>
            <a:xfrm>
              <a:off x="3954499" y="3072483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5</a:t>
              </a:r>
            </a:p>
          </p:txBody>
        </p:sp>
        <p:sp>
          <p:nvSpPr>
            <p:cNvPr id="50" name="Oval 49"/>
            <p:cNvSpPr/>
            <p:nvPr/>
          </p:nvSpPr>
          <p:spPr>
            <a:xfrm>
              <a:off x="2846880" y="6395303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6</a:t>
              </a:r>
            </a:p>
          </p:txBody>
        </p:sp>
        <p:sp>
          <p:nvSpPr>
            <p:cNvPr id="51" name="Oval 50"/>
            <p:cNvSpPr/>
            <p:nvPr/>
          </p:nvSpPr>
          <p:spPr>
            <a:xfrm>
              <a:off x="5001167" y="6138669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7</a:t>
              </a:r>
            </a:p>
          </p:txBody>
        </p:sp>
        <p:sp>
          <p:nvSpPr>
            <p:cNvPr id="53" name="Oval 52"/>
            <p:cNvSpPr/>
            <p:nvPr/>
          </p:nvSpPr>
          <p:spPr>
            <a:xfrm>
              <a:off x="6531078" y="4786960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9</a:t>
              </a:r>
            </a:p>
          </p:txBody>
        </p:sp>
        <p:sp>
          <p:nvSpPr>
            <p:cNvPr id="54" name="Oval 53"/>
            <p:cNvSpPr/>
            <p:nvPr/>
          </p:nvSpPr>
          <p:spPr>
            <a:xfrm>
              <a:off x="5306598" y="3749156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8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67" name="TextBox 2066"/>
              <p:cNvSpPr txBox="1"/>
              <p:nvPr/>
            </p:nvSpPr>
            <p:spPr>
              <a:xfrm>
                <a:off x="3976310" y="1295402"/>
                <a:ext cx="4802981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dirty="0"/>
                  <a:t>Definition: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/>
                      </a:rPr>
                      <m:t>𝐺</m:t>
                    </m:r>
                    <m:r>
                      <a:rPr lang="en-US" sz="4000" i="1">
                        <a:latin typeface="Cambria Math"/>
                      </a:rPr>
                      <m:t>=(</m:t>
                    </m:r>
                    <m:r>
                      <a:rPr lang="en-US" sz="4000" i="1">
                        <a:solidFill>
                          <a:srgbClr val="0070C0"/>
                        </a:solidFill>
                        <a:latin typeface="Cambria Math"/>
                      </a:rPr>
                      <m:t>𝑉</m:t>
                    </m:r>
                    <m:r>
                      <a:rPr lang="en-US" sz="4000" i="1">
                        <a:latin typeface="Cambria Math"/>
                      </a:rPr>
                      <m:t>,</m:t>
                    </m:r>
                    <m:r>
                      <a:rPr lang="en-US" sz="4000" i="1">
                        <a:solidFill>
                          <a:srgbClr val="FF0000"/>
                        </a:solidFill>
                        <a:latin typeface="Cambria Math"/>
                      </a:rPr>
                      <m:t>𝐸</m:t>
                    </m:r>
                    <m:r>
                      <a:rPr lang="en-US" sz="4000" i="1">
                        <a:latin typeface="Cambria Math"/>
                      </a:rPr>
                      <m:t>)</m:t>
                    </m:r>
                  </m:oMath>
                </a14:m>
                <a:endParaRPr lang="en-US" sz="4000" dirty="0"/>
              </a:p>
            </p:txBody>
          </p:sp>
        </mc:Choice>
        <mc:Fallback xmlns="">
          <p:sp>
            <p:nvSpPr>
              <p:cNvPr id="2067" name="TextBox 20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6310" y="1295402"/>
                <a:ext cx="4802981" cy="707886"/>
              </a:xfrm>
              <a:prstGeom prst="rect">
                <a:avLst/>
              </a:prstGeom>
              <a:blipFill>
                <a:blip r:embed="rId2"/>
                <a:stretch>
                  <a:fillRect l="-4222" t="-12281" r="-2111" b="-36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68" name="TextBox 2067"/>
          <p:cNvSpPr txBox="1"/>
          <p:nvPr/>
        </p:nvSpPr>
        <p:spPr>
          <a:xfrm>
            <a:off x="6639846" y="1058920"/>
            <a:ext cx="20977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Vertices/Nodes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7990052" y="1847846"/>
            <a:ext cx="9085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Edges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69" name="TextBox 2068"/>
              <p:cNvSpPr txBox="1"/>
              <p:nvPr/>
            </p:nvSpPr>
            <p:spPr>
              <a:xfrm>
                <a:off x="7322224" y="2514600"/>
                <a:ext cx="265162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𝑉</m:t>
                      </m:r>
                      <m:r>
                        <a:rPr lang="en-US" sz="200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={1,2,3,4,5,6,7,8,9}</m:t>
                      </m:r>
                    </m:oMath>
                  </m:oMathPara>
                </a14:m>
                <a:endParaRPr lang="en-US" sz="2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069" name="TextBox 20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2224" y="2514600"/>
                <a:ext cx="2651623" cy="400110"/>
              </a:xfrm>
              <a:prstGeom prst="rect">
                <a:avLst/>
              </a:prstGeom>
              <a:blipFill>
                <a:blip r:embed="rId3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/>
              <p:cNvSpPr txBox="1"/>
              <p:nvPr/>
            </p:nvSpPr>
            <p:spPr>
              <a:xfrm>
                <a:off x="7315200" y="2939326"/>
                <a:ext cx="312047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𝐸</m:t>
                      </m:r>
                      <m:r>
                        <a:rPr lang="en-US" sz="20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={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1,2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2,3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,(1,3)</m:t>
                      </m:r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/>
                        </a:rPr>
                        <m:t>,…}</m:t>
                      </m:r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3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00" y="2939326"/>
                <a:ext cx="3120470" cy="400110"/>
              </a:xfrm>
              <a:prstGeom prst="rect">
                <a:avLst/>
              </a:prstGeom>
              <a:blipFill>
                <a:blip r:embed="rId4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3147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Quicksort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Idea: pick a </a:t>
                </a:r>
                <a:r>
                  <a:rPr lang="en-US" dirty="0">
                    <a:solidFill>
                      <a:srgbClr val="FF33CC"/>
                    </a:solidFill>
                  </a:rPr>
                  <a:t>pivot </a:t>
                </a:r>
                <a:r>
                  <a:rPr lang="en-US" dirty="0"/>
                  <a:t>element, recursively sort two </a:t>
                </a:r>
                <a:r>
                  <a:rPr lang="en-US" dirty="0" err="1"/>
                  <a:t>sublists</a:t>
                </a:r>
                <a:r>
                  <a:rPr lang="en-US" dirty="0"/>
                  <a:t> around that element</a:t>
                </a: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Divide: </a:t>
                </a:r>
                <a:r>
                  <a:rPr lang="en-US" dirty="0"/>
                  <a:t>select </a:t>
                </a:r>
                <a:r>
                  <a:rPr lang="en-US" dirty="0">
                    <a:solidFill>
                      <a:srgbClr val="FF33CC"/>
                    </a:solidFill>
                  </a:rPr>
                  <a:t>pivot </a:t>
                </a:r>
                <a:r>
                  <a:rPr lang="en-US" dirty="0"/>
                  <a:t>element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33CC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/>
                  <a:t>, </a:t>
                </a:r>
                <a:r>
                  <a:rPr lang="en-US" dirty="0">
                    <a:solidFill>
                      <a:srgbClr val="FF33CC"/>
                    </a:solidFill>
                  </a:rPr>
                  <a:t>Partition(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33CC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>
                    <a:solidFill>
                      <a:srgbClr val="FF33CC"/>
                    </a:solidFill>
                  </a:rPr>
                  <a:t>)</a:t>
                </a: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Conquer: </a:t>
                </a:r>
                <a:r>
                  <a:rPr lang="en-US" dirty="0"/>
                  <a:t>recursively sort left and right </a:t>
                </a:r>
                <a:r>
                  <a:rPr lang="en-US" dirty="0" err="1"/>
                  <a:t>sublists</a:t>
                </a:r>
                <a:endParaRPr lang="en-US" dirty="0"/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Combine: </a:t>
                </a:r>
                <a:r>
                  <a:rPr lang="en-US" dirty="0"/>
                  <a:t>Nothing!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6121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Directed Graphs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67" name="TextBox 2066"/>
              <p:cNvSpPr txBox="1"/>
              <p:nvPr/>
            </p:nvSpPr>
            <p:spPr>
              <a:xfrm>
                <a:off x="3976310" y="1295402"/>
                <a:ext cx="4802981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dirty="0"/>
                  <a:t>Definition: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/>
                      </a:rPr>
                      <m:t>𝐺</m:t>
                    </m:r>
                    <m:r>
                      <a:rPr lang="en-US" sz="4000" i="1">
                        <a:latin typeface="Cambria Math"/>
                      </a:rPr>
                      <m:t>=(</m:t>
                    </m:r>
                    <m:r>
                      <a:rPr lang="en-US" sz="4000" i="1">
                        <a:solidFill>
                          <a:srgbClr val="0070C0"/>
                        </a:solidFill>
                        <a:latin typeface="Cambria Math"/>
                      </a:rPr>
                      <m:t>𝑉</m:t>
                    </m:r>
                    <m:r>
                      <a:rPr lang="en-US" sz="4000" i="1">
                        <a:latin typeface="Cambria Math"/>
                      </a:rPr>
                      <m:t>,</m:t>
                    </m:r>
                    <m:r>
                      <a:rPr lang="en-US" sz="4000" i="1">
                        <a:solidFill>
                          <a:srgbClr val="FF0000"/>
                        </a:solidFill>
                        <a:latin typeface="Cambria Math"/>
                      </a:rPr>
                      <m:t>𝐸</m:t>
                    </m:r>
                    <m:r>
                      <a:rPr lang="en-US" sz="4000" i="1">
                        <a:latin typeface="Cambria Math"/>
                      </a:rPr>
                      <m:t>)</m:t>
                    </m:r>
                  </m:oMath>
                </a14:m>
                <a:endParaRPr lang="en-US" sz="4000" dirty="0"/>
              </a:p>
            </p:txBody>
          </p:sp>
        </mc:Choice>
        <mc:Fallback xmlns="">
          <p:sp>
            <p:nvSpPr>
              <p:cNvPr id="2067" name="TextBox 20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6310" y="1295402"/>
                <a:ext cx="4802981" cy="707886"/>
              </a:xfrm>
              <a:prstGeom prst="rect">
                <a:avLst/>
              </a:prstGeom>
              <a:blipFill>
                <a:blip r:embed="rId2"/>
                <a:stretch>
                  <a:fillRect l="-4222" t="-12281" r="-2111" b="-36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68" name="TextBox 2067"/>
          <p:cNvSpPr txBox="1"/>
          <p:nvPr/>
        </p:nvSpPr>
        <p:spPr>
          <a:xfrm>
            <a:off x="6639846" y="1058920"/>
            <a:ext cx="20977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Vertices/Nodes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7990052" y="1847846"/>
            <a:ext cx="9085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Edges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69" name="TextBox 2068"/>
              <p:cNvSpPr txBox="1"/>
              <p:nvPr/>
            </p:nvSpPr>
            <p:spPr>
              <a:xfrm>
                <a:off x="7322224" y="2514600"/>
                <a:ext cx="265162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𝑉</m:t>
                      </m:r>
                      <m:r>
                        <a:rPr lang="en-US" sz="200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={1,2,3,4,5,6,7,8,9}</m:t>
                      </m:r>
                    </m:oMath>
                  </m:oMathPara>
                </a14:m>
                <a:endParaRPr lang="en-US" sz="2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069" name="TextBox 20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2224" y="2514600"/>
                <a:ext cx="2651623" cy="400110"/>
              </a:xfrm>
              <a:prstGeom prst="rect">
                <a:avLst/>
              </a:prstGeom>
              <a:blipFill>
                <a:blip r:embed="rId3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/>
              <p:cNvSpPr txBox="1"/>
              <p:nvPr/>
            </p:nvSpPr>
            <p:spPr>
              <a:xfrm>
                <a:off x="7315200" y="2939326"/>
                <a:ext cx="312047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𝐸</m:t>
                      </m:r>
                      <m:r>
                        <a:rPr lang="en-US" sz="20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={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1,2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2,3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,(1,3)</m:t>
                      </m:r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/>
                        </a:rPr>
                        <m:t>,…}</m:t>
                      </m:r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3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00" y="2939326"/>
                <a:ext cx="3120470" cy="400110"/>
              </a:xfrm>
              <a:prstGeom prst="rect">
                <a:avLst/>
              </a:prstGeom>
              <a:blipFill>
                <a:blip r:embed="rId4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3D4F64E0-3961-CFDA-3271-06B48D4D0B4D}"/>
              </a:ext>
            </a:extLst>
          </p:cNvPr>
          <p:cNvGrpSpPr/>
          <p:nvPr/>
        </p:nvGrpSpPr>
        <p:grpSpPr>
          <a:xfrm>
            <a:off x="1524000" y="2625729"/>
            <a:ext cx="7044346" cy="3888478"/>
            <a:chOff x="1524000" y="2625729"/>
            <a:chExt cx="7044346" cy="3888478"/>
          </a:xfrm>
        </p:grpSpPr>
        <p:grpSp>
          <p:nvGrpSpPr>
            <p:cNvPr id="2070" name="Group 2069"/>
            <p:cNvGrpSpPr/>
            <p:nvPr/>
          </p:nvGrpSpPr>
          <p:grpSpPr>
            <a:xfrm>
              <a:off x="1524000" y="2625729"/>
              <a:ext cx="7044346" cy="3888478"/>
              <a:chOff x="0" y="3020093"/>
              <a:chExt cx="7044346" cy="3888478"/>
            </a:xfrm>
          </p:grpSpPr>
          <p:cxnSp>
            <p:nvCxnSpPr>
              <p:cNvPr id="17" name="Straight Connector 16"/>
              <p:cNvCxnSpPr>
                <a:stCxn id="5" idx="7"/>
                <a:endCxn id="44" idx="2"/>
              </p:cNvCxnSpPr>
              <p:nvPr/>
            </p:nvCxnSpPr>
            <p:spPr>
              <a:xfrm flipV="1">
                <a:off x="438102" y="3276727"/>
                <a:ext cx="1492916" cy="962604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>
                <a:stCxn id="44" idx="6"/>
                <a:endCxn id="48" idx="2"/>
              </p:cNvCxnSpPr>
              <p:nvPr/>
            </p:nvCxnSpPr>
            <p:spPr>
              <a:xfrm>
                <a:off x="2444286" y="3276727"/>
                <a:ext cx="1510213" cy="52390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>
                <a:stCxn id="5" idx="4"/>
                <a:endCxn id="45" idx="1"/>
              </p:cNvCxnSpPr>
              <p:nvPr/>
            </p:nvCxnSpPr>
            <p:spPr>
              <a:xfrm>
                <a:off x="256634" y="4677433"/>
                <a:ext cx="857899" cy="1046257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>
                <a:stCxn id="47" idx="3"/>
                <a:endCxn id="45" idx="7"/>
              </p:cNvCxnSpPr>
              <p:nvPr/>
            </p:nvCxnSpPr>
            <p:spPr>
              <a:xfrm flipH="1">
                <a:off x="1477469" y="4930617"/>
                <a:ext cx="1172042" cy="793073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>
                <a:stCxn id="50" idx="2"/>
                <a:endCxn id="45" idx="5"/>
              </p:cNvCxnSpPr>
              <p:nvPr/>
            </p:nvCxnSpPr>
            <p:spPr>
              <a:xfrm flipH="1" flipV="1">
                <a:off x="1477469" y="6086626"/>
                <a:ext cx="1369411" cy="565311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>
                <a:stCxn id="47" idx="5"/>
                <a:endCxn id="50" idx="0"/>
              </p:cNvCxnSpPr>
              <p:nvPr/>
            </p:nvCxnSpPr>
            <p:spPr>
              <a:xfrm>
                <a:off x="3012447" y="4930617"/>
                <a:ext cx="91067" cy="1464686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>
                <a:stCxn id="47" idx="7"/>
                <a:endCxn id="48" idx="3"/>
              </p:cNvCxnSpPr>
              <p:nvPr/>
            </p:nvCxnSpPr>
            <p:spPr>
              <a:xfrm flipV="1">
                <a:off x="3012447" y="3510585"/>
                <a:ext cx="1017218" cy="1057096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>
                <a:stCxn id="50" idx="6"/>
                <a:endCxn id="51" idx="3"/>
              </p:cNvCxnSpPr>
              <p:nvPr/>
            </p:nvCxnSpPr>
            <p:spPr>
              <a:xfrm flipV="1">
                <a:off x="3360148" y="6576771"/>
                <a:ext cx="1716185" cy="75166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>
                <a:stCxn id="51" idx="1"/>
                <a:endCxn id="48" idx="4"/>
              </p:cNvCxnSpPr>
              <p:nvPr/>
            </p:nvCxnSpPr>
            <p:spPr>
              <a:xfrm flipH="1" flipV="1">
                <a:off x="4211133" y="3585751"/>
                <a:ext cx="865200" cy="2628084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>
                <a:stCxn id="54" idx="2"/>
                <a:endCxn id="48" idx="5"/>
              </p:cNvCxnSpPr>
              <p:nvPr/>
            </p:nvCxnSpPr>
            <p:spPr>
              <a:xfrm flipH="1" flipV="1">
                <a:off x="4392601" y="3510585"/>
                <a:ext cx="913997" cy="495205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>
                <a:stCxn id="51" idx="0"/>
                <a:endCxn id="54" idx="3"/>
              </p:cNvCxnSpPr>
              <p:nvPr/>
            </p:nvCxnSpPr>
            <p:spPr>
              <a:xfrm flipV="1">
                <a:off x="5257801" y="4187258"/>
                <a:ext cx="123963" cy="1951411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>
                <a:stCxn id="53" idx="1"/>
                <a:endCxn id="54" idx="5"/>
              </p:cNvCxnSpPr>
              <p:nvPr/>
            </p:nvCxnSpPr>
            <p:spPr>
              <a:xfrm flipH="1" flipV="1">
                <a:off x="5744700" y="4187258"/>
                <a:ext cx="861544" cy="674868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>
                <a:stCxn id="53" idx="3"/>
                <a:endCxn id="51" idx="6"/>
              </p:cNvCxnSpPr>
              <p:nvPr/>
            </p:nvCxnSpPr>
            <p:spPr>
              <a:xfrm flipH="1">
                <a:off x="5514435" y="5225062"/>
                <a:ext cx="1091809" cy="1170241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>
                <a:stCxn id="44" idx="4"/>
                <a:endCxn id="45" idx="0"/>
              </p:cNvCxnSpPr>
              <p:nvPr/>
            </p:nvCxnSpPr>
            <p:spPr>
              <a:xfrm flipH="1">
                <a:off x="1296001" y="3533361"/>
                <a:ext cx="891651" cy="2115163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" name="Oval 4"/>
              <p:cNvSpPr/>
              <p:nvPr/>
            </p:nvSpPr>
            <p:spPr>
              <a:xfrm>
                <a:off x="0" y="4164165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1</a:t>
                </a:r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1931018" y="3020093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2</a:t>
                </a:r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1039367" y="5648524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3</a:t>
                </a: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2574345" y="4492515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4</a:t>
                </a:r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3954499" y="3072483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5</a:t>
                </a:r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2846880" y="6395303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6</a:t>
                </a:r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5001167" y="6138669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7</a:t>
                </a: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6531078" y="4786960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9</a:t>
                </a:r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5306598" y="3749156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8</a:t>
                </a:r>
              </a:p>
            </p:txBody>
          </p:sp>
        </p:grpSp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05017AB7-164A-F3E8-2283-B6D8043EC3F1}"/>
                </a:ext>
              </a:extLst>
            </p:cNvPr>
            <p:cNvCxnSpPr>
              <a:cxnSpLocks/>
              <a:stCxn id="51" idx="7"/>
              <a:endCxn id="54" idx="4"/>
            </p:cNvCxnSpPr>
            <p:nvPr/>
          </p:nvCxnSpPr>
          <p:spPr>
            <a:xfrm flipV="1">
              <a:off x="6963269" y="3868060"/>
              <a:ext cx="123963" cy="1951411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EF03C30C-4DA2-F5A0-18BB-7C9D45A12607}"/>
                </a:ext>
              </a:extLst>
            </p:cNvPr>
            <p:cNvCxnSpPr>
              <a:cxnSpLocks/>
              <a:stCxn id="50" idx="3"/>
              <a:endCxn id="45" idx="4"/>
            </p:cNvCxnSpPr>
            <p:nvPr/>
          </p:nvCxnSpPr>
          <p:spPr>
            <a:xfrm flipH="1" flipV="1">
              <a:off x="2820001" y="5767428"/>
              <a:ext cx="1626045" cy="671613"/>
            </a:xfrm>
            <a:prstGeom prst="line">
              <a:avLst/>
            </a:prstGeom>
            <a:ln w="57150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398749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Self-Edges and Duplicate Edges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31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D4F64E0-3961-CFDA-3271-06B48D4D0B4D}"/>
              </a:ext>
            </a:extLst>
          </p:cNvPr>
          <p:cNvGrpSpPr/>
          <p:nvPr/>
        </p:nvGrpSpPr>
        <p:grpSpPr>
          <a:xfrm>
            <a:off x="1524000" y="2625729"/>
            <a:ext cx="7044346" cy="3888478"/>
            <a:chOff x="1524000" y="2625729"/>
            <a:chExt cx="7044346" cy="3888478"/>
          </a:xfrm>
        </p:grpSpPr>
        <p:grpSp>
          <p:nvGrpSpPr>
            <p:cNvPr id="2070" name="Group 2069"/>
            <p:cNvGrpSpPr/>
            <p:nvPr/>
          </p:nvGrpSpPr>
          <p:grpSpPr>
            <a:xfrm>
              <a:off x="1524000" y="2625729"/>
              <a:ext cx="7044346" cy="3888478"/>
              <a:chOff x="0" y="3020093"/>
              <a:chExt cx="7044346" cy="3888478"/>
            </a:xfrm>
          </p:grpSpPr>
          <p:cxnSp>
            <p:nvCxnSpPr>
              <p:cNvPr id="17" name="Straight Connector 16"/>
              <p:cNvCxnSpPr>
                <a:stCxn id="5" idx="7"/>
                <a:endCxn id="44" idx="2"/>
              </p:cNvCxnSpPr>
              <p:nvPr/>
            </p:nvCxnSpPr>
            <p:spPr>
              <a:xfrm flipV="1">
                <a:off x="438102" y="3276727"/>
                <a:ext cx="1492916" cy="962604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>
                <a:stCxn id="44" idx="6"/>
                <a:endCxn id="48" idx="2"/>
              </p:cNvCxnSpPr>
              <p:nvPr/>
            </p:nvCxnSpPr>
            <p:spPr>
              <a:xfrm>
                <a:off x="2444286" y="3276727"/>
                <a:ext cx="1510213" cy="52390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>
                <a:stCxn id="5" idx="4"/>
                <a:endCxn id="45" idx="1"/>
              </p:cNvCxnSpPr>
              <p:nvPr/>
            </p:nvCxnSpPr>
            <p:spPr>
              <a:xfrm>
                <a:off x="256634" y="4677433"/>
                <a:ext cx="857899" cy="1046257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>
                <a:stCxn id="47" idx="3"/>
                <a:endCxn id="45" idx="7"/>
              </p:cNvCxnSpPr>
              <p:nvPr/>
            </p:nvCxnSpPr>
            <p:spPr>
              <a:xfrm flipH="1">
                <a:off x="1477469" y="4930617"/>
                <a:ext cx="1172042" cy="793073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>
                <a:stCxn id="50" idx="2"/>
                <a:endCxn id="45" idx="5"/>
              </p:cNvCxnSpPr>
              <p:nvPr/>
            </p:nvCxnSpPr>
            <p:spPr>
              <a:xfrm flipH="1" flipV="1">
                <a:off x="1477469" y="6086626"/>
                <a:ext cx="1369411" cy="565311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>
                <a:stCxn id="47" idx="5"/>
                <a:endCxn id="50" idx="0"/>
              </p:cNvCxnSpPr>
              <p:nvPr/>
            </p:nvCxnSpPr>
            <p:spPr>
              <a:xfrm>
                <a:off x="3012447" y="4930617"/>
                <a:ext cx="91067" cy="1464686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>
                <a:stCxn id="47" idx="7"/>
                <a:endCxn id="48" idx="3"/>
              </p:cNvCxnSpPr>
              <p:nvPr/>
            </p:nvCxnSpPr>
            <p:spPr>
              <a:xfrm flipV="1">
                <a:off x="3012447" y="3510585"/>
                <a:ext cx="1017218" cy="1057096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>
                <a:cxnSpLocks/>
                <a:stCxn id="50" idx="6"/>
                <a:endCxn id="51" idx="2"/>
              </p:cNvCxnSpPr>
              <p:nvPr/>
            </p:nvCxnSpPr>
            <p:spPr>
              <a:xfrm flipV="1">
                <a:off x="3360148" y="6395303"/>
                <a:ext cx="1641019" cy="256634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>
                <a:stCxn id="51" idx="1"/>
                <a:endCxn id="48" idx="4"/>
              </p:cNvCxnSpPr>
              <p:nvPr/>
            </p:nvCxnSpPr>
            <p:spPr>
              <a:xfrm flipH="1" flipV="1">
                <a:off x="4211133" y="3585751"/>
                <a:ext cx="865200" cy="2628084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>
                <a:stCxn id="54" idx="2"/>
                <a:endCxn id="48" idx="5"/>
              </p:cNvCxnSpPr>
              <p:nvPr/>
            </p:nvCxnSpPr>
            <p:spPr>
              <a:xfrm flipH="1" flipV="1">
                <a:off x="4392601" y="3510585"/>
                <a:ext cx="913997" cy="495205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>
                <a:stCxn id="51" idx="0"/>
                <a:endCxn id="54" idx="3"/>
              </p:cNvCxnSpPr>
              <p:nvPr/>
            </p:nvCxnSpPr>
            <p:spPr>
              <a:xfrm flipV="1">
                <a:off x="5257801" y="4187258"/>
                <a:ext cx="123963" cy="1951411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>
                <a:stCxn id="53" idx="1"/>
                <a:endCxn id="54" idx="5"/>
              </p:cNvCxnSpPr>
              <p:nvPr/>
            </p:nvCxnSpPr>
            <p:spPr>
              <a:xfrm flipH="1" flipV="1">
                <a:off x="5744700" y="4187258"/>
                <a:ext cx="861544" cy="674868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>
                <a:stCxn id="53" idx="3"/>
                <a:endCxn id="51" idx="6"/>
              </p:cNvCxnSpPr>
              <p:nvPr/>
            </p:nvCxnSpPr>
            <p:spPr>
              <a:xfrm flipH="1">
                <a:off x="5514435" y="5225062"/>
                <a:ext cx="1091809" cy="1170241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>
                <a:stCxn id="44" idx="4"/>
                <a:endCxn id="45" idx="0"/>
              </p:cNvCxnSpPr>
              <p:nvPr/>
            </p:nvCxnSpPr>
            <p:spPr>
              <a:xfrm flipH="1">
                <a:off x="1296001" y="3533361"/>
                <a:ext cx="891651" cy="2115163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" name="Oval 4"/>
              <p:cNvSpPr/>
              <p:nvPr/>
            </p:nvSpPr>
            <p:spPr>
              <a:xfrm>
                <a:off x="0" y="4164165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1</a:t>
                </a:r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1931018" y="3020093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2</a:t>
                </a:r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1039367" y="5648524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3</a:t>
                </a: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2574345" y="4492515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4</a:t>
                </a:r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3954499" y="3072483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5</a:t>
                </a:r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2846880" y="6395303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6</a:t>
                </a:r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5001167" y="6138669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7</a:t>
                </a: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6531078" y="4786960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9</a:t>
                </a:r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5306598" y="3749156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8</a:t>
                </a:r>
              </a:p>
            </p:txBody>
          </p:sp>
        </p:grpSp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05017AB7-164A-F3E8-2283-B6D8043EC3F1}"/>
                </a:ext>
              </a:extLst>
            </p:cNvPr>
            <p:cNvCxnSpPr>
              <a:cxnSpLocks/>
              <a:stCxn id="51" idx="7"/>
              <a:endCxn id="54" idx="4"/>
            </p:cNvCxnSpPr>
            <p:nvPr/>
          </p:nvCxnSpPr>
          <p:spPr>
            <a:xfrm flipV="1">
              <a:off x="6963269" y="3868060"/>
              <a:ext cx="123963" cy="1951411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EF03C30C-4DA2-F5A0-18BB-7C9D45A12607}"/>
                </a:ext>
              </a:extLst>
            </p:cNvPr>
            <p:cNvCxnSpPr>
              <a:cxnSpLocks/>
              <a:stCxn id="50" idx="3"/>
              <a:endCxn id="45" idx="4"/>
            </p:cNvCxnSpPr>
            <p:nvPr/>
          </p:nvCxnSpPr>
          <p:spPr>
            <a:xfrm flipH="1" flipV="1">
              <a:off x="2820001" y="5767428"/>
              <a:ext cx="1626045" cy="671613"/>
            </a:xfrm>
            <a:prstGeom prst="line">
              <a:avLst/>
            </a:prstGeom>
            <a:ln w="57150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D33CB24-50C7-D2CF-FAED-CF4F258497C8}"/>
              </a:ext>
            </a:extLst>
          </p:cNvPr>
          <p:cNvCxnSpPr>
            <a:cxnSpLocks/>
            <a:stCxn id="5" idx="6"/>
            <a:endCxn id="44" idx="3"/>
          </p:cNvCxnSpPr>
          <p:nvPr/>
        </p:nvCxnSpPr>
        <p:spPr>
          <a:xfrm flipV="1">
            <a:off x="2037268" y="3063831"/>
            <a:ext cx="1492916" cy="962604"/>
          </a:xfrm>
          <a:prstGeom prst="line">
            <a:avLst/>
          </a:prstGeom>
          <a:ln w="571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36B0E6A-605D-5996-9043-170D7CC5F07A}"/>
              </a:ext>
            </a:extLst>
          </p:cNvPr>
          <p:cNvCxnSpPr>
            <a:cxnSpLocks/>
            <a:stCxn id="51" idx="3"/>
            <a:endCxn id="50" idx="5"/>
          </p:cNvCxnSpPr>
          <p:nvPr/>
        </p:nvCxnSpPr>
        <p:spPr>
          <a:xfrm flipH="1">
            <a:off x="4808982" y="6182407"/>
            <a:ext cx="1791351" cy="256634"/>
          </a:xfrm>
          <a:prstGeom prst="line">
            <a:avLst/>
          </a:prstGeom>
          <a:ln w="571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or: Curved 30">
            <a:extLst>
              <a:ext uri="{FF2B5EF4-FFF2-40B4-BE49-F238E27FC236}">
                <a16:creationId xmlns:a16="http://schemas.microsoft.com/office/drawing/2014/main" id="{49B9F7E4-6D03-3262-1E65-A6910025C7EF}"/>
              </a:ext>
            </a:extLst>
          </p:cNvPr>
          <p:cNvCxnSpPr>
            <a:cxnSpLocks/>
            <a:stCxn id="5" idx="0"/>
            <a:endCxn id="5" idx="2"/>
          </p:cNvCxnSpPr>
          <p:nvPr/>
        </p:nvCxnSpPr>
        <p:spPr>
          <a:xfrm rot="16200000" flipH="1" flipV="1">
            <a:off x="1524000" y="3769801"/>
            <a:ext cx="256634" cy="256634"/>
          </a:xfrm>
          <a:prstGeom prst="curvedConnector4">
            <a:avLst>
              <a:gd name="adj1" fmla="val -135735"/>
              <a:gd name="adj2" fmla="val 235735"/>
            </a:avLst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AC3F99A2-D314-6EC0-C057-BC351C4F1666}"/>
              </a:ext>
            </a:extLst>
          </p:cNvPr>
          <p:cNvSpPr txBox="1"/>
          <p:nvPr/>
        </p:nvSpPr>
        <p:spPr>
          <a:xfrm>
            <a:off x="3108113" y="1460924"/>
            <a:ext cx="104071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Some graphs may have duplicate edges (e.g. here we have the edge (1,2) twice).</a:t>
            </a:r>
          </a:p>
          <a:p>
            <a:r>
              <a:rPr lang="en-US" sz="2000" dirty="0"/>
              <a:t>Some may also have self-edges (e.g. here there is an edge from 1 to 1).</a:t>
            </a:r>
          </a:p>
          <a:p>
            <a:r>
              <a:rPr lang="en-US" sz="2000" dirty="0"/>
              <a:t>Graph with  Neither self-edges nor duplicate edges are called </a:t>
            </a:r>
            <a:r>
              <a:rPr lang="en-US" sz="2000" b="1" dirty="0">
                <a:solidFill>
                  <a:srgbClr val="FF00FF"/>
                </a:solidFill>
              </a:rPr>
              <a:t>simple graphs</a:t>
            </a:r>
          </a:p>
        </p:txBody>
      </p:sp>
    </p:spTree>
    <p:extLst>
      <p:ext uri="{BB962C8B-B14F-4D97-AF65-F5344CB8AC3E}">
        <p14:creationId xmlns:p14="http://schemas.microsoft.com/office/powerpoint/2010/main" val="35387888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Weighted Graphs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32</a:t>
            </a:fld>
            <a:endParaRPr lang="en-US"/>
          </a:p>
        </p:txBody>
      </p:sp>
      <p:grpSp>
        <p:nvGrpSpPr>
          <p:cNvPr id="2070" name="Group 2069"/>
          <p:cNvGrpSpPr/>
          <p:nvPr/>
        </p:nvGrpSpPr>
        <p:grpSpPr>
          <a:xfrm>
            <a:off x="1524000" y="2743200"/>
            <a:ext cx="7044346" cy="4072018"/>
            <a:chOff x="0" y="2862182"/>
            <a:chExt cx="7044346" cy="4072018"/>
          </a:xfrm>
        </p:grpSpPr>
        <p:cxnSp>
          <p:nvCxnSpPr>
            <p:cNvPr id="17" name="Straight Connector 16"/>
            <p:cNvCxnSpPr>
              <a:stCxn id="5" idx="7"/>
              <a:endCxn id="44" idx="2"/>
            </p:cNvCxnSpPr>
            <p:nvPr/>
          </p:nvCxnSpPr>
          <p:spPr>
            <a:xfrm flipV="1">
              <a:off x="438102" y="3276727"/>
              <a:ext cx="1492916" cy="96260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44" idx="6"/>
              <a:endCxn id="48" idx="2"/>
            </p:cNvCxnSpPr>
            <p:nvPr/>
          </p:nvCxnSpPr>
          <p:spPr>
            <a:xfrm>
              <a:off x="2444286" y="3276727"/>
              <a:ext cx="1510213" cy="5239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5" idx="4"/>
              <a:endCxn id="45" idx="1"/>
            </p:cNvCxnSpPr>
            <p:nvPr/>
          </p:nvCxnSpPr>
          <p:spPr>
            <a:xfrm>
              <a:off x="256634" y="4677433"/>
              <a:ext cx="857899" cy="1046257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47" idx="3"/>
              <a:endCxn id="45" idx="7"/>
            </p:cNvCxnSpPr>
            <p:nvPr/>
          </p:nvCxnSpPr>
          <p:spPr>
            <a:xfrm flipH="1">
              <a:off x="1477469" y="4930617"/>
              <a:ext cx="1172042" cy="793073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50" idx="2"/>
              <a:endCxn id="45" idx="5"/>
            </p:cNvCxnSpPr>
            <p:nvPr/>
          </p:nvCxnSpPr>
          <p:spPr>
            <a:xfrm flipH="1" flipV="1">
              <a:off x="1477469" y="6086626"/>
              <a:ext cx="1369411" cy="56531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47" idx="5"/>
              <a:endCxn id="50" idx="0"/>
            </p:cNvCxnSpPr>
            <p:nvPr/>
          </p:nvCxnSpPr>
          <p:spPr>
            <a:xfrm>
              <a:off x="3012447" y="4930617"/>
              <a:ext cx="91067" cy="146468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47" idx="7"/>
              <a:endCxn id="48" idx="3"/>
            </p:cNvCxnSpPr>
            <p:nvPr/>
          </p:nvCxnSpPr>
          <p:spPr>
            <a:xfrm flipV="1">
              <a:off x="3012447" y="3510585"/>
              <a:ext cx="1017218" cy="105709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50" idx="6"/>
              <a:endCxn id="51" idx="3"/>
            </p:cNvCxnSpPr>
            <p:nvPr/>
          </p:nvCxnSpPr>
          <p:spPr>
            <a:xfrm flipV="1">
              <a:off x="3360148" y="6576771"/>
              <a:ext cx="1716185" cy="7516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51" idx="1"/>
              <a:endCxn id="48" idx="4"/>
            </p:cNvCxnSpPr>
            <p:nvPr/>
          </p:nvCxnSpPr>
          <p:spPr>
            <a:xfrm flipH="1" flipV="1">
              <a:off x="4211133" y="3585751"/>
              <a:ext cx="865200" cy="262808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54" idx="2"/>
              <a:endCxn id="48" idx="5"/>
            </p:cNvCxnSpPr>
            <p:nvPr/>
          </p:nvCxnSpPr>
          <p:spPr>
            <a:xfrm flipH="1" flipV="1">
              <a:off x="4392601" y="3510585"/>
              <a:ext cx="913997" cy="495205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51" idx="0"/>
              <a:endCxn id="54" idx="3"/>
            </p:cNvCxnSpPr>
            <p:nvPr/>
          </p:nvCxnSpPr>
          <p:spPr>
            <a:xfrm flipV="1">
              <a:off x="5257801" y="4187258"/>
              <a:ext cx="123963" cy="195141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stCxn id="53" idx="1"/>
              <a:endCxn id="54" idx="5"/>
            </p:cNvCxnSpPr>
            <p:nvPr/>
          </p:nvCxnSpPr>
          <p:spPr>
            <a:xfrm flipH="1" flipV="1">
              <a:off x="5744700" y="4187258"/>
              <a:ext cx="861544" cy="67486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53" idx="3"/>
              <a:endCxn id="51" idx="6"/>
            </p:cNvCxnSpPr>
            <p:nvPr/>
          </p:nvCxnSpPr>
          <p:spPr>
            <a:xfrm flipH="1">
              <a:off x="5514435" y="5225062"/>
              <a:ext cx="1091809" cy="117024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57" name="TextBox 2056"/>
            <p:cNvSpPr txBox="1"/>
            <p:nvPr/>
          </p:nvSpPr>
          <p:spPr>
            <a:xfrm>
              <a:off x="886366" y="3331447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10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6095562" y="409903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3895875" y="656486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6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047348" y="5905158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11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5004912" y="471724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9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4119679" y="446277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5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4582463" y="329918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8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3058462" y="5546337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3064048" y="385317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7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2051034" y="522425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1885966" y="640439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2830979" y="2862182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8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256634" y="5096525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12</a:t>
              </a:r>
            </a:p>
          </p:txBody>
        </p:sp>
        <p:cxnSp>
          <p:nvCxnSpPr>
            <p:cNvPr id="69" name="Straight Connector 68"/>
            <p:cNvCxnSpPr>
              <a:stCxn id="44" idx="4"/>
              <a:endCxn id="45" idx="0"/>
            </p:cNvCxnSpPr>
            <p:nvPr/>
          </p:nvCxnSpPr>
          <p:spPr>
            <a:xfrm flipH="1">
              <a:off x="1296001" y="3533361"/>
              <a:ext cx="891651" cy="2115163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TextBox 71"/>
            <p:cNvSpPr txBox="1"/>
            <p:nvPr/>
          </p:nvSpPr>
          <p:spPr>
            <a:xfrm>
              <a:off x="1414258" y="426242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9</a:t>
              </a:r>
            </a:p>
          </p:txBody>
        </p:sp>
        <p:sp>
          <p:nvSpPr>
            <p:cNvPr id="5" name="Oval 4"/>
            <p:cNvSpPr/>
            <p:nvPr/>
          </p:nvSpPr>
          <p:spPr>
            <a:xfrm>
              <a:off x="0" y="4164165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44" name="Oval 43"/>
            <p:cNvSpPr/>
            <p:nvPr/>
          </p:nvSpPr>
          <p:spPr>
            <a:xfrm>
              <a:off x="1931018" y="3020093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45" name="Oval 44"/>
            <p:cNvSpPr/>
            <p:nvPr/>
          </p:nvSpPr>
          <p:spPr>
            <a:xfrm>
              <a:off x="1039367" y="5648524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</a:t>
              </a:r>
            </a:p>
          </p:txBody>
        </p:sp>
        <p:sp>
          <p:nvSpPr>
            <p:cNvPr id="47" name="Oval 46"/>
            <p:cNvSpPr/>
            <p:nvPr/>
          </p:nvSpPr>
          <p:spPr>
            <a:xfrm>
              <a:off x="2574345" y="4492515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4</a:t>
              </a:r>
            </a:p>
          </p:txBody>
        </p:sp>
        <p:sp>
          <p:nvSpPr>
            <p:cNvPr id="48" name="Oval 47"/>
            <p:cNvSpPr/>
            <p:nvPr/>
          </p:nvSpPr>
          <p:spPr>
            <a:xfrm>
              <a:off x="3954499" y="3072483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5</a:t>
              </a:r>
            </a:p>
          </p:txBody>
        </p:sp>
        <p:sp>
          <p:nvSpPr>
            <p:cNvPr id="50" name="Oval 49"/>
            <p:cNvSpPr/>
            <p:nvPr/>
          </p:nvSpPr>
          <p:spPr>
            <a:xfrm>
              <a:off x="2846880" y="6395303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6</a:t>
              </a:r>
            </a:p>
          </p:txBody>
        </p:sp>
        <p:sp>
          <p:nvSpPr>
            <p:cNvPr id="51" name="Oval 50"/>
            <p:cNvSpPr/>
            <p:nvPr/>
          </p:nvSpPr>
          <p:spPr>
            <a:xfrm>
              <a:off x="5001167" y="6138669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7</a:t>
              </a:r>
            </a:p>
          </p:txBody>
        </p:sp>
        <p:sp>
          <p:nvSpPr>
            <p:cNvPr id="53" name="Oval 52"/>
            <p:cNvSpPr/>
            <p:nvPr/>
          </p:nvSpPr>
          <p:spPr>
            <a:xfrm>
              <a:off x="6531078" y="4786960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9</a:t>
              </a:r>
            </a:p>
          </p:txBody>
        </p:sp>
        <p:sp>
          <p:nvSpPr>
            <p:cNvPr id="54" name="Oval 53"/>
            <p:cNvSpPr/>
            <p:nvPr/>
          </p:nvSpPr>
          <p:spPr>
            <a:xfrm>
              <a:off x="5306598" y="3749156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8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67" name="TextBox 2066"/>
              <p:cNvSpPr txBox="1"/>
              <p:nvPr/>
            </p:nvSpPr>
            <p:spPr>
              <a:xfrm>
                <a:off x="3976310" y="1295402"/>
                <a:ext cx="4802981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dirty="0"/>
                  <a:t>Definition: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/>
                      </a:rPr>
                      <m:t>𝐺</m:t>
                    </m:r>
                    <m:r>
                      <a:rPr lang="en-US" sz="4000" i="1">
                        <a:latin typeface="Cambria Math"/>
                      </a:rPr>
                      <m:t>=(</m:t>
                    </m:r>
                    <m:r>
                      <a:rPr lang="en-US" sz="4000" i="1">
                        <a:solidFill>
                          <a:srgbClr val="0070C0"/>
                        </a:solidFill>
                        <a:latin typeface="Cambria Math"/>
                      </a:rPr>
                      <m:t>𝑉</m:t>
                    </m:r>
                    <m:r>
                      <a:rPr lang="en-US" sz="4000" i="1">
                        <a:latin typeface="Cambria Math"/>
                      </a:rPr>
                      <m:t>,</m:t>
                    </m:r>
                    <m:r>
                      <a:rPr lang="en-US" sz="4000" i="1">
                        <a:solidFill>
                          <a:srgbClr val="FF0000"/>
                        </a:solidFill>
                        <a:latin typeface="Cambria Math"/>
                      </a:rPr>
                      <m:t>𝐸</m:t>
                    </m:r>
                    <m:r>
                      <a:rPr lang="en-US" sz="4000" i="1">
                        <a:latin typeface="Cambria Math"/>
                      </a:rPr>
                      <m:t>)</m:t>
                    </m:r>
                  </m:oMath>
                </a14:m>
                <a:endParaRPr lang="en-US" sz="4000" dirty="0"/>
              </a:p>
            </p:txBody>
          </p:sp>
        </mc:Choice>
        <mc:Fallback xmlns="">
          <p:sp>
            <p:nvSpPr>
              <p:cNvPr id="2067" name="TextBox 20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6310" y="1295402"/>
                <a:ext cx="4802981" cy="707886"/>
              </a:xfrm>
              <a:prstGeom prst="rect">
                <a:avLst/>
              </a:prstGeom>
              <a:blipFill>
                <a:blip r:embed="rId2"/>
                <a:stretch>
                  <a:fillRect l="-4222" t="-12281" r="-2111" b="-36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68" name="TextBox 2067"/>
          <p:cNvSpPr txBox="1"/>
          <p:nvPr/>
        </p:nvSpPr>
        <p:spPr>
          <a:xfrm>
            <a:off x="6639846" y="1058920"/>
            <a:ext cx="20977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Vertices/Nodes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7990052" y="1847846"/>
            <a:ext cx="9085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Edges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2496650" y="1981200"/>
                <a:ext cx="5047151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B050"/>
                        </a:solidFill>
                        <a:latin typeface="Cambria Math"/>
                      </a:rPr>
                      <m:t>𝑤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𝑒</m:t>
                        </m:r>
                      </m:e>
                    </m:d>
                    <m:r>
                      <a:rPr lang="en-US" sz="3200" i="1">
                        <a:latin typeface="Cambria Math"/>
                      </a:rPr>
                      <m:t>=</m:t>
                    </m:r>
                  </m:oMath>
                </a14:m>
                <a:r>
                  <a:rPr lang="en-US" sz="4000" dirty="0"/>
                  <a:t> </a:t>
                </a:r>
                <a:r>
                  <a:rPr lang="en-US" sz="4000" dirty="0">
                    <a:solidFill>
                      <a:srgbClr val="00B050"/>
                    </a:solidFill>
                  </a:rPr>
                  <a:t>weight</a:t>
                </a:r>
                <a:r>
                  <a:rPr lang="en-US" sz="4000" dirty="0"/>
                  <a:t> of </a:t>
                </a:r>
                <a:r>
                  <a:rPr lang="en-US" sz="4000" dirty="0">
                    <a:solidFill>
                      <a:srgbClr val="FF0000"/>
                    </a:solidFill>
                  </a:rPr>
                  <a:t>edge </a:t>
                </a:r>
                <a14:m>
                  <m:oMath xmlns:m="http://schemas.openxmlformats.org/officeDocument/2006/math">
                    <m:r>
                      <a:rPr lang="en-US" sz="4000" i="1" dirty="0">
                        <a:solidFill>
                          <a:srgbClr val="FF0000"/>
                        </a:solidFill>
                        <a:latin typeface="Cambria Math"/>
                      </a:rPr>
                      <m:t>𝑒</m:t>
                    </m:r>
                  </m:oMath>
                </a14:m>
                <a:endParaRPr lang="en-US" sz="4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6650" y="1981200"/>
                <a:ext cx="5047151" cy="707886"/>
              </a:xfrm>
              <a:prstGeom prst="rect">
                <a:avLst/>
              </a:prstGeom>
              <a:blipFill>
                <a:blip r:embed="rId3"/>
                <a:stretch>
                  <a:fillRect l="-251" t="-14286" b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69" name="TextBox 2068"/>
              <p:cNvSpPr txBox="1"/>
              <p:nvPr/>
            </p:nvSpPr>
            <p:spPr>
              <a:xfrm>
                <a:off x="7322224" y="2789982"/>
                <a:ext cx="265162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𝑉</m:t>
                      </m:r>
                      <m:r>
                        <a:rPr lang="en-US" sz="200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={1,2,3,4,5,6,7,8,9}</m:t>
                      </m:r>
                    </m:oMath>
                  </m:oMathPara>
                </a14:m>
                <a:endParaRPr lang="en-US" sz="2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069" name="TextBox 20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2224" y="2789982"/>
                <a:ext cx="2651623" cy="400110"/>
              </a:xfrm>
              <a:prstGeom prst="rect">
                <a:avLst/>
              </a:prstGeom>
              <a:blipFill>
                <a:blip r:embed="rId4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/>
              <p:cNvSpPr txBox="1"/>
              <p:nvPr/>
            </p:nvSpPr>
            <p:spPr>
              <a:xfrm>
                <a:off x="7315200" y="3214708"/>
                <a:ext cx="312047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𝐸</m:t>
                      </m:r>
                      <m:r>
                        <a:rPr lang="en-US" sz="20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={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1,2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2,3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,(1,3)</m:t>
                      </m:r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/>
                        </a:rPr>
                        <m:t>,…}</m:t>
                      </m:r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3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00" y="3214708"/>
                <a:ext cx="3120470" cy="400110"/>
              </a:xfrm>
              <a:prstGeom prst="rect">
                <a:avLst/>
              </a:prstGeom>
              <a:blipFill>
                <a:blip r:embed="rId5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53001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1A2D5-C737-A39E-7E2E-D192CB644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20B705-15E4-A291-8248-D337DB23F1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each application below, consider:</a:t>
            </a:r>
          </a:p>
          <a:p>
            <a:pPr lvl="1"/>
            <a:r>
              <a:rPr lang="en-US" dirty="0"/>
              <a:t>What are the nodes, what are the edges?</a:t>
            </a:r>
          </a:p>
          <a:p>
            <a:pPr lvl="1"/>
            <a:r>
              <a:rPr lang="en-US" dirty="0"/>
              <a:t>Is the graph directed?</a:t>
            </a:r>
          </a:p>
          <a:p>
            <a:pPr lvl="1"/>
            <a:r>
              <a:rPr lang="en-US" dirty="0"/>
              <a:t>Is the graph simple?</a:t>
            </a:r>
          </a:p>
          <a:p>
            <a:pPr lvl="1"/>
            <a:r>
              <a:rPr lang="en-US" dirty="0"/>
              <a:t>Is the graph weighted?</a:t>
            </a:r>
          </a:p>
          <a:p>
            <a:r>
              <a:rPr lang="en-US" dirty="0"/>
              <a:t>Facebook friends</a:t>
            </a:r>
          </a:p>
          <a:p>
            <a:r>
              <a:rPr lang="en-US" dirty="0"/>
              <a:t>Twitter followers</a:t>
            </a:r>
          </a:p>
          <a:p>
            <a:r>
              <a:rPr lang="en-US" dirty="0"/>
              <a:t>Java inheritance</a:t>
            </a:r>
          </a:p>
          <a:p>
            <a:r>
              <a:rPr lang="en-US" dirty="0"/>
              <a:t>Airline Routes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6560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61270-E0F8-A2B4-DC31-E1498BB47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Graph Terms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15C73-AF4A-DFE5-A3D1-D1EC818DC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7007967" cy="4525963"/>
          </a:xfrm>
        </p:spPr>
        <p:txBody>
          <a:bodyPr>
            <a:normAutofit/>
          </a:bodyPr>
          <a:lstStyle/>
          <a:p>
            <a:r>
              <a:rPr lang="en-US" dirty="0"/>
              <a:t>Adjacent/Neighbors</a:t>
            </a:r>
          </a:p>
          <a:p>
            <a:pPr lvl="1"/>
            <a:r>
              <a:rPr lang="en-US" dirty="0"/>
              <a:t>Nodes are adjacent/neighbors if they share an edge</a:t>
            </a:r>
          </a:p>
          <a:p>
            <a:r>
              <a:rPr lang="en-US" dirty="0"/>
              <a:t>Degree</a:t>
            </a:r>
          </a:p>
          <a:p>
            <a:pPr lvl="1"/>
            <a:r>
              <a:rPr lang="en-US" dirty="0"/>
              <a:t>Number of “neighbors” of a vertex</a:t>
            </a:r>
          </a:p>
          <a:p>
            <a:r>
              <a:rPr lang="en-US" dirty="0"/>
              <a:t>Indegree</a:t>
            </a:r>
          </a:p>
          <a:p>
            <a:pPr lvl="1"/>
            <a:r>
              <a:rPr lang="en-US" dirty="0"/>
              <a:t>Number of incoming neighbors</a:t>
            </a:r>
          </a:p>
          <a:p>
            <a:r>
              <a:rPr lang="en-US" dirty="0"/>
              <a:t>Outdegree</a:t>
            </a:r>
          </a:p>
          <a:p>
            <a:pPr lvl="1"/>
            <a:r>
              <a:rPr lang="en-US" dirty="0"/>
              <a:t>Number of outgoing neighbors</a:t>
            </a:r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77077EB-8563-0C5E-9AF2-6FB42457C3F5}"/>
              </a:ext>
            </a:extLst>
          </p:cNvPr>
          <p:cNvGrpSpPr/>
          <p:nvPr/>
        </p:nvGrpSpPr>
        <p:grpSpPr>
          <a:xfrm>
            <a:off x="7848600" y="846138"/>
            <a:ext cx="4301146" cy="2374232"/>
            <a:chOff x="0" y="3020093"/>
            <a:chExt cx="7044346" cy="3888478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91C421F4-A457-DB86-1FD3-32D14A13BE0A}"/>
                </a:ext>
              </a:extLst>
            </p:cNvPr>
            <p:cNvCxnSpPr>
              <a:stCxn id="19" idx="7"/>
              <a:endCxn id="20" idx="2"/>
            </p:cNvCxnSpPr>
            <p:nvPr/>
          </p:nvCxnSpPr>
          <p:spPr>
            <a:xfrm flipV="1">
              <a:off x="438102" y="3276727"/>
              <a:ext cx="1492916" cy="96260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E06D50B3-9D94-894A-AEF4-03C92A6437D5}"/>
                </a:ext>
              </a:extLst>
            </p:cNvPr>
            <p:cNvCxnSpPr>
              <a:stCxn id="20" idx="6"/>
              <a:endCxn id="23" idx="2"/>
            </p:cNvCxnSpPr>
            <p:nvPr/>
          </p:nvCxnSpPr>
          <p:spPr>
            <a:xfrm>
              <a:off x="2444286" y="3276727"/>
              <a:ext cx="1510213" cy="5239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F6F2AEC7-7C95-AF77-5085-BC18C20FED6C}"/>
                </a:ext>
              </a:extLst>
            </p:cNvPr>
            <p:cNvCxnSpPr>
              <a:stCxn id="19" idx="4"/>
              <a:endCxn id="21" idx="1"/>
            </p:cNvCxnSpPr>
            <p:nvPr/>
          </p:nvCxnSpPr>
          <p:spPr>
            <a:xfrm>
              <a:off x="256634" y="4677433"/>
              <a:ext cx="857899" cy="1046257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CD91F591-A554-8D39-D9B1-E0EE5E18BBEA}"/>
                </a:ext>
              </a:extLst>
            </p:cNvPr>
            <p:cNvCxnSpPr>
              <a:stCxn id="22" idx="3"/>
              <a:endCxn id="21" idx="7"/>
            </p:cNvCxnSpPr>
            <p:nvPr/>
          </p:nvCxnSpPr>
          <p:spPr>
            <a:xfrm flipH="1">
              <a:off x="1477469" y="4930617"/>
              <a:ext cx="1172042" cy="793073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DDE6CD8-5778-FAA9-5C53-CE46081CD71E}"/>
                </a:ext>
              </a:extLst>
            </p:cNvPr>
            <p:cNvCxnSpPr>
              <a:stCxn id="24" idx="2"/>
              <a:endCxn id="21" idx="5"/>
            </p:cNvCxnSpPr>
            <p:nvPr/>
          </p:nvCxnSpPr>
          <p:spPr>
            <a:xfrm flipH="1" flipV="1">
              <a:off x="1477469" y="6086626"/>
              <a:ext cx="1369411" cy="56531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3877BBA0-F365-074C-3764-5C12DEEB2E8F}"/>
                </a:ext>
              </a:extLst>
            </p:cNvPr>
            <p:cNvCxnSpPr>
              <a:stCxn id="22" idx="5"/>
              <a:endCxn id="24" idx="0"/>
            </p:cNvCxnSpPr>
            <p:nvPr/>
          </p:nvCxnSpPr>
          <p:spPr>
            <a:xfrm>
              <a:off x="3012447" y="4930617"/>
              <a:ext cx="91067" cy="146468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30203ADB-430A-D65F-9723-DAA04ACAFB9C}"/>
                </a:ext>
              </a:extLst>
            </p:cNvPr>
            <p:cNvCxnSpPr>
              <a:stCxn id="22" idx="7"/>
              <a:endCxn id="23" idx="3"/>
            </p:cNvCxnSpPr>
            <p:nvPr/>
          </p:nvCxnSpPr>
          <p:spPr>
            <a:xfrm flipV="1">
              <a:off x="3012447" y="3510585"/>
              <a:ext cx="1017218" cy="105709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68AE7B9-7053-F6F9-A0D3-5A043D505A2D}"/>
                </a:ext>
              </a:extLst>
            </p:cNvPr>
            <p:cNvCxnSpPr>
              <a:stCxn id="24" idx="6"/>
              <a:endCxn id="25" idx="3"/>
            </p:cNvCxnSpPr>
            <p:nvPr/>
          </p:nvCxnSpPr>
          <p:spPr>
            <a:xfrm flipV="1">
              <a:off x="3360148" y="6576771"/>
              <a:ext cx="1716185" cy="7516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75ACCEC-0E1D-BF87-4D29-C9EFE7A95074}"/>
                </a:ext>
              </a:extLst>
            </p:cNvPr>
            <p:cNvCxnSpPr>
              <a:stCxn id="25" idx="1"/>
              <a:endCxn id="23" idx="4"/>
            </p:cNvCxnSpPr>
            <p:nvPr/>
          </p:nvCxnSpPr>
          <p:spPr>
            <a:xfrm flipH="1" flipV="1">
              <a:off x="4211133" y="3585751"/>
              <a:ext cx="865200" cy="262808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9C3ADBF4-FB3C-D330-300D-00B6AF377E53}"/>
                </a:ext>
              </a:extLst>
            </p:cNvPr>
            <p:cNvCxnSpPr>
              <a:stCxn id="27" idx="2"/>
              <a:endCxn id="23" idx="5"/>
            </p:cNvCxnSpPr>
            <p:nvPr/>
          </p:nvCxnSpPr>
          <p:spPr>
            <a:xfrm flipH="1" flipV="1">
              <a:off x="4392601" y="3510585"/>
              <a:ext cx="913997" cy="495205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FFB4587-1690-02D4-BA3C-A0099E7358D5}"/>
                </a:ext>
              </a:extLst>
            </p:cNvPr>
            <p:cNvCxnSpPr>
              <a:stCxn id="25" idx="0"/>
              <a:endCxn id="27" idx="3"/>
            </p:cNvCxnSpPr>
            <p:nvPr/>
          </p:nvCxnSpPr>
          <p:spPr>
            <a:xfrm flipV="1">
              <a:off x="5257801" y="4187258"/>
              <a:ext cx="123963" cy="195141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C13D604-B112-B9D1-2FB0-D426EB51FDB5}"/>
                </a:ext>
              </a:extLst>
            </p:cNvPr>
            <p:cNvCxnSpPr>
              <a:stCxn id="26" idx="1"/>
              <a:endCxn id="27" idx="5"/>
            </p:cNvCxnSpPr>
            <p:nvPr/>
          </p:nvCxnSpPr>
          <p:spPr>
            <a:xfrm flipH="1" flipV="1">
              <a:off x="5744700" y="4187258"/>
              <a:ext cx="861544" cy="67486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E8B21677-B01D-DF4C-8F76-B4A4CCE81DFF}"/>
                </a:ext>
              </a:extLst>
            </p:cNvPr>
            <p:cNvCxnSpPr>
              <a:stCxn id="26" idx="3"/>
              <a:endCxn id="25" idx="6"/>
            </p:cNvCxnSpPr>
            <p:nvPr/>
          </p:nvCxnSpPr>
          <p:spPr>
            <a:xfrm flipH="1">
              <a:off x="5514435" y="5225062"/>
              <a:ext cx="1091809" cy="117024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9A2EE3B9-2788-3830-4E73-9DF1652682FE}"/>
                </a:ext>
              </a:extLst>
            </p:cNvPr>
            <p:cNvCxnSpPr>
              <a:stCxn id="20" idx="4"/>
              <a:endCxn id="21" idx="0"/>
            </p:cNvCxnSpPr>
            <p:nvPr/>
          </p:nvCxnSpPr>
          <p:spPr>
            <a:xfrm flipH="1">
              <a:off x="1296001" y="3533361"/>
              <a:ext cx="891651" cy="2115163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02ECF91-9510-823B-C909-5F0EB0CA3147}"/>
                </a:ext>
              </a:extLst>
            </p:cNvPr>
            <p:cNvSpPr/>
            <p:nvPr/>
          </p:nvSpPr>
          <p:spPr>
            <a:xfrm>
              <a:off x="0" y="4164165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98B09655-F346-B1A3-1410-FB8E825C8643}"/>
                </a:ext>
              </a:extLst>
            </p:cNvPr>
            <p:cNvSpPr/>
            <p:nvPr/>
          </p:nvSpPr>
          <p:spPr>
            <a:xfrm>
              <a:off x="1931018" y="3020093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49E88022-25E7-86C7-8B92-34447DB1CB81}"/>
                </a:ext>
              </a:extLst>
            </p:cNvPr>
            <p:cNvSpPr/>
            <p:nvPr/>
          </p:nvSpPr>
          <p:spPr>
            <a:xfrm>
              <a:off x="1039367" y="5648524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</a:t>
              </a: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7EB710F6-6934-006D-D44B-6C316E606C86}"/>
                </a:ext>
              </a:extLst>
            </p:cNvPr>
            <p:cNvSpPr/>
            <p:nvPr/>
          </p:nvSpPr>
          <p:spPr>
            <a:xfrm>
              <a:off x="2574345" y="4492515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4</a:t>
              </a: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62B6EF87-9ED8-0DE9-D60E-95BDFA888588}"/>
                </a:ext>
              </a:extLst>
            </p:cNvPr>
            <p:cNvSpPr/>
            <p:nvPr/>
          </p:nvSpPr>
          <p:spPr>
            <a:xfrm>
              <a:off x="3954499" y="3072483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5</a:t>
              </a: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41E8C970-DD24-1453-11B9-B8ACAA2F939D}"/>
                </a:ext>
              </a:extLst>
            </p:cNvPr>
            <p:cNvSpPr/>
            <p:nvPr/>
          </p:nvSpPr>
          <p:spPr>
            <a:xfrm>
              <a:off x="2846880" y="6395303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6</a:t>
              </a: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5E1A8BB-249C-43D9-96A3-202B7BEE668A}"/>
                </a:ext>
              </a:extLst>
            </p:cNvPr>
            <p:cNvSpPr/>
            <p:nvPr/>
          </p:nvSpPr>
          <p:spPr>
            <a:xfrm>
              <a:off x="5001167" y="6138669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7</a:t>
              </a: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1A1B0CD1-8132-C3B4-B8C7-CDDC25E0B19D}"/>
                </a:ext>
              </a:extLst>
            </p:cNvPr>
            <p:cNvSpPr/>
            <p:nvPr/>
          </p:nvSpPr>
          <p:spPr>
            <a:xfrm>
              <a:off x="6531078" y="4786960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9</a:t>
              </a: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156E15FE-2AC2-BAA6-9B20-EDB3AA8EE9EF}"/>
                </a:ext>
              </a:extLst>
            </p:cNvPr>
            <p:cNvSpPr/>
            <p:nvPr/>
          </p:nvSpPr>
          <p:spPr>
            <a:xfrm>
              <a:off x="5306598" y="3749156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8</a:t>
              </a: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49BC2B0C-3F8F-E385-9C36-453724DCBB67}"/>
              </a:ext>
            </a:extLst>
          </p:cNvPr>
          <p:cNvGrpSpPr/>
          <p:nvPr/>
        </p:nvGrpSpPr>
        <p:grpSpPr>
          <a:xfrm>
            <a:off x="7752750" y="3494747"/>
            <a:ext cx="4385159" cy="2420607"/>
            <a:chOff x="1524000" y="2625729"/>
            <a:chExt cx="7044346" cy="3888478"/>
          </a:xfrm>
        </p:grpSpPr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D1311A56-0703-B4CB-4DF3-E964A1EBFC91}"/>
                </a:ext>
              </a:extLst>
            </p:cNvPr>
            <p:cNvGrpSpPr/>
            <p:nvPr/>
          </p:nvGrpSpPr>
          <p:grpSpPr>
            <a:xfrm>
              <a:off x="1524000" y="2625729"/>
              <a:ext cx="7044346" cy="3888478"/>
              <a:chOff x="0" y="3020093"/>
              <a:chExt cx="7044346" cy="3888478"/>
            </a:xfrm>
          </p:grpSpPr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F08BE01B-5DBC-5EE1-D933-A8EB34AAAF91}"/>
                  </a:ext>
                </a:extLst>
              </p:cNvPr>
              <p:cNvCxnSpPr>
                <a:stCxn id="94" idx="7"/>
                <a:endCxn id="95" idx="2"/>
              </p:cNvCxnSpPr>
              <p:nvPr/>
            </p:nvCxnSpPr>
            <p:spPr>
              <a:xfrm flipV="1">
                <a:off x="438102" y="3276727"/>
                <a:ext cx="1492916" cy="962604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58838333-99B5-EDB2-E636-E37A3041178D}"/>
                  </a:ext>
                </a:extLst>
              </p:cNvPr>
              <p:cNvCxnSpPr>
                <a:stCxn id="95" idx="6"/>
                <a:endCxn id="98" idx="2"/>
              </p:cNvCxnSpPr>
              <p:nvPr/>
            </p:nvCxnSpPr>
            <p:spPr>
              <a:xfrm>
                <a:off x="2444286" y="3276727"/>
                <a:ext cx="1510213" cy="52390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C90C3336-FD01-DDE1-F0D0-03F55BFFCE28}"/>
                  </a:ext>
                </a:extLst>
              </p:cNvPr>
              <p:cNvCxnSpPr>
                <a:stCxn id="94" idx="4"/>
                <a:endCxn id="96" idx="1"/>
              </p:cNvCxnSpPr>
              <p:nvPr/>
            </p:nvCxnSpPr>
            <p:spPr>
              <a:xfrm>
                <a:off x="256634" y="4677433"/>
                <a:ext cx="857899" cy="1046257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A12F9B32-568D-6074-BFD1-06C1C822970C}"/>
                  </a:ext>
                </a:extLst>
              </p:cNvPr>
              <p:cNvCxnSpPr>
                <a:stCxn id="97" idx="3"/>
                <a:endCxn id="96" idx="7"/>
              </p:cNvCxnSpPr>
              <p:nvPr/>
            </p:nvCxnSpPr>
            <p:spPr>
              <a:xfrm flipH="1">
                <a:off x="1477469" y="4930617"/>
                <a:ext cx="1172042" cy="793073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4927DFB4-FE48-C8DF-70F7-FA2E1E749276}"/>
                  </a:ext>
                </a:extLst>
              </p:cNvPr>
              <p:cNvCxnSpPr>
                <a:stCxn id="99" idx="2"/>
                <a:endCxn id="96" idx="5"/>
              </p:cNvCxnSpPr>
              <p:nvPr/>
            </p:nvCxnSpPr>
            <p:spPr>
              <a:xfrm flipH="1" flipV="1">
                <a:off x="1477469" y="6086626"/>
                <a:ext cx="1369411" cy="565311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5F6211A5-2B55-D230-16B2-2AD51EA7A0D9}"/>
                  </a:ext>
                </a:extLst>
              </p:cNvPr>
              <p:cNvCxnSpPr>
                <a:stCxn id="97" idx="5"/>
                <a:endCxn id="99" idx="0"/>
              </p:cNvCxnSpPr>
              <p:nvPr/>
            </p:nvCxnSpPr>
            <p:spPr>
              <a:xfrm>
                <a:off x="3012447" y="4930617"/>
                <a:ext cx="91067" cy="1464686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FAC54169-CBFA-C7E2-BC2E-33184A527D9D}"/>
                  </a:ext>
                </a:extLst>
              </p:cNvPr>
              <p:cNvCxnSpPr>
                <a:stCxn id="97" idx="7"/>
                <a:endCxn id="98" idx="3"/>
              </p:cNvCxnSpPr>
              <p:nvPr/>
            </p:nvCxnSpPr>
            <p:spPr>
              <a:xfrm flipV="1">
                <a:off x="3012447" y="3510585"/>
                <a:ext cx="1017218" cy="1057096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2ECDD1BC-741B-9CAD-1105-09E397EE3B17}"/>
                  </a:ext>
                </a:extLst>
              </p:cNvPr>
              <p:cNvCxnSpPr>
                <a:stCxn id="99" idx="6"/>
                <a:endCxn id="100" idx="3"/>
              </p:cNvCxnSpPr>
              <p:nvPr/>
            </p:nvCxnSpPr>
            <p:spPr>
              <a:xfrm flipV="1">
                <a:off x="3360148" y="6576771"/>
                <a:ext cx="1716185" cy="75166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60CE11B8-8F5D-C7A3-14F8-FBE2BD41B155}"/>
                  </a:ext>
                </a:extLst>
              </p:cNvPr>
              <p:cNvCxnSpPr>
                <a:stCxn id="100" idx="1"/>
                <a:endCxn id="98" idx="4"/>
              </p:cNvCxnSpPr>
              <p:nvPr/>
            </p:nvCxnSpPr>
            <p:spPr>
              <a:xfrm flipH="1" flipV="1">
                <a:off x="4211133" y="3585751"/>
                <a:ext cx="865200" cy="2628084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4D4A98BB-84E0-53EA-CAB6-B34746A23FB1}"/>
                  </a:ext>
                </a:extLst>
              </p:cNvPr>
              <p:cNvCxnSpPr>
                <a:stCxn id="102" idx="2"/>
                <a:endCxn id="98" idx="5"/>
              </p:cNvCxnSpPr>
              <p:nvPr/>
            </p:nvCxnSpPr>
            <p:spPr>
              <a:xfrm flipH="1" flipV="1">
                <a:off x="4392601" y="3510585"/>
                <a:ext cx="913997" cy="495205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3DFE9DAC-A92C-CC96-A200-12881D3F5556}"/>
                  </a:ext>
                </a:extLst>
              </p:cNvPr>
              <p:cNvCxnSpPr>
                <a:stCxn id="100" idx="0"/>
                <a:endCxn id="102" idx="3"/>
              </p:cNvCxnSpPr>
              <p:nvPr/>
            </p:nvCxnSpPr>
            <p:spPr>
              <a:xfrm flipV="1">
                <a:off x="5257801" y="4187258"/>
                <a:ext cx="123963" cy="1951411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253C9770-FA50-C8A2-029D-50072B26B7AA}"/>
                  </a:ext>
                </a:extLst>
              </p:cNvPr>
              <p:cNvCxnSpPr>
                <a:stCxn id="101" idx="1"/>
                <a:endCxn id="102" idx="5"/>
              </p:cNvCxnSpPr>
              <p:nvPr/>
            </p:nvCxnSpPr>
            <p:spPr>
              <a:xfrm flipH="1" flipV="1">
                <a:off x="5744700" y="4187258"/>
                <a:ext cx="861544" cy="674868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E368074D-3071-983E-D9B7-5D8BED13FAD1}"/>
                  </a:ext>
                </a:extLst>
              </p:cNvPr>
              <p:cNvCxnSpPr>
                <a:stCxn id="101" idx="3"/>
                <a:endCxn id="100" idx="6"/>
              </p:cNvCxnSpPr>
              <p:nvPr/>
            </p:nvCxnSpPr>
            <p:spPr>
              <a:xfrm flipH="1">
                <a:off x="5514435" y="5225062"/>
                <a:ext cx="1091809" cy="1170241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>
                <a:extLst>
                  <a:ext uri="{FF2B5EF4-FFF2-40B4-BE49-F238E27FC236}">
                    <a16:creationId xmlns:a16="http://schemas.microsoft.com/office/drawing/2014/main" id="{3DDF72EC-73F5-C92E-7376-748E30BB74C1}"/>
                  </a:ext>
                </a:extLst>
              </p:cNvPr>
              <p:cNvCxnSpPr>
                <a:stCxn id="95" idx="4"/>
                <a:endCxn id="96" idx="0"/>
              </p:cNvCxnSpPr>
              <p:nvPr/>
            </p:nvCxnSpPr>
            <p:spPr>
              <a:xfrm flipH="1">
                <a:off x="1296001" y="3533361"/>
                <a:ext cx="891651" cy="2115163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F5FC2285-020A-878E-90CE-2ACC450330AE}"/>
                  </a:ext>
                </a:extLst>
              </p:cNvPr>
              <p:cNvSpPr/>
              <p:nvPr/>
            </p:nvSpPr>
            <p:spPr>
              <a:xfrm>
                <a:off x="0" y="4164165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1</a:t>
                </a:r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8AA52F75-BA01-66A5-EF54-E52D90EDD432}"/>
                  </a:ext>
                </a:extLst>
              </p:cNvPr>
              <p:cNvSpPr/>
              <p:nvPr/>
            </p:nvSpPr>
            <p:spPr>
              <a:xfrm>
                <a:off x="1931018" y="3020093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2</a:t>
                </a:r>
              </a:p>
            </p:txBody>
          </p:sp>
          <p:sp>
            <p:nvSpPr>
              <p:cNvPr id="96" name="Oval 95">
                <a:extLst>
                  <a:ext uri="{FF2B5EF4-FFF2-40B4-BE49-F238E27FC236}">
                    <a16:creationId xmlns:a16="http://schemas.microsoft.com/office/drawing/2014/main" id="{C0E6879E-1525-AA65-2114-574042CBEEB6}"/>
                  </a:ext>
                </a:extLst>
              </p:cNvPr>
              <p:cNvSpPr/>
              <p:nvPr/>
            </p:nvSpPr>
            <p:spPr>
              <a:xfrm>
                <a:off x="1039367" y="5648524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3</a:t>
                </a:r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BDC3F494-6211-1948-0CDB-6CD123A25C3C}"/>
                  </a:ext>
                </a:extLst>
              </p:cNvPr>
              <p:cNvSpPr/>
              <p:nvPr/>
            </p:nvSpPr>
            <p:spPr>
              <a:xfrm>
                <a:off x="2574345" y="4492515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4</a:t>
                </a:r>
              </a:p>
            </p:txBody>
          </p: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3BE19C25-5170-64E5-46A0-C59958E021A7}"/>
                  </a:ext>
                </a:extLst>
              </p:cNvPr>
              <p:cNvSpPr/>
              <p:nvPr/>
            </p:nvSpPr>
            <p:spPr>
              <a:xfrm>
                <a:off x="3954499" y="3072483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5</a:t>
                </a:r>
              </a:p>
            </p:txBody>
          </p: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AB48AE5A-C4EE-BA50-885A-F30C09797C9D}"/>
                  </a:ext>
                </a:extLst>
              </p:cNvPr>
              <p:cNvSpPr/>
              <p:nvPr/>
            </p:nvSpPr>
            <p:spPr>
              <a:xfrm>
                <a:off x="2846880" y="6395303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6</a:t>
                </a:r>
              </a:p>
            </p:txBody>
          </p:sp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id="{587E7852-F9BC-8B04-BCFA-082683DAC530}"/>
                  </a:ext>
                </a:extLst>
              </p:cNvPr>
              <p:cNvSpPr/>
              <p:nvPr/>
            </p:nvSpPr>
            <p:spPr>
              <a:xfrm>
                <a:off x="5001167" y="6138669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7</a:t>
                </a:r>
              </a:p>
            </p:txBody>
          </p:sp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FE98C314-CBA0-EA5B-6C6F-13F8858E0BBD}"/>
                  </a:ext>
                </a:extLst>
              </p:cNvPr>
              <p:cNvSpPr/>
              <p:nvPr/>
            </p:nvSpPr>
            <p:spPr>
              <a:xfrm>
                <a:off x="6531078" y="4786960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9</a:t>
                </a:r>
              </a:p>
            </p:txBody>
          </p:sp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C9C4FAAE-5AE5-4514-0BA9-55334F0335B1}"/>
                  </a:ext>
                </a:extLst>
              </p:cNvPr>
              <p:cNvSpPr/>
              <p:nvPr/>
            </p:nvSpPr>
            <p:spPr>
              <a:xfrm>
                <a:off x="5306598" y="3749156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8</a:t>
                </a:r>
              </a:p>
            </p:txBody>
          </p:sp>
        </p:grp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CA80272A-3CC3-702F-8EA2-DA7404D25FFB}"/>
                </a:ext>
              </a:extLst>
            </p:cNvPr>
            <p:cNvCxnSpPr>
              <a:cxnSpLocks/>
              <a:stCxn id="100" idx="7"/>
              <a:endCxn id="102" idx="4"/>
            </p:cNvCxnSpPr>
            <p:nvPr/>
          </p:nvCxnSpPr>
          <p:spPr>
            <a:xfrm flipV="1">
              <a:off x="6963269" y="3868060"/>
              <a:ext cx="123963" cy="1951411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9F2BA105-F684-B473-14DF-7C5E0517E06F}"/>
                </a:ext>
              </a:extLst>
            </p:cNvPr>
            <p:cNvCxnSpPr>
              <a:cxnSpLocks/>
              <a:stCxn id="99" idx="3"/>
              <a:endCxn id="96" idx="4"/>
            </p:cNvCxnSpPr>
            <p:nvPr/>
          </p:nvCxnSpPr>
          <p:spPr>
            <a:xfrm flipH="1" flipV="1">
              <a:off x="2820001" y="5767428"/>
              <a:ext cx="1626045" cy="671613"/>
            </a:xfrm>
            <a:prstGeom prst="line">
              <a:avLst/>
            </a:prstGeom>
            <a:ln w="57150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713036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DA9EB-3564-53B5-9F5A-0BB00FBC5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Operations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F3BC2-F184-F17D-BECB-3D65CD0112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represent a Graph (i.e. build a data structure) we need:</a:t>
            </a:r>
          </a:p>
          <a:p>
            <a:pPr lvl="1"/>
            <a:r>
              <a:rPr lang="en-US" dirty="0"/>
              <a:t>Add Edge</a:t>
            </a:r>
          </a:p>
          <a:p>
            <a:pPr lvl="1"/>
            <a:r>
              <a:rPr lang="en-US" dirty="0"/>
              <a:t>Remove Edge</a:t>
            </a:r>
          </a:p>
          <a:p>
            <a:pPr lvl="1"/>
            <a:r>
              <a:rPr lang="en-US" dirty="0"/>
              <a:t>Check if Edge Exists</a:t>
            </a:r>
          </a:p>
          <a:p>
            <a:pPr lvl="1"/>
            <a:r>
              <a:rPr lang="en-US" dirty="0"/>
              <a:t>Get Neighbors (incoming)</a:t>
            </a:r>
          </a:p>
          <a:p>
            <a:pPr lvl="1"/>
            <a:r>
              <a:rPr lang="en-US" dirty="0"/>
              <a:t>Get Neighbors (outgoing)</a:t>
            </a:r>
          </a:p>
        </p:txBody>
      </p:sp>
    </p:spTree>
    <p:extLst>
      <p:ext uri="{BB962C8B-B14F-4D97-AF65-F5344CB8AC3E}">
        <p14:creationId xmlns:p14="http://schemas.microsoft.com/office/powerpoint/2010/main" val="35728776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Adjacency List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36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524000" y="1246118"/>
            <a:ext cx="4600060" cy="2539233"/>
            <a:chOff x="0" y="3020093"/>
            <a:chExt cx="7044346" cy="3888478"/>
          </a:xfrm>
        </p:grpSpPr>
        <p:cxnSp>
          <p:nvCxnSpPr>
            <p:cNvPr id="6" name="Straight Connector 5"/>
            <p:cNvCxnSpPr>
              <a:stCxn id="34" idx="7"/>
              <a:endCxn id="35" idx="2"/>
            </p:cNvCxnSpPr>
            <p:nvPr/>
          </p:nvCxnSpPr>
          <p:spPr>
            <a:xfrm flipV="1">
              <a:off x="438102" y="3276727"/>
              <a:ext cx="1492916" cy="96260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>
              <a:stCxn id="35" idx="6"/>
              <a:endCxn id="38" idx="2"/>
            </p:cNvCxnSpPr>
            <p:nvPr/>
          </p:nvCxnSpPr>
          <p:spPr>
            <a:xfrm>
              <a:off x="2444286" y="3276727"/>
              <a:ext cx="1510213" cy="5239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>
              <a:stCxn id="34" idx="4"/>
              <a:endCxn id="36" idx="1"/>
            </p:cNvCxnSpPr>
            <p:nvPr/>
          </p:nvCxnSpPr>
          <p:spPr>
            <a:xfrm>
              <a:off x="256634" y="4677433"/>
              <a:ext cx="857899" cy="1046257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>
              <a:stCxn id="37" idx="3"/>
              <a:endCxn id="36" idx="7"/>
            </p:cNvCxnSpPr>
            <p:nvPr/>
          </p:nvCxnSpPr>
          <p:spPr>
            <a:xfrm flipH="1">
              <a:off x="1477469" y="4930617"/>
              <a:ext cx="1172042" cy="793073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39" idx="2"/>
              <a:endCxn id="36" idx="5"/>
            </p:cNvCxnSpPr>
            <p:nvPr/>
          </p:nvCxnSpPr>
          <p:spPr>
            <a:xfrm flipH="1" flipV="1">
              <a:off x="1477469" y="6086626"/>
              <a:ext cx="1369411" cy="56531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stCxn id="37" idx="5"/>
              <a:endCxn id="39" idx="0"/>
            </p:cNvCxnSpPr>
            <p:nvPr/>
          </p:nvCxnSpPr>
          <p:spPr>
            <a:xfrm>
              <a:off x="3012447" y="4930617"/>
              <a:ext cx="91067" cy="146468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37" idx="7"/>
              <a:endCxn id="38" idx="3"/>
            </p:cNvCxnSpPr>
            <p:nvPr/>
          </p:nvCxnSpPr>
          <p:spPr>
            <a:xfrm flipV="1">
              <a:off x="3012447" y="3510585"/>
              <a:ext cx="1017218" cy="105709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39" idx="6"/>
              <a:endCxn id="40" idx="3"/>
            </p:cNvCxnSpPr>
            <p:nvPr/>
          </p:nvCxnSpPr>
          <p:spPr>
            <a:xfrm flipV="1">
              <a:off x="3360148" y="6576771"/>
              <a:ext cx="1716185" cy="7516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40" idx="1"/>
              <a:endCxn id="38" idx="4"/>
            </p:cNvCxnSpPr>
            <p:nvPr/>
          </p:nvCxnSpPr>
          <p:spPr>
            <a:xfrm flipH="1" flipV="1">
              <a:off x="4211133" y="3585751"/>
              <a:ext cx="865200" cy="262808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42" idx="2"/>
              <a:endCxn id="38" idx="5"/>
            </p:cNvCxnSpPr>
            <p:nvPr/>
          </p:nvCxnSpPr>
          <p:spPr>
            <a:xfrm flipH="1" flipV="1">
              <a:off x="4392599" y="3510584"/>
              <a:ext cx="893790" cy="49520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40" idx="0"/>
              <a:endCxn id="42" idx="3"/>
            </p:cNvCxnSpPr>
            <p:nvPr/>
          </p:nvCxnSpPr>
          <p:spPr>
            <a:xfrm flipV="1">
              <a:off x="5257802" y="4187257"/>
              <a:ext cx="103754" cy="1951413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41" idx="1"/>
              <a:endCxn id="42" idx="5"/>
            </p:cNvCxnSpPr>
            <p:nvPr/>
          </p:nvCxnSpPr>
          <p:spPr>
            <a:xfrm flipH="1" flipV="1">
              <a:off x="5724490" y="4187257"/>
              <a:ext cx="881755" cy="67487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41" idx="3"/>
              <a:endCxn id="40" idx="6"/>
            </p:cNvCxnSpPr>
            <p:nvPr/>
          </p:nvCxnSpPr>
          <p:spPr>
            <a:xfrm flipH="1">
              <a:off x="5514435" y="5225062"/>
              <a:ext cx="1091809" cy="117024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35" idx="4"/>
              <a:endCxn id="36" idx="0"/>
            </p:cNvCxnSpPr>
            <p:nvPr/>
          </p:nvCxnSpPr>
          <p:spPr>
            <a:xfrm flipH="1">
              <a:off x="1296001" y="3533361"/>
              <a:ext cx="891651" cy="2115163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33"/>
            <p:cNvSpPr/>
            <p:nvPr/>
          </p:nvSpPr>
          <p:spPr>
            <a:xfrm>
              <a:off x="0" y="4164165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35" name="Oval 34"/>
            <p:cNvSpPr/>
            <p:nvPr/>
          </p:nvSpPr>
          <p:spPr>
            <a:xfrm>
              <a:off x="1931018" y="3020093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36" name="Oval 35"/>
            <p:cNvSpPr/>
            <p:nvPr/>
          </p:nvSpPr>
          <p:spPr>
            <a:xfrm>
              <a:off x="1039367" y="5648524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</a:t>
              </a:r>
            </a:p>
          </p:txBody>
        </p:sp>
        <p:sp>
          <p:nvSpPr>
            <p:cNvPr id="37" name="Oval 36"/>
            <p:cNvSpPr/>
            <p:nvPr/>
          </p:nvSpPr>
          <p:spPr>
            <a:xfrm>
              <a:off x="2574345" y="4492515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4</a:t>
              </a:r>
            </a:p>
          </p:txBody>
        </p:sp>
        <p:sp>
          <p:nvSpPr>
            <p:cNvPr id="38" name="Oval 37"/>
            <p:cNvSpPr/>
            <p:nvPr/>
          </p:nvSpPr>
          <p:spPr>
            <a:xfrm>
              <a:off x="3954499" y="3072483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5</a:t>
              </a:r>
            </a:p>
          </p:txBody>
        </p:sp>
        <p:sp>
          <p:nvSpPr>
            <p:cNvPr id="39" name="Oval 38"/>
            <p:cNvSpPr/>
            <p:nvPr/>
          </p:nvSpPr>
          <p:spPr>
            <a:xfrm>
              <a:off x="2846880" y="6395303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6</a:t>
              </a:r>
            </a:p>
          </p:txBody>
        </p:sp>
        <p:sp>
          <p:nvSpPr>
            <p:cNvPr id="40" name="Oval 39"/>
            <p:cNvSpPr/>
            <p:nvPr/>
          </p:nvSpPr>
          <p:spPr>
            <a:xfrm>
              <a:off x="5001167" y="6138669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7</a:t>
              </a:r>
            </a:p>
          </p:txBody>
        </p:sp>
        <p:sp>
          <p:nvSpPr>
            <p:cNvPr id="41" name="Oval 40"/>
            <p:cNvSpPr/>
            <p:nvPr/>
          </p:nvSpPr>
          <p:spPr>
            <a:xfrm>
              <a:off x="6531078" y="4786960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9</a:t>
              </a:r>
            </a:p>
          </p:txBody>
        </p:sp>
        <p:sp>
          <p:nvSpPr>
            <p:cNvPr id="42" name="Oval 41"/>
            <p:cNvSpPr/>
            <p:nvPr/>
          </p:nvSpPr>
          <p:spPr>
            <a:xfrm>
              <a:off x="5286390" y="3749156"/>
              <a:ext cx="513267" cy="51326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8</a:t>
              </a:r>
            </a:p>
          </p:txBody>
        </p:sp>
      </p:grpSp>
      <p:sp>
        <p:nvSpPr>
          <p:cNvPr id="43" name="Rectangle 42"/>
          <p:cNvSpPr/>
          <p:nvPr/>
        </p:nvSpPr>
        <p:spPr>
          <a:xfrm>
            <a:off x="7374272" y="1219201"/>
            <a:ext cx="587029" cy="5870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44" name="Rectangle 43"/>
          <p:cNvSpPr/>
          <p:nvPr/>
        </p:nvSpPr>
        <p:spPr>
          <a:xfrm>
            <a:off x="7374272" y="1806230"/>
            <a:ext cx="587029" cy="5870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45" name="Rectangle 44"/>
          <p:cNvSpPr/>
          <p:nvPr/>
        </p:nvSpPr>
        <p:spPr>
          <a:xfrm>
            <a:off x="7374272" y="2393259"/>
            <a:ext cx="587029" cy="5870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46" name="Rectangle 45"/>
          <p:cNvSpPr/>
          <p:nvPr/>
        </p:nvSpPr>
        <p:spPr>
          <a:xfrm>
            <a:off x="7374272" y="2980288"/>
            <a:ext cx="587029" cy="5870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47" name="Rectangle 46"/>
          <p:cNvSpPr/>
          <p:nvPr/>
        </p:nvSpPr>
        <p:spPr>
          <a:xfrm>
            <a:off x="7374272" y="3567317"/>
            <a:ext cx="587029" cy="5870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48" name="Rectangle 47"/>
          <p:cNvSpPr/>
          <p:nvPr/>
        </p:nvSpPr>
        <p:spPr>
          <a:xfrm>
            <a:off x="7374272" y="4154346"/>
            <a:ext cx="587029" cy="5870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49" name="Rectangle 48"/>
          <p:cNvSpPr/>
          <p:nvPr/>
        </p:nvSpPr>
        <p:spPr>
          <a:xfrm>
            <a:off x="7374272" y="4741375"/>
            <a:ext cx="587029" cy="5870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50" name="Rectangle 49"/>
          <p:cNvSpPr/>
          <p:nvPr/>
        </p:nvSpPr>
        <p:spPr>
          <a:xfrm>
            <a:off x="7374272" y="5328404"/>
            <a:ext cx="587029" cy="5870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8</a:t>
            </a:r>
          </a:p>
        </p:txBody>
      </p:sp>
      <p:sp>
        <p:nvSpPr>
          <p:cNvPr id="51" name="Rectangle 50"/>
          <p:cNvSpPr/>
          <p:nvPr/>
        </p:nvSpPr>
        <p:spPr>
          <a:xfrm>
            <a:off x="7374272" y="5915433"/>
            <a:ext cx="587029" cy="5870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9</a:t>
            </a:r>
          </a:p>
        </p:txBody>
      </p:sp>
      <p:sp>
        <p:nvSpPr>
          <p:cNvPr id="52" name="Rectangle 51"/>
          <p:cNvSpPr/>
          <p:nvPr/>
        </p:nvSpPr>
        <p:spPr>
          <a:xfrm>
            <a:off x="8085572" y="1219200"/>
            <a:ext cx="587029" cy="587029"/>
          </a:xfrm>
          <a:prstGeom prst="rect">
            <a:avLst/>
          </a:prstGeom>
          <a:solidFill>
            <a:srgbClr val="FF505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53" name="Rectangle 52"/>
          <p:cNvSpPr/>
          <p:nvPr/>
        </p:nvSpPr>
        <p:spPr>
          <a:xfrm>
            <a:off x="8672601" y="1218290"/>
            <a:ext cx="587029" cy="587029"/>
          </a:xfrm>
          <a:prstGeom prst="rect">
            <a:avLst/>
          </a:prstGeom>
          <a:solidFill>
            <a:srgbClr val="FF505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54" name="Rectangle 53"/>
          <p:cNvSpPr/>
          <p:nvPr/>
        </p:nvSpPr>
        <p:spPr>
          <a:xfrm>
            <a:off x="8085571" y="1806230"/>
            <a:ext cx="587029" cy="587029"/>
          </a:xfrm>
          <a:prstGeom prst="rect">
            <a:avLst/>
          </a:prstGeom>
          <a:solidFill>
            <a:srgbClr val="FF505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55" name="Rectangle 54"/>
          <p:cNvSpPr/>
          <p:nvPr/>
        </p:nvSpPr>
        <p:spPr>
          <a:xfrm>
            <a:off x="8672600" y="1805320"/>
            <a:ext cx="587029" cy="587029"/>
          </a:xfrm>
          <a:prstGeom prst="rect">
            <a:avLst/>
          </a:prstGeom>
          <a:solidFill>
            <a:srgbClr val="FF505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56" name="Rectangle 55"/>
          <p:cNvSpPr/>
          <p:nvPr/>
        </p:nvSpPr>
        <p:spPr>
          <a:xfrm>
            <a:off x="9259629" y="1805319"/>
            <a:ext cx="587029" cy="587029"/>
          </a:xfrm>
          <a:prstGeom prst="rect">
            <a:avLst/>
          </a:prstGeom>
          <a:solidFill>
            <a:srgbClr val="FF505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57" name="Rectangle 56"/>
          <p:cNvSpPr/>
          <p:nvPr/>
        </p:nvSpPr>
        <p:spPr>
          <a:xfrm>
            <a:off x="8085570" y="2392348"/>
            <a:ext cx="587029" cy="587029"/>
          </a:xfrm>
          <a:prstGeom prst="rect">
            <a:avLst/>
          </a:prstGeom>
          <a:solidFill>
            <a:srgbClr val="FF505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58" name="Rectangle 57"/>
          <p:cNvSpPr/>
          <p:nvPr/>
        </p:nvSpPr>
        <p:spPr>
          <a:xfrm>
            <a:off x="8672599" y="2391438"/>
            <a:ext cx="587029" cy="587029"/>
          </a:xfrm>
          <a:prstGeom prst="rect">
            <a:avLst/>
          </a:prstGeom>
          <a:solidFill>
            <a:srgbClr val="FF505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59" name="Rectangle 58"/>
          <p:cNvSpPr/>
          <p:nvPr/>
        </p:nvSpPr>
        <p:spPr>
          <a:xfrm>
            <a:off x="9259628" y="2391437"/>
            <a:ext cx="587029" cy="587029"/>
          </a:xfrm>
          <a:prstGeom prst="rect">
            <a:avLst/>
          </a:prstGeom>
          <a:solidFill>
            <a:srgbClr val="FF505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60" name="Rectangle 59"/>
          <p:cNvSpPr/>
          <p:nvPr/>
        </p:nvSpPr>
        <p:spPr>
          <a:xfrm>
            <a:off x="9847358" y="2393259"/>
            <a:ext cx="587029" cy="587029"/>
          </a:xfrm>
          <a:prstGeom prst="rect">
            <a:avLst/>
          </a:prstGeom>
          <a:solidFill>
            <a:srgbClr val="FF505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61" name="Rectangle 60"/>
          <p:cNvSpPr/>
          <p:nvPr/>
        </p:nvSpPr>
        <p:spPr>
          <a:xfrm>
            <a:off x="8090584" y="2980287"/>
            <a:ext cx="587029" cy="587029"/>
          </a:xfrm>
          <a:prstGeom prst="rect">
            <a:avLst/>
          </a:prstGeom>
          <a:solidFill>
            <a:srgbClr val="FF505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62" name="Rectangle 61"/>
          <p:cNvSpPr/>
          <p:nvPr/>
        </p:nvSpPr>
        <p:spPr>
          <a:xfrm>
            <a:off x="8677613" y="2980288"/>
            <a:ext cx="587029" cy="587029"/>
          </a:xfrm>
          <a:prstGeom prst="rect">
            <a:avLst/>
          </a:prstGeom>
          <a:solidFill>
            <a:srgbClr val="FF505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63" name="Rectangle 62"/>
          <p:cNvSpPr/>
          <p:nvPr/>
        </p:nvSpPr>
        <p:spPr>
          <a:xfrm>
            <a:off x="9264642" y="2980288"/>
            <a:ext cx="587029" cy="587029"/>
          </a:xfrm>
          <a:prstGeom prst="rect">
            <a:avLst/>
          </a:prstGeom>
          <a:solidFill>
            <a:srgbClr val="FF505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64" name="Rectangle 63"/>
          <p:cNvSpPr/>
          <p:nvPr/>
        </p:nvSpPr>
        <p:spPr>
          <a:xfrm>
            <a:off x="8090584" y="3556219"/>
            <a:ext cx="587029" cy="587029"/>
          </a:xfrm>
          <a:prstGeom prst="rect">
            <a:avLst/>
          </a:prstGeom>
          <a:solidFill>
            <a:srgbClr val="FF505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65" name="Rectangle 64"/>
          <p:cNvSpPr/>
          <p:nvPr/>
        </p:nvSpPr>
        <p:spPr>
          <a:xfrm>
            <a:off x="8677613" y="3555309"/>
            <a:ext cx="587029" cy="587029"/>
          </a:xfrm>
          <a:prstGeom prst="rect">
            <a:avLst/>
          </a:prstGeom>
          <a:solidFill>
            <a:srgbClr val="FF505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66" name="Rectangle 65"/>
          <p:cNvSpPr/>
          <p:nvPr/>
        </p:nvSpPr>
        <p:spPr>
          <a:xfrm>
            <a:off x="9264642" y="3555308"/>
            <a:ext cx="587029" cy="587029"/>
          </a:xfrm>
          <a:prstGeom prst="rect">
            <a:avLst/>
          </a:prstGeom>
          <a:solidFill>
            <a:srgbClr val="FF505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67" name="Rectangle 66"/>
          <p:cNvSpPr/>
          <p:nvPr/>
        </p:nvSpPr>
        <p:spPr>
          <a:xfrm>
            <a:off x="9852372" y="3557130"/>
            <a:ext cx="587029" cy="587029"/>
          </a:xfrm>
          <a:prstGeom prst="rect">
            <a:avLst/>
          </a:prstGeom>
          <a:solidFill>
            <a:srgbClr val="FF505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8</a:t>
            </a:r>
          </a:p>
        </p:txBody>
      </p:sp>
      <p:sp>
        <p:nvSpPr>
          <p:cNvPr id="68" name="Rectangle 67"/>
          <p:cNvSpPr/>
          <p:nvPr/>
        </p:nvSpPr>
        <p:spPr>
          <a:xfrm>
            <a:off x="8090583" y="4162378"/>
            <a:ext cx="587029" cy="587029"/>
          </a:xfrm>
          <a:prstGeom prst="rect">
            <a:avLst/>
          </a:prstGeom>
          <a:solidFill>
            <a:srgbClr val="FF505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69" name="Rectangle 68"/>
          <p:cNvSpPr/>
          <p:nvPr/>
        </p:nvSpPr>
        <p:spPr>
          <a:xfrm>
            <a:off x="8677612" y="4161468"/>
            <a:ext cx="587029" cy="587029"/>
          </a:xfrm>
          <a:prstGeom prst="rect">
            <a:avLst/>
          </a:prstGeom>
          <a:solidFill>
            <a:srgbClr val="FF505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70" name="Rectangle 69"/>
          <p:cNvSpPr/>
          <p:nvPr/>
        </p:nvSpPr>
        <p:spPr>
          <a:xfrm>
            <a:off x="9264641" y="4161467"/>
            <a:ext cx="587029" cy="587029"/>
          </a:xfrm>
          <a:prstGeom prst="rect">
            <a:avLst/>
          </a:prstGeom>
          <a:solidFill>
            <a:srgbClr val="FF505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71" name="Rectangle 70"/>
          <p:cNvSpPr/>
          <p:nvPr/>
        </p:nvSpPr>
        <p:spPr>
          <a:xfrm>
            <a:off x="8090584" y="4741374"/>
            <a:ext cx="587029" cy="587029"/>
          </a:xfrm>
          <a:prstGeom prst="rect">
            <a:avLst/>
          </a:prstGeom>
          <a:solidFill>
            <a:srgbClr val="FF505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72" name="Rectangle 71"/>
          <p:cNvSpPr/>
          <p:nvPr/>
        </p:nvSpPr>
        <p:spPr>
          <a:xfrm>
            <a:off x="8677613" y="4740464"/>
            <a:ext cx="587029" cy="587029"/>
          </a:xfrm>
          <a:prstGeom prst="rect">
            <a:avLst/>
          </a:prstGeom>
          <a:solidFill>
            <a:srgbClr val="FF505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73" name="Rectangle 72"/>
          <p:cNvSpPr/>
          <p:nvPr/>
        </p:nvSpPr>
        <p:spPr>
          <a:xfrm>
            <a:off x="9264642" y="4740463"/>
            <a:ext cx="587029" cy="587029"/>
          </a:xfrm>
          <a:prstGeom prst="rect">
            <a:avLst/>
          </a:prstGeom>
          <a:solidFill>
            <a:srgbClr val="FF505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8</a:t>
            </a:r>
          </a:p>
        </p:txBody>
      </p:sp>
      <p:sp>
        <p:nvSpPr>
          <p:cNvPr id="74" name="Rectangle 73"/>
          <p:cNvSpPr/>
          <p:nvPr/>
        </p:nvSpPr>
        <p:spPr>
          <a:xfrm>
            <a:off x="9846657" y="4749407"/>
            <a:ext cx="587029" cy="587029"/>
          </a:xfrm>
          <a:prstGeom prst="rect">
            <a:avLst/>
          </a:prstGeom>
          <a:solidFill>
            <a:srgbClr val="FF505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9</a:t>
            </a:r>
          </a:p>
        </p:txBody>
      </p:sp>
      <p:sp>
        <p:nvSpPr>
          <p:cNvPr id="75" name="Rectangle 74"/>
          <p:cNvSpPr/>
          <p:nvPr/>
        </p:nvSpPr>
        <p:spPr>
          <a:xfrm>
            <a:off x="8090584" y="5327492"/>
            <a:ext cx="587029" cy="587029"/>
          </a:xfrm>
          <a:prstGeom prst="rect">
            <a:avLst/>
          </a:prstGeom>
          <a:solidFill>
            <a:srgbClr val="FF505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76" name="Rectangle 75"/>
          <p:cNvSpPr/>
          <p:nvPr/>
        </p:nvSpPr>
        <p:spPr>
          <a:xfrm>
            <a:off x="8677613" y="5326582"/>
            <a:ext cx="587029" cy="587029"/>
          </a:xfrm>
          <a:prstGeom prst="rect">
            <a:avLst/>
          </a:prstGeom>
          <a:solidFill>
            <a:srgbClr val="FF505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77" name="Rectangle 76"/>
          <p:cNvSpPr/>
          <p:nvPr/>
        </p:nvSpPr>
        <p:spPr>
          <a:xfrm>
            <a:off x="9264642" y="5326581"/>
            <a:ext cx="587029" cy="587029"/>
          </a:xfrm>
          <a:prstGeom prst="rect">
            <a:avLst/>
          </a:prstGeom>
          <a:solidFill>
            <a:srgbClr val="FF505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9</a:t>
            </a:r>
          </a:p>
        </p:txBody>
      </p:sp>
      <p:sp>
        <p:nvSpPr>
          <p:cNvPr id="78" name="Rectangle 77"/>
          <p:cNvSpPr/>
          <p:nvPr/>
        </p:nvSpPr>
        <p:spPr>
          <a:xfrm>
            <a:off x="8085569" y="5915433"/>
            <a:ext cx="587029" cy="587029"/>
          </a:xfrm>
          <a:prstGeom prst="rect">
            <a:avLst/>
          </a:prstGeom>
          <a:solidFill>
            <a:srgbClr val="FF505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79" name="Rectangle 78"/>
          <p:cNvSpPr/>
          <p:nvPr/>
        </p:nvSpPr>
        <p:spPr>
          <a:xfrm>
            <a:off x="8672598" y="5914523"/>
            <a:ext cx="587029" cy="587029"/>
          </a:xfrm>
          <a:prstGeom prst="rect">
            <a:avLst/>
          </a:prstGeom>
          <a:solidFill>
            <a:srgbClr val="FF505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96849" y="3869510"/>
                <a:ext cx="4898873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Time/Space Tradeoffs</a:t>
                </a:r>
              </a:p>
              <a:p>
                <a:r>
                  <a:rPr lang="en-US" sz="2400" dirty="0"/>
                  <a:t>Space to represent: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Add Edge: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Remove Edge: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Check if Edge Exists: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Get Neighbors (incoming):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Get Neighbors (outgoing):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deg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d>
                          </m:e>
                        </m:func>
                      </m:e>
                    </m:d>
                  </m:oMath>
                </a14:m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49" y="3869510"/>
                <a:ext cx="4898873" cy="3046988"/>
              </a:xfrm>
              <a:prstGeom prst="rect">
                <a:avLst/>
              </a:prstGeom>
              <a:blipFill>
                <a:blip r:embed="rId2"/>
                <a:stretch>
                  <a:fillRect l="-1990" t="-1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9DA5903-3571-D3F9-7AF6-CB63926F186F}"/>
                  </a:ext>
                </a:extLst>
              </p:cNvPr>
              <p:cNvSpPr txBox="1"/>
              <p:nvPr/>
            </p:nvSpPr>
            <p:spPr>
              <a:xfrm>
                <a:off x="5125006" y="4897409"/>
                <a:ext cx="1506887" cy="954107"/>
              </a:xfrm>
              <a:prstGeom prst="rect">
                <a:avLst/>
              </a:prstGeom>
              <a:noFill/>
              <a:ln>
                <a:solidFill>
                  <a:srgbClr val="FF33CC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sz="2800" b="0" i="1" smtClean="0">
                        <a:solidFill>
                          <a:srgbClr val="FF33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FF33CC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b="0" dirty="0">
                    <a:solidFill>
                      <a:srgbClr val="FF33CC"/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sz="2800" b="0" i="1" smtClean="0">
                        <a:solidFill>
                          <a:srgbClr val="FF33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FF33CC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800" dirty="0">
                    <a:solidFill>
                      <a:srgbClr val="FF33CC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9DA5903-3571-D3F9-7AF6-CB63926F18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5006" y="4897409"/>
                <a:ext cx="1506887" cy="9541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FF33CC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117884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Adjacency List (Weighted)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37</a:t>
            </a:fld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7374272" y="1219201"/>
            <a:ext cx="587029" cy="5870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44" name="Rectangle 43"/>
          <p:cNvSpPr/>
          <p:nvPr/>
        </p:nvSpPr>
        <p:spPr>
          <a:xfrm>
            <a:off x="7374272" y="1806230"/>
            <a:ext cx="587029" cy="5870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45" name="Rectangle 44"/>
          <p:cNvSpPr/>
          <p:nvPr/>
        </p:nvSpPr>
        <p:spPr>
          <a:xfrm>
            <a:off x="7374272" y="2393259"/>
            <a:ext cx="587029" cy="5870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46" name="Rectangle 45"/>
          <p:cNvSpPr/>
          <p:nvPr/>
        </p:nvSpPr>
        <p:spPr>
          <a:xfrm>
            <a:off x="7374272" y="2980288"/>
            <a:ext cx="587029" cy="5870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47" name="Rectangle 46"/>
          <p:cNvSpPr/>
          <p:nvPr/>
        </p:nvSpPr>
        <p:spPr>
          <a:xfrm>
            <a:off x="7374272" y="3567317"/>
            <a:ext cx="587029" cy="5870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48" name="Rectangle 47"/>
          <p:cNvSpPr/>
          <p:nvPr/>
        </p:nvSpPr>
        <p:spPr>
          <a:xfrm>
            <a:off x="7374272" y="4154346"/>
            <a:ext cx="587029" cy="5870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49" name="Rectangle 48"/>
          <p:cNvSpPr/>
          <p:nvPr/>
        </p:nvSpPr>
        <p:spPr>
          <a:xfrm>
            <a:off x="7374272" y="4741375"/>
            <a:ext cx="587029" cy="5870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50" name="Rectangle 49"/>
          <p:cNvSpPr/>
          <p:nvPr/>
        </p:nvSpPr>
        <p:spPr>
          <a:xfrm>
            <a:off x="7374272" y="5328404"/>
            <a:ext cx="587029" cy="5870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8</a:t>
            </a:r>
          </a:p>
        </p:txBody>
      </p:sp>
      <p:sp>
        <p:nvSpPr>
          <p:cNvPr id="51" name="Rectangle 50"/>
          <p:cNvSpPr/>
          <p:nvPr/>
        </p:nvSpPr>
        <p:spPr>
          <a:xfrm>
            <a:off x="7374272" y="5915433"/>
            <a:ext cx="587029" cy="5870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9</a:t>
            </a:r>
          </a:p>
        </p:txBody>
      </p:sp>
      <p:sp>
        <p:nvSpPr>
          <p:cNvPr id="52" name="Rectangle 51"/>
          <p:cNvSpPr/>
          <p:nvPr/>
        </p:nvSpPr>
        <p:spPr>
          <a:xfrm>
            <a:off x="8085572" y="1219200"/>
            <a:ext cx="587029" cy="587029"/>
          </a:xfrm>
          <a:prstGeom prst="rect">
            <a:avLst/>
          </a:prstGeom>
          <a:solidFill>
            <a:srgbClr val="FF505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53" name="Rectangle 52"/>
          <p:cNvSpPr/>
          <p:nvPr/>
        </p:nvSpPr>
        <p:spPr>
          <a:xfrm>
            <a:off x="8672601" y="1218290"/>
            <a:ext cx="587029" cy="587029"/>
          </a:xfrm>
          <a:prstGeom prst="rect">
            <a:avLst/>
          </a:prstGeom>
          <a:solidFill>
            <a:srgbClr val="FF505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54" name="Rectangle 53"/>
          <p:cNvSpPr/>
          <p:nvPr/>
        </p:nvSpPr>
        <p:spPr>
          <a:xfrm>
            <a:off x="8085571" y="1806230"/>
            <a:ext cx="587029" cy="587029"/>
          </a:xfrm>
          <a:prstGeom prst="rect">
            <a:avLst/>
          </a:prstGeom>
          <a:solidFill>
            <a:srgbClr val="FF505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55" name="Rectangle 54"/>
          <p:cNvSpPr/>
          <p:nvPr/>
        </p:nvSpPr>
        <p:spPr>
          <a:xfrm>
            <a:off x="8672600" y="1805320"/>
            <a:ext cx="587029" cy="587029"/>
          </a:xfrm>
          <a:prstGeom prst="rect">
            <a:avLst/>
          </a:prstGeom>
          <a:solidFill>
            <a:srgbClr val="FF505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56" name="Rectangle 55"/>
          <p:cNvSpPr/>
          <p:nvPr/>
        </p:nvSpPr>
        <p:spPr>
          <a:xfrm>
            <a:off x="9259629" y="1805319"/>
            <a:ext cx="587029" cy="587029"/>
          </a:xfrm>
          <a:prstGeom prst="rect">
            <a:avLst/>
          </a:prstGeom>
          <a:solidFill>
            <a:srgbClr val="FF505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57" name="Rectangle 56"/>
          <p:cNvSpPr/>
          <p:nvPr/>
        </p:nvSpPr>
        <p:spPr>
          <a:xfrm>
            <a:off x="8085570" y="2392348"/>
            <a:ext cx="587029" cy="587029"/>
          </a:xfrm>
          <a:prstGeom prst="rect">
            <a:avLst/>
          </a:prstGeom>
          <a:solidFill>
            <a:srgbClr val="FF505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58" name="Rectangle 57"/>
          <p:cNvSpPr/>
          <p:nvPr/>
        </p:nvSpPr>
        <p:spPr>
          <a:xfrm>
            <a:off x="8672599" y="2391438"/>
            <a:ext cx="587029" cy="587029"/>
          </a:xfrm>
          <a:prstGeom prst="rect">
            <a:avLst/>
          </a:prstGeom>
          <a:solidFill>
            <a:srgbClr val="FF505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59" name="Rectangle 58"/>
          <p:cNvSpPr/>
          <p:nvPr/>
        </p:nvSpPr>
        <p:spPr>
          <a:xfrm>
            <a:off x="9259628" y="2391437"/>
            <a:ext cx="587029" cy="587029"/>
          </a:xfrm>
          <a:prstGeom prst="rect">
            <a:avLst/>
          </a:prstGeom>
          <a:solidFill>
            <a:srgbClr val="FF505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60" name="Rectangle 59"/>
          <p:cNvSpPr/>
          <p:nvPr/>
        </p:nvSpPr>
        <p:spPr>
          <a:xfrm>
            <a:off x="9847358" y="2393259"/>
            <a:ext cx="587029" cy="587029"/>
          </a:xfrm>
          <a:prstGeom prst="rect">
            <a:avLst/>
          </a:prstGeom>
          <a:solidFill>
            <a:srgbClr val="FF505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61" name="Rectangle 60"/>
          <p:cNvSpPr/>
          <p:nvPr/>
        </p:nvSpPr>
        <p:spPr>
          <a:xfrm>
            <a:off x="8090584" y="2980287"/>
            <a:ext cx="587029" cy="587029"/>
          </a:xfrm>
          <a:prstGeom prst="rect">
            <a:avLst/>
          </a:prstGeom>
          <a:solidFill>
            <a:srgbClr val="FF505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62" name="Rectangle 61"/>
          <p:cNvSpPr/>
          <p:nvPr/>
        </p:nvSpPr>
        <p:spPr>
          <a:xfrm>
            <a:off x="8677613" y="2980288"/>
            <a:ext cx="587029" cy="587029"/>
          </a:xfrm>
          <a:prstGeom prst="rect">
            <a:avLst/>
          </a:prstGeom>
          <a:solidFill>
            <a:srgbClr val="FF505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63" name="Rectangle 62"/>
          <p:cNvSpPr/>
          <p:nvPr/>
        </p:nvSpPr>
        <p:spPr>
          <a:xfrm>
            <a:off x="9264642" y="2980288"/>
            <a:ext cx="587029" cy="587029"/>
          </a:xfrm>
          <a:prstGeom prst="rect">
            <a:avLst/>
          </a:prstGeom>
          <a:solidFill>
            <a:srgbClr val="FF505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64" name="Rectangle 63"/>
          <p:cNvSpPr/>
          <p:nvPr/>
        </p:nvSpPr>
        <p:spPr>
          <a:xfrm>
            <a:off x="8090584" y="3556219"/>
            <a:ext cx="587029" cy="587029"/>
          </a:xfrm>
          <a:prstGeom prst="rect">
            <a:avLst/>
          </a:prstGeom>
          <a:solidFill>
            <a:srgbClr val="FF505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65" name="Rectangle 64"/>
          <p:cNvSpPr/>
          <p:nvPr/>
        </p:nvSpPr>
        <p:spPr>
          <a:xfrm>
            <a:off x="8677613" y="3555309"/>
            <a:ext cx="587029" cy="587029"/>
          </a:xfrm>
          <a:prstGeom prst="rect">
            <a:avLst/>
          </a:prstGeom>
          <a:solidFill>
            <a:srgbClr val="FF505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66" name="Rectangle 65"/>
          <p:cNvSpPr/>
          <p:nvPr/>
        </p:nvSpPr>
        <p:spPr>
          <a:xfrm>
            <a:off x="9264642" y="3555308"/>
            <a:ext cx="587029" cy="587029"/>
          </a:xfrm>
          <a:prstGeom prst="rect">
            <a:avLst/>
          </a:prstGeom>
          <a:solidFill>
            <a:srgbClr val="FF505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67" name="Rectangle 66"/>
          <p:cNvSpPr/>
          <p:nvPr/>
        </p:nvSpPr>
        <p:spPr>
          <a:xfrm>
            <a:off x="9852372" y="3557130"/>
            <a:ext cx="587029" cy="587029"/>
          </a:xfrm>
          <a:prstGeom prst="rect">
            <a:avLst/>
          </a:prstGeom>
          <a:solidFill>
            <a:srgbClr val="FF505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8</a:t>
            </a:r>
          </a:p>
        </p:txBody>
      </p:sp>
      <p:sp>
        <p:nvSpPr>
          <p:cNvPr id="68" name="Rectangle 67"/>
          <p:cNvSpPr/>
          <p:nvPr/>
        </p:nvSpPr>
        <p:spPr>
          <a:xfrm>
            <a:off x="8090583" y="4162378"/>
            <a:ext cx="587029" cy="587029"/>
          </a:xfrm>
          <a:prstGeom prst="rect">
            <a:avLst/>
          </a:prstGeom>
          <a:solidFill>
            <a:srgbClr val="FF505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69" name="Rectangle 68"/>
          <p:cNvSpPr/>
          <p:nvPr/>
        </p:nvSpPr>
        <p:spPr>
          <a:xfrm>
            <a:off x="8677612" y="4161468"/>
            <a:ext cx="587029" cy="587029"/>
          </a:xfrm>
          <a:prstGeom prst="rect">
            <a:avLst/>
          </a:prstGeom>
          <a:solidFill>
            <a:srgbClr val="FF505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70" name="Rectangle 69"/>
          <p:cNvSpPr/>
          <p:nvPr/>
        </p:nvSpPr>
        <p:spPr>
          <a:xfrm>
            <a:off x="9264641" y="4161467"/>
            <a:ext cx="587029" cy="587029"/>
          </a:xfrm>
          <a:prstGeom prst="rect">
            <a:avLst/>
          </a:prstGeom>
          <a:solidFill>
            <a:srgbClr val="FF505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71" name="Rectangle 70"/>
          <p:cNvSpPr/>
          <p:nvPr/>
        </p:nvSpPr>
        <p:spPr>
          <a:xfrm>
            <a:off x="8090584" y="4741374"/>
            <a:ext cx="587029" cy="587029"/>
          </a:xfrm>
          <a:prstGeom prst="rect">
            <a:avLst/>
          </a:prstGeom>
          <a:solidFill>
            <a:srgbClr val="FF505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72" name="Rectangle 71"/>
          <p:cNvSpPr/>
          <p:nvPr/>
        </p:nvSpPr>
        <p:spPr>
          <a:xfrm>
            <a:off x="8677613" y="4740464"/>
            <a:ext cx="587029" cy="587029"/>
          </a:xfrm>
          <a:prstGeom prst="rect">
            <a:avLst/>
          </a:prstGeom>
          <a:solidFill>
            <a:srgbClr val="FF505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73" name="Rectangle 72"/>
          <p:cNvSpPr/>
          <p:nvPr/>
        </p:nvSpPr>
        <p:spPr>
          <a:xfrm>
            <a:off x="9264642" y="4740463"/>
            <a:ext cx="587029" cy="587029"/>
          </a:xfrm>
          <a:prstGeom prst="rect">
            <a:avLst/>
          </a:prstGeom>
          <a:solidFill>
            <a:srgbClr val="FF505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8</a:t>
            </a:r>
          </a:p>
        </p:txBody>
      </p:sp>
      <p:sp>
        <p:nvSpPr>
          <p:cNvPr id="74" name="Rectangle 73"/>
          <p:cNvSpPr/>
          <p:nvPr/>
        </p:nvSpPr>
        <p:spPr>
          <a:xfrm>
            <a:off x="9846657" y="4749407"/>
            <a:ext cx="587029" cy="587029"/>
          </a:xfrm>
          <a:prstGeom prst="rect">
            <a:avLst/>
          </a:prstGeom>
          <a:solidFill>
            <a:srgbClr val="FF505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9</a:t>
            </a:r>
          </a:p>
        </p:txBody>
      </p:sp>
      <p:sp>
        <p:nvSpPr>
          <p:cNvPr id="75" name="Rectangle 74"/>
          <p:cNvSpPr/>
          <p:nvPr/>
        </p:nvSpPr>
        <p:spPr>
          <a:xfrm>
            <a:off x="8090584" y="5327492"/>
            <a:ext cx="587029" cy="587029"/>
          </a:xfrm>
          <a:prstGeom prst="rect">
            <a:avLst/>
          </a:prstGeom>
          <a:solidFill>
            <a:srgbClr val="FF505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76" name="Rectangle 75"/>
          <p:cNvSpPr/>
          <p:nvPr/>
        </p:nvSpPr>
        <p:spPr>
          <a:xfrm>
            <a:off x="8677613" y="5326582"/>
            <a:ext cx="587029" cy="587029"/>
          </a:xfrm>
          <a:prstGeom prst="rect">
            <a:avLst/>
          </a:prstGeom>
          <a:solidFill>
            <a:srgbClr val="FF505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77" name="Rectangle 76"/>
          <p:cNvSpPr/>
          <p:nvPr/>
        </p:nvSpPr>
        <p:spPr>
          <a:xfrm>
            <a:off x="9264642" y="5326581"/>
            <a:ext cx="587029" cy="587029"/>
          </a:xfrm>
          <a:prstGeom prst="rect">
            <a:avLst/>
          </a:prstGeom>
          <a:solidFill>
            <a:srgbClr val="FF505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9</a:t>
            </a:r>
          </a:p>
        </p:txBody>
      </p:sp>
      <p:sp>
        <p:nvSpPr>
          <p:cNvPr id="78" name="Rectangle 77"/>
          <p:cNvSpPr/>
          <p:nvPr/>
        </p:nvSpPr>
        <p:spPr>
          <a:xfrm>
            <a:off x="8085569" y="5915433"/>
            <a:ext cx="587029" cy="587029"/>
          </a:xfrm>
          <a:prstGeom prst="rect">
            <a:avLst/>
          </a:prstGeom>
          <a:solidFill>
            <a:srgbClr val="FF505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79" name="Rectangle 78"/>
          <p:cNvSpPr/>
          <p:nvPr/>
        </p:nvSpPr>
        <p:spPr>
          <a:xfrm>
            <a:off x="8672598" y="5914523"/>
            <a:ext cx="587029" cy="587029"/>
          </a:xfrm>
          <a:prstGeom prst="rect">
            <a:avLst/>
          </a:prstGeom>
          <a:solidFill>
            <a:srgbClr val="FF505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8</a:t>
            </a:r>
          </a:p>
        </p:txBody>
      </p: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4D19F696-5548-15EA-EAB6-8A6E02CA8B19}"/>
              </a:ext>
            </a:extLst>
          </p:cNvPr>
          <p:cNvGrpSpPr/>
          <p:nvPr/>
        </p:nvGrpSpPr>
        <p:grpSpPr>
          <a:xfrm>
            <a:off x="1524000" y="1143000"/>
            <a:ext cx="4600060" cy="2787240"/>
            <a:chOff x="0" y="2862182"/>
            <a:chExt cx="7044346" cy="4268266"/>
          </a:xfrm>
        </p:grpSpPr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53DE259D-9034-9B3D-5EC4-DDD8E2DDC8F5}"/>
                </a:ext>
              </a:extLst>
            </p:cNvPr>
            <p:cNvCxnSpPr>
              <a:stCxn id="153" idx="7"/>
              <a:endCxn id="154" idx="2"/>
            </p:cNvCxnSpPr>
            <p:nvPr/>
          </p:nvCxnSpPr>
          <p:spPr>
            <a:xfrm flipV="1">
              <a:off x="438102" y="3276727"/>
              <a:ext cx="1492916" cy="96260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600F064A-9EA6-2346-9FD2-6D7C878741F6}"/>
                </a:ext>
              </a:extLst>
            </p:cNvPr>
            <p:cNvCxnSpPr>
              <a:stCxn id="154" idx="6"/>
              <a:endCxn id="157" idx="2"/>
            </p:cNvCxnSpPr>
            <p:nvPr/>
          </p:nvCxnSpPr>
          <p:spPr>
            <a:xfrm>
              <a:off x="2444286" y="3276727"/>
              <a:ext cx="1510213" cy="5239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90754BF9-F23A-64E4-9FC9-D8C00C7BF946}"/>
                </a:ext>
              </a:extLst>
            </p:cNvPr>
            <p:cNvCxnSpPr>
              <a:stCxn id="153" idx="4"/>
              <a:endCxn id="155" idx="1"/>
            </p:cNvCxnSpPr>
            <p:nvPr/>
          </p:nvCxnSpPr>
          <p:spPr>
            <a:xfrm>
              <a:off x="256634" y="4677433"/>
              <a:ext cx="857899" cy="1046257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BA6F304E-20EE-84AA-387B-778C945E958C}"/>
                </a:ext>
              </a:extLst>
            </p:cNvPr>
            <p:cNvCxnSpPr>
              <a:stCxn id="156" idx="3"/>
              <a:endCxn id="155" idx="7"/>
            </p:cNvCxnSpPr>
            <p:nvPr/>
          </p:nvCxnSpPr>
          <p:spPr>
            <a:xfrm flipH="1">
              <a:off x="1477469" y="4930617"/>
              <a:ext cx="1172042" cy="793073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3B40A342-7886-3842-E103-4EE1B48F9158}"/>
                </a:ext>
              </a:extLst>
            </p:cNvPr>
            <p:cNvCxnSpPr>
              <a:stCxn id="158" idx="2"/>
              <a:endCxn id="155" idx="5"/>
            </p:cNvCxnSpPr>
            <p:nvPr/>
          </p:nvCxnSpPr>
          <p:spPr>
            <a:xfrm flipH="1" flipV="1">
              <a:off x="1477469" y="6086626"/>
              <a:ext cx="1369411" cy="56531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53F2A868-BB12-BF4F-B8C3-E46D41E28D92}"/>
                </a:ext>
              </a:extLst>
            </p:cNvPr>
            <p:cNvCxnSpPr>
              <a:stCxn id="156" idx="5"/>
              <a:endCxn id="158" idx="0"/>
            </p:cNvCxnSpPr>
            <p:nvPr/>
          </p:nvCxnSpPr>
          <p:spPr>
            <a:xfrm>
              <a:off x="3012447" y="4930617"/>
              <a:ext cx="91067" cy="146468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2C2CD981-8616-F667-62EF-DB0103A9E88F}"/>
                </a:ext>
              </a:extLst>
            </p:cNvPr>
            <p:cNvCxnSpPr>
              <a:stCxn id="156" idx="7"/>
              <a:endCxn id="157" idx="3"/>
            </p:cNvCxnSpPr>
            <p:nvPr/>
          </p:nvCxnSpPr>
          <p:spPr>
            <a:xfrm flipV="1">
              <a:off x="3012447" y="3510585"/>
              <a:ext cx="1017218" cy="105709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762BEFD1-E5FB-315B-AF38-F2D298BEDCFF}"/>
                </a:ext>
              </a:extLst>
            </p:cNvPr>
            <p:cNvCxnSpPr>
              <a:stCxn id="158" idx="6"/>
              <a:endCxn id="159" idx="3"/>
            </p:cNvCxnSpPr>
            <p:nvPr/>
          </p:nvCxnSpPr>
          <p:spPr>
            <a:xfrm flipV="1">
              <a:off x="3360148" y="6576771"/>
              <a:ext cx="1716185" cy="7516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CF8DBD37-0CD6-E31F-4C9A-532CD6185060}"/>
                </a:ext>
              </a:extLst>
            </p:cNvPr>
            <p:cNvCxnSpPr>
              <a:stCxn id="159" idx="1"/>
              <a:endCxn id="157" idx="4"/>
            </p:cNvCxnSpPr>
            <p:nvPr/>
          </p:nvCxnSpPr>
          <p:spPr>
            <a:xfrm flipH="1" flipV="1">
              <a:off x="4211133" y="3585751"/>
              <a:ext cx="865200" cy="262808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144C237A-6AAB-6817-E6B9-534CCEB7CFCA}"/>
                </a:ext>
              </a:extLst>
            </p:cNvPr>
            <p:cNvCxnSpPr>
              <a:stCxn id="161" idx="2"/>
              <a:endCxn id="157" idx="5"/>
            </p:cNvCxnSpPr>
            <p:nvPr/>
          </p:nvCxnSpPr>
          <p:spPr>
            <a:xfrm flipH="1" flipV="1">
              <a:off x="4392599" y="3510584"/>
              <a:ext cx="893790" cy="49520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7517E6B9-5FAD-1D92-1585-BCC74F25EB25}"/>
                </a:ext>
              </a:extLst>
            </p:cNvPr>
            <p:cNvCxnSpPr>
              <a:stCxn id="159" idx="0"/>
              <a:endCxn id="161" idx="3"/>
            </p:cNvCxnSpPr>
            <p:nvPr/>
          </p:nvCxnSpPr>
          <p:spPr>
            <a:xfrm flipV="1">
              <a:off x="5257802" y="4187257"/>
              <a:ext cx="103754" cy="1951413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180BF92C-AE8E-5157-E223-D4D83DAA35C1}"/>
                </a:ext>
              </a:extLst>
            </p:cNvPr>
            <p:cNvCxnSpPr>
              <a:stCxn id="160" idx="1"/>
              <a:endCxn id="161" idx="5"/>
            </p:cNvCxnSpPr>
            <p:nvPr/>
          </p:nvCxnSpPr>
          <p:spPr>
            <a:xfrm flipH="1" flipV="1">
              <a:off x="5724490" y="4187257"/>
              <a:ext cx="881755" cy="67487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7F363BD5-5FDA-E77C-8DEA-CC5C0E195765}"/>
                </a:ext>
              </a:extLst>
            </p:cNvPr>
            <p:cNvCxnSpPr>
              <a:stCxn id="160" idx="3"/>
              <a:endCxn id="159" idx="6"/>
            </p:cNvCxnSpPr>
            <p:nvPr/>
          </p:nvCxnSpPr>
          <p:spPr>
            <a:xfrm flipH="1">
              <a:off x="5514435" y="5225062"/>
              <a:ext cx="1091809" cy="117024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4E071D5E-15D2-5AF2-53D8-731A74F0CF08}"/>
                </a:ext>
              </a:extLst>
            </p:cNvPr>
            <p:cNvSpPr txBox="1"/>
            <p:nvPr/>
          </p:nvSpPr>
          <p:spPr>
            <a:xfrm>
              <a:off x="767228" y="3195081"/>
              <a:ext cx="641186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10</a:t>
              </a:r>
            </a:p>
          </p:txBody>
        </p: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518557C3-85CC-BEF6-F48F-88C8BA0C1A9B}"/>
                </a:ext>
              </a:extLst>
            </p:cNvPr>
            <p:cNvSpPr txBox="1"/>
            <p:nvPr/>
          </p:nvSpPr>
          <p:spPr>
            <a:xfrm>
              <a:off x="6095562" y="4099030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D55F019B-1C59-1125-9827-21B16E49DB73}"/>
                </a:ext>
              </a:extLst>
            </p:cNvPr>
            <p:cNvSpPr txBox="1"/>
            <p:nvPr/>
          </p:nvSpPr>
          <p:spPr>
            <a:xfrm>
              <a:off x="3895875" y="6564868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6</a:t>
              </a:r>
            </a:p>
          </p:txBody>
        </p:sp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0CF82939-6E09-13CC-D97F-E560BA7843D7}"/>
                </a:ext>
              </a:extLst>
            </p:cNvPr>
            <p:cNvSpPr txBox="1"/>
            <p:nvPr/>
          </p:nvSpPr>
          <p:spPr>
            <a:xfrm>
              <a:off x="6047348" y="5905158"/>
              <a:ext cx="641186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11</a:t>
              </a:r>
            </a:p>
          </p:txBody>
        </p: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C98494BD-6655-8F50-4790-9A0BBB60C681}"/>
                </a:ext>
              </a:extLst>
            </p:cNvPr>
            <p:cNvSpPr txBox="1"/>
            <p:nvPr/>
          </p:nvSpPr>
          <p:spPr>
            <a:xfrm>
              <a:off x="5255801" y="4595356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9</a:t>
              </a:r>
            </a:p>
          </p:txBody>
        </p: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CFA7B874-2677-8E34-798E-8179ACD4FD40}"/>
                </a:ext>
              </a:extLst>
            </p:cNvPr>
            <p:cNvSpPr txBox="1"/>
            <p:nvPr/>
          </p:nvSpPr>
          <p:spPr>
            <a:xfrm>
              <a:off x="4119679" y="4462779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5</a:t>
              </a:r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8F2F83A0-B969-19D8-5ABE-7FD1DE889918}"/>
                </a:ext>
              </a:extLst>
            </p:cNvPr>
            <p:cNvSpPr txBox="1"/>
            <p:nvPr/>
          </p:nvSpPr>
          <p:spPr>
            <a:xfrm>
              <a:off x="4582463" y="3299181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8</a:t>
              </a:r>
            </a:p>
          </p:txBody>
        </p:sp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F95F8570-0D82-9501-E9AE-75D60BA6E19C}"/>
                </a:ext>
              </a:extLst>
            </p:cNvPr>
            <p:cNvSpPr txBox="1"/>
            <p:nvPr/>
          </p:nvSpPr>
          <p:spPr>
            <a:xfrm>
              <a:off x="3058462" y="5546336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953B783E-FF23-6B52-438F-674A468879E4}"/>
                </a:ext>
              </a:extLst>
            </p:cNvPr>
            <p:cNvSpPr txBox="1"/>
            <p:nvPr/>
          </p:nvSpPr>
          <p:spPr>
            <a:xfrm>
              <a:off x="3064048" y="3778529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7</a:t>
              </a:r>
            </a:p>
          </p:txBody>
        </p:sp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0A893A4E-4EB6-B07D-B0D4-EE0196BAE491}"/>
                </a:ext>
              </a:extLst>
            </p:cNvPr>
            <p:cNvSpPr txBox="1"/>
            <p:nvPr/>
          </p:nvSpPr>
          <p:spPr>
            <a:xfrm>
              <a:off x="2051034" y="5224258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9B8F87E7-4A5E-FF90-5FBD-706547EB4B56}"/>
                </a:ext>
              </a:extLst>
            </p:cNvPr>
            <p:cNvSpPr txBox="1"/>
            <p:nvPr/>
          </p:nvSpPr>
          <p:spPr>
            <a:xfrm>
              <a:off x="1885966" y="6404395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</a:t>
              </a:r>
            </a:p>
          </p:txBody>
        </p:sp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A2AB894E-2934-FDB6-4D23-436B6C4566B9}"/>
                </a:ext>
              </a:extLst>
            </p:cNvPr>
            <p:cNvSpPr txBox="1"/>
            <p:nvPr/>
          </p:nvSpPr>
          <p:spPr>
            <a:xfrm>
              <a:off x="2830979" y="2862182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8</a:t>
              </a:r>
            </a:p>
          </p:txBody>
        </p: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6B4BF10C-B938-B868-6846-217819D9C43C}"/>
                </a:ext>
              </a:extLst>
            </p:cNvPr>
            <p:cNvSpPr txBox="1"/>
            <p:nvPr/>
          </p:nvSpPr>
          <p:spPr>
            <a:xfrm>
              <a:off x="256634" y="5096526"/>
              <a:ext cx="641186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12</a:t>
              </a:r>
            </a:p>
          </p:txBody>
        </p: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1A55DDF5-D54E-B68D-2B1A-F2F79A1A54D9}"/>
                </a:ext>
              </a:extLst>
            </p:cNvPr>
            <p:cNvCxnSpPr>
              <a:stCxn id="154" idx="4"/>
              <a:endCxn id="155" idx="0"/>
            </p:cNvCxnSpPr>
            <p:nvPr/>
          </p:nvCxnSpPr>
          <p:spPr>
            <a:xfrm flipH="1">
              <a:off x="1296001" y="3533361"/>
              <a:ext cx="891651" cy="2115163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95C80263-D548-6F68-09D4-4D3420440F4A}"/>
                </a:ext>
              </a:extLst>
            </p:cNvPr>
            <p:cNvSpPr txBox="1"/>
            <p:nvPr/>
          </p:nvSpPr>
          <p:spPr>
            <a:xfrm>
              <a:off x="1414258" y="4262423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9</a:t>
              </a:r>
            </a:p>
          </p:txBody>
        </p:sp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DD9488D2-B8EF-8FDB-44AE-CB1A83360F25}"/>
                </a:ext>
              </a:extLst>
            </p:cNvPr>
            <p:cNvSpPr/>
            <p:nvPr/>
          </p:nvSpPr>
          <p:spPr>
            <a:xfrm>
              <a:off x="0" y="4164165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6963990B-CD15-ACFE-15D8-27B89352DE7E}"/>
                </a:ext>
              </a:extLst>
            </p:cNvPr>
            <p:cNvSpPr/>
            <p:nvPr/>
          </p:nvSpPr>
          <p:spPr>
            <a:xfrm>
              <a:off x="1931018" y="3020093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486583D9-0D6B-4722-E14B-49D47452CC06}"/>
                </a:ext>
              </a:extLst>
            </p:cNvPr>
            <p:cNvSpPr/>
            <p:nvPr/>
          </p:nvSpPr>
          <p:spPr>
            <a:xfrm>
              <a:off x="1039367" y="5648524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</a:t>
              </a:r>
            </a:p>
          </p:txBody>
        </p:sp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AA8B5BB0-6947-0F92-05DA-19F7129D50F9}"/>
                </a:ext>
              </a:extLst>
            </p:cNvPr>
            <p:cNvSpPr/>
            <p:nvPr/>
          </p:nvSpPr>
          <p:spPr>
            <a:xfrm>
              <a:off x="2574345" y="4492515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4</a:t>
              </a:r>
            </a:p>
          </p:txBody>
        </p:sp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23139458-4DB4-9D74-38A4-CE1D0EAAE6B9}"/>
                </a:ext>
              </a:extLst>
            </p:cNvPr>
            <p:cNvSpPr/>
            <p:nvPr/>
          </p:nvSpPr>
          <p:spPr>
            <a:xfrm>
              <a:off x="3954499" y="3072483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5</a:t>
              </a:r>
            </a:p>
          </p:txBody>
        </p:sp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AD337E16-1EBE-88D1-EF21-7F2563787DEF}"/>
                </a:ext>
              </a:extLst>
            </p:cNvPr>
            <p:cNvSpPr/>
            <p:nvPr/>
          </p:nvSpPr>
          <p:spPr>
            <a:xfrm>
              <a:off x="2846880" y="6395303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6</a:t>
              </a:r>
            </a:p>
          </p:txBody>
        </p: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653DFFF2-181E-3C12-F6D4-333170CB7DE0}"/>
                </a:ext>
              </a:extLst>
            </p:cNvPr>
            <p:cNvSpPr/>
            <p:nvPr/>
          </p:nvSpPr>
          <p:spPr>
            <a:xfrm>
              <a:off x="5001167" y="6138669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7</a:t>
              </a:r>
            </a:p>
          </p:txBody>
        </p:sp>
        <p:sp>
          <p:nvSpPr>
            <p:cNvPr id="160" name="Oval 159">
              <a:extLst>
                <a:ext uri="{FF2B5EF4-FFF2-40B4-BE49-F238E27FC236}">
                  <a16:creationId xmlns:a16="http://schemas.microsoft.com/office/drawing/2014/main" id="{B8F22F5D-6223-4D66-9A1E-0C966266F488}"/>
                </a:ext>
              </a:extLst>
            </p:cNvPr>
            <p:cNvSpPr/>
            <p:nvPr/>
          </p:nvSpPr>
          <p:spPr>
            <a:xfrm>
              <a:off x="6531078" y="4786960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9</a:t>
              </a:r>
            </a:p>
          </p:txBody>
        </p:sp>
        <p:sp>
          <p:nvSpPr>
            <p:cNvPr id="161" name="Oval 160">
              <a:extLst>
                <a:ext uri="{FF2B5EF4-FFF2-40B4-BE49-F238E27FC236}">
                  <a16:creationId xmlns:a16="http://schemas.microsoft.com/office/drawing/2014/main" id="{7500B587-7CCC-AE36-EFC0-7B1F312CE49C}"/>
                </a:ext>
              </a:extLst>
            </p:cNvPr>
            <p:cNvSpPr/>
            <p:nvPr/>
          </p:nvSpPr>
          <p:spPr>
            <a:xfrm>
              <a:off x="5286390" y="3749156"/>
              <a:ext cx="513267" cy="51326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8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2" name="TextBox 161">
                <a:extLst>
                  <a:ext uri="{FF2B5EF4-FFF2-40B4-BE49-F238E27FC236}">
                    <a16:creationId xmlns:a16="http://schemas.microsoft.com/office/drawing/2014/main" id="{47227EA9-9350-06C5-302B-3C6F9F212B76}"/>
                  </a:ext>
                </a:extLst>
              </p:cNvPr>
              <p:cNvSpPr txBox="1"/>
              <p:nvPr/>
            </p:nvSpPr>
            <p:spPr>
              <a:xfrm>
                <a:off x="96850" y="3869510"/>
                <a:ext cx="4587410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Time/Space Tradeoffs</a:t>
                </a:r>
              </a:p>
              <a:p>
                <a:r>
                  <a:rPr lang="en-US" sz="2400" dirty="0"/>
                  <a:t>Space to represent: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Add Edge: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Remove Edge: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Check if Edge Exists: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Get Neighbors (incoming):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(?)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Get Neighbors (outgoing):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(?)</m:t>
                    </m:r>
                  </m:oMath>
                </a14:m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162" name="TextBox 161">
                <a:extLst>
                  <a:ext uri="{FF2B5EF4-FFF2-40B4-BE49-F238E27FC236}">
                    <a16:creationId xmlns:a16="http://schemas.microsoft.com/office/drawing/2014/main" id="{47227EA9-9350-06C5-302B-3C6F9F212B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50" y="3869510"/>
                <a:ext cx="4587410" cy="3046988"/>
              </a:xfrm>
              <a:prstGeom prst="rect">
                <a:avLst/>
              </a:prstGeom>
              <a:blipFill>
                <a:blip r:embed="rId2"/>
                <a:stretch>
                  <a:fillRect l="-2128" t="-1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3" name="TextBox 162">
                <a:extLst>
                  <a:ext uri="{FF2B5EF4-FFF2-40B4-BE49-F238E27FC236}">
                    <a16:creationId xmlns:a16="http://schemas.microsoft.com/office/drawing/2014/main" id="{709F0509-CE27-F1CC-E53E-D4ED982DE55A}"/>
                  </a:ext>
                </a:extLst>
              </p:cNvPr>
              <p:cNvSpPr txBox="1"/>
              <p:nvPr/>
            </p:nvSpPr>
            <p:spPr>
              <a:xfrm>
                <a:off x="5125006" y="4897409"/>
                <a:ext cx="1506887" cy="954107"/>
              </a:xfrm>
              <a:prstGeom prst="rect">
                <a:avLst/>
              </a:prstGeom>
              <a:noFill/>
              <a:ln>
                <a:solidFill>
                  <a:srgbClr val="FF33CC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sz="2800" b="0" i="1" smtClean="0">
                        <a:solidFill>
                          <a:srgbClr val="FF33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FF33CC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b="0" dirty="0">
                    <a:solidFill>
                      <a:srgbClr val="FF33CC"/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sz="2800" b="0" i="1" smtClean="0">
                        <a:solidFill>
                          <a:srgbClr val="FF33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FF33CC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800" dirty="0">
                    <a:solidFill>
                      <a:srgbClr val="FF33CC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63" name="TextBox 162">
                <a:extLst>
                  <a:ext uri="{FF2B5EF4-FFF2-40B4-BE49-F238E27FC236}">
                    <a16:creationId xmlns:a16="http://schemas.microsoft.com/office/drawing/2014/main" id="{709F0509-CE27-F1CC-E53E-D4ED982DE5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5006" y="4897409"/>
                <a:ext cx="1506887" cy="9541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FF33CC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84064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Adjacency Matrix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38</a:t>
            </a:fld>
            <a:endParaRPr lang="en-US"/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F1A7F7DB-774F-DDB4-BC89-6AFAFF167796}"/>
              </a:ext>
            </a:extLst>
          </p:cNvPr>
          <p:cNvGrpSpPr/>
          <p:nvPr/>
        </p:nvGrpSpPr>
        <p:grpSpPr>
          <a:xfrm>
            <a:off x="7572412" y="1567190"/>
            <a:ext cx="4261557" cy="4144421"/>
            <a:chOff x="6939843" y="1796152"/>
            <a:chExt cx="2935140" cy="2854463"/>
          </a:xfrm>
        </p:grpSpPr>
        <p:sp>
          <p:nvSpPr>
            <p:cNvPr id="43" name="Rectangle 42"/>
            <p:cNvSpPr/>
            <p:nvPr/>
          </p:nvSpPr>
          <p:spPr>
            <a:xfrm>
              <a:off x="6939843" y="2090199"/>
              <a:ext cx="293514" cy="2935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</a:t>
              </a: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6939843" y="2383713"/>
              <a:ext cx="293514" cy="2935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</a:t>
              </a: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6939843" y="2661728"/>
              <a:ext cx="293514" cy="2935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</a:t>
              </a: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6939843" y="2944520"/>
              <a:ext cx="293514" cy="2935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</a:t>
              </a: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6939843" y="3237939"/>
              <a:ext cx="293514" cy="2935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</a:t>
              </a: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6939843" y="3510186"/>
              <a:ext cx="293514" cy="2935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</a:t>
              </a: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6939843" y="3774748"/>
              <a:ext cx="293514" cy="2935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G</a:t>
              </a: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6939843" y="4068510"/>
              <a:ext cx="293514" cy="2935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H</a:t>
              </a: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6939843" y="4346788"/>
              <a:ext cx="293514" cy="2935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I</a:t>
              </a: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7233357" y="1796152"/>
              <a:ext cx="2641626" cy="298875"/>
              <a:chOff x="5709357" y="1796152"/>
              <a:chExt cx="2641626" cy="298875"/>
            </a:xfrm>
          </p:grpSpPr>
          <p:sp>
            <p:nvSpPr>
              <p:cNvPr id="85" name="Rectangle 84"/>
              <p:cNvSpPr/>
              <p:nvPr/>
            </p:nvSpPr>
            <p:spPr>
              <a:xfrm>
                <a:off x="5709357" y="1796685"/>
                <a:ext cx="293514" cy="29351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A</a:t>
                </a:r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6002871" y="1796685"/>
                <a:ext cx="293514" cy="29351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B</a:t>
                </a:r>
              </a:p>
            </p:txBody>
          </p:sp>
          <p:sp>
            <p:nvSpPr>
              <p:cNvPr id="87" name="Rectangle 86"/>
              <p:cNvSpPr/>
              <p:nvPr/>
            </p:nvSpPr>
            <p:spPr>
              <a:xfrm>
                <a:off x="6296385" y="1796152"/>
                <a:ext cx="293514" cy="29351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C</a:t>
                </a:r>
              </a:p>
            </p:txBody>
          </p:sp>
          <p:sp>
            <p:nvSpPr>
              <p:cNvPr id="88" name="Rectangle 87"/>
              <p:cNvSpPr/>
              <p:nvPr/>
            </p:nvSpPr>
            <p:spPr>
              <a:xfrm>
                <a:off x="6589899" y="1796152"/>
                <a:ext cx="293514" cy="29351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D</a:t>
                </a:r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6883413" y="1796152"/>
                <a:ext cx="293514" cy="29351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E</a:t>
                </a:r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7176927" y="1796152"/>
                <a:ext cx="293514" cy="29351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F</a:t>
                </a:r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7470441" y="1801513"/>
                <a:ext cx="293514" cy="29351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G</a:t>
                </a:r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7763955" y="1801513"/>
                <a:ext cx="293514" cy="29351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H</a:t>
                </a:r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8057469" y="1796152"/>
                <a:ext cx="293514" cy="29351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I</a:t>
                </a:r>
              </a:p>
            </p:txBody>
          </p:sp>
        </p:grpSp>
        <p:sp>
          <p:nvSpPr>
            <p:cNvPr id="95" name="Rectangle 94"/>
            <p:cNvSpPr/>
            <p:nvPr/>
          </p:nvSpPr>
          <p:spPr>
            <a:xfrm>
              <a:off x="7233357" y="2112095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7526871" y="2112095"/>
              <a:ext cx="293514" cy="293514"/>
            </a:xfrm>
            <a:prstGeom prst="rect">
              <a:avLst/>
            </a:prstGeom>
            <a:solidFill>
              <a:srgbClr val="FF5050"/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7820385" y="2111562"/>
              <a:ext cx="293514" cy="293514"/>
            </a:xfrm>
            <a:prstGeom prst="rect">
              <a:avLst/>
            </a:prstGeom>
            <a:solidFill>
              <a:srgbClr val="FF5050"/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98" name="Rectangle 97"/>
            <p:cNvSpPr/>
            <p:nvPr/>
          </p:nvSpPr>
          <p:spPr>
            <a:xfrm>
              <a:off x="8113899" y="2111562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8407413" y="2111562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8700927" y="2111562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8994441" y="2111029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9287955" y="2111029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9581469" y="2111562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7233357" y="2377257"/>
              <a:ext cx="293514" cy="293514"/>
            </a:xfrm>
            <a:prstGeom prst="rect">
              <a:avLst/>
            </a:prstGeom>
            <a:solidFill>
              <a:srgbClr val="FF5050"/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7526871" y="2377257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7820385" y="2376724"/>
              <a:ext cx="293514" cy="293514"/>
            </a:xfrm>
            <a:prstGeom prst="rect">
              <a:avLst/>
            </a:prstGeom>
            <a:solidFill>
              <a:srgbClr val="FF5050"/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8113899" y="2376724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8407413" y="2376724"/>
              <a:ext cx="293514" cy="293514"/>
            </a:xfrm>
            <a:prstGeom prst="rect">
              <a:avLst/>
            </a:prstGeom>
            <a:solidFill>
              <a:srgbClr val="FF5050"/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8700927" y="2376724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8994441" y="2376191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9287955" y="2376191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9581469" y="2376724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7233357" y="2670294"/>
              <a:ext cx="293514" cy="293514"/>
            </a:xfrm>
            <a:prstGeom prst="rect">
              <a:avLst/>
            </a:prstGeom>
            <a:solidFill>
              <a:srgbClr val="FF5050"/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7526871" y="2670294"/>
              <a:ext cx="293514" cy="293514"/>
            </a:xfrm>
            <a:prstGeom prst="rect">
              <a:avLst/>
            </a:prstGeom>
            <a:solidFill>
              <a:srgbClr val="FF5050"/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7820385" y="2669761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8113899" y="2669761"/>
              <a:ext cx="293514" cy="293514"/>
            </a:xfrm>
            <a:prstGeom prst="rect">
              <a:avLst/>
            </a:prstGeom>
            <a:solidFill>
              <a:srgbClr val="FF5050"/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8407413" y="2669761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8700927" y="2669761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8994441" y="2669228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9287955" y="2669228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9581469" y="2669761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7233357" y="2935456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7526871" y="2935456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7820385" y="2934923"/>
              <a:ext cx="293514" cy="293514"/>
            </a:xfrm>
            <a:prstGeom prst="rect">
              <a:avLst/>
            </a:prstGeom>
            <a:solidFill>
              <a:srgbClr val="FF5050"/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8113899" y="2934923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8407413" y="2934923"/>
              <a:ext cx="293514" cy="293514"/>
            </a:xfrm>
            <a:prstGeom prst="rect">
              <a:avLst/>
            </a:prstGeom>
            <a:solidFill>
              <a:srgbClr val="FF5050"/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8700927" y="2934923"/>
              <a:ext cx="293514" cy="293514"/>
            </a:xfrm>
            <a:prstGeom prst="rect">
              <a:avLst/>
            </a:prstGeom>
            <a:solidFill>
              <a:srgbClr val="FF5050"/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8994441" y="2934390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9287955" y="2934390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9581469" y="2934923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7233357" y="3228970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7526871" y="3228970"/>
              <a:ext cx="293514" cy="293514"/>
            </a:xfrm>
            <a:prstGeom prst="rect">
              <a:avLst/>
            </a:prstGeom>
            <a:solidFill>
              <a:srgbClr val="FF5050"/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7820385" y="3228437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8" name="Rectangle 137"/>
            <p:cNvSpPr/>
            <p:nvPr/>
          </p:nvSpPr>
          <p:spPr>
            <a:xfrm>
              <a:off x="8113899" y="3228437"/>
              <a:ext cx="293514" cy="293514"/>
            </a:xfrm>
            <a:prstGeom prst="rect">
              <a:avLst/>
            </a:prstGeom>
            <a:solidFill>
              <a:srgbClr val="FF5050"/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39" name="Rectangle 138"/>
            <p:cNvSpPr/>
            <p:nvPr/>
          </p:nvSpPr>
          <p:spPr>
            <a:xfrm>
              <a:off x="8407413" y="3228437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8700927" y="3228437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8994441" y="3227904"/>
              <a:ext cx="293514" cy="293514"/>
            </a:xfrm>
            <a:prstGeom prst="rect">
              <a:avLst/>
            </a:prstGeom>
            <a:solidFill>
              <a:srgbClr val="FF5050"/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9287955" y="3227904"/>
              <a:ext cx="293514" cy="293514"/>
            </a:xfrm>
            <a:prstGeom prst="rect">
              <a:avLst/>
            </a:prstGeom>
            <a:solidFill>
              <a:srgbClr val="FF5050"/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9581469" y="3228437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7233357" y="3494132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7526871" y="3494132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7820385" y="3493599"/>
              <a:ext cx="293514" cy="293514"/>
            </a:xfrm>
            <a:prstGeom prst="rect">
              <a:avLst/>
            </a:prstGeom>
            <a:solidFill>
              <a:srgbClr val="FF5050"/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8113899" y="3493599"/>
              <a:ext cx="293514" cy="293514"/>
            </a:xfrm>
            <a:prstGeom prst="rect">
              <a:avLst/>
            </a:prstGeom>
            <a:solidFill>
              <a:srgbClr val="FF5050"/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8407413" y="3493599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8700927" y="3493599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1" name="Rectangle 150"/>
            <p:cNvSpPr/>
            <p:nvPr/>
          </p:nvSpPr>
          <p:spPr>
            <a:xfrm>
              <a:off x="8994441" y="3493066"/>
              <a:ext cx="293514" cy="293514"/>
            </a:xfrm>
            <a:prstGeom prst="rect">
              <a:avLst/>
            </a:prstGeom>
            <a:solidFill>
              <a:srgbClr val="FF5050"/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52" name="Rectangle 151"/>
            <p:cNvSpPr/>
            <p:nvPr/>
          </p:nvSpPr>
          <p:spPr>
            <a:xfrm>
              <a:off x="9287955" y="3493066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3" name="Rectangle 152"/>
            <p:cNvSpPr/>
            <p:nvPr/>
          </p:nvSpPr>
          <p:spPr>
            <a:xfrm>
              <a:off x="9581469" y="3493599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7233357" y="3787169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6" name="Rectangle 155"/>
            <p:cNvSpPr/>
            <p:nvPr/>
          </p:nvSpPr>
          <p:spPr>
            <a:xfrm>
              <a:off x="7526871" y="3787169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7" name="Rectangle 156"/>
            <p:cNvSpPr/>
            <p:nvPr/>
          </p:nvSpPr>
          <p:spPr>
            <a:xfrm>
              <a:off x="7820385" y="3786636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8" name="Rectangle 157"/>
            <p:cNvSpPr/>
            <p:nvPr/>
          </p:nvSpPr>
          <p:spPr>
            <a:xfrm>
              <a:off x="8113899" y="3786636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9" name="Rectangle 158"/>
            <p:cNvSpPr/>
            <p:nvPr/>
          </p:nvSpPr>
          <p:spPr>
            <a:xfrm>
              <a:off x="8407413" y="3786636"/>
              <a:ext cx="293514" cy="293514"/>
            </a:xfrm>
            <a:prstGeom prst="rect">
              <a:avLst/>
            </a:prstGeom>
            <a:solidFill>
              <a:srgbClr val="FF5050"/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60" name="Rectangle 159"/>
            <p:cNvSpPr/>
            <p:nvPr/>
          </p:nvSpPr>
          <p:spPr>
            <a:xfrm>
              <a:off x="8700927" y="3786636"/>
              <a:ext cx="293514" cy="293514"/>
            </a:xfrm>
            <a:prstGeom prst="rect">
              <a:avLst/>
            </a:prstGeom>
            <a:solidFill>
              <a:srgbClr val="FF5050"/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8994441" y="3786103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2" name="Rectangle 161"/>
            <p:cNvSpPr/>
            <p:nvPr/>
          </p:nvSpPr>
          <p:spPr>
            <a:xfrm>
              <a:off x="9287955" y="3786103"/>
              <a:ext cx="293514" cy="293514"/>
            </a:xfrm>
            <a:prstGeom prst="rect">
              <a:avLst/>
            </a:prstGeom>
            <a:solidFill>
              <a:srgbClr val="FF5050"/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63" name="Rectangle 162"/>
            <p:cNvSpPr/>
            <p:nvPr/>
          </p:nvSpPr>
          <p:spPr>
            <a:xfrm>
              <a:off x="9581469" y="3786636"/>
              <a:ext cx="293514" cy="293514"/>
            </a:xfrm>
            <a:prstGeom prst="rect">
              <a:avLst/>
            </a:prstGeom>
            <a:solidFill>
              <a:srgbClr val="FF5050"/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65" name="Rectangle 164"/>
            <p:cNvSpPr/>
            <p:nvPr/>
          </p:nvSpPr>
          <p:spPr>
            <a:xfrm>
              <a:off x="7233357" y="4052331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6" name="Rectangle 165"/>
            <p:cNvSpPr/>
            <p:nvPr/>
          </p:nvSpPr>
          <p:spPr>
            <a:xfrm>
              <a:off x="7526871" y="4052331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7820385" y="4051798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8" name="Rectangle 167"/>
            <p:cNvSpPr/>
            <p:nvPr/>
          </p:nvSpPr>
          <p:spPr>
            <a:xfrm>
              <a:off x="8113899" y="4051798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9" name="Rectangle 168"/>
            <p:cNvSpPr/>
            <p:nvPr/>
          </p:nvSpPr>
          <p:spPr>
            <a:xfrm>
              <a:off x="8407413" y="4051798"/>
              <a:ext cx="293514" cy="293514"/>
            </a:xfrm>
            <a:prstGeom prst="rect">
              <a:avLst/>
            </a:prstGeom>
            <a:solidFill>
              <a:srgbClr val="FF5050"/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70" name="Rectangle 169"/>
            <p:cNvSpPr/>
            <p:nvPr/>
          </p:nvSpPr>
          <p:spPr>
            <a:xfrm>
              <a:off x="8700927" y="4051798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1" name="Rectangle 170"/>
            <p:cNvSpPr/>
            <p:nvPr/>
          </p:nvSpPr>
          <p:spPr>
            <a:xfrm>
              <a:off x="8994441" y="4051265"/>
              <a:ext cx="293514" cy="293514"/>
            </a:xfrm>
            <a:prstGeom prst="rect">
              <a:avLst/>
            </a:prstGeom>
            <a:solidFill>
              <a:srgbClr val="FF5050"/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72" name="Rectangle 171"/>
            <p:cNvSpPr/>
            <p:nvPr/>
          </p:nvSpPr>
          <p:spPr>
            <a:xfrm>
              <a:off x="9287955" y="4051265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9581469" y="4051798"/>
              <a:ext cx="293514" cy="293514"/>
            </a:xfrm>
            <a:prstGeom prst="rect">
              <a:avLst/>
            </a:prstGeom>
            <a:solidFill>
              <a:srgbClr val="FF5050"/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75" name="Rectangle 174"/>
            <p:cNvSpPr/>
            <p:nvPr/>
          </p:nvSpPr>
          <p:spPr>
            <a:xfrm>
              <a:off x="7233357" y="4357101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7526871" y="4357101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7" name="Rectangle 176"/>
            <p:cNvSpPr/>
            <p:nvPr/>
          </p:nvSpPr>
          <p:spPr>
            <a:xfrm>
              <a:off x="7820385" y="4356568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8" name="Rectangle 177"/>
            <p:cNvSpPr/>
            <p:nvPr/>
          </p:nvSpPr>
          <p:spPr>
            <a:xfrm>
              <a:off x="8113899" y="4356568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9" name="Rectangle 178"/>
            <p:cNvSpPr/>
            <p:nvPr/>
          </p:nvSpPr>
          <p:spPr>
            <a:xfrm>
              <a:off x="8407413" y="4356568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0" name="Rectangle 179"/>
            <p:cNvSpPr/>
            <p:nvPr/>
          </p:nvSpPr>
          <p:spPr>
            <a:xfrm>
              <a:off x="8700927" y="4356568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1" name="Rectangle 180"/>
            <p:cNvSpPr/>
            <p:nvPr/>
          </p:nvSpPr>
          <p:spPr>
            <a:xfrm>
              <a:off x="8994441" y="4356035"/>
              <a:ext cx="293514" cy="293514"/>
            </a:xfrm>
            <a:prstGeom prst="rect">
              <a:avLst/>
            </a:prstGeom>
            <a:solidFill>
              <a:srgbClr val="FF5050"/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82" name="Rectangle 181"/>
            <p:cNvSpPr/>
            <p:nvPr/>
          </p:nvSpPr>
          <p:spPr>
            <a:xfrm>
              <a:off x="9287955" y="4356035"/>
              <a:ext cx="293514" cy="293514"/>
            </a:xfrm>
            <a:prstGeom prst="rect">
              <a:avLst/>
            </a:prstGeom>
            <a:solidFill>
              <a:srgbClr val="FF5050"/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83" name="Rectangle 182"/>
            <p:cNvSpPr/>
            <p:nvPr/>
          </p:nvSpPr>
          <p:spPr>
            <a:xfrm>
              <a:off x="9581469" y="4356568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4" name="Rectangle 153"/>
            <p:cNvSpPr/>
            <p:nvPr/>
          </p:nvSpPr>
          <p:spPr>
            <a:xfrm>
              <a:off x="8700927" y="2657973"/>
              <a:ext cx="293514" cy="265162"/>
            </a:xfrm>
            <a:prstGeom prst="rect">
              <a:avLst/>
            </a:prstGeom>
            <a:solidFill>
              <a:srgbClr val="FF5050"/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01D50B7B-3100-C794-83B3-651BDC5F3DB5}"/>
              </a:ext>
            </a:extLst>
          </p:cNvPr>
          <p:cNvGrpSpPr/>
          <p:nvPr/>
        </p:nvGrpSpPr>
        <p:grpSpPr>
          <a:xfrm>
            <a:off x="1524000" y="1246118"/>
            <a:ext cx="4600060" cy="2539233"/>
            <a:chOff x="0" y="3020093"/>
            <a:chExt cx="7044346" cy="3888478"/>
          </a:xfrm>
        </p:grpSpPr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4F3342EE-A9B2-FA6C-73D4-46AB375F0854}"/>
                </a:ext>
              </a:extLst>
            </p:cNvPr>
            <p:cNvCxnSpPr>
              <a:stCxn id="67" idx="7"/>
              <a:endCxn id="68" idx="2"/>
            </p:cNvCxnSpPr>
            <p:nvPr/>
          </p:nvCxnSpPr>
          <p:spPr>
            <a:xfrm flipV="1">
              <a:off x="438102" y="3276727"/>
              <a:ext cx="1492916" cy="96260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0D91CB77-4C51-BFDB-275E-23A95C506138}"/>
                </a:ext>
              </a:extLst>
            </p:cNvPr>
            <p:cNvCxnSpPr>
              <a:stCxn id="68" idx="6"/>
              <a:endCxn id="71" idx="2"/>
            </p:cNvCxnSpPr>
            <p:nvPr/>
          </p:nvCxnSpPr>
          <p:spPr>
            <a:xfrm>
              <a:off x="2444286" y="3276727"/>
              <a:ext cx="1510213" cy="5239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3BCF58B5-ECF0-F95A-3D8E-C1FF823F9D9C}"/>
                </a:ext>
              </a:extLst>
            </p:cNvPr>
            <p:cNvCxnSpPr>
              <a:stCxn id="67" idx="4"/>
              <a:endCxn id="69" idx="1"/>
            </p:cNvCxnSpPr>
            <p:nvPr/>
          </p:nvCxnSpPr>
          <p:spPr>
            <a:xfrm>
              <a:off x="256634" y="4677433"/>
              <a:ext cx="857899" cy="1046257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FD0012D5-F9F9-6C25-7F84-273687242B73}"/>
                </a:ext>
              </a:extLst>
            </p:cNvPr>
            <p:cNvCxnSpPr>
              <a:stCxn id="70" idx="3"/>
              <a:endCxn id="69" idx="7"/>
            </p:cNvCxnSpPr>
            <p:nvPr/>
          </p:nvCxnSpPr>
          <p:spPr>
            <a:xfrm flipH="1">
              <a:off x="1477469" y="4930617"/>
              <a:ext cx="1172042" cy="793073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D16B8498-7F38-B175-608F-5EACB1DC882D}"/>
                </a:ext>
              </a:extLst>
            </p:cNvPr>
            <p:cNvCxnSpPr>
              <a:stCxn id="72" idx="2"/>
              <a:endCxn id="69" idx="5"/>
            </p:cNvCxnSpPr>
            <p:nvPr/>
          </p:nvCxnSpPr>
          <p:spPr>
            <a:xfrm flipH="1" flipV="1">
              <a:off x="1477469" y="6086626"/>
              <a:ext cx="1369411" cy="56531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C0622185-67AE-8746-83C4-9430F0B601B1}"/>
                </a:ext>
              </a:extLst>
            </p:cNvPr>
            <p:cNvCxnSpPr>
              <a:stCxn id="70" idx="5"/>
              <a:endCxn id="72" idx="0"/>
            </p:cNvCxnSpPr>
            <p:nvPr/>
          </p:nvCxnSpPr>
          <p:spPr>
            <a:xfrm>
              <a:off x="3012447" y="4930617"/>
              <a:ext cx="91067" cy="146468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55DCB21F-5EFD-8B37-9029-945FB9DCD116}"/>
                </a:ext>
              </a:extLst>
            </p:cNvPr>
            <p:cNvCxnSpPr>
              <a:stCxn id="70" idx="7"/>
              <a:endCxn id="71" idx="3"/>
            </p:cNvCxnSpPr>
            <p:nvPr/>
          </p:nvCxnSpPr>
          <p:spPr>
            <a:xfrm flipV="1">
              <a:off x="3012447" y="3510585"/>
              <a:ext cx="1017218" cy="105709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0F30A11C-A644-608E-EE8D-8169A2CBE13E}"/>
                </a:ext>
              </a:extLst>
            </p:cNvPr>
            <p:cNvCxnSpPr>
              <a:stCxn id="72" idx="6"/>
              <a:endCxn id="73" idx="3"/>
            </p:cNvCxnSpPr>
            <p:nvPr/>
          </p:nvCxnSpPr>
          <p:spPr>
            <a:xfrm flipV="1">
              <a:off x="3360148" y="6576771"/>
              <a:ext cx="1716185" cy="7516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75536144-ADFE-4E2B-0E88-0B75DA8A2636}"/>
                </a:ext>
              </a:extLst>
            </p:cNvPr>
            <p:cNvCxnSpPr>
              <a:stCxn id="73" idx="1"/>
              <a:endCxn id="71" idx="4"/>
            </p:cNvCxnSpPr>
            <p:nvPr/>
          </p:nvCxnSpPr>
          <p:spPr>
            <a:xfrm flipH="1" flipV="1">
              <a:off x="4211133" y="3585751"/>
              <a:ext cx="865200" cy="262808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532896E5-4865-638B-963D-3F36DDC7066A}"/>
                </a:ext>
              </a:extLst>
            </p:cNvPr>
            <p:cNvCxnSpPr>
              <a:stCxn id="75" idx="2"/>
              <a:endCxn id="71" idx="5"/>
            </p:cNvCxnSpPr>
            <p:nvPr/>
          </p:nvCxnSpPr>
          <p:spPr>
            <a:xfrm flipH="1" flipV="1">
              <a:off x="4392599" y="3510584"/>
              <a:ext cx="893790" cy="49520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D4325C00-F967-9FE5-EEC3-96943F31E68D}"/>
                </a:ext>
              </a:extLst>
            </p:cNvPr>
            <p:cNvCxnSpPr>
              <a:stCxn id="73" idx="0"/>
              <a:endCxn id="75" idx="3"/>
            </p:cNvCxnSpPr>
            <p:nvPr/>
          </p:nvCxnSpPr>
          <p:spPr>
            <a:xfrm flipV="1">
              <a:off x="5257802" y="4187257"/>
              <a:ext cx="103754" cy="1951413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A0DA5262-2679-9A04-1545-443C541D5549}"/>
                </a:ext>
              </a:extLst>
            </p:cNvPr>
            <p:cNvCxnSpPr>
              <a:stCxn id="74" idx="1"/>
              <a:endCxn id="75" idx="5"/>
            </p:cNvCxnSpPr>
            <p:nvPr/>
          </p:nvCxnSpPr>
          <p:spPr>
            <a:xfrm flipH="1" flipV="1">
              <a:off x="5724490" y="4187257"/>
              <a:ext cx="881755" cy="67487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6D583069-4000-75DF-D600-CD6DF4A08E4A}"/>
                </a:ext>
              </a:extLst>
            </p:cNvPr>
            <p:cNvCxnSpPr>
              <a:stCxn id="74" idx="3"/>
              <a:endCxn id="73" idx="6"/>
            </p:cNvCxnSpPr>
            <p:nvPr/>
          </p:nvCxnSpPr>
          <p:spPr>
            <a:xfrm flipH="1">
              <a:off x="5514435" y="5225062"/>
              <a:ext cx="1091809" cy="117024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DD16408F-FB91-869A-9BF7-8700A532C2CD}"/>
                </a:ext>
              </a:extLst>
            </p:cNvPr>
            <p:cNvCxnSpPr>
              <a:stCxn id="68" idx="4"/>
              <a:endCxn id="69" idx="0"/>
            </p:cNvCxnSpPr>
            <p:nvPr/>
          </p:nvCxnSpPr>
          <p:spPr>
            <a:xfrm flipH="1">
              <a:off x="1296001" y="3533361"/>
              <a:ext cx="891651" cy="2115163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5075E689-1532-32F5-D97D-16160EE5DF90}"/>
                </a:ext>
              </a:extLst>
            </p:cNvPr>
            <p:cNvSpPr/>
            <p:nvPr/>
          </p:nvSpPr>
          <p:spPr>
            <a:xfrm>
              <a:off x="0" y="4164165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0C49BF0B-5924-64AD-3493-7900DF244C30}"/>
                </a:ext>
              </a:extLst>
            </p:cNvPr>
            <p:cNvSpPr/>
            <p:nvPr/>
          </p:nvSpPr>
          <p:spPr>
            <a:xfrm>
              <a:off x="1931018" y="3020093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C8CE1177-4B0A-2EF3-CBE7-03AEBA8FB126}"/>
                </a:ext>
              </a:extLst>
            </p:cNvPr>
            <p:cNvSpPr/>
            <p:nvPr/>
          </p:nvSpPr>
          <p:spPr>
            <a:xfrm>
              <a:off x="1039367" y="5648524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</a:t>
              </a:r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977C052A-E54F-19DA-8B07-AFD851537FB9}"/>
                </a:ext>
              </a:extLst>
            </p:cNvPr>
            <p:cNvSpPr/>
            <p:nvPr/>
          </p:nvSpPr>
          <p:spPr>
            <a:xfrm>
              <a:off x="2574345" y="4492515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4</a:t>
              </a:r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85B67BCC-2BD0-A862-35D2-10179B59465B}"/>
                </a:ext>
              </a:extLst>
            </p:cNvPr>
            <p:cNvSpPr/>
            <p:nvPr/>
          </p:nvSpPr>
          <p:spPr>
            <a:xfrm>
              <a:off x="3954499" y="3072483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5</a:t>
              </a:r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86BC8E41-DAB6-A248-2348-C7CDEC8BF557}"/>
                </a:ext>
              </a:extLst>
            </p:cNvPr>
            <p:cNvSpPr/>
            <p:nvPr/>
          </p:nvSpPr>
          <p:spPr>
            <a:xfrm>
              <a:off x="2846880" y="6395303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6</a:t>
              </a: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B5294341-350D-16C6-4C8B-5EDE404D8260}"/>
                </a:ext>
              </a:extLst>
            </p:cNvPr>
            <p:cNvSpPr/>
            <p:nvPr/>
          </p:nvSpPr>
          <p:spPr>
            <a:xfrm>
              <a:off x="5001167" y="6138669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7</a:t>
              </a:r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4AD7798D-D1F8-988C-F9BD-C2195897EC66}"/>
                </a:ext>
              </a:extLst>
            </p:cNvPr>
            <p:cNvSpPr/>
            <p:nvPr/>
          </p:nvSpPr>
          <p:spPr>
            <a:xfrm>
              <a:off x="6531078" y="4786960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9</a:t>
              </a:r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280C5C2A-FCF2-7A58-5811-CC6F91457247}"/>
                </a:ext>
              </a:extLst>
            </p:cNvPr>
            <p:cNvSpPr/>
            <p:nvPr/>
          </p:nvSpPr>
          <p:spPr>
            <a:xfrm>
              <a:off x="5286390" y="3749156"/>
              <a:ext cx="513267" cy="51326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8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C2536FF4-BF00-0568-74CE-73583931F5B4}"/>
                  </a:ext>
                </a:extLst>
              </p:cNvPr>
              <p:cNvSpPr txBox="1"/>
              <p:nvPr/>
            </p:nvSpPr>
            <p:spPr>
              <a:xfrm>
                <a:off x="96849" y="3869510"/>
                <a:ext cx="4898873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Time/Space Tradeoffs</a:t>
                </a:r>
              </a:p>
              <a:p>
                <a:r>
                  <a:rPr lang="en-US" sz="2400" dirty="0"/>
                  <a:t>Space to represent: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(?)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Add Edge: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(?)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Remove Edge: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(?)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Check if Edge Exists: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(?)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Get Neighbors (incoming):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(?)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Get Neighbors (outgoing):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?</m:t>
                        </m:r>
                      </m:e>
                    </m:d>
                  </m:oMath>
                </a14:m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C2536FF4-BF00-0568-74CE-73583931F5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49" y="3869510"/>
                <a:ext cx="4898873" cy="3046988"/>
              </a:xfrm>
              <a:prstGeom prst="rect">
                <a:avLst/>
              </a:prstGeom>
              <a:blipFill>
                <a:blip r:embed="rId2"/>
                <a:stretch>
                  <a:fillRect l="-1990" t="-1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1285591A-507D-7AE7-1116-86739111EDA2}"/>
                  </a:ext>
                </a:extLst>
              </p:cNvPr>
              <p:cNvSpPr txBox="1"/>
              <p:nvPr/>
            </p:nvSpPr>
            <p:spPr>
              <a:xfrm>
                <a:off x="5125006" y="4897409"/>
                <a:ext cx="1506887" cy="954107"/>
              </a:xfrm>
              <a:prstGeom prst="rect">
                <a:avLst/>
              </a:prstGeom>
              <a:noFill/>
              <a:ln>
                <a:solidFill>
                  <a:srgbClr val="FF33CC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sz="2800" b="0" i="1" smtClean="0">
                        <a:solidFill>
                          <a:srgbClr val="FF33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FF33CC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b="0" dirty="0">
                    <a:solidFill>
                      <a:srgbClr val="FF33CC"/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sz="2800" b="0" i="1" smtClean="0">
                        <a:solidFill>
                          <a:srgbClr val="FF33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FF33CC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800" dirty="0">
                    <a:solidFill>
                      <a:srgbClr val="FF33CC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1285591A-507D-7AE7-1116-86739111ED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5006" y="4897409"/>
                <a:ext cx="1506887" cy="9541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FF33CC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01058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Adjacency Matrix (weighted)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39</a:t>
            </a:fld>
            <a:endParaRPr lang="en-US"/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F1A7F7DB-774F-DDB4-BC89-6AFAFF167796}"/>
              </a:ext>
            </a:extLst>
          </p:cNvPr>
          <p:cNvGrpSpPr/>
          <p:nvPr/>
        </p:nvGrpSpPr>
        <p:grpSpPr>
          <a:xfrm>
            <a:off x="7572412" y="1567190"/>
            <a:ext cx="4261557" cy="4144421"/>
            <a:chOff x="6939843" y="1796152"/>
            <a:chExt cx="2935140" cy="2854463"/>
          </a:xfrm>
        </p:grpSpPr>
        <p:sp>
          <p:nvSpPr>
            <p:cNvPr id="43" name="Rectangle 42"/>
            <p:cNvSpPr/>
            <p:nvPr/>
          </p:nvSpPr>
          <p:spPr>
            <a:xfrm>
              <a:off x="6939843" y="2090199"/>
              <a:ext cx="293514" cy="2935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</a:t>
              </a: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6939843" y="2383713"/>
              <a:ext cx="293514" cy="2935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</a:t>
              </a: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6939843" y="2661728"/>
              <a:ext cx="293514" cy="2935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</a:t>
              </a: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6939843" y="2944520"/>
              <a:ext cx="293514" cy="2935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</a:t>
              </a: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6939843" y="3237939"/>
              <a:ext cx="293514" cy="2935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</a:t>
              </a: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6939843" y="3510186"/>
              <a:ext cx="293514" cy="2935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</a:t>
              </a: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6939843" y="3774748"/>
              <a:ext cx="293514" cy="2935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G</a:t>
              </a: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6939843" y="4068510"/>
              <a:ext cx="293514" cy="2935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H</a:t>
              </a: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6939843" y="4346788"/>
              <a:ext cx="293514" cy="2935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I</a:t>
              </a: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7233357" y="1796152"/>
              <a:ext cx="2641626" cy="298875"/>
              <a:chOff x="5709357" y="1796152"/>
              <a:chExt cx="2641626" cy="298875"/>
            </a:xfrm>
          </p:grpSpPr>
          <p:sp>
            <p:nvSpPr>
              <p:cNvPr id="85" name="Rectangle 84"/>
              <p:cNvSpPr/>
              <p:nvPr/>
            </p:nvSpPr>
            <p:spPr>
              <a:xfrm>
                <a:off x="5709357" y="1796685"/>
                <a:ext cx="293514" cy="29351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A</a:t>
                </a:r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6002871" y="1796685"/>
                <a:ext cx="293514" cy="29351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B</a:t>
                </a:r>
              </a:p>
            </p:txBody>
          </p:sp>
          <p:sp>
            <p:nvSpPr>
              <p:cNvPr id="87" name="Rectangle 86"/>
              <p:cNvSpPr/>
              <p:nvPr/>
            </p:nvSpPr>
            <p:spPr>
              <a:xfrm>
                <a:off x="6296385" y="1796152"/>
                <a:ext cx="293514" cy="29351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C</a:t>
                </a:r>
              </a:p>
            </p:txBody>
          </p:sp>
          <p:sp>
            <p:nvSpPr>
              <p:cNvPr id="88" name="Rectangle 87"/>
              <p:cNvSpPr/>
              <p:nvPr/>
            </p:nvSpPr>
            <p:spPr>
              <a:xfrm>
                <a:off x="6589899" y="1796152"/>
                <a:ext cx="293514" cy="29351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D</a:t>
                </a:r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6883413" y="1796152"/>
                <a:ext cx="293514" cy="29351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E</a:t>
                </a:r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7176927" y="1796152"/>
                <a:ext cx="293514" cy="29351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F</a:t>
                </a:r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7470441" y="1801513"/>
                <a:ext cx="293514" cy="29351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G</a:t>
                </a:r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7763955" y="1801513"/>
                <a:ext cx="293514" cy="29351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H</a:t>
                </a:r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8057469" y="1796152"/>
                <a:ext cx="293514" cy="29351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I</a:t>
                </a:r>
              </a:p>
            </p:txBody>
          </p:sp>
        </p:grpSp>
        <p:sp>
          <p:nvSpPr>
            <p:cNvPr id="95" name="Rectangle 94"/>
            <p:cNvSpPr/>
            <p:nvPr/>
          </p:nvSpPr>
          <p:spPr>
            <a:xfrm>
              <a:off x="7233357" y="2112095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7526871" y="2112095"/>
              <a:ext cx="293514" cy="293514"/>
            </a:xfrm>
            <a:prstGeom prst="rect">
              <a:avLst/>
            </a:prstGeom>
            <a:solidFill>
              <a:srgbClr val="FF5050"/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7820385" y="2111562"/>
              <a:ext cx="293514" cy="293514"/>
            </a:xfrm>
            <a:prstGeom prst="rect">
              <a:avLst/>
            </a:prstGeom>
            <a:solidFill>
              <a:srgbClr val="FF5050"/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98" name="Rectangle 97"/>
            <p:cNvSpPr/>
            <p:nvPr/>
          </p:nvSpPr>
          <p:spPr>
            <a:xfrm>
              <a:off x="8113899" y="2111562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8407413" y="2111562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8700927" y="2111562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8994441" y="2111029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9287955" y="2111029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9581469" y="2111562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7233357" y="2377257"/>
              <a:ext cx="293514" cy="293514"/>
            </a:xfrm>
            <a:prstGeom prst="rect">
              <a:avLst/>
            </a:prstGeom>
            <a:solidFill>
              <a:srgbClr val="FF5050"/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7526871" y="2377257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7820385" y="2376724"/>
              <a:ext cx="293514" cy="293514"/>
            </a:xfrm>
            <a:prstGeom prst="rect">
              <a:avLst/>
            </a:prstGeom>
            <a:solidFill>
              <a:srgbClr val="FF5050"/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8113899" y="2376724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8407413" y="2376724"/>
              <a:ext cx="293514" cy="293514"/>
            </a:xfrm>
            <a:prstGeom prst="rect">
              <a:avLst/>
            </a:prstGeom>
            <a:solidFill>
              <a:srgbClr val="FF5050"/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8700927" y="2376724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8994441" y="2376191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9287955" y="2376191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9581469" y="2376724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7233357" y="2670294"/>
              <a:ext cx="293514" cy="293514"/>
            </a:xfrm>
            <a:prstGeom prst="rect">
              <a:avLst/>
            </a:prstGeom>
            <a:solidFill>
              <a:srgbClr val="FF5050"/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7526871" y="2670294"/>
              <a:ext cx="293514" cy="293514"/>
            </a:xfrm>
            <a:prstGeom prst="rect">
              <a:avLst/>
            </a:prstGeom>
            <a:solidFill>
              <a:srgbClr val="FF5050"/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7820385" y="2669761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8113899" y="2669761"/>
              <a:ext cx="293514" cy="293514"/>
            </a:xfrm>
            <a:prstGeom prst="rect">
              <a:avLst/>
            </a:prstGeom>
            <a:solidFill>
              <a:srgbClr val="FF5050"/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8407413" y="2669761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8700927" y="2669761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8994441" y="2669228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9287955" y="2669228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9581469" y="2669761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7233357" y="2935456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7526871" y="2935456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7820385" y="2934923"/>
              <a:ext cx="293514" cy="293514"/>
            </a:xfrm>
            <a:prstGeom prst="rect">
              <a:avLst/>
            </a:prstGeom>
            <a:solidFill>
              <a:srgbClr val="FF5050"/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8113899" y="2934923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8407413" y="2934923"/>
              <a:ext cx="293514" cy="293514"/>
            </a:xfrm>
            <a:prstGeom prst="rect">
              <a:avLst/>
            </a:prstGeom>
            <a:solidFill>
              <a:srgbClr val="FF5050"/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8700927" y="2934923"/>
              <a:ext cx="293514" cy="293514"/>
            </a:xfrm>
            <a:prstGeom prst="rect">
              <a:avLst/>
            </a:prstGeom>
            <a:solidFill>
              <a:srgbClr val="FF5050"/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8994441" y="2934390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9287955" y="2934390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9581469" y="2934923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7233357" y="3228970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7526871" y="3228970"/>
              <a:ext cx="293514" cy="293514"/>
            </a:xfrm>
            <a:prstGeom prst="rect">
              <a:avLst/>
            </a:prstGeom>
            <a:solidFill>
              <a:srgbClr val="FF5050"/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7820385" y="3228437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8" name="Rectangle 137"/>
            <p:cNvSpPr/>
            <p:nvPr/>
          </p:nvSpPr>
          <p:spPr>
            <a:xfrm>
              <a:off x="8113899" y="3228437"/>
              <a:ext cx="293514" cy="293514"/>
            </a:xfrm>
            <a:prstGeom prst="rect">
              <a:avLst/>
            </a:prstGeom>
            <a:solidFill>
              <a:srgbClr val="FF5050"/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39" name="Rectangle 138"/>
            <p:cNvSpPr/>
            <p:nvPr/>
          </p:nvSpPr>
          <p:spPr>
            <a:xfrm>
              <a:off x="8407413" y="3228437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8700927" y="3228437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8994441" y="3227904"/>
              <a:ext cx="293514" cy="293514"/>
            </a:xfrm>
            <a:prstGeom prst="rect">
              <a:avLst/>
            </a:prstGeom>
            <a:solidFill>
              <a:srgbClr val="FF5050"/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9287955" y="3227904"/>
              <a:ext cx="293514" cy="293514"/>
            </a:xfrm>
            <a:prstGeom prst="rect">
              <a:avLst/>
            </a:prstGeom>
            <a:solidFill>
              <a:srgbClr val="FF5050"/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9581469" y="3228437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7233357" y="3494132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7526871" y="3494132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7820385" y="3493599"/>
              <a:ext cx="293514" cy="293514"/>
            </a:xfrm>
            <a:prstGeom prst="rect">
              <a:avLst/>
            </a:prstGeom>
            <a:solidFill>
              <a:srgbClr val="FF5050"/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8113899" y="3493599"/>
              <a:ext cx="293514" cy="293514"/>
            </a:xfrm>
            <a:prstGeom prst="rect">
              <a:avLst/>
            </a:prstGeom>
            <a:solidFill>
              <a:srgbClr val="FF5050"/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8407413" y="3493599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8700927" y="3493599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1" name="Rectangle 150"/>
            <p:cNvSpPr/>
            <p:nvPr/>
          </p:nvSpPr>
          <p:spPr>
            <a:xfrm>
              <a:off x="8994441" y="3493066"/>
              <a:ext cx="293514" cy="293514"/>
            </a:xfrm>
            <a:prstGeom prst="rect">
              <a:avLst/>
            </a:prstGeom>
            <a:solidFill>
              <a:srgbClr val="FF5050"/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52" name="Rectangle 151"/>
            <p:cNvSpPr/>
            <p:nvPr/>
          </p:nvSpPr>
          <p:spPr>
            <a:xfrm>
              <a:off x="9287955" y="3493066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3" name="Rectangle 152"/>
            <p:cNvSpPr/>
            <p:nvPr/>
          </p:nvSpPr>
          <p:spPr>
            <a:xfrm>
              <a:off x="9581469" y="3493599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7233357" y="3787169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6" name="Rectangle 155"/>
            <p:cNvSpPr/>
            <p:nvPr/>
          </p:nvSpPr>
          <p:spPr>
            <a:xfrm>
              <a:off x="7526871" y="3787169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7" name="Rectangle 156"/>
            <p:cNvSpPr/>
            <p:nvPr/>
          </p:nvSpPr>
          <p:spPr>
            <a:xfrm>
              <a:off x="7820385" y="3786636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8" name="Rectangle 157"/>
            <p:cNvSpPr/>
            <p:nvPr/>
          </p:nvSpPr>
          <p:spPr>
            <a:xfrm>
              <a:off x="8113899" y="3786636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9" name="Rectangle 158"/>
            <p:cNvSpPr/>
            <p:nvPr/>
          </p:nvSpPr>
          <p:spPr>
            <a:xfrm>
              <a:off x="8407413" y="3786636"/>
              <a:ext cx="293514" cy="293514"/>
            </a:xfrm>
            <a:prstGeom prst="rect">
              <a:avLst/>
            </a:prstGeom>
            <a:solidFill>
              <a:srgbClr val="FF5050"/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60" name="Rectangle 159"/>
            <p:cNvSpPr/>
            <p:nvPr/>
          </p:nvSpPr>
          <p:spPr>
            <a:xfrm>
              <a:off x="8700927" y="3786636"/>
              <a:ext cx="293514" cy="293514"/>
            </a:xfrm>
            <a:prstGeom prst="rect">
              <a:avLst/>
            </a:prstGeom>
            <a:solidFill>
              <a:srgbClr val="FF5050"/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8994441" y="3786103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2" name="Rectangle 161"/>
            <p:cNvSpPr/>
            <p:nvPr/>
          </p:nvSpPr>
          <p:spPr>
            <a:xfrm>
              <a:off x="9287955" y="3786103"/>
              <a:ext cx="293514" cy="293514"/>
            </a:xfrm>
            <a:prstGeom prst="rect">
              <a:avLst/>
            </a:prstGeom>
            <a:solidFill>
              <a:srgbClr val="FF5050"/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63" name="Rectangle 162"/>
            <p:cNvSpPr/>
            <p:nvPr/>
          </p:nvSpPr>
          <p:spPr>
            <a:xfrm>
              <a:off x="9581469" y="3786636"/>
              <a:ext cx="293514" cy="293514"/>
            </a:xfrm>
            <a:prstGeom prst="rect">
              <a:avLst/>
            </a:prstGeom>
            <a:solidFill>
              <a:srgbClr val="FF5050"/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65" name="Rectangle 164"/>
            <p:cNvSpPr/>
            <p:nvPr/>
          </p:nvSpPr>
          <p:spPr>
            <a:xfrm>
              <a:off x="7233357" y="4052331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6" name="Rectangle 165"/>
            <p:cNvSpPr/>
            <p:nvPr/>
          </p:nvSpPr>
          <p:spPr>
            <a:xfrm>
              <a:off x="7526871" y="4052331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7820385" y="4051798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8" name="Rectangle 167"/>
            <p:cNvSpPr/>
            <p:nvPr/>
          </p:nvSpPr>
          <p:spPr>
            <a:xfrm>
              <a:off x="8113899" y="4051798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9" name="Rectangle 168"/>
            <p:cNvSpPr/>
            <p:nvPr/>
          </p:nvSpPr>
          <p:spPr>
            <a:xfrm>
              <a:off x="8407413" y="4051798"/>
              <a:ext cx="293514" cy="293514"/>
            </a:xfrm>
            <a:prstGeom prst="rect">
              <a:avLst/>
            </a:prstGeom>
            <a:solidFill>
              <a:srgbClr val="FF5050"/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70" name="Rectangle 169"/>
            <p:cNvSpPr/>
            <p:nvPr/>
          </p:nvSpPr>
          <p:spPr>
            <a:xfrm>
              <a:off x="8700927" y="4051798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1" name="Rectangle 170"/>
            <p:cNvSpPr/>
            <p:nvPr/>
          </p:nvSpPr>
          <p:spPr>
            <a:xfrm>
              <a:off x="8994441" y="4051265"/>
              <a:ext cx="293514" cy="293514"/>
            </a:xfrm>
            <a:prstGeom prst="rect">
              <a:avLst/>
            </a:prstGeom>
            <a:solidFill>
              <a:srgbClr val="FF5050"/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72" name="Rectangle 171"/>
            <p:cNvSpPr/>
            <p:nvPr/>
          </p:nvSpPr>
          <p:spPr>
            <a:xfrm>
              <a:off x="9287955" y="4051265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9581469" y="4051798"/>
              <a:ext cx="293514" cy="293514"/>
            </a:xfrm>
            <a:prstGeom prst="rect">
              <a:avLst/>
            </a:prstGeom>
            <a:solidFill>
              <a:srgbClr val="FF5050"/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75" name="Rectangle 174"/>
            <p:cNvSpPr/>
            <p:nvPr/>
          </p:nvSpPr>
          <p:spPr>
            <a:xfrm>
              <a:off x="7233357" y="4357101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7526871" y="4357101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7" name="Rectangle 176"/>
            <p:cNvSpPr/>
            <p:nvPr/>
          </p:nvSpPr>
          <p:spPr>
            <a:xfrm>
              <a:off x="7820385" y="4356568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8" name="Rectangle 177"/>
            <p:cNvSpPr/>
            <p:nvPr/>
          </p:nvSpPr>
          <p:spPr>
            <a:xfrm>
              <a:off x="8113899" y="4356568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9" name="Rectangle 178"/>
            <p:cNvSpPr/>
            <p:nvPr/>
          </p:nvSpPr>
          <p:spPr>
            <a:xfrm>
              <a:off x="8407413" y="4356568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0" name="Rectangle 179"/>
            <p:cNvSpPr/>
            <p:nvPr/>
          </p:nvSpPr>
          <p:spPr>
            <a:xfrm>
              <a:off x="8700927" y="4356568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1" name="Rectangle 180"/>
            <p:cNvSpPr/>
            <p:nvPr/>
          </p:nvSpPr>
          <p:spPr>
            <a:xfrm>
              <a:off x="8994441" y="4356035"/>
              <a:ext cx="293514" cy="293514"/>
            </a:xfrm>
            <a:prstGeom prst="rect">
              <a:avLst/>
            </a:prstGeom>
            <a:solidFill>
              <a:srgbClr val="FF5050"/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82" name="Rectangle 181"/>
            <p:cNvSpPr/>
            <p:nvPr/>
          </p:nvSpPr>
          <p:spPr>
            <a:xfrm>
              <a:off x="9287955" y="4356035"/>
              <a:ext cx="293514" cy="293514"/>
            </a:xfrm>
            <a:prstGeom prst="rect">
              <a:avLst/>
            </a:prstGeom>
            <a:solidFill>
              <a:srgbClr val="FF5050"/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83" name="Rectangle 182"/>
            <p:cNvSpPr/>
            <p:nvPr/>
          </p:nvSpPr>
          <p:spPr>
            <a:xfrm>
              <a:off x="9581469" y="4356568"/>
              <a:ext cx="293514" cy="293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4" name="Rectangle 153"/>
            <p:cNvSpPr/>
            <p:nvPr/>
          </p:nvSpPr>
          <p:spPr>
            <a:xfrm>
              <a:off x="8700927" y="2657973"/>
              <a:ext cx="293514" cy="265162"/>
            </a:xfrm>
            <a:prstGeom prst="rect">
              <a:avLst/>
            </a:prstGeom>
            <a:solidFill>
              <a:srgbClr val="FF5050"/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C2536FF4-BF00-0568-74CE-73583931F5B4}"/>
                  </a:ext>
                </a:extLst>
              </p:cNvPr>
              <p:cNvSpPr txBox="1"/>
              <p:nvPr/>
            </p:nvSpPr>
            <p:spPr>
              <a:xfrm>
                <a:off x="96849" y="3869510"/>
                <a:ext cx="4898873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Time/Space Tradeoffs</a:t>
                </a:r>
              </a:p>
              <a:p>
                <a:r>
                  <a:rPr lang="en-US" sz="2400" dirty="0"/>
                  <a:t>Space to represent: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Add Edge: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Remove Edge: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Check if Edge Exists: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Get Neighbors (incoming):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Get Neighbors (outgoing):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C2536FF4-BF00-0568-74CE-73583931F5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49" y="3869510"/>
                <a:ext cx="4898873" cy="3046988"/>
              </a:xfrm>
              <a:prstGeom prst="rect">
                <a:avLst/>
              </a:prstGeom>
              <a:blipFill>
                <a:blip r:embed="rId2"/>
                <a:stretch>
                  <a:fillRect l="-1990" t="-1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1285591A-507D-7AE7-1116-86739111EDA2}"/>
                  </a:ext>
                </a:extLst>
              </p:cNvPr>
              <p:cNvSpPr txBox="1"/>
              <p:nvPr/>
            </p:nvSpPr>
            <p:spPr>
              <a:xfrm>
                <a:off x="5125006" y="4897409"/>
                <a:ext cx="1506887" cy="954107"/>
              </a:xfrm>
              <a:prstGeom prst="rect">
                <a:avLst/>
              </a:prstGeom>
              <a:noFill/>
              <a:ln>
                <a:solidFill>
                  <a:srgbClr val="FF33CC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sz="2800" b="0" i="1" smtClean="0">
                        <a:solidFill>
                          <a:srgbClr val="FF33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FF33CC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b="0" dirty="0">
                    <a:solidFill>
                      <a:srgbClr val="FF33CC"/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sz="2800" b="0" i="1" smtClean="0">
                        <a:solidFill>
                          <a:srgbClr val="FF33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FF33CC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800" dirty="0">
                    <a:solidFill>
                      <a:srgbClr val="FF33CC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1285591A-507D-7AE7-1116-86739111ED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5006" y="4897409"/>
                <a:ext cx="1506887" cy="9541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FF33CC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5ACFD0F0-CAEA-3F3D-4355-8F6A6099BAF2}"/>
              </a:ext>
            </a:extLst>
          </p:cNvPr>
          <p:cNvGrpSpPr/>
          <p:nvPr/>
        </p:nvGrpSpPr>
        <p:grpSpPr>
          <a:xfrm>
            <a:off x="1524000" y="1143000"/>
            <a:ext cx="4600060" cy="2787240"/>
            <a:chOff x="0" y="2862182"/>
            <a:chExt cx="7044346" cy="4268266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B03DEDC3-8A71-12E6-C383-365BED1D0704}"/>
                </a:ext>
              </a:extLst>
            </p:cNvPr>
            <p:cNvCxnSpPr>
              <a:stCxn id="34" idx="7"/>
              <a:endCxn id="35" idx="2"/>
            </p:cNvCxnSpPr>
            <p:nvPr/>
          </p:nvCxnSpPr>
          <p:spPr>
            <a:xfrm flipV="1">
              <a:off x="438102" y="3276727"/>
              <a:ext cx="1492916" cy="96260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0D13497-D3B5-06B8-BA9A-196C3F3CFA4C}"/>
                </a:ext>
              </a:extLst>
            </p:cNvPr>
            <p:cNvCxnSpPr>
              <a:stCxn id="35" idx="6"/>
              <a:endCxn id="38" idx="2"/>
            </p:cNvCxnSpPr>
            <p:nvPr/>
          </p:nvCxnSpPr>
          <p:spPr>
            <a:xfrm>
              <a:off x="2444286" y="3276727"/>
              <a:ext cx="1510213" cy="5239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6E80AC92-7DA0-5EB1-D6CE-1E8BA2CB5025}"/>
                </a:ext>
              </a:extLst>
            </p:cNvPr>
            <p:cNvCxnSpPr>
              <a:stCxn id="34" idx="4"/>
              <a:endCxn id="36" idx="1"/>
            </p:cNvCxnSpPr>
            <p:nvPr/>
          </p:nvCxnSpPr>
          <p:spPr>
            <a:xfrm>
              <a:off x="256634" y="4677433"/>
              <a:ext cx="857899" cy="1046257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9893485-66AB-41D4-CF14-FB8728D94384}"/>
                </a:ext>
              </a:extLst>
            </p:cNvPr>
            <p:cNvCxnSpPr>
              <a:stCxn id="37" idx="3"/>
              <a:endCxn id="36" idx="7"/>
            </p:cNvCxnSpPr>
            <p:nvPr/>
          </p:nvCxnSpPr>
          <p:spPr>
            <a:xfrm flipH="1">
              <a:off x="1477469" y="4930617"/>
              <a:ext cx="1172042" cy="793073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C88FF82B-B6A8-E4C4-C963-B485543BCF62}"/>
                </a:ext>
              </a:extLst>
            </p:cNvPr>
            <p:cNvCxnSpPr>
              <a:stCxn id="39" idx="2"/>
              <a:endCxn id="36" idx="5"/>
            </p:cNvCxnSpPr>
            <p:nvPr/>
          </p:nvCxnSpPr>
          <p:spPr>
            <a:xfrm flipH="1" flipV="1">
              <a:off x="1477469" y="6086626"/>
              <a:ext cx="1369411" cy="56531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3CEC1AEF-3C5A-1795-38D8-7A50C4715784}"/>
                </a:ext>
              </a:extLst>
            </p:cNvPr>
            <p:cNvCxnSpPr>
              <a:stCxn id="37" idx="5"/>
              <a:endCxn id="39" idx="0"/>
            </p:cNvCxnSpPr>
            <p:nvPr/>
          </p:nvCxnSpPr>
          <p:spPr>
            <a:xfrm>
              <a:off x="3012447" y="4930617"/>
              <a:ext cx="91067" cy="146468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3E99C1B-E24F-309C-8930-89C0B541DFD1}"/>
                </a:ext>
              </a:extLst>
            </p:cNvPr>
            <p:cNvCxnSpPr>
              <a:stCxn id="37" idx="7"/>
              <a:endCxn id="38" idx="3"/>
            </p:cNvCxnSpPr>
            <p:nvPr/>
          </p:nvCxnSpPr>
          <p:spPr>
            <a:xfrm flipV="1">
              <a:off x="3012447" y="3510585"/>
              <a:ext cx="1017218" cy="105709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B7B7152-5659-CA66-3DC9-869D534DC20E}"/>
                </a:ext>
              </a:extLst>
            </p:cNvPr>
            <p:cNvCxnSpPr>
              <a:stCxn id="39" idx="6"/>
              <a:endCxn id="40" idx="3"/>
            </p:cNvCxnSpPr>
            <p:nvPr/>
          </p:nvCxnSpPr>
          <p:spPr>
            <a:xfrm flipV="1">
              <a:off x="3360148" y="6576771"/>
              <a:ext cx="1716185" cy="7516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9CFBF6DE-D4F3-74B3-F635-3EAC0B9133B7}"/>
                </a:ext>
              </a:extLst>
            </p:cNvPr>
            <p:cNvCxnSpPr>
              <a:stCxn id="40" idx="1"/>
              <a:endCxn id="38" idx="4"/>
            </p:cNvCxnSpPr>
            <p:nvPr/>
          </p:nvCxnSpPr>
          <p:spPr>
            <a:xfrm flipH="1" flipV="1">
              <a:off x="4211133" y="3585751"/>
              <a:ext cx="865200" cy="262808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405ACC5-E2D3-52BE-EB40-DF5A49484DDE}"/>
                </a:ext>
              </a:extLst>
            </p:cNvPr>
            <p:cNvCxnSpPr>
              <a:stCxn id="42" idx="2"/>
              <a:endCxn id="38" idx="5"/>
            </p:cNvCxnSpPr>
            <p:nvPr/>
          </p:nvCxnSpPr>
          <p:spPr>
            <a:xfrm flipH="1" flipV="1">
              <a:off x="4392599" y="3510584"/>
              <a:ext cx="893790" cy="49520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FF6380E6-3FDA-E358-FB09-F29C47E60825}"/>
                </a:ext>
              </a:extLst>
            </p:cNvPr>
            <p:cNvCxnSpPr>
              <a:stCxn id="40" idx="0"/>
              <a:endCxn id="42" idx="3"/>
            </p:cNvCxnSpPr>
            <p:nvPr/>
          </p:nvCxnSpPr>
          <p:spPr>
            <a:xfrm flipV="1">
              <a:off x="5257802" y="4187257"/>
              <a:ext cx="103754" cy="1951413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A87A88A-409D-8D94-92EF-A3CA1A4D9C2F}"/>
                </a:ext>
              </a:extLst>
            </p:cNvPr>
            <p:cNvCxnSpPr>
              <a:stCxn id="41" idx="1"/>
              <a:endCxn id="42" idx="5"/>
            </p:cNvCxnSpPr>
            <p:nvPr/>
          </p:nvCxnSpPr>
          <p:spPr>
            <a:xfrm flipH="1" flipV="1">
              <a:off x="5724490" y="4187257"/>
              <a:ext cx="881755" cy="67487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6CB830C-4010-0F6D-CA49-A03849EE150A}"/>
                </a:ext>
              </a:extLst>
            </p:cNvPr>
            <p:cNvCxnSpPr>
              <a:stCxn id="41" idx="3"/>
              <a:endCxn id="40" idx="6"/>
            </p:cNvCxnSpPr>
            <p:nvPr/>
          </p:nvCxnSpPr>
          <p:spPr>
            <a:xfrm flipH="1">
              <a:off x="5514435" y="5225062"/>
              <a:ext cx="1091809" cy="117024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61D52A1-F216-4E52-3B19-7DFF0E176116}"/>
                </a:ext>
              </a:extLst>
            </p:cNvPr>
            <p:cNvSpPr txBox="1"/>
            <p:nvPr/>
          </p:nvSpPr>
          <p:spPr>
            <a:xfrm>
              <a:off x="767228" y="3195081"/>
              <a:ext cx="641186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10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A021CB0-78A1-941A-85AF-73FD3BC82E39}"/>
                </a:ext>
              </a:extLst>
            </p:cNvPr>
            <p:cNvSpPr txBox="1"/>
            <p:nvPr/>
          </p:nvSpPr>
          <p:spPr>
            <a:xfrm>
              <a:off x="6095562" y="4099030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8B11E92-FCF0-7B03-799F-5C45C46FB499}"/>
                </a:ext>
              </a:extLst>
            </p:cNvPr>
            <p:cNvSpPr txBox="1"/>
            <p:nvPr/>
          </p:nvSpPr>
          <p:spPr>
            <a:xfrm>
              <a:off x="3895875" y="6564868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6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F920580-31C5-D681-D472-7CB082553E09}"/>
                </a:ext>
              </a:extLst>
            </p:cNvPr>
            <p:cNvSpPr txBox="1"/>
            <p:nvPr/>
          </p:nvSpPr>
          <p:spPr>
            <a:xfrm>
              <a:off x="6047348" y="5905158"/>
              <a:ext cx="641186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11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E6DA40A-FBEB-EA6E-6D79-F18C272C5E6C}"/>
                </a:ext>
              </a:extLst>
            </p:cNvPr>
            <p:cNvSpPr txBox="1"/>
            <p:nvPr/>
          </p:nvSpPr>
          <p:spPr>
            <a:xfrm>
              <a:off x="5255801" y="4595356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9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82202B9-C6D8-1DC9-E3C3-1B4219FD9E53}"/>
                </a:ext>
              </a:extLst>
            </p:cNvPr>
            <p:cNvSpPr txBox="1"/>
            <p:nvPr/>
          </p:nvSpPr>
          <p:spPr>
            <a:xfrm>
              <a:off x="4119679" y="4462779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5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A28D2EB-E2B9-B81C-731B-E1B186DB6FC9}"/>
                </a:ext>
              </a:extLst>
            </p:cNvPr>
            <p:cNvSpPr txBox="1"/>
            <p:nvPr/>
          </p:nvSpPr>
          <p:spPr>
            <a:xfrm>
              <a:off x="4582463" y="3299181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8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9769688-4212-57E0-B979-91690162228C}"/>
                </a:ext>
              </a:extLst>
            </p:cNvPr>
            <p:cNvSpPr txBox="1"/>
            <p:nvPr/>
          </p:nvSpPr>
          <p:spPr>
            <a:xfrm>
              <a:off x="3058462" y="5546336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52D6641-22D1-96ED-B8FF-BC87203F7117}"/>
                </a:ext>
              </a:extLst>
            </p:cNvPr>
            <p:cNvSpPr txBox="1"/>
            <p:nvPr/>
          </p:nvSpPr>
          <p:spPr>
            <a:xfrm>
              <a:off x="3064048" y="3778529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7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3F7DC8D-E02F-E016-85C4-79B772C00490}"/>
                </a:ext>
              </a:extLst>
            </p:cNvPr>
            <p:cNvSpPr txBox="1"/>
            <p:nvPr/>
          </p:nvSpPr>
          <p:spPr>
            <a:xfrm>
              <a:off x="2051034" y="5224258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FC20B16-5381-A254-5556-B6D4501B5116}"/>
                </a:ext>
              </a:extLst>
            </p:cNvPr>
            <p:cNvSpPr txBox="1"/>
            <p:nvPr/>
          </p:nvSpPr>
          <p:spPr>
            <a:xfrm>
              <a:off x="1885966" y="6404395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581AD04-A3AE-9309-DFF4-EF3D9FE20F1C}"/>
                </a:ext>
              </a:extLst>
            </p:cNvPr>
            <p:cNvSpPr txBox="1"/>
            <p:nvPr/>
          </p:nvSpPr>
          <p:spPr>
            <a:xfrm>
              <a:off x="2830979" y="2862182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8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34350CB-BC96-454D-1F32-9D4A085A1324}"/>
                </a:ext>
              </a:extLst>
            </p:cNvPr>
            <p:cNvSpPr txBox="1"/>
            <p:nvPr/>
          </p:nvSpPr>
          <p:spPr>
            <a:xfrm>
              <a:off x="256634" y="5096526"/>
              <a:ext cx="641186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12</a:t>
              </a:r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634BAA6F-E4FA-01D2-F81D-B9E528E7C8FB}"/>
                </a:ext>
              </a:extLst>
            </p:cNvPr>
            <p:cNvCxnSpPr>
              <a:stCxn id="35" idx="4"/>
              <a:endCxn id="36" idx="0"/>
            </p:cNvCxnSpPr>
            <p:nvPr/>
          </p:nvCxnSpPr>
          <p:spPr>
            <a:xfrm flipH="1">
              <a:off x="1296001" y="3533361"/>
              <a:ext cx="891651" cy="2115163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52282C8-F2F7-45DF-CCA9-6ECABF092DF1}"/>
                </a:ext>
              </a:extLst>
            </p:cNvPr>
            <p:cNvSpPr txBox="1"/>
            <p:nvPr/>
          </p:nvSpPr>
          <p:spPr>
            <a:xfrm>
              <a:off x="1414258" y="4262423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9</a:t>
              </a: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9BCD5587-B982-D447-D64F-888A5676E718}"/>
                </a:ext>
              </a:extLst>
            </p:cNvPr>
            <p:cNvSpPr/>
            <p:nvPr/>
          </p:nvSpPr>
          <p:spPr>
            <a:xfrm>
              <a:off x="0" y="4164165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585891CD-0431-39DE-BEC0-93F30DF20BE4}"/>
                </a:ext>
              </a:extLst>
            </p:cNvPr>
            <p:cNvSpPr/>
            <p:nvPr/>
          </p:nvSpPr>
          <p:spPr>
            <a:xfrm>
              <a:off x="1931018" y="3020093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3D48CA4F-80A5-D018-7F37-89E1A32D888F}"/>
                </a:ext>
              </a:extLst>
            </p:cNvPr>
            <p:cNvSpPr/>
            <p:nvPr/>
          </p:nvSpPr>
          <p:spPr>
            <a:xfrm>
              <a:off x="1039367" y="5648524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</a:t>
              </a: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C220B665-2751-C1E6-D211-A728A19C7160}"/>
                </a:ext>
              </a:extLst>
            </p:cNvPr>
            <p:cNvSpPr/>
            <p:nvPr/>
          </p:nvSpPr>
          <p:spPr>
            <a:xfrm>
              <a:off x="2574345" y="4492515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4</a:t>
              </a: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E19D09CA-9AB0-12FB-2963-943D2B7BA8D9}"/>
                </a:ext>
              </a:extLst>
            </p:cNvPr>
            <p:cNvSpPr/>
            <p:nvPr/>
          </p:nvSpPr>
          <p:spPr>
            <a:xfrm>
              <a:off x="3954499" y="3072483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5</a:t>
              </a: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6BB5E38A-97F6-1782-B853-200D66499393}"/>
                </a:ext>
              </a:extLst>
            </p:cNvPr>
            <p:cNvSpPr/>
            <p:nvPr/>
          </p:nvSpPr>
          <p:spPr>
            <a:xfrm>
              <a:off x="2846880" y="6395303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6</a:t>
              </a: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62BE4707-E84E-A8F1-278A-779689EB8E12}"/>
                </a:ext>
              </a:extLst>
            </p:cNvPr>
            <p:cNvSpPr/>
            <p:nvPr/>
          </p:nvSpPr>
          <p:spPr>
            <a:xfrm>
              <a:off x="5001167" y="6138669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7</a:t>
              </a: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25256ABF-7D43-EFB9-D701-A07B680CB27B}"/>
                </a:ext>
              </a:extLst>
            </p:cNvPr>
            <p:cNvSpPr/>
            <p:nvPr/>
          </p:nvSpPr>
          <p:spPr>
            <a:xfrm>
              <a:off x="6531078" y="4786960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9</a:t>
              </a: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BDAFED39-706A-A91E-BFFD-A74F814C4C10}"/>
                </a:ext>
              </a:extLst>
            </p:cNvPr>
            <p:cNvSpPr/>
            <p:nvPr/>
          </p:nvSpPr>
          <p:spPr>
            <a:xfrm>
              <a:off x="5286390" y="3749156"/>
              <a:ext cx="513267" cy="51326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9756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Partition (Divide step)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905000" y="1970964"/>
                <a:ext cx="6019800" cy="6858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Given: a list, </a:t>
                </a:r>
                <a:r>
                  <a:rPr lang="en-US" dirty="0">
                    <a:solidFill>
                      <a:srgbClr val="FF33CC"/>
                    </a:solidFill>
                  </a:rPr>
                  <a:t>a pivot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33CC"/>
                        </a:solidFill>
                        <a:latin typeface="Cambria Math"/>
                      </a:rPr>
                      <m:t>𝑝</m:t>
                    </m:r>
                  </m:oMath>
                </a14:m>
                <a:endParaRPr lang="en-US" dirty="0">
                  <a:solidFill>
                    <a:srgbClr val="FF33CC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rgbClr val="FF33CC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05000" y="1970964"/>
                <a:ext cx="6019800" cy="685800"/>
              </a:xfrm>
              <a:blipFill>
                <a:blip r:embed="rId2"/>
                <a:stretch>
                  <a:fillRect l="-2526" t="-4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09800" y="3048000"/>
            <a:ext cx="533400" cy="533400"/>
          </a:xfrm>
          <a:prstGeom prst="rect">
            <a:avLst/>
          </a:prstGeom>
          <a:solidFill>
            <a:srgbClr val="FF33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6" name="Rectangle 5"/>
          <p:cNvSpPr/>
          <p:nvPr/>
        </p:nvSpPr>
        <p:spPr>
          <a:xfrm>
            <a:off x="2743200" y="3048000"/>
            <a:ext cx="5334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7" name="Rectangle 6"/>
          <p:cNvSpPr/>
          <p:nvPr/>
        </p:nvSpPr>
        <p:spPr>
          <a:xfrm>
            <a:off x="3277169" y="3048000"/>
            <a:ext cx="5334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8" name="Rectangle 7"/>
          <p:cNvSpPr/>
          <p:nvPr/>
        </p:nvSpPr>
        <p:spPr>
          <a:xfrm>
            <a:off x="3810569" y="3048000"/>
            <a:ext cx="5334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9" name="Rectangle 8"/>
          <p:cNvSpPr/>
          <p:nvPr/>
        </p:nvSpPr>
        <p:spPr>
          <a:xfrm>
            <a:off x="4343969" y="3048000"/>
            <a:ext cx="5334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10" name="Rectangle 9"/>
          <p:cNvSpPr/>
          <p:nvPr/>
        </p:nvSpPr>
        <p:spPr>
          <a:xfrm>
            <a:off x="4877938" y="3048000"/>
            <a:ext cx="5334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411338" y="3048000"/>
            <a:ext cx="5334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944738" y="3048000"/>
            <a:ext cx="5334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478707" y="3048000"/>
            <a:ext cx="5334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012107" y="3048000"/>
            <a:ext cx="5334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545507" y="3048000"/>
            <a:ext cx="5334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079476" y="3048000"/>
            <a:ext cx="5334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2"/>
              <p:cNvSpPr txBox="1">
                <a:spLocks/>
              </p:cNvSpPr>
              <p:nvPr/>
            </p:nvSpPr>
            <p:spPr>
              <a:xfrm>
                <a:off x="1941394" y="4724400"/>
                <a:ext cx="7659806" cy="6858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/>
                  <a:t>Goal: All elements</a:t>
                </a:r>
                <a:r>
                  <a:rPr lang="en-US" dirty="0">
                    <a:solidFill>
                      <a:srgbClr val="FFCC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C000"/>
                        </a:solidFill>
                        <a:latin typeface="Cambria Math"/>
                      </a:rPr>
                      <m:t>&lt;</m:t>
                    </m:r>
                    <m:r>
                      <a:rPr lang="en-US" i="1" dirty="0">
                        <a:solidFill>
                          <a:srgbClr val="FFC000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>
                    <a:solidFill>
                      <a:srgbClr val="00B050"/>
                    </a:solidFill>
                  </a:rPr>
                  <a:t> </a:t>
                </a:r>
                <a:r>
                  <a:rPr lang="en-US" dirty="0"/>
                  <a:t>on left, all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70C0"/>
                        </a:solidFill>
                        <a:latin typeface="Cambria Math"/>
                      </a:rPr>
                      <m:t>&gt;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on right</a:t>
                </a:r>
                <a:endParaRPr lang="en-US" dirty="0">
                  <a:solidFill>
                    <a:srgbClr val="FF33CC"/>
                  </a:solidFill>
                </a:endParaRPr>
              </a:p>
            </p:txBody>
          </p:sp>
        </mc:Choice>
        <mc:Fallback xmlns="">
          <p:sp>
            <p:nvSpPr>
              <p:cNvPr id="1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1394" y="4724400"/>
                <a:ext cx="7659806" cy="685800"/>
              </a:xfrm>
              <a:prstGeom prst="rect">
                <a:avLst/>
              </a:prstGeom>
              <a:blipFill>
                <a:blip r:embed="rId3"/>
                <a:stretch>
                  <a:fillRect l="-1821" t="-11111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Content Placeholder 2"/>
          <p:cNvSpPr txBox="1">
            <a:spLocks/>
          </p:cNvSpPr>
          <p:nvPr/>
        </p:nvSpPr>
        <p:spPr>
          <a:xfrm>
            <a:off x="1905000" y="2362200"/>
            <a:ext cx="60198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Start: unordered list</a:t>
            </a:r>
            <a:endParaRPr lang="en-US" dirty="0">
              <a:solidFill>
                <a:srgbClr val="FF33CC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209800" y="5410200"/>
            <a:ext cx="533400" cy="5334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743200" y="5410200"/>
            <a:ext cx="533400" cy="5334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277169" y="5410200"/>
            <a:ext cx="533400" cy="5334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810569" y="5410200"/>
            <a:ext cx="533400" cy="5334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343969" y="5410200"/>
            <a:ext cx="533400" cy="5334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877938" y="5410200"/>
            <a:ext cx="533400" cy="5334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411338" y="5410200"/>
            <a:ext cx="533400" cy="5334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944738" y="5410200"/>
            <a:ext cx="533400" cy="533400"/>
          </a:xfrm>
          <a:prstGeom prst="rect">
            <a:avLst/>
          </a:prstGeom>
          <a:solidFill>
            <a:srgbClr val="FF33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478707" y="5410200"/>
            <a:ext cx="533400" cy="5334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29" name="Rectangle 28"/>
          <p:cNvSpPr/>
          <p:nvPr/>
        </p:nvSpPr>
        <p:spPr>
          <a:xfrm>
            <a:off x="7012107" y="5410200"/>
            <a:ext cx="533400" cy="5334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30" name="Rectangle 29"/>
          <p:cNvSpPr/>
          <p:nvPr/>
        </p:nvSpPr>
        <p:spPr>
          <a:xfrm>
            <a:off x="7545507" y="5410200"/>
            <a:ext cx="533400" cy="5334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31" name="Rectangle 30"/>
          <p:cNvSpPr/>
          <p:nvPr/>
        </p:nvSpPr>
        <p:spPr>
          <a:xfrm>
            <a:off x="8079476" y="5410200"/>
            <a:ext cx="533400" cy="5334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208678028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5D8CA-9965-F96E-527A-B3B96E0A9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8206F4-AEBA-AFF0-5435-30521973FE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Almost always, adjacency lists are the better choice</a:t>
            </a:r>
          </a:p>
          <a:p>
            <a:r>
              <a:rPr lang="en-US" dirty="0"/>
              <a:t>Most graphs are missing most of their edges, so the adjacency list is much more space efficient and the slower operations aren’t that bad</a:t>
            </a:r>
          </a:p>
        </p:txBody>
      </p:sp>
    </p:spTree>
    <p:extLst>
      <p:ext uri="{BB962C8B-B14F-4D97-AF65-F5344CB8AC3E}">
        <p14:creationId xmlns:p14="http://schemas.microsoft.com/office/powerpoint/2010/main" val="196771481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Definition: Path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41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524000" y="1687612"/>
            <a:ext cx="4600060" cy="2787240"/>
            <a:chOff x="0" y="2862182"/>
            <a:chExt cx="7044346" cy="4268266"/>
          </a:xfrm>
        </p:grpSpPr>
        <p:cxnSp>
          <p:nvCxnSpPr>
            <p:cNvPr id="6" name="Straight Connector 5"/>
            <p:cNvCxnSpPr>
              <a:stCxn id="34" idx="7"/>
              <a:endCxn id="35" idx="2"/>
            </p:cNvCxnSpPr>
            <p:nvPr/>
          </p:nvCxnSpPr>
          <p:spPr>
            <a:xfrm flipV="1">
              <a:off x="438102" y="3276727"/>
              <a:ext cx="1492916" cy="962604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>
              <a:stCxn id="35" idx="6"/>
              <a:endCxn id="38" idx="2"/>
            </p:cNvCxnSpPr>
            <p:nvPr/>
          </p:nvCxnSpPr>
          <p:spPr>
            <a:xfrm>
              <a:off x="2444286" y="3276727"/>
              <a:ext cx="1510213" cy="52390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>
              <a:stCxn id="34" idx="4"/>
              <a:endCxn id="36" idx="1"/>
            </p:cNvCxnSpPr>
            <p:nvPr/>
          </p:nvCxnSpPr>
          <p:spPr>
            <a:xfrm>
              <a:off x="256634" y="4677433"/>
              <a:ext cx="857899" cy="1046257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>
              <a:stCxn id="37" idx="3"/>
              <a:endCxn id="36" idx="7"/>
            </p:cNvCxnSpPr>
            <p:nvPr/>
          </p:nvCxnSpPr>
          <p:spPr>
            <a:xfrm flipH="1">
              <a:off x="1477469" y="4930617"/>
              <a:ext cx="1172042" cy="793073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39" idx="2"/>
              <a:endCxn id="36" idx="5"/>
            </p:cNvCxnSpPr>
            <p:nvPr/>
          </p:nvCxnSpPr>
          <p:spPr>
            <a:xfrm flipH="1" flipV="1">
              <a:off x="1477469" y="6086626"/>
              <a:ext cx="1369411" cy="56531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stCxn id="37" idx="5"/>
              <a:endCxn id="39" idx="0"/>
            </p:cNvCxnSpPr>
            <p:nvPr/>
          </p:nvCxnSpPr>
          <p:spPr>
            <a:xfrm>
              <a:off x="3012447" y="4930617"/>
              <a:ext cx="91067" cy="1464686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37" idx="7"/>
              <a:endCxn id="38" idx="3"/>
            </p:cNvCxnSpPr>
            <p:nvPr/>
          </p:nvCxnSpPr>
          <p:spPr>
            <a:xfrm flipV="1">
              <a:off x="3012447" y="3510585"/>
              <a:ext cx="1017218" cy="105709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39" idx="6"/>
              <a:endCxn id="40" idx="3"/>
            </p:cNvCxnSpPr>
            <p:nvPr/>
          </p:nvCxnSpPr>
          <p:spPr>
            <a:xfrm flipV="1">
              <a:off x="3360148" y="6576771"/>
              <a:ext cx="1716185" cy="75166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40" idx="1"/>
              <a:endCxn id="38" idx="4"/>
            </p:cNvCxnSpPr>
            <p:nvPr/>
          </p:nvCxnSpPr>
          <p:spPr>
            <a:xfrm flipH="1" flipV="1">
              <a:off x="4211133" y="3585751"/>
              <a:ext cx="865200" cy="2628084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42" idx="2"/>
              <a:endCxn id="38" idx="5"/>
            </p:cNvCxnSpPr>
            <p:nvPr/>
          </p:nvCxnSpPr>
          <p:spPr>
            <a:xfrm flipH="1" flipV="1">
              <a:off x="4392601" y="3510585"/>
              <a:ext cx="913997" cy="495205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40" idx="0"/>
              <a:endCxn id="42" idx="3"/>
            </p:cNvCxnSpPr>
            <p:nvPr/>
          </p:nvCxnSpPr>
          <p:spPr>
            <a:xfrm flipV="1">
              <a:off x="5257801" y="4187258"/>
              <a:ext cx="123963" cy="195141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41" idx="1"/>
              <a:endCxn id="42" idx="5"/>
            </p:cNvCxnSpPr>
            <p:nvPr/>
          </p:nvCxnSpPr>
          <p:spPr>
            <a:xfrm flipH="1" flipV="1">
              <a:off x="5744700" y="4187258"/>
              <a:ext cx="861544" cy="67486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41" idx="3"/>
              <a:endCxn id="40" idx="6"/>
            </p:cNvCxnSpPr>
            <p:nvPr/>
          </p:nvCxnSpPr>
          <p:spPr>
            <a:xfrm flipH="1">
              <a:off x="5514435" y="5225062"/>
              <a:ext cx="1091809" cy="117024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767228" y="3195081"/>
              <a:ext cx="641186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10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095562" y="4099030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895875" y="6564868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6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047348" y="5905158"/>
              <a:ext cx="641186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11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255801" y="4595356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9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119679" y="4462779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5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582463" y="3299181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8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058462" y="5546336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064048" y="3778529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7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51034" y="5224258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885966" y="6404395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830979" y="2862182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8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56634" y="5096526"/>
              <a:ext cx="641186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12</a:t>
              </a:r>
            </a:p>
          </p:txBody>
        </p:sp>
        <p:cxnSp>
          <p:nvCxnSpPr>
            <p:cNvPr id="32" name="Straight Connector 31"/>
            <p:cNvCxnSpPr>
              <a:stCxn id="35" idx="4"/>
              <a:endCxn id="36" idx="0"/>
            </p:cNvCxnSpPr>
            <p:nvPr/>
          </p:nvCxnSpPr>
          <p:spPr>
            <a:xfrm flipH="1">
              <a:off x="1296001" y="3533361"/>
              <a:ext cx="891651" cy="2115163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1414258" y="4262423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9</a:t>
              </a:r>
            </a:p>
          </p:txBody>
        </p:sp>
        <p:sp>
          <p:nvSpPr>
            <p:cNvPr id="34" name="Oval 33"/>
            <p:cNvSpPr/>
            <p:nvPr/>
          </p:nvSpPr>
          <p:spPr>
            <a:xfrm>
              <a:off x="0" y="4164165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</a:t>
              </a:r>
            </a:p>
          </p:txBody>
        </p:sp>
        <p:sp>
          <p:nvSpPr>
            <p:cNvPr id="35" name="Oval 34"/>
            <p:cNvSpPr/>
            <p:nvPr/>
          </p:nvSpPr>
          <p:spPr>
            <a:xfrm>
              <a:off x="1931018" y="3020093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</a:t>
              </a:r>
            </a:p>
          </p:txBody>
        </p:sp>
        <p:sp>
          <p:nvSpPr>
            <p:cNvPr id="36" name="Oval 35"/>
            <p:cNvSpPr/>
            <p:nvPr/>
          </p:nvSpPr>
          <p:spPr>
            <a:xfrm>
              <a:off x="1039367" y="5648524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</a:t>
              </a:r>
            </a:p>
          </p:txBody>
        </p:sp>
        <p:sp>
          <p:nvSpPr>
            <p:cNvPr id="37" name="Oval 36"/>
            <p:cNvSpPr/>
            <p:nvPr/>
          </p:nvSpPr>
          <p:spPr>
            <a:xfrm>
              <a:off x="2574345" y="4492515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</a:t>
              </a:r>
            </a:p>
          </p:txBody>
        </p:sp>
        <p:sp>
          <p:nvSpPr>
            <p:cNvPr id="38" name="Oval 37"/>
            <p:cNvSpPr/>
            <p:nvPr/>
          </p:nvSpPr>
          <p:spPr>
            <a:xfrm>
              <a:off x="3954499" y="3072483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</a:t>
              </a:r>
            </a:p>
          </p:txBody>
        </p:sp>
        <p:sp>
          <p:nvSpPr>
            <p:cNvPr id="39" name="Oval 38"/>
            <p:cNvSpPr/>
            <p:nvPr/>
          </p:nvSpPr>
          <p:spPr>
            <a:xfrm>
              <a:off x="2846880" y="6395303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</a:t>
              </a:r>
            </a:p>
          </p:txBody>
        </p:sp>
        <p:sp>
          <p:nvSpPr>
            <p:cNvPr id="40" name="Oval 39"/>
            <p:cNvSpPr/>
            <p:nvPr/>
          </p:nvSpPr>
          <p:spPr>
            <a:xfrm>
              <a:off x="5001167" y="6138669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G</a:t>
              </a:r>
            </a:p>
          </p:txBody>
        </p:sp>
        <p:sp>
          <p:nvSpPr>
            <p:cNvPr id="41" name="Oval 40"/>
            <p:cNvSpPr/>
            <p:nvPr/>
          </p:nvSpPr>
          <p:spPr>
            <a:xfrm>
              <a:off x="6531078" y="4786960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I</a:t>
              </a:r>
            </a:p>
          </p:txBody>
        </p:sp>
        <p:sp>
          <p:nvSpPr>
            <p:cNvPr id="42" name="Oval 41"/>
            <p:cNvSpPr/>
            <p:nvPr/>
          </p:nvSpPr>
          <p:spPr>
            <a:xfrm>
              <a:off x="5306598" y="3749156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H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4818101" y="1135560"/>
                <a:ext cx="5492466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A </a:t>
                </a:r>
                <a:r>
                  <a:rPr lang="en-US" sz="2800" dirty="0">
                    <a:solidFill>
                      <a:srgbClr val="7030A0"/>
                    </a:solidFill>
                  </a:rPr>
                  <a:t>sequence of nodes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7030A0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solidFill>
                          <a:srgbClr val="7030A0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solidFill>
                          <a:srgbClr val="7030A0"/>
                        </a:solidFill>
                        <a:latin typeface="Cambria Math"/>
                      </a:rPr>
                      <m:t>,…, 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sz="2800" i="1">
                        <a:solidFill>
                          <a:srgbClr val="7030A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rgbClr val="7030A0"/>
                    </a:solidFill>
                  </a:rPr>
                  <a:t> </a:t>
                </a:r>
                <a:endParaRPr lang="en-US" sz="2800" dirty="0"/>
              </a:p>
              <a:p>
                <a:r>
                  <a:rPr lang="en-US" sz="2800" dirty="0" err="1"/>
                  <a:t>s.t.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∀1≤</m:t>
                    </m:r>
                    <m:r>
                      <a:rPr lang="en-US" sz="2800" i="1">
                        <a:latin typeface="Cambria Math"/>
                      </a:rPr>
                      <m:t>𝑖</m:t>
                    </m:r>
                    <m:r>
                      <a:rPr lang="en-US" sz="2800" i="1">
                        <a:latin typeface="Cambria Math"/>
                      </a:rPr>
                      <m:t>≤</m:t>
                    </m:r>
                    <m:r>
                      <a:rPr lang="en-US" sz="2800" i="1">
                        <a:latin typeface="Cambria Math"/>
                      </a:rPr>
                      <m:t>𝑘</m:t>
                    </m:r>
                    <m:r>
                      <a:rPr lang="en-US" sz="2800" i="1">
                        <a:latin typeface="Cambria Math"/>
                      </a:rPr>
                      <m:t>−1</m:t>
                    </m:r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𝑖</m:t>
                            </m:r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+1</m:t>
                            </m:r>
                          </m:sub>
                        </m:sSub>
                      </m:e>
                    </m:d>
                    <m:r>
                      <a:rPr lang="en-US" sz="2800" i="1">
                        <a:solidFill>
                          <a:srgbClr val="FF0000"/>
                        </a:solidFill>
                        <a:latin typeface="Cambria Math"/>
                      </a:rPr>
                      <m:t>∈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/>
                      </a:rPr>
                      <m:t>𝐸</m:t>
                    </m:r>
                  </m:oMath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8101" y="1135560"/>
                <a:ext cx="5492466" cy="954107"/>
              </a:xfrm>
              <a:prstGeom prst="rect">
                <a:avLst/>
              </a:prstGeom>
              <a:blipFill>
                <a:blip r:embed="rId2"/>
                <a:stretch>
                  <a:fillRect l="-2074" t="-5195" b="-155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TextBox 51"/>
          <p:cNvSpPr txBox="1"/>
          <p:nvPr/>
        </p:nvSpPr>
        <p:spPr>
          <a:xfrm>
            <a:off x="1783389" y="4800601"/>
            <a:ext cx="410832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/>
              <a:t>Simple Path:</a:t>
            </a:r>
          </a:p>
          <a:p>
            <a:r>
              <a:rPr lang="en-US" sz="2800" dirty="0"/>
              <a:t>A path in which each node appears at most once</a:t>
            </a:r>
          </a:p>
        </p:txBody>
      </p:sp>
      <p:sp>
        <p:nvSpPr>
          <p:cNvPr id="154" name="TextBox 153"/>
          <p:cNvSpPr txBox="1"/>
          <p:nvPr/>
        </p:nvSpPr>
        <p:spPr>
          <a:xfrm>
            <a:off x="6559680" y="4800600"/>
            <a:ext cx="410832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/>
              <a:t>Cycle:</a:t>
            </a:r>
          </a:p>
          <a:p>
            <a:r>
              <a:rPr lang="en-US" sz="2800" dirty="0"/>
              <a:t>A path which starts and ends in the same place</a:t>
            </a:r>
          </a:p>
        </p:txBody>
      </p:sp>
    </p:spTree>
    <p:extLst>
      <p:ext uri="{BB962C8B-B14F-4D97-AF65-F5344CB8AC3E}">
        <p14:creationId xmlns:p14="http://schemas.microsoft.com/office/powerpoint/2010/main" val="25492210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Definition: (Strongly) Connected Graph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42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2749217" y="1600201"/>
                <a:ext cx="6841446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A Graph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𝐺</m:t>
                    </m:r>
                    <m:r>
                      <a:rPr lang="en-US" sz="2800" i="1">
                        <a:latin typeface="Cambria Math"/>
                      </a:rPr>
                      <m:t>=(</m:t>
                    </m:r>
                    <m:r>
                      <a:rPr lang="en-US" sz="2800" i="1">
                        <a:latin typeface="Cambria Math"/>
                      </a:rPr>
                      <m:t>𝑉</m:t>
                    </m:r>
                    <m:r>
                      <a:rPr lang="en-US" sz="2800" i="1">
                        <a:latin typeface="Cambria Math"/>
                      </a:rPr>
                      <m:t>,</m:t>
                    </m:r>
                    <m:r>
                      <a:rPr lang="en-US" sz="2800" i="1">
                        <a:latin typeface="Cambria Math"/>
                      </a:rPr>
                      <m:t>𝐸</m:t>
                    </m:r>
                    <m:r>
                      <a:rPr lang="en-US" sz="28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s.t.</a:t>
                </a:r>
                <a:r>
                  <a:rPr lang="en-US" sz="2800" dirty="0"/>
                  <a:t> for any pair of nodes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∈</m:t>
                    </m:r>
                    <m:r>
                      <a:rPr lang="en-US" sz="2800" i="1">
                        <a:latin typeface="Cambria Math"/>
                      </a:rPr>
                      <m:t>𝑉</m:t>
                    </m:r>
                  </m:oMath>
                </a14:m>
                <a:r>
                  <a:rPr lang="en-US" sz="2800" dirty="0"/>
                  <a:t> there is a path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9217" y="1600201"/>
                <a:ext cx="6841446" cy="954107"/>
              </a:xfrm>
              <a:prstGeom prst="rect">
                <a:avLst/>
              </a:prstGeom>
              <a:blipFill>
                <a:blip r:embed="rId2"/>
                <a:stretch>
                  <a:fillRect l="-1855" t="-6579"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81BF1141-E287-AF7C-AFF5-2F8E9B62CA1A}"/>
              </a:ext>
            </a:extLst>
          </p:cNvPr>
          <p:cNvGrpSpPr/>
          <p:nvPr/>
        </p:nvGrpSpPr>
        <p:grpSpPr>
          <a:xfrm>
            <a:off x="7066996" y="2971845"/>
            <a:ext cx="4385159" cy="2420607"/>
            <a:chOff x="1524000" y="2625729"/>
            <a:chExt cx="7044346" cy="388847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EE66EC6-58BA-8B7F-F97E-CEC5873CDDC7}"/>
                </a:ext>
              </a:extLst>
            </p:cNvPr>
            <p:cNvGrpSpPr/>
            <p:nvPr/>
          </p:nvGrpSpPr>
          <p:grpSpPr>
            <a:xfrm>
              <a:off x="1524000" y="2625729"/>
              <a:ext cx="7044346" cy="3888478"/>
              <a:chOff x="0" y="3020093"/>
              <a:chExt cx="7044346" cy="3888478"/>
            </a:xfrm>
          </p:grpSpPr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89AFC12B-39C3-99AC-053B-CE2CCA14BA75}"/>
                  </a:ext>
                </a:extLst>
              </p:cNvPr>
              <p:cNvCxnSpPr>
                <a:stCxn id="22" idx="7"/>
                <a:endCxn id="23" idx="2"/>
              </p:cNvCxnSpPr>
              <p:nvPr/>
            </p:nvCxnSpPr>
            <p:spPr>
              <a:xfrm flipV="1">
                <a:off x="438102" y="3276727"/>
                <a:ext cx="1492916" cy="962604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90AF04E6-0506-14DD-C1B8-061A0C100FEC}"/>
                  </a:ext>
                </a:extLst>
              </p:cNvPr>
              <p:cNvCxnSpPr>
                <a:stCxn id="23" idx="6"/>
                <a:endCxn id="26" idx="2"/>
              </p:cNvCxnSpPr>
              <p:nvPr/>
            </p:nvCxnSpPr>
            <p:spPr>
              <a:xfrm>
                <a:off x="2444286" y="3276727"/>
                <a:ext cx="1510213" cy="52390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BE6AEB8A-3153-8E0D-0156-6F98D5335F49}"/>
                  </a:ext>
                </a:extLst>
              </p:cNvPr>
              <p:cNvCxnSpPr>
                <a:stCxn id="22" idx="4"/>
                <a:endCxn id="24" idx="1"/>
              </p:cNvCxnSpPr>
              <p:nvPr/>
            </p:nvCxnSpPr>
            <p:spPr>
              <a:xfrm>
                <a:off x="256634" y="4677433"/>
                <a:ext cx="857899" cy="1046257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4D5F06FF-1FBB-51C9-D087-2A0EB822B04D}"/>
                  </a:ext>
                </a:extLst>
              </p:cNvPr>
              <p:cNvCxnSpPr>
                <a:stCxn id="25" idx="3"/>
                <a:endCxn id="24" idx="7"/>
              </p:cNvCxnSpPr>
              <p:nvPr/>
            </p:nvCxnSpPr>
            <p:spPr>
              <a:xfrm flipH="1">
                <a:off x="1477469" y="4930617"/>
                <a:ext cx="1172042" cy="793073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45098F52-2824-8AA8-3922-992FB49EB3E5}"/>
                  </a:ext>
                </a:extLst>
              </p:cNvPr>
              <p:cNvCxnSpPr>
                <a:stCxn id="27" idx="2"/>
                <a:endCxn id="24" idx="5"/>
              </p:cNvCxnSpPr>
              <p:nvPr/>
            </p:nvCxnSpPr>
            <p:spPr>
              <a:xfrm flipH="1" flipV="1">
                <a:off x="1477469" y="6086626"/>
                <a:ext cx="1369411" cy="565311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DA475DF4-532D-38A5-63C3-9BA7C3D6939C}"/>
                  </a:ext>
                </a:extLst>
              </p:cNvPr>
              <p:cNvCxnSpPr>
                <a:stCxn id="25" idx="5"/>
                <a:endCxn id="27" idx="0"/>
              </p:cNvCxnSpPr>
              <p:nvPr/>
            </p:nvCxnSpPr>
            <p:spPr>
              <a:xfrm>
                <a:off x="3012447" y="4930617"/>
                <a:ext cx="91067" cy="1464686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1564BD50-F8D5-5D5A-95EF-5568D430D039}"/>
                  </a:ext>
                </a:extLst>
              </p:cNvPr>
              <p:cNvCxnSpPr>
                <a:stCxn id="25" idx="7"/>
                <a:endCxn id="26" idx="3"/>
              </p:cNvCxnSpPr>
              <p:nvPr/>
            </p:nvCxnSpPr>
            <p:spPr>
              <a:xfrm flipV="1">
                <a:off x="3012447" y="3510585"/>
                <a:ext cx="1017218" cy="1057096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047C31DA-8F2A-8F23-C636-D1342B4A7DF4}"/>
                  </a:ext>
                </a:extLst>
              </p:cNvPr>
              <p:cNvCxnSpPr>
                <a:stCxn id="27" idx="6"/>
                <a:endCxn id="28" idx="3"/>
              </p:cNvCxnSpPr>
              <p:nvPr/>
            </p:nvCxnSpPr>
            <p:spPr>
              <a:xfrm flipV="1">
                <a:off x="3360148" y="6576771"/>
                <a:ext cx="1716185" cy="75166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4EEA4FB5-ABAC-FB0F-FE78-8BE2B901BF66}"/>
                  </a:ext>
                </a:extLst>
              </p:cNvPr>
              <p:cNvCxnSpPr>
                <a:stCxn id="28" idx="1"/>
                <a:endCxn id="26" idx="4"/>
              </p:cNvCxnSpPr>
              <p:nvPr/>
            </p:nvCxnSpPr>
            <p:spPr>
              <a:xfrm flipH="1" flipV="1">
                <a:off x="4211133" y="3585751"/>
                <a:ext cx="865200" cy="2628084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705BF0B6-60ED-3C2A-9FB3-DC753FC6FAA6}"/>
                  </a:ext>
                </a:extLst>
              </p:cNvPr>
              <p:cNvCxnSpPr>
                <a:stCxn id="30" idx="2"/>
                <a:endCxn id="26" idx="5"/>
              </p:cNvCxnSpPr>
              <p:nvPr/>
            </p:nvCxnSpPr>
            <p:spPr>
              <a:xfrm flipH="1" flipV="1">
                <a:off x="4392601" y="3510585"/>
                <a:ext cx="913997" cy="495205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B9746BAB-BB1E-C2B2-520A-A86FCCB55CE7}"/>
                  </a:ext>
                </a:extLst>
              </p:cNvPr>
              <p:cNvCxnSpPr>
                <a:stCxn id="28" idx="0"/>
                <a:endCxn id="30" idx="3"/>
              </p:cNvCxnSpPr>
              <p:nvPr/>
            </p:nvCxnSpPr>
            <p:spPr>
              <a:xfrm flipV="1">
                <a:off x="5257801" y="4187258"/>
                <a:ext cx="123963" cy="1951411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04AC7CFD-ECC5-6018-3782-7B088AECD37C}"/>
                  </a:ext>
                </a:extLst>
              </p:cNvPr>
              <p:cNvCxnSpPr>
                <a:stCxn id="29" idx="1"/>
                <a:endCxn id="30" idx="5"/>
              </p:cNvCxnSpPr>
              <p:nvPr/>
            </p:nvCxnSpPr>
            <p:spPr>
              <a:xfrm flipH="1" flipV="1">
                <a:off x="5744700" y="4187258"/>
                <a:ext cx="861544" cy="674868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29AEBB05-4F00-801A-D566-A93053A1D101}"/>
                  </a:ext>
                </a:extLst>
              </p:cNvPr>
              <p:cNvCxnSpPr>
                <a:stCxn id="29" idx="3"/>
                <a:endCxn id="28" idx="6"/>
              </p:cNvCxnSpPr>
              <p:nvPr/>
            </p:nvCxnSpPr>
            <p:spPr>
              <a:xfrm flipH="1">
                <a:off x="5514435" y="5225062"/>
                <a:ext cx="1091809" cy="1170241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9EFB02D6-9344-FD5B-8B88-9AC79699BFFE}"/>
                  </a:ext>
                </a:extLst>
              </p:cNvPr>
              <p:cNvCxnSpPr>
                <a:stCxn id="23" idx="4"/>
                <a:endCxn id="24" idx="0"/>
              </p:cNvCxnSpPr>
              <p:nvPr/>
            </p:nvCxnSpPr>
            <p:spPr>
              <a:xfrm flipH="1">
                <a:off x="1296001" y="3533361"/>
                <a:ext cx="891651" cy="2115163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1DAE3905-1B05-6124-AB53-61458D9EB977}"/>
                  </a:ext>
                </a:extLst>
              </p:cNvPr>
              <p:cNvSpPr/>
              <p:nvPr/>
            </p:nvSpPr>
            <p:spPr>
              <a:xfrm>
                <a:off x="0" y="4164165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1</a:t>
                </a:r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3C3D966A-9151-52E6-017F-2694581BB748}"/>
                  </a:ext>
                </a:extLst>
              </p:cNvPr>
              <p:cNvSpPr/>
              <p:nvPr/>
            </p:nvSpPr>
            <p:spPr>
              <a:xfrm>
                <a:off x="1931018" y="3020093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2</a:t>
                </a:r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62A45554-D79D-45C9-7301-93F33FFEF2CB}"/>
                  </a:ext>
                </a:extLst>
              </p:cNvPr>
              <p:cNvSpPr/>
              <p:nvPr/>
            </p:nvSpPr>
            <p:spPr>
              <a:xfrm>
                <a:off x="1039367" y="5648524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3</a:t>
                </a:r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0BF1C4A5-87DC-6397-F7B4-E8B6A5363133}"/>
                  </a:ext>
                </a:extLst>
              </p:cNvPr>
              <p:cNvSpPr/>
              <p:nvPr/>
            </p:nvSpPr>
            <p:spPr>
              <a:xfrm>
                <a:off x="2574345" y="4492515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4</a:t>
                </a:r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BE2669F6-C388-5DB3-8B7C-276BF872A7B8}"/>
                  </a:ext>
                </a:extLst>
              </p:cNvPr>
              <p:cNvSpPr/>
              <p:nvPr/>
            </p:nvSpPr>
            <p:spPr>
              <a:xfrm>
                <a:off x="3954499" y="3072483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5</a:t>
                </a:r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AE4EA7AE-E274-5D22-6F89-0AB74F01887D}"/>
                  </a:ext>
                </a:extLst>
              </p:cNvPr>
              <p:cNvSpPr/>
              <p:nvPr/>
            </p:nvSpPr>
            <p:spPr>
              <a:xfrm>
                <a:off x="2846880" y="6395303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6</a:t>
                </a:r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CADFF9D3-A17E-83D3-E0AB-24C0F47B6A00}"/>
                  </a:ext>
                </a:extLst>
              </p:cNvPr>
              <p:cNvSpPr/>
              <p:nvPr/>
            </p:nvSpPr>
            <p:spPr>
              <a:xfrm>
                <a:off x="5001167" y="6138669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7</a:t>
                </a:r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8057FAA4-BCDD-0947-760F-FCDFF8FAB60B}"/>
                  </a:ext>
                </a:extLst>
              </p:cNvPr>
              <p:cNvSpPr/>
              <p:nvPr/>
            </p:nvSpPr>
            <p:spPr>
              <a:xfrm>
                <a:off x="6531078" y="4786960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9</a:t>
                </a:r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49D5AA22-30A7-9811-FE6C-6EDEA48BC1E3}"/>
                  </a:ext>
                </a:extLst>
              </p:cNvPr>
              <p:cNvSpPr/>
              <p:nvPr/>
            </p:nvSpPr>
            <p:spPr>
              <a:xfrm>
                <a:off x="5306598" y="3749156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8</a:t>
                </a:r>
              </a:p>
            </p:txBody>
          </p:sp>
        </p:grp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2CF2B64D-2DF1-BB32-71E0-C22A56E4E2ED}"/>
                </a:ext>
              </a:extLst>
            </p:cNvPr>
            <p:cNvCxnSpPr>
              <a:cxnSpLocks/>
              <a:stCxn id="28" idx="7"/>
              <a:endCxn id="30" idx="4"/>
            </p:cNvCxnSpPr>
            <p:nvPr/>
          </p:nvCxnSpPr>
          <p:spPr>
            <a:xfrm flipV="1">
              <a:off x="6963269" y="3868060"/>
              <a:ext cx="123963" cy="1951411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ACE29F38-5950-0CEC-28BD-9BE87A22D3DB}"/>
                </a:ext>
              </a:extLst>
            </p:cNvPr>
            <p:cNvCxnSpPr>
              <a:cxnSpLocks/>
              <a:stCxn id="27" idx="3"/>
              <a:endCxn id="24" idx="4"/>
            </p:cNvCxnSpPr>
            <p:nvPr/>
          </p:nvCxnSpPr>
          <p:spPr>
            <a:xfrm flipH="1" flipV="1">
              <a:off x="2820001" y="5767428"/>
              <a:ext cx="1626045" cy="671613"/>
            </a:xfrm>
            <a:prstGeom prst="line">
              <a:avLst/>
            </a:prstGeom>
            <a:ln w="57150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737F504-B85A-1520-E7F4-8989BE84231C}"/>
              </a:ext>
            </a:extLst>
          </p:cNvPr>
          <p:cNvGrpSpPr/>
          <p:nvPr/>
        </p:nvGrpSpPr>
        <p:grpSpPr>
          <a:xfrm>
            <a:off x="1616182" y="3116577"/>
            <a:ext cx="4301146" cy="2374232"/>
            <a:chOff x="0" y="3020093"/>
            <a:chExt cx="7044346" cy="3888478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5E1BD8B7-4CC3-76C2-B59D-BB8E9AB4F6AB}"/>
                </a:ext>
              </a:extLst>
            </p:cNvPr>
            <p:cNvCxnSpPr>
              <a:stCxn id="85" idx="7"/>
              <a:endCxn id="86" idx="2"/>
            </p:cNvCxnSpPr>
            <p:nvPr/>
          </p:nvCxnSpPr>
          <p:spPr>
            <a:xfrm flipV="1">
              <a:off x="438102" y="3276727"/>
              <a:ext cx="1492916" cy="96260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70A5863F-100D-A240-865D-33C97E04E063}"/>
                </a:ext>
              </a:extLst>
            </p:cNvPr>
            <p:cNvCxnSpPr>
              <a:stCxn id="86" idx="6"/>
              <a:endCxn id="89" idx="2"/>
            </p:cNvCxnSpPr>
            <p:nvPr/>
          </p:nvCxnSpPr>
          <p:spPr>
            <a:xfrm>
              <a:off x="2444286" y="3276727"/>
              <a:ext cx="1510213" cy="5239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ECEE1F91-DED4-E4D4-2B84-54D4FDE1057A}"/>
                </a:ext>
              </a:extLst>
            </p:cNvPr>
            <p:cNvCxnSpPr>
              <a:stCxn id="85" idx="4"/>
              <a:endCxn id="87" idx="1"/>
            </p:cNvCxnSpPr>
            <p:nvPr/>
          </p:nvCxnSpPr>
          <p:spPr>
            <a:xfrm>
              <a:off x="256634" y="4677433"/>
              <a:ext cx="857899" cy="1046257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9DFEBBBC-BC80-BAFB-02A9-944572FA7FA8}"/>
                </a:ext>
              </a:extLst>
            </p:cNvPr>
            <p:cNvCxnSpPr>
              <a:stCxn id="88" idx="3"/>
              <a:endCxn id="87" idx="7"/>
            </p:cNvCxnSpPr>
            <p:nvPr/>
          </p:nvCxnSpPr>
          <p:spPr>
            <a:xfrm flipH="1">
              <a:off x="1477469" y="4930617"/>
              <a:ext cx="1172042" cy="793073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74ECCA56-B715-95D0-83A6-60AF5A7297FF}"/>
                </a:ext>
              </a:extLst>
            </p:cNvPr>
            <p:cNvCxnSpPr>
              <a:stCxn id="90" idx="2"/>
              <a:endCxn id="87" idx="5"/>
            </p:cNvCxnSpPr>
            <p:nvPr/>
          </p:nvCxnSpPr>
          <p:spPr>
            <a:xfrm flipH="1" flipV="1">
              <a:off x="1477469" y="6086626"/>
              <a:ext cx="1369411" cy="56531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42590685-BC32-4A6F-5A37-D6428C971D84}"/>
                </a:ext>
              </a:extLst>
            </p:cNvPr>
            <p:cNvCxnSpPr>
              <a:stCxn id="88" idx="5"/>
              <a:endCxn id="90" idx="0"/>
            </p:cNvCxnSpPr>
            <p:nvPr/>
          </p:nvCxnSpPr>
          <p:spPr>
            <a:xfrm>
              <a:off x="3012447" y="4930617"/>
              <a:ext cx="91067" cy="146468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F22BE66F-CBDB-9CEF-9F06-ADB5F68BD1CB}"/>
                </a:ext>
              </a:extLst>
            </p:cNvPr>
            <p:cNvCxnSpPr>
              <a:stCxn id="88" idx="7"/>
              <a:endCxn id="89" idx="3"/>
            </p:cNvCxnSpPr>
            <p:nvPr/>
          </p:nvCxnSpPr>
          <p:spPr>
            <a:xfrm flipV="1">
              <a:off x="3012447" y="3510585"/>
              <a:ext cx="1017218" cy="105709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EED1E064-189B-F03C-1A06-B7A4627BCB55}"/>
                </a:ext>
              </a:extLst>
            </p:cNvPr>
            <p:cNvCxnSpPr>
              <a:stCxn id="90" idx="6"/>
              <a:endCxn id="91" idx="3"/>
            </p:cNvCxnSpPr>
            <p:nvPr/>
          </p:nvCxnSpPr>
          <p:spPr>
            <a:xfrm flipV="1">
              <a:off x="3360148" y="6576771"/>
              <a:ext cx="1716185" cy="7516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D8FDEE05-0F64-09AD-162E-CEBA1DE2EEA0}"/>
                </a:ext>
              </a:extLst>
            </p:cNvPr>
            <p:cNvCxnSpPr>
              <a:stCxn id="91" idx="1"/>
              <a:endCxn id="89" idx="4"/>
            </p:cNvCxnSpPr>
            <p:nvPr/>
          </p:nvCxnSpPr>
          <p:spPr>
            <a:xfrm flipH="1" flipV="1">
              <a:off x="4211133" y="3585751"/>
              <a:ext cx="865200" cy="262808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20AC6570-6D5A-48F4-4C13-5FEA4B295FA6}"/>
                </a:ext>
              </a:extLst>
            </p:cNvPr>
            <p:cNvCxnSpPr>
              <a:stCxn id="93" idx="2"/>
              <a:endCxn id="89" idx="5"/>
            </p:cNvCxnSpPr>
            <p:nvPr/>
          </p:nvCxnSpPr>
          <p:spPr>
            <a:xfrm flipH="1" flipV="1">
              <a:off x="4392601" y="3510585"/>
              <a:ext cx="913997" cy="495205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4A429117-4959-566E-2650-71AFD0E1BBAA}"/>
                </a:ext>
              </a:extLst>
            </p:cNvPr>
            <p:cNvCxnSpPr>
              <a:stCxn id="91" idx="0"/>
              <a:endCxn id="93" idx="3"/>
            </p:cNvCxnSpPr>
            <p:nvPr/>
          </p:nvCxnSpPr>
          <p:spPr>
            <a:xfrm flipV="1">
              <a:off x="5257801" y="4187258"/>
              <a:ext cx="123963" cy="195141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32EDC6FD-F830-449D-BEA8-3A01CC00C88D}"/>
                </a:ext>
              </a:extLst>
            </p:cNvPr>
            <p:cNvCxnSpPr>
              <a:stCxn id="92" idx="1"/>
              <a:endCxn id="93" idx="5"/>
            </p:cNvCxnSpPr>
            <p:nvPr/>
          </p:nvCxnSpPr>
          <p:spPr>
            <a:xfrm flipH="1" flipV="1">
              <a:off x="5744700" y="4187258"/>
              <a:ext cx="861544" cy="67486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54325B0E-E771-8B2A-813B-1C9C414A2711}"/>
                </a:ext>
              </a:extLst>
            </p:cNvPr>
            <p:cNvCxnSpPr>
              <a:stCxn id="92" idx="3"/>
              <a:endCxn id="91" idx="6"/>
            </p:cNvCxnSpPr>
            <p:nvPr/>
          </p:nvCxnSpPr>
          <p:spPr>
            <a:xfrm flipH="1">
              <a:off x="5514435" y="5225062"/>
              <a:ext cx="1091809" cy="117024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F75438BD-A475-6206-0EF0-890B3A937474}"/>
                </a:ext>
              </a:extLst>
            </p:cNvPr>
            <p:cNvCxnSpPr>
              <a:stCxn id="86" idx="4"/>
              <a:endCxn id="87" idx="0"/>
            </p:cNvCxnSpPr>
            <p:nvPr/>
          </p:nvCxnSpPr>
          <p:spPr>
            <a:xfrm flipH="1">
              <a:off x="1296001" y="3533361"/>
              <a:ext cx="891651" cy="2115163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433C72C6-1468-0C1C-DAFA-E75622DA098E}"/>
                </a:ext>
              </a:extLst>
            </p:cNvPr>
            <p:cNvSpPr/>
            <p:nvPr/>
          </p:nvSpPr>
          <p:spPr>
            <a:xfrm>
              <a:off x="0" y="4164165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5C6235E6-E60A-062C-E312-5D5F0758C46F}"/>
                </a:ext>
              </a:extLst>
            </p:cNvPr>
            <p:cNvSpPr/>
            <p:nvPr/>
          </p:nvSpPr>
          <p:spPr>
            <a:xfrm>
              <a:off x="1931018" y="3020093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266721D1-8A4C-2F76-CAA9-FEE941202C62}"/>
                </a:ext>
              </a:extLst>
            </p:cNvPr>
            <p:cNvSpPr/>
            <p:nvPr/>
          </p:nvSpPr>
          <p:spPr>
            <a:xfrm>
              <a:off x="1039367" y="5648524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</a:t>
              </a:r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A11DC63D-5D3B-50C2-0184-D0A5C0983F41}"/>
                </a:ext>
              </a:extLst>
            </p:cNvPr>
            <p:cNvSpPr/>
            <p:nvPr/>
          </p:nvSpPr>
          <p:spPr>
            <a:xfrm>
              <a:off x="2574345" y="4492515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4</a:t>
              </a:r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A85C5B94-C7C8-EF44-98C4-BE12B03F5982}"/>
                </a:ext>
              </a:extLst>
            </p:cNvPr>
            <p:cNvSpPr/>
            <p:nvPr/>
          </p:nvSpPr>
          <p:spPr>
            <a:xfrm>
              <a:off x="3954499" y="3072483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5</a:t>
              </a:r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B2B540B4-CB17-9AE6-4BB0-4C37019F579D}"/>
                </a:ext>
              </a:extLst>
            </p:cNvPr>
            <p:cNvSpPr/>
            <p:nvPr/>
          </p:nvSpPr>
          <p:spPr>
            <a:xfrm>
              <a:off x="2846880" y="6395303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6</a:t>
              </a:r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33EC8594-8ABF-2A8A-5F6C-A051BCCEB0DB}"/>
                </a:ext>
              </a:extLst>
            </p:cNvPr>
            <p:cNvSpPr/>
            <p:nvPr/>
          </p:nvSpPr>
          <p:spPr>
            <a:xfrm>
              <a:off x="5001167" y="6138669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7</a:t>
              </a:r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4BEDAF14-D53E-75A5-E285-6B0F2B4BACC2}"/>
                </a:ext>
              </a:extLst>
            </p:cNvPr>
            <p:cNvSpPr/>
            <p:nvPr/>
          </p:nvSpPr>
          <p:spPr>
            <a:xfrm>
              <a:off x="6531078" y="4786960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9</a:t>
              </a:r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A3638133-CC72-9171-3757-AEDA085786C7}"/>
                </a:ext>
              </a:extLst>
            </p:cNvPr>
            <p:cNvSpPr/>
            <p:nvPr/>
          </p:nvSpPr>
          <p:spPr>
            <a:xfrm>
              <a:off x="5306598" y="3749156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4302216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Definition: (Strongly) Connected Graph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43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2749217" y="1600201"/>
                <a:ext cx="6841446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A Graph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𝐺</m:t>
                    </m:r>
                    <m:r>
                      <a:rPr lang="en-US" sz="2800" i="1">
                        <a:latin typeface="Cambria Math"/>
                      </a:rPr>
                      <m:t>=(</m:t>
                    </m:r>
                    <m:r>
                      <a:rPr lang="en-US" sz="2800" i="1">
                        <a:latin typeface="Cambria Math"/>
                      </a:rPr>
                      <m:t>𝑉</m:t>
                    </m:r>
                    <m:r>
                      <a:rPr lang="en-US" sz="2800" i="1">
                        <a:latin typeface="Cambria Math"/>
                      </a:rPr>
                      <m:t>,</m:t>
                    </m:r>
                    <m:r>
                      <a:rPr lang="en-US" sz="2800" i="1">
                        <a:latin typeface="Cambria Math"/>
                      </a:rPr>
                      <m:t>𝐸</m:t>
                    </m:r>
                    <m:r>
                      <a:rPr lang="en-US" sz="28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s.t.</a:t>
                </a:r>
                <a:r>
                  <a:rPr lang="en-US" sz="2800" dirty="0"/>
                  <a:t> for any pair of nodes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∈</m:t>
                    </m:r>
                    <m:r>
                      <a:rPr lang="en-US" sz="2800" i="1">
                        <a:latin typeface="Cambria Math"/>
                      </a:rPr>
                      <m:t>𝑉</m:t>
                    </m:r>
                  </m:oMath>
                </a14:m>
                <a:r>
                  <a:rPr lang="en-US" sz="2800" dirty="0"/>
                  <a:t> there is a path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9217" y="1600201"/>
                <a:ext cx="6841446" cy="954107"/>
              </a:xfrm>
              <a:prstGeom prst="rect">
                <a:avLst/>
              </a:prstGeom>
              <a:blipFill>
                <a:blip r:embed="rId2"/>
                <a:stretch>
                  <a:fillRect l="-1855" t="-6579"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81BF1141-E287-AF7C-AFF5-2F8E9B62CA1A}"/>
              </a:ext>
            </a:extLst>
          </p:cNvPr>
          <p:cNvGrpSpPr/>
          <p:nvPr/>
        </p:nvGrpSpPr>
        <p:grpSpPr>
          <a:xfrm>
            <a:off x="7066996" y="2971845"/>
            <a:ext cx="4385159" cy="2420607"/>
            <a:chOff x="1524000" y="2625729"/>
            <a:chExt cx="7044346" cy="388847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EE66EC6-58BA-8B7F-F97E-CEC5873CDDC7}"/>
                </a:ext>
              </a:extLst>
            </p:cNvPr>
            <p:cNvGrpSpPr/>
            <p:nvPr/>
          </p:nvGrpSpPr>
          <p:grpSpPr>
            <a:xfrm>
              <a:off x="1524000" y="2625729"/>
              <a:ext cx="7044346" cy="3888478"/>
              <a:chOff x="0" y="3020093"/>
              <a:chExt cx="7044346" cy="3888478"/>
            </a:xfrm>
          </p:grpSpPr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89AFC12B-39C3-99AC-053B-CE2CCA14BA75}"/>
                  </a:ext>
                </a:extLst>
              </p:cNvPr>
              <p:cNvCxnSpPr>
                <a:stCxn id="22" idx="7"/>
                <a:endCxn id="23" idx="2"/>
              </p:cNvCxnSpPr>
              <p:nvPr/>
            </p:nvCxnSpPr>
            <p:spPr>
              <a:xfrm flipV="1">
                <a:off x="438102" y="3276727"/>
                <a:ext cx="1492916" cy="962604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90AF04E6-0506-14DD-C1B8-061A0C100FEC}"/>
                  </a:ext>
                </a:extLst>
              </p:cNvPr>
              <p:cNvCxnSpPr>
                <a:stCxn id="23" idx="6"/>
                <a:endCxn id="26" idx="2"/>
              </p:cNvCxnSpPr>
              <p:nvPr/>
            </p:nvCxnSpPr>
            <p:spPr>
              <a:xfrm>
                <a:off x="2444286" y="3276727"/>
                <a:ext cx="1510213" cy="52390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BE6AEB8A-3153-8E0D-0156-6F98D5335F49}"/>
                  </a:ext>
                </a:extLst>
              </p:cNvPr>
              <p:cNvCxnSpPr>
                <a:stCxn id="22" idx="4"/>
                <a:endCxn id="24" idx="1"/>
              </p:cNvCxnSpPr>
              <p:nvPr/>
            </p:nvCxnSpPr>
            <p:spPr>
              <a:xfrm>
                <a:off x="256634" y="4677433"/>
                <a:ext cx="857899" cy="1046257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4D5F06FF-1FBB-51C9-D087-2A0EB822B04D}"/>
                  </a:ext>
                </a:extLst>
              </p:cNvPr>
              <p:cNvCxnSpPr>
                <a:stCxn id="25" idx="3"/>
                <a:endCxn id="24" idx="7"/>
              </p:cNvCxnSpPr>
              <p:nvPr/>
            </p:nvCxnSpPr>
            <p:spPr>
              <a:xfrm flipH="1">
                <a:off x="1477469" y="4930617"/>
                <a:ext cx="1172042" cy="793073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45098F52-2824-8AA8-3922-992FB49EB3E5}"/>
                  </a:ext>
                </a:extLst>
              </p:cNvPr>
              <p:cNvCxnSpPr>
                <a:stCxn id="27" idx="2"/>
                <a:endCxn id="24" idx="5"/>
              </p:cNvCxnSpPr>
              <p:nvPr/>
            </p:nvCxnSpPr>
            <p:spPr>
              <a:xfrm flipH="1" flipV="1">
                <a:off x="1477469" y="6086626"/>
                <a:ext cx="1369411" cy="565311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DA475DF4-532D-38A5-63C3-9BA7C3D6939C}"/>
                  </a:ext>
                </a:extLst>
              </p:cNvPr>
              <p:cNvCxnSpPr>
                <a:stCxn id="25" idx="5"/>
                <a:endCxn id="27" idx="0"/>
              </p:cNvCxnSpPr>
              <p:nvPr/>
            </p:nvCxnSpPr>
            <p:spPr>
              <a:xfrm>
                <a:off x="3012447" y="4930617"/>
                <a:ext cx="91067" cy="1464686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1564BD50-F8D5-5D5A-95EF-5568D430D039}"/>
                  </a:ext>
                </a:extLst>
              </p:cNvPr>
              <p:cNvCxnSpPr>
                <a:stCxn id="25" idx="7"/>
                <a:endCxn id="26" idx="3"/>
              </p:cNvCxnSpPr>
              <p:nvPr/>
            </p:nvCxnSpPr>
            <p:spPr>
              <a:xfrm flipV="1">
                <a:off x="3012447" y="3510585"/>
                <a:ext cx="1017218" cy="1057096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047C31DA-8F2A-8F23-C636-D1342B4A7DF4}"/>
                  </a:ext>
                </a:extLst>
              </p:cNvPr>
              <p:cNvCxnSpPr>
                <a:stCxn id="27" idx="6"/>
                <a:endCxn id="28" idx="3"/>
              </p:cNvCxnSpPr>
              <p:nvPr/>
            </p:nvCxnSpPr>
            <p:spPr>
              <a:xfrm flipV="1">
                <a:off x="3360148" y="6576771"/>
                <a:ext cx="1716185" cy="75166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4EEA4FB5-ABAC-FB0F-FE78-8BE2B901BF66}"/>
                  </a:ext>
                </a:extLst>
              </p:cNvPr>
              <p:cNvCxnSpPr>
                <a:stCxn id="28" idx="1"/>
                <a:endCxn id="26" idx="4"/>
              </p:cNvCxnSpPr>
              <p:nvPr/>
            </p:nvCxnSpPr>
            <p:spPr>
              <a:xfrm flipH="1" flipV="1">
                <a:off x="4211133" y="3585751"/>
                <a:ext cx="865200" cy="2628084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705BF0B6-60ED-3C2A-9FB3-DC753FC6FAA6}"/>
                  </a:ext>
                </a:extLst>
              </p:cNvPr>
              <p:cNvCxnSpPr>
                <a:stCxn id="30" idx="2"/>
                <a:endCxn id="26" idx="5"/>
              </p:cNvCxnSpPr>
              <p:nvPr/>
            </p:nvCxnSpPr>
            <p:spPr>
              <a:xfrm flipH="1" flipV="1">
                <a:off x="4392601" y="3510585"/>
                <a:ext cx="913997" cy="495205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B9746BAB-BB1E-C2B2-520A-A86FCCB55CE7}"/>
                  </a:ext>
                </a:extLst>
              </p:cNvPr>
              <p:cNvCxnSpPr>
                <a:stCxn id="28" idx="0"/>
                <a:endCxn id="30" idx="3"/>
              </p:cNvCxnSpPr>
              <p:nvPr/>
            </p:nvCxnSpPr>
            <p:spPr>
              <a:xfrm flipV="1">
                <a:off x="5257801" y="4187258"/>
                <a:ext cx="123963" cy="1951411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04AC7CFD-ECC5-6018-3782-7B088AECD37C}"/>
                  </a:ext>
                </a:extLst>
              </p:cNvPr>
              <p:cNvCxnSpPr>
                <a:stCxn id="29" idx="1"/>
                <a:endCxn id="30" idx="5"/>
              </p:cNvCxnSpPr>
              <p:nvPr/>
            </p:nvCxnSpPr>
            <p:spPr>
              <a:xfrm flipH="1" flipV="1">
                <a:off x="5744700" y="4187258"/>
                <a:ext cx="861544" cy="674868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29AEBB05-4F00-801A-D566-A93053A1D101}"/>
                  </a:ext>
                </a:extLst>
              </p:cNvPr>
              <p:cNvCxnSpPr>
                <a:stCxn id="29" idx="3"/>
                <a:endCxn id="28" idx="6"/>
              </p:cNvCxnSpPr>
              <p:nvPr/>
            </p:nvCxnSpPr>
            <p:spPr>
              <a:xfrm flipH="1">
                <a:off x="5514435" y="5225062"/>
                <a:ext cx="1091809" cy="1170241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9EFB02D6-9344-FD5B-8B88-9AC79699BFFE}"/>
                  </a:ext>
                </a:extLst>
              </p:cNvPr>
              <p:cNvCxnSpPr>
                <a:stCxn id="23" idx="4"/>
                <a:endCxn id="24" idx="0"/>
              </p:cNvCxnSpPr>
              <p:nvPr/>
            </p:nvCxnSpPr>
            <p:spPr>
              <a:xfrm flipH="1">
                <a:off x="1296001" y="3533361"/>
                <a:ext cx="891651" cy="2115163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1DAE3905-1B05-6124-AB53-61458D9EB977}"/>
                  </a:ext>
                </a:extLst>
              </p:cNvPr>
              <p:cNvSpPr/>
              <p:nvPr/>
            </p:nvSpPr>
            <p:spPr>
              <a:xfrm>
                <a:off x="0" y="4164165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1</a:t>
                </a:r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3C3D966A-9151-52E6-017F-2694581BB748}"/>
                  </a:ext>
                </a:extLst>
              </p:cNvPr>
              <p:cNvSpPr/>
              <p:nvPr/>
            </p:nvSpPr>
            <p:spPr>
              <a:xfrm>
                <a:off x="1931018" y="3020093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2</a:t>
                </a:r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62A45554-D79D-45C9-7301-93F33FFEF2CB}"/>
                  </a:ext>
                </a:extLst>
              </p:cNvPr>
              <p:cNvSpPr/>
              <p:nvPr/>
            </p:nvSpPr>
            <p:spPr>
              <a:xfrm>
                <a:off x="1039367" y="5648524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3</a:t>
                </a:r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0BF1C4A5-87DC-6397-F7B4-E8B6A5363133}"/>
                  </a:ext>
                </a:extLst>
              </p:cNvPr>
              <p:cNvSpPr/>
              <p:nvPr/>
            </p:nvSpPr>
            <p:spPr>
              <a:xfrm>
                <a:off x="2574345" y="4492515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4</a:t>
                </a:r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BE2669F6-C388-5DB3-8B7C-276BF872A7B8}"/>
                  </a:ext>
                </a:extLst>
              </p:cNvPr>
              <p:cNvSpPr/>
              <p:nvPr/>
            </p:nvSpPr>
            <p:spPr>
              <a:xfrm>
                <a:off x="3954499" y="3072483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5</a:t>
                </a:r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AE4EA7AE-E274-5D22-6F89-0AB74F01887D}"/>
                  </a:ext>
                </a:extLst>
              </p:cNvPr>
              <p:cNvSpPr/>
              <p:nvPr/>
            </p:nvSpPr>
            <p:spPr>
              <a:xfrm>
                <a:off x="2846880" y="6395303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6</a:t>
                </a:r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CADFF9D3-A17E-83D3-E0AB-24C0F47B6A00}"/>
                  </a:ext>
                </a:extLst>
              </p:cNvPr>
              <p:cNvSpPr/>
              <p:nvPr/>
            </p:nvSpPr>
            <p:spPr>
              <a:xfrm>
                <a:off x="5001167" y="6138669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7</a:t>
                </a:r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8057FAA4-BCDD-0947-760F-FCDFF8FAB60B}"/>
                  </a:ext>
                </a:extLst>
              </p:cNvPr>
              <p:cNvSpPr/>
              <p:nvPr/>
            </p:nvSpPr>
            <p:spPr>
              <a:xfrm>
                <a:off x="6531078" y="4786960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9</a:t>
                </a:r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49D5AA22-30A7-9811-FE6C-6EDEA48BC1E3}"/>
                  </a:ext>
                </a:extLst>
              </p:cNvPr>
              <p:cNvSpPr/>
              <p:nvPr/>
            </p:nvSpPr>
            <p:spPr>
              <a:xfrm>
                <a:off x="5306598" y="3749156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8</a:t>
                </a:r>
              </a:p>
            </p:txBody>
          </p:sp>
        </p:grp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2CF2B64D-2DF1-BB32-71E0-C22A56E4E2ED}"/>
                </a:ext>
              </a:extLst>
            </p:cNvPr>
            <p:cNvCxnSpPr>
              <a:cxnSpLocks/>
              <a:stCxn id="28" idx="7"/>
              <a:endCxn id="30" idx="4"/>
            </p:cNvCxnSpPr>
            <p:nvPr/>
          </p:nvCxnSpPr>
          <p:spPr>
            <a:xfrm flipV="1">
              <a:off x="6963269" y="3868060"/>
              <a:ext cx="123963" cy="1951411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ACE29F38-5950-0CEC-28BD-9BE87A22D3DB}"/>
                </a:ext>
              </a:extLst>
            </p:cNvPr>
            <p:cNvCxnSpPr>
              <a:cxnSpLocks/>
              <a:stCxn id="27" idx="3"/>
              <a:endCxn id="24" idx="4"/>
            </p:cNvCxnSpPr>
            <p:nvPr/>
          </p:nvCxnSpPr>
          <p:spPr>
            <a:xfrm flipH="1" flipV="1">
              <a:off x="2820001" y="5767428"/>
              <a:ext cx="1626045" cy="671613"/>
            </a:xfrm>
            <a:prstGeom prst="line">
              <a:avLst/>
            </a:prstGeom>
            <a:ln w="57150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737F504-B85A-1520-E7F4-8989BE84231C}"/>
              </a:ext>
            </a:extLst>
          </p:cNvPr>
          <p:cNvGrpSpPr/>
          <p:nvPr/>
        </p:nvGrpSpPr>
        <p:grpSpPr>
          <a:xfrm>
            <a:off x="1616182" y="3116577"/>
            <a:ext cx="4301146" cy="2374232"/>
            <a:chOff x="0" y="3020093"/>
            <a:chExt cx="7044346" cy="3888478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5E1BD8B7-4CC3-76C2-B59D-BB8E9AB4F6AB}"/>
                </a:ext>
              </a:extLst>
            </p:cNvPr>
            <p:cNvCxnSpPr>
              <a:stCxn id="85" idx="7"/>
              <a:endCxn id="86" idx="2"/>
            </p:cNvCxnSpPr>
            <p:nvPr/>
          </p:nvCxnSpPr>
          <p:spPr>
            <a:xfrm flipV="1">
              <a:off x="438102" y="3276727"/>
              <a:ext cx="1492916" cy="96260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70A5863F-100D-A240-865D-33C97E04E063}"/>
                </a:ext>
              </a:extLst>
            </p:cNvPr>
            <p:cNvCxnSpPr>
              <a:stCxn id="86" idx="6"/>
              <a:endCxn id="89" idx="2"/>
            </p:cNvCxnSpPr>
            <p:nvPr/>
          </p:nvCxnSpPr>
          <p:spPr>
            <a:xfrm>
              <a:off x="2444286" y="3276727"/>
              <a:ext cx="1510213" cy="5239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ECEE1F91-DED4-E4D4-2B84-54D4FDE1057A}"/>
                </a:ext>
              </a:extLst>
            </p:cNvPr>
            <p:cNvCxnSpPr>
              <a:stCxn id="85" idx="4"/>
              <a:endCxn id="87" idx="1"/>
            </p:cNvCxnSpPr>
            <p:nvPr/>
          </p:nvCxnSpPr>
          <p:spPr>
            <a:xfrm>
              <a:off x="256634" y="4677433"/>
              <a:ext cx="857899" cy="1046257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9DFEBBBC-BC80-BAFB-02A9-944572FA7FA8}"/>
                </a:ext>
              </a:extLst>
            </p:cNvPr>
            <p:cNvCxnSpPr>
              <a:stCxn id="88" idx="3"/>
              <a:endCxn id="87" idx="7"/>
            </p:cNvCxnSpPr>
            <p:nvPr/>
          </p:nvCxnSpPr>
          <p:spPr>
            <a:xfrm flipH="1">
              <a:off x="1477469" y="4930617"/>
              <a:ext cx="1172042" cy="793073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74ECCA56-B715-95D0-83A6-60AF5A7297FF}"/>
                </a:ext>
              </a:extLst>
            </p:cNvPr>
            <p:cNvCxnSpPr>
              <a:stCxn id="90" idx="2"/>
              <a:endCxn id="87" idx="5"/>
            </p:cNvCxnSpPr>
            <p:nvPr/>
          </p:nvCxnSpPr>
          <p:spPr>
            <a:xfrm flipH="1" flipV="1">
              <a:off x="1477469" y="6086626"/>
              <a:ext cx="1369411" cy="56531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42590685-BC32-4A6F-5A37-D6428C971D84}"/>
                </a:ext>
              </a:extLst>
            </p:cNvPr>
            <p:cNvCxnSpPr>
              <a:stCxn id="88" idx="5"/>
              <a:endCxn id="90" idx="0"/>
            </p:cNvCxnSpPr>
            <p:nvPr/>
          </p:nvCxnSpPr>
          <p:spPr>
            <a:xfrm>
              <a:off x="3012447" y="4930617"/>
              <a:ext cx="91067" cy="146468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F22BE66F-CBDB-9CEF-9F06-ADB5F68BD1CB}"/>
                </a:ext>
              </a:extLst>
            </p:cNvPr>
            <p:cNvCxnSpPr>
              <a:stCxn id="88" idx="7"/>
              <a:endCxn id="89" idx="3"/>
            </p:cNvCxnSpPr>
            <p:nvPr/>
          </p:nvCxnSpPr>
          <p:spPr>
            <a:xfrm flipV="1">
              <a:off x="3012447" y="3510585"/>
              <a:ext cx="1017218" cy="105709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EED1E064-189B-F03C-1A06-B7A4627BCB55}"/>
                </a:ext>
              </a:extLst>
            </p:cNvPr>
            <p:cNvCxnSpPr>
              <a:stCxn id="90" idx="6"/>
              <a:endCxn id="91" idx="3"/>
            </p:cNvCxnSpPr>
            <p:nvPr/>
          </p:nvCxnSpPr>
          <p:spPr>
            <a:xfrm flipV="1">
              <a:off x="3360148" y="6576771"/>
              <a:ext cx="1716185" cy="7516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D8FDEE05-0F64-09AD-162E-CEBA1DE2EEA0}"/>
                </a:ext>
              </a:extLst>
            </p:cNvPr>
            <p:cNvCxnSpPr>
              <a:stCxn id="91" idx="1"/>
              <a:endCxn id="89" idx="4"/>
            </p:cNvCxnSpPr>
            <p:nvPr/>
          </p:nvCxnSpPr>
          <p:spPr>
            <a:xfrm flipH="1" flipV="1">
              <a:off x="4211133" y="3585751"/>
              <a:ext cx="865200" cy="262808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20AC6570-6D5A-48F4-4C13-5FEA4B295FA6}"/>
                </a:ext>
              </a:extLst>
            </p:cNvPr>
            <p:cNvCxnSpPr>
              <a:stCxn id="93" idx="2"/>
              <a:endCxn id="89" idx="5"/>
            </p:cNvCxnSpPr>
            <p:nvPr/>
          </p:nvCxnSpPr>
          <p:spPr>
            <a:xfrm flipH="1" flipV="1">
              <a:off x="4392601" y="3510585"/>
              <a:ext cx="913997" cy="495205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4A429117-4959-566E-2650-71AFD0E1BBAA}"/>
                </a:ext>
              </a:extLst>
            </p:cNvPr>
            <p:cNvCxnSpPr>
              <a:stCxn id="91" idx="0"/>
              <a:endCxn id="93" idx="3"/>
            </p:cNvCxnSpPr>
            <p:nvPr/>
          </p:nvCxnSpPr>
          <p:spPr>
            <a:xfrm flipV="1">
              <a:off x="5257801" y="4187258"/>
              <a:ext cx="123963" cy="195141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32EDC6FD-F830-449D-BEA8-3A01CC00C88D}"/>
                </a:ext>
              </a:extLst>
            </p:cNvPr>
            <p:cNvCxnSpPr>
              <a:stCxn id="92" idx="1"/>
              <a:endCxn id="93" idx="5"/>
            </p:cNvCxnSpPr>
            <p:nvPr/>
          </p:nvCxnSpPr>
          <p:spPr>
            <a:xfrm flipH="1" flipV="1">
              <a:off x="5744700" y="4187258"/>
              <a:ext cx="861544" cy="67486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54325B0E-E771-8B2A-813B-1C9C414A2711}"/>
                </a:ext>
              </a:extLst>
            </p:cNvPr>
            <p:cNvCxnSpPr>
              <a:stCxn id="92" idx="3"/>
              <a:endCxn id="91" idx="6"/>
            </p:cNvCxnSpPr>
            <p:nvPr/>
          </p:nvCxnSpPr>
          <p:spPr>
            <a:xfrm flipH="1">
              <a:off x="5514435" y="5225062"/>
              <a:ext cx="1091809" cy="117024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F75438BD-A475-6206-0EF0-890B3A937474}"/>
                </a:ext>
              </a:extLst>
            </p:cNvPr>
            <p:cNvCxnSpPr>
              <a:stCxn id="86" idx="4"/>
              <a:endCxn id="87" idx="0"/>
            </p:cNvCxnSpPr>
            <p:nvPr/>
          </p:nvCxnSpPr>
          <p:spPr>
            <a:xfrm flipH="1">
              <a:off x="1296001" y="3533361"/>
              <a:ext cx="891651" cy="2115163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433C72C6-1468-0C1C-DAFA-E75622DA098E}"/>
                </a:ext>
              </a:extLst>
            </p:cNvPr>
            <p:cNvSpPr/>
            <p:nvPr/>
          </p:nvSpPr>
          <p:spPr>
            <a:xfrm>
              <a:off x="0" y="4164165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5C6235E6-E60A-062C-E312-5D5F0758C46F}"/>
                </a:ext>
              </a:extLst>
            </p:cNvPr>
            <p:cNvSpPr/>
            <p:nvPr/>
          </p:nvSpPr>
          <p:spPr>
            <a:xfrm>
              <a:off x="1931018" y="3020093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266721D1-8A4C-2F76-CAA9-FEE941202C62}"/>
                </a:ext>
              </a:extLst>
            </p:cNvPr>
            <p:cNvSpPr/>
            <p:nvPr/>
          </p:nvSpPr>
          <p:spPr>
            <a:xfrm>
              <a:off x="1039367" y="5648524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</a:t>
              </a:r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A11DC63D-5D3B-50C2-0184-D0A5C0983F41}"/>
                </a:ext>
              </a:extLst>
            </p:cNvPr>
            <p:cNvSpPr/>
            <p:nvPr/>
          </p:nvSpPr>
          <p:spPr>
            <a:xfrm>
              <a:off x="2574345" y="4492515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4</a:t>
              </a:r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A85C5B94-C7C8-EF44-98C4-BE12B03F5982}"/>
                </a:ext>
              </a:extLst>
            </p:cNvPr>
            <p:cNvSpPr/>
            <p:nvPr/>
          </p:nvSpPr>
          <p:spPr>
            <a:xfrm>
              <a:off x="3954499" y="3072483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5</a:t>
              </a:r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B2B540B4-CB17-9AE6-4BB0-4C37019F579D}"/>
                </a:ext>
              </a:extLst>
            </p:cNvPr>
            <p:cNvSpPr/>
            <p:nvPr/>
          </p:nvSpPr>
          <p:spPr>
            <a:xfrm>
              <a:off x="2846880" y="6395303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6</a:t>
              </a:r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33EC8594-8ABF-2A8A-5F6C-A051BCCEB0DB}"/>
                </a:ext>
              </a:extLst>
            </p:cNvPr>
            <p:cNvSpPr/>
            <p:nvPr/>
          </p:nvSpPr>
          <p:spPr>
            <a:xfrm>
              <a:off x="5001167" y="6138669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7</a:t>
              </a:r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4BEDAF14-D53E-75A5-E285-6B0F2B4BACC2}"/>
                </a:ext>
              </a:extLst>
            </p:cNvPr>
            <p:cNvSpPr/>
            <p:nvPr/>
          </p:nvSpPr>
          <p:spPr>
            <a:xfrm>
              <a:off x="6531078" y="4786960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9</a:t>
              </a:r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A3638133-CC72-9171-3757-AEDA085786C7}"/>
                </a:ext>
              </a:extLst>
            </p:cNvPr>
            <p:cNvSpPr/>
            <p:nvPr/>
          </p:nvSpPr>
          <p:spPr>
            <a:xfrm>
              <a:off x="5306598" y="3749156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8</a:t>
              </a: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1E0F26B5-366A-711E-D723-7F1979D24DA8}"/>
              </a:ext>
            </a:extLst>
          </p:cNvPr>
          <p:cNvSpPr txBox="1"/>
          <p:nvPr/>
        </p:nvSpPr>
        <p:spPr>
          <a:xfrm>
            <a:off x="2548407" y="5745189"/>
            <a:ext cx="17565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Connected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DBCCB78-25D1-DA64-D181-C086C657BD95}"/>
              </a:ext>
            </a:extLst>
          </p:cNvPr>
          <p:cNvSpPr txBox="1"/>
          <p:nvPr/>
        </p:nvSpPr>
        <p:spPr>
          <a:xfrm>
            <a:off x="7493777" y="5776040"/>
            <a:ext cx="38466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Not (strongly) Connected</a:t>
            </a:r>
          </a:p>
        </p:txBody>
      </p:sp>
    </p:spTree>
    <p:extLst>
      <p:ext uri="{BB962C8B-B14F-4D97-AF65-F5344CB8AC3E}">
        <p14:creationId xmlns:p14="http://schemas.microsoft.com/office/powerpoint/2010/main" val="140652995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Definition: Weakly Connected Graph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44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2749217" y="1600201"/>
                <a:ext cx="6841446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A Graph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𝐺</m:t>
                    </m:r>
                    <m:r>
                      <a:rPr lang="en-US" sz="2800" i="1">
                        <a:latin typeface="Cambria Math"/>
                      </a:rPr>
                      <m:t>=(</m:t>
                    </m:r>
                    <m:r>
                      <a:rPr lang="en-US" sz="2800" i="1">
                        <a:latin typeface="Cambria Math"/>
                      </a:rPr>
                      <m:t>𝑉</m:t>
                    </m:r>
                    <m:r>
                      <a:rPr lang="en-US" sz="2800" i="1">
                        <a:latin typeface="Cambria Math"/>
                      </a:rPr>
                      <m:t>,</m:t>
                    </m:r>
                    <m:r>
                      <a:rPr lang="en-US" sz="2800" i="1">
                        <a:latin typeface="Cambria Math"/>
                      </a:rPr>
                      <m:t>𝐸</m:t>
                    </m:r>
                    <m:r>
                      <a:rPr lang="en-US" sz="28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s.t.</a:t>
                </a:r>
                <a:r>
                  <a:rPr lang="en-US" sz="2800" dirty="0"/>
                  <a:t> for any pair of nodes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∈</m:t>
                    </m:r>
                    <m:r>
                      <a:rPr lang="en-US" sz="2800" i="1">
                        <a:latin typeface="Cambria Math"/>
                      </a:rPr>
                      <m:t>𝑉</m:t>
                    </m:r>
                  </m:oMath>
                </a14:m>
                <a:r>
                  <a:rPr lang="en-US" sz="2800" dirty="0"/>
                  <a:t> there is a path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/>
                  <a:t> ignoring direction of edges</a:t>
                </a:r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9217" y="1600201"/>
                <a:ext cx="6841446" cy="1384995"/>
              </a:xfrm>
              <a:prstGeom prst="rect">
                <a:avLst/>
              </a:prstGeom>
              <a:blipFill>
                <a:blip r:embed="rId2"/>
                <a:stretch>
                  <a:fillRect l="-1872" t="-4405" b="-114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81BF1141-E287-AF7C-AFF5-2F8E9B62CA1A}"/>
              </a:ext>
            </a:extLst>
          </p:cNvPr>
          <p:cNvGrpSpPr/>
          <p:nvPr/>
        </p:nvGrpSpPr>
        <p:grpSpPr>
          <a:xfrm>
            <a:off x="1345045" y="3509073"/>
            <a:ext cx="4385159" cy="2420607"/>
            <a:chOff x="1524000" y="2625729"/>
            <a:chExt cx="7044346" cy="388847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EE66EC6-58BA-8B7F-F97E-CEC5873CDDC7}"/>
                </a:ext>
              </a:extLst>
            </p:cNvPr>
            <p:cNvGrpSpPr/>
            <p:nvPr/>
          </p:nvGrpSpPr>
          <p:grpSpPr>
            <a:xfrm>
              <a:off x="1524000" y="2625729"/>
              <a:ext cx="7044346" cy="3888478"/>
              <a:chOff x="0" y="3020093"/>
              <a:chExt cx="7044346" cy="3888478"/>
            </a:xfrm>
          </p:grpSpPr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89AFC12B-39C3-99AC-053B-CE2CCA14BA75}"/>
                  </a:ext>
                </a:extLst>
              </p:cNvPr>
              <p:cNvCxnSpPr>
                <a:stCxn id="22" idx="7"/>
                <a:endCxn id="23" idx="2"/>
              </p:cNvCxnSpPr>
              <p:nvPr/>
            </p:nvCxnSpPr>
            <p:spPr>
              <a:xfrm flipV="1">
                <a:off x="438102" y="3276727"/>
                <a:ext cx="1492916" cy="962604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90AF04E6-0506-14DD-C1B8-061A0C100FEC}"/>
                  </a:ext>
                </a:extLst>
              </p:cNvPr>
              <p:cNvCxnSpPr>
                <a:stCxn id="23" idx="6"/>
                <a:endCxn id="26" idx="2"/>
              </p:cNvCxnSpPr>
              <p:nvPr/>
            </p:nvCxnSpPr>
            <p:spPr>
              <a:xfrm>
                <a:off x="2444286" y="3276727"/>
                <a:ext cx="1510213" cy="52390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BE6AEB8A-3153-8E0D-0156-6F98D5335F49}"/>
                  </a:ext>
                </a:extLst>
              </p:cNvPr>
              <p:cNvCxnSpPr>
                <a:stCxn id="22" idx="4"/>
                <a:endCxn id="24" idx="1"/>
              </p:cNvCxnSpPr>
              <p:nvPr/>
            </p:nvCxnSpPr>
            <p:spPr>
              <a:xfrm>
                <a:off x="256634" y="4677433"/>
                <a:ext cx="857899" cy="1046257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4D5F06FF-1FBB-51C9-D087-2A0EB822B04D}"/>
                  </a:ext>
                </a:extLst>
              </p:cNvPr>
              <p:cNvCxnSpPr>
                <a:stCxn id="25" idx="3"/>
                <a:endCxn id="24" idx="7"/>
              </p:cNvCxnSpPr>
              <p:nvPr/>
            </p:nvCxnSpPr>
            <p:spPr>
              <a:xfrm flipH="1">
                <a:off x="1477469" y="4930617"/>
                <a:ext cx="1172042" cy="793073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45098F52-2824-8AA8-3922-992FB49EB3E5}"/>
                  </a:ext>
                </a:extLst>
              </p:cNvPr>
              <p:cNvCxnSpPr>
                <a:stCxn id="27" idx="2"/>
                <a:endCxn id="24" idx="5"/>
              </p:cNvCxnSpPr>
              <p:nvPr/>
            </p:nvCxnSpPr>
            <p:spPr>
              <a:xfrm flipH="1" flipV="1">
                <a:off x="1477469" y="6086626"/>
                <a:ext cx="1369411" cy="565311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DA475DF4-532D-38A5-63C3-9BA7C3D6939C}"/>
                  </a:ext>
                </a:extLst>
              </p:cNvPr>
              <p:cNvCxnSpPr>
                <a:stCxn id="25" idx="5"/>
                <a:endCxn id="27" idx="0"/>
              </p:cNvCxnSpPr>
              <p:nvPr/>
            </p:nvCxnSpPr>
            <p:spPr>
              <a:xfrm>
                <a:off x="3012447" y="4930617"/>
                <a:ext cx="91067" cy="1464686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1564BD50-F8D5-5D5A-95EF-5568D430D039}"/>
                  </a:ext>
                </a:extLst>
              </p:cNvPr>
              <p:cNvCxnSpPr>
                <a:stCxn id="25" idx="7"/>
                <a:endCxn id="26" idx="3"/>
              </p:cNvCxnSpPr>
              <p:nvPr/>
            </p:nvCxnSpPr>
            <p:spPr>
              <a:xfrm flipV="1">
                <a:off x="3012447" y="3510585"/>
                <a:ext cx="1017218" cy="1057096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047C31DA-8F2A-8F23-C636-D1342B4A7DF4}"/>
                  </a:ext>
                </a:extLst>
              </p:cNvPr>
              <p:cNvCxnSpPr>
                <a:stCxn id="27" idx="6"/>
                <a:endCxn id="28" idx="3"/>
              </p:cNvCxnSpPr>
              <p:nvPr/>
            </p:nvCxnSpPr>
            <p:spPr>
              <a:xfrm flipV="1">
                <a:off x="3360148" y="6576771"/>
                <a:ext cx="1716185" cy="75166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4EEA4FB5-ABAC-FB0F-FE78-8BE2B901BF66}"/>
                  </a:ext>
                </a:extLst>
              </p:cNvPr>
              <p:cNvCxnSpPr>
                <a:stCxn id="28" idx="1"/>
                <a:endCxn id="26" idx="4"/>
              </p:cNvCxnSpPr>
              <p:nvPr/>
            </p:nvCxnSpPr>
            <p:spPr>
              <a:xfrm flipH="1" flipV="1">
                <a:off x="4211133" y="3585751"/>
                <a:ext cx="865200" cy="2628084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705BF0B6-60ED-3C2A-9FB3-DC753FC6FAA6}"/>
                  </a:ext>
                </a:extLst>
              </p:cNvPr>
              <p:cNvCxnSpPr>
                <a:stCxn id="30" idx="2"/>
                <a:endCxn id="26" idx="5"/>
              </p:cNvCxnSpPr>
              <p:nvPr/>
            </p:nvCxnSpPr>
            <p:spPr>
              <a:xfrm flipH="1" flipV="1">
                <a:off x="4392601" y="3510585"/>
                <a:ext cx="913997" cy="495205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B9746BAB-BB1E-C2B2-520A-A86FCCB55CE7}"/>
                  </a:ext>
                </a:extLst>
              </p:cNvPr>
              <p:cNvCxnSpPr>
                <a:stCxn id="28" idx="0"/>
                <a:endCxn id="30" idx="3"/>
              </p:cNvCxnSpPr>
              <p:nvPr/>
            </p:nvCxnSpPr>
            <p:spPr>
              <a:xfrm flipV="1">
                <a:off x="5257801" y="4187258"/>
                <a:ext cx="123963" cy="1951411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04AC7CFD-ECC5-6018-3782-7B088AECD37C}"/>
                  </a:ext>
                </a:extLst>
              </p:cNvPr>
              <p:cNvCxnSpPr>
                <a:stCxn id="29" idx="1"/>
                <a:endCxn id="30" idx="5"/>
              </p:cNvCxnSpPr>
              <p:nvPr/>
            </p:nvCxnSpPr>
            <p:spPr>
              <a:xfrm flipH="1" flipV="1">
                <a:off x="5744700" y="4187258"/>
                <a:ext cx="861544" cy="674868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29AEBB05-4F00-801A-D566-A93053A1D101}"/>
                  </a:ext>
                </a:extLst>
              </p:cNvPr>
              <p:cNvCxnSpPr>
                <a:stCxn id="29" idx="3"/>
                <a:endCxn id="28" idx="6"/>
              </p:cNvCxnSpPr>
              <p:nvPr/>
            </p:nvCxnSpPr>
            <p:spPr>
              <a:xfrm flipH="1">
                <a:off x="5514435" y="5225062"/>
                <a:ext cx="1091809" cy="1170241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9EFB02D6-9344-FD5B-8B88-9AC79699BFFE}"/>
                  </a:ext>
                </a:extLst>
              </p:cNvPr>
              <p:cNvCxnSpPr>
                <a:stCxn id="23" idx="4"/>
                <a:endCxn id="24" idx="0"/>
              </p:cNvCxnSpPr>
              <p:nvPr/>
            </p:nvCxnSpPr>
            <p:spPr>
              <a:xfrm flipH="1">
                <a:off x="1296001" y="3533361"/>
                <a:ext cx="891651" cy="2115163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1DAE3905-1B05-6124-AB53-61458D9EB977}"/>
                  </a:ext>
                </a:extLst>
              </p:cNvPr>
              <p:cNvSpPr/>
              <p:nvPr/>
            </p:nvSpPr>
            <p:spPr>
              <a:xfrm>
                <a:off x="0" y="4164165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1</a:t>
                </a:r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3C3D966A-9151-52E6-017F-2694581BB748}"/>
                  </a:ext>
                </a:extLst>
              </p:cNvPr>
              <p:cNvSpPr/>
              <p:nvPr/>
            </p:nvSpPr>
            <p:spPr>
              <a:xfrm>
                <a:off x="1931018" y="3020093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2</a:t>
                </a:r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62A45554-D79D-45C9-7301-93F33FFEF2CB}"/>
                  </a:ext>
                </a:extLst>
              </p:cNvPr>
              <p:cNvSpPr/>
              <p:nvPr/>
            </p:nvSpPr>
            <p:spPr>
              <a:xfrm>
                <a:off x="1039367" y="5648524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3</a:t>
                </a:r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0BF1C4A5-87DC-6397-F7B4-E8B6A5363133}"/>
                  </a:ext>
                </a:extLst>
              </p:cNvPr>
              <p:cNvSpPr/>
              <p:nvPr/>
            </p:nvSpPr>
            <p:spPr>
              <a:xfrm>
                <a:off x="2574345" y="4492515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4</a:t>
                </a:r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BE2669F6-C388-5DB3-8B7C-276BF872A7B8}"/>
                  </a:ext>
                </a:extLst>
              </p:cNvPr>
              <p:cNvSpPr/>
              <p:nvPr/>
            </p:nvSpPr>
            <p:spPr>
              <a:xfrm>
                <a:off x="3954499" y="3072483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5</a:t>
                </a:r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AE4EA7AE-E274-5D22-6F89-0AB74F01887D}"/>
                  </a:ext>
                </a:extLst>
              </p:cNvPr>
              <p:cNvSpPr/>
              <p:nvPr/>
            </p:nvSpPr>
            <p:spPr>
              <a:xfrm>
                <a:off x="2846880" y="6395303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6</a:t>
                </a:r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CADFF9D3-A17E-83D3-E0AB-24C0F47B6A00}"/>
                  </a:ext>
                </a:extLst>
              </p:cNvPr>
              <p:cNvSpPr/>
              <p:nvPr/>
            </p:nvSpPr>
            <p:spPr>
              <a:xfrm>
                <a:off x="5001167" y="6138669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7</a:t>
                </a:r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8057FAA4-BCDD-0947-760F-FCDFF8FAB60B}"/>
                  </a:ext>
                </a:extLst>
              </p:cNvPr>
              <p:cNvSpPr/>
              <p:nvPr/>
            </p:nvSpPr>
            <p:spPr>
              <a:xfrm>
                <a:off x="6531078" y="4786960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9</a:t>
                </a:r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49D5AA22-30A7-9811-FE6C-6EDEA48BC1E3}"/>
                  </a:ext>
                </a:extLst>
              </p:cNvPr>
              <p:cNvSpPr/>
              <p:nvPr/>
            </p:nvSpPr>
            <p:spPr>
              <a:xfrm>
                <a:off x="5306598" y="3749156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8</a:t>
                </a:r>
              </a:p>
            </p:txBody>
          </p:sp>
        </p:grp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2CF2B64D-2DF1-BB32-71E0-C22A56E4E2ED}"/>
                </a:ext>
              </a:extLst>
            </p:cNvPr>
            <p:cNvCxnSpPr>
              <a:cxnSpLocks/>
              <a:stCxn id="28" idx="7"/>
              <a:endCxn id="30" idx="4"/>
            </p:cNvCxnSpPr>
            <p:nvPr/>
          </p:nvCxnSpPr>
          <p:spPr>
            <a:xfrm flipV="1">
              <a:off x="6963269" y="3868060"/>
              <a:ext cx="123963" cy="1951411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ACE29F38-5950-0CEC-28BD-9BE87A22D3DB}"/>
                </a:ext>
              </a:extLst>
            </p:cNvPr>
            <p:cNvCxnSpPr>
              <a:cxnSpLocks/>
              <a:stCxn id="27" idx="3"/>
              <a:endCxn id="24" idx="4"/>
            </p:cNvCxnSpPr>
            <p:nvPr/>
          </p:nvCxnSpPr>
          <p:spPr>
            <a:xfrm flipH="1" flipV="1">
              <a:off x="2820001" y="5767428"/>
              <a:ext cx="1626045" cy="671613"/>
            </a:xfrm>
            <a:prstGeom prst="line">
              <a:avLst/>
            </a:prstGeom>
            <a:ln w="57150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EE1BE191-9ADF-A0F9-9404-022D8FA417F2}"/>
              </a:ext>
            </a:extLst>
          </p:cNvPr>
          <p:cNvSpPr txBox="1"/>
          <p:nvPr/>
        </p:nvSpPr>
        <p:spPr>
          <a:xfrm>
            <a:off x="2038851" y="6080427"/>
            <a:ext cx="29007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Weakly Connected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F84C5F6F-58DE-3FC1-BB80-93719F85BC73}"/>
              </a:ext>
            </a:extLst>
          </p:cNvPr>
          <p:cNvGrpSpPr/>
          <p:nvPr/>
        </p:nvGrpSpPr>
        <p:grpSpPr>
          <a:xfrm>
            <a:off x="6788205" y="3626901"/>
            <a:ext cx="4385159" cy="2420607"/>
            <a:chOff x="1524000" y="2625729"/>
            <a:chExt cx="7044346" cy="3888478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18CB4F3E-CB23-97A6-EFAF-F9BD45269D39}"/>
                </a:ext>
              </a:extLst>
            </p:cNvPr>
            <p:cNvGrpSpPr/>
            <p:nvPr/>
          </p:nvGrpSpPr>
          <p:grpSpPr>
            <a:xfrm>
              <a:off x="1524000" y="2625729"/>
              <a:ext cx="7044346" cy="3888478"/>
              <a:chOff x="0" y="3020093"/>
              <a:chExt cx="7044346" cy="3888478"/>
            </a:xfrm>
          </p:grpSpPr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82DF5C0A-E8F2-69C9-D8DE-36C592DB1F35}"/>
                  </a:ext>
                </a:extLst>
              </p:cNvPr>
              <p:cNvCxnSpPr>
                <a:stCxn id="65" idx="7"/>
                <a:endCxn id="66" idx="2"/>
              </p:cNvCxnSpPr>
              <p:nvPr/>
            </p:nvCxnSpPr>
            <p:spPr>
              <a:xfrm flipV="1">
                <a:off x="438102" y="3276727"/>
                <a:ext cx="1492916" cy="962604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636BDB3A-6A37-BF11-EE32-6CDC3F572EC1}"/>
                  </a:ext>
                </a:extLst>
              </p:cNvPr>
              <p:cNvCxnSpPr>
                <a:stCxn id="66" idx="6"/>
                <a:endCxn id="69" idx="2"/>
              </p:cNvCxnSpPr>
              <p:nvPr/>
            </p:nvCxnSpPr>
            <p:spPr>
              <a:xfrm>
                <a:off x="2444286" y="3276727"/>
                <a:ext cx="1510213" cy="52390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00D29429-F6EA-7784-1BA6-CCC4A20D5296}"/>
                  </a:ext>
                </a:extLst>
              </p:cNvPr>
              <p:cNvCxnSpPr>
                <a:stCxn id="65" idx="4"/>
                <a:endCxn id="67" idx="1"/>
              </p:cNvCxnSpPr>
              <p:nvPr/>
            </p:nvCxnSpPr>
            <p:spPr>
              <a:xfrm>
                <a:off x="256634" y="4677433"/>
                <a:ext cx="857899" cy="1046257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9F6D26E9-C424-E5E0-5828-DC247F0AE23F}"/>
                  </a:ext>
                </a:extLst>
              </p:cNvPr>
              <p:cNvCxnSpPr>
                <a:stCxn id="68" idx="5"/>
                <a:endCxn id="70" idx="0"/>
              </p:cNvCxnSpPr>
              <p:nvPr/>
            </p:nvCxnSpPr>
            <p:spPr>
              <a:xfrm>
                <a:off x="3012447" y="4930617"/>
                <a:ext cx="91067" cy="1464686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AE300FF0-365B-494E-20E5-01CB17669309}"/>
                  </a:ext>
                </a:extLst>
              </p:cNvPr>
              <p:cNvCxnSpPr>
                <a:stCxn id="70" idx="6"/>
                <a:endCxn id="71" idx="3"/>
              </p:cNvCxnSpPr>
              <p:nvPr/>
            </p:nvCxnSpPr>
            <p:spPr>
              <a:xfrm flipV="1">
                <a:off x="3360148" y="6576771"/>
                <a:ext cx="1716185" cy="75166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1B2ACCC7-4379-03F2-199D-6BA7A3ABBDB0}"/>
                  </a:ext>
                </a:extLst>
              </p:cNvPr>
              <p:cNvCxnSpPr>
                <a:stCxn id="71" idx="0"/>
                <a:endCxn id="73" idx="3"/>
              </p:cNvCxnSpPr>
              <p:nvPr/>
            </p:nvCxnSpPr>
            <p:spPr>
              <a:xfrm flipV="1">
                <a:off x="5257801" y="4187258"/>
                <a:ext cx="123963" cy="1951411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5EFA6315-8521-AC29-8B30-A0CA8E3B459C}"/>
                  </a:ext>
                </a:extLst>
              </p:cNvPr>
              <p:cNvCxnSpPr>
                <a:stCxn id="72" idx="1"/>
                <a:endCxn id="73" idx="5"/>
              </p:cNvCxnSpPr>
              <p:nvPr/>
            </p:nvCxnSpPr>
            <p:spPr>
              <a:xfrm flipH="1" flipV="1">
                <a:off x="5744700" y="4187258"/>
                <a:ext cx="861544" cy="674868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95F159AA-0EEA-ADC5-8921-C9C56BA6C0DF}"/>
                  </a:ext>
                </a:extLst>
              </p:cNvPr>
              <p:cNvCxnSpPr>
                <a:stCxn id="72" idx="3"/>
                <a:endCxn id="71" idx="6"/>
              </p:cNvCxnSpPr>
              <p:nvPr/>
            </p:nvCxnSpPr>
            <p:spPr>
              <a:xfrm flipH="1">
                <a:off x="5514435" y="5225062"/>
                <a:ext cx="1091809" cy="1170241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67F9E7C5-BC15-996A-D145-12AEB7E95473}"/>
                  </a:ext>
                </a:extLst>
              </p:cNvPr>
              <p:cNvCxnSpPr>
                <a:stCxn id="66" idx="4"/>
                <a:endCxn id="67" idx="0"/>
              </p:cNvCxnSpPr>
              <p:nvPr/>
            </p:nvCxnSpPr>
            <p:spPr>
              <a:xfrm flipH="1">
                <a:off x="1296001" y="3533361"/>
                <a:ext cx="891651" cy="2115163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7CF46F7D-3C0A-7812-5BC4-CD5BDEA859BB}"/>
                  </a:ext>
                </a:extLst>
              </p:cNvPr>
              <p:cNvSpPr/>
              <p:nvPr/>
            </p:nvSpPr>
            <p:spPr>
              <a:xfrm>
                <a:off x="0" y="4164165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1</a:t>
                </a:r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941D961C-8CE3-DBC7-EE64-675C6FF1BF1B}"/>
                  </a:ext>
                </a:extLst>
              </p:cNvPr>
              <p:cNvSpPr/>
              <p:nvPr/>
            </p:nvSpPr>
            <p:spPr>
              <a:xfrm>
                <a:off x="1931018" y="3020093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2</a:t>
                </a:r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64CF45A4-1E9B-24B3-185C-1ADC7D62BEFF}"/>
                  </a:ext>
                </a:extLst>
              </p:cNvPr>
              <p:cNvSpPr/>
              <p:nvPr/>
            </p:nvSpPr>
            <p:spPr>
              <a:xfrm>
                <a:off x="1039367" y="5648524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3</a:t>
                </a:r>
              </a:p>
            </p:txBody>
          </p:sp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55B9325F-60F2-4882-622D-1D708738D72E}"/>
                  </a:ext>
                </a:extLst>
              </p:cNvPr>
              <p:cNvSpPr/>
              <p:nvPr/>
            </p:nvSpPr>
            <p:spPr>
              <a:xfrm>
                <a:off x="2574345" y="4492515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4</a:t>
                </a:r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5458B5D4-3984-6FCD-0CF4-D6AD24A19202}"/>
                  </a:ext>
                </a:extLst>
              </p:cNvPr>
              <p:cNvSpPr/>
              <p:nvPr/>
            </p:nvSpPr>
            <p:spPr>
              <a:xfrm>
                <a:off x="3954499" y="3072483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5</a:t>
                </a:r>
              </a:p>
            </p:txBody>
          </p:sp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3C8E179C-59A4-27DB-665D-DC9BAB2B8C9B}"/>
                  </a:ext>
                </a:extLst>
              </p:cNvPr>
              <p:cNvSpPr/>
              <p:nvPr/>
            </p:nvSpPr>
            <p:spPr>
              <a:xfrm>
                <a:off x="2846880" y="6395303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6</a:t>
                </a:r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00B9E416-A418-F46B-9E32-E1B19FA507AF}"/>
                  </a:ext>
                </a:extLst>
              </p:cNvPr>
              <p:cNvSpPr/>
              <p:nvPr/>
            </p:nvSpPr>
            <p:spPr>
              <a:xfrm>
                <a:off x="5001167" y="6138669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7</a:t>
                </a:r>
              </a:p>
            </p:txBody>
          </p:sp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90DCD95A-6DC3-DEE9-8A08-6540DC6B46EA}"/>
                  </a:ext>
                </a:extLst>
              </p:cNvPr>
              <p:cNvSpPr/>
              <p:nvPr/>
            </p:nvSpPr>
            <p:spPr>
              <a:xfrm>
                <a:off x="6531078" y="4786960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9</a:t>
                </a:r>
              </a:p>
            </p:txBody>
          </p:sp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BB8AC4A4-A928-9D1A-72E3-E11A496D8848}"/>
                  </a:ext>
                </a:extLst>
              </p:cNvPr>
              <p:cNvSpPr/>
              <p:nvPr/>
            </p:nvSpPr>
            <p:spPr>
              <a:xfrm>
                <a:off x="5306598" y="3749156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8</a:t>
                </a:r>
              </a:p>
            </p:txBody>
          </p:sp>
        </p:grp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5AEFFE30-A635-FC0A-A611-D53C6175AA53}"/>
                </a:ext>
              </a:extLst>
            </p:cNvPr>
            <p:cNvCxnSpPr>
              <a:cxnSpLocks/>
              <a:stCxn id="71" idx="7"/>
              <a:endCxn id="73" idx="4"/>
            </p:cNvCxnSpPr>
            <p:nvPr/>
          </p:nvCxnSpPr>
          <p:spPr>
            <a:xfrm flipV="1">
              <a:off x="6963269" y="3868060"/>
              <a:ext cx="123963" cy="1951411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5CD567A0-55DE-E659-0F5F-1C52C0C2E415}"/>
              </a:ext>
            </a:extLst>
          </p:cNvPr>
          <p:cNvSpPr txBox="1"/>
          <p:nvPr/>
        </p:nvSpPr>
        <p:spPr>
          <a:xfrm>
            <a:off x="7482011" y="6198255"/>
            <a:ext cx="29007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Weakly Connected</a:t>
            </a:r>
          </a:p>
        </p:txBody>
      </p:sp>
    </p:spTree>
    <p:extLst>
      <p:ext uri="{BB962C8B-B14F-4D97-AF65-F5344CB8AC3E}">
        <p14:creationId xmlns:p14="http://schemas.microsoft.com/office/powerpoint/2010/main" val="28418000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Definition: Complete Graph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45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2749217" y="1600201"/>
                <a:ext cx="6841446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A Graph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𝐺</m:t>
                    </m:r>
                    <m:r>
                      <a:rPr lang="en-US" sz="2800" i="1">
                        <a:latin typeface="Cambria Math"/>
                      </a:rPr>
                      <m:t>=(</m:t>
                    </m:r>
                    <m:r>
                      <a:rPr lang="en-US" sz="2800" i="1">
                        <a:latin typeface="Cambria Math"/>
                      </a:rPr>
                      <m:t>𝑉</m:t>
                    </m:r>
                    <m:r>
                      <a:rPr lang="en-US" sz="2800" i="1">
                        <a:latin typeface="Cambria Math"/>
                      </a:rPr>
                      <m:t>,</m:t>
                    </m:r>
                    <m:r>
                      <a:rPr lang="en-US" sz="2800" i="1">
                        <a:latin typeface="Cambria Math"/>
                      </a:rPr>
                      <m:t>𝐸</m:t>
                    </m:r>
                    <m:r>
                      <a:rPr lang="en-US" sz="28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s.t.</a:t>
                </a:r>
                <a:r>
                  <a:rPr lang="en-US" sz="2800" dirty="0"/>
                  <a:t> for any pair of nodes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∈</m:t>
                    </m:r>
                    <m:r>
                      <a:rPr lang="en-US" sz="2800" i="1">
                        <a:latin typeface="Cambria Math"/>
                      </a:rPr>
                      <m:t>𝑉</m:t>
                    </m:r>
                  </m:oMath>
                </a14:m>
                <a:r>
                  <a:rPr lang="en-US" sz="2800" dirty="0"/>
                  <a:t> there is an edge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9217" y="1600201"/>
                <a:ext cx="6841446" cy="954107"/>
              </a:xfrm>
              <a:prstGeom prst="rect">
                <a:avLst/>
              </a:prstGeom>
              <a:blipFill>
                <a:blip r:embed="rId2"/>
                <a:stretch>
                  <a:fillRect l="-1872" t="-6410" b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44">
            <a:extLst>
              <a:ext uri="{FF2B5EF4-FFF2-40B4-BE49-F238E27FC236}">
                <a16:creationId xmlns:a16="http://schemas.microsoft.com/office/drawing/2014/main" id="{1E0F26B5-366A-711E-D723-7F1979D24DA8}"/>
              </a:ext>
            </a:extLst>
          </p:cNvPr>
          <p:cNvSpPr txBox="1"/>
          <p:nvPr/>
        </p:nvSpPr>
        <p:spPr>
          <a:xfrm>
            <a:off x="571923" y="4916821"/>
            <a:ext cx="29083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Complete Undirected Graph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DBCCB78-25D1-DA64-D181-C086C657BD95}"/>
              </a:ext>
            </a:extLst>
          </p:cNvPr>
          <p:cNvSpPr txBox="1"/>
          <p:nvPr/>
        </p:nvSpPr>
        <p:spPr>
          <a:xfrm>
            <a:off x="3899919" y="4920228"/>
            <a:ext cx="31354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Complete </a:t>
            </a:r>
          </a:p>
          <a:p>
            <a:r>
              <a:rPr lang="en-US" sz="2800" dirty="0"/>
              <a:t>Directed Graph</a:t>
            </a:r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DFBE9801-D0B3-6EF8-63EA-B9DCCBFB1CE6}"/>
              </a:ext>
            </a:extLst>
          </p:cNvPr>
          <p:cNvGrpSpPr/>
          <p:nvPr/>
        </p:nvGrpSpPr>
        <p:grpSpPr>
          <a:xfrm>
            <a:off x="718434" y="3206160"/>
            <a:ext cx="1729793" cy="1622043"/>
            <a:chOff x="1378834" y="3116577"/>
            <a:chExt cx="1729793" cy="1622043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8737F504-B85A-1520-E7F4-8989BE84231C}"/>
                </a:ext>
              </a:extLst>
            </p:cNvPr>
            <p:cNvGrpSpPr/>
            <p:nvPr/>
          </p:nvGrpSpPr>
          <p:grpSpPr>
            <a:xfrm>
              <a:off x="1378834" y="3116577"/>
              <a:ext cx="1729793" cy="1622043"/>
              <a:chOff x="-388725" y="3020093"/>
              <a:chExt cx="2833027" cy="2656555"/>
            </a:xfrm>
          </p:grpSpPr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5E1BD8B7-4CC3-76C2-B59D-BB8E9AB4F6AB}"/>
                  </a:ext>
                </a:extLst>
              </p:cNvPr>
              <p:cNvCxnSpPr>
                <a:cxnSpLocks/>
                <a:stCxn id="85" idx="6"/>
                <a:endCxn id="86" idx="2"/>
              </p:cNvCxnSpPr>
              <p:nvPr/>
            </p:nvCxnSpPr>
            <p:spPr>
              <a:xfrm>
                <a:off x="166749" y="3276727"/>
                <a:ext cx="1764268" cy="0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70A5863F-100D-A240-865D-33C97E04E063}"/>
                  </a:ext>
                </a:extLst>
              </p:cNvPr>
              <p:cNvCxnSpPr>
                <a:cxnSpLocks/>
                <a:stCxn id="86" idx="4"/>
                <a:endCxn id="88" idx="0"/>
              </p:cNvCxnSpPr>
              <p:nvPr/>
            </p:nvCxnSpPr>
            <p:spPr>
              <a:xfrm>
                <a:off x="2187651" y="3533361"/>
                <a:ext cx="16" cy="1601816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ECEE1F91-DED4-E4D4-2B84-54D4FDE1057A}"/>
                  </a:ext>
                </a:extLst>
              </p:cNvPr>
              <p:cNvCxnSpPr>
                <a:cxnSpLocks/>
                <a:stCxn id="85" idx="4"/>
                <a:endCxn id="87" idx="0"/>
              </p:cNvCxnSpPr>
              <p:nvPr/>
            </p:nvCxnSpPr>
            <p:spPr>
              <a:xfrm flipH="1">
                <a:off x="-132091" y="3533361"/>
                <a:ext cx="42206" cy="1630019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9DFEBBBC-BC80-BAFB-02A9-944572FA7FA8}"/>
                  </a:ext>
                </a:extLst>
              </p:cNvPr>
              <p:cNvCxnSpPr>
                <a:cxnSpLocks/>
                <a:stCxn id="88" idx="2"/>
                <a:endCxn id="87" idx="6"/>
              </p:cNvCxnSpPr>
              <p:nvPr/>
            </p:nvCxnSpPr>
            <p:spPr>
              <a:xfrm flipH="1">
                <a:off x="124543" y="5391811"/>
                <a:ext cx="1806490" cy="28203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F75438BD-A475-6206-0EF0-890B3A937474}"/>
                  </a:ext>
                </a:extLst>
              </p:cNvPr>
              <p:cNvCxnSpPr>
                <a:cxnSpLocks/>
                <a:stCxn id="86" idx="3"/>
                <a:endCxn id="87" idx="7"/>
              </p:cNvCxnSpPr>
              <p:nvPr/>
            </p:nvCxnSpPr>
            <p:spPr>
              <a:xfrm flipH="1">
                <a:off x="49377" y="3458195"/>
                <a:ext cx="1956808" cy="1780351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433C72C6-1468-0C1C-DAFA-E75622DA098E}"/>
                  </a:ext>
                </a:extLst>
              </p:cNvPr>
              <p:cNvSpPr/>
              <p:nvPr/>
            </p:nvSpPr>
            <p:spPr>
              <a:xfrm>
                <a:off x="-346519" y="3020093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1</a:t>
                </a:r>
              </a:p>
            </p:txBody>
          </p:sp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5C6235E6-E60A-062C-E312-5D5F0758C46F}"/>
                  </a:ext>
                </a:extLst>
              </p:cNvPr>
              <p:cNvSpPr/>
              <p:nvPr/>
            </p:nvSpPr>
            <p:spPr>
              <a:xfrm>
                <a:off x="1931018" y="3020093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2</a:t>
                </a:r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266721D1-8A4C-2F76-CAA9-FEE941202C62}"/>
                  </a:ext>
                </a:extLst>
              </p:cNvPr>
              <p:cNvSpPr/>
              <p:nvPr/>
            </p:nvSpPr>
            <p:spPr>
              <a:xfrm>
                <a:off x="-388725" y="5163380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3</a:t>
                </a:r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A11DC63D-5D3B-50C2-0184-D0A5C0983F41}"/>
                  </a:ext>
                </a:extLst>
              </p:cNvPr>
              <p:cNvSpPr/>
              <p:nvPr/>
            </p:nvSpPr>
            <p:spPr>
              <a:xfrm>
                <a:off x="1931034" y="5135177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4</a:t>
                </a:r>
              </a:p>
            </p:txBody>
          </p:sp>
        </p:grp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32E320C1-342B-2917-1FF6-23EADE44AF82}"/>
                </a:ext>
              </a:extLst>
            </p:cNvPr>
            <p:cNvCxnSpPr>
              <a:cxnSpLocks/>
              <a:stCxn id="85" idx="5"/>
              <a:endCxn id="88" idx="1"/>
            </p:cNvCxnSpPr>
            <p:nvPr/>
          </p:nvCxnSpPr>
          <p:spPr>
            <a:xfrm>
              <a:off x="1672101" y="3384074"/>
              <a:ext cx="1169029" cy="1069829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FCA9F77F-1A5A-D413-FF40-26A41279BB85}"/>
              </a:ext>
            </a:extLst>
          </p:cNvPr>
          <p:cNvGrpSpPr/>
          <p:nvPr/>
        </p:nvGrpSpPr>
        <p:grpSpPr>
          <a:xfrm>
            <a:off x="3940430" y="3110592"/>
            <a:ext cx="1729793" cy="1622043"/>
            <a:chOff x="8610600" y="3884345"/>
            <a:chExt cx="1729793" cy="1622043"/>
          </a:xfrm>
        </p:grpSpPr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85E6465E-23D4-7A78-2D90-033B0364F71F}"/>
                </a:ext>
              </a:extLst>
            </p:cNvPr>
            <p:cNvGrpSpPr/>
            <p:nvPr/>
          </p:nvGrpSpPr>
          <p:grpSpPr>
            <a:xfrm>
              <a:off x="8610600" y="3884345"/>
              <a:ext cx="1729793" cy="1622043"/>
              <a:chOff x="-388725" y="3020093"/>
              <a:chExt cx="2833027" cy="2656555"/>
            </a:xfrm>
          </p:grpSpPr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8DD0BA37-2B83-48D8-E26B-B217259C66A7}"/>
                  </a:ext>
                </a:extLst>
              </p:cNvPr>
              <p:cNvCxnSpPr>
                <a:cxnSpLocks/>
                <a:stCxn id="74" idx="6"/>
                <a:endCxn id="75" idx="2"/>
              </p:cNvCxnSpPr>
              <p:nvPr/>
            </p:nvCxnSpPr>
            <p:spPr>
              <a:xfrm>
                <a:off x="166749" y="3276727"/>
                <a:ext cx="1764268" cy="0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F9CF37D2-E27F-7A71-AA33-5320E9514E61}"/>
                  </a:ext>
                </a:extLst>
              </p:cNvPr>
              <p:cNvCxnSpPr>
                <a:cxnSpLocks/>
                <a:stCxn id="75" idx="4"/>
                <a:endCxn id="77" idx="0"/>
              </p:cNvCxnSpPr>
              <p:nvPr/>
            </p:nvCxnSpPr>
            <p:spPr>
              <a:xfrm>
                <a:off x="2187651" y="3533361"/>
                <a:ext cx="16" cy="1601816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54B9CD13-FF66-A5D2-1F8C-EA4244CE544E}"/>
                  </a:ext>
                </a:extLst>
              </p:cNvPr>
              <p:cNvCxnSpPr>
                <a:cxnSpLocks/>
                <a:stCxn id="74" idx="4"/>
                <a:endCxn id="76" idx="0"/>
              </p:cNvCxnSpPr>
              <p:nvPr/>
            </p:nvCxnSpPr>
            <p:spPr>
              <a:xfrm flipH="1">
                <a:off x="-132091" y="3533361"/>
                <a:ext cx="42206" cy="1630019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BAAAAFF1-1B6F-502F-3C12-C0947F002D01}"/>
                  </a:ext>
                </a:extLst>
              </p:cNvPr>
              <p:cNvCxnSpPr>
                <a:cxnSpLocks/>
                <a:stCxn id="77" idx="2"/>
                <a:endCxn id="76" idx="6"/>
              </p:cNvCxnSpPr>
              <p:nvPr/>
            </p:nvCxnSpPr>
            <p:spPr>
              <a:xfrm flipH="1">
                <a:off x="124543" y="5391811"/>
                <a:ext cx="1806490" cy="28203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B2F468B2-2AA2-16F2-91D4-FBD14E916986}"/>
                  </a:ext>
                </a:extLst>
              </p:cNvPr>
              <p:cNvCxnSpPr>
                <a:cxnSpLocks/>
                <a:stCxn id="75" idx="3"/>
                <a:endCxn id="76" idx="7"/>
              </p:cNvCxnSpPr>
              <p:nvPr/>
            </p:nvCxnSpPr>
            <p:spPr>
              <a:xfrm flipH="1">
                <a:off x="49377" y="3458195"/>
                <a:ext cx="1956808" cy="1780351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FFBBC902-CBD4-4CB0-72AA-AE5F4733DCCB}"/>
                  </a:ext>
                </a:extLst>
              </p:cNvPr>
              <p:cNvSpPr/>
              <p:nvPr/>
            </p:nvSpPr>
            <p:spPr>
              <a:xfrm>
                <a:off x="-346519" y="3020093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1</a:t>
                </a:r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D4FC3465-BB6F-A32D-08ED-ABA63E4E3C5C}"/>
                  </a:ext>
                </a:extLst>
              </p:cNvPr>
              <p:cNvSpPr/>
              <p:nvPr/>
            </p:nvSpPr>
            <p:spPr>
              <a:xfrm>
                <a:off x="1931018" y="3020093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2</a:t>
                </a:r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232A27BB-C4B2-C204-190D-230D1EDFACFD}"/>
                  </a:ext>
                </a:extLst>
              </p:cNvPr>
              <p:cNvSpPr/>
              <p:nvPr/>
            </p:nvSpPr>
            <p:spPr>
              <a:xfrm>
                <a:off x="-388725" y="5163380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3</a:t>
                </a:r>
              </a:p>
            </p:txBody>
          </p: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DC3F8BBE-8F1A-CB36-09BD-AAC71BEE1AFE}"/>
                  </a:ext>
                </a:extLst>
              </p:cNvPr>
              <p:cNvSpPr/>
              <p:nvPr/>
            </p:nvSpPr>
            <p:spPr>
              <a:xfrm>
                <a:off x="1931034" y="5135177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4</a:t>
                </a:r>
              </a:p>
            </p:txBody>
          </p:sp>
        </p:grp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943D3B1D-6E15-D403-70FD-A1D85F4CE5E3}"/>
                </a:ext>
              </a:extLst>
            </p:cNvPr>
            <p:cNvCxnSpPr>
              <a:cxnSpLocks/>
              <a:stCxn id="74" idx="5"/>
              <a:endCxn id="77" idx="1"/>
            </p:cNvCxnSpPr>
            <p:nvPr/>
          </p:nvCxnSpPr>
          <p:spPr>
            <a:xfrm>
              <a:off x="8903867" y="4151842"/>
              <a:ext cx="1169029" cy="1069829"/>
            </a:xfrm>
            <a:prstGeom prst="line">
              <a:avLst/>
            </a:prstGeom>
            <a:ln w="57150"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TextBox 83">
            <a:extLst>
              <a:ext uri="{FF2B5EF4-FFF2-40B4-BE49-F238E27FC236}">
                <a16:creationId xmlns:a16="http://schemas.microsoft.com/office/drawing/2014/main" id="{EDEF3C5F-5BD2-C41A-AD2D-7FDA50A70D73}"/>
              </a:ext>
            </a:extLst>
          </p:cNvPr>
          <p:cNvSpPr txBox="1"/>
          <p:nvPr/>
        </p:nvSpPr>
        <p:spPr>
          <a:xfrm>
            <a:off x="7293345" y="5015796"/>
            <a:ext cx="30088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Complete Directed Non-simple Graph</a:t>
            </a:r>
          </a:p>
        </p:txBody>
      </p: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32359349-EE97-3770-8BAC-38168D0EF38B}"/>
              </a:ext>
            </a:extLst>
          </p:cNvPr>
          <p:cNvGrpSpPr/>
          <p:nvPr/>
        </p:nvGrpSpPr>
        <p:grpSpPr>
          <a:xfrm>
            <a:off x="7932896" y="3188940"/>
            <a:ext cx="1729793" cy="1622043"/>
            <a:chOff x="7333856" y="3206160"/>
            <a:chExt cx="1729793" cy="1622043"/>
          </a:xfrm>
        </p:grpSpPr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FA94A04F-CBDC-2DFF-3B03-A6FD1C79CAF6}"/>
                </a:ext>
              </a:extLst>
            </p:cNvPr>
            <p:cNvGrpSpPr/>
            <p:nvPr/>
          </p:nvGrpSpPr>
          <p:grpSpPr>
            <a:xfrm>
              <a:off x="7333856" y="3206160"/>
              <a:ext cx="1729793" cy="1622043"/>
              <a:chOff x="8610600" y="3884345"/>
              <a:chExt cx="1729793" cy="1622043"/>
            </a:xfrm>
          </p:grpSpPr>
          <p:grpSp>
            <p:nvGrpSpPr>
              <p:cNvPr id="95" name="Group 94">
                <a:extLst>
                  <a:ext uri="{FF2B5EF4-FFF2-40B4-BE49-F238E27FC236}">
                    <a16:creationId xmlns:a16="http://schemas.microsoft.com/office/drawing/2014/main" id="{CE6C9A5B-FF03-AA04-A4AE-24D89402B256}"/>
                  </a:ext>
                </a:extLst>
              </p:cNvPr>
              <p:cNvGrpSpPr/>
              <p:nvPr/>
            </p:nvGrpSpPr>
            <p:grpSpPr>
              <a:xfrm>
                <a:off x="8610600" y="3884345"/>
                <a:ext cx="1729793" cy="1622043"/>
                <a:chOff x="-388725" y="3020093"/>
                <a:chExt cx="2833027" cy="2656555"/>
              </a:xfrm>
            </p:grpSpPr>
            <p:cxnSp>
              <p:nvCxnSpPr>
                <p:cNvPr id="97" name="Straight Connector 96">
                  <a:extLst>
                    <a:ext uri="{FF2B5EF4-FFF2-40B4-BE49-F238E27FC236}">
                      <a16:creationId xmlns:a16="http://schemas.microsoft.com/office/drawing/2014/main" id="{10B5200E-1448-31F4-AA7A-88645C9AD2BD}"/>
                    </a:ext>
                  </a:extLst>
                </p:cNvPr>
                <p:cNvCxnSpPr>
                  <a:cxnSpLocks/>
                  <a:stCxn id="102" idx="6"/>
                  <a:endCxn id="103" idx="2"/>
                </p:cNvCxnSpPr>
                <p:nvPr/>
              </p:nvCxnSpPr>
              <p:spPr>
                <a:xfrm>
                  <a:off x="166749" y="3276727"/>
                  <a:ext cx="1764268" cy="0"/>
                </a:xfrm>
                <a:prstGeom prst="line">
                  <a:avLst/>
                </a:prstGeom>
                <a:ln w="57150">
                  <a:solidFill>
                    <a:srgbClr val="FF0000"/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Straight Connector 97">
                  <a:extLst>
                    <a:ext uri="{FF2B5EF4-FFF2-40B4-BE49-F238E27FC236}">
                      <a16:creationId xmlns:a16="http://schemas.microsoft.com/office/drawing/2014/main" id="{D0C0BF86-1F58-EDBC-66CF-FE1283DDCE59}"/>
                    </a:ext>
                  </a:extLst>
                </p:cNvPr>
                <p:cNvCxnSpPr>
                  <a:cxnSpLocks/>
                  <a:stCxn id="103" idx="4"/>
                  <a:endCxn id="105" idx="0"/>
                </p:cNvCxnSpPr>
                <p:nvPr/>
              </p:nvCxnSpPr>
              <p:spPr>
                <a:xfrm>
                  <a:off x="2187651" y="3533361"/>
                  <a:ext cx="16" cy="1601816"/>
                </a:xfrm>
                <a:prstGeom prst="line">
                  <a:avLst/>
                </a:prstGeom>
                <a:ln w="57150">
                  <a:solidFill>
                    <a:srgbClr val="FF0000"/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Connector 98">
                  <a:extLst>
                    <a:ext uri="{FF2B5EF4-FFF2-40B4-BE49-F238E27FC236}">
                      <a16:creationId xmlns:a16="http://schemas.microsoft.com/office/drawing/2014/main" id="{8EDC5ECE-C857-8E84-F3DE-369A603DE929}"/>
                    </a:ext>
                  </a:extLst>
                </p:cNvPr>
                <p:cNvCxnSpPr>
                  <a:cxnSpLocks/>
                  <a:stCxn id="102" idx="4"/>
                  <a:endCxn id="104" idx="0"/>
                </p:cNvCxnSpPr>
                <p:nvPr/>
              </p:nvCxnSpPr>
              <p:spPr>
                <a:xfrm flipH="1">
                  <a:off x="-132091" y="3533361"/>
                  <a:ext cx="42206" cy="1630019"/>
                </a:xfrm>
                <a:prstGeom prst="line">
                  <a:avLst/>
                </a:prstGeom>
                <a:ln w="57150">
                  <a:solidFill>
                    <a:srgbClr val="FF0000"/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Connector 99">
                  <a:extLst>
                    <a:ext uri="{FF2B5EF4-FFF2-40B4-BE49-F238E27FC236}">
                      <a16:creationId xmlns:a16="http://schemas.microsoft.com/office/drawing/2014/main" id="{CE939F5E-DEAF-A9A8-7B5D-E05002EB01D4}"/>
                    </a:ext>
                  </a:extLst>
                </p:cNvPr>
                <p:cNvCxnSpPr>
                  <a:cxnSpLocks/>
                  <a:stCxn id="105" idx="2"/>
                  <a:endCxn id="104" idx="6"/>
                </p:cNvCxnSpPr>
                <p:nvPr/>
              </p:nvCxnSpPr>
              <p:spPr>
                <a:xfrm flipH="1">
                  <a:off x="124543" y="5391811"/>
                  <a:ext cx="1806490" cy="28203"/>
                </a:xfrm>
                <a:prstGeom prst="line">
                  <a:avLst/>
                </a:prstGeom>
                <a:ln w="57150">
                  <a:solidFill>
                    <a:srgbClr val="FF0000"/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100">
                  <a:extLst>
                    <a:ext uri="{FF2B5EF4-FFF2-40B4-BE49-F238E27FC236}">
                      <a16:creationId xmlns:a16="http://schemas.microsoft.com/office/drawing/2014/main" id="{214D2943-F575-CC14-FDFC-39D72AABD608}"/>
                    </a:ext>
                  </a:extLst>
                </p:cNvPr>
                <p:cNvCxnSpPr>
                  <a:cxnSpLocks/>
                  <a:stCxn id="103" idx="3"/>
                  <a:endCxn id="104" idx="7"/>
                </p:cNvCxnSpPr>
                <p:nvPr/>
              </p:nvCxnSpPr>
              <p:spPr>
                <a:xfrm flipH="1">
                  <a:off x="49377" y="3458195"/>
                  <a:ext cx="1956808" cy="1780351"/>
                </a:xfrm>
                <a:prstGeom prst="line">
                  <a:avLst/>
                </a:prstGeom>
                <a:ln w="57150">
                  <a:solidFill>
                    <a:srgbClr val="FF0000"/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2" name="Oval 101">
                  <a:extLst>
                    <a:ext uri="{FF2B5EF4-FFF2-40B4-BE49-F238E27FC236}">
                      <a16:creationId xmlns:a16="http://schemas.microsoft.com/office/drawing/2014/main" id="{B21E3DC6-38B7-146E-1A6C-437B5A9E20EA}"/>
                    </a:ext>
                  </a:extLst>
                </p:cNvPr>
                <p:cNvSpPr/>
                <p:nvPr/>
              </p:nvSpPr>
              <p:spPr>
                <a:xfrm>
                  <a:off x="-346519" y="3020093"/>
                  <a:ext cx="513268" cy="51326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1</a:t>
                  </a:r>
                </a:p>
              </p:txBody>
            </p:sp>
            <p:sp>
              <p:nvSpPr>
                <p:cNvPr id="103" name="Oval 102">
                  <a:extLst>
                    <a:ext uri="{FF2B5EF4-FFF2-40B4-BE49-F238E27FC236}">
                      <a16:creationId xmlns:a16="http://schemas.microsoft.com/office/drawing/2014/main" id="{4ED45FA7-5323-F739-FF16-46247FADD7CB}"/>
                    </a:ext>
                  </a:extLst>
                </p:cNvPr>
                <p:cNvSpPr/>
                <p:nvPr/>
              </p:nvSpPr>
              <p:spPr>
                <a:xfrm>
                  <a:off x="1931018" y="3020093"/>
                  <a:ext cx="513268" cy="51326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2</a:t>
                  </a:r>
                </a:p>
              </p:txBody>
            </p:sp>
            <p:sp>
              <p:nvSpPr>
                <p:cNvPr id="104" name="Oval 103">
                  <a:extLst>
                    <a:ext uri="{FF2B5EF4-FFF2-40B4-BE49-F238E27FC236}">
                      <a16:creationId xmlns:a16="http://schemas.microsoft.com/office/drawing/2014/main" id="{57E6E620-E580-606F-5183-439E2E75E879}"/>
                    </a:ext>
                  </a:extLst>
                </p:cNvPr>
                <p:cNvSpPr/>
                <p:nvPr/>
              </p:nvSpPr>
              <p:spPr>
                <a:xfrm>
                  <a:off x="-388725" y="5163380"/>
                  <a:ext cx="513268" cy="51326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3</a:t>
                  </a:r>
                </a:p>
              </p:txBody>
            </p:sp>
            <p:sp>
              <p:nvSpPr>
                <p:cNvPr id="105" name="Oval 104">
                  <a:extLst>
                    <a:ext uri="{FF2B5EF4-FFF2-40B4-BE49-F238E27FC236}">
                      <a16:creationId xmlns:a16="http://schemas.microsoft.com/office/drawing/2014/main" id="{299B76C7-479F-7E2A-8439-49539F65348C}"/>
                    </a:ext>
                  </a:extLst>
                </p:cNvPr>
                <p:cNvSpPr/>
                <p:nvPr/>
              </p:nvSpPr>
              <p:spPr>
                <a:xfrm>
                  <a:off x="1931034" y="5135177"/>
                  <a:ext cx="513268" cy="51326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4</a:t>
                  </a:r>
                </a:p>
              </p:txBody>
            </p:sp>
          </p:grpSp>
          <p:cxnSp>
            <p:nvCxnSpPr>
              <p:cNvPr id="96" name="Straight Connector 95">
                <a:extLst>
                  <a:ext uri="{FF2B5EF4-FFF2-40B4-BE49-F238E27FC236}">
                    <a16:creationId xmlns:a16="http://schemas.microsoft.com/office/drawing/2014/main" id="{E849EE9E-1689-9D70-42AC-4990CC1047BC}"/>
                  </a:ext>
                </a:extLst>
              </p:cNvPr>
              <p:cNvCxnSpPr>
                <a:cxnSpLocks/>
                <a:stCxn id="102" idx="5"/>
                <a:endCxn id="105" idx="1"/>
              </p:cNvCxnSpPr>
              <p:nvPr/>
            </p:nvCxnSpPr>
            <p:spPr>
              <a:xfrm>
                <a:off x="8903867" y="4151842"/>
                <a:ext cx="1169029" cy="1069829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9" name="Connector: Curved 108">
              <a:extLst>
                <a:ext uri="{FF2B5EF4-FFF2-40B4-BE49-F238E27FC236}">
                  <a16:creationId xmlns:a16="http://schemas.microsoft.com/office/drawing/2014/main" id="{EAB280D5-8B38-1A02-1A1E-6AAFBCBDFF3C}"/>
                </a:ext>
              </a:extLst>
            </p:cNvPr>
            <p:cNvCxnSpPr>
              <a:cxnSpLocks/>
              <a:stCxn id="102" idx="2"/>
              <a:endCxn id="102" idx="0"/>
            </p:cNvCxnSpPr>
            <p:nvPr/>
          </p:nvCxnSpPr>
          <p:spPr>
            <a:xfrm rot="10800000" flipH="1">
              <a:off x="7359626" y="3206160"/>
              <a:ext cx="156696" cy="156696"/>
            </a:xfrm>
            <a:prstGeom prst="curvedConnector4">
              <a:avLst>
                <a:gd name="adj1" fmla="val -145888"/>
                <a:gd name="adj2" fmla="val 245888"/>
              </a:avLst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Connector: Curved 112">
              <a:extLst>
                <a:ext uri="{FF2B5EF4-FFF2-40B4-BE49-F238E27FC236}">
                  <a16:creationId xmlns:a16="http://schemas.microsoft.com/office/drawing/2014/main" id="{EC8AAE19-B417-E8DA-AF16-7D2A38B228B3}"/>
                </a:ext>
              </a:extLst>
            </p:cNvPr>
            <p:cNvCxnSpPr>
              <a:cxnSpLocks/>
              <a:stCxn id="103" idx="6"/>
              <a:endCxn id="103" idx="0"/>
            </p:cNvCxnSpPr>
            <p:nvPr/>
          </p:nvCxnSpPr>
          <p:spPr>
            <a:xfrm flipH="1" flipV="1">
              <a:off x="8906943" y="3206160"/>
              <a:ext cx="156696" cy="156696"/>
            </a:xfrm>
            <a:prstGeom prst="curvedConnector4">
              <a:avLst>
                <a:gd name="adj1" fmla="val -145888"/>
                <a:gd name="adj2" fmla="val 245888"/>
              </a:avLst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Connector: Curved 115">
              <a:extLst>
                <a:ext uri="{FF2B5EF4-FFF2-40B4-BE49-F238E27FC236}">
                  <a16:creationId xmlns:a16="http://schemas.microsoft.com/office/drawing/2014/main" id="{DEDD00C3-0088-64FE-A5C8-A608B44F7253}"/>
                </a:ext>
              </a:extLst>
            </p:cNvPr>
            <p:cNvCxnSpPr>
              <a:cxnSpLocks/>
              <a:stCxn id="105" idx="6"/>
              <a:endCxn id="105" idx="4"/>
            </p:cNvCxnSpPr>
            <p:nvPr/>
          </p:nvCxnSpPr>
          <p:spPr>
            <a:xfrm flipH="1">
              <a:off x="8906953" y="4654287"/>
              <a:ext cx="156696" cy="156696"/>
            </a:xfrm>
            <a:prstGeom prst="curvedConnector4">
              <a:avLst>
                <a:gd name="adj1" fmla="val -145888"/>
                <a:gd name="adj2" fmla="val 245888"/>
              </a:avLst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Connector: Curved 118">
              <a:extLst>
                <a:ext uri="{FF2B5EF4-FFF2-40B4-BE49-F238E27FC236}">
                  <a16:creationId xmlns:a16="http://schemas.microsoft.com/office/drawing/2014/main" id="{81CBC10A-9968-CBFF-40CB-013C222F0918}"/>
                </a:ext>
              </a:extLst>
            </p:cNvPr>
            <p:cNvCxnSpPr>
              <a:cxnSpLocks/>
              <a:stCxn id="104" idx="4"/>
              <a:endCxn id="104" idx="2"/>
            </p:cNvCxnSpPr>
            <p:nvPr/>
          </p:nvCxnSpPr>
          <p:spPr>
            <a:xfrm rot="5400000" flipH="1">
              <a:off x="7333856" y="4671507"/>
              <a:ext cx="156696" cy="156696"/>
            </a:xfrm>
            <a:prstGeom prst="curvedConnector4">
              <a:avLst>
                <a:gd name="adj1" fmla="val -145888"/>
                <a:gd name="adj2" fmla="val 245888"/>
              </a:avLst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1538266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F3AC3-3AA8-E27B-FB78-7759EBA9B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Density, Data Structures, Efficiency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155EE9-7CE2-D431-734A-223076BAE21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maximum number of edges in a graph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Undirected and simple: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|(|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|−1)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Directed and simple: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|(|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|−1)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Direct and non-simple (but no duplicates):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If the graph is connected, the minimum number of edges is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we say the graph is </a:t>
                </a:r>
                <a:r>
                  <a:rPr lang="en-US" b="1" dirty="0"/>
                  <a:t>dense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</m:d>
                  </m:oMath>
                </a14:m>
                <a:r>
                  <a:rPr lang="en-US" dirty="0"/>
                  <a:t> we say the graph is </a:t>
                </a:r>
                <a:r>
                  <a:rPr lang="en-US" b="1" dirty="0"/>
                  <a:t>sparse</a:t>
                </a:r>
                <a:endParaRPr lang="en-US" dirty="0"/>
              </a:p>
              <a:p>
                <a:r>
                  <a:rPr lang="en-US" dirty="0"/>
                  <a:t>Because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dirty="0"/>
                  <a:t> is not always near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we do not typically substitute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dirty="0"/>
                  <a:t> in running times, but leave it as a separate variable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155EE9-7CE2-D431-734A-223076BAE2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b="-1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17350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Definition: Tree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47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2749217" y="1600201"/>
                <a:ext cx="6841446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A Graph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𝐺</m:t>
                    </m:r>
                    <m:r>
                      <a:rPr lang="en-US" sz="2800" i="1">
                        <a:latin typeface="Cambria Math"/>
                      </a:rPr>
                      <m:t>=(</m:t>
                    </m:r>
                    <m:r>
                      <a:rPr lang="en-US" sz="2800" i="1">
                        <a:latin typeface="Cambria Math"/>
                      </a:rPr>
                      <m:t>𝑉</m:t>
                    </m:r>
                    <m:r>
                      <a:rPr lang="en-US" sz="2800" i="1">
                        <a:latin typeface="Cambria Math"/>
                      </a:rPr>
                      <m:t>,</m:t>
                    </m:r>
                    <m:r>
                      <a:rPr lang="en-US" sz="2800" i="1">
                        <a:latin typeface="Cambria Math"/>
                      </a:rPr>
                      <m:t>𝐸</m:t>
                    </m:r>
                    <m:r>
                      <a:rPr lang="en-US" sz="28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/>
                  <a:t> is a tree if it is undirect, connected, and has no cycles (i.e. is acyclic).</a:t>
                </a:r>
              </a:p>
              <a:p>
                <a:r>
                  <a:rPr lang="en-US" sz="2800" dirty="0"/>
                  <a:t>Often one node is identified as the “root”</a:t>
                </a:r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9217" y="1600201"/>
                <a:ext cx="6841446" cy="1384995"/>
              </a:xfrm>
              <a:prstGeom prst="rect">
                <a:avLst/>
              </a:prstGeom>
              <a:blipFill>
                <a:blip r:embed="rId2"/>
                <a:stretch>
                  <a:fillRect l="-1872" t="-4405" b="-114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TextBox 77">
            <a:extLst>
              <a:ext uri="{FF2B5EF4-FFF2-40B4-BE49-F238E27FC236}">
                <a16:creationId xmlns:a16="http://schemas.microsoft.com/office/drawing/2014/main" id="{CB26A4FB-1FF3-22E3-008F-C86C19A60FCA}"/>
              </a:ext>
            </a:extLst>
          </p:cNvPr>
          <p:cNvSpPr txBox="1"/>
          <p:nvPr/>
        </p:nvSpPr>
        <p:spPr>
          <a:xfrm>
            <a:off x="1347968" y="5626650"/>
            <a:ext cx="2908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 Tree</a:t>
            </a:r>
          </a:p>
        </p:txBody>
      </p: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A5759540-9AC3-0DDB-F03A-ACDE045114E3}"/>
              </a:ext>
            </a:extLst>
          </p:cNvPr>
          <p:cNvGrpSpPr/>
          <p:nvPr/>
        </p:nvGrpSpPr>
        <p:grpSpPr>
          <a:xfrm>
            <a:off x="222637" y="3116577"/>
            <a:ext cx="4301146" cy="2374232"/>
            <a:chOff x="0" y="3020093"/>
            <a:chExt cx="7044346" cy="3888478"/>
          </a:xfrm>
        </p:grpSpPr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3579F93B-7403-10DF-E95E-AAEF3BA6A367}"/>
                </a:ext>
              </a:extLst>
            </p:cNvPr>
            <p:cNvCxnSpPr>
              <a:stCxn id="118" idx="7"/>
              <a:endCxn id="119" idx="2"/>
            </p:cNvCxnSpPr>
            <p:nvPr/>
          </p:nvCxnSpPr>
          <p:spPr>
            <a:xfrm flipV="1">
              <a:off x="438102" y="3276727"/>
              <a:ext cx="1492916" cy="96260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BD78E9FC-207A-E53D-7517-EEF9FF99AAF2}"/>
                </a:ext>
              </a:extLst>
            </p:cNvPr>
            <p:cNvCxnSpPr>
              <a:stCxn id="118" idx="4"/>
              <a:endCxn id="120" idx="1"/>
            </p:cNvCxnSpPr>
            <p:nvPr/>
          </p:nvCxnSpPr>
          <p:spPr>
            <a:xfrm>
              <a:off x="256634" y="4677433"/>
              <a:ext cx="857899" cy="1046257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486C4985-38E1-46D6-CB4D-A6A98BD9ED77}"/>
                </a:ext>
              </a:extLst>
            </p:cNvPr>
            <p:cNvCxnSpPr>
              <a:stCxn id="121" idx="3"/>
              <a:endCxn id="120" idx="7"/>
            </p:cNvCxnSpPr>
            <p:nvPr/>
          </p:nvCxnSpPr>
          <p:spPr>
            <a:xfrm flipH="1">
              <a:off x="1477469" y="4930617"/>
              <a:ext cx="1172042" cy="793073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6D22C930-0352-6899-1E98-8A3AA06731A6}"/>
                </a:ext>
              </a:extLst>
            </p:cNvPr>
            <p:cNvCxnSpPr>
              <a:stCxn id="121" idx="5"/>
              <a:endCxn id="123" idx="0"/>
            </p:cNvCxnSpPr>
            <p:nvPr/>
          </p:nvCxnSpPr>
          <p:spPr>
            <a:xfrm>
              <a:off x="3012447" y="4930617"/>
              <a:ext cx="91067" cy="146468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26F78A95-92D3-3C83-2D08-884970B4C01A}"/>
                </a:ext>
              </a:extLst>
            </p:cNvPr>
            <p:cNvCxnSpPr>
              <a:stCxn id="121" idx="7"/>
              <a:endCxn id="122" idx="3"/>
            </p:cNvCxnSpPr>
            <p:nvPr/>
          </p:nvCxnSpPr>
          <p:spPr>
            <a:xfrm flipV="1">
              <a:off x="3012447" y="3510585"/>
              <a:ext cx="1017218" cy="105709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129927E5-909C-C044-BEFF-60F1FEE460A4}"/>
                </a:ext>
              </a:extLst>
            </p:cNvPr>
            <p:cNvCxnSpPr>
              <a:stCxn id="126" idx="2"/>
              <a:endCxn id="122" idx="5"/>
            </p:cNvCxnSpPr>
            <p:nvPr/>
          </p:nvCxnSpPr>
          <p:spPr>
            <a:xfrm flipH="1" flipV="1">
              <a:off x="4392601" y="3510585"/>
              <a:ext cx="913997" cy="495205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5423522A-4F24-8A79-8AED-C46B27D17E35}"/>
                </a:ext>
              </a:extLst>
            </p:cNvPr>
            <p:cNvCxnSpPr>
              <a:stCxn id="124" idx="0"/>
              <a:endCxn id="126" idx="3"/>
            </p:cNvCxnSpPr>
            <p:nvPr/>
          </p:nvCxnSpPr>
          <p:spPr>
            <a:xfrm flipV="1">
              <a:off x="5257801" y="4187258"/>
              <a:ext cx="123963" cy="195141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E7937C5B-8522-FE68-C63F-72C9C051B3D7}"/>
                </a:ext>
              </a:extLst>
            </p:cNvPr>
            <p:cNvCxnSpPr>
              <a:stCxn id="125" idx="1"/>
              <a:endCxn id="126" idx="5"/>
            </p:cNvCxnSpPr>
            <p:nvPr/>
          </p:nvCxnSpPr>
          <p:spPr>
            <a:xfrm flipH="1" flipV="1">
              <a:off x="5744700" y="4187258"/>
              <a:ext cx="861544" cy="67486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A6C4D89C-3C85-56BA-4BFC-56F1024D1EBA}"/>
                </a:ext>
              </a:extLst>
            </p:cNvPr>
            <p:cNvSpPr/>
            <p:nvPr/>
          </p:nvSpPr>
          <p:spPr>
            <a:xfrm>
              <a:off x="0" y="4164165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49B2B4FA-C1C9-855B-2015-97144E4F2FAB}"/>
                </a:ext>
              </a:extLst>
            </p:cNvPr>
            <p:cNvSpPr/>
            <p:nvPr/>
          </p:nvSpPr>
          <p:spPr>
            <a:xfrm>
              <a:off x="1931018" y="3020093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51D38388-C86D-1D9F-3601-C3BD0D65BAAE}"/>
                </a:ext>
              </a:extLst>
            </p:cNvPr>
            <p:cNvSpPr/>
            <p:nvPr/>
          </p:nvSpPr>
          <p:spPr>
            <a:xfrm>
              <a:off x="1039367" y="5648524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</a:t>
              </a:r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4DB4CA7F-D981-B1C6-AD3C-CD1E9E7E4C56}"/>
                </a:ext>
              </a:extLst>
            </p:cNvPr>
            <p:cNvSpPr/>
            <p:nvPr/>
          </p:nvSpPr>
          <p:spPr>
            <a:xfrm>
              <a:off x="2574345" y="4492515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4</a:t>
              </a:r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78C583B9-6AFF-9308-7CA5-EB8DD9BA17F8}"/>
                </a:ext>
              </a:extLst>
            </p:cNvPr>
            <p:cNvSpPr/>
            <p:nvPr/>
          </p:nvSpPr>
          <p:spPr>
            <a:xfrm>
              <a:off x="3954499" y="3072483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5</a:t>
              </a:r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3057C619-BB2D-5ED4-80D6-6576D285508F}"/>
                </a:ext>
              </a:extLst>
            </p:cNvPr>
            <p:cNvSpPr/>
            <p:nvPr/>
          </p:nvSpPr>
          <p:spPr>
            <a:xfrm>
              <a:off x="2846880" y="6395303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6</a:t>
              </a:r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269B7C16-C0D7-3D0C-6AB3-4D7B9EBFF8B7}"/>
                </a:ext>
              </a:extLst>
            </p:cNvPr>
            <p:cNvSpPr/>
            <p:nvPr/>
          </p:nvSpPr>
          <p:spPr>
            <a:xfrm>
              <a:off x="5001167" y="6138669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7</a:t>
              </a:r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CC7ABB57-BAD7-A7C2-0130-69898A09FBD7}"/>
                </a:ext>
              </a:extLst>
            </p:cNvPr>
            <p:cNvSpPr/>
            <p:nvPr/>
          </p:nvSpPr>
          <p:spPr>
            <a:xfrm>
              <a:off x="6531078" y="4786960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9</a:t>
              </a:r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3C278552-0929-7F80-E4A2-BC45124A87DB}"/>
                </a:ext>
              </a:extLst>
            </p:cNvPr>
            <p:cNvSpPr/>
            <p:nvPr/>
          </p:nvSpPr>
          <p:spPr>
            <a:xfrm>
              <a:off x="5306598" y="3749156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8</a:t>
              </a:r>
            </a:p>
          </p:txBody>
        </p:sp>
      </p:grpSp>
      <p:sp>
        <p:nvSpPr>
          <p:cNvPr id="127" name="TextBox 126">
            <a:extLst>
              <a:ext uri="{FF2B5EF4-FFF2-40B4-BE49-F238E27FC236}">
                <a16:creationId xmlns:a16="http://schemas.microsoft.com/office/drawing/2014/main" id="{56204DC0-5532-D2DD-0951-4ED40E184A8D}"/>
              </a:ext>
            </a:extLst>
          </p:cNvPr>
          <p:cNvSpPr txBox="1"/>
          <p:nvPr/>
        </p:nvSpPr>
        <p:spPr>
          <a:xfrm>
            <a:off x="7891433" y="6056177"/>
            <a:ext cx="2908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 Rooted Tree</a:t>
            </a:r>
          </a:p>
        </p:txBody>
      </p: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8B85FD0C-A578-1C23-26A0-A573C8E06253}"/>
              </a:ext>
            </a:extLst>
          </p:cNvPr>
          <p:cNvGrpSpPr/>
          <p:nvPr/>
        </p:nvGrpSpPr>
        <p:grpSpPr>
          <a:xfrm>
            <a:off x="7972595" y="3069482"/>
            <a:ext cx="1931460" cy="2875894"/>
            <a:chOff x="1975975" y="3234315"/>
            <a:chExt cx="3163313" cy="4710092"/>
          </a:xfrm>
        </p:grpSpPr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50C46145-3AED-D952-D22E-5CD74086CFE4}"/>
                </a:ext>
              </a:extLst>
            </p:cNvPr>
            <p:cNvCxnSpPr>
              <a:cxnSpLocks/>
              <a:stCxn id="137" idx="4"/>
              <a:endCxn id="138" idx="0"/>
            </p:cNvCxnSpPr>
            <p:nvPr/>
          </p:nvCxnSpPr>
          <p:spPr>
            <a:xfrm flipH="1">
              <a:off x="2232609" y="6436506"/>
              <a:ext cx="18769" cy="705341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7FBDAA7A-E23D-7B4C-9341-DEC0ABC0901B}"/>
                </a:ext>
              </a:extLst>
            </p:cNvPr>
            <p:cNvCxnSpPr>
              <a:cxnSpLocks/>
              <a:stCxn id="137" idx="0"/>
              <a:endCxn id="139" idx="4"/>
            </p:cNvCxnSpPr>
            <p:nvPr/>
          </p:nvCxnSpPr>
          <p:spPr>
            <a:xfrm flipH="1" flipV="1">
              <a:off x="2242545" y="5375694"/>
              <a:ext cx="8833" cy="547544"/>
            </a:xfrm>
            <a:prstGeom prst="line">
              <a:avLst/>
            </a:prstGeom>
            <a:ln w="57150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3ABF3FBD-AAF8-E87C-0AE3-3C7987960345}"/>
                </a:ext>
              </a:extLst>
            </p:cNvPr>
            <p:cNvCxnSpPr>
              <a:cxnSpLocks/>
              <a:stCxn id="140" idx="3"/>
              <a:endCxn id="139" idx="7"/>
            </p:cNvCxnSpPr>
            <p:nvPr/>
          </p:nvCxnSpPr>
          <p:spPr>
            <a:xfrm flipH="1">
              <a:off x="2424013" y="3672417"/>
              <a:ext cx="533541" cy="1265175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153F4EC0-D1D9-B03F-5C30-B3D5412FCFB0}"/>
                </a:ext>
              </a:extLst>
            </p:cNvPr>
            <p:cNvCxnSpPr>
              <a:cxnSpLocks/>
              <a:stCxn id="140" idx="4"/>
              <a:endCxn id="142" idx="0"/>
            </p:cNvCxnSpPr>
            <p:nvPr/>
          </p:nvCxnSpPr>
          <p:spPr>
            <a:xfrm flipH="1">
              <a:off x="3113923" y="3747583"/>
              <a:ext cx="25099" cy="1221204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344D2C2C-BFA5-F796-EEBA-B1BE3FD52820}"/>
                </a:ext>
              </a:extLst>
            </p:cNvPr>
            <p:cNvCxnSpPr>
              <a:cxnSpLocks/>
              <a:stCxn id="140" idx="5"/>
              <a:endCxn id="141" idx="1"/>
            </p:cNvCxnSpPr>
            <p:nvPr/>
          </p:nvCxnSpPr>
          <p:spPr>
            <a:xfrm>
              <a:off x="3320490" y="3672417"/>
              <a:ext cx="478336" cy="1281176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C7B95E0A-9DDF-6B65-B8CC-4BA742F228DA}"/>
                </a:ext>
              </a:extLst>
            </p:cNvPr>
            <p:cNvCxnSpPr>
              <a:cxnSpLocks/>
              <a:stCxn id="145" idx="0"/>
              <a:endCxn id="141" idx="4"/>
            </p:cNvCxnSpPr>
            <p:nvPr/>
          </p:nvCxnSpPr>
          <p:spPr>
            <a:xfrm flipH="1" flipV="1">
              <a:off x="3980294" y="5391695"/>
              <a:ext cx="244352" cy="899002"/>
            </a:xfrm>
            <a:prstGeom prst="line">
              <a:avLst/>
            </a:prstGeom>
            <a:ln w="57150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83EB0404-14D3-1B52-3A0F-886A0478956C}"/>
                </a:ext>
              </a:extLst>
            </p:cNvPr>
            <p:cNvCxnSpPr>
              <a:stCxn id="143" idx="0"/>
              <a:endCxn id="145" idx="3"/>
            </p:cNvCxnSpPr>
            <p:nvPr/>
          </p:nvCxnSpPr>
          <p:spPr>
            <a:xfrm flipV="1">
              <a:off x="3816291" y="6728800"/>
              <a:ext cx="226887" cy="702339"/>
            </a:xfrm>
            <a:prstGeom prst="line">
              <a:avLst/>
            </a:prstGeom>
            <a:ln w="57150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EC045A29-1865-0404-CBBC-2A9A656F44C8}"/>
                </a:ext>
              </a:extLst>
            </p:cNvPr>
            <p:cNvCxnSpPr>
              <a:cxnSpLocks/>
              <a:stCxn id="144" idx="0"/>
              <a:endCxn id="145" idx="5"/>
            </p:cNvCxnSpPr>
            <p:nvPr/>
          </p:nvCxnSpPr>
          <p:spPr>
            <a:xfrm flipH="1" flipV="1">
              <a:off x="4406115" y="6728800"/>
              <a:ext cx="476539" cy="602773"/>
            </a:xfrm>
            <a:prstGeom prst="line">
              <a:avLst/>
            </a:prstGeom>
            <a:ln w="57150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C3DAB289-ACE3-40AF-161A-F60C3F5C8E6D}"/>
                </a:ext>
              </a:extLst>
            </p:cNvPr>
            <p:cNvSpPr/>
            <p:nvPr/>
          </p:nvSpPr>
          <p:spPr>
            <a:xfrm>
              <a:off x="1994744" y="5923238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DF763AAF-F20B-3CCC-54B3-571FE59D285C}"/>
                </a:ext>
              </a:extLst>
            </p:cNvPr>
            <p:cNvSpPr/>
            <p:nvPr/>
          </p:nvSpPr>
          <p:spPr>
            <a:xfrm>
              <a:off x="1975975" y="7141847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3AC2FA7B-BA61-4C22-2789-214F7D17EA4F}"/>
                </a:ext>
              </a:extLst>
            </p:cNvPr>
            <p:cNvSpPr/>
            <p:nvPr/>
          </p:nvSpPr>
          <p:spPr>
            <a:xfrm>
              <a:off x="1985911" y="4862426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</a:t>
              </a:r>
            </a:p>
          </p:txBody>
        </p: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A38AE445-8301-A81B-8E6A-74DCDE903058}"/>
                </a:ext>
              </a:extLst>
            </p:cNvPr>
            <p:cNvSpPr/>
            <p:nvPr/>
          </p:nvSpPr>
          <p:spPr>
            <a:xfrm>
              <a:off x="2882388" y="3234315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4</a:t>
              </a:r>
            </a:p>
          </p:txBody>
        </p: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E3634F20-61B8-01BA-265B-6D53BFED478F}"/>
                </a:ext>
              </a:extLst>
            </p:cNvPr>
            <p:cNvSpPr/>
            <p:nvPr/>
          </p:nvSpPr>
          <p:spPr>
            <a:xfrm>
              <a:off x="3723660" y="4878427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5</a:t>
              </a:r>
            </a:p>
          </p:txBody>
        </p:sp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F0FE370C-E9B0-5F3C-D304-503B3A904DC1}"/>
                </a:ext>
              </a:extLst>
            </p:cNvPr>
            <p:cNvSpPr/>
            <p:nvPr/>
          </p:nvSpPr>
          <p:spPr>
            <a:xfrm>
              <a:off x="2857289" y="4968787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6</a:t>
              </a:r>
            </a:p>
          </p:txBody>
        </p:sp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E4375051-9540-4F0A-98CC-A806591EFAC1}"/>
                </a:ext>
              </a:extLst>
            </p:cNvPr>
            <p:cNvSpPr/>
            <p:nvPr/>
          </p:nvSpPr>
          <p:spPr>
            <a:xfrm>
              <a:off x="3559657" y="7431139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7</a:t>
              </a:r>
            </a:p>
          </p:txBody>
        </p:sp>
        <p:sp>
          <p:nvSpPr>
            <p:cNvPr id="144" name="Oval 143">
              <a:extLst>
                <a:ext uri="{FF2B5EF4-FFF2-40B4-BE49-F238E27FC236}">
                  <a16:creationId xmlns:a16="http://schemas.microsoft.com/office/drawing/2014/main" id="{D85A1BCB-B54D-AFFF-3E9E-3D242BD2890D}"/>
                </a:ext>
              </a:extLst>
            </p:cNvPr>
            <p:cNvSpPr/>
            <p:nvPr/>
          </p:nvSpPr>
          <p:spPr>
            <a:xfrm>
              <a:off x="4626020" y="7331573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9</a:t>
              </a:r>
            </a:p>
          </p:txBody>
        </p:sp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C99D7300-F782-0F13-A601-B867BFB18170}"/>
                </a:ext>
              </a:extLst>
            </p:cNvPr>
            <p:cNvSpPr/>
            <p:nvPr/>
          </p:nvSpPr>
          <p:spPr>
            <a:xfrm>
              <a:off x="3968012" y="6290698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53849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293" y="0"/>
            <a:ext cx="10515600" cy="1325563"/>
          </a:xfrm>
        </p:spPr>
        <p:txBody>
          <a:bodyPr/>
          <a:lstStyle/>
          <a:p>
            <a:r>
              <a:rPr lang="en-US" dirty="0"/>
              <a:t>Partition, Procedure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5</a:t>
            </a:fld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2969524" y="2743200"/>
            <a:ext cx="6403076" cy="533400"/>
            <a:chOff x="1445524" y="2895600"/>
            <a:chExt cx="6403076" cy="533400"/>
          </a:xfrm>
        </p:grpSpPr>
        <p:sp>
          <p:nvSpPr>
            <p:cNvPr id="5" name="Rectangle 4"/>
            <p:cNvSpPr/>
            <p:nvPr/>
          </p:nvSpPr>
          <p:spPr>
            <a:xfrm>
              <a:off x="1445524" y="2895600"/>
              <a:ext cx="533400" cy="533400"/>
            </a:xfrm>
            <a:prstGeom prst="rect">
              <a:avLst/>
            </a:prstGeom>
            <a:solidFill>
              <a:srgbClr val="FF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1978924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2512893" y="28956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3046293" y="28956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3579693" y="28956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12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113662" y="28956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47062" y="28956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180462" y="28956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714431" y="28956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247831" y="28956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781231" y="28956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315200" y="28956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11</a:t>
              </a:r>
            </a:p>
          </p:txBody>
        </p:sp>
      </p:grpSp>
      <p:sp>
        <p:nvSpPr>
          <p:cNvPr id="17" name="Down Arrow 16"/>
          <p:cNvSpPr/>
          <p:nvPr/>
        </p:nvSpPr>
        <p:spPr>
          <a:xfrm>
            <a:off x="3636274" y="2324100"/>
            <a:ext cx="266700" cy="38100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>
            <a:off x="8972550" y="2328649"/>
            <a:ext cx="266700" cy="3810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2"/>
              <p:cNvSpPr txBox="1">
                <a:spLocks/>
              </p:cNvSpPr>
              <p:nvPr/>
            </p:nvSpPr>
            <p:spPr>
              <a:xfrm>
                <a:off x="1827093" y="990600"/>
                <a:ext cx="7774109" cy="157290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85000" lnSpcReduction="1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/>
                  <a:t>If </a:t>
                </a:r>
                <a:r>
                  <a:rPr lang="en-US" dirty="0">
                    <a:solidFill>
                      <a:srgbClr val="FFC000"/>
                    </a:solidFill>
                  </a:rPr>
                  <a:t>Begin</a:t>
                </a:r>
                <a:r>
                  <a:rPr lang="en-US" dirty="0"/>
                  <a:t> value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&lt;</m:t>
                    </m:r>
                    <m:r>
                      <a:rPr lang="en-US" i="1" dirty="0">
                        <a:solidFill>
                          <a:srgbClr val="FF33CC"/>
                        </a:solidFill>
                        <a:latin typeface="Cambria Math"/>
                      </a:rPr>
                      <m:t> </m:t>
                    </m:r>
                    <m:r>
                      <a:rPr lang="en-US" i="1" dirty="0">
                        <a:solidFill>
                          <a:srgbClr val="FF33CC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/>
                  <a:t>, move</a:t>
                </a:r>
                <a:r>
                  <a:rPr lang="en-US" dirty="0">
                    <a:solidFill>
                      <a:srgbClr val="FFC000"/>
                    </a:solidFill>
                  </a:rPr>
                  <a:t> Begin</a:t>
                </a:r>
                <a:r>
                  <a:rPr lang="en-US" dirty="0"/>
                  <a:t> right</a:t>
                </a:r>
              </a:p>
              <a:p>
                <a:pPr marL="0" indent="0">
                  <a:buNone/>
                </a:pPr>
                <a:r>
                  <a:rPr lang="en-US" dirty="0"/>
                  <a:t>Else swap </a:t>
                </a:r>
                <a:r>
                  <a:rPr lang="en-US" dirty="0">
                    <a:solidFill>
                      <a:srgbClr val="FFC000"/>
                    </a:solidFill>
                  </a:rPr>
                  <a:t>Begin</a:t>
                </a:r>
                <a:r>
                  <a:rPr lang="en-US" dirty="0"/>
                  <a:t> value with </a:t>
                </a:r>
                <a:r>
                  <a:rPr lang="en-US" dirty="0">
                    <a:solidFill>
                      <a:srgbClr val="0070C0"/>
                    </a:solidFill>
                  </a:rPr>
                  <a:t>End</a:t>
                </a:r>
                <a:r>
                  <a:rPr lang="en-US" dirty="0"/>
                  <a:t> value, move </a:t>
                </a:r>
                <a:r>
                  <a:rPr lang="en-US" dirty="0">
                    <a:solidFill>
                      <a:srgbClr val="0070C0"/>
                    </a:solidFill>
                  </a:rPr>
                  <a:t>End</a:t>
                </a:r>
                <a:r>
                  <a:rPr lang="en-US" dirty="0"/>
                  <a:t> Left</a:t>
                </a:r>
              </a:p>
              <a:p>
                <a:pPr marL="0" indent="0">
                  <a:buNone/>
                </a:pPr>
                <a:r>
                  <a:rPr lang="en-US" dirty="0"/>
                  <a:t>Done when </a:t>
                </a:r>
                <a:r>
                  <a:rPr lang="en-US" dirty="0">
                    <a:solidFill>
                      <a:srgbClr val="FFC000"/>
                    </a:solidFill>
                  </a:rPr>
                  <a:t>Begin</a:t>
                </a:r>
                <a:r>
                  <a:rPr lang="en-US" dirty="0"/>
                  <a:t> = </a:t>
                </a:r>
                <a:r>
                  <a:rPr lang="en-US" dirty="0">
                    <a:solidFill>
                      <a:srgbClr val="0070C0"/>
                    </a:solidFill>
                  </a:rPr>
                  <a:t>End</a:t>
                </a:r>
              </a:p>
            </p:txBody>
          </p:sp>
        </mc:Choice>
        <mc:Fallback xmlns="">
          <p:sp>
            <p:nvSpPr>
              <p:cNvPr id="1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7093" y="990600"/>
                <a:ext cx="7774109" cy="1572904"/>
              </a:xfrm>
              <a:prstGeom prst="rect">
                <a:avLst/>
              </a:prstGeom>
              <a:blipFill>
                <a:blip r:embed="rId2"/>
                <a:stretch>
                  <a:fillRect l="-1634" t="-5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/>
          <p:cNvGrpSpPr/>
          <p:nvPr/>
        </p:nvGrpSpPr>
        <p:grpSpPr>
          <a:xfrm>
            <a:off x="2971513" y="3843551"/>
            <a:ext cx="6403076" cy="533400"/>
            <a:chOff x="1445524" y="2895600"/>
            <a:chExt cx="6403076" cy="533400"/>
          </a:xfrm>
        </p:grpSpPr>
        <p:sp>
          <p:nvSpPr>
            <p:cNvPr id="22" name="Rectangle 21"/>
            <p:cNvSpPr/>
            <p:nvPr/>
          </p:nvSpPr>
          <p:spPr>
            <a:xfrm>
              <a:off x="1445524" y="2895600"/>
              <a:ext cx="533400" cy="533400"/>
            </a:xfrm>
            <a:prstGeom prst="rect">
              <a:avLst/>
            </a:prstGeom>
            <a:solidFill>
              <a:srgbClr val="FF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978924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5128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046293" y="28956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579693" y="28956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12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113662" y="28956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647062" y="28956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180462" y="28956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714431" y="28956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247831" y="28956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781231" y="28956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7315200" y="28956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11</a:t>
              </a:r>
            </a:p>
          </p:txBody>
        </p:sp>
      </p:grpSp>
      <p:sp>
        <p:nvSpPr>
          <p:cNvPr id="34" name="Down Arrow 33"/>
          <p:cNvSpPr/>
          <p:nvPr/>
        </p:nvSpPr>
        <p:spPr>
          <a:xfrm>
            <a:off x="4170243" y="3462551"/>
            <a:ext cx="266700" cy="38100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Down Arrow 34"/>
          <p:cNvSpPr/>
          <p:nvPr/>
        </p:nvSpPr>
        <p:spPr>
          <a:xfrm>
            <a:off x="8974539" y="3429000"/>
            <a:ext cx="266700" cy="3810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35"/>
          <p:cNvGrpSpPr/>
          <p:nvPr/>
        </p:nvGrpSpPr>
        <p:grpSpPr>
          <a:xfrm>
            <a:off x="2990563" y="4910351"/>
            <a:ext cx="6403076" cy="533400"/>
            <a:chOff x="1445524" y="2895600"/>
            <a:chExt cx="6403076" cy="533400"/>
          </a:xfrm>
        </p:grpSpPr>
        <p:sp>
          <p:nvSpPr>
            <p:cNvPr id="37" name="Rectangle 36"/>
            <p:cNvSpPr/>
            <p:nvPr/>
          </p:nvSpPr>
          <p:spPr>
            <a:xfrm>
              <a:off x="1445524" y="2895600"/>
              <a:ext cx="533400" cy="533400"/>
            </a:xfrm>
            <a:prstGeom prst="rect">
              <a:avLst/>
            </a:prstGeom>
            <a:solidFill>
              <a:srgbClr val="FF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1978924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25128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30462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3579693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12</a:t>
              </a: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4113662" y="28956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647062" y="28956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5180462" y="28956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5714431" y="28956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6247831" y="28956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6781231" y="28956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7315200" y="28956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11</a:t>
              </a:r>
            </a:p>
          </p:txBody>
        </p:sp>
      </p:grpSp>
      <p:sp>
        <p:nvSpPr>
          <p:cNvPr id="49" name="Down Arrow 48"/>
          <p:cNvSpPr/>
          <p:nvPr/>
        </p:nvSpPr>
        <p:spPr>
          <a:xfrm>
            <a:off x="5237043" y="4544706"/>
            <a:ext cx="266700" cy="38100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Down Arrow 49"/>
          <p:cNvSpPr/>
          <p:nvPr/>
        </p:nvSpPr>
        <p:spPr>
          <a:xfrm>
            <a:off x="8993589" y="4495800"/>
            <a:ext cx="266700" cy="3810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Group 50"/>
          <p:cNvGrpSpPr/>
          <p:nvPr/>
        </p:nvGrpSpPr>
        <p:grpSpPr>
          <a:xfrm>
            <a:off x="2969524" y="6073824"/>
            <a:ext cx="6403076" cy="533400"/>
            <a:chOff x="1445524" y="2895600"/>
            <a:chExt cx="6403076" cy="533400"/>
          </a:xfrm>
        </p:grpSpPr>
        <p:sp>
          <p:nvSpPr>
            <p:cNvPr id="52" name="Rectangle 51"/>
            <p:cNvSpPr/>
            <p:nvPr/>
          </p:nvSpPr>
          <p:spPr>
            <a:xfrm>
              <a:off x="1445524" y="2895600"/>
              <a:ext cx="533400" cy="533400"/>
            </a:xfrm>
            <a:prstGeom prst="rect">
              <a:avLst/>
            </a:prstGeom>
            <a:solidFill>
              <a:srgbClr val="FF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1978924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25128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30462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3579693" y="2895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11</a:t>
              </a: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4113662" y="2895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4647062" y="2895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5180462" y="2895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5714431" y="2895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6247831" y="2895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6781231" y="2895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7315200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12</a:t>
              </a:r>
            </a:p>
          </p:txBody>
        </p:sp>
      </p:grpSp>
      <p:sp>
        <p:nvSpPr>
          <p:cNvPr id="64" name="Down Arrow 63"/>
          <p:cNvSpPr/>
          <p:nvPr/>
        </p:nvSpPr>
        <p:spPr>
          <a:xfrm>
            <a:off x="5216004" y="5708179"/>
            <a:ext cx="266700" cy="38100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Down Arrow 64"/>
          <p:cNvSpPr/>
          <p:nvPr/>
        </p:nvSpPr>
        <p:spPr>
          <a:xfrm>
            <a:off x="8459620" y="5692824"/>
            <a:ext cx="266700" cy="3810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875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49" grpId="0" animBg="1"/>
      <p:bldP spid="50" grpId="0" animBg="1"/>
      <p:bldP spid="64" grpId="0" animBg="1"/>
      <p:bldP spid="6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6</a:t>
            </a:fld>
            <a:endParaRPr lang="en-US"/>
          </a:p>
        </p:txBody>
      </p:sp>
      <p:grpSp>
        <p:nvGrpSpPr>
          <p:cNvPr id="51" name="Group 50"/>
          <p:cNvGrpSpPr/>
          <p:nvPr/>
        </p:nvGrpSpPr>
        <p:grpSpPr>
          <a:xfrm>
            <a:off x="2649938" y="2667000"/>
            <a:ext cx="6403076" cy="533400"/>
            <a:chOff x="1445524" y="2895600"/>
            <a:chExt cx="6403076" cy="533400"/>
          </a:xfrm>
        </p:grpSpPr>
        <p:sp>
          <p:nvSpPr>
            <p:cNvPr id="52" name="Rectangle 51"/>
            <p:cNvSpPr/>
            <p:nvPr/>
          </p:nvSpPr>
          <p:spPr>
            <a:xfrm>
              <a:off x="1445524" y="2895600"/>
              <a:ext cx="533400" cy="533400"/>
            </a:xfrm>
            <a:prstGeom prst="rect">
              <a:avLst/>
            </a:prstGeom>
            <a:solidFill>
              <a:srgbClr val="FF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1978924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25128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30462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3579693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11</a:t>
              </a: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4113662" y="2895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4647062" y="2895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5180462" y="2895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5714431" y="2895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6247831" y="2895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6781231" y="2895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7315200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12</a:t>
              </a:r>
            </a:p>
          </p:txBody>
        </p:sp>
      </p:grpSp>
      <p:sp>
        <p:nvSpPr>
          <p:cNvPr id="64" name="Down Arrow 63"/>
          <p:cNvSpPr/>
          <p:nvPr/>
        </p:nvSpPr>
        <p:spPr>
          <a:xfrm>
            <a:off x="4896418" y="2301355"/>
            <a:ext cx="266700" cy="38100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Down Arrow 64"/>
          <p:cNvSpPr/>
          <p:nvPr/>
        </p:nvSpPr>
        <p:spPr>
          <a:xfrm>
            <a:off x="8140034" y="2286000"/>
            <a:ext cx="266700" cy="3810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6" name="Group 65"/>
          <p:cNvGrpSpPr/>
          <p:nvPr/>
        </p:nvGrpSpPr>
        <p:grpSpPr>
          <a:xfrm>
            <a:off x="2649938" y="3758821"/>
            <a:ext cx="6403076" cy="533400"/>
            <a:chOff x="1445524" y="2895600"/>
            <a:chExt cx="6403076" cy="533400"/>
          </a:xfrm>
        </p:grpSpPr>
        <p:sp>
          <p:nvSpPr>
            <p:cNvPr id="67" name="Rectangle 66"/>
            <p:cNvSpPr/>
            <p:nvPr/>
          </p:nvSpPr>
          <p:spPr>
            <a:xfrm>
              <a:off x="1445524" y="2895600"/>
              <a:ext cx="533400" cy="533400"/>
            </a:xfrm>
            <a:prstGeom prst="rect">
              <a:avLst/>
            </a:prstGeom>
            <a:solidFill>
              <a:srgbClr val="FF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1978924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25128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30462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3579693" y="2895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4113662" y="2895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4647062" y="2895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5180462" y="2895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5714431" y="2895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6247831" y="2895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67812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11</a:t>
              </a: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7315200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12</a:t>
              </a:r>
            </a:p>
          </p:txBody>
        </p:sp>
      </p:grpSp>
      <p:sp>
        <p:nvSpPr>
          <p:cNvPr id="79" name="Down Arrow 78"/>
          <p:cNvSpPr/>
          <p:nvPr/>
        </p:nvSpPr>
        <p:spPr>
          <a:xfrm>
            <a:off x="4896418" y="3393176"/>
            <a:ext cx="266700" cy="38100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Down Arrow 79"/>
          <p:cNvSpPr/>
          <p:nvPr/>
        </p:nvSpPr>
        <p:spPr>
          <a:xfrm>
            <a:off x="7585595" y="3377821"/>
            <a:ext cx="266700" cy="3810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1" name="Group 80"/>
          <p:cNvGrpSpPr/>
          <p:nvPr/>
        </p:nvGrpSpPr>
        <p:grpSpPr>
          <a:xfrm>
            <a:off x="2649938" y="4825621"/>
            <a:ext cx="6403076" cy="533400"/>
            <a:chOff x="1445524" y="2895600"/>
            <a:chExt cx="6403076" cy="533400"/>
          </a:xfrm>
        </p:grpSpPr>
        <p:sp>
          <p:nvSpPr>
            <p:cNvPr id="82" name="Rectangle 81"/>
            <p:cNvSpPr/>
            <p:nvPr/>
          </p:nvSpPr>
          <p:spPr>
            <a:xfrm>
              <a:off x="1445524" y="2895600"/>
              <a:ext cx="533400" cy="533400"/>
            </a:xfrm>
            <a:prstGeom prst="rect">
              <a:avLst/>
            </a:prstGeom>
            <a:solidFill>
              <a:srgbClr val="FF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1978924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25128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30462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35796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87" name="Rectangle 86"/>
            <p:cNvSpPr/>
            <p:nvPr/>
          </p:nvSpPr>
          <p:spPr>
            <a:xfrm>
              <a:off x="4113662" y="2895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4647062" y="2895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89" name="Rectangle 88"/>
            <p:cNvSpPr/>
            <p:nvPr/>
          </p:nvSpPr>
          <p:spPr>
            <a:xfrm>
              <a:off x="5180462" y="2895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5714431" y="2895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6247831" y="2895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67812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11</a:t>
              </a: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7315200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12</a:t>
              </a:r>
            </a:p>
          </p:txBody>
        </p:sp>
      </p:grpSp>
      <p:sp>
        <p:nvSpPr>
          <p:cNvPr id="94" name="Down Arrow 93"/>
          <p:cNvSpPr/>
          <p:nvPr/>
        </p:nvSpPr>
        <p:spPr>
          <a:xfrm>
            <a:off x="4896418" y="4459976"/>
            <a:ext cx="266700" cy="38100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Down Arrow 94"/>
          <p:cNvSpPr/>
          <p:nvPr/>
        </p:nvSpPr>
        <p:spPr>
          <a:xfrm>
            <a:off x="7585595" y="4459976"/>
            <a:ext cx="266700" cy="3810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6" name="Group 95"/>
          <p:cNvGrpSpPr/>
          <p:nvPr/>
        </p:nvGrpSpPr>
        <p:grpSpPr>
          <a:xfrm>
            <a:off x="2649938" y="5867400"/>
            <a:ext cx="6403076" cy="533400"/>
            <a:chOff x="1445524" y="2895600"/>
            <a:chExt cx="6403076" cy="533400"/>
          </a:xfrm>
        </p:grpSpPr>
        <p:sp>
          <p:nvSpPr>
            <p:cNvPr id="97" name="Rectangle 96"/>
            <p:cNvSpPr/>
            <p:nvPr/>
          </p:nvSpPr>
          <p:spPr>
            <a:xfrm>
              <a:off x="1445524" y="2895600"/>
              <a:ext cx="533400" cy="533400"/>
            </a:xfrm>
            <a:prstGeom prst="rect">
              <a:avLst/>
            </a:prstGeom>
            <a:solidFill>
              <a:srgbClr val="FF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98" name="Rectangle 97"/>
            <p:cNvSpPr/>
            <p:nvPr/>
          </p:nvSpPr>
          <p:spPr>
            <a:xfrm>
              <a:off x="1978924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25128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30462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35796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4113662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4647062" y="2895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5180462" y="2895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5714431" y="2895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6247831" y="2895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67812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11</a:t>
              </a: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7315200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12</a:t>
              </a:r>
            </a:p>
          </p:txBody>
        </p:sp>
      </p:grpSp>
      <p:sp>
        <p:nvSpPr>
          <p:cNvPr id="109" name="Down Arrow 108"/>
          <p:cNvSpPr/>
          <p:nvPr/>
        </p:nvSpPr>
        <p:spPr>
          <a:xfrm>
            <a:off x="5451426" y="5485831"/>
            <a:ext cx="266700" cy="38100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Down Arrow 109"/>
          <p:cNvSpPr/>
          <p:nvPr/>
        </p:nvSpPr>
        <p:spPr>
          <a:xfrm>
            <a:off x="7585595" y="5485831"/>
            <a:ext cx="266700" cy="3810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Content Placeholder 2"/>
              <p:cNvSpPr txBox="1">
                <a:spLocks/>
              </p:cNvSpPr>
              <p:nvPr/>
            </p:nvSpPr>
            <p:spPr>
              <a:xfrm>
                <a:off x="1827093" y="990600"/>
                <a:ext cx="7774109" cy="157290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85000" lnSpcReduction="1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/>
                  <a:t>If </a:t>
                </a:r>
                <a:r>
                  <a:rPr lang="en-US" dirty="0">
                    <a:solidFill>
                      <a:srgbClr val="FFC000"/>
                    </a:solidFill>
                  </a:rPr>
                  <a:t>Begin</a:t>
                </a:r>
                <a:r>
                  <a:rPr lang="en-US" dirty="0"/>
                  <a:t> value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&lt;</m:t>
                    </m:r>
                    <m:r>
                      <a:rPr lang="en-US" i="1" dirty="0">
                        <a:solidFill>
                          <a:srgbClr val="FF33CC"/>
                        </a:solidFill>
                        <a:latin typeface="Cambria Math"/>
                      </a:rPr>
                      <m:t> </m:t>
                    </m:r>
                    <m:r>
                      <a:rPr lang="en-US" i="1" dirty="0">
                        <a:solidFill>
                          <a:srgbClr val="FF33CC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/>
                  <a:t>, move</a:t>
                </a:r>
                <a:r>
                  <a:rPr lang="en-US" dirty="0">
                    <a:solidFill>
                      <a:srgbClr val="FFC000"/>
                    </a:solidFill>
                  </a:rPr>
                  <a:t> Begin</a:t>
                </a:r>
                <a:r>
                  <a:rPr lang="en-US" dirty="0"/>
                  <a:t> right</a:t>
                </a:r>
              </a:p>
              <a:p>
                <a:pPr marL="0" indent="0">
                  <a:buNone/>
                </a:pPr>
                <a:r>
                  <a:rPr lang="en-US" dirty="0"/>
                  <a:t>Else swap </a:t>
                </a:r>
                <a:r>
                  <a:rPr lang="en-US" dirty="0">
                    <a:solidFill>
                      <a:srgbClr val="FFC000"/>
                    </a:solidFill>
                  </a:rPr>
                  <a:t>Begin</a:t>
                </a:r>
                <a:r>
                  <a:rPr lang="en-US" dirty="0"/>
                  <a:t> value with </a:t>
                </a:r>
                <a:r>
                  <a:rPr lang="en-US" dirty="0">
                    <a:solidFill>
                      <a:srgbClr val="0070C0"/>
                    </a:solidFill>
                  </a:rPr>
                  <a:t>End</a:t>
                </a:r>
                <a:r>
                  <a:rPr lang="en-US" dirty="0"/>
                  <a:t> value, move </a:t>
                </a:r>
                <a:r>
                  <a:rPr lang="en-US" dirty="0">
                    <a:solidFill>
                      <a:srgbClr val="0070C0"/>
                    </a:solidFill>
                  </a:rPr>
                  <a:t>End</a:t>
                </a:r>
                <a:r>
                  <a:rPr lang="en-US" dirty="0"/>
                  <a:t> Left</a:t>
                </a:r>
              </a:p>
              <a:p>
                <a:pPr marL="0" indent="0">
                  <a:buNone/>
                </a:pPr>
                <a:r>
                  <a:rPr lang="en-US" dirty="0"/>
                  <a:t>Done when </a:t>
                </a:r>
                <a:r>
                  <a:rPr lang="en-US" dirty="0">
                    <a:solidFill>
                      <a:srgbClr val="FFC000"/>
                    </a:solidFill>
                  </a:rPr>
                  <a:t>Begin</a:t>
                </a:r>
                <a:r>
                  <a:rPr lang="en-US" dirty="0"/>
                  <a:t> = </a:t>
                </a:r>
                <a:r>
                  <a:rPr lang="en-US" dirty="0">
                    <a:solidFill>
                      <a:srgbClr val="0070C0"/>
                    </a:solidFill>
                  </a:rPr>
                  <a:t>End</a:t>
                </a:r>
              </a:p>
            </p:txBody>
          </p:sp>
        </mc:Choice>
        <mc:Fallback xmlns="">
          <p:sp>
            <p:nvSpPr>
              <p:cNvPr id="11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7093" y="990600"/>
                <a:ext cx="7774109" cy="1572904"/>
              </a:xfrm>
              <a:prstGeom prst="rect">
                <a:avLst/>
              </a:prstGeom>
              <a:blipFill>
                <a:blip r:embed="rId2"/>
                <a:stretch>
                  <a:fillRect l="-1634" t="-5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1">
            <a:extLst>
              <a:ext uri="{FF2B5EF4-FFF2-40B4-BE49-F238E27FC236}">
                <a16:creationId xmlns:a16="http://schemas.microsoft.com/office/drawing/2014/main" id="{4C0086E7-8C2F-FA6D-FBEB-411A8519EB2F}"/>
              </a:ext>
            </a:extLst>
          </p:cNvPr>
          <p:cNvSpPr txBox="1">
            <a:spLocks/>
          </p:cNvSpPr>
          <p:nvPr/>
        </p:nvSpPr>
        <p:spPr>
          <a:xfrm>
            <a:off x="379293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Partition, Procedure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855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80" grpId="0" animBg="1"/>
      <p:bldP spid="94" grpId="0" animBg="1"/>
      <p:bldP spid="95" grpId="0" animBg="1"/>
      <p:bldP spid="109" grpId="0" animBg="1"/>
      <p:bldP spid="1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7</a:t>
            </a:fld>
            <a:endParaRPr lang="en-US"/>
          </a:p>
        </p:txBody>
      </p:sp>
      <p:grpSp>
        <p:nvGrpSpPr>
          <p:cNvPr id="164" name="Group 163"/>
          <p:cNvGrpSpPr/>
          <p:nvPr/>
        </p:nvGrpSpPr>
        <p:grpSpPr>
          <a:xfrm>
            <a:off x="2649938" y="2827930"/>
            <a:ext cx="6403076" cy="533400"/>
            <a:chOff x="1445524" y="2895600"/>
            <a:chExt cx="6403076" cy="533400"/>
          </a:xfrm>
        </p:grpSpPr>
        <p:sp>
          <p:nvSpPr>
            <p:cNvPr id="165" name="Rectangle 164"/>
            <p:cNvSpPr/>
            <p:nvPr/>
          </p:nvSpPr>
          <p:spPr>
            <a:xfrm>
              <a:off x="1445524" y="2895600"/>
              <a:ext cx="533400" cy="533400"/>
            </a:xfrm>
            <a:prstGeom prst="rect">
              <a:avLst/>
            </a:prstGeom>
            <a:solidFill>
              <a:srgbClr val="FF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166" name="Rectangle 165"/>
            <p:cNvSpPr/>
            <p:nvPr/>
          </p:nvSpPr>
          <p:spPr>
            <a:xfrm>
              <a:off x="1978924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25128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168" name="Rectangle 167"/>
            <p:cNvSpPr/>
            <p:nvPr/>
          </p:nvSpPr>
          <p:spPr>
            <a:xfrm>
              <a:off x="30462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69" name="Rectangle 168"/>
            <p:cNvSpPr/>
            <p:nvPr/>
          </p:nvSpPr>
          <p:spPr>
            <a:xfrm>
              <a:off x="35796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170" name="Rectangle 169"/>
            <p:cNvSpPr/>
            <p:nvPr/>
          </p:nvSpPr>
          <p:spPr>
            <a:xfrm>
              <a:off x="4113662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71" name="Rectangle 170"/>
            <p:cNvSpPr/>
            <p:nvPr/>
          </p:nvSpPr>
          <p:spPr>
            <a:xfrm>
              <a:off x="4647062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72" name="Rectangle 171"/>
            <p:cNvSpPr/>
            <p:nvPr/>
          </p:nvSpPr>
          <p:spPr>
            <a:xfrm>
              <a:off x="5180462" y="28956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57144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174" name="Rectangle 173"/>
            <p:cNvSpPr/>
            <p:nvPr/>
          </p:nvSpPr>
          <p:spPr>
            <a:xfrm>
              <a:off x="62478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175" name="Rectangle 174"/>
            <p:cNvSpPr/>
            <p:nvPr/>
          </p:nvSpPr>
          <p:spPr>
            <a:xfrm>
              <a:off x="67812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11</a:t>
              </a:r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7315200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12</a:t>
              </a:r>
            </a:p>
          </p:txBody>
        </p:sp>
      </p:grpSp>
      <p:sp>
        <p:nvSpPr>
          <p:cNvPr id="177" name="Down Arrow 176"/>
          <p:cNvSpPr/>
          <p:nvPr/>
        </p:nvSpPr>
        <p:spPr>
          <a:xfrm>
            <a:off x="6400227" y="2441812"/>
            <a:ext cx="266700" cy="38100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Down Arrow 177"/>
          <p:cNvSpPr/>
          <p:nvPr/>
        </p:nvSpPr>
        <p:spPr>
          <a:xfrm>
            <a:off x="6526186" y="2446930"/>
            <a:ext cx="266700" cy="3810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9" name="Content Placeholder 2"/>
              <p:cNvSpPr txBox="1">
                <a:spLocks/>
              </p:cNvSpPr>
              <p:nvPr/>
            </p:nvSpPr>
            <p:spPr>
              <a:xfrm>
                <a:off x="2057400" y="3813412"/>
                <a:ext cx="8257182" cy="123000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/>
                  <a:t>Case 1: meet at element </a:t>
                </a:r>
                <a14:m>
                  <m:oMath xmlns:m="http://schemas.openxmlformats.org/officeDocument/2006/math">
                    <m:r>
                      <a:rPr lang="en-US" dirty="0">
                        <a:solidFill>
                          <a:srgbClr val="FFC000"/>
                        </a:solidFill>
                        <a:latin typeface="Cambria Math"/>
                      </a:rPr>
                      <m:t>&lt;</m:t>
                    </m:r>
                    <m:r>
                      <a:rPr lang="en-US" i="1" dirty="0">
                        <a:solidFill>
                          <a:srgbClr val="FFC000"/>
                        </a:solidFill>
                        <a:latin typeface="Cambria Math"/>
                      </a:rPr>
                      <m:t>𝑝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070C0"/>
                    </a:solidFill>
                  </a:rPr>
                  <a:t>	</a:t>
                </a:r>
                <a:r>
                  <a:rPr lang="en-US" dirty="0"/>
                  <a:t>Swap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33CC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/>
                  <a:t> with </a:t>
                </a:r>
                <a:r>
                  <a:rPr lang="en-US" dirty="0">
                    <a:solidFill>
                      <a:srgbClr val="FFC000"/>
                    </a:solidFill>
                  </a:rPr>
                  <a:t>pointer position </a:t>
                </a:r>
                <a:r>
                  <a:rPr lang="en-US" dirty="0"/>
                  <a:t>(2 in this case)</a:t>
                </a:r>
              </a:p>
            </p:txBody>
          </p:sp>
        </mc:Choice>
        <mc:Fallback xmlns="">
          <p:sp>
            <p:nvSpPr>
              <p:cNvPr id="17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3813412"/>
                <a:ext cx="8257182" cy="1230004"/>
              </a:xfrm>
              <a:prstGeom prst="rect">
                <a:avLst/>
              </a:prstGeom>
              <a:blipFill>
                <a:blip r:embed="rId2"/>
                <a:stretch>
                  <a:fillRect l="-1536" t="-6186" b="-41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0" name="Group 179"/>
          <p:cNvGrpSpPr/>
          <p:nvPr/>
        </p:nvGrpSpPr>
        <p:grpSpPr>
          <a:xfrm>
            <a:off x="2639420" y="5334000"/>
            <a:ext cx="6403076" cy="533400"/>
            <a:chOff x="1445524" y="2895600"/>
            <a:chExt cx="6403076" cy="533400"/>
          </a:xfrm>
        </p:grpSpPr>
        <p:sp>
          <p:nvSpPr>
            <p:cNvPr id="181" name="Rectangle 180"/>
            <p:cNvSpPr/>
            <p:nvPr/>
          </p:nvSpPr>
          <p:spPr>
            <a:xfrm>
              <a:off x="1445524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82" name="Rectangle 181"/>
            <p:cNvSpPr/>
            <p:nvPr/>
          </p:nvSpPr>
          <p:spPr>
            <a:xfrm>
              <a:off x="1978924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183" name="Rectangle 182"/>
            <p:cNvSpPr/>
            <p:nvPr/>
          </p:nvSpPr>
          <p:spPr>
            <a:xfrm>
              <a:off x="25128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184" name="Rectangle 183"/>
            <p:cNvSpPr/>
            <p:nvPr/>
          </p:nvSpPr>
          <p:spPr>
            <a:xfrm>
              <a:off x="30462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85" name="Rectangle 184"/>
            <p:cNvSpPr/>
            <p:nvPr/>
          </p:nvSpPr>
          <p:spPr>
            <a:xfrm>
              <a:off x="35796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186" name="Rectangle 185"/>
            <p:cNvSpPr/>
            <p:nvPr/>
          </p:nvSpPr>
          <p:spPr>
            <a:xfrm>
              <a:off x="4113662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87" name="Rectangle 186"/>
            <p:cNvSpPr/>
            <p:nvPr/>
          </p:nvSpPr>
          <p:spPr>
            <a:xfrm>
              <a:off x="4647062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88" name="Rectangle 187"/>
            <p:cNvSpPr/>
            <p:nvPr/>
          </p:nvSpPr>
          <p:spPr>
            <a:xfrm>
              <a:off x="5180462" y="2895600"/>
              <a:ext cx="533400" cy="533400"/>
            </a:xfrm>
            <a:prstGeom prst="rect">
              <a:avLst/>
            </a:prstGeom>
            <a:solidFill>
              <a:srgbClr val="FF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189" name="Rectangle 188"/>
            <p:cNvSpPr/>
            <p:nvPr/>
          </p:nvSpPr>
          <p:spPr>
            <a:xfrm>
              <a:off x="57144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190" name="Rectangle 189"/>
            <p:cNvSpPr/>
            <p:nvPr/>
          </p:nvSpPr>
          <p:spPr>
            <a:xfrm>
              <a:off x="62478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191" name="Rectangle 190"/>
            <p:cNvSpPr/>
            <p:nvPr/>
          </p:nvSpPr>
          <p:spPr>
            <a:xfrm>
              <a:off x="67812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11</a:t>
              </a:r>
            </a:p>
          </p:txBody>
        </p:sp>
        <p:sp>
          <p:nvSpPr>
            <p:cNvPr id="192" name="Rectangle 191"/>
            <p:cNvSpPr/>
            <p:nvPr/>
          </p:nvSpPr>
          <p:spPr>
            <a:xfrm>
              <a:off x="7315200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12</a:t>
              </a:r>
            </a:p>
          </p:txBody>
        </p:sp>
      </p:grpSp>
      <p:sp>
        <p:nvSpPr>
          <p:cNvPr id="193" name="Down Arrow 192"/>
          <p:cNvSpPr/>
          <p:nvPr/>
        </p:nvSpPr>
        <p:spPr>
          <a:xfrm>
            <a:off x="6416723" y="4947882"/>
            <a:ext cx="266700" cy="38100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Down Arrow 193"/>
          <p:cNvSpPr/>
          <p:nvPr/>
        </p:nvSpPr>
        <p:spPr>
          <a:xfrm>
            <a:off x="6542682" y="4953000"/>
            <a:ext cx="266700" cy="3810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ontent Placeholder 2"/>
              <p:cNvSpPr txBox="1">
                <a:spLocks/>
              </p:cNvSpPr>
              <p:nvPr/>
            </p:nvSpPr>
            <p:spPr>
              <a:xfrm>
                <a:off x="1827093" y="990600"/>
                <a:ext cx="7774109" cy="157290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85000" lnSpcReduction="1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/>
                  <a:t>If </a:t>
                </a:r>
                <a:r>
                  <a:rPr lang="en-US" dirty="0">
                    <a:solidFill>
                      <a:srgbClr val="FFC000"/>
                    </a:solidFill>
                  </a:rPr>
                  <a:t>Begin</a:t>
                </a:r>
                <a:r>
                  <a:rPr lang="en-US" dirty="0"/>
                  <a:t> value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&lt;</m:t>
                    </m:r>
                    <m:r>
                      <a:rPr lang="en-US" i="1" dirty="0">
                        <a:solidFill>
                          <a:srgbClr val="FF33CC"/>
                        </a:solidFill>
                        <a:latin typeface="Cambria Math"/>
                      </a:rPr>
                      <m:t> </m:t>
                    </m:r>
                    <m:r>
                      <a:rPr lang="en-US" i="1" dirty="0">
                        <a:solidFill>
                          <a:srgbClr val="FF33CC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/>
                  <a:t>, move</a:t>
                </a:r>
                <a:r>
                  <a:rPr lang="en-US" dirty="0">
                    <a:solidFill>
                      <a:srgbClr val="FFC000"/>
                    </a:solidFill>
                  </a:rPr>
                  <a:t> Begin</a:t>
                </a:r>
                <a:r>
                  <a:rPr lang="en-US" dirty="0"/>
                  <a:t> right</a:t>
                </a:r>
              </a:p>
              <a:p>
                <a:pPr marL="0" indent="0">
                  <a:buNone/>
                </a:pPr>
                <a:r>
                  <a:rPr lang="en-US" dirty="0"/>
                  <a:t>Else swap </a:t>
                </a:r>
                <a:r>
                  <a:rPr lang="en-US" dirty="0">
                    <a:solidFill>
                      <a:srgbClr val="FFC000"/>
                    </a:solidFill>
                  </a:rPr>
                  <a:t>Begin</a:t>
                </a:r>
                <a:r>
                  <a:rPr lang="en-US" dirty="0"/>
                  <a:t> value with </a:t>
                </a:r>
                <a:r>
                  <a:rPr lang="en-US" dirty="0">
                    <a:solidFill>
                      <a:srgbClr val="0070C0"/>
                    </a:solidFill>
                  </a:rPr>
                  <a:t>End</a:t>
                </a:r>
                <a:r>
                  <a:rPr lang="en-US" dirty="0"/>
                  <a:t> value, move </a:t>
                </a:r>
                <a:r>
                  <a:rPr lang="en-US" dirty="0">
                    <a:solidFill>
                      <a:srgbClr val="0070C0"/>
                    </a:solidFill>
                  </a:rPr>
                  <a:t>End</a:t>
                </a:r>
                <a:r>
                  <a:rPr lang="en-US" dirty="0"/>
                  <a:t> Left</a:t>
                </a:r>
              </a:p>
              <a:p>
                <a:pPr marL="0" indent="0">
                  <a:buNone/>
                </a:pPr>
                <a:r>
                  <a:rPr lang="en-US" dirty="0"/>
                  <a:t>Done when </a:t>
                </a:r>
                <a:r>
                  <a:rPr lang="en-US" dirty="0">
                    <a:solidFill>
                      <a:srgbClr val="FFC000"/>
                    </a:solidFill>
                  </a:rPr>
                  <a:t>Begin</a:t>
                </a:r>
                <a:r>
                  <a:rPr lang="en-US" dirty="0"/>
                  <a:t> = </a:t>
                </a:r>
                <a:r>
                  <a:rPr lang="en-US" dirty="0">
                    <a:solidFill>
                      <a:srgbClr val="0070C0"/>
                    </a:solidFill>
                  </a:rPr>
                  <a:t>End</a:t>
                </a:r>
              </a:p>
            </p:txBody>
          </p:sp>
        </mc:Choice>
        <mc:Fallback xmlns="">
          <p:sp>
            <p:nvSpPr>
              <p:cNvPr id="3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7093" y="990600"/>
                <a:ext cx="7774109" cy="1572904"/>
              </a:xfrm>
              <a:prstGeom prst="rect">
                <a:avLst/>
              </a:prstGeom>
              <a:blipFill>
                <a:blip r:embed="rId3"/>
                <a:stretch>
                  <a:fillRect l="-1634" t="-5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1">
            <a:extLst>
              <a:ext uri="{FF2B5EF4-FFF2-40B4-BE49-F238E27FC236}">
                <a16:creationId xmlns:a16="http://schemas.microsoft.com/office/drawing/2014/main" id="{6D196EAA-752A-A93B-2999-105C81B29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293" y="0"/>
            <a:ext cx="10515600" cy="1325563"/>
          </a:xfrm>
        </p:spPr>
        <p:txBody>
          <a:bodyPr/>
          <a:lstStyle/>
          <a:p>
            <a:r>
              <a:rPr lang="en-US" dirty="0"/>
              <a:t>Partition, Procedure</a:t>
            </a:r>
          </a:p>
        </p:txBody>
      </p:sp>
    </p:spTree>
    <p:extLst>
      <p:ext uri="{BB962C8B-B14F-4D97-AF65-F5344CB8AC3E}">
        <p14:creationId xmlns:p14="http://schemas.microsoft.com/office/powerpoint/2010/main" val="3196110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0"/>
      <p:bldP spid="193" grpId="0" animBg="1"/>
      <p:bldP spid="19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8</a:t>
            </a:fld>
            <a:endParaRPr lang="en-US"/>
          </a:p>
        </p:txBody>
      </p:sp>
      <p:grpSp>
        <p:nvGrpSpPr>
          <p:cNvPr id="164" name="Group 163"/>
          <p:cNvGrpSpPr/>
          <p:nvPr/>
        </p:nvGrpSpPr>
        <p:grpSpPr>
          <a:xfrm>
            <a:off x="2649938" y="2824518"/>
            <a:ext cx="6403076" cy="533400"/>
            <a:chOff x="1445524" y="2895600"/>
            <a:chExt cx="6403076" cy="533400"/>
          </a:xfrm>
        </p:grpSpPr>
        <p:sp>
          <p:nvSpPr>
            <p:cNvPr id="165" name="Rectangle 164"/>
            <p:cNvSpPr/>
            <p:nvPr/>
          </p:nvSpPr>
          <p:spPr>
            <a:xfrm>
              <a:off x="1445524" y="2895600"/>
              <a:ext cx="533400" cy="533400"/>
            </a:xfrm>
            <a:prstGeom prst="rect">
              <a:avLst/>
            </a:prstGeom>
            <a:solidFill>
              <a:srgbClr val="FF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166" name="Rectangle 165"/>
            <p:cNvSpPr/>
            <p:nvPr/>
          </p:nvSpPr>
          <p:spPr>
            <a:xfrm>
              <a:off x="1978924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25128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168" name="Rectangle 167"/>
            <p:cNvSpPr/>
            <p:nvPr/>
          </p:nvSpPr>
          <p:spPr>
            <a:xfrm>
              <a:off x="30462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69" name="Rectangle 168"/>
            <p:cNvSpPr/>
            <p:nvPr/>
          </p:nvSpPr>
          <p:spPr>
            <a:xfrm>
              <a:off x="35796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170" name="Rectangle 169"/>
            <p:cNvSpPr/>
            <p:nvPr/>
          </p:nvSpPr>
          <p:spPr>
            <a:xfrm>
              <a:off x="4113662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71" name="Rectangle 170"/>
            <p:cNvSpPr/>
            <p:nvPr/>
          </p:nvSpPr>
          <p:spPr>
            <a:xfrm>
              <a:off x="4647062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72" name="Rectangle 171"/>
            <p:cNvSpPr/>
            <p:nvPr/>
          </p:nvSpPr>
          <p:spPr>
            <a:xfrm>
              <a:off x="5180462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5714431" y="28956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174" name="Rectangle 173"/>
            <p:cNvSpPr/>
            <p:nvPr/>
          </p:nvSpPr>
          <p:spPr>
            <a:xfrm>
              <a:off x="62478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175" name="Rectangle 174"/>
            <p:cNvSpPr/>
            <p:nvPr/>
          </p:nvSpPr>
          <p:spPr>
            <a:xfrm>
              <a:off x="67812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11</a:t>
              </a:r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7315200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12</a:t>
              </a:r>
            </a:p>
          </p:txBody>
        </p:sp>
      </p:grpSp>
      <p:sp>
        <p:nvSpPr>
          <p:cNvPr id="177" name="Down Arrow 176"/>
          <p:cNvSpPr/>
          <p:nvPr/>
        </p:nvSpPr>
        <p:spPr>
          <a:xfrm>
            <a:off x="6926236" y="2438400"/>
            <a:ext cx="266700" cy="38100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Down Arrow 177"/>
          <p:cNvSpPr/>
          <p:nvPr/>
        </p:nvSpPr>
        <p:spPr>
          <a:xfrm>
            <a:off x="7052195" y="2443518"/>
            <a:ext cx="266700" cy="3810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9" name="Content Placeholder 2"/>
              <p:cNvSpPr txBox="1">
                <a:spLocks/>
              </p:cNvSpPr>
              <p:nvPr/>
            </p:nvSpPr>
            <p:spPr>
              <a:xfrm>
                <a:off x="2057400" y="3810000"/>
                <a:ext cx="8257182" cy="123000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/>
                  <a:t>Case 2: meet at element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70C0"/>
                        </a:solidFill>
                        <a:latin typeface="Cambria Math"/>
                      </a:rPr>
                      <m:t>&gt;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/>
                      </a:rPr>
                      <m:t>𝑝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070C0"/>
                    </a:solidFill>
                  </a:rPr>
                  <a:t>	</a:t>
                </a:r>
                <a:r>
                  <a:rPr lang="en-US" dirty="0"/>
                  <a:t>Swap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33CC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/>
                  <a:t> with </a:t>
                </a:r>
                <a:r>
                  <a:rPr lang="en-US" dirty="0">
                    <a:solidFill>
                      <a:srgbClr val="FFC000"/>
                    </a:solidFill>
                  </a:rPr>
                  <a:t>value to the left </a:t>
                </a:r>
                <a:r>
                  <a:rPr lang="en-US" dirty="0"/>
                  <a:t>(2 in this case)</a:t>
                </a:r>
              </a:p>
            </p:txBody>
          </p:sp>
        </mc:Choice>
        <mc:Fallback xmlns="">
          <p:sp>
            <p:nvSpPr>
              <p:cNvPr id="17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3810000"/>
                <a:ext cx="8257182" cy="1230004"/>
              </a:xfrm>
              <a:prstGeom prst="rect">
                <a:avLst/>
              </a:prstGeom>
              <a:blipFill>
                <a:blip r:embed="rId2"/>
                <a:stretch>
                  <a:fillRect l="-1536" t="-6186" b="-30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0" name="Group 179"/>
          <p:cNvGrpSpPr/>
          <p:nvPr/>
        </p:nvGrpSpPr>
        <p:grpSpPr>
          <a:xfrm>
            <a:off x="2639420" y="5330588"/>
            <a:ext cx="6403076" cy="533400"/>
            <a:chOff x="1445524" y="2895600"/>
            <a:chExt cx="6403076" cy="533400"/>
          </a:xfrm>
        </p:grpSpPr>
        <p:sp>
          <p:nvSpPr>
            <p:cNvPr id="181" name="Rectangle 180"/>
            <p:cNvSpPr/>
            <p:nvPr/>
          </p:nvSpPr>
          <p:spPr>
            <a:xfrm>
              <a:off x="1445524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82" name="Rectangle 181"/>
            <p:cNvSpPr/>
            <p:nvPr/>
          </p:nvSpPr>
          <p:spPr>
            <a:xfrm>
              <a:off x="1978924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183" name="Rectangle 182"/>
            <p:cNvSpPr/>
            <p:nvPr/>
          </p:nvSpPr>
          <p:spPr>
            <a:xfrm>
              <a:off x="25128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184" name="Rectangle 183"/>
            <p:cNvSpPr/>
            <p:nvPr/>
          </p:nvSpPr>
          <p:spPr>
            <a:xfrm>
              <a:off x="30462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85" name="Rectangle 184"/>
            <p:cNvSpPr/>
            <p:nvPr/>
          </p:nvSpPr>
          <p:spPr>
            <a:xfrm>
              <a:off x="35796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186" name="Rectangle 185"/>
            <p:cNvSpPr/>
            <p:nvPr/>
          </p:nvSpPr>
          <p:spPr>
            <a:xfrm>
              <a:off x="4113662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87" name="Rectangle 186"/>
            <p:cNvSpPr/>
            <p:nvPr/>
          </p:nvSpPr>
          <p:spPr>
            <a:xfrm>
              <a:off x="4647062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88" name="Rectangle 187"/>
            <p:cNvSpPr/>
            <p:nvPr/>
          </p:nvSpPr>
          <p:spPr>
            <a:xfrm>
              <a:off x="5180462" y="2895600"/>
              <a:ext cx="533400" cy="533400"/>
            </a:xfrm>
            <a:prstGeom prst="rect">
              <a:avLst/>
            </a:prstGeom>
            <a:solidFill>
              <a:srgbClr val="FF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189" name="Rectangle 188"/>
            <p:cNvSpPr/>
            <p:nvPr/>
          </p:nvSpPr>
          <p:spPr>
            <a:xfrm>
              <a:off x="57144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190" name="Rectangle 189"/>
            <p:cNvSpPr/>
            <p:nvPr/>
          </p:nvSpPr>
          <p:spPr>
            <a:xfrm>
              <a:off x="62478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191" name="Rectangle 190"/>
            <p:cNvSpPr/>
            <p:nvPr/>
          </p:nvSpPr>
          <p:spPr>
            <a:xfrm>
              <a:off x="67812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11</a:t>
              </a:r>
            </a:p>
          </p:txBody>
        </p:sp>
        <p:sp>
          <p:nvSpPr>
            <p:cNvPr id="192" name="Rectangle 191"/>
            <p:cNvSpPr/>
            <p:nvPr/>
          </p:nvSpPr>
          <p:spPr>
            <a:xfrm>
              <a:off x="7315200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12</a:t>
              </a:r>
            </a:p>
          </p:txBody>
        </p:sp>
      </p:grpSp>
      <p:sp>
        <p:nvSpPr>
          <p:cNvPr id="193" name="Down Arrow 192"/>
          <p:cNvSpPr/>
          <p:nvPr/>
        </p:nvSpPr>
        <p:spPr>
          <a:xfrm>
            <a:off x="6915718" y="4944470"/>
            <a:ext cx="266700" cy="38100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Down Arrow 193"/>
          <p:cNvSpPr/>
          <p:nvPr/>
        </p:nvSpPr>
        <p:spPr>
          <a:xfrm>
            <a:off x="7041677" y="4949588"/>
            <a:ext cx="266700" cy="3810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ontent Placeholder 2"/>
              <p:cNvSpPr txBox="1">
                <a:spLocks/>
              </p:cNvSpPr>
              <p:nvPr/>
            </p:nvSpPr>
            <p:spPr>
              <a:xfrm>
                <a:off x="1827093" y="990600"/>
                <a:ext cx="7774109" cy="157290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85000" lnSpcReduction="1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/>
                  <a:t>If </a:t>
                </a:r>
                <a:r>
                  <a:rPr lang="en-US" dirty="0">
                    <a:solidFill>
                      <a:srgbClr val="FFC000"/>
                    </a:solidFill>
                  </a:rPr>
                  <a:t>Begin</a:t>
                </a:r>
                <a:r>
                  <a:rPr lang="en-US" dirty="0"/>
                  <a:t> value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&lt;</m:t>
                    </m:r>
                    <m:r>
                      <a:rPr lang="en-US" i="1" dirty="0">
                        <a:solidFill>
                          <a:srgbClr val="FF33CC"/>
                        </a:solidFill>
                        <a:latin typeface="Cambria Math"/>
                      </a:rPr>
                      <m:t> </m:t>
                    </m:r>
                    <m:r>
                      <a:rPr lang="en-US" i="1" dirty="0">
                        <a:solidFill>
                          <a:srgbClr val="FF33CC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/>
                  <a:t>, move</a:t>
                </a:r>
                <a:r>
                  <a:rPr lang="en-US" dirty="0">
                    <a:solidFill>
                      <a:srgbClr val="FFC000"/>
                    </a:solidFill>
                  </a:rPr>
                  <a:t> Begin</a:t>
                </a:r>
                <a:r>
                  <a:rPr lang="en-US" dirty="0"/>
                  <a:t> right</a:t>
                </a:r>
              </a:p>
              <a:p>
                <a:pPr marL="0" indent="0">
                  <a:buNone/>
                </a:pPr>
                <a:r>
                  <a:rPr lang="en-US" dirty="0"/>
                  <a:t>Else swap </a:t>
                </a:r>
                <a:r>
                  <a:rPr lang="en-US" dirty="0">
                    <a:solidFill>
                      <a:srgbClr val="FFC000"/>
                    </a:solidFill>
                  </a:rPr>
                  <a:t>Begin</a:t>
                </a:r>
                <a:r>
                  <a:rPr lang="en-US" dirty="0"/>
                  <a:t> value with </a:t>
                </a:r>
                <a:r>
                  <a:rPr lang="en-US" dirty="0">
                    <a:solidFill>
                      <a:srgbClr val="0070C0"/>
                    </a:solidFill>
                  </a:rPr>
                  <a:t>End</a:t>
                </a:r>
                <a:r>
                  <a:rPr lang="en-US" dirty="0"/>
                  <a:t> value, move </a:t>
                </a:r>
                <a:r>
                  <a:rPr lang="en-US" dirty="0">
                    <a:solidFill>
                      <a:srgbClr val="0070C0"/>
                    </a:solidFill>
                  </a:rPr>
                  <a:t>End</a:t>
                </a:r>
                <a:r>
                  <a:rPr lang="en-US" dirty="0"/>
                  <a:t> Left</a:t>
                </a:r>
              </a:p>
              <a:p>
                <a:pPr marL="0" indent="0">
                  <a:buNone/>
                </a:pPr>
                <a:r>
                  <a:rPr lang="en-US" dirty="0"/>
                  <a:t>Done when </a:t>
                </a:r>
                <a:r>
                  <a:rPr lang="en-US" dirty="0">
                    <a:solidFill>
                      <a:srgbClr val="FFC000"/>
                    </a:solidFill>
                  </a:rPr>
                  <a:t>Begin</a:t>
                </a:r>
                <a:r>
                  <a:rPr lang="en-US" dirty="0"/>
                  <a:t> = </a:t>
                </a:r>
                <a:r>
                  <a:rPr lang="en-US" dirty="0">
                    <a:solidFill>
                      <a:srgbClr val="0070C0"/>
                    </a:solidFill>
                  </a:rPr>
                  <a:t>End</a:t>
                </a:r>
              </a:p>
            </p:txBody>
          </p:sp>
        </mc:Choice>
        <mc:Fallback xmlns="">
          <p:sp>
            <p:nvSpPr>
              <p:cNvPr id="3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7093" y="990600"/>
                <a:ext cx="7774109" cy="1572904"/>
              </a:xfrm>
              <a:prstGeom prst="rect">
                <a:avLst/>
              </a:prstGeom>
              <a:blipFill>
                <a:blip r:embed="rId3"/>
                <a:stretch>
                  <a:fillRect l="-1634" t="-5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1">
            <a:extLst>
              <a:ext uri="{FF2B5EF4-FFF2-40B4-BE49-F238E27FC236}">
                <a16:creationId xmlns:a16="http://schemas.microsoft.com/office/drawing/2014/main" id="{FDFDB077-B10F-EDCC-4F41-BD481BF34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293" y="0"/>
            <a:ext cx="10515600" cy="1325563"/>
          </a:xfrm>
        </p:spPr>
        <p:txBody>
          <a:bodyPr/>
          <a:lstStyle/>
          <a:p>
            <a:r>
              <a:rPr lang="en-US" dirty="0"/>
              <a:t>Partition, Procedure</a:t>
            </a:r>
          </a:p>
        </p:txBody>
      </p:sp>
    </p:spTree>
    <p:extLst>
      <p:ext uri="{BB962C8B-B14F-4D97-AF65-F5344CB8AC3E}">
        <p14:creationId xmlns:p14="http://schemas.microsoft.com/office/powerpoint/2010/main" val="3969643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0"/>
      <p:bldP spid="193" grpId="0" animBg="1"/>
      <p:bldP spid="19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Partition 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Put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33CC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>
                    <a:solidFill>
                      <a:srgbClr val="FF33CC"/>
                    </a:solidFill>
                  </a:rPr>
                  <a:t> </a:t>
                </a:r>
                <a:r>
                  <a:rPr lang="en-US" dirty="0"/>
                  <a:t>at beginning of list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Put a pointer (</a:t>
                </a:r>
                <a:r>
                  <a:rPr lang="en-US" dirty="0">
                    <a:solidFill>
                      <a:srgbClr val="FFC000"/>
                    </a:solidFill>
                  </a:rPr>
                  <a:t>Begin</a:t>
                </a:r>
                <a:r>
                  <a:rPr lang="en-US" dirty="0"/>
                  <a:t>) just after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33CC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/>
                  <a:t>, and a pointer (</a:t>
                </a:r>
                <a:r>
                  <a:rPr lang="en-US" dirty="0">
                    <a:solidFill>
                      <a:srgbClr val="0070C0"/>
                    </a:solidFill>
                  </a:rPr>
                  <a:t>End</a:t>
                </a:r>
                <a:r>
                  <a:rPr lang="en-US" dirty="0"/>
                  <a:t>) at the end of the list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While </a:t>
                </a:r>
                <a:r>
                  <a:rPr lang="en-US" dirty="0">
                    <a:solidFill>
                      <a:srgbClr val="FFC000"/>
                    </a:solidFill>
                  </a:rPr>
                  <a:t>Begin </a:t>
                </a:r>
                <a:r>
                  <a:rPr lang="en-US" dirty="0"/>
                  <a:t>&lt; </a:t>
                </a:r>
                <a:r>
                  <a:rPr lang="en-US" dirty="0">
                    <a:solidFill>
                      <a:srgbClr val="0070C0"/>
                    </a:solidFill>
                  </a:rPr>
                  <a:t>End:</a:t>
                </a:r>
              </a:p>
              <a:p>
                <a:pPr marL="914400" lvl="1" indent="-514350">
                  <a:buFont typeface="+mj-lt"/>
                  <a:buAutoNum type="arabicPeriod"/>
                </a:pPr>
                <a:r>
                  <a:rPr lang="en-US" dirty="0"/>
                  <a:t>If </a:t>
                </a:r>
                <a:r>
                  <a:rPr lang="en-US" dirty="0">
                    <a:solidFill>
                      <a:srgbClr val="FFC000"/>
                    </a:solidFill>
                  </a:rPr>
                  <a:t>Begin</a:t>
                </a:r>
                <a:r>
                  <a:rPr lang="en-US" dirty="0"/>
                  <a:t> value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33CC"/>
                        </a:solidFill>
                        <a:latin typeface="Cambria Math"/>
                      </a:rPr>
                      <m:t>&lt; </m:t>
                    </m:r>
                    <m:r>
                      <a:rPr lang="en-US" i="1" dirty="0">
                        <a:solidFill>
                          <a:srgbClr val="FF33CC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/>
                  <a:t>, move</a:t>
                </a:r>
                <a:r>
                  <a:rPr lang="en-US" dirty="0">
                    <a:solidFill>
                      <a:srgbClr val="FFC000"/>
                    </a:solidFill>
                  </a:rPr>
                  <a:t> Begin</a:t>
                </a:r>
                <a:r>
                  <a:rPr lang="en-US" dirty="0"/>
                  <a:t> right</a:t>
                </a:r>
              </a:p>
              <a:p>
                <a:pPr marL="914400" lvl="1" indent="-514350">
                  <a:buFont typeface="+mj-lt"/>
                  <a:buAutoNum type="arabicPeriod"/>
                </a:pPr>
                <a:r>
                  <a:rPr lang="en-US" dirty="0"/>
                  <a:t>Else swap </a:t>
                </a:r>
                <a:r>
                  <a:rPr lang="en-US" dirty="0">
                    <a:solidFill>
                      <a:srgbClr val="FFC000"/>
                    </a:solidFill>
                  </a:rPr>
                  <a:t>Begin</a:t>
                </a:r>
                <a:r>
                  <a:rPr lang="en-US" dirty="0"/>
                  <a:t> value with </a:t>
                </a:r>
                <a:r>
                  <a:rPr lang="en-US" dirty="0">
                    <a:solidFill>
                      <a:srgbClr val="0070C0"/>
                    </a:solidFill>
                  </a:rPr>
                  <a:t>End</a:t>
                </a:r>
                <a:r>
                  <a:rPr lang="en-US" dirty="0"/>
                  <a:t> value, move </a:t>
                </a:r>
                <a:r>
                  <a:rPr lang="en-US" dirty="0">
                    <a:solidFill>
                      <a:srgbClr val="0070C0"/>
                    </a:solidFill>
                  </a:rPr>
                  <a:t>End</a:t>
                </a:r>
                <a:r>
                  <a:rPr lang="en-US" dirty="0"/>
                  <a:t> Left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If pointers meet at element </a:t>
                </a:r>
                <a14:m>
                  <m:oMath xmlns:m="http://schemas.openxmlformats.org/officeDocument/2006/math">
                    <m:r>
                      <a:rPr lang="en-US" dirty="0">
                        <a:solidFill>
                          <a:srgbClr val="FFC000"/>
                        </a:solidFill>
                        <a:latin typeface="Cambria Math"/>
                      </a:rPr>
                      <m:t>&lt;</m:t>
                    </m:r>
                    <m:r>
                      <a:rPr lang="en-US" i="1" dirty="0">
                        <a:solidFill>
                          <a:srgbClr val="FFC000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/>
                  <a:t>: Swap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33CC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/>
                  <a:t> with </a:t>
                </a:r>
                <a:r>
                  <a:rPr lang="en-US" dirty="0">
                    <a:solidFill>
                      <a:srgbClr val="FFC000"/>
                    </a:solidFill>
                  </a:rPr>
                  <a:t>pointer position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Else If pointers meet at element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70C0"/>
                        </a:solidFill>
                        <a:latin typeface="Cambria Math"/>
                      </a:rPr>
                      <m:t>&gt;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: </a:t>
                </a:r>
                <a:r>
                  <a:rPr lang="en-US" dirty="0"/>
                  <a:t>Swap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33CC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/>
                  <a:t> with </a:t>
                </a:r>
                <a:r>
                  <a:rPr lang="en-US" dirty="0">
                    <a:solidFill>
                      <a:srgbClr val="FFC000"/>
                    </a:solidFill>
                  </a:rPr>
                  <a:t>value to the left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153400" y="6015693"/>
            <a:ext cx="16738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Run time?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982200" y="6015693"/>
                <a:ext cx="102835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𝑂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2200" y="6015693"/>
                <a:ext cx="1028358" cy="523220"/>
              </a:xfrm>
              <a:prstGeom prst="rect">
                <a:avLst/>
              </a:prstGeom>
              <a:blipFill>
                <a:blip r:embed="rId3"/>
                <a:stretch>
                  <a:fillRect r="-2439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3499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18245</TotalTime>
  <Words>3152</Words>
  <Application>Microsoft Office PowerPoint</Application>
  <PresentationFormat>Widescreen</PresentationFormat>
  <Paragraphs>1262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2" baseType="lpstr">
      <vt:lpstr>Calibri</vt:lpstr>
      <vt:lpstr>Arial</vt:lpstr>
      <vt:lpstr>Calibri Light</vt:lpstr>
      <vt:lpstr>Cambria Math</vt:lpstr>
      <vt:lpstr>Office Theme</vt:lpstr>
      <vt:lpstr>CSE 332 Autumn 2023 Lecture 16: Sorting</vt:lpstr>
      <vt:lpstr>Quicksort</vt:lpstr>
      <vt:lpstr>Quicksort</vt:lpstr>
      <vt:lpstr>Partition (Divide step)</vt:lpstr>
      <vt:lpstr>Partition, Procedure</vt:lpstr>
      <vt:lpstr>PowerPoint Presentation</vt:lpstr>
      <vt:lpstr>Partition, Procedure</vt:lpstr>
      <vt:lpstr>Partition, Procedure</vt:lpstr>
      <vt:lpstr>Partition Summary</vt:lpstr>
      <vt:lpstr>Conquer</vt:lpstr>
      <vt:lpstr>Quicksort Run Time (Best)</vt:lpstr>
      <vt:lpstr>Quicksort Run Time (Worst)</vt:lpstr>
      <vt:lpstr>Quicksort Run Time (Worst)</vt:lpstr>
      <vt:lpstr>Quicksort on a (nearly) Sorted List</vt:lpstr>
      <vt:lpstr>Good Pivot</vt:lpstr>
      <vt:lpstr>Properties of Quick Sort</vt:lpstr>
      <vt:lpstr>More Formal Definition</vt:lpstr>
      <vt:lpstr>Improving Running time</vt:lpstr>
      <vt:lpstr>“Linear Time” Sorting Algorithms</vt:lpstr>
      <vt:lpstr>BucketSort</vt:lpstr>
      <vt:lpstr>BucketSort Running Time</vt:lpstr>
      <vt:lpstr>Properties of BucketSort</vt:lpstr>
      <vt:lpstr>RadixSort</vt:lpstr>
      <vt:lpstr>RadixSort</vt:lpstr>
      <vt:lpstr>RadixSort</vt:lpstr>
      <vt:lpstr>RadixSort</vt:lpstr>
      <vt:lpstr>RadixSort Running Time</vt:lpstr>
      <vt:lpstr>ARPANET</vt:lpstr>
      <vt:lpstr>Undirected Graphs</vt:lpstr>
      <vt:lpstr>Directed Graphs</vt:lpstr>
      <vt:lpstr>Self-Edges and Duplicate Edges</vt:lpstr>
      <vt:lpstr>Weighted Graphs</vt:lpstr>
      <vt:lpstr>Graph Applications</vt:lpstr>
      <vt:lpstr>Some Graph Terms</vt:lpstr>
      <vt:lpstr>Graph Operations</vt:lpstr>
      <vt:lpstr>Adjacency List</vt:lpstr>
      <vt:lpstr>Adjacency List (Weighted)</vt:lpstr>
      <vt:lpstr>Adjacency Matrix</vt:lpstr>
      <vt:lpstr>Adjacency Matrix (weighted)</vt:lpstr>
      <vt:lpstr>Aside</vt:lpstr>
      <vt:lpstr>Definition: Path</vt:lpstr>
      <vt:lpstr>Definition: (Strongly) Connected Graph</vt:lpstr>
      <vt:lpstr>Definition: (Strongly) Connected Graph</vt:lpstr>
      <vt:lpstr>Definition: Weakly Connected Graph</vt:lpstr>
      <vt:lpstr>Definition: Complete Graph</vt:lpstr>
      <vt:lpstr>Graph Density, Data Structures, Efficiency</vt:lpstr>
      <vt:lpstr>Definition: Tree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 332 Autumn 2023 Lecture 8: Dictionaries, BSTs</dc:title>
  <dc:creator>Nathan Brunelle</dc:creator>
  <cp:lastModifiedBy>Brunelle, Nathan J (njb2b)</cp:lastModifiedBy>
  <cp:revision>208</cp:revision>
  <dcterms:created xsi:type="dcterms:W3CDTF">2023-10-13T16:06:42Z</dcterms:created>
  <dcterms:modified xsi:type="dcterms:W3CDTF">2023-11-06T18:53:21Z</dcterms:modified>
</cp:coreProperties>
</file>