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74" r:id="rId3"/>
    <p:sldId id="375" r:id="rId4"/>
    <p:sldId id="376" r:id="rId5"/>
    <p:sldId id="531" r:id="rId6"/>
    <p:sldId id="522" r:id="rId7"/>
    <p:sldId id="501" r:id="rId8"/>
    <p:sldId id="378" r:id="rId9"/>
    <p:sldId id="533" r:id="rId10"/>
    <p:sldId id="500" r:id="rId11"/>
    <p:sldId id="379" r:id="rId12"/>
    <p:sldId id="532" r:id="rId13"/>
    <p:sldId id="502" r:id="rId14"/>
    <p:sldId id="506" r:id="rId15"/>
    <p:sldId id="507" r:id="rId16"/>
    <p:sldId id="518" r:id="rId17"/>
    <p:sldId id="519" r:id="rId18"/>
    <p:sldId id="520" r:id="rId19"/>
    <p:sldId id="521" r:id="rId20"/>
    <p:sldId id="534" r:id="rId21"/>
    <p:sldId id="523" r:id="rId22"/>
    <p:sldId id="524" r:id="rId23"/>
    <p:sldId id="525" r:id="rId24"/>
    <p:sldId id="527" r:id="rId25"/>
    <p:sldId id="528" r:id="rId26"/>
    <p:sldId id="529" r:id="rId27"/>
    <p:sldId id="530" r:id="rId28"/>
    <p:sldId id="526" r:id="rId29"/>
    <p:sldId id="444" r:id="rId30"/>
    <p:sldId id="535" r:id="rId31"/>
    <p:sldId id="368" r:id="rId32"/>
    <p:sldId id="360" r:id="rId33"/>
    <p:sldId id="382" r:id="rId34"/>
    <p:sldId id="536" r:id="rId35"/>
    <p:sldId id="537" r:id="rId36"/>
    <p:sldId id="386" r:id="rId37"/>
    <p:sldId id="538" r:id="rId38"/>
    <p:sldId id="384" r:id="rId39"/>
    <p:sldId id="385" r:id="rId40"/>
    <p:sldId id="539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46" r:id="rId55"/>
    <p:sldId id="540" r:id="rId56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15: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</p:spTree>
    <p:extLst>
      <p:ext uri="{BB962C8B-B14F-4D97-AF65-F5344CB8AC3E}">
        <p14:creationId xmlns:p14="http://schemas.microsoft.com/office/powerpoint/2010/main" val="40407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</a:t>
            </a:r>
          </a:p>
          <a:p>
            <a:pPr lvl="1"/>
            <a:r>
              <a:rPr lang="en-US" dirty="0"/>
              <a:t>As long as you don’t swap when there’s a tie</a:t>
            </a:r>
          </a:p>
          <a:p>
            <a:r>
              <a:rPr lang="en-US" dirty="0"/>
              <a:t>Online!</a:t>
            </a:r>
          </a:p>
          <a:p>
            <a:pPr lvl="1"/>
            <a:r>
              <a:rPr lang="en-US" dirty="0"/>
              <a:t>You can begin sorting the list before you have all the elements</a:t>
            </a:r>
          </a:p>
          <a:p>
            <a:pPr lvl="1"/>
            <a:r>
              <a:rPr lang="en-US" dirty="0"/>
              <a:t>“Insert” items as they arrive</a:t>
            </a:r>
          </a:p>
        </p:txBody>
      </p:sp>
    </p:spTree>
    <p:extLst>
      <p:ext uri="{BB962C8B-B14F-4D97-AF65-F5344CB8AC3E}">
        <p14:creationId xmlns:p14="http://schemas.microsoft.com/office/powerpoint/2010/main" val="41816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Bubble Sort – we won’t cover 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552B0C-C8EA-5FE1-FACD-42E9A140A7A4}"/>
              </a:ext>
            </a:extLst>
          </p:cNvPr>
          <p:cNvSpPr/>
          <p:nvPr/>
        </p:nvSpPr>
        <p:spPr>
          <a:xfrm>
            <a:off x="1691640" y="2680236"/>
            <a:ext cx="498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"the bubble sort seems to have nothing to recommend it, except a catchy name and the fact that it leads to some interesting theoretical problems” –Donald Knuth, The Art of Computer Programming</a:t>
            </a:r>
          </a:p>
        </p:txBody>
      </p:sp>
      <p:pic>
        <p:nvPicPr>
          <p:cNvPr id="44" name="Picture 2" descr="http://www-cs-faculty.stanford.edu/~knuth/dek-14May10-2.jpeg">
            <a:extLst>
              <a:ext uri="{FF2B5EF4-FFF2-40B4-BE49-F238E27FC236}">
                <a16:creationId xmlns:a16="http://schemas.microsoft.com/office/drawing/2014/main" id="{652CD0CD-4B59-39AA-30BC-4349CC77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6" y="2733677"/>
            <a:ext cx="3382324" cy="2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Build a </a:t>
            </a:r>
            <a:r>
              <a:rPr lang="en-US" dirty="0" err="1"/>
              <a:t>maxHeap</a:t>
            </a:r>
            <a:r>
              <a:rPr lang="en-US" dirty="0"/>
              <a:t>, repeatedly delete the max element from the heap to build sorted list Right-to-Left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5232" y="316722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 Heap Property</a:t>
            </a:r>
            <a:r>
              <a:rPr lang="en-US" sz="2400" dirty="0"/>
              <a:t>: Each node is larger than its children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8808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298238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74807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3479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29327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myHeap</a:t>
            </a:r>
            <a:r>
              <a:rPr lang="en-US" dirty="0"/>
              <a:t> = </a:t>
            </a:r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item = </a:t>
            </a:r>
            <a:r>
              <a:rPr lang="en-US" dirty="0" err="1"/>
              <a:t>myHeap.deleteMax</a:t>
            </a:r>
            <a:r>
              <a:rPr lang="en-US" dirty="0"/>
              <a:t>();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item;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0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709C-781C-D297-9372-53DA0D57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053D-A29E-D195-3C93-CF56E147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Rearrangement of items into some defined sequence</a:t>
            </a:r>
          </a:p>
          <a:p>
            <a:pPr lvl="1"/>
            <a:r>
              <a:rPr lang="en-US" dirty="0"/>
              <a:t>Usually: reordering a list from smallest to largest according to some metric</a:t>
            </a:r>
          </a:p>
          <a:p>
            <a:r>
              <a:rPr lang="en-US" dirty="0"/>
              <a:t>Why sort things?</a:t>
            </a:r>
          </a:p>
          <a:p>
            <a:pPr lvl="1"/>
            <a:r>
              <a:rPr lang="en-US" dirty="0"/>
              <a:t>Enables binary search</a:t>
            </a:r>
          </a:p>
          <a:p>
            <a:pPr lvl="1"/>
            <a:r>
              <a:rPr lang="en-US" dirty="0"/>
              <a:t>Human readability</a:t>
            </a:r>
          </a:p>
          <a:p>
            <a:pPr lvl="1"/>
            <a:r>
              <a:rPr lang="en-US" dirty="0"/>
              <a:t>Sorting is a helpful preprocessing step for other algorithms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Heap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Not yet!</a:t>
                </a:r>
              </a:p>
              <a:p>
                <a:pPr lvl="1"/>
                <a:r>
                  <a:rPr lang="en-US" dirty="0"/>
                  <a:t>But in general, yes!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4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15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67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71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295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7229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581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468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1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EFF-DC2E-DD10-0292-33AAADA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70E1-83BF-D071-92AA-72F7671F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the root, one row at a time, percolate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E5B4-7285-3ACB-0CCF-7D5C84D8A06C}"/>
              </a:ext>
            </a:extLst>
          </p:cNvPr>
          <p:cNvSpPr txBox="1"/>
          <p:nvPr/>
        </p:nvSpPr>
        <p:spPr>
          <a:xfrm>
            <a:off x="1188720" y="3262630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5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773-CFEA-E666-64D3-5AF2166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1"/>
                <a:r>
                  <a:rPr lang="en-US" dirty="0"/>
                  <a:t>A comparison function for these items</a:t>
                </a:r>
              </a:p>
              <a:p>
                <a:pPr lvl="2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Permutation: a sequence of the same items but perhaps in a different order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34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Template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240"/>
            <a:ext cx="10972800" cy="5445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 my_DandC(problem){</a:t>
            </a:r>
            <a:br>
              <a:rPr lang="en-US" dirty="0"/>
            </a:br>
            <a:r>
              <a:rPr lang="en-US" dirty="0"/>
              <a:t>    // Base Case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problem.size</a:t>
            </a:r>
            <a:r>
              <a:rPr lang="en-US" dirty="0"/>
              <a:t>() &lt;= </a:t>
            </a:r>
            <a:r>
              <a:rPr lang="en-US" dirty="0" err="1"/>
              <a:t>small_value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return solve(problem);  // directly solve (e.g., brute force)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Divide</a:t>
            </a:r>
          </a:p>
          <a:p>
            <a:pPr marL="0" indent="0">
              <a:buNone/>
            </a:pPr>
            <a:r>
              <a:rPr lang="en-US" dirty="0"/>
              <a:t>    List subproblems = divide(problem);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// Conquer</a:t>
            </a:r>
          </a:p>
          <a:p>
            <a:pPr marL="0" indent="0">
              <a:buNone/>
            </a:pPr>
            <a:r>
              <a:rPr lang="en-US" dirty="0"/>
              <a:t>    solutions = new List();</a:t>
            </a:r>
          </a:p>
          <a:p>
            <a:pPr marL="0" indent="0">
              <a:buNone/>
            </a:pPr>
            <a:r>
              <a:rPr lang="en-US" dirty="0"/>
              <a:t>    for (sub : subproblems){</a:t>
            </a:r>
          </a:p>
          <a:p>
            <a:pPr marL="0" indent="0">
              <a:buNone/>
            </a:pPr>
            <a:r>
              <a:rPr lang="en-US" dirty="0"/>
              <a:t>        subsolution = my_DandC(sub);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solutions.add</a:t>
            </a:r>
            <a:r>
              <a:rPr lang="en-US" dirty="0"/>
              <a:t>(</a:t>
            </a:r>
            <a:r>
              <a:rPr lang="en-US" dirty="0" err="1"/>
              <a:t>subsolution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Combine</a:t>
            </a:r>
          </a:p>
          <a:p>
            <a:pPr marL="0" indent="0">
              <a:buNone/>
            </a:pPr>
            <a:r>
              <a:rPr lang="en-US" dirty="0"/>
              <a:t>    return combine(solutions);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3B9F-2FEB-4029-B061-C90B385A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33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0236-5662-84E4-1E2C-8131ADE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“Landscape”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7EE2-0B7B-E6D3-DAF0-140E12D6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singular best algorithm for sorting</a:t>
            </a:r>
          </a:p>
          <a:p>
            <a:r>
              <a:rPr lang="en-US" dirty="0"/>
              <a:t>Some are faster, some are slower</a:t>
            </a:r>
          </a:p>
          <a:p>
            <a:r>
              <a:rPr lang="en-US" dirty="0"/>
              <a:t>Some use more memory, some use less</a:t>
            </a:r>
          </a:p>
          <a:p>
            <a:r>
              <a:rPr lang="en-US" dirty="0"/>
              <a:t>Some are super extra fast if your data meets certain assumptions</a:t>
            </a:r>
          </a:p>
          <a:p>
            <a:r>
              <a:rPr lang="en-US" dirty="0"/>
              <a:t>Some have other special properties that make them valuable</a:t>
            </a:r>
          </a:p>
          <a:p>
            <a:r>
              <a:rPr lang="en-US" dirty="0"/>
              <a:t>No sorting algorithm can have only all the “best” attributes</a:t>
            </a:r>
          </a:p>
        </p:txBody>
      </p:sp>
    </p:spTree>
    <p:extLst>
      <p:ext uri="{BB962C8B-B14F-4D97-AF65-F5344CB8AC3E}">
        <p14:creationId xmlns:p14="http://schemas.microsoft.com/office/powerpoint/2010/main" val="3469253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Merge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</a:t>
                </a:r>
              </a:p>
              <a:p>
                <a:pPr lvl="1"/>
                <a:r>
                  <a:rPr lang="en-US" dirty="0"/>
                  <a:t>As long as in a tie you always pick </a:t>
                </a:r>
                <a:r>
                  <a:rPr lang="en-US" dirty="0" err="1"/>
                  <a:t>l_next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8517-6E1C-F78F-5CA6-1B0F4094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to consider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FB0FE-5735-00D5-4C1E-DEEB19CDB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Running time</a:t>
                </a:r>
              </a:p>
              <a:p>
                <a:pPr lvl="1"/>
                <a:r>
                  <a:rPr lang="en-US" dirty="0"/>
                  <a:t>What is the worst case running time?</a:t>
                </a:r>
              </a:p>
              <a:p>
                <a:pPr lvl="1"/>
                <a:r>
                  <a:rPr lang="en-US" dirty="0"/>
                  <a:t>What is the best case?</a:t>
                </a:r>
              </a:p>
              <a:p>
                <a:pPr lvl="1"/>
                <a:r>
                  <a:rPr lang="en-US" dirty="0"/>
                  <a:t>Does the algorithm run faster if the list is close to sorted?</a:t>
                </a:r>
              </a:p>
              <a:p>
                <a:pPr lvl="2"/>
                <a:r>
                  <a:rPr lang="en-US" dirty="0"/>
                  <a:t>If so, we call it </a:t>
                </a:r>
                <a:r>
                  <a:rPr lang="en-US" dirty="0">
                    <a:solidFill>
                      <a:srgbClr val="FF0000"/>
                    </a:solidFill>
                  </a:rPr>
                  <a:t>Adaptive</a:t>
                </a:r>
              </a:p>
              <a:p>
                <a:r>
                  <a:rPr lang="en-US" dirty="0"/>
                  <a:t>Memory Usage</a:t>
                </a:r>
              </a:p>
              <a:p>
                <a:pPr lvl="1"/>
                <a:r>
                  <a:rPr lang="en-US" dirty="0"/>
                  <a:t>How much memory does the algorithm use in addition to the array?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then we call it </a:t>
                </a:r>
                <a:r>
                  <a:rPr lang="en-US" dirty="0">
                    <a:solidFill>
                      <a:srgbClr val="FF0000"/>
                    </a:solidFill>
                  </a:rPr>
                  <a:t>In-Place</a:t>
                </a:r>
              </a:p>
              <a:p>
                <a:pPr lvl="3"/>
                <a:r>
                  <a:rPr lang="en-US" dirty="0">
                    <a:solidFill>
                      <a:srgbClr val="FF0000"/>
                    </a:solidFill>
                  </a:rPr>
                  <a:t>Sorts things by only swapping things in the same array we started with.</a:t>
                </a:r>
              </a:p>
              <a:p>
                <a:r>
                  <a:rPr lang="en-US" dirty="0"/>
                  <a:t>What happens when there is a “tie”?</a:t>
                </a:r>
              </a:p>
              <a:p>
                <a:pPr lvl="1"/>
                <a:r>
                  <a:rPr lang="en-US" dirty="0"/>
                  <a:t>If “tied” elements are guaranteed to remain in the same relative order, this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Stable Sort</a:t>
                </a:r>
              </a:p>
              <a:p>
                <a:pPr lvl="1"/>
                <a:r>
                  <a:rPr lang="en-US" dirty="0"/>
                  <a:t>E.g. a stable sort guarantees that, after sorting by the first initial and then by last initial, “N.J.B.” will come before “S.C.B”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FB0FE-5735-00D5-4C1E-DEEB19CDB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159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059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2811-03DA-EEF2-696E-79B19FD8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Place” Sorting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sorting algorithm which requires no extra data structures</a:t>
                </a:r>
              </a:p>
              <a:p>
                <a:r>
                  <a:rPr lang="en-US" dirty="0"/>
                  <a:t>Idea: It sorts items just by swapping things in the same array given</a:t>
                </a:r>
              </a:p>
              <a:p>
                <a:r>
                  <a:rPr lang="en-US" dirty="0"/>
                  <a:t>Definition: it only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Find the </a:t>
            </a:r>
            <a:r>
              <a:rPr lang="en-US" dirty="0">
                <a:solidFill>
                  <a:srgbClr val="FF00FF"/>
                </a:solidFill>
              </a:rPr>
              <a:t>next smallest </a:t>
            </a:r>
            <a:r>
              <a:rPr lang="en-US" dirty="0"/>
              <a:t>element, swap it into the </a:t>
            </a:r>
            <a:r>
              <a:rPr lang="en-US" dirty="0">
                <a:solidFill>
                  <a:srgbClr val="FF0000"/>
                </a:solidFill>
              </a:rPr>
              <a:t>next index </a:t>
            </a:r>
            <a:r>
              <a:rPr lang="en-US" dirty="0"/>
              <a:t>in the array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32761" y="259464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FC1C4-490D-9A9C-01A2-EEFA377B5C8C}"/>
              </a:ext>
            </a:extLst>
          </p:cNvPr>
          <p:cNvGrpSpPr/>
          <p:nvPr/>
        </p:nvGrpSpPr>
        <p:grpSpPr>
          <a:xfrm>
            <a:off x="2763784" y="5361323"/>
            <a:ext cx="6403076" cy="533400"/>
            <a:chOff x="1064524" y="3429000"/>
            <a:chExt cx="6403076" cy="533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CD975D-0BE9-31D5-87C6-7B43D2D2B20A}"/>
                </a:ext>
              </a:extLst>
            </p:cNvPr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A7C59-C4A2-49E5-A794-EE4A5318DB86}"/>
                </a:ext>
              </a:extLst>
            </p:cNvPr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E305A8-9655-2015-F98A-DF3F2EB7A3BB}"/>
                </a:ext>
              </a:extLst>
            </p:cNvPr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9BA93-348F-0F98-5A21-2485D0A4F915}"/>
                </a:ext>
              </a:extLst>
            </p:cNvPr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B0B74-7194-9EF9-34C8-B8D57FAFE86E}"/>
                </a:ext>
              </a:extLst>
            </p:cNvPr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FE97AD-1D3F-E9A1-7082-1B3D2FAB261D}"/>
                </a:ext>
              </a:extLst>
            </p:cNvPr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20FA69-1BEC-4261-855F-52E42F10B9AC}"/>
                </a:ext>
              </a:extLst>
            </p:cNvPr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02FFC2-3FF8-4DC6-0657-F424FCAFA82F}"/>
                </a:ext>
              </a:extLst>
            </p:cNvPr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07416B-67DA-23EF-5187-C56FC84E4DC0}"/>
                </a:ext>
              </a:extLst>
            </p:cNvPr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7EA7D-E718-1002-62EE-25FBC959A955}"/>
                </a:ext>
              </a:extLst>
            </p:cNvPr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87C529-5F83-34F8-F62B-B69053FD3AD0}"/>
                </a:ext>
              </a:extLst>
            </p:cNvPr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5FA6C5-AAC4-0A1E-F594-9034DFAE4287}"/>
                </a:ext>
              </a:extLst>
            </p:cNvPr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7A0356-6BF8-E171-AA9F-1364E98D148A}"/>
              </a:ext>
            </a:extLst>
          </p:cNvPr>
          <p:cNvSpPr txBox="1"/>
          <p:nvPr/>
        </p:nvSpPr>
        <p:spPr>
          <a:xfrm>
            <a:off x="3441321" y="4526972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37B6D70-4385-F2D8-6AAA-CB7C46C6D398}"/>
              </a:ext>
            </a:extLst>
          </p:cNvPr>
          <p:cNvSpPr/>
          <p:nvPr/>
        </p:nvSpPr>
        <p:spPr>
          <a:xfrm rot="16200000">
            <a:off x="4402653" y="3265254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with the smallest thing in the array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  <a:blipFill>
                <a:blip r:embed="rId2"/>
                <a:stretch>
                  <a:fillRect l="-928" t="-9091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727751"/>
            <a:ext cx="4434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smallest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      for (j=</a:t>
            </a:r>
            <a:r>
              <a:rPr lang="en-US" dirty="0" err="1"/>
              <a:t>i</a:t>
            </a:r>
            <a:r>
              <a:rPr lang="en-US" dirty="0"/>
              <a:t>; j&lt;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r>
              <a:rPr lang="en-US" dirty="0"/>
              <a:t>                if (a[j]&lt;a[smallest]){ smallest=j;}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a[smallest];</a:t>
            </a:r>
          </a:p>
          <a:p>
            <a:r>
              <a:rPr lang="en-US" dirty="0"/>
              <a:t>        a[smallest]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Selection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</a:t>
            </a:r>
          </a:p>
          <a:p>
            <a:pPr lvl="1"/>
            <a:r>
              <a:rPr lang="en-US" dirty="0"/>
              <a:t>As long as you always pick the left-most element when there’s a “tie”</a:t>
            </a:r>
          </a:p>
        </p:txBody>
      </p:sp>
    </p:spTree>
    <p:extLst>
      <p:ext uri="{BB962C8B-B14F-4D97-AF65-F5344CB8AC3E}">
        <p14:creationId xmlns:p14="http://schemas.microsoft.com/office/powerpoint/2010/main" val="32013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11019</TotalTime>
  <Words>3976</Words>
  <Application>Microsoft Office PowerPoint</Application>
  <PresentationFormat>Widescreen</PresentationFormat>
  <Paragraphs>1368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 Light</vt:lpstr>
      <vt:lpstr>Symbol</vt:lpstr>
      <vt:lpstr>Cambria Math</vt:lpstr>
      <vt:lpstr>Calibri</vt:lpstr>
      <vt:lpstr>Arial</vt:lpstr>
      <vt:lpstr>Office Theme</vt:lpstr>
      <vt:lpstr>CSE 332 Autumn 2023 Lecture 15: Sorting</vt:lpstr>
      <vt:lpstr>Sorting</vt:lpstr>
      <vt:lpstr>More Formal Definition</vt:lpstr>
      <vt:lpstr>Sorting “Landscape”</vt:lpstr>
      <vt:lpstr>Properties to consider</vt:lpstr>
      <vt:lpstr>“In Place” Sorting Algorithm</vt:lpstr>
      <vt:lpstr>Selection Sort</vt:lpstr>
      <vt:lpstr>Selection Sort</vt:lpstr>
      <vt:lpstr>Properties of Selection Sort</vt:lpstr>
      <vt:lpstr>Insertion Sort</vt:lpstr>
      <vt:lpstr>Insertion Sort</vt:lpstr>
      <vt:lpstr>Properties of Insertion Sort</vt:lpstr>
      <vt:lpstr>Aside: Bubble Sort – we won’t cover it</vt:lpstr>
      <vt:lpstr>Heap Sort</vt:lpstr>
      <vt:lpstr>Heap Sort</vt:lpstr>
      <vt:lpstr>Heap Sort</vt:lpstr>
      <vt:lpstr>Heap Sort</vt:lpstr>
      <vt:lpstr>Heap Sort</vt:lpstr>
      <vt:lpstr>Heap Sort</vt:lpstr>
      <vt:lpstr>Properties of Heap Sort</vt:lpstr>
      <vt:lpstr>In Place Heap Sort</vt:lpstr>
      <vt:lpstr>Heap Sort</vt:lpstr>
      <vt:lpstr>Heap Sort</vt:lpstr>
      <vt:lpstr>Heap Sort</vt:lpstr>
      <vt:lpstr>Heap Sort</vt:lpstr>
      <vt:lpstr>Heap Sort</vt:lpstr>
      <vt:lpstr>Heap Sort</vt:lpstr>
      <vt:lpstr>In Place Heap Sort</vt:lpstr>
      <vt:lpstr>Floyd’s buildHeap method</vt:lpstr>
      <vt:lpstr>Divide And Conquer Sorting</vt:lpstr>
      <vt:lpstr>Divide and Conquer</vt:lpstr>
      <vt:lpstr>Divide and Conquer Template Pseudocode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Properties of Merge Sort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192</cp:revision>
  <dcterms:created xsi:type="dcterms:W3CDTF">2023-10-13T16:06:42Z</dcterms:created>
  <dcterms:modified xsi:type="dcterms:W3CDTF">2023-11-01T18:22:22Z</dcterms:modified>
</cp:coreProperties>
</file>