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8" r:id="rId10"/>
    <p:sldId id="369" r:id="rId11"/>
    <p:sldId id="370" r:id="rId12"/>
    <p:sldId id="372" r:id="rId13"/>
    <p:sldId id="373" r:id="rId14"/>
    <p:sldId id="374" r:id="rId15"/>
    <p:sldId id="375" r:id="rId16"/>
    <p:sldId id="376" r:id="rId17"/>
    <p:sldId id="377" r:id="rId18"/>
    <p:sldId id="501" r:id="rId19"/>
    <p:sldId id="378" r:id="rId20"/>
    <p:sldId id="500" r:id="rId21"/>
    <p:sldId id="379" r:id="rId22"/>
    <p:sldId id="502" r:id="rId23"/>
    <p:sldId id="506" r:id="rId24"/>
    <p:sldId id="507" r:id="rId25"/>
    <p:sldId id="518" r:id="rId26"/>
    <p:sldId id="519" r:id="rId27"/>
    <p:sldId id="520" r:id="rId28"/>
    <p:sldId id="521" r:id="rId29"/>
    <p:sldId id="522" r:id="rId30"/>
    <p:sldId id="523" r:id="rId31"/>
    <p:sldId id="524" r:id="rId32"/>
    <p:sldId id="525" r:id="rId33"/>
    <p:sldId id="527" r:id="rId34"/>
    <p:sldId id="528" r:id="rId35"/>
    <p:sldId id="529" r:id="rId36"/>
    <p:sldId id="530" r:id="rId37"/>
    <p:sldId id="526" r:id="rId38"/>
    <p:sldId id="444" r:id="rId39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Cambria Math" panose="02040503050406030204" pitchFamily="18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797"/>
    <a:srgbClr val="FF6464"/>
    <a:srgbClr val="FF99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/>
              <a:t>Lecture 14: Hashing and Sorting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C209-91E7-39F7-4A4E-647F00B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F850-0680-6520-62A9-DA71336F1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Insert:</a:t>
            </a:r>
          </a:p>
          <a:p>
            <a:pPr lvl="1"/>
            <a:r>
              <a:rPr lang="en-US" dirty="0"/>
              <a:t>76</a:t>
            </a:r>
          </a:p>
          <a:p>
            <a:pPr lvl="1"/>
            <a:r>
              <a:rPr lang="en-US" dirty="0"/>
              <a:t>40 </a:t>
            </a:r>
          </a:p>
          <a:p>
            <a:pPr lvl="1"/>
            <a:r>
              <a:rPr lang="en-US" dirty="0"/>
              <a:t>48 </a:t>
            </a:r>
          </a:p>
          <a:p>
            <a:pPr lvl="1"/>
            <a:r>
              <a:rPr lang="en-US" dirty="0"/>
              <a:t>5 </a:t>
            </a:r>
          </a:p>
          <a:p>
            <a:pPr lvl="1"/>
            <a:r>
              <a:rPr lang="en-US" dirty="0"/>
              <a:t>55 </a:t>
            </a:r>
          </a:p>
          <a:p>
            <a:pPr lvl="1"/>
            <a:r>
              <a:rPr lang="en-US" dirty="0"/>
              <a:t>47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F5364F-88DC-3F96-2BC8-BAFA44EC14BE}"/>
              </a:ext>
            </a:extLst>
          </p:cNvPr>
          <p:cNvGrpSpPr/>
          <p:nvPr/>
        </p:nvGrpSpPr>
        <p:grpSpPr>
          <a:xfrm>
            <a:off x="2895600" y="5467983"/>
            <a:ext cx="4480560" cy="1097280"/>
            <a:chOff x="4953000" y="660717"/>
            <a:chExt cx="448056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4DAC70-2D02-4363-C33E-910CC23D54FE}"/>
                </a:ext>
              </a:extLst>
            </p:cNvPr>
            <p:cNvGrpSpPr/>
            <p:nvPr/>
          </p:nvGrpSpPr>
          <p:grpSpPr>
            <a:xfrm>
              <a:off x="4953000" y="660717"/>
              <a:ext cx="4480560" cy="640080"/>
              <a:chOff x="2252980" y="5083048"/>
              <a:chExt cx="448056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3EEE87-6AB8-548B-F84D-F081E8ECF76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FFA859-CE6A-3363-4D19-9CAB7D56F05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7DBA0-51B9-2EDB-EBA7-1E4A030D3BD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B5109F-FED7-B365-433C-F0CF16F73FD8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F265-E570-4D67-F01B-B938693539B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1A2D82-FDC4-EA2F-2A43-D14EA4AA925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EA582E-177A-FEBE-3F05-79B2349E7EE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3B3C3-578B-F0CF-7FDA-4D658EACB546}"/>
                </a:ext>
              </a:extLst>
            </p:cNvPr>
            <p:cNvGrpSpPr/>
            <p:nvPr/>
          </p:nvGrpSpPr>
          <p:grpSpPr>
            <a:xfrm>
              <a:off x="4953000" y="1117917"/>
              <a:ext cx="4480560" cy="640080"/>
              <a:chOff x="2252980" y="5083048"/>
              <a:chExt cx="448056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A0DCD-68D5-0470-BBE4-88793B346E2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9C5070-60AB-1BF9-E768-8ADCF618F29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DDB81-53DE-3741-D996-1F287A6DDDB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C8874-6AA8-354F-33B5-648D0C65EEE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90C2C0-54CD-8E8A-29F1-4E424599658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B6A59-79DD-E078-29A8-28E65E272796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C9E6AB-C5FC-2724-1BF9-D8BBC6BF709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742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8820-9792-6FF2-3B76-3657BAD6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Quadratic Probing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E5C53-5FC4-6CF5-6D34-1C1D27BEA8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probe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𝑡𝑎𝑏𝑙𝑒𝑠𝑖𝑧𝑒</m:t>
                    </m:r>
                  </m:oMath>
                </a14:m>
                <a:r>
                  <a:rPr lang="en-US" dirty="0"/>
                  <a:t> times, you start repeating the same indices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𝑡𝑎𝑏𝑙𝑒𝑠𝑖𝑧𝑒</m:t>
                    </m:r>
                  </m:oMath>
                </a14:m>
                <a:r>
                  <a:rPr lang="en-US" dirty="0"/>
                  <a:t> is prime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then you’re guaranteed to find an open spot in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𝑡𝑎𝑏𝑙𝑒𝑠𝑖𝑧𝑒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probes</a:t>
                </a:r>
              </a:p>
              <a:p>
                <a:endParaRPr lang="en-US" dirty="0"/>
              </a:p>
              <a:p>
                <a:r>
                  <a:rPr lang="en-US" dirty="0"/>
                  <a:t>Helps with the clustering problem of linear probing, but does not help if many things hash to the same value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E5C53-5FC4-6CF5-6D34-1C1D27BEA8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58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C209-91E7-39F7-4A4E-647F00B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Hashing: Insert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both good hash functions</a:t>
                </a:r>
              </a:p>
              <a:p>
                <a:r>
                  <a:rPr lang="en-US" dirty="0"/>
                  <a:t>To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occupied then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7F5364F-88DC-3F96-2BC8-BAFA44EC14B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4DAC70-2D02-4363-C33E-910CC23D54F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3EEE87-6AB8-548B-F84D-F081E8ECF76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FFA859-CE6A-3363-4D19-9CAB7D56F05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7DBA0-51B9-2EDB-EBA7-1E4A030D3BD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B5109F-FED7-B365-433C-F0CF16F73FD8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F265-E570-4D67-F01B-B938693539B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1A2D82-FDC4-EA2F-2A43-D14EA4AA925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EA582E-177A-FEBE-3F05-79B2349E7EE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A7DDDD4-8D2E-F314-F507-8FA0016B4B5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F9000BC-81DC-CE44-03EB-CDF8D357E51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F3124B-193F-D905-24FE-C943F42B8A33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3B3C3-578B-F0CF-7FDA-4D658EACB54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A0DCD-68D5-0470-BBE4-88793B346E2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9C5070-60AB-1BF9-E768-8ADCF618F29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DDB81-53DE-3741-D996-1F287A6DDDB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C8874-6AA8-354F-33B5-648D0C65EEE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90C2C0-54CD-8E8A-29F1-4E424599658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B6A59-79DD-E078-29A8-28E65E272796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C9E6AB-C5FC-2724-1BF9-D8BBC6BF709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98A0B8-7969-41D6-DAFF-DB99A0ED3CF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9979AC-43BC-32F9-927F-21D434B1657C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B1665-49F1-41F3-8E29-06DAC51EBB0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57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8504-CA46-CA67-A734-8DDC6861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6C4D0-09F9-C2D9-56AC-4F81B37D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your load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gets too large, copy everything over to a larger hash table</a:t>
                </a:r>
              </a:p>
              <a:p>
                <a:pPr lvl="1"/>
                <a:r>
                  <a:rPr lang="en-US" dirty="0"/>
                  <a:t>To do this: make a new array with a new hash function</a:t>
                </a:r>
              </a:p>
              <a:p>
                <a:pPr lvl="1"/>
                <a:r>
                  <a:rPr lang="en-US" dirty="0"/>
                  <a:t>Re-insert all items into the new hash table with the new hash function</a:t>
                </a:r>
              </a:p>
              <a:p>
                <a:pPr lvl="1"/>
                <a:r>
                  <a:rPr lang="en-US" dirty="0"/>
                  <a:t>New hash table should be “roughly” double the size (but probably still want it to be prime)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6C4D0-09F9-C2D9-56AC-4F81B37D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34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709C-781C-D297-9372-53DA0D57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053D-A29E-D195-3C93-CF56E1479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Rearrangement of items into some defined sequence</a:t>
            </a:r>
          </a:p>
          <a:p>
            <a:pPr lvl="1"/>
            <a:r>
              <a:rPr lang="en-US" dirty="0"/>
              <a:t>Usually: reordering a list from smallest to largest according to some metric</a:t>
            </a:r>
          </a:p>
          <a:p>
            <a:r>
              <a:rPr lang="en-US" dirty="0"/>
              <a:t>Why sort things?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89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4773-CFEA-E666-64D3-5AF21662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Formal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97537-824A-CCF1-8509-24B111BE4C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</a:t>
                </a:r>
              </a:p>
              <a:p>
                <a:pPr lvl="1"/>
                <a:r>
                  <a:rPr lang="en-US" dirty="0"/>
                  <a:t>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items</a:t>
                </a:r>
              </a:p>
              <a:p>
                <a:pPr lvl="1"/>
                <a:r>
                  <a:rPr lang="en-US" dirty="0"/>
                  <a:t>A comparison function for these items</a:t>
                </a:r>
              </a:p>
              <a:p>
                <a:pPr lvl="2"/>
                <a:r>
                  <a:rPr lang="en-US" dirty="0"/>
                  <a:t>Given two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can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</a:t>
                </a:r>
              </a:p>
              <a:p>
                <a:pPr lvl="1"/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Permutation: a sequence of the same items but perhaps in a different order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97537-824A-CCF1-8509-24B111BE4C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93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0236-5662-84E4-1E2C-8131ADED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“Landscape”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87EE2-0B7B-E6D3-DAF0-140E12D6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singular best algorithm for sorting</a:t>
            </a:r>
          </a:p>
          <a:p>
            <a:r>
              <a:rPr lang="en-US" dirty="0"/>
              <a:t>Some are faster, some are slower</a:t>
            </a:r>
          </a:p>
          <a:p>
            <a:r>
              <a:rPr lang="en-US" dirty="0"/>
              <a:t>Some use more memory, some use less</a:t>
            </a:r>
          </a:p>
          <a:p>
            <a:r>
              <a:rPr lang="en-US" dirty="0"/>
              <a:t>Some are super extra fast if your data meets certain assumptions</a:t>
            </a:r>
          </a:p>
          <a:p>
            <a:r>
              <a:rPr lang="en-US" dirty="0"/>
              <a:t>Some have other special properties that make them valuable</a:t>
            </a:r>
          </a:p>
          <a:p>
            <a:r>
              <a:rPr lang="en-US" dirty="0"/>
              <a:t>No sorting algorithm can have only all the “best” attributes</a:t>
            </a:r>
          </a:p>
        </p:txBody>
      </p:sp>
    </p:spTree>
    <p:extLst>
      <p:ext uri="{BB962C8B-B14F-4D97-AF65-F5344CB8AC3E}">
        <p14:creationId xmlns:p14="http://schemas.microsoft.com/office/powerpoint/2010/main" val="3469253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3B2D-E995-C420-6CB9-939A3D8A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“Moving Day” Sorting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A736B-879C-1C8D-3388-EDF091A55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855AF75-732B-D570-F1F4-CD88F22FBC56}"/>
              </a:ext>
            </a:extLst>
          </p:cNvPr>
          <p:cNvGrpSpPr/>
          <p:nvPr/>
        </p:nvGrpSpPr>
        <p:grpSpPr>
          <a:xfrm>
            <a:off x="243840" y="5503912"/>
            <a:ext cx="11704320" cy="1259840"/>
            <a:chOff x="243840" y="4477752"/>
            <a:chExt cx="11704320" cy="12598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40D3C03-1DB8-59BE-96F6-4DAD73E9CF23}"/>
                </a:ext>
              </a:extLst>
            </p:cNvPr>
            <p:cNvGrpSpPr/>
            <p:nvPr/>
          </p:nvGrpSpPr>
          <p:grpSpPr>
            <a:xfrm>
              <a:off x="243840" y="5006072"/>
              <a:ext cx="11704320" cy="731520"/>
              <a:chOff x="396240" y="2824480"/>
              <a:chExt cx="11704320" cy="731520"/>
            </a:xfrm>
            <a:solidFill>
              <a:schemeClr val="bg1"/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A5DE154-CCB6-038C-6388-9DFD6BB718A5}"/>
                  </a:ext>
                </a:extLst>
              </p:cNvPr>
              <p:cNvSpPr/>
              <p:nvPr/>
            </p:nvSpPr>
            <p:spPr>
              <a:xfrm>
                <a:off x="3962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0079A6F-A6AB-E9D1-6990-D57C2F67309F}"/>
                  </a:ext>
                </a:extLst>
              </p:cNvPr>
              <p:cNvSpPr/>
              <p:nvPr/>
            </p:nvSpPr>
            <p:spPr>
              <a:xfrm>
                <a:off x="11277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0FB014-05FC-EC8B-5A53-41DADE70046D}"/>
                  </a:ext>
                </a:extLst>
              </p:cNvPr>
              <p:cNvSpPr/>
              <p:nvPr/>
            </p:nvSpPr>
            <p:spPr>
              <a:xfrm>
                <a:off x="18592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344FB41-88BA-8F38-F818-2AD2225086AD}"/>
                  </a:ext>
                </a:extLst>
              </p:cNvPr>
              <p:cNvSpPr/>
              <p:nvPr/>
            </p:nvSpPr>
            <p:spPr>
              <a:xfrm>
                <a:off x="25908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C2374DA-5E44-C19B-F125-62E5013633CC}"/>
                  </a:ext>
                </a:extLst>
              </p:cNvPr>
              <p:cNvSpPr/>
              <p:nvPr/>
            </p:nvSpPr>
            <p:spPr>
              <a:xfrm>
                <a:off x="33223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49C7654-C585-46DA-2234-C571E7246CC5}"/>
                  </a:ext>
                </a:extLst>
              </p:cNvPr>
              <p:cNvSpPr/>
              <p:nvPr/>
            </p:nvSpPr>
            <p:spPr>
              <a:xfrm>
                <a:off x="40538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B1A261-6999-1A72-ED5E-6B0708E77F22}"/>
                  </a:ext>
                </a:extLst>
              </p:cNvPr>
              <p:cNvSpPr/>
              <p:nvPr/>
            </p:nvSpPr>
            <p:spPr>
              <a:xfrm>
                <a:off x="47853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E742588-0F60-3562-1149-13A4D2BF0384}"/>
                  </a:ext>
                </a:extLst>
              </p:cNvPr>
              <p:cNvSpPr/>
              <p:nvPr/>
            </p:nvSpPr>
            <p:spPr>
              <a:xfrm>
                <a:off x="55168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14D4146-35AE-F365-CA4B-7A98640BA8FA}"/>
                  </a:ext>
                </a:extLst>
              </p:cNvPr>
              <p:cNvSpPr/>
              <p:nvPr/>
            </p:nvSpPr>
            <p:spPr>
              <a:xfrm>
                <a:off x="62484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81D7990-D543-FF05-E9CD-65DA2ED08550}"/>
                  </a:ext>
                </a:extLst>
              </p:cNvPr>
              <p:cNvSpPr/>
              <p:nvPr/>
            </p:nvSpPr>
            <p:spPr>
              <a:xfrm>
                <a:off x="69799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0D87B9-7D48-7457-D23E-A9E7D87483E2}"/>
                  </a:ext>
                </a:extLst>
              </p:cNvPr>
              <p:cNvSpPr/>
              <p:nvPr/>
            </p:nvSpPr>
            <p:spPr>
              <a:xfrm>
                <a:off x="77114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933FDC1-105F-6FE5-F40D-D258B67940B6}"/>
                  </a:ext>
                </a:extLst>
              </p:cNvPr>
              <p:cNvSpPr/>
              <p:nvPr/>
            </p:nvSpPr>
            <p:spPr>
              <a:xfrm>
                <a:off x="84429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959B526-2C8E-9647-606C-DA6A68C142FA}"/>
                  </a:ext>
                </a:extLst>
              </p:cNvPr>
              <p:cNvSpPr/>
              <p:nvPr/>
            </p:nvSpPr>
            <p:spPr>
              <a:xfrm>
                <a:off x="91744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04ECE0E-4D88-A976-0CF6-41CF0A04DE85}"/>
                  </a:ext>
                </a:extLst>
              </p:cNvPr>
              <p:cNvSpPr/>
              <p:nvPr/>
            </p:nvSpPr>
            <p:spPr>
              <a:xfrm>
                <a:off x="99060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94D5902-F60F-0DF2-3E46-25E19EFB0432}"/>
                  </a:ext>
                </a:extLst>
              </p:cNvPr>
              <p:cNvSpPr/>
              <p:nvPr/>
            </p:nvSpPr>
            <p:spPr>
              <a:xfrm>
                <a:off x="106375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FF6A1F4-0115-9BEE-4AE6-2A1FF1E76621}"/>
                  </a:ext>
                </a:extLst>
              </p:cNvPr>
              <p:cNvSpPr/>
              <p:nvPr/>
            </p:nvSpPr>
            <p:spPr>
              <a:xfrm>
                <a:off x="113690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76F372F-0679-CFA3-3FE6-87C53A3C8AED}"/>
                </a:ext>
              </a:extLst>
            </p:cNvPr>
            <p:cNvGrpSpPr/>
            <p:nvPr/>
          </p:nvGrpSpPr>
          <p:grpSpPr>
            <a:xfrm>
              <a:off x="243840" y="4477752"/>
              <a:ext cx="11704320" cy="731520"/>
              <a:chOff x="396240" y="2092960"/>
              <a:chExt cx="11704320" cy="731520"/>
            </a:xfrm>
            <a:solidFill>
              <a:schemeClr val="bg1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EA1D895-70BF-7CED-BA6D-694372C555D2}"/>
                  </a:ext>
                </a:extLst>
              </p:cNvPr>
              <p:cNvSpPr/>
              <p:nvPr/>
            </p:nvSpPr>
            <p:spPr>
              <a:xfrm>
                <a:off x="3962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FDC4194-A354-6744-9A09-5034CCD342FC}"/>
                  </a:ext>
                </a:extLst>
              </p:cNvPr>
              <p:cNvSpPr/>
              <p:nvPr/>
            </p:nvSpPr>
            <p:spPr>
              <a:xfrm>
                <a:off x="11277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D23B24D-963C-E521-A43E-19EC62E0A273}"/>
                  </a:ext>
                </a:extLst>
              </p:cNvPr>
              <p:cNvSpPr/>
              <p:nvPr/>
            </p:nvSpPr>
            <p:spPr>
              <a:xfrm>
                <a:off x="18592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8EE8BDD-0A1F-C68F-08EA-715610A68359}"/>
                  </a:ext>
                </a:extLst>
              </p:cNvPr>
              <p:cNvSpPr/>
              <p:nvPr/>
            </p:nvSpPr>
            <p:spPr>
              <a:xfrm>
                <a:off x="25908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D872C57-65F6-FAD7-3F17-706713F097BC}"/>
                  </a:ext>
                </a:extLst>
              </p:cNvPr>
              <p:cNvSpPr/>
              <p:nvPr/>
            </p:nvSpPr>
            <p:spPr>
              <a:xfrm>
                <a:off x="33223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675040-4352-2870-D9B8-08ACCE79E833}"/>
                  </a:ext>
                </a:extLst>
              </p:cNvPr>
              <p:cNvSpPr/>
              <p:nvPr/>
            </p:nvSpPr>
            <p:spPr>
              <a:xfrm>
                <a:off x="40538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A329B81-0A4F-C66C-3A9D-B8AAA2F16940}"/>
                  </a:ext>
                </a:extLst>
              </p:cNvPr>
              <p:cNvSpPr/>
              <p:nvPr/>
            </p:nvSpPr>
            <p:spPr>
              <a:xfrm>
                <a:off x="47853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6500BBE-E6FA-5063-FB57-3B69FFF2C989}"/>
                  </a:ext>
                </a:extLst>
              </p:cNvPr>
              <p:cNvSpPr/>
              <p:nvPr/>
            </p:nvSpPr>
            <p:spPr>
              <a:xfrm>
                <a:off x="55168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FE5B475-5DE7-7B30-0465-9BE2005E51C1}"/>
                  </a:ext>
                </a:extLst>
              </p:cNvPr>
              <p:cNvSpPr/>
              <p:nvPr/>
            </p:nvSpPr>
            <p:spPr>
              <a:xfrm>
                <a:off x="62484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E4EE169-945F-D131-E477-94104703683D}"/>
                  </a:ext>
                </a:extLst>
              </p:cNvPr>
              <p:cNvSpPr/>
              <p:nvPr/>
            </p:nvSpPr>
            <p:spPr>
              <a:xfrm>
                <a:off x="69799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B0D1A37-300B-654A-015E-B7EBFA292F83}"/>
                  </a:ext>
                </a:extLst>
              </p:cNvPr>
              <p:cNvSpPr/>
              <p:nvPr/>
            </p:nvSpPr>
            <p:spPr>
              <a:xfrm>
                <a:off x="77114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4F00314-DCAF-B4D6-3449-2DBE08039101}"/>
                  </a:ext>
                </a:extLst>
              </p:cNvPr>
              <p:cNvSpPr/>
              <p:nvPr/>
            </p:nvSpPr>
            <p:spPr>
              <a:xfrm>
                <a:off x="84429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D7E9F6A-1766-8C9E-337E-C7D8C542C1E5}"/>
                  </a:ext>
                </a:extLst>
              </p:cNvPr>
              <p:cNvSpPr/>
              <p:nvPr/>
            </p:nvSpPr>
            <p:spPr>
              <a:xfrm>
                <a:off x="91744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070A2BA-96A9-B74D-4F59-AA09E074C103}"/>
                  </a:ext>
                </a:extLst>
              </p:cNvPr>
              <p:cNvSpPr/>
              <p:nvPr/>
            </p:nvSpPr>
            <p:spPr>
              <a:xfrm>
                <a:off x="99060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316420A-7547-AF3A-1F36-B2292B46B51C}"/>
                  </a:ext>
                </a:extLst>
              </p:cNvPr>
              <p:cNvSpPr/>
              <p:nvPr/>
            </p:nvSpPr>
            <p:spPr>
              <a:xfrm>
                <a:off x="106375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E1BFB43-C799-BC50-107D-FADCF8EB977C}"/>
                  </a:ext>
                </a:extLst>
              </p:cNvPr>
              <p:cNvSpPr/>
              <p:nvPr/>
            </p:nvSpPr>
            <p:spPr>
              <a:xfrm>
                <a:off x="113690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DA538C0-6BC6-8669-EAD1-263AF4F010CB}"/>
              </a:ext>
            </a:extLst>
          </p:cNvPr>
          <p:cNvGrpSpPr/>
          <p:nvPr/>
        </p:nvGrpSpPr>
        <p:grpSpPr>
          <a:xfrm>
            <a:off x="7162800" y="2065972"/>
            <a:ext cx="4053840" cy="2726056"/>
            <a:chOff x="0" y="1500504"/>
            <a:chExt cx="3240987" cy="2197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FAB1CF-C4E5-6727-469E-7EB7FD7CD457}"/>
                </a:ext>
              </a:extLst>
            </p:cNvPr>
            <p:cNvGrpSpPr/>
            <p:nvPr/>
          </p:nvGrpSpPr>
          <p:grpSpPr>
            <a:xfrm>
              <a:off x="0" y="1500504"/>
              <a:ext cx="3230881" cy="2197735"/>
              <a:chOff x="1046480" y="1513839"/>
              <a:chExt cx="2743201" cy="2197735"/>
            </a:xfrm>
          </p:grpSpPr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D72A67D8-B210-06D6-1BB5-7815709E4992}"/>
                  </a:ext>
                </a:extLst>
              </p:cNvPr>
              <p:cNvSpPr/>
              <p:nvPr/>
            </p:nvSpPr>
            <p:spPr>
              <a:xfrm>
                <a:off x="1046480" y="1513839"/>
                <a:ext cx="2509520" cy="2197735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5D9AEB-35BE-65A8-CBC3-6A9DF7167E12}"/>
                  </a:ext>
                </a:extLst>
              </p:cNvPr>
              <p:cNvSpPr txBox="1"/>
              <p:nvPr/>
            </p:nvSpPr>
            <p:spPr>
              <a:xfrm>
                <a:off x="1351281" y="2131060"/>
                <a:ext cx="802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8AD778-CA65-BEE7-EA22-DD3C54919AB5}"/>
                  </a:ext>
                </a:extLst>
              </p:cNvPr>
              <p:cNvSpPr txBox="1"/>
              <p:nvPr/>
            </p:nvSpPr>
            <p:spPr>
              <a:xfrm>
                <a:off x="2987041" y="1926074"/>
                <a:ext cx="802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18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828790-BC90-4F56-3BF8-CF593FD1A40D}"/>
                  </a:ext>
                </a:extLst>
              </p:cNvPr>
              <p:cNvSpPr txBox="1"/>
              <p:nvPr/>
            </p:nvSpPr>
            <p:spPr>
              <a:xfrm>
                <a:off x="2313943" y="2971304"/>
                <a:ext cx="802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23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55F714-4F44-095B-DF0B-5190B59371A1}"/>
                  </a:ext>
                </a:extLst>
              </p:cNvPr>
              <p:cNvSpPr txBox="1"/>
              <p:nvPr/>
            </p:nvSpPr>
            <p:spPr>
              <a:xfrm>
                <a:off x="1381762" y="2786638"/>
                <a:ext cx="802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19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2BAC0A-CE00-FDD6-15AC-15D8CBB4E837}"/>
                  </a:ext>
                </a:extLst>
              </p:cNvPr>
              <p:cNvSpPr txBox="1"/>
              <p:nvPr/>
            </p:nvSpPr>
            <p:spPr>
              <a:xfrm>
                <a:off x="2194563" y="1853347"/>
                <a:ext cx="802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3554C4-2775-60CD-CDE2-28C0CF1D0122}"/>
                  </a:ext>
                </a:extLst>
              </p:cNvPr>
              <p:cNvSpPr txBox="1"/>
              <p:nvPr/>
            </p:nvSpPr>
            <p:spPr>
              <a:xfrm>
                <a:off x="2381756" y="2276396"/>
                <a:ext cx="802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41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556844C-8AE5-CDE7-AB23-BFD10B0AABFE}"/>
                </a:ext>
              </a:extLst>
            </p:cNvPr>
            <p:cNvSpPr txBox="1"/>
            <p:nvPr/>
          </p:nvSpPr>
          <p:spPr>
            <a:xfrm>
              <a:off x="1219204" y="2671594"/>
              <a:ext cx="802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7F291C0-DA5A-6702-8F0B-7EAAD0E451B5}"/>
                </a:ext>
              </a:extLst>
            </p:cNvPr>
            <p:cNvSpPr txBox="1"/>
            <p:nvPr/>
          </p:nvSpPr>
          <p:spPr>
            <a:xfrm>
              <a:off x="1859282" y="2534920"/>
              <a:ext cx="802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983F0C2-2E4C-003B-8BAC-C65A4E009E0E}"/>
                </a:ext>
              </a:extLst>
            </p:cNvPr>
            <p:cNvSpPr txBox="1"/>
            <p:nvPr/>
          </p:nvSpPr>
          <p:spPr>
            <a:xfrm>
              <a:off x="790450" y="2436074"/>
              <a:ext cx="94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CCA5F00-1484-A404-70A0-B253961DDEDC}"/>
                </a:ext>
              </a:extLst>
            </p:cNvPr>
            <p:cNvSpPr txBox="1"/>
            <p:nvPr/>
          </p:nvSpPr>
          <p:spPr>
            <a:xfrm>
              <a:off x="831654" y="1948982"/>
              <a:ext cx="94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77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036C1C-759E-AC25-18A5-9645371A9C20}"/>
                </a:ext>
              </a:extLst>
            </p:cNvPr>
            <p:cNvSpPr txBox="1"/>
            <p:nvPr/>
          </p:nvSpPr>
          <p:spPr>
            <a:xfrm>
              <a:off x="848252" y="3008823"/>
              <a:ext cx="94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24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E446566-03F7-2CD2-7C40-3F70F3F27B37}"/>
                </a:ext>
              </a:extLst>
            </p:cNvPr>
            <p:cNvSpPr txBox="1"/>
            <p:nvPr/>
          </p:nvSpPr>
          <p:spPr>
            <a:xfrm>
              <a:off x="1818199" y="1800811"/>
              <a:ext cx="94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94C920A-CF22-F176-4458-44F81BCB5B63}"/>
                </a:ext>
              </a:extLst>
            </p:cNvPr>
            <p:cNvSpPr txBox="1"/>
            <p:nvPr/>
          </p:nvSpPr>
          <p:spPr>
            <a:xfrm>
              <a:off x="2295655" y="2327369"/>
              <a:ext cx="94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B99DB70-3810-6DD8-EFB1-A6E2FA89A3C0}"/>
                </a:ext>
              </a:extLst>
            </p:cNvPr>
            <p:cNvSpPr txBox="1"/>
            <p:nvPr/>
          </p:nvSpPr>
          <p:spPr>
            <a:xfrm>
              <a:off x="2069594" y="2929066"/>
              <a:ext cx="94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84159C0-82CD-2AF0-A3A1-5E3D9A3790DB}"/>
                </a:ext>
              </a:extLst>
            </p:cNvPr>
            <p:cNvSpPr txBox="1"/>
            <p:nvPr/>
          </p:nvSpPr>
          <p:spPr>
            <a:xfrm>
              <a:off x="161348" y="2459363"/>
              <a:ext cx="94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28D3348-EAA6-BB00-6F7F-BC85C95E2FC6}"/>
                </a:ext>
              </a:extLst>
            </p:cNvPr>
            <p:cNvSpPr txBox="1"/>
            <p:nvPr/>
          </p:nvSpPr>
          <p:spPr>
            <a:xfrm>
              <a:off x="2111368" y="1516549"/>
              <a:ext cx="945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58" name="AutoShape 2" descr="Donate Books to Support Orphans &amp; Families - Orphans Treasure Box">
            <a:extLst>
              <a:ext uri="{FF2B5EF4-FFF2-40B4-BE49-F238E27FC236}">
                <a16:creationId xmlns:a16="http://schemas.microsoft.com/office/drawing/2014/main" id="{E7EEA4D9-E864-2FD2-AFB3-A582F730DC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ow to Pack and Store Books in Your Storage Unit | StorageMart">
            <a:extLst>
              <a:ext uri="{FF2B5EF4-FFF2-40B4-BE49-F238E27FC236}">
                <a16:creationId xmlns:a16="http://schemas.microsoft.com/office/drawing/2014/main" id="{95D58ABD-8596-19B2-768D-26AEDF59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858" y="2149189"/>
            <a:ext cx="3047129" cy="22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8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Find the </a:t>
            </a:r>
            <a:r>
              <a:rPr lang="en-US" dirty="0">
                <a:solidFill>
                  <a:srgbClr val="FF00FF"/>
                </a:solidFill>
              </a:rPr>
              <a:t>next smallest </a:t>
            </a:r>
            <a:r>
              <a:rPr lang="en-US" dirty="0"/>
              <a:t>element, swap it into the </a:t>
            </a:r>
            <a:r>
              <a:rPr lang="en-US" dirty="0">
                <a:solidFill>
                  <a:srgbClr val="FF0000"/>
                </a:solidFill>
              </a:rPr>
              <a:t>next index </a:t>
            </a:r>
            <a:r>
              <a:rPr lang="en-US" dirty="0"/>
              <a:t>in the array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855224" y="3429000"/>
            <a:ext cx="6403076" cy="533400"/>
            <a:chOff x="1064524" y="3429000"/>
            <a:chExt cx="6403076" cy="533400"/>
          </a:xfrm>
        </p:grpSpPr>
        <p:sp>
          <p:nvSpPr>
            <p:cNvPr id="31" name="Rectangle 30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532761" y="2594649"/>
            <a:ext cx="199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Already  In Position</a:t>
            </a:r>
          </a:p>
        </p:txBody>
      </p:sp>
      <p:sp>
        <p:nvSpPr>
          <p:cNvPr id="84" name="Right Brace 83"/>
          <p:cNvSpPr/>
          <p:nvPr/>
        </p:nvSpPr>
        <p:spPr>
          <a:xfrm rot="16200000">
            <a:off x="4227393" y="1599631"/>
            <a:ext cx="457200" cy="32015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7FC1C4-490D-9A9C-01A2-EEFA377B5C8C}"/>
              </a:ext>
            </a:extLst>
          </p:cNvPr>
          <p:cNvGrpSpPr/>
          <p:nvPr/>
        </p:nvGrpSpPr>
        <p:grpSpPr>
          <a:xfrm>
            <a:off x="2763784" y="5361323"/>
            <a:ext cx="6403076" cy="533400"/>
            <a:chOff x="1064524" y="3429000"/>
            <a:chExt cx="6403076" cy="533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CD975D-0BE9-31D5-87C6-7B43D2D2B20A}"/>
                </a:ext>
              </a:extLst>
            </p:cNvPr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A7C59-C4A2-49E5-A794-EE4A5318DB86}"/>
                </a:ext>
              </a:extLst>
            </p:cNvPr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E305A8-9655-2015-F98A-DF3F2EB7A3BB}"/>
                </a:ext>
              </a:extLst>
            </p:cNvPr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F9BA93-348F-0F98-5A21-2485D0A4F915}"/>
                </a:ext>
              </a:extLst>
            </p:cNvPr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AB0B74-7194-9EF9-34C8-B8D57FAFE86E}"/>
                </a:ext>
              </a:extLst>
            </p:cNvPr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FE97AD-1D3F-E9A1-7082-1B3D2FAB261D}"/>
                </a:ext>
              </a:extLst>
            </p:cNvPr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20FA69-1BEC-4261-855F-52E42F10B9AC}"/>
                </a:ext>
              </a:extLst>
            </p:cNvPr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02FFC2-3FF8-4DC6-0657-F424FCAFA82F}"/>
                </a:ext>
              </a:extLst>
            </p:cNvPr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07416B-67DA-23EF-5187-C56FC84E4DC0}"/>
                </a:ext>
              </a:extLst>
            </p:cNvPr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17EA7D-E718-1002-62EE-25FBC959A955}"/>
                </a:ext>
              </a:extLst>
            </p:cNvPr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87C529-5F83-34F8-F62B-B69053FD3AD0}"/>
                </a:ext>
              </a:extLst>
            </p:cNvPr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5FA6C5-AAC4-0A1E-F594-9034DFAE4287}"/>
                </a:ext>
              </a:extLst>
            </p:cNvPr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F7A0356-6BF8-E171-AA9F-1364E98D148A}"/>
              </a:ext>
            </a:extLst>
          </p:cNvPr>
          <p:cNvSpPr txBox="1"/>
          <p:nvPr/>
        </p:nvSpPr>
        <p:spPr>
          <a:xfrm>
            <a:off x="3441321" y="4526972"/>
            <a:ext cx="199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Already  In Position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A37B6D70-4385-F2D8-6AAA-CB7C46C6D398}"/>
              </a:ext>
            </a:extLst>
          </p:cNvPr>
          <p:cNvSpPr/>
          <p:nvPr/>
        </p:nvSpPr>
        <p:spPr>
          <a:xfrm rot="16200000">
            <a:off x="4402653" y="3265254"/>
            <a:ext cx="457200" cy="37349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188"/>
                <a:ext cx="10515600" cy="167869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with the smallest thing in the array</a:t>
                </a:r>
              </a:p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with the smallest thing after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the smallest thing after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188"/>
                <a:ext cx="10515600" cy="1678693"/>
              </a:xfrm>
              <a:blipFill>
                <a:blip r:embed="rId2"/>
                <a:stretch>
                  <a:fillRect l="-928" t="-9091" b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-25400" y="2727751"/>
            <a:ext cx="4434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r>
              <a:rPr lang="en-US" dirty="0"/>
              <a:t>        smallest 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        for (j=</a:t>
            </a:r>
            <a:r>
              <a:rPr lang="en-US" dirty="0" err="1"/>
              <a:t>i</a:t>
            </a:r>
            <a:r>
              <a:rPr lang="en-US" dirty="0"/>
              <a:t>; j&lt;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j++</a:t>
            </a:r>
            <a:r>
              <a:rPr lang="en-US" dirty="0"/>
              <a:t>){</a:t>
            </a:r>
          </a:p>
          <a:p>
            <a:r>
              <a:rPr lang="en-US" dirty="0"/>
              <a:t>                if (a[j]&lt;a[smallest]){ smallest=j;}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temp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a[smallest];</a:t>
            </a:r>
          </a:p>
          <a:p>
            <a:r>
              <a:rPr lang="en-US" dirty="0"/>
              <a:t>        a[smallest]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C986-B82D-A515-E69C-72BF9FDFD876}"/>
              </a:ext>
            </a:extLst>
          </p:cNvPr>
          <p:cNvGrpSpPr/>
          <p:nvPr/>
        </p:nvGrpSpPr>
        <p:grpSpPr>
          <a:xfrm>
            <a:off x="386080" y="5753526"/>
            <a:ext cx="11704320" cy="1259840"/>
            <a:chOff x="243840" y="4477752"/>
            <a:chExt cx="11704320" cy="12598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5E0C14-B25F-7E8A-FF79-255E7AE37201}"/>
                </a:ext>
              </a:extLst>
            </p:cNvPr>
            <p:cNvGrpSpPr/>
            <p:nvPr/>
          </p:nvGrpSpPr>
          <p:grpSpPr>
            <a:xfrm>
              <a:off x="243840" y="5006072"/>
              <a:ext cx="11704320" cy="731520"/>
              <a:chOff x="396240" y="2824480"/>
              <a:chExt cx="11704320" cy="731520"/>
            </a:xfrm>
            <a:solidFill>
              <a:schemeClr val="bg1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6989E1-B347-004D-95D4-2D64C83D7131}"/>
                  </a:ext>
                </a:extLst>
              </p:cNvPr>
              <p:cNvSpPr/>
              <p:nvPr/>
            </p:nvSpPr>
            <p:spPr>
              <a:xfrm>
                <a:off x="3962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C1B728-AFDD-FFCE-025D-4532066C68E7}"/>
                  </a:ext>
                </a:extLst>
              </p:cNvPr>
              <p:cNvSpPr/>
              <p:nvPr/>
            </p:nvSpPr>
            <p:spPr>
              <a:xfrm>
                <a:off x="11277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057654-A27D-F0BA-CC2B-C33F4B647198}"/>
                  </a:ext>
                </a:extLst>
              </p:cNvPr>
              <p:cNvSpPr/>
              <p:nvPr/>
            </p:nvSpPr>
            <p:spPr>
              <a:xfrm>
                <a:off x="18592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222319-A160-3607-3346-6311C929198B}"/>
                  </a:ext>
                </a:extLst>
              </p:cNvPr>
              <p:cNvSpPr/>
              <p:nvPr/>
            </p:nvSpPr>
            <p:spPr>
              <a:xfrm>
                <a:off x="25908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8A2EF9B-15E8-F11C-4E32-7F646B9C31A2}"/>
                  </a:ext>
                </a:extLst>
              </p:cNvPr>
              <p:cNvSpPr/>
              <p:nvPr/>
            </p:nvSpPr>
            <p:spPr>
              <a:xfrm>
                <a:off x="33223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EF08F0F-692A-1DF1-34F9-5FD55D62AA6A}"/>
                  </a:ext>
                </a:extLst>
              </p:cNvPr>
              <p:cNvSpPr/>
              <p:nvPr/>
            </p:nvSpPr>
            <p:spPr>
              <a:xfrm>
                <a:off x="40538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08EAEDB-EE70-97F9-1850-AAF49B3B844C}"/>
                  </a:ext>
                </a:extLst>
              </p:cNvPr>
              <p:cNvSpPr/>
              <p:nvPr/>
            </p:nvSpPr>
            <p:spPr>
              <a:xfrm>
                <a:off x="47853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631B2DD-604C-2E8E-AC58-6FD316A47291}"/>
                  </a:ext>
                </a:extLst>
              </p:cNvPr>
              <p:cNvSpPr/>
              <p:nvPr/>
            </p:nvSpPr>
            <p:spPr>
              <a:xfrm>
                <a:off x="55168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410D81B-73CD-F602-2A14-7B31CED10ECB}"/>
                  </a:ext>
                </a:extLst>
              </p:cNvPr>
              <p:cNvSpPr/>
              <p:nvPr/>
            </p:nvSpPr>
            <p:spPr>
              <a:xfrm>
                <a:off x="62484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74E7BB-1009-D8D0-7EE9-F653A0108B6A}"/>
                  </a:ext>
                </a:extLst>
              </p:cNvPr>
              <p:cNvSpPr/>
              <p:nvPr/>
            </p:nvSpPr>
            <p:spPr>
              <a:xfrm>
                <a:off x="69799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5B9692-25D4-D6D2-1463-AB278ACFD52C}"/>
                  </a:ext>
                </a:extLst>
              </p:cNvPr>
              <p:cNvSpPr/>
              <p:nvPr/>
            </p:nvSpPr>
            <p:spPr>
              <a:xfrm>
                <a:off x="77114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ADB94C-F189-4586-82EF-9B48F1F6CE38}"/>
                  </a:ext>
                </a:extLst>
              </p:cNvPr>
              <p:cNvSpPr/>
              <p:nvPr/>
            </p:nvSpPr>
            <p:spPr>
              <a:xfrm>
                <a:off x="84429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F311039-AFFF-272A-B53A-C2165DCE2C9B}"/>
                  </a:ext>
                </a:extLst>
              </p:cNvPr>
              <p:cNvSpPr/>
              <p:nvPr/>
            </p:nvSpPr>
            <p:spPr>
              <a:xfrm>
                <a:off x="91744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83E566-93E9-9044-B643-88AA4E7D1FE7}"/>
                  </a:ext>
                </a:extLst>
              </p:cNvPr>
              <p:cNvSpPr/>
              <p:nvPr/>
            </p:nvSpPr>
            <p:spPr>
              <a:xfrm>
                <a:off x="99060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608703F-8424-56C0-42FC-7AED69F6C166}"/>
                  </a:ext>
                </a:extLst>
              </p:cNvPr>
              <p:cNvSpPr/>
              <p:nvPr/>
            </p:nvSpPr>
            <p:spPr>
              <a:xfrm>
                <a:off x="106375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97EA3E-F912-EAA6-DADA-5F58369DB3E2}"/>
                  </a:ext>
                </a:extLst>
              </p:cNvPr>
              <p:cNvSpPr/>
              <p:nvPr/>
            </p:nvSpPr>
            <p:spPr>
              <a:xfrm>
                <a:off x="113690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1F98AC-0B68-5E1A-A709-8B9AA0B375B5}"/>
                </a:ext>
              </a:extLst>
            </p:cNvPr>
            <p:cNvGrpSpPr/>
            <p:nvPr/>
          </p:nvGrpSpPr>
          <p:grpSpPr>
            <a:xfrm>
              <a:off x="243840" y="4477752"/>
              <a:ext cx="11704320" cy="731520"/>
              <a:chOff x="396240" y="2092960"/>
              <a:chExt cx="11704320" cy="731520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3DFB65-3A07-B421-AA6B-5E4B89E0183E}"/>
                  </a:ext>
                </a:extLst>
              </p:cNvPr>
              <p:cNvSpPr/>
              <p:nvPr/>
            </p:nvSpPr>
            <p:spPr>
              <a:xfrm>
                <a:off x="3962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E89BE8-EE1C-67DE-ED9C-67E2F159BD0C}"/>
                  </a:ext>
                </a:extLst>
              </p:cNvPr>
              <p:cNvSpPr/>
              <p:nvPr/>
            </p:nvSpPr>
            <p:spPr>
              <a:xfrm>
                <a:off x="11277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77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50534F-5981-8FB2-4697-F108C990CB3F}"/>
                  </a:ext>
                </a:extLst>
              </p:cNvPr>
              <p:cNvSpPr/>
              <p:nvPr/>
            </p:nvSpPr>
            <p:spPr>
              <a:xfrm>
                <a:off x="18592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3C6F2B-72EB-85F7-049D-EA9CA3BBBC38}"/>
                  </a:ext>
                </a:extLst>
              </p:cNvPr>
              <p:cNvSpPr/>
              <p:nvPr/>
            </p:nvSpPr>
            <p:spPr>
              <a:xfrm>
                <a:off x="25908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73139F-A075-5F45-B637-3641CB03786B}"/>
                  </a:ext>
                </a:extLst>
              </p:cNvPr>
              <p:cNvSpPr/>
              <p:nvPr/>
            </p:nvSpPr>
            <p:spPr>
              <a:xfrm>
                <a:off x="33223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1E8271A-BC44-C130-7766-CF3A65ADA6E3}"/>
                  </a:ext>
                </a:extLst>
              </p:cNvPr>
              <p:cNvSpPr/>
              <p:nvPr/>
            </p:nvSpPr>
            <p:spPr>
              <a:xfrm>
                <a:off x="40538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42AB55-96C5-BB09-7B46-F5B1060B7760}"/>
                  </a:ext>
                </a:extLst>
              </p:cNvPr>
              <p:cNvSpPr/>
              <p:nvPr/>
            </p:nvSpPr>
            <p:spPr>
              <a:xfrm>
                <a:off x="47853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BE4FB6-097A-17D5-D547-2DBE1218C922}"/>
                  </a:ext>
                </a:extLst>
              </p:cNvPr>
              <p:cNvSpPr/>
              <p:nvPr/>
            </p:nvSpPr>
            <p:spPr>
              <a:xfrm>
                <a:off x="55168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71AC63-FA3D-8B02-FEFE-091FEB8188B7}"/>
                  </a:ext>
                </a:extLst>
              </p:cNvPr>
              <p:cNvSpPr/>
              <p:nvPr/>
            </p:nvSpPr>
            <p:spPr>
              <a:xfrm>
                <a:off x="62484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434C37-6594-3ABC-B809-B53EF50CBE01}"/>
                  </a:ext>
                </a:extLst>
              </p:cNvPr>
              <p:cNvSpPr/>
              <p:nvPr/>
            </p:nvSpPr>
            <p:spPr>
              <a:xfrm>
                <a:off x="69799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584979-8516-1DF0-8FE1-CDCF3B37B183}"/>
                  </a:ext>
                </a:extLst>
              </p:cNvPr>
              <p:cNvSpPr/>
              <p:nvPr/>
            </p:nvSpPr>
            <p:spPr>
              <a:xfrm>
                <a:off x="77114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316B61-3179-5A84-B76C-E83D02308C4F}"/>
                  </a:ext>
                </a:extLst>
              </p:cNvPr>
              <p:cNvSpPr/>
              <p:nvPr/>
            </p:nvSpPr>
            <p:spPr>
              <a:xfrm>
                <a:off x="84429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288453-2B40-BE9B-014D-93AFF2596ECB}"/>
                  </a:ext>
                </a:extLst>
              </p:cNvPr>
              <p:cNvSpPr/>
              <p:nvPr/>
            </p:nvSpPr>
            <p:spPr>
              <a:xfrm>
                <a:off x="91744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A6100D-9E9B-C357-9B75-D51E38D25A6F}"/>
                  </a:ext>
                </a:extLst>
              </p:cNvPr>
              <p:cNvSpPr/>
              <p:nvPr/>
            </p:nvSpPr>
            <p:spPr>
              <a:xfrm>
                <a:off x="99060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F67874-D5C1-15DB-D5E8-1EA75472B454}"/>
                  </a:ext>
                </a:extLst>
              </p:cNvPr>
              <p:cNvSpPr/>
              <p:nvPr/>
            </p:nvSpPr>
            <p:spPr>
              <a:xfrm>
                <a:off x="106375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C39029-FB4F-8678-D40F-AEEA8D63F4F2}"/>
                  </a:ext>
                </a:extLst>
              </p:cNvPr>
              <p:cNvSpPr/>
              <p:nvPr/>
            </p:nvSpPr>
            <p:spPr>
              <a:xfrm>
                <a:off x="113690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3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6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D21D-C91E-3FE2-2027-49433DFD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Resolution: Linear Probing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C88E4-9BBE-71CC-681D-27A20BEEA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there’s a collision, use the next open space in the table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33847A-21B7-8D67-70E7-20697D5D828F}"/>
              </a:ext>
            </a:extLst>
          </p:cNvPr>
          <p:cNvGrpSpPr/>
          <p:nvPr/>
        </p:nvGrpSpPr>
        <p:grpSpPr>
          <a:xfrm>
            <a:off x="2895600" y="483806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483E0-035B-552B-046B-B8CFCDDDA378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0A2255D-F389-165E-90CE-D5FDEDDAD427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873DF17-BBDE-7098-679E-F718BD0005E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97686A-BF93-5D4B-62ED-13F2DCF99D21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3DB1FA2-F273-056C-0BC0-3CF45C0F23ED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FCA446-C2F3-17AC-0BE3-69BCB6EC8B5A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E15B43A-CE28-5824-C803-3DB155C25B9F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50E83A-82AF-5B5F-4819-0B3B5A4A67D4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477FBFB-DD77-940B-BBEF-1081F2AB4D8D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4EC3AB-7728-01B1-C085-C01979A56E1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5AF9B6F-5851-F1D1-4A8F-611B3182AB28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BC511-68D6-8230-0208-019B6D43F0C0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EAA4797-6DEA-8CBE-BAC1-E915143B9341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550FB6-B136-FD0A-CDFB-8DCF58F3E6B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75A14D9-1D9F-1F25-2689-4B160E4CD780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50E096-C2C7-35F2-770A-652F4CB9C336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390E29-9377-939E-4D08-909131F81DFA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8A230B-E4DC-C904-C2DD-D6BF5FD6E09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3758B1-9087-D7B1-ABB7-BF5CFE288F86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2C4802-4643-0124-1D32-E88B8617331A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B46D2A-B3B0-8BFB-4118-5BA56C95DCC4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DB85716-D30D-EBB1-5947-E6BF559FAEB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9601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Maintain a </a:t>
            </a:r>
            <a:r>
              <a:rPr lang="en-US" dirty="0">
                <a:solidFill>
                  <a:srgbClr val="FF0000"/>
                </a:solidFill>
              </a:rPr>
              <a:t>sorted list prefix</a:t>
            </a:r>
            <a:r>
              <a:rPr lang="en-US" dirty="0"/>
              <a:t>, extend that prefix by “inserting” the </a:t>
            </a:r>
            <a:r>
              <a:rPr lang="en-US" dirty="0">
                <a:solidFill>
                  <a:srgbClr val="FF33CC"/>
                </a:solidFill>
              </a:rPr>
              <a:t>next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855224" y="3429000"/>
            <a:ext cx="6403076" cy="533400"/>
            <a:chOff x="1064524" y="3429000"/>
            <a:chExt cx="6403076" cy="533400"/>
          </a:xfrm>
        </p:grpSpPr>
        <p:sp>
          <p:nvSpPr>
            <p:cNvPr id="31" name="Rectangle 30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3" name="Right Brace 42"/>
          <p:cNvSpPr/>
          <p:nvPr/>
        </p:nvSpPr>
        <p:spPr>
          <a:xfrm rot="16200000">
            <a:off x="4494093" y="4076131"/>
            <a:ext cx="457200" cy="37349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761508" y="2678668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Sorted Prefix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855224" y="4114800"/>
            <a:ext cx="6403076" cy="533400"/>
            <a:chOff x="1064524" y="3429000"/>
            <a:chExt cx="6403076" cy="533400"/>
          </a:xfrm>
        </p:grpSpPr>
        <p:sp>
          <p:nvSpPr>
            <p:cNvPr id="46" name="Rectangle 45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55224" y="4800600"/>
            <a:ext cx="6403076" cy="533400"/>
            <a:chOff x="1064524" y="3429000"/>
            <a:chExt cx="6403076" cy="533400"/>
          </a:xfrm>
        </p:grpSpPr>
        <p:sp>
          <p:nvSpPr>
            <p:cNvPr id="59" name="Rectangle 58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855224" y="6172200"/>
            <a:ext cx="6403076" cy="533400"/>
            <a:chOff x="1064524" y="3429000"/>
            <a:chExt cx="6403076" cy="533400"/>
          </a:xfrm>
        </p:grpSpPr>
        <p:sp>
          <p:nvSpPr>
            <p:cNvPr id="72" name="Rectangle 71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84" name="Right Brace 83"/>
          <p:cNvSpPr/>
          <p:nvPr/>
        </p:nvSpPr>
        <p:spPr>
          <a:xfrm rot="16200000">
            <a:off x="4227393" y="1599631"/>
            <a:ext cx="457200" cy="32015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4028208" y="5421868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Sorted Prefix</a:t>
            </a:r>
          </a:p>
        </p:txBody>
      </p:sp>
    </p:spTree>
    <p:extLst>
      <p:ext uri="{BB962C8B-B14F-4D97-AF65-F5344CB8AC3E}">
        <p14:creationId xmlns:p14="http://schemas.microsoft.com/office/powerpoint/2010/main" val="404078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188"/>
                <a:ext cx="11252200" cy="167869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If the items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are out of order, swap them</a:t>
                </a:r>
              </a:p>
              <a:p>
                <a:r>
                  <a:rPr lang="en-US" dirty="0"/>
                  <a:t>Keep swapping the item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with the thing to its left as long as the left thing is larger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Keep swapping the item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the thing to its left as long as the left thing is larger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188"/>
                <a:ext cx="11252200" cy="1678693"/>
              </a:xfrm>
              <a:blipFill>
                <a:blip r:embed="rId2"/>
                <a:stretch>
                  <a:fillRect l="-650" t="-7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-25400" y="2575351"/>
            <a:ext cx="4434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=1;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r>
              <a:rPr lang="en-US" dirty="0"/>
              <a:t>        </a:t>
            </a:r>
            <a:r>
              <a:rPr lang="en-US" dirty="0" err="1"/>
              <a:t>prev</a:t>
            </a:r>
            <a:r>
              <a:rPr lang="en-US" dirty="0"/>
              <a:t> = i-1;</a:t>
            </a:r>
          </a:p>
          <a:p>
            <a:r>
              <a:rPr lang="en-US" dirty="0"/>
              <a:t>        while(a[</a:t>
            </a:r>
            <a:r>
              <a:rPr lang="en-US" dirty="0" err="1"/>
              <a:t>i</a:t>
            </a:r>
            <a:r>
              <a:rPr lang="en-US" dirty="0"/>
              <a:t>] &lt; a[</a:t>
            </a:r>
            <a:r>
              <a:rPr lang="en-US" dirty="0" err="1"/>
              <a:t>prev</a:t>
            </a:r>
            <a:r>
              <a:rPr lang="en-US" dirty="0"/>
              <a:t>] &amp;&amp; </a:t>
            </a:r>
            <a:r>
              <a:rPr lang="en-US" dirty="0" err="1"/>
              <a:t>prev</a:t>
            </a:r>
            <a:r>
              <a:rPr lang="en-US" dirty="0"/>
              <a:t> &gt; -1){</a:t>
            </a:r>
          </a:p>
          <a:p>
            <a:r>
              <a:rPr lang="en-US" dirty="0"/>
              <a:t>                temp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       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prev</a:t>
            </a:r>
            <a:r>
              <a:rPr lang="en-US" dirty="0"/>
              <a:t>];</a:t>
            </a:r>
          </a:p>
          <a:p>
            <a:r>
              <a:rPr lang="en-US" dirty="0"/>
              <a:t>                a[</a:t>
            </a:r>
            <a:r>
              <a:rPr lang="en-US" dirty="0" err="1"/>
              <a:t>prev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        </a:t>
            </a:r>
            <a:r>
              <a:rPr lang="en-US" dirty="0" err="1"/>
              <a:t>i</a:t>
            </a:r>
            <a:r>
              <a:rPr lang="en-US" dirty="0"/>
              <a:t>--;</a:t>
            </a:r>
          </a:p>
          <a:p>
            <a:r>
              <a:rPr lang="en-US" dirty="0"/>
              <a:t>                </a:t>
            </a:r>
            <a:r>
              <a:rPr lang="en-US" dirty="0" err="1"/>
              <a:t>prev</a:t>
            </a:r>
            <a:r>
              <a:rPr lang="en-US" dirty="0"/>
              <a:t>--;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C986-B82D-A515-E69C-72BF9FDFD876}"/>
              </a:ext>
            </a:extLst>
          </p:cNvPr>
          <p:cNvGrpSpPr/>
          <p:nvPr/>
        </p:nvGrpSpPr>
        <p:grpSpPr>
          <a:xfrm>
            <a:off x="386080" y="5753526"/>
            <a:ext cx="11704320" cy="1259840"/>
            <a:chOff x="243840" y="4477752"/>
            <a:chExt cx="11704320" cy="12598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5E0C14-B25F-7E8A-FF79-255E7AE37201}"/>
                </a:ext>
              </a:extLst>
            </p:cNvPr>
            <p:cNvGrpSpPr/>
            <p:nvPr/>
          </p:nvGrpSpPr>
          <p:grpSpPr>
            <a:xfrm>
              <a:off x="243840" y="5006072"/>
              <a:ext cx="11704320" cy="731520"/>
              <a:chOff x="396240" y="2824480"/>
              <a:chExt cx="11704320" cy="731520"/>
            </a:xfrm>
            <a:solidFill>
              <a:schemeClr val="bg1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6989E1-B347-004D-95D4-2D64C83D7131}"/>
                  </a:ext>
                </a:extLst>
              </p:cNvPr>
              <p:cNvSpPr/>
              <p:nvPr/>
            </p:nvSpPr>
            <p:spPr>
              <a:xfrm>
                <a:off x="3962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C1B728-AFDD-FFCE-025D-4532066C68E7}"/>
                  </a:ext>
                </a:extLst>
              </p:cNvPr>
              <p:cNvSpPr/>
              <p:nvPr/>
            </p:nvSpPr>
            <p:spPr>
              <a:xfrm>
                <a:off x="11277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057654-A27D-F0BA-CC2B-C33F4B647198}"/>
                  </a:ext>
                </a:extLst>
              </p:cNvPr>
              <p:cNvSpPr/>
              <p:nvPr/>
            </p:nvSpPr>
            <p:spPr>
              <a:xfrm>
                <a:off x="18592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222319-A160-3607-3346-6311C929198B}"/>
                  </a:ext>
                </a:extLst>
              </p:cNvPr>
              <p:cNvSpPr/>
              <p:nvPr/>
            </p:nvSpPr>
            <p:spPr>
              <a:xfrm>
                <a:off x="25908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8A2EF9B-15E8-F11C-4E32-7F646B9C31A2}"/>
                  </a:ext>
                </a:extLst>
              </p:cNvPr>
              <p:cNvSpPr/>
              <p:nvPr/>
            </p:nvSpPr>
            <p:spPr>
              <a:xfrm>
                <a:off x="33223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EF08F0F-692A-1DF1-34F9-5FD55D62AA6A}"/>
                  </a:ext>
                </a:extLst>
              </p:cNvPr>
              <p:cNvSpPr/>
              <p:nvPr/>
            </p:nvSpPr>
            <p:spPr>
              <a:xfrm>
                <a:off x="40538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08EAEDB-EE70-97F9-1850-AAF49B3B844C}"/>
                  </a:ext>
                </a:extLst>
              </p:cNvPr>
              <p:cNvSpPr/>
              <p:nvPr/>
            </p:nvSpPr>
            <p:spPr>
              <a:xfrm>
                <a:off x="47853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631B2DD-604C-2E8E-AC58-6FD316A47291}"/>
                  </a:ext>
                </a:extLst>
              </p:cNvPr>
              <p:cNvSpPr/>
              <p:nvPr/>
            </p:nvSpPr>
            <p:spPr>
              <a:xfrm>
                <a:off x="55168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410D81B-73CD-F602-2A14-7B31CED10ECB}"/>
                  </a:ext>
                </a:extLst>
              </p:cNvPr>
              <p:cNvSpPr/>
              <p:nvPr/>
            </p:nvSpPr>
            <p:spPr>
              <a:xfrm>
                <a:off x="62484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74E7BB-1009-D8D0-7EE9-F653A0108B6A}"/>
                  </a:ext>
                </a:extLst>
              </p:cNvPr>
              <p:cNvSpPr/>
              <p:nvPr/>
            </p:nvSpPr>
            <p:spPr>
              <a:xfrm>
                <a:off x="69799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5B9692-25D4-D6D2-1463-AB278ACFD52C}"/>
                  </a:ext>
                </a:extLst>
              </p:cNvPr>
              <p:cNvSpPr/>
              <p:nvPr/>
            </p:nvSpPr>
            <p:spPr>
              <a:xfrm>
                <a:off x="77114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ADB94C-F189-4586-82EF-9B48F1F6CE38}"/>
                  </a:ext>
                </a:extLst>
              </p:cNvPr>
              <p:cNvSpPr/>
              <p:nvPr/>
            </p:nvSpPr>
            <p:spPr>
              <a:xfrm>
                <a:off x="84429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F311039-AFFF-272A-B53A-C2165DCE2C9B}"/>
                  </a:ext>
                </a:extLst>
              </p:cNvPr>
              <p:cNvSpPr/>
              <p:nvPr/>
            </p:nvSpPr>
            <p:spPr>
              <a:xfrm>
                <a:off x="91744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83E566-93E9-9044-B643-88AA4E7D1FE7}"/>
                  </a:ext>
                </a:extLst>
              </p:cNvPr>
              <p:cNvSpPr/>
              <p:nvPr/>
            </p:nvSpPr>
            <p:spPr>
              <a:xfrm>
                <a:off x="99060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608703F-8424-56C0-42FC-7AED69F6C166}"/>
                  </a:ext>
                </a:extLst>
              </p:cNvPr>
              <p:cNvSpPr/>
              <p:nvPr/>
            </p:nvSpPr>
            <p:spPr>
              <a:xfrm>
                <a:off x="106375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97EA3E-F912-EAA6-DADA-5F58369DB3E2}"/>
                  </a:ext>
                </a:extLst>
              </p:cNvPr>
              <p:cNvSpPr/>
              <p:nvPr/>
            </p:nvSpPr>
            <p:spPr>
              <a:xfrm>
                <a:off x="113690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1F98AC-0B68-5E1A-A709-8B9AA0B375B5}"/>
                </a:ext>
              </a:extLst>
            </p:cNvPr>
            <p:cNvGrpSpPr/>
            <p:nvPr/>
          </p:nvGrpSpPr>
          <p:grpSpPr>
            <a:xfrm>
              <a:off x="243840" y="4477752"/>
              <a:ext cx="11704320" cy="731520"/>
              <a:chOff x="396240" y="2092960"/>
              <a:chExt cx="11704320" cy="731520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3DFB65-3A07-B421-AA6B-5E4B89E0183E}"/>
                  </a:ext>
                </a:extLst>
              </p:cNvPr>
              <p:cNvSpPr/>
              <p:nvPr/>
            </p:nvSpPr>
            <p:spPr>
              <a:xfrm>
                <a:off x="3962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E89BE8-EE1C-67DE-ED9C-67E2F159BD0C}"/>
                  </a:ext>
                </a:extLst>
              </p:cNvPr>
              <p:cNvSpPr/>
              <p:nvPr/>
            </p:nvSpPr>
            <p:spPr>
              <a:xfrm>
                <a:off x="11277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77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50534F-5981-8FB2-4697-F108C990CB3F}"/>
                  </a:ext>
                </a:extLst>
              </p:cNvPr>
              <p:cNvSpPr/>
              <p:nvPr/>
            </p:nvSpPr>
            <p:spPr>
              <a:xfrm>
                <a:off x="18592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3C6F2B-72EB-85F7-049D-EA9CA3BBBC38}"/>
                  </a:ext>
                </a:extLst>
              </p:cNvPr>
              <p:cNvSpPr/>
              <p:nvPr/>
            </p:nvSpPr>
            <p:spPr>
              <a:xfrm>
                <a:off x="25908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73139F-A075-5F45-B637-3641CB03786B}"/>
                  </a:ext>
                </a:extLst>
              </p:cNvPr>
              <p:cNvSpPr/>
              <p:nvPr/>
            </p:nvSpPr>
            <p:spPr>
              <a:xfrm>
                <a:off x="33223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1E8271A-BC44-C130-7766-CF3A65ADA6E3}"/>
                  </a:ext>
                </a:extLst>
              </p:cNvPr>
              <p:cNvSpPr/>
              <p:nvPr/>
            </p:nvSpPr>
            <p:spPr>
              <a:xfrm>
                <a:off x="40538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42AB55-96C5-BB09-7B46-F5B1060B7760}"/>
                  </a:ext>
                </a:extLst>
              </p:cNvPr>
              <p:cNvSpPr/>
              <p:nvPr/>
            </p:nvSpPr>
            <p:spPr>
              <a:xfrm>
                <a:off x="47853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BE4FB6-097A-17D5-D547-2DBE1218C922}"/>
                  </a:ext>
                </a:extLst>
              </p:cNvPr>
              <p:cNvSpPr/>
              <p:nvPr/>
            </p:nvSpPr>
            <p:spPr>
              <a:xfrm>
                <a:off x="55168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71AC63-FA3D-8B02-FEFE-091FEB8188B7}"/>
                  </a:ext>
                </a:extLst>
              </p:cNvPr>
              <p:cNvSpPr/>
              <p:nvPr/>
            </p:nvSpPr>
            <p:spPr>
              <a:xfrm>
                <a:off x="62484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434C37-6594-3ABC-B809-B53EF50CBE01}"/>
                  </a:ext>
                </a:extLst>
              </p:cNvPr>
              <p:cNvSpPr/>
              <p:nvPr/>
            </p:nvSpPr>
            <p:spPr>
              <a:xfrm>
                <a:off x="69799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584979-8516-1DF0-8FE1-CDCF3B37B183}"/>
                  </a:ext>
                </a:extLst>
              </p:cNvPr>
              <p:cNvSpPr/>
              <p:nvPr/>
            </p:nvSpPr>
            <p:spPr>
              <a:xfrm>
                <a:off x="77114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316B61-3179-5A84-B76C-E83D02308C4F}"/>
                  </a:ext>
                </a:extLst>
              </p:cNvPr>
              <p:cNvSpPr/>
              <p:nvPr/>
            </p:nvSpPr>
            <p:spPr>
              <a:xfrm>
                <a:off x="84429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288453-2B40-BE9B-014D-93AFF2596ECB}"/>
                  </a:ext>
                </a:extLst>
              </p:cNvPr>
              <p:cNvSpPr/>
              <p:nvPr/>
            </p:nvSpPr>
            <p:spPr>
              <a:xfrm>
                <a:off x="91744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A6100D-9E9B-C357-9B75-D51E38D25A6F}"/>
                  </a:ext>
                </a:extLst>
              </p:cNvPr>
              <p:cNvSpPr/>
              <p:nvPr/>
            </p:nvSpPr>
            <p:spPr>
              <a:xfrm>
                <a:off x="99060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F67874-D5C1-15DB-D5E8-1EA75472B454}"/>
                  </a:ext>
                </a:extLst>
              </p:cNvPr>
              <p:cNvSpPr/>
              <p:nvPr/>
            </p:nvSpPr>
            <p:spPr>
              <a:xfrm>
                <a:off x="106375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C39029-FB4F-8678-D40F-AEEA8D63F4F2}"/>
                  </a:ext>
                </a:extLst>
              </p:cNvPr>
              <p:cNvSpPr/>
              <p:nvPr/>
            </p:nvSpPr>
            <p:spPr>
              <a:xfrm>
                <a:off x="113690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3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6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Bubble Sort – we won’t cover it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552B0C-C8EA-5FE1-FACD-42E9A140A7A4}"/>
              </a:ext>
            </a:extLst>
          </p:cNvPr>
          <p:cNvSpPr/>
          <p:nvPr/>
        </p:nvSpPr>
        <p:spPr>
          <a:xfrm>
            <a:off x="1691640" y="2680236"/>
            <a:ext cx="4989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"the bubble sort seems to have nothing to recommend it, except a catchy name and the fact that it leads to some interesting theoretical problems” –Donald Knuth, The Art of Computer Programming</a:t>
            </a:r>
          </a:p>
        </p:txBody>
      </p:sp>
      <p:pic>
        <p:nvPicPr>
          <p:cNvPr id="44" name="Picture 2" descr="http://www-cs-faculty.stanford.edu/~knuth/dek-14May10-2.jpeg">
            <a:extLst>
              <a:ext uri="{FF2B5EF4-FFF2-40B4-BE49-F238E27FC236}">
                <a16:creationId xmlns:a16="http://schemas.microsoft.com/office/drawing/2014/main" id="{652CD0CD-4B59-39AA-30BC-4349CC77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6" y="2733677"/>
            <a:ext cx="3382324" cy="22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1280"/>
            <a:ext cx="8229600" cy="10668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Build a </a:t>
            </a:r>
            <a:r>
              <a:rPr lang="en-US" dirty="0" err="1"/>
              <a:t>maxHeap</a:t>
            </a:r>
            <a:r>
              <a:rPr lang="en-US" dirty="0"/>
              <a:t>, repeatedly delete the max element from the heap to build sorted list Right-to-Left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3470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402194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99357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7231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76502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7" name="Oval 106"/>
          <p:cNvSpPr/>
          <p:nvPr/>
        </p:nvSpPr>
        <p:spPr>
          <a:xfrm>
            <a:off x="4648201" y="5674527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69104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69104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60925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60925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31047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31047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7" idx="0"/>
            <a:endCxn id="102" idx="3"/>
          </p:cNvCxnSpPr>
          <p:nvPr/>
        </p:nvCxnSpPr>
        <p:spPr>
          <a:xfrm flipV="1">
            <a:off x="4992240" y="5352338"/>
            <a:ext cx="319733" cy="322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58088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58088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418080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25232" y="3167225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Max Heap Property</a:t>
            </a:r>
            <a:r>
              <a:rPr lang="en-US" sz="2400" dirty="0"/>
              <a:t>: Each node is larger than its children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853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4056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716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6563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411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352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448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369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842600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88088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2982381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1748079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134794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1293279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C29A1-5CF0-19FF-2850-9349F3E5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188"/>
            <a:ext cx="11252200" cy="1678693"/>
          </a:xfrm>
        </p:spPr>
        <p:txBody>
          <a:bodyPr>
            <a:normAutofit/>
          </a:bodyPr>
          <a:lstStyle/>
          <a:p>
            <a:r>
              <a:rPr lang="en-US" dirty="0"/>
              <a:t>Build a heap</a:t>
            </a:r>
          </a:p>
          <a:p>
            <a:r>
              <a:rPr lang="en-US" dirty="0"/>
              <a:t>Call </a:t>
            </a:r>
            <a:r>
              <a:rPr lang="en-US" dirty="0" err="1"/>
              <a:t>deleteMax</a:t>
            </a:r>
            <a:endParaRPr lang="en-US" dirty="0"/>
          </a:p>
          <a:p>
            <a:r>
              <a:rPr lang="en-US" dirty="0"/>
              <a:t>Put that at the end of the 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299720" y="3273374"/>
            <a:ext cx="4434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myHeap</a:t>
            </a:r>
            <a:r>
              <a:rPr lang="en-US" dirty="0"/>
              <a:t> = </a:t>
            </a:r>
            <a:r>
              <a:rPr lang="en-US" dirty="0" err="1"/>
              <a:t>buildHeap</a:t>
            </a:r>
            <a:r>
              <a:rPr lang="en-US" dirty="0"/>
              <a:t>(a);</a:t>
            </a:r>
          </a:p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 = a.length-1; </a:t>
            </a:r>
            <a:r>
              <a:rPr lang="en-US" dirty="0" err="1"/>
              <a:t>i</a:t>
            </a:r>
            <a:r>
              <a:rPr lang="en-US" dirty="0"/>
              <a:t>&gt;=0; </a:t>
            </a:r>
            <a:r>
              <a:rPr lang="en-US" dirty="0" err="1"/>
              <a:t>i</a:t>
            </a:r>
            <a:r>
              <a:rPr lang="en-US" dirty="0"/>
              <a:t>--){</a:t>
            </a:r>
          </a:p>
          <a:p>
            <a:r>
              <a:rPr lang="en-US" dirty="0"/>
              <a:t>        item = </a:t>
            </a:r>
            <a:r>
              <a:rPr lang="en-US" dirty="0" err="1"/>
              <a:t>myHeap.deleteMax</a:t>
            </a:r>
            <a:r>
              <a:rPr lang="en-US" dirty="0"/>
              <a:t>();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item;</a:t>
            </a:r>
          </a:p>
          <a:p>
            <a:r>
              <a:rPr lang="en-US" dirty="0"/>
              <a:t>}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2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801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2811-03DA-EEF2-696E-79B19FD8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“In Place” Sorting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B60587-5F27-0865-429E-8AA3C8FC40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sorting algorithm which requires no extra data structures</a:t>
                </a:r>
              </a:p>
              <a:p>
                <a:r>
                  <a:rPr lang="en-US" dirty="0"/>
                  <a:t>Idea: It sorts items just by swapping things in the same array given</a:t>
                </a:r>
              </a:p>
              <a:p>
                <a:r>
                  <a:rPr lang="en-US" dirty="0"/>
                  <a:t>Definition: it only 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extra space</a:t>
                </a:r>
              </a:p>
              <a:p>
                <a:endParaRPr lang="en-US" dirty="0"/>
              </a:p>
              <a:p>
                <a:r>
                  <a:rPr lang="en-US" dirty="0"/>
                  <a:t>Selection sort: In Place!</a:t>
                </a:r>
              </a:p>
              <a:p>
                <a:r>
                  <a:rPr lang="en-US" dirty="0"/>
                  <a:t>Insertion sort: In Place!</a:t>
                </a:r>
              </a:p>
              <a:p>
                <a:r>
                  <a:rPr lang="en-US" dirty="0"/>
                  <a:t>Heap sort: Not In Place!</a:t>
                </a:r>
              </a:p>
              <a:p>
                <a:pPr lvl="1"/>
                <a:r>
                  <a:rPr lang="en-US" dirty="0"/>
                  <a:t>But we can fix that!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B60587-5F27-0865-429E-8AA3C8FC4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5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C209-91E7-39F7-4A4E-647F00B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Insert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occupied then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7F5364F-88DC-3F96-2BC8-BAFA44EC14B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4DAC70-2D02-4363-C33E-910CC23D54F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3EEE87-6AB8-548B-F84D-F081E8ECF76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FFA859-CE6A-3363-4D19-9CAB7D56F05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7DBA0-51B9-2EDB-EBA7-1E4A030D3BD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B5109F-FED7-B365-433C-F0CF16F73FD8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F265-E570-4D67-F01B-B938693539B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1A2D82-FDC4-EA2F-2A43-D14EA4AA925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EA582E-177A-FEBE-3F05-79B2349E7EE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A7DDDD4-8D2E-F314-F507-8FA0016B4B5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F9000BC-81DC-CE44-03EB-CDF8D357E51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F3124B-193F-D905-24FE-C943F42B8A33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3B3C3-578B-F0CF-7FDA-4D658EACB54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A0DCD-68D5-0470-BBE4-88793B346E2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9C5070-60AB-1BF9-E768-8ADCF618F29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DDB81-53DE-3741-D996-1F287A6DDDB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C8874-6AA8-354F-33B5-648D0C65EEE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90C2C0-54CD-8E8A-29F1-4E424599658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B6A59-79DD-E078-29A8-28E65E272796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C9E6AB-C5FC-2724-1BF9-D8BBC6BF709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98A0B8-7969-41D6-DAFF-DB99A0ED3CF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9979AC-43BC-32F9-927F-21D434B1657C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B1665-49F1-41F3-8E29-06DAC51EBB0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335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1280"/>
            <a:ext cx="82296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3470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402194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99357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7231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76502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7" name="Oval 106"/>
          <p:cNvSpPr/>
          <p:nvPr/>
        </p:nvSpPr>
        <p:spPr>
          <a:xfrm>
            <a:off x="4648201" y="5674527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69104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69104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60925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60925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31047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31047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7" idx="0"/>
            <a:endCxn id="102" idx="3"/>
          </p:cNvCxnSpPr>
          <p:nvPr/>
        </p:nvCxnSpPr>
        <p:spPr>
          <a:xfrm flipV="1">
            <a:off x="4992240" y="5352338"/>
            <a:ext cx="319733" cy="322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58088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58088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418080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4056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716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6563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411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352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448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369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842600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3153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676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2712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32951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87229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5819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34682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C29A1-5CF0-19FF-2850-9349F3E5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188"/>
            <a:ext cx="11252200" cy="1678693"/>
          </a:xfrm>
        </p:spPr>
        <p:txBody>
          <a:bodyPr>
            <a:normAutofit/>
          </a:bodyPr>
          <a:lstStyle/>
          <a:p>
            <a:r>
              <a:rPr lang="en-US" dirty="0"/>
              <a:t>Build a heap using the same array (Floyd’s build heap algorithm works)</a:t>
            </a:r>
          </a:p>
          <a:p>
            <a:r>
              <a:rPr lang="en-US" dirty="0"/>
              <a:t>Call </a:t>
            </a:r>
            <a:r>
              <a:rPr lang="en-US" dirty="0" err="1"/>
              <a:t>deleteMax</a:t>
            </a:r>
            <a:endParaRPr lang="en-US" dirty="0"/>
          </a:p>
          <a:p>
            <a:r>
              <a:rPr lang="en-US" dirty="0"/>
              <a:t>Put that at the end of the 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299720" y="3273374"/>
            <a:ext cx="4434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buildHeap</a:t>
            </a:r>
            <a:r>
              <a:rPr lang="en-US" dirty="0"/>
              <a:t>(a);</a:t>
            </a:r>
          </a:p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 = a.length-1; </a:t>
            </a:r>
            <a:r>
              <a:rPr lang="en-US" dirty="0" err="1"/>
              <a:t>i</a:t>
            </a:r>
            <a:r>
              <a:rPr lang="en-US" dirty="0"/>
              <a:t>&gt;=0; </a:t>
            </a:r>
            <a:r>
              <a:rPr lang="en-US" dirty="0" err="1"/>
              <a:t>i</a:t>
            </a:r>
            <a:r>
              <a:rPr lang="en-US" dirty="0"/>
              <a:t>--){</a:t>
            </a:r>
          </a:p>
          <a:p>
            <a:r>
              <a:rPr lang="en-US" dirty="0"/>
              <a:t>        temp=a[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a[0];</a:t>
            </a:r>
          </a:p>
          <a:p>
            <a:r>
              <a:rPr lang="en-US" dirty="0"/>
              <a:t>        a[0] = temp;</a:t>
            </a:r>
          </a:p>
          <a:p>
            <a:r>
              <a:rPr lang="en-US" dirty="0"/>
              <a:t>        </a:t>
            </a:r>
            <a:r>
              <a:rPr lang="en-US" dirty="0" err="1"/>
              <a:t>percolateDown</a:t>
            </a:r>
            <a:r>
              <a:rPr lang="en-US" dirty="0"/>
              <a:t>(0);</a:t>
            </a:r>
          </a:p>
          <a:p>
            <a:r>
              <a:rPr lang="en-US" dirty="0"/>
              <a:t>}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2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515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1EFF-DC2E-DD10-0292-33AAADA2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70E1-83BF-D071-92AA-72F7671FE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towards the root, one row at a time, percolate down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2E5B4-7285-3ACB-0CCF-7D5C84D8A06C}"/>
              </a:ext>
            </a:extLst>
          </p:cNvPr>
          <p:cNvSpPr txBox="1"/>
          <p:nvPr/>
        </p:nvSpPr>
        <p:spPr>
          <a:xfrm>
            <a:off x="1188720" y="3262630"/>
            <a:ext cx="3263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buildHeap</a:t>
            </a:r>
            <a:r>
              <a:rPr lang="en-US" sz="2400" dirty="0"/>
              <a:t>(){</a:t>
            </a:r>
          </a:p>
          <a:p>
            <a:r>
              <a:rPr lang="en-US" sz="2400" dirty="0"/>
              <a:t>    for(int </a:t>
            </a:r>
            <a:r>
              <a:rPr lang="en-US" sz="2400" dirty="0" err="1"/>
              <a:t>i</a:t>
            </a:r>
            <a:r>
              <a:rPr lang="en-US" sz="2400" dirty="0"/>
              <a:t> = size; </a:t>
            </a:r>
            <a:r>
              <a:rPr lang="en-US" sz="2400" dirty="0" err="1"/>
              <a:t>i</a:t>
            </a:r>
            <a:r>
              <a:rPr lang="en-US" sz="2400" dirty="0"/>
              <a:t>&gt;0; </a:t>
            </a:r>
            <a:r>
              <a:rPr lang="en-US" sz="2400" dirty="0" err="1"/>
              <a:t>i</a:t>
            </a:r>
            <a:r>
              <a:rPr lang="en-US" sz="2400" dirty="0"/>
              <a:t>--){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percolateDown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);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5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the key or it’s empty, then we’re done</a:t>
                </a:r>
              </a:p>
              <a:p>
                <a:pPr lvl="1"/>
                <a:r>
                  <a:rPr lang="en-US" dirty="0"/>
                  <a:t>Otherwise:</a:t>
                </a:r>
              </a:p>
              <a:p>
                <a:pPr lvl="2"/>
                <a:r>
                  <a:rPr lang="en-US" dirty="0"/>
                  <a:t>Check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r>
                  <a:rPr lang="en-US" b="0" dirty="0"/>
                  <a:t> if it’s there, done else</a:t>
                </a:r>
              </a:p>
              <a:p>
                <a:pPr lvl="2"/>
                <a:r>
                  <a:rPr lang="en-US" dirty="0"/>
                  <a:t>Check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r>
                  <a:rPr lang="en-US" dirty="0"/>
                  <a:t> if it’s there, done else</a:t>
                </a:r>
              </a:p>
              <a:p>
                <a:pPr lvl="2"/>
                <a:r>
                  <a:rPr lang="en-US" dirty="0"/>
                  <a:t>Check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…</a:t>
                </a:r>
              </a:p>
              <a:p>
                <a:pPr lvl="2"/>
                <a:r>
                  <a:rPr lang="en-US" dirty="0"/>
                  <a:t>Until we hit an empty cell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90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find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is occupied and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look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that is occupied and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look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and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look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 until you either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else you reach an empty cell in the table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41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don’t want to leave an empty space when deleting</a:t>
            </a:r>
          </a:p>
          <a:p>
            <a:r>
              <a:rPr lang="en-US" dirty="0"/>
              <a:t>Option 1: when we delete, move the “last thing” with a matching hash to that location</a:t>
            </a:r>
          </a:p>
          <a:p>
            <a:r>
              <a:rPr lang="en-US" dirty="0"/>
              <a:t>Option 2: “tombstone” deletion. When deleting something, leave a special marker to indicate something used to be there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981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1: Find the last thing with a matching hash, move that into the spot you deleted from</a:t>
            </a:r>
          </a:p>
          <a:p>
            <a:r>
              <a:rPr lang="en-US" dirty="0"/>
              <a:t>Option 2: Called “tombstone” deletion. Leave a special object that indicates an object was deleted from there</a:t>
            </a:r>
          </a:p>
          <a:p>
            <a:pPr lvl="1"/>
            <a:r>
              <a:rPr lang="en-US" dirty="0"/>
              <a:t>The tombstone does not act as an open space when finding (so keep looking after its reached)</a:t>
            </a:r>
          </a:p>
          <a:p>
            <a:pPr lvl="1"/>
            <a:r>
              <a:rPr lang="en-US" dirty="0"/>
              <a:t>When inserting you can replace a tombstone with a new item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98797-8895-3723-4DFA-5FD577DC625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4E3EBE-92D3-3CBC-4097-E854D2FB517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9F9CF4CB-A27A-964D-A636-9F4C5BAF32BE}"/>
                      </a:ext>
                    </a:extLst>
                  </p:cNvPr>
                  <p:cNvSpPr/>
                  <p:nvPr/>
                </p:nvSpPr>
                <p:spPr>
                  <a:xfrm>
                    <a:off x="225298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9F9CF4CB-A27A-964D-A636-9F4C5BAF32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298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168045C-4DD0-521D-E388-E155A93DAFF1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CBD1F50D-0106-BB33-E7B4-DF9459A8ED27}"/>
                      </a:ext>
                    </a:extLst>
                  </p:cNvPr>
                  <p:cNvSpPr/>
                  <p:nvPr/>
                </p:nvSpPr>
                <p:spPr>
                  <a:xfrm>
                    <a:off x="353314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CBD1F50D-0106-BB33-E7B4-DF9459A8ED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14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68DA8B2-9D14-9376-BA10-6072DC3F7AAE}"/>
                      </a:ext>
                    </a:extLst>
                  </p:cNvPr>
                  <p:cNvSpPr/>
                  <p:nvPr/>
                </p:nvSpPr>
                <p:spPr>
                  <a:xfrm>
                    <a:off x="417322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68DA8B2-9D14-9376-BA10-6072DC3F7A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322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72695B-70F4-3DA6-F9C7-C39AA3021A9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7C73464A-B923-7D8A-08E9-FA6362BB975F}"/>
                      </a:ext>
                    </a:extLst>
                  </p:cNvPr>
                  <p:cNvSpPr/>
                  <p:nvPr/>
                </p:nvSpPr>
                <p:spPr>
                  <a:xfrm>
                    <a:off x="545338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7C73464A-B923-7D8A-08E9-FA6362BB97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338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2B62BA5-C7A9-1093-C1C5-92B30048EF2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7E8C7D0-301F-810C-81D7-8032D43CCED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EF34426-81D0-A00D-F869-CE2CC1F69DD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7B13CF2-FF93-8502-9E02-8932AAC3B628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D7BD24-78C4-485A-B642-694347CAF79F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E07A55D-FD55-65C4-B762-EE475FB813D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B816F0-1D87-DCEE-EE23-73BA3F93C0D0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72B5DE-98C0-ED41-C1C2-5402072D17E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1DF7F5A-E96D-9469-1E44-2B9982B5F417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290CC6-A7C4-513F-0046-64C15C576672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AFCECB-C9D4-B0F1-13A6-E6A0B9F5E5FC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6966F40-4191-1551-B59D-C33E64E92ED2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B32752-91AD-18C5-0ABD-530E78C6EAE1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50CBD8-72AD-EB1F-CF08-19E9158FCF57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A5AD5E-A38F-FFBF-1612-402BB356C254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pic>
        <p:nvPicPr>
          <p:cNvPr id="1026" name="Picture 2" descr="Tombstone Graphic by Lowkey21 · Creative Fabrica">
            <a:extLst>
              <a:ext uri="{FF2B5EF4-FFF2-40B4-BE49-F238E27FC236}">
                <a16:creationId xmlns:a16="http://schemas.microsoft.com/office/drawing/2014/main" id="{4D539D6B-C7E5-D7DC-674F-BD419E482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t="13451" r="15903" b="12240"/>
          <a:stretch/>
        </p:blipFill>
        <p:spPr bwMode="auto">
          <a:xfrm>
            <a:off x="5515827" y="5640183"/>
            <a:ext cx="510106" cy="3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58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DBF2-63C9-8594-E37F-13EE9BA0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Downsides of Linear Probing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D9F20-503B-1CC5-FAAD-15F079F00C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approaches 1?</a:t>
                </a:r>
              </a:p>
              <a:p>
                <a:pPr lvl="1"/>
                <a:r>
                  <a:rPr lang="en-US" dirty="0"/>
                  <a:t>Runnings times get longer and longer</a:t>
                </a:r>
              </a:p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exceeds 1?</a:t>
                </a:r>
              </a:p>
              <a:p>
                <a:pPr lvl="1"/>
                <a:r>
                  <a:rPr lang="en-US" dirty="0"/>
                  <a:t>Run out of space</a:t>
                </a:r>
              </a:p>
              <a:p>
                <a:r>
                  <a:rPr lang="en-US" dirty="0"/>
                  <a:t>We need a really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0D9F20-503B-1CC5-FAAD-15F079F00C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C209-91E7-39F7-4A4E-647F00B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Probing: Insert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occupied then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7F5364F-88DC-3F96-2BC8-BAFA44EC14B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4DAC70-2D02-4363-C33E-910CC23D54F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3EEE87-6AB8-548B-F84D-F081E8ECF76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FFA859-CE6A-3363-4D19-9CAB7D56F05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7DBA0-51B9-2EDB-EBA7-1E4A030D3BD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B5109F-FED7-B365-433C-F0CF16F73FD8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F265-E570-4D67-F01B-B938693539B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1A2D82-FDC4-EA2F-2A43-D14EA4AA925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EA582E-177A-FEBE-3F05-79B2349E7EE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A7DDDD4-8D2E-F314-F507-8FA0016B4B5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F9000BC-81DC-CE44-03EB-CDF8D357E51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F3124B-193F-D905-24FE-C943F42B8A33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3B3C3-578B-F0CF-7FDA-4D658EACB54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A0DCD-68D5-0470-BBE4-88793B346E2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9C5070-60AB-1BF9-E768-8ADCF618F29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DDB81-53DE-3741-D996-1F287A6DDDB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C8874-6AA8-354F-33B5-648D0C65EEE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90C2C0-54CD-8E8A-29F1-4E424599658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B6A59-79DD-E078-29A8-28E65E272796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C9E6AB-C5FC-2724-1BF9-D8BBC6BF709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98A0B8-7969-41D6-DAFF-DB99A0ED3CF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9979AC-43BC-32F9-927F-21D434B1657C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B1665-49F1-41F3-8E29-06DAC51EBB0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19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10856</TotalTime>
  <Words>2630</Words>
  <Application>Microsoft Office PowerPoint</Application>
  <PresentationFormat>Widescreen</PresentationFormat>
  <Paragraphs>904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Arial</vt:lpstr>
      <vt:lpstr>Cambria Math</vt:lpstr>
      <vt:lpstr>Calibri Light</vt:lpstr>
      <vt:lpstr>Office Theme</vt:lpstr>
      <vt:lpstr>CSE 332 Autumn 2023 Lecture 14: Hashing and Sorting</vt:lpstr>
      <vt:lpstr>Collision Resolution: Linear Probing</vt:lpstr>
      <vt:lpstr>Linear Probing: Insert Procedure</vt:lpstr>
      <vt:lpstr>Linear Probing: Find</vt:lpstr>
      <vt:lpstr>Linear Probing: Find</vt:lpstr>
      <vt:lpstr>Linear Probing: Delete</vt:lpstr>
      <vt:lpstr>Linear Probing: Delete</vt:lpstr>
      <vt:lpstr>Downsides of Linear Probing</vt:lpstr>
      <vt:lpstr>Quadratic Probing: Insert Procedure</vt:lpstr>
      <vt:lpstr>Quadratic Probing: Example</vt:lpstr>
      <vt:lpstr>Using Quadratic Probing</vt:lpstr>
      <vt:lpstr>Double Hashing: Insert Procedure</vt:lpstr>
      <vt:lpstr>Rehashing</vt:lpstr>
      <vt:lpstr>Sorting</vt:lpstr>
      <vt:lpstr>More Formal Definition</vt:lpstr>
      <vt:lpstr>Sorting “Landscape”</vt:lpstr>
      <vt:lpstr>“Moving Day” Sorting Algorithm</vt:lpstr>
      <vt:lpstr>Selection Sort</vt:lpstr>
      <vt:lpstr>Selection Sort</vt:lpstr>
      <vt:lpstr>Insertion Sort</vt:lpstr>
      <vt:lpstr>Insertion Sort</vt:lpstr>
      <vt:lpstr>Aside: Bubble Sort – we won’t cover it</vt:lpstr>
      <vt:lpstr>Heap Sort</vt:lpstr>
      <vt:lpstr>Heap Sort</vt:lpstr>
      <vt:lpstr>Heap Sort</vt:lpstr>
      <vt:lpstr>Heap Sort</vt:lpstr>
      <vt:lpstr>Heap Sort</vt:lpstr>
      <vt:lpstr>Heap Sort</vt:lpstr>
      <vt:lpstr>“In Place” Sorting Algorithm</vt:lpstr>
      <vt:lpstr>In Place Heap Sort</vt:lpstr>
      <vt:lpstr>Heap Sort</vt:lpstr>
      <vt:lpstr>Heap Sort</vt:lpstr>
      <vt:lpstr>Heap Sort</vt:lpstr>
      <vt:lpstr>Heap Sort</vt:lpstr>
      <vt:lpstr>Heap Sort</vt:lpstr>
      <vt:lpstr>Heap Sort</vt:lpstr>
      <vt:lpstr>In Place Heap Sort</vt:lpstr>
      <vt:lpstr>Floyd’s buildHeap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176</cp:revision>
  <dcterms:created xsi:type="dcterms:W3CDTF">2023-10-13T16:06:42Z</dcterms:created>
  <dcterms:modified xsi:type="dcterms:W3CDTF">2023-10-27T19:25:11Z</dcterms:modified>
</cp:coreProperties>
</file>