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36" r:id="rId3"/>
    <p:sldId id="346" r:id="rId4"/>
    <p:sldId id="348" r:id="rId5"/>
    <p:sldId id="349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8" r:id="rId22"/>
    <p:sldId id="369" r:id="rId23"/>
    <p:sldId id="370" r:id="rId24"/>
    <p:sldId id="372" r:id="rId25"/>
    <p:sldId id="373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6464"/>
    <a:srgbClr val="FF99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13: Hashing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8DC-CFA0-51FE-747F-B24C466E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load factor</a:t>
                </a:r>
                <a:r>
                  <a:rPr lang="en-US" dirty="0"/>
                  <a:t> of a hash table represents the average number of items per “bucket”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Assume we have a has table that uses a linked-list for separate chaining</a:t>
                </a:r>
              </a:p>
              <a:p>
                <a:pPr lvl="1"/>
                <a:r>
                  <a:rPr lang="en-US" dirty="0"/>
                  <a:t>What is the expected number of comparisons needed in an unsuccessful find?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What is the expected number of comparisons needed in a successful find?</a:t>
                </a:r>
              </a:p>
              <a:p>
                <a:r>
                  <a:rPr lang="en-US" dirty="0"/>
                  <a:t>How can we make the expected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6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/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blipFill>
                <a:blip r:embed="rId10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72FA18-6A5B-A1AF-51F3-05EBCDEAB760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4608512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/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blipFill>
                <a:blip r:embed="rId11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F82035-F31B-DDB2-87BB-A0A1AEB721D2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5841681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/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blipFill>
                <a:blip r:embed="rId1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0D314E1-854A-65E6-9B7F-C273F6FDE7DA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827325" y="303069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/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blipFill>
                <a:blip r:embed="rId13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A668F0C-0B35-AA65-2737-CBC7BE8228E2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3360736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/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blipFill>
                <a:blip r:embed="rId14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63374C-DE0C-C5B4-3F72-3B27EC9BC237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7827325" y="2315209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/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blipFill>
                <a:blip r:embed="rId1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B7F36-8C50-B7B5-8D5D-F7C2197D449B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8447405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/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blipFill>
                <a:blip r:embed="rId1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F43A32-977F-43FE-EAAB-FDBF4149C224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7811450" y="160178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7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D21D-C91E-3FE2-2027-49433DF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Resolution: Linear 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88E4-9BBE-71CC-681D-27A20BEEA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there’s a collision, use the next open space in the table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3847A-21B7-8D67-70E7-20697D5D828F}"/>
              </a:ext>
            </a:extLst>
          </p:cNvPr>
          <p:cNvGrpSpPr/>
          <p:nvPr/>
        </p:nvGrpSpPr>
        <p:grpSpPr>
          <a:xfrm>
            <a:off x="2895600" y="483806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483E0-035B-552B-046B-B8CFCDDDA378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A2255D-F389-165E-90CE-D5FDEDDAD427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73DF17-BBDE-7098-679E-F718BD0005E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97686A-BF93-5D4B-62ED-13F2DCF99D2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DB1FA2-F273-056C-0BC0-3CF45C0F23ED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FCA446-C2F3-17AC-0BE3-69BCB6EC8B5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15B43A-CE28-5824-C803-3DB155C25B9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0E83A-82AF-5B5F-4819-0B3B5A4A67D4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77FBFB-DD77-940B-BBEF-1081F2AB4D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4EC3AB-7728-01B1-C085-C01979A56E1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AF9B6F-5851-F1D1-4A8F-611B3182AB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BC511-68D6-8230-0208-019B6D43F0C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AA4797-6DEA-8CBE-BAC1-E915143B9341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550FB6-B136-FD0A-CDFB-8DCF58F3E6B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5A14D9-1D9F-1F25-2689-4B160E4CD78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50E096-C2C7-35F2-770A-652F4CB9C336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390E29-9377-939E-4D08-909131F81DF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8A230B-E4DC-C904-C2DD-D6BF5FD6E09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3758B1-9087-D7B1-ABB7-BF5CFE288F8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2C4802-4643-0124-1D32-E88B8617331A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B46D2A-B3B0-8BFB-4118-5BA56C95DCC4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B85716-D30D-EBB1-5947-E6BF559FAEB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60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Insert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3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this together!</a:t>
            </a:r>
          </a:p>
        </p:txBody>
      </p:sp>
    </p:spTree>
    <p:extLst>
      <p:ext uri="{BB962C8B-B14F-4D97-AF65-F5344CB8AC3E}">
        <p14:creationId xmlns:p14="http://schemas.microsoft.com/office/powerpoint/2010/main" val="133990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you either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else you reach an empty cell in the 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41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this together!</a:t>
            </a:r>
          </a:p>
        </p:txBody>
      </p:sp>
    </p:spTree>
    <p:extLst>
      <p:ext uri="{BB962C8B-B14F-4D97-AF65-F5344CB8AC3E}">
        <p14:creationId xmlns:p14="http://schemas.microsoft.com/office/powerpoint/2010/main" val="378981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Find the last thing with a matching hash, move that into the spot you deleted from</a:t>
            </a:r>
          </a:p>
          <a:p>
            <a:r>
              <a:rPr lang="en-US" dirty="0"/>
              <a:t>Option 2: Called “tombstone” deletion. Leave a special object that indicates an object was deleted from there</a:t>
            </a:r>
          </a:p>
          <a:p>
            <a:pPr lvl="1"/>
            <a:r>
              <a:rPr lang="en-US" dirty="0"/>
              <a:t>The tombstone does not act as an open space when finding (so keep looking after its reached)</a:t>
            </a:r>
          </a:p>
          <a:p>
            <a:pPr lvl="1"/>
            <a:r>
              <a:rPr lang="en-US" dirty="0"/>
              <a:t>When inserting you can replace a tombstone with a new item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98797-8895-3723-4DFA-5FD577DC625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4E3EBE-92D3-3CBC-4097-E854D2FB517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/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68045C-4DD0-521D-E388-E155A93DAFF1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/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/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72695B-70F4-3DA6-F9C7-C39AA3021A9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/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B62BA5-C7A9-1093-C1C5-92B30048EF2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E8C7D0-301F-810C-81D7-8032D43CCED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F34426-81D0-A00D-F869-CE2CC1F69DD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7B13CF2-FF93-8502-9E02-8932AAC3B6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D7BD24-78C4-485A-B642-694347CAF79F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07A55D-FD55-65C4-B762-EE475FB813D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B816F0-1D87-DCEE-EE23-73BA3F93C0D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2B5DE-98C0-ED41-C1C2-5402072D17E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DF7F5A-E96D-9469-1E44-2B9982B5F417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290CC6-A7C4-513F-0046-64C15C576672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AFCECB-C9D4-B0F1-13A6-E6A0B9F5E5F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966F40-4191-1551-B59D-C33E64E92ED2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B32752-91AD-18C5-0ABD-530E78C6EAE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50CBD8-72AD-EB1F-CF08-19E9158FCF5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A5AD5E-A38F-FFBF-1612-402BB356C254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pic>
        <p:nvPicPr>
          <p:cNvPr id="1026" name="Picture 2" descr="Tombstone Graphic by Lowkey21 · Creative Fabrica">
            <a:extLst>
              <a:ext uri="{FF2B5EF4-FFF2-40B4-BE49-F238E27FC236}">
                <a16:creationId xmlns:a16="http://schemas.microsoft.com/office/drawing/2014/main" id="{4D539D6B-C7E5-D7DC-674F-BD419E48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3451" r="15903" b="12240"/>
          <a:stretch/>
        </p:blipFill>
        <p:spPr bwMode="auto">
          <a:xfrm>
            <a:off x="5515827" y="5640183"/>
            <a:ext cx="510106" cy="3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8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FC2A-BFAD-154C-CB01-688AAE7F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D4FCE-3F9B-A4E6-20AE-E94AE5C8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8803838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8803838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110448" r="-22397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110448" r="-13986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110448" r="-976" b="-735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207353" r="-22397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207353" r="-13986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207353" r="-976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11940" r="-22397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11940" r="-13986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11940" r="-976" b="-534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405882" r="-22397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405882" r="-13986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405882" r="-976" b="-4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13433" r="-22397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13433" r="-13986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13433" r="-976" b="-3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604412" r="-22397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604412" r="-13986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604412" r="-976" b="-2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714925" r="-22397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714925" r="-13986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714925" r="-976" b="-131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802941" r="-22397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802941" r="-13986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802941" r="-976" b="-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914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DBF2-63C9-8594-E37F-13EE9BA0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of Linear Probing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D9F20-503B-1CC5-FAAD-15F079F00C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approaches 1?</a:t>
                </a:r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exceeds 1?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D9F20-503B-1CC5-FAAD-15F079F00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Insert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1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F850-0680-6520-62A9-DA71336F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Insert:</a:t>
            </a:r>
          </a:p>
          <a:p>
            <a:pPr lvl="1"/>
            <a:r>
              <a:rPr lang="en-US" dirty="0"/>
              <a:t>76</a:t>
            </a:r>
          </a:p>
          <a:p>
            <a:pPr lvl="1"/>
            <a:r>
              <a:rPr lang="en-US" dirty="0"/>
              <a:t>40 </a:t>
            </a:r>
          </a:p>
          <a:p>
            <a:pPr lvl="1"/>
            <a:r>
              <a:rPr lang="en-US" dirty="0"/>
              <a:t>48 </a:t>
            </a:r>
          </a:p>
          <a:p>
            <a:pPr lvl="1"/>
            <a:r>
              <a:rPr lang="en-US" dirty="0"/>
              <a:t>5 </a:t>
            </a:r>
          </a:p>
          <a:p>
            <a:pPr lvl="1"/>
            <a:r>
              <a:rPr lang="en-US" dirty="0"/>
              <a:t>55 </a:t>
            </a:r>
          </a:p>
          <a:p>
            <a:pPr lvl="1"/>
            <a:r>
              <a:rPr lang="en-US" dirty="0"/>
              <a:t>47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4480560" cy="1097280"/>
            <a:chOff x="4953000" y="660717"/>
            <a:chExt cx="448056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4480560" cy="640080"/>
              <a:chOff x="2252980" y="5083048"/>
              <a:chExt cx="448056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4480560" cy="640080"/>
              <a:chOff x="2252980" y="5083048"/>
              <a:chExt cx="448056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42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8820-9792-6FF2-3B76-3657BAD6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Quadratic Probing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E5C53-5FC4-6CF5-6D34-1C1D27BEA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probe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𝑡𝑎𝑏𝑙𝑒𝑠𝑖𝑧𝑒</m:t>
                    </m:r>
                  </m:oMath>
                </a14:m>
                <a:r>
                  <a:rPr lang="en-US" dirty="0"/>
                  <a:t> times, you start repeating the same indices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𝑡𝑎𝑏𝑙𝑒𝑠𝑖𝑧𝑒</m:t>
                    </m:r>
                  </m:oMath>
                </a14:m>
                <a:r>
                  <a:rPr lang="en-US" dirty="0"/>
                  <a:t> is prime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then you’re guaranteed to find an open spot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𝑡𝑎𝑏𝑙𝑒𝑠𝑖𝑧𝑒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probes</a:t>
                </a:r>
              </a:p>
              <a:p>
                <a:endParaRPr lang="en-US" dirty="0"/>
              </a:p>
              <a:p>
                <a:r>
                  <a:rPr lang="en-US" dirty="0"/>
                  <a:t>Helps with the clustering problem of linear probing, but does not help if many things hash to the same value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E5C53-5FC4-6CF5-6D34-1C1D27BEA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8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Hashing: Insert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both good hash functions</a:t>
                </a:r>
              </a:p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575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8504-CA46-CA67-A734-8DDC6861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Rehashing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6C4D0-09F9-C2D9-56AC-4F81B37D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your load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gets too large, copy everything over to a larger hash table</a:t>
                </a:r>
              </a:p>
              <a:p>
                <a:pPr lvl="1"/>
                <a:r>
                  <a:rPr lang="en-US" dirty="0"/>
                  <a:t>To do this: make a new array with a new hash function</a:t>
                </a:r>
              </a:p>
              <a:p>
                <a:pPr lvl="1"/>
                <a:r>
                  <a:rPr lang="en-US" dirty="0"/>
                  <a:t>Re-insert all items into the new hash table with the new hash function</a:t>
                </a:r>
              </a:p>
              <a:p>
                <a:pPr lvl="1"/>
                <a:r>
                  <a:rPr lang="en-US" dirty="0"/>
                  <a:t>New hash table should be “roughly” double the size (but probably still want it to be prime)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6C4D0-09F9-C2D9-56AC-4F81B37D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4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BAF4-F1F4-9C84-F186-4A0326FB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22E5-FF63-9465-BBF3-027FF540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Have a small array to store information</a:t>
            </a:r>
          </a:p>
          <a:p>
            <a:pPr lvl="1"/>
            <a:r>
              <a:rPr lang="en-US" dirty="0"/>
              <a:t>Use a </a:t>
            </a:r>
            <a:r>
              <a:rPr lang="en-US" b="1" dirty="0"/>
              <a:t>hash function</a:t>
            </a:r>
            <a:r>
              <a:rPr lang="en-US" dirty="0"/>
              <a:t> to convert the key into an index</a:t>
            </a:r>
          </a:p>
          <a:p>
            <a:pPr lvl="2"/>
            <a:r>
              <a:rPr lang="en-US" dirty="0"/>
              <a:t>Hash function should “scatter” the keys, behave as if it randomly assigned keys to indices</a:t>
            </a:r>
          </a:p>
          <a:p>
            <a:pPr lvl="1"/>
            <a:r>
              <a:rPr lang="en-US" dirty="0"/>
              <a:t>Store key at the index given by the hash function</a:t>
            </a:r>
          </a:p>
          <a:p>
            <a:pPr lvl="1"/>
            <a:r>
              <a:rPr lang="en-US" dirty="0"/>
              <a:t>Do something if two keys map to the same place (should be very rare)</a:t>
            </a:r>
          </a:p>
          <a:p>
            <a:pPr lvl="2"/>
            <a:r>
              <a:rPr lang="en-US" dirty="0"/>
              <a:t>Collision resolution</a:t>
            </a:r>
          </a:p>
        </p:txBody>
      </p:sp>
      <p:pic>
        <p:nvPicPr>
          <p:cNvPr id="1026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A711E177-0A03-6A78-A571-9F53531A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64328"/>
            <a:ext cx="1252220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/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5CEE9F9-2EBE-4CC1-9403-3C322B3D011A}"/>
              </a:ext>
            </a:extLst>
          </p:cNvPr>
          <p:cNvGrpSpPr/>
          <p:nvPr/>
        </p:nvGrpSpPr>
        <p:grpSpPr>
          <a:xfrm>
            <a:off x="6906260" y="5164328"/>
            <a:ext cx="5120640" cy="640080"/>
            <a:chOff x="1470660" y="4001294"/>
            <a:chExt cx="5120640" cy="6400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15F891-EABE-C715-0CC0-B077530D6B06}"/>
                </a:ext>
              </a:extLst>
            </p:cNvPr>
            <p:cNvSpPr/>
            <p:nvPr/>
          </p:nvSpPr>
          <p:spPr>
            <a:xfrm>
              <a:off x="14706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16793F-F73D-8588-59C0-B5CD1713D13C}"/>
                </a:ext>
              </a:extLst>
            </p:cNvPr>
            <p:cNvSpPr/>
            <p:nvPr/>
          </p:nvSpPr>
          <p:spPr>
            <a:xfrm>
              <a:off x="21107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F5FE7C-60F8-DCCD-71CA-23CCA50514E5}"/>
                </a:ext>
              </a:extLst>
            </p:cNvPr>
            <p:cNvSpPr/>
            <p:nvPr/>
          </p:nvSpPr>
          <p:spPr>
            <a:xfrm>
              <a:off x="27508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08263-8B67-5D74-ACF7-D2EF2DE9F6C9}"/>
                </a:ext>
              </a:extLst>
            </p:cNvPr>
            <p:cNvSpPr/>
            <p:nvPr/>
          </p:nvSpPr>
          <p:spPr>
            <a:xfrm>
              <a:off x="339090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C47B54-CFE9-D28C-B605-0944181CD613}"/>
                </a:ext>
              </a:extLst>
            </p:cNvPr>
            <p:cNvSpPr/>
            <p:nvPr/>
          </p:nvSpPr>
          <p:spPr>
            <a:xfrm>
              <a:off x="403098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809D88-9346-16AB-47D9-15E1AB178F52}"/>
                </a:ext>
              </a:extLst>
            </p:cNvPr>
            <p:cNvSpPr/>
            <p:nvPr/>
          </p:nvSpPr>
          <p:spPr>
            <a:xfrm>
              <a:off x="46710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30064F-7EE5-1285-D430-ECA89FA194B5}"/>
                </a:ext>
              </a:extLst>
            </p:cNvPr>
            <p:cNvSpPr/>
            <p:nvPr/>
          </p:nvSpPr>
          <p:spPr>
            <a:xfrm>
              <a:off x="53111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5BB3CB-8E1A-CB22-7ACF-36852255E9A8}"/>
                </a:ext>
              </a:extLst>
            </p:cNvPr>
            <p:cNvSpPr/>
            <p:nvPr/>
          </p:nvSpPr>
          <p:spPr>
            <a:xfrm>
              <a:off x="59512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BC6414-62CE-EA22-FB80-F74A3FDF0CD2}"/>
              </a:ext>
            </a:extLst>
          </p:cNvPr>
          <p:cNvSpPr txBox="1"/>
          <p:nvPr/>
        </p:nvSpPr>
        <p:spPr>
          <a:xfrm>
            <a:off x="713741" y="5942568"/>
            <a:ext cx="119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459D7-FB1D-BBF7-141C-D2577C0E01B4}"/>
              </a:ext>
            </a:extLst>
          </p:cNvPr>
          <p:cNvSpPr txBox="1"/>
          <p:nvPr/>
        </p:nvSpPr>
        <p:spPr>
          <a:xfrm>
            <a:off x="3542560" y="5078329"/>
            <a:ext cx="123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between 0 and size-1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298C6D-A5AF-44EB-717D-6711EFE60FC8}"/>
              </a:ext>
            </a:extLst>
          </p:cNvPr>
          <p:cNvSpPr/>
          <p:nvPr/>
        </p:nvSpPr>
        <p:spPr>
          <a:xfrm>
            <a:off x="4754350" y="4783932"/>
            <a:ext cx="2037080" cy="1460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/ find 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delete</a:t>
            </a:r>
          </a:p>
        </p:txBody>
      </p:sp>
      <p:pic>
        <p:nvPicPr>
          <p:cNvPr id="18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54070E1C-8E07-4C18-0042-FC895ADD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18" y="5185664"/>
            <a:ext cx="513663" cy="3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AE7921-37C6-D987-ECCC-13611CBD6373}"/>
              </a:ext>
            </a:extLst>
          </p:cNvPr>
          <p:cNvSpPr txBox="1"/>
          <p:nvPr/>
        </p:nvSpPr>
        <p:spPr>
          <a:xfrm>
            <a:off x="8100060" y="5435076"/>
            <a:ext cx="81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&amp; value</a:t>
            </a:r>
          </a:p>
        </p:txBody>
      </p:sp>
    </p:spTree>
    <p:extLst>
      <p:ext uri="{BB962C8B-B14F-4D97-AF65-F5344CB8AC3E}">
        <p14:creationId xmlns:p14="http://schemas.microsoft.com/office/powerpoint/2010/main" val="310851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EC20-4FA4-D18D-A0AE-BE56D6EB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EB0D1-210A-8443-B622-C72556A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“spread out” our input keys are</a:t>
            </a:r>
          </a:p>
          <a:p>
            <a:pPr lvl="1"/>
            <a:r>
              <a:rPr lang="en-US" dirty="0"/>
              <a:t>How much do keys repeat</a:t>
            </a:r>
          </a:p>
          <a:p>
            <a:r>
              <a:rPr lang="en-US" dirty="0"/>
              <a:t>Hash the function itself will take time</a:t>
            </a:r>
          </a:p>
          <a:p>
            <a:r>
              <a:rPr lang="en-US" dirty="0"/>
              <a:t>Size of the table relative to the number things inserted</a:t>
            </a:r>
          </a:p>
          <a:p>
            <a:r>
              <a:rPr lang="en-US" dirty="0"/>
              <a:t>How well our hash function scatters the keys</a:t>
            </a:r>
          </a:p>
          <a:p>
            <a:r>
              <a:rPr lang="en-US" dirty="0"/>
              <a:t>What do we do when two things hash to the same spot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8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3157-9EDB-A5A0-CA4E-45FD8344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“Good”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E848-4314-D161-07CD-DB538594E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Definition: A hash function maps objects to integers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be very efficient</a:t>
            </a:r>
          </a:p>
          <a:p>
            <a:pPr lvl="1"/>
            <a:r>
              <a:rPr lang="en-US" dirty="0"/>
              <a:t>Calculating the hash should be negligible</a:t>
            </a:r>
          </a:p>
          <a:p>
            <a:r>
              <a:rPr lang="en-US" dirty="0"/>
              <a:t>Should randomly scatter objects</a:t>
            </a:r>
          </a:p>
          <a:p>
            <a:pPr lvl="1"/>
            <a:r>
              <a:rPr lang="en-US" dirty="0"/>
              <a:t>Objects that are similar to each other should be likely to end up far away</a:t>
            </a:r>
          </a:p>
          <a:p>
            <a:r>
              <a:rPr lang="en-US" dirty="0"/>
              <a:t>Should use the entire table</a:t>
            </a:r>
          </a:p>
          <a:p>
            <a:pPr lvl="1"/>
            <a:r>
              <a:rPr lang="en-US" dirty="0"/>
              <a:t>There should not be any indices in the table that nothing can hash to</a:t>
            </a:r>
          </a:p>
          <a:p>
            <a:pPr lvl="1"/>
            <a:r>
              <a:rPr lang="en-US" dirty="0"/>
              <a:t>Picking a table size that is prime helps with this</a:t>
            </a:r>
          </a:p>
          <a:p>
            <a:r>
              <a:rPr lang="en-US" dirty="0"/>
              <a:t>Should use things needed to “identify” the object</a:t>
            </a:r>
          </a:p>
          <a:p>
            <a:pPr lvl="1"/>
            <a:r>
              <a:rPr lang="en-US" dirty="0"/>
              <a:t>Use only fields you would check for a .equals method  be included in calculating the hash</a:t>
            </a:r>
          </a:p>
          <a:p>
            <a:pPr lvl="1"/>
            <a:r>
              <a:rPr lang="en-US" dirty="0"/>
              <a:t>More fields typically leads to fewer collisions, but less efficient calculation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3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A8AF-72A5-B472-A0CD-E37AFD3D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292A-1917-0E43-0B96-34F56EC9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Collision occurs when we want to insert something into an already-occupied position in the hash table</a:t>
            </a:r>
          </a:p>
          <a:p>
            <a:r>
              <a:rPr lang="en-US" dirty="0"/>
              <a:t>2 main strategies:</a:t>
            </a:r>
          </a:p>
          <a:p>
            <a:pPr lvl="1"/>
            <a:r>
              <a:rPr lang="en-US" dirty="0"/>
              <a:t>Separate Chaining</a:t>
            </a:r>
          </a:p>
          <a:p>
            <a:pPr lvl="2"/>
            <a:r>
              <a:rPr lang="en-US" dirty="0"/>
              <a:t>Use a secondary data structure to contain the items</a:t>
            </a:r>
          </a:p>
          <a:p>
            <a:pPr lvl="3"/>
            <a:r>
              <a:rPr lang="en-US" dirty="0"/>
              <a:t>E.g. each index in the hash table is itself a linked list</a:t>
            </a:r>
          </a:p>
          <a:p>
            <a:pPr lvl="1"/>
            <a:r>
              <a:rPr lang="en-US" dirty="0"/>
              <a:t>Open Addressing</a:t>
            </a:r>
          </a:p>
          <a:p>
            <a:pPr lvl="2"/>
            <a:r>
              <a:rPr lang="en-US" dirty="0"/>
              <a:t>Use a different spot in the table instead</a:t>
            </a:r>
          </a:p>
          <a:p>
            <a:pPr lvl="3"/>
            <a:r>
              <a:rPr lang="en-US" dirty="0"/>
              <a:t>Linear Probing</a:t>
            </a:r>
          </a:p>
          <a:p>
            <a:pPr lvl="3"/>
            <a:r>
              <a:rPr lang="en-US" dirty="0"/>
              <a:t>Quadratic Probing</a:t>
            </a:r>
          </a:p>
          <a:p>
            <a:pPr lvl="3"/>
            <a:r>
              <a:rPr lang="en-US" dirty="0"/>
              <a:t>Double Hashing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1B734-73D3-DC0E-2EA2-99B52DE40162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AB576A-E277-4D44-8605-52AA1885F28A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6B729D-973C-9729-632E-7734BF046430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280AE4-DF69-9BCF-A1E0-3A8E6BE2B33B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8C4FDE-B0DE-2771-370F-1A0C867096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97DC60-EB0D-24EA-F496-C00651236C4A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589CB5-BA80-50F5-226F-5781BC30B89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334B41-6AC4-A0BD-25EF-9FB7C063565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A01879-292C-EAF8-264C-81133339D77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E7C03F-94AB-7223-381C-92C41393769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5E6F94F-27FE-D263-E64E-FE7AB20BF7C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73501A-40F5-F49B-0791-7DCE4C0186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C056CA-946D-B557-9168-1E9CA2B477B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E4B604-A8C8-A753-DAD3-56463AC1B8B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0D010B-46BA-24A7-2F9F-E2B5E82325AC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E21E00-A30B-1A54-F38A-541C565F934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F2D1BF-F61C-68D8-1070-7FA83CFF1DF3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8FBC60-940C-B628-8C12-BC09ED41F40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43195-B9EA-DE7E-DBA2-00E011DBA1C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00E23E-90B1-5279-C25A-4E2AC8972ED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7FE1D7-CC95-D643-4744-7214AFBD5D15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B5281-E8A2-F396-0EC9-1F31090E63F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D01229-04B7-F7D8-4C7C-A8A02458CA1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8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Insert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key-value pair to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6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find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3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Delete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delete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delete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53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10393</TotalTime>
  <Words>1379</Words>
  <Application>Microsoft Office PowerPoint</Application>
  <PresentationFormat>Widescreen</PresentationFormat>
  <Paragraphs>337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Cambria Math</vt:lpstr>
      <vt:lpstr>Calibri Light</vt:lpstr>
      <vt:lpstr>Office Theme</vt:lpstr>
      <vt:lpstr>CSE 332 Autumn 2023 Lecture 13: Hashing</vt:lpstr>
      <vt:lpstr>Dictionary Data Structures</vt:lpstr>
      <vt:lpstr>Hash Tables</vt:lpstr>
      <vt:lpstr>What Influences Running time?</vt:lpstr>
      <vt:lpstr>Properties of a “Good” Hash</vt:lpstr>
      <vt:lpstr>Collision Resolution</vt:lpstr>
      <vt:lpstr>Separate Chaining Insert</vt:lpstr>
      <vt:lpstr>Separate Chaining Find</vt:lpstr>
      <vt:lpstr>Separate Chaining Delete</vt:lpstr>
      <vt:lpstr>Formal Running Time Analysis</vt:lpstr>
      <vt:lpstr>Load Factor?</vt:lpstr>
      <vt:lpstr>Load Factor?</vt:lpstr>
      <vt:lpstr>Load Factor?</vt:lpstr>
      <vt:lpstr>Collision Resolution: Linear Probing</vt:lpstr>
      <vt:lpstr>Linear Probing: Insert Procedure</vt:lpstr>
      <vt:lpstr>Linear Probing: Find</vt:lpstr>
      <vt:lpstr>Linear Probing: Find</vt:lpstr>
      <vt:lpstr>Linear Probing: Delete</vt:lpstr>
      <vt:lpstr>Linear Probing: Delete</vt:lpstr>
      <vt:lpstr>Downsides of Linear Probing</vt:lpstr>
      <vt:lpstr>Quadratic Probing: Insert Procedure</vt:lpstr>
      <vt:lpstr>Quadratic Probing: Example</vt:lpstr>
      <vt:lpstr>Using Quadratic Probing</vt:lpstr>
      <vt:lpstr>Double Hashing: Insert Procedure</vt:lpstr>
      <vt:lpstr>Rehashing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157</cp:revision>
  <dcterms:created xsi:type="dcterms:W3CDTF">2023-10-13T16:06:42Z</dcterms:created>
  <dcterms:modified xsi:type="dcterms:W3CDTF">2023-10-25T16:39:12Z</dcterms:modified>
</cp:coreProperties>
</file>