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36" r:id="rId3"/>
    <p:sldId id="337" r:id="rId4"/>
    <p:sldId id="338" r:id="rId5"/>
    <p:sldId id="339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6464"/>
    <a:srgbClr val="FF99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12: Hashing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3157-9EDB-A5A0-CA4E-45FD8344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“Good”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E848-4314-D161-07CD-DB538594E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Definition: A hash function maps objects to integers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be very efficient</a:t>
            </a:r>
          </a:p>
          <a:p>
            <a:pPr lvl="1"/>
            <a:r>
              <a:rPr lang="en-US" dirty="0"/>
              <a:t>Calculating the hash should be negligible</a:t>
            </a:r>
          </a:p>
          <a:p>
            <a:r>
              <a:rPr lang="en-US" dirty="0"/>
              <a:t>Should randomly scatter objects</a:t>
            </a:r>
          </a:p>
          <a:p>
            <a:pPr lvl="1"/>
            <a:r>
              <a:rPr lang="en-US" dirty="0"/>
              <a:t>Objects that are similar to each other should be likely to end up far away</a:t>
            </a:r>
          </a:p>
          <a:p>
            <a:r>
              <a:rPr lang="en-US" dirty="0"/>
              <a:t>Should use the entire table</a:t>
            </a:r>
          </a:p>
          <a:p>
            <a:pPr lvl="1"/>
            <a:r>
              <a:rPr lang="en-US" dirty="0"/>
              <a:t>There should not be any indices in the table that nothing can hash to</a:t>
            </a:r>
          </a:p>
          <a:p>
            <a:pPr lvl="1"/>
            <a:r>
              <a:rPr lang="en-US" dirty="0"/>
              <a:t>Picking a table size that is prime helps with this</a:t>
            </a:r>
          </a:p>
          <a:p>
            <a:r>
              <a:rPr lang="en-US" dirty="0"/>
              <a:t>Should use things needed to “identify” the object</a:t>
            </a:r>
          </a:p>
          <a:p>
            <a:pPr lvl="1"/>
            <a:r>
              <a:rPr lang="en-US" dirty="0"/>
              <a:t>Use only fields you would check for a .equals method  be included in calculating the hash</a:t>
            </a:r>
          </a:p>
          <a:p>
            <a:pPr lvl="1"/>
            <a:r>
              <a:rPr lang="en-US" dirty="0"/>
              <a:t>More fields typically leads to fewer collisions, but less efficient calculation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3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EB70-2748-0FB0-4AA5-4178E105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Hash (and phone number trivia)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D3363-EAA6-6613-37B3-2C8AC002A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𝑝h𝑜𝑛𝑒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first digit of the phone number</a:t>
                </a:r>
              </a:p>
              <a:p>
                <a:pPr lvl="1"/>
                <a:r>
                  <a:rPr lang="en-US" dirty="0"/>
                  <a:t>No US phone numbers start with 1 or 0</a:t>
                </a:r>
              </a:p>
              <a:p>
                <a:pPr lvl="1"/>
                <a:r>
                  <a:rPr lang="en-US" dirty="0"/>
                  <a:t>If we’re sampling from this class, 2 is by far the most likely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D3363-EAA6-6613-37B3-2C8AC002A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0E693B-93AA-C117-7620-A18DD24FEB40}"/>
              </a:ext>
            </a:extLst>
          </p:cNvPr>
          <p:cNvGrpSpPr/>
          <p:nvPr/>
        </p:nvGrpSpPr>
        <p:grpSpPr>
          <a:xfrm>
            <a:off x="5298440" y="4830128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418751-3F07-0DFF-4FC2-B57C51B02C1F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1010E2-3D4F-53C1-6B99-1B18E60FDD0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A24EDF-2E5C-B7EB-CE04-579C70775B6C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DAEB4-C706-9861-DD5F-AE494EBB44D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B7A9A4-6398-EC12-E456-B11FEE14681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A606F0-F91C-900A-B85F-6F6E4A35C35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CD4196-E921-BC0C-4178-6E47474B52A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6B78A1D-8822-7D5B-EBCD-C2BA219456B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39AF62-A56B-F6B5-E0D1-6A4473C47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48D035-BB15-9D68-B22D-DC97C43D8E9F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E3EA93E-6F99-B4B5-E846-D6930840224B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4644001-843C-9580-BCB1-87AEB1D91864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23C69-BC54-9C2E-3E25-F467B7226CF4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630411-625B-9FF1-7FC8-929037C4E362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26C368-E744-8F5C-3D09-060814B63658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7D8E32-A226-6474-7942-8506A86639BA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841967-D254-6740-6886-C85A2566A5E1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60285C-0BD9-3F25-00F4-BDFBDF50B87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3F4E4E-647F-EF99-B6C9-606016E5942C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A5911F-FAAC-13F1-DB1A-3338BFA5448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4A62AC-6E01-38F1-6D3B-B17AE3E0898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77B64A-820D-EDCA-CB1B-C491E58A0BF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42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18AD-8782-101D-71B2-AACF88D7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Hash Functions (for strings)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1475-B392-8867-1600-491BB288D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be a string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ascii encoding of the character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1475-B392-8867-1600-491BB288D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27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A8AF-72A5-B472-A0CD-E37AFD3D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292A-1917-0E43-0B96-34F56EC9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Collision occurs when we want to insert something into an already-occupied position in the hash table</a:t>
            </a:r>
          </a:p>
          <a:p>
            <a:r>
              <a:rPr lang="en-US" dirty="0"/>
              <a:t>2 main strategies:</a:t>
            </a:r>
          </a:p>
          <a:p>
            <a:pPr lvl="1"/>
            <a:r>
              <a:rPr lang="en-US" dirty="0"/>
              <a:t>Separate Chaining</a:t>
            </a:r>
          </a:p>
          <a:p>
            <a:pPr lvl="2"/>
            <a:r>
              <a:rPr lang="en-US" dirty="0"/>
              <a:t>Use a secondary data structure to contain the items</a:t>
            </a:r>
          </a:p>
          <a:p>
            <a:pPr lvl="3"/>
            <a:r>
              <a:rPr lang="en-US" dirty="0"/>
              <a:t>E.g. each index in the hash table is itself a linked list</a:t>
            </a:r>
          </a:p>
          <a:p>
            <a:pPr lvl="1"/>
            <a:r>
              <a:rPr lang="en-US" dirty="0"/>
              <a:t>Open Addressing</a:t>
            </a:r>
          </a:p>
          <a:p>
            <a:pPr lvl="2"/>
            <a:r>
              <a:rPr lang="en-US" dirty="0"/>
              <a:t>Use a different spot in the table instead</a:t>
            </a:r>
          </a:p>
          <a:p>
            <a:pPr lvl="3"/>
            <a:r>
              <a:rPr lang="en-US" dirty="0"/>
              <a:t>Linear Probing</a:t>
            </a:r>
          </a:p>
          <a:p>
            <a:pPr lvl="3"/>
            <a:r>
              <a:rPr lang="en-US" dirty="0"/>
              <a:t>Quadratic Probing</a:t>
            </a:r>
          </a:p>
          <a:p>
            <a:pPr lvl="3"/>
            <a:r>
              <a:rPr lang="en-US" dirty="0"/>
              <a:t>Double Hashing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1B734-73D3-DC0E-2EA2-99B52DE40162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AB576A-E277-4D44-8605-52AA1885F28A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6B729D-973C-9729-632E-7734BF046430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280AE4-DF69-9BCF-A1E0-3A8E6BE2B33B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8C4FDE-B0DE-2771-370F-1A0C867096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97DC60-EB0D-24EA-F496-C00651236C4A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589CB5-BA80-50F5-226F-5781BC30B89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334B41-6AC4-A0BD-25EF-9FB7C063565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A01879-292C-EAF8-264C-81133339D77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E7C03F-94AB-7223-381C-92C41393769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5E6F94F-27FE-D263-E64E-FE7AB20BF7C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73501A-40F5-F49B-0791-7DCE4C0186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C056CA-946D-B557-9168-1E9CA2B477B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E4B604-A8C8-A753-DAD3-56463AC1B8B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0D010B-46BA-24A7-2F9F-E2B5E82325AC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E21E00-A30B-1A54-F38A-541C565F934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F2D1BF-F61C-68D8-1070-7FA83CFF1DF3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8FBC60-940C-B628-8C12-BC09ED41F40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43195-B9EA-DE7E-DBA2-00E011DBA1C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00E23E-90B1-5279-C25A-4E2AC8972ED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7FE1D7-CC95-D643-4744-7214AFBD5D15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B5281-E8A2-F396-0EC9-1F31090E63F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D01229-04B7-F7D8-4C7C-A8A02458CA1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8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Insert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key-value pair to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6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find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3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Delete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delete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delete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53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8DC-CFA0-51FE-747F-B24C466E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load factor</a:t>
                </a:r>
                <a:r>
                  <a:rPr lang="en-US" dirty="0"/>
                  <a:t> of a hash table represents the average number of items per “bucket”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Assume we have a has table that uses a linked-list for separate chaining</a:t>
                </a:r>
              </a:p>
              <a:p>
                <a:pPr lvl="1"/>
                <a:r>
                  <a:rPr lang="en-US" dirty="0"/>
                  <a:t>What is the expected number of comparisons needed in an unsuccessful find?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What is the expected number of comparisons needed in a successful find?</a:t>
                </a:r>
              </a:p>
              <a:p>
                <a:r>
                  <a:rPr lang="en-US" dirty="0"/>
                  <a:t>How can we make the expected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6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FC2A-BFAD-154C-CB01-688AAE7F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topic: 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D4FCE-3F9B-A4E6-20AE-E94AE5C8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8803838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8803838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110448" r="-22397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110448" r="-13986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110448" r="-976" b="-735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207353" r="-22397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207353" r="-13986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207353" r="-976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11940" r="-22397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11940" r="-13986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11940" r="-976" b="-534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405882" r="-22397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405882" r="-13986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405882" r="-976" b="-4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13433" r="-22397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13433" r="-13986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13433" r="-976" b="-3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604412" r="-22397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604412" r="-13986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604412" r="-976" b="-2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714925" r="-22397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714925" r="-13986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714925" r="-976" b="-131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802941" r="-22397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802941" r="-13986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802941" r="-976" b="-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914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/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blipFill>
                <a:blip r:embed="rId10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72FA18-6A5B-A1AF-51F3-05EBCDEAB760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4608512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/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blipFill>
                <a:blip r:embed="rId11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F82035-F31B-DDB2-87BB-A0A1AEB721D2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5841681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/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blipFill>
                <a:blip r:embed="rId1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0D314E1-854A-65E6-9B7F-C273F6FDE7DA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827325" y="303069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/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blipFill>
                <a:blip r:embed="rId13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A668F0C-0B35-AA65-2737-CBC7BE8228E2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3360736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/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blipFill>
                <a:blip r:embed="rId14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63374C-DE0C-C5B4-3F72-3B27EC9BC237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7827325" y="2315209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/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blipFill>
                <a:blip r:embed="rId1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B7F36-8C50-B7B5-8D5D-F7C2197D449B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8447405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/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blipFill>
                <a:blip r:embed="rId1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F43A32-977F-43FE-EAAB-FDBF4149C224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7811450" y="160178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74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D21D-C91E-3FE2-2027-49433DF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Resolution: Linear 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88E4-9BBE-71CC-681D-27A20BEEA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there’s a collision, use the next open space in the table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3847A-21B7-8D67-70E7-20697D5D828F}"/>
              </a:ext>
            </a:extLst>
          </p:cNvPr>
          <p:cNvGrpSpPr/>
          <p:nvPr/>
        </p:nvGrpSpPr>
        <p:grpSpPr>
          <a:xfrm>
            <a:off x="2895600" y="483806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483E0-035B-552B-046B-B8CFCDDDA378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A2255D-F389-165E-90CE-D5FDEDDAD427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73DF17-BBDE-7098-679E-F718BD0005E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97686A-BF93-5D4B-62ED-13F2DCF99D2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DB1FA2-F273-056C-0BC0-3CF45C0F23ED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FCA446-C2F3-17AC-0BE3-69BCB6EC8B5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15B43A-CE28-5824-C803-3DB155C25B9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0E83A-82AF-5B5F-4819-0B3B5A4A67D4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77FBFB-DD77-940B-BBEF-1081F2AB4D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4EC3AB-7728-01B1-C085-C01979A56E1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AF9B6F-5851-F1D1-4A8F-611B3182AB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BC511-68D6-8230-0208-019B6D43F0C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AA4797-6DEA-8CBE-BAC1-E915143B9341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550FB6-B136-FD0A-CDFB-8DCF58F3E6B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5A14D9-1D9F-1F25-2689-4B160E4CD78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50E096-C2C7-35F2-770A-652F4CB9C336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390E29-9377-939E-4D08-909131F81DF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8A230B-E4DC-C904-C2DD-D6BF5FD6E09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3758B1-9087-D7B1-ABB7-BF5CFE288F8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2C4802-4643-0124-1D32-E88B8617331A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B46D2A-B3B0-8BFB-4118-5BA56C95DCC4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B85716-D30D-EBB1-5947-E6BF559FAEB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60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Insert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35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this together!</a:t>
            </a:r>
          </a:p>
        </p:txBody>
      </p:sp>
    </p:spTree>
    <p:extLst>
      <p:ext uri="{BB962C8B-B14F-4D97-AF65-F5344CB8AC3E}">
        <p14:creationId xmlns:p14="http://schemas.microsoft.com/office/powerpoint/2010/main" val="133990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you either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else you reach an empty cell in the 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41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this together!</a:t>
            </a:r>
          </a:p>
        </p:txBody>
      </p:sp>
    </p:spTree>
    <p:extLst>
      <p:ext uri="{BB962C8B-B14F-4D97-AF65-F5344CB8AC3E}">
        <p14:creationId xmlns:p14="http://schemas.microsoft.com/office/powerpoint/2010/main" val="378981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this together!</a:t>
            </a:r>
          </a:p>
        </p:txBody>
      </p:sp>
    </p:spTree>
    <p:extLst>
      <p:ext uri="{BB962C8B-B14F-4D97-AF65-F5344CB8AC3E}">
        <p14:creationId xmlns:p14="http://schemas.microsoft.com/office/powerpoint/2010/main" val="56558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34F-3ED7-F2E7-AFE6-1033B9CE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ideas of “Average”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27A06-6756-797C-E12D-3A56EE9C5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Expected Time</a:t>
                </a:r>
              </a:p>
              <a:p>
                <a:pPr lvl="1"/>
                <a:r>
                  <a:rPr lang="en-US" dirty="0"/>
                  <a:t>The expected number of operations a randomly-chosen input uses</a:t>
                </a:r>
              </a:p>
              <a:p>
                <a:pPr lvl="1"/>
                <a:r>
                  <a:rPr lang="en-US" dirty="0"/>
                  <a:t>Assumed randomness from somewhere</a:t>
                </a:r>
              </a:p>
              <a:p>
                <a:pPr lvl="2"/>
                <a:r>
                  <a:rPr lang="en-US" dirty="0"/>
                  <a:t>Most simply: from the input</a:t>
                </a:r>
              </a:p>
              <a:p>
                <a:pPr lvl="2"/>
                <a:r>
                  <a:rPr lang="en-US" dirty="0"/>
                  <a:t>Preferably: from the algorithm/data structure itself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sum of the running times for each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divided by the number of inputs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Amortized Time</a:t>
                </a:r>
              </a:p>
              <a:p>
                <a:pPr lvl="1"/>
                <a:r>
                  <a:rPr lang="en-US" dirty="0"/>
                  <a:t>The long-term average per-execution cost (in the worst case)</a:t>
                </a:r>
              </a:p>
              <a:p>
                <a:pPr lvl="1"/>
                <a:r>
                  <a:rPr lang="en-US" dirty="0"/>
                  <a:t>Rather than look at the worst case of one execution, look at the total worst case of a sequential chain of many executions</a:t>
                </a:r>
              </a:p>
              <a:p>
                <a:pPr lvl="2"/>
                <a:r>
                  <a:rPr lang="en-US" dirty="0"/>
                  <a:t>Why? The worst case may be guaranteed to be rare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sum of the running times from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sequential calls to the function divided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27A06-6756-797C-E12D-3A56EE9C5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63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A99D-45F9-02A6-5F37-8678B1D6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CD59B0-72A4-808D-4732-467A6D89E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ArrayList Insert:</a:t>
                </a:r>
              </a:p>
              <a:p>
                <a:pPr lvl="1"/>
                <a:r>
                  <a:rPr lang="en-US" dirty="0"/>
                  <a:t>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CD59B0-72A4-808D-4732-467A6D89E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1E92A-C82E-D653-B41E-BEFE4B80AA94}"/>
              </a:ext>
            </a:extLst>
          </p:cNvPr>
          <p:cNvGrpSpPr/>
          <p:nvPr/>
        </p:nvGrpSpPr>
        <p:grpSpPr>
          <a:xfrm>
            <a:off x="2760980" y="3108960"/>
            <a:ext cx="5120640" cy="640080"/>
            <a:chOff x="1470660" y="4001294"/>
            <a:chExt cx="5120640" cy="640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2AA57D-7887-612D-9CEC-0C3688D35606}"/>
                </a:ext>
              </a:extLst>
            </p:cNvPr>
            <p:cNvSpPr/>
            <p:nvPr/>
          </p:nvSpPr>
          <p:spPr>
            <a:xfrm>
              <a:off x="14706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0D5562-0C29-F008-910C-82777F206F23}"/>
                </a:ext>
              </a:extLst>
            </p:cNvPr>
            <p:cNvSpPr/>
            <p:nvPr/>
          </p:nvSpPr>
          <p:spPr>
            <a:xfrm>
              <a:off x="21107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04CE25-8009-616A-FA15-754552B0F5FB}"/>
                </a:ext>
              </a:extLst>
            </p:cNvPr>
            <p:cNvSpPr/>
            <p:nvPr/>
          </p:nvSpPr>
          <p:spPr>
            <a:xfrm>
              <a:off x="27508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A8966-A4B4-DD6E-D360-D9BBF8ACF4B9}"/>
                </a:ext>
              </a:extLst>
            </p:cNvPr>
            <p:cNvSpPr/>
            <p:nvPr/>
          </p:nvSpPr>
          <p:spPr>
            <a:xfrm>
              <a:off x="339090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CA9EB7-DB0E-2477-8179-D10D493520B9}"/>
                </a:ext>
              </a:extLst>
            </p:cNvPr>
            <p:cNvSpPr/>
            <p:nvPr/>
          </p:nvSpPr>
          <p:spPr>
            <a:xfrm>
              <a:off x="403098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005BFE-4BD2-DA21-55D3-CE15FD1E9564}"/>
                </a:ext>
              </a:extLst>
            </p:cNvPr>
            <p:cNvSpPr/>
            <p:nvPr/>
          </p:nvSpPr>
          <p:spPr>
            <a:xfrm>
              <a:off x="46710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2F098A-CCB1-E2C1-DD66-94B918B47357}"/>
                </a:ext>
              </a:extLst>
            </p:cNvPr>
            <p:cNvSpPr/>
            <p:nvPr/>
          </p:nvSpPr>
          <p:spPr>
            <a:xfrm>
              <a:off x="53111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980D38-EA18-E4FA-C895-9F064C7E01D0}"/>
                </a:ext>
              </a:extLst>
            </p:cNvPr>
            <p:cNvSpPr/>
            <p:nvPr/>
          </p:nvSpPr>
          <p:spPr>
            <a:xfrm>
              <a:off x="59512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6F3BB-FA39-6AFE-91C7-EBB94D77E32D}"/>
              </a:ext>
            </a:extLst>
          </p:cNvPr>
          <p:cNvSpPr/>
          <p:nvPr/>
        </p:nvSpPr>
        <p:spPr>
          <a:xfrm>
            <a:off x="7881620" y="3108960"/>
            <a:ext cx="64008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A752E6-7713-6E92-D01E-94B57AC2E473}"/>
              </a:ext>
            </a:extLst>
          </p:cNvPr>
          <p:cNvGrpSpPr/>
          <p:nvPr/>
        </p:nvGrpSpPr>
        <p:grpSpPr>
          <a:xfrm>
            <a:off x="200660" y="4927600"/>
            <a:ext cx="10243820" cy="640080"/>
            <a:chOff x="200660" y="4927600"/>
            <a:chExt cx="10243820" cy="6400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114577-327B-B9FF-4DA9-44F6BE38F763}"/>
                </a:ext>
              </a:extLst>
            </p:cNvPr>
            <p:cNvGrpSpPr/>
            <p:nvPr/>
          </p:nvGrpSpPr>
          <p:grpSpPr>
            <a:xfrm>
              <a:off x="200660" y="4927600"/>
              <a:ext cx="5120640" cy="640080"/>
              <a:chOff x="1470660" y="4001294"/>
              <a:chExt cx="5120640" cy="64008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2925C9-B794-261B-7399-D57E8C332397}"/>
                  </a:ext>
                </a:extLst>
              </p:cNvPr>
              <p:cNvSpPr/>
              <p:nvPr/>
            </p:nvSpPr>
            <p:spPr>
              <a:xfrm>
                <a:off x="14706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BE8330-2313-76C5-43B1-763A07F86090}"/>
                  </a:ext>
                </a:extLst>
              </p:cNvPr>
              <p:cNvSpPr/>
              <p:nvPr/>
            </p:nvSpPr>
            <p:spPr>
              <a:xfrm>
                <a:off x="21107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A346EE-C6F3-06B1-2676-4F7EDCC1D587}"/>
                  </a:ext>
                </a:extLst>
              </p:cNvPr>
              <p:cNvSpPr/>
              <p:nvPr/>
            </p:nvSpPr>
            <p:spPr>
              <a:xfrm>
                <a:off x="27508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2A7647-A98B-07E9-6420-C1C18A16D2DE}"/>
                  </a:ext>
                </a:extLst>
              </p:cNvPr>
              <p:cNvSpPr/>
              <p:nvPr/>
            </p:nvSpPr>
            <p:spPr>
              <a:xfrm>
                <a:off x="339090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44015C-E34F-A5E7-5911-C98E855F2D3D}"/>
                  </a:ext>
                </a:extLst>
              </p:cNvPr>
              <p:cNvSpPr/>
              <p:nvPr/>
            </p:nvSpPr>
            <p:spPr>
              <a:xfrm>
                <a:off x="403098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E58F17-E684-F2EA-74A2-6A2C44389E8B}"/>
                  </a:ext>
                </a:extLst>
              </p:cNvPr>
              <p:cNvSpPr/>
              <p:nvPr/>
            </p:nvSpPr>
            <p:spPr>
              <a:xfrm>
                <a:off x="46710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337E719-F188-024D-B171-A2BF0CA65428}"/>
                  </a:ext>
                </a:extLst>
              </p:cNvPr>
              <p:cNvSpPr/>
              <p:nvPr/>
            </p:nvSpPr>
            <p:spPr>
              <a:xfrm>
                <a:off x="53111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401DE6E-D8D6-1ABC-30F9-6C4948376916}"/>
                  </a:ext>
                </a:extLst>
              </p:cNvPr>
              <p:cNvSpPr/>
              <p:nvPr/>
            </p:nvSpPr>
            <p:spPr>
              <a:xfrm>
                <a:off x="59512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FC15BD9-2DFE-53EB-6416-CF1093E41A1B}"/>
                </a:ext>
              </a:extLst>
            </p:cNvPr>
            <p:cNvGrpSpPr/>
            <p:nvPr/>
          </p:nvGrpSpPr>
          <p:grpSpPr>
            <a:xfrm>
              <a:off x="5323840" y="4927600"/>
              <a:ext cx="5120640" cy="640080"/>
              <a:chOff x="1470660" y="4001294"/>
              <a:chExt cx="5120640" cy="64008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96D57F-1A01-BD85-A188-38C44FDC275C}"/>
                  </a:ext>
                </a:extLst>
              </p:cNvPr>
              <p:cNvSpPr/>
              <p:nvPr/>
            </p:nvSpPr>
            <p:spPr>
              <a:xfrm>
                <a:off x="14706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A9018C-2111-E4F2-DCEF-65F021AF69F8}"/>
                  </a:ext>
                </a:extLst>
              </p:cNvPr>
              <p:cNvSpPr/>
              <p:nvPr/>
            </p:nvSpPr>
            <p:spPr>
              <a:xfrm>
                <a:off x="21107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F0BD5C5-C72F-D751-AB9C-68DFD4325713}"/>
                  </a:ext>
                </a:extLst>
              </p:cNvPr>
              <p:cNvSpPr/>
              <p:nvPr/>
            </p:nvSpPr>
            <p:spPr>
              <a:xfrm>
                <a:off x="27508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B237D2-C4F2-4D5C-6AFC-442F55C54CCC}"/>
                  </a:ext>
                </a:extLst>
              </p:cNvPr>
              <p:cNvSpPr/>
              <p:nvPr/>
            </p:nvSpPr>
            <p:spPr>
              <a:xfrm>
                <a:off x="339090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2FB7F0-2B54-EE80-C124-933377B0122A}"/>
                  </a:ext>
                </a:extLst>
              </p:cNvPr>
              <p:cNvSpPr/>
              <p:nvPr/>
            </p:nvSpPr>
            <p:spPr>
              <a:xfrm>
                <a:off x="403098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14EAA8-AD66-E9A7-8AB2-F1E5771475AC}"/>
                  </a:ext>
                </a:extLst>
              </p:cNvPr>
              <p:cNvSpPr/>
              <p:nvPr/>
            </p:nvSpPr>
            <p:spPr>
              <a:xfrm>
                <a:off x="46710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01697A5-EBDC-3599-F7FB-F54EA141C1B5}"/>
                  </a:ext>
                </a:extLst>
              </p:cNvPr>
              <p:cNvSpPr/>
              <p:nvPr/>
            </p:nvSpPr>
            <p:spPr>
              <a:xfrm>
                <a:off x="53111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35B188B-45E0-540B-9A1B-467D335515A5}"/>
                  </a:ext>
                </a:extLst>
              </p:cNvPr>
              <p:cNvSpPr/>
              <p:nvPr/>
            </p:nvSpPr>
            <p:spPr>
              <a:xfrm>
                <a:off x="59512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6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A99D-45F9-02A6-5F37-8678B1D6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D59B0-72A4-808D-4732-467A6D89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ArrayList Insert:</a:t>
            </a:r>
          </a:p>
          <a:p>
            <a:pPr lvl="1"/>
            <a:r>
              <a:rPr lang="en-US" dirty="0"/>
              <a:t>First 8 inserts: 1 operation each</a:t>
            </a:r>
          </a:p>
          <a:p>
            <a:pPr lvl="1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insert: 9 operations</a:t>
            </a:r>
          </a:p>
          <a:p>
            <a:pPr lvl="1"/>
            <a:r>
              <a:rPr lang="en-US" dirty="0"/>
              <a:t>Next 7 inserts: 1 operation each</a:t>
            </a:r>
          </a:p>
          <a:p>
            <a:pPr lvl="1"/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insert: 17 operations</a:t>
            </a:r>
          </a:p>
          <a:p>
            <a:pPr lvl="1"/>
            <a:r>
              <a:rPr lang="en-US" dirty="0"/>
              <a:t>Next 15 inserts: 1 operation each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1E92A-C82E-D653-B41E-BEFE4B80AA94}"/>
              </a:ext>
            </a:extLst>
          </p:cNvPr>
          <p:cNvGrpSpPr/>
          <p:nvPr/>
        </p:nvGrpSpPr>
        <p:grpSpPr>
          <a:xfrm>
            <a:off x="2669540" y="5044757"/>
            <a:ext cx="5120640" cy="640080"/>
            <a:chOff x="1470660" y="4001294"/>
            <a:chExt cx="5120640" cy="640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2AA57D-7887-612D-9CEC-0C3688D35606}"/>
                </a:ext>
              </a:extLst>
            </p:cNvPr>
            <p:cNvSpPr/>
            <p:nvPr/>
          </p:nvSpPr>
          <p:spPr>
            <a:xfrm>
              <a:off x="14706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0D5562-0C29-F008-910C-82777F206F23}"/>
                </a:ext>
              </a:extLst>
            </p:cNvPr>
            <p:cNvSpPr/>
            <p:nvPr/>
          </p:nvSpPr>
          <p:spPr>
            <a:xfrm>
              <a:off x="21107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04CE25-8009-616A-FA15-754552B0F5FB}"/>
                </a:ext>
              </a:extLst>
            </p:cNvPr>
            <p:cNvSpPr/>
            <p:nvPr/>
          </p:nvSpPr>
          <p:spPr>
            <a:xfrm>
              <a:off x="27508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A8966-A4B4-DD6E-D360-D9BBF8ACF4B9}"/>
                </a:ext>
              </a:extLst>
            </p:cNvPr>
            <p:cNvSpPr/>
            <p:nvPr/>
          </p:nvSpPr>
          <p:spPr>
            <a:xfrm>
              <a:off x="339090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CA9EB7-DB0E-2477-8179-D10D493520B9}"/>
                </a:ext>
              </a:extLst>
            </p:cNvPr>
            <p:cNvSpPr/>
            <p:nvPr/>
          </p:nvSpPr>
          <p:spPr>
            <a:xfrm>
              <a:off x="403098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005BFE-4BD2-DA21-55D3-CE15FD1E9564}"/>
                </a:ext>
              </a:extLst>
            </p:cNvPr>
            <p:cNvSpPr/>
            <p:nvPr/>
          </p:nvSpPr>
          <p:spPr>
            <a:xfrm>
              <a:off x="46710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2F098A-CCB1-E2C1-DD66-94B918B47357}"/>
                </a:ext>
              </a:extLst>
            </p:cNvPr>
            <p:cNvSpPr/>
            <p:nvPr/>
          </p:nvSpPr>
          <p:spPr>
            <a:xfrm>
              <a:off x="53111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980D38-EA18-E4FA-C895-9F064C7E01D0}"/>
                </a:ext>
              </a:extLst>
            </p:cNvPr>
            <p:cNvSpPr/>
            <p:nvPr/>
          </p:nvSpPr>
          <p:spPr>
            <a:xfrm>
              <a:off x="59512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6F3BB-FA39-6AFE-91C7-EBB94D77E32D}"/>
              </a:ext>
            </a:extLst>
          </p:cNvPr>
          <p:cNvSpPr/>
          <p:nvPr/>
        </p:nvSpPr>
        <p:spPr>
          <a:xfrm>
            <a:off x="7790180" y="5044757"/>
            <a:ext cx="64008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A752E6-7713-6E92-D01E-94B57AC2E473}"/>
              </a:ext>
            </a:extLst>
          </p:cNvPr>
          <p:cNvGrpSpPr/>
          <p:nvPr/>
        </p:nvGrpSpPr>
        <p:grpSpPr>
          <a:xfrm>
            <a:off x="200660" y="5974080"/>
            <a:ext cx="10243820" cy="640080"/>
            <a:chOff x="200660" y="4927600"/>
            <a:chExt cx="10243820" cy="6400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114577-327B-B9FF-4DA9-44F6BE38F763}"/>
                </a:ext>
              </a:extLst>
            </p:cNvPr>
            <p:cNvGrpSpPr/>
            <p:nvPr/>
          </p:nvGrpSpPr>
          <p:grpSpPr>
            <a:xfrm>
              <a:off x="200660" y="4927600"/>
              <a:ext cx="5120640" cy="640080"/>
              <a:chOff x="1470660" y="4001294"/>
              <a:chExt cx="5120640" cy="64008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2925C9-B794-261B-7399-D57E8C332397}"/>
                  </a:ext>
                </a:extLst>
              </p:cNvPr>
              <p:cNvSpPr/>
              <p:nvPr/>
            </p:nvSpPr>
            <p:spPr>
              <a:xfrm>
                <a:off x="14706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BE8330-2313-76C5-43B1-763A07F86090}"/>
                  </a:ext>
                </a:extLst>
              </p:cNvPr>
              <p:cNvSpPr/>
              <p:nvPr/>
            </p:nvSpPr>
            <p:spPr>
              <a:xfrm>
                <a:off x="21107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A346EE-C6F3-06B1-2676-4F7EDCC1D587}"/>
                  </a:ext>
                </a:extLst>
              </p:cNvPr>
              <p:cNvSpPr/>
              <p:nvPr/>
            </p:nvSpPr>
            <p:spPr>
              <a:xfrm>
                <a:off x="27508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2A7647-A98B-07E9-6420-C1C18A16D2DE}"/>
                  </a:ext>
                </a:extLst>
              </p:cNvPr>
              <p:cNvSpPr/>
              <p:nvPr/>
            </p:nvSpPr>
            <p:spPr>
              <a:xfrm>
                <a:off x="339090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44015C-E34F-A5E7-5911-C98E855F2D3D}"/>
                  </a:ext>
                </a:extLst>
              </p:cNvPr>
              <p:cNvSpPr/>
              <p:nvPr/>
            </p:nvSpPr>
            <p:spPr>
              <a:xfrm>
                <a:off x="403098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E58F17-E684-F2EA-74A2-6A2C44389E8B}"/>
                  </a:ext>
                </a:extLst>
              </p:cNvPr>
              <p:cNvSpPr/>
              <p:nvPr/>
            </p:nvSpPr>
            <p:spPr>
              <a:xfrm>
                <a:off x="46710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337E719-F188-024D-B171-A2BF0CA65428}"/>
                  </a:ext>
                </a:extLst>
              </p:cNvPr>
              <p:cNvSpPr/>
              <p:nvPr/>
            </p:nvSpPr>
            <p:spPr>
              <a:xfrm>
                <a:off x="53111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401DE6E-D8D6-1ABC-30F9-6C4948376916}"/>
                  </a:ext>
                </a:extLst>
              </p:cNvPr>
              <p:cNvSpPr/>
              <p:nvPr/>
            </p:nvSpPr>
            <p:spPr>
              <a:xfrm>
                <a:off x="59512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FC15BD9-2DFE-53EB-6416-CF1093E41A1B}"/>
                </a:ext>
              </a:extLst>
            </p:cNvPr>
            <p:cNvGrpSpPr/>
            <p:nvPr/>
          </p:nvGrpSpPr>
          <p:grpSpPr>
            <a:xfrm>
              <a:off x="5323840" y="4927600"/>
              <a:ext cx="5120640" cy="640080"/>
              <a:chOff x="1470660" y="4001294"/>
              <a:chExt cx="5120640" cy="64008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96D57F-1A01-BD85-A188-38C44FDC275C}"/>
                  </a:ext>
                </a:extLst>
              </p:cNvPr>
              <p:cNvSpPr/>
              <p:nvPr/>
            </p:nvSpPr>
            <p:spPr>
              <a:xfrm>
                <a:off x="14706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EA9018C-2111-E4F2-DCEF-65F021AF69F8}"/>
                  </a:ext>
                </a:extLst>
              </p:cNvPr>
              <p:cNvSpPr/>
              <p:nvPr/>
            </p:nvSpPr>
            <p:spPr>
              <a:xfrm>
                <a:off x="21107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F0BD5C5-C72F-D751-AB9C-68DFD4325713}"/>
                  </a:ext>
                </a:extLst>
              </p:cNvPr>
              <p:cNvSpPr/>
              <p:nvPr/>
            </p:nvSpPr>
            <p:spPr>
              <a:xfrm>
                <a:off x="27508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B237D2-C4F2-4D5C-6AFC-442F55C54CCC}"/>
                  </a:ext>
                </a:extLst>
              </p:cNvPr>
              <p:cNvSpPr/>
              <p:nvPr/>
            </p:nvSpPr>
            <p:spPr>
              <a:xfrm>
                <a:off x="339090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2FB7F0-2B54-EE80-C124-933377B0122A}"/>
                  </a:ext>
                </a:extLst>
              </p:cNvPr>
              <p:cNvSpPr/>
              <p:nvPr/>
            </p:nvSpPr>
            <p:spPr>
              <a:xfrm>
                <a:off x="403098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14EAA8-AD66-E9A7-8AB2-F1E5771475AC}"/>
                  </a:ext>
                </a:extLst>
              </p:cNvPr>
              <p:cNvSpPr/>
              <p:nvPr/>
            </p:nvSpPr>
            <p:spPr>
              <a:xfrm>
                <a:off x="467106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01697A5-EBDC-3599-F7FB-F54EA141C1B5}"/>
                  </a:ext>
                </a:extLst>
              </p:cNvPr>
              <p:cNvSpPr/>
              <p:nvPr/>
            </p:nvSpPr>
            <p:spPr>
              <a:xfrm>
                <a:off x="531114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35B188B-45E0-540B-9A1B-467D335515A5}"/>
                  </a:ext>
                </a:extLst>
              </p:cNvPr>
              <p:cNvSpPr/>
              <p:nvPr/>
            </p:nvSpPr>
            <p:spPr>
              <a:xfrm>
                <a:off x="5951220" y="4001294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46ECF8-3960-21DB-3DAD-11F1FF632763}"/>
                  </a:ext>
                </a:extLst>
              </p:cNvPr>
              <p:cNvSpPr txBox="1"/>
              <p:nvPr/>
            </p:nvSpPr>
            <p:spPr>
              <a:xfrm>
                <a:off x="7244080" y="760531"/>
                <a:ext cx="4351512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operations with cost 1</a:t>
                </a:r>
              </a:p>
              <a:p>
                <a:r>
                  <a:rPr lang="en-US" dirty="0"/>
                  <a:t>Do 1 operation with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operations with cost 1</a:t>
                </a:r>
              </a:p>
              <a:p>
                <a:r>
                  <a:rPr lang="en-US" dirty="0"/>
                  <a:t>Do 1 operation with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operations with cost 1</a:t>
                </a:r>
              </a:p>
              <a:p>
                <a:r>
                  <a:rPr lang="en-US" dirty="0"/>
                  <a:t>Do 1 operation with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operations with cost 1</a:t>
                </a:r>
              </a:p>
              <a:p>
                <a:r>
                  <a:rPr lang="en-US" dirty="0"/>
                  <a:t>Do 1 operation with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Amortized: each operation cost 2 operations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46ECF8-3960-21DB-3DAD-11F1FF632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080" y="760531"/>
                <a:ext cx="4351512" cy="3139321"/>
              </a:xfrm>
              <a:prstGeom prst="rect">
                <a:avLst/>
              </a:prstGeom>
              <a:blipFill>
                <a:blip r:embed="rId2"/>
                <a:stretch>
                  <a:fillRect l="-1120" t="-1165" r="-560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2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D71-F0E9-80E3-BD54-F594D718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0AFF-8B7A-9BDD-198A-F5EE71008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Why not just have a gigantic array?</a:t>
            </a:r>
          </a:p>
        </p:txBody>
      </p:sp>
    </p:spTree>
    <p:extLst>
      <p:ext uri="{BB962C8B-B14F-4D97-AF65-F5344CB8AC3E}">
        <p14:creationId xmlns:p14="http://schemas.microsoft.com/office/powerpoint/2010/main" val="85605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BAF4-F1F4-9C84-F186-4A0326FB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22E5-FF63-9465-BBF3-027FF540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Have a small array to store information</a:t>
            </a:r>
          </a:p>
          <a:p>
            <a:pPr lvl="1"/>
            <a:r>
              <a:rPr lang="en-US" dirty="0"/>
              <a:t>Use a </a:t>
            </a:r>
            <a:r>
              <a:rPr lang="en-US" b="1" dirty="0"/>
              <a:t>hash function</a:t>
            </a:r>
            <a:r>
              <a:rPr lang="en-US" dirty="0"/>
              <a:t> to convert the key into an index</a:t>
            </a:r>
          </a:p>
          <a:p>
            <a:pPr lvl="2"/>
            <a:r>
              <a:rPr lang="en-US" dirty="0"/>
              <a:t>Hash function should “scatter” the keys, behave as if it randomly assigned keys to indices</a:t>
            </a:r>
          </a:p>
          <a:p>
            <a:pPr lvl="1"/>
            <a:r>
              <a:rPr lang="en-US" dirty="0"/>
              <a:t>Store key at the index given by the hash function</a:t>
            </a:r>
          </a:p>
          <a:p>
            <a:pPr lvl="1"/>
            <a:r>
              <a:rPr lang="en-US" dirty="0"/>
              <a:t>Do something if two keys map to the same place (should be very rare)</a:t>
            </a:r>
          </a:p>
          <a:p>
            <a:pPr lvl="2"/>
            <a:r>
              <a:rPr lang="en-US" dirty="0"/>
              <a:t>Collision resolution</a:t>
            </a:r>
          </a:p>
        </p:txBody>
      </p:sp>
      <p:pic>
        <p:nvPicPr>
          <p:cNvPr id="1026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A711E177-0A03-6A78-A571-9F53531A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64328"/>
            <a:ext cx="1252220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/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5CEE9F9-2EBE-4CC1-9403-3C322B3D011A}"/>
              </a:ext>
            </a:extLst>
          </p:cNvPr>
          <p:cNvGrpSpPr/>
          <p:nvPr/>
        </p:nvGrpSpPr>
        <p:grpSpPr>
          <a:xfrm>
            <a:off x="6906260" y="5164328"/>
            <a:ext cx="5120640" cy="640080"/>
            <a:chOff x="1470660" y="4001294"/>
            <a:chExt cx="5120640" cy="6400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15F891-EABE-C715-0CC0-B077530D6B06}"/>
                </a:ext>
              </a:extLst>
            </p:cNvPr>
            <p:cNvSpPr/>
            <p:nvPr/>
          </p:nvSpPr>
          <p:spPr>
            <a:xfrm>
              <a:off x="14706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16793F-F73D-8588-59C0-B5CD1713D13C}"/>
                </a:ext>
              </a:extLst>
            </p:cNvPr>
            <p:cNvSpPr/>
            <p:nvPr/>
          </p:nvSpPr>
          <p:spPr>
            <a:xfrm>
              <a:off x="21107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F5FE7C-60F8-DCCD-71CA-23CCA50514E5}"/>
                </a:ext>
              </a:extLst>
            </p:cNvPr>
            <p:cNvSpPr/>
            <p:nvPr/>
          </p:nvSpPr>
          <p:spPr>
            <a:xfrm>
              <a:off x="27508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08263-8B67-5D74-ACF7-D2EF2DE9F6C9}"/>
                </a:ext>
              </a:extLst>
            </p:cNvPr>
            <p:cNvSpPr/>
            <p:nvPr/>
          </p:nvSpPr>
          <p:spPr>
            <a:xfrm>
              <a:off x="339090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C47B54-CFE9-D28C-B605-0944181CD613}"/>
                </a:ext>
              </a:extLst>
            </p:cNvPr>
            <p:cNvSpPr/>
            <p:nvPr/>
          </p:nvSpPr>
          <p:spPr>
            <a:xfrm>
              <a:off x="403098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809D88-9346-16AB-47D9-15E1AB178F52}"/>
                </a:ext>
              </a:extLst>
            </p:cNvPr>
            <p:cNvSpPr/>
            <p:nvPr/>
          </p:nvSpPr>
          <p:spPr>
            <a:xfrm>
              <a:off x="46710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30064F-7EE5-1285-D430-ECA89FA194B5}"/>
                </a:ext>
              </a:extLst>
            </p:cNvPr>
            <p:cNvSpPr/>
            <p:nvPr/>
          </p:nvSpPr>
          <p:spPr>
            <a:xfrm>
              <a:off x="53111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5BB3CB-8E1A-CB22-7ACF-36852255E9A8}"/>
                </a:ext>
              </a:extLst>
            </p:cNvPr>
            <p:cNvSpPr/>
            <p:nvPr/>
          </p:nvSpPr>
          <p:spPr>
            <a:xfrm>
              <a:off x="59512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BC6414-62CE-EA22-FB80-F74A3FDF0CD2}"/>
              </a:ext>
            </a:extLst>
          </p:cNvPr>
          <p:cNvSpPr txBox="1"/>
          <p:nvPr/>
        </p:nvSpPr>
        <p:spPr>
          <a:xfrm>
            <a:off x="713741" y="5942568"/>
            <a:ext cx="119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459D7-FB1D-BBF7-141C-D2577C0E01B4}"/>
              </a:ext>
            </a:extLst>
          </p:cNvPr>
          <p:cNvSpPr txBox="1"/>
          <p:nvPr/>
        </p:nvSpPr>
        <p:spPr>
          <a:xfrm>
            <a:off x="3542560" y="5078329"/>
            <a:ext cx="123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between 0 and size-1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298C6D-A5AF-44EB-717D-6711EFE60FC8}"/>
              </a:ext>
            </a:extLst>
          </p:cNvPr>
          <p:cNvSpPr/>
          <p:nvPr/>
        </p:nvSpPr>
        <p:spPr>
          <a:xfrm>
            <a:off x="4754350" y="4783932"/>
            <a:ext cx="2037080" cy="1460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/ find 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delete</a:t>
            </a:r>
          </a:p>
        </p:txBody>
      </p:sp>
      <p:pic>
        <p:nvPicPr>
          <p:cNvPr id="18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54070E1C-8E07-4C18-0042-FC895ADD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18" y="5185664"/>
            <a:ext cx="513663" cy="3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AE7921-37C6-D987-ECCC-13611CBD6373}"/>
              </a:ext>
            </a:extLst>
          </p:cNvPr>
          <p:cNvSpPr txBox="1"/>
          <p:nvPr/>
        </p:nvSpPr>
        <p:spPr>
          <a:xfrm>
            <a:off x="8100060" y="5435076"/>
            <a:ext cx="81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&amp; value</a:t>
            </a:r>
          </a:p>
        </p:txBody>
      </p:sp>
    </p:spTree>
    <p:extLst>
      <p:ext uri="{BB962C8B-B14F-4D97-AF65-F5344CB8AC3E}">
        <p14:creationId xmlns:p14="http://schemas.microsoft.com/office/powerpoint/2010/main" val="310851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3207-1731-F324-9EFD-97EA91C3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7BF8A-64CB-BF2A-19BD-A42168847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Key: Phone Number</a:t>
                </a:r>
              </a:p>
              <a:p>
                <a:r>
                  <a:rPr lang="en-US" dirty="0"/>
                  <a:t>Value: People</a:t>
                </a:r>
              </a:p>
              <a:p>
                <a:r>
                  <a:rPr lang="en-US" dirty="0"/>
                  <a:t>Table size: 10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𝑝h𝑜𝑛𝑒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as an integer % 10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8675309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7BF8A-64CB-BF2A-19BD-A42168847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F0E165E-825A-2E57-85C9-42A8F3BE9294}"/>
              </a:ext>
            </a:extLst>
          </p:cNvPr>
          <p:cNvGrpSpPr/>
          <p:nvPr/>
        </p:nvGrpSpPr>
        <p:grpSpPr>
          <a:xfrm>
            <a:off x="4953000" y="660717"/>
            <a:ext cx="6400800" cy="1097280"/>
            <a:chOff x="4953000" y="660717"/>
            <a:chExt cx="6400800" cy="10972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CC2950-7509-104F-9B67-658FD652C2A7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E044AF-73B9-3E7A-F3B9-8485C08B25F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038655-C5CF-B784-02FB-537E453767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73B9BD-EC6B-2C79-E987-A6B3E7E944F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18A31B-96C6-BE46-4F61-B05B5E36AECC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F5CFF-7730-9C8F-D94C-7C8F16188F89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97F77D-F0C4-2944-97DA-8210EDBECBC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DFFC00-9F00-F7D2-2250-AC07E65D0CD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98C2B0-C5D6-ED74-92F9-565F8786F11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507EFD-F0E2-7CAA-2A7A-086720DE0A9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EB7E35-01E7-8973-C158-B1EF4676CA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FADE01-8330-8ED4-8775-27A59AD8AD4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7431FB-7023-308E-D1BF-A5F71B6FCC2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BD93D2-EB68-B807-BD17-1E5C004C18E8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22D90A-5F76-FBE8-5DAA-6AB8C6BFE1E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84D1BC-105B-10DF-C9FC-871CCA3BDDA5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D0B091-DC55-2392-75EE-BEAB25F8571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90ED62-90C0-5695-0759-9E63E1EBBD9D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F9C65-682C-F519-6FF3-FD694A5F99D8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B2EDE4C-4DA8-31B1-7678-86A1A8B555D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404C5E-9347-BC04-8E16-5E7FF0243DE1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5209DC-0518-480E-5A9F-7F6C1D4CD0B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028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EC20-4FA4-D18D-A0AE-BE56D6EB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EB0D1-210A-8443-B622-C72556A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8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7681</TotalTime>
  <Words>1371</Words>
  <Application>Microsoft Office PowerPoint</Application>
  <PresentationFormat>Widescreen</PresentationFormat>
  <Paragraphs>358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</vt:lpstr>
      <vt:lpstr>Cambria Math</vt:lpstr>
      <vt:lpstr>Calibri Light</vt:lpstr>
      <vt:lpstr>Office Theme</vt:lpstr>
      <vt:lpstr>CSE 332 Autumn 2023 Lecture 12: Hashing</vt:lpstr>
      <vt:lpstr>Next topic: Hash Tables</vt:lpstr>
      <vt:lpstr>Two Different ideas of “Average”</vt:lpstr>
      <vt:lpstr>Amortized Example</vt:lpstr>
      <vt:lpstr>Amortized Example</vt:lpstr>
      <vt:lpstr>Hash Tables</vt:lpstr>
      <vt:lpstr>Hash Tables</vt:lpstr>
      <vt:lpstr>Example</vt:lpstr>
      <vt:lpstr>What Influences Running time?</vt:lpstr>
      <vt:lpstr>Properties of a “Good” Hash</vt:lpstr>
      <vt:lpstr>A Bad Hash (and phone number trivia)</vt:lpstr>
      <vt:lpstr>Compare These Hash Functions (for strings)</vt:lpstr>
      <vt:lpstr>Collision Resolution</vt:lpstr>
      <vt:lpstr>Separate Chaining Insert</vt:lpstr>
      <vt:lpstr>Separate Chaining Find</vt:lpstr>
      <vt:lpstr>Separate Chaining Delete</vt:lpstr>
      <vt:lpstr>Formal Running Time Analysis</vt:lpstr>
      <vt:lpstr>Load Factor?</vt:lpstr>
      <vt:lpstr>Load Factor?</vt:lpstr>
      <vt:lpstr>Load Factor?</vt:lpstr>
      <vt:lpstr>Collision Resolution: Linear Probing</vt:lpstr>
      <vt:lpstr>Linear Probing: Insert Procedure</vt:lpstr>
      <vt:lpstr>Linear Probing: Find</vt:lpstr>
      <vt:lpstr>Linear Probing: Find</vt:lpstr>
      <vt:lpstr>Linear Probing: Delete</vt:lpstr>
      <vt:lpstr>Linear Probing: Delete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152</cp:revision>
  <dcterms:created xsi:type="dcterms:W3CDTF">2023-10-13T16:06:42Z</dcterms:created>
  <dcterms:modified xsi:type="dcterms:W3CDTF">2023-10-23T19:27:15Z</dcterms:modified>
</cp:coreProperties>
</file>