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5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6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7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8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0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13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ink/ink1.xml" ContentType="application/inkml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8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3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13" r:id="rId3"/>
    <p:sldId id="334" r:id="rId4"/>
    <p:sldId id="46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75" r:id="rId15"/>
    <p:sldId id="335" r:id="rId16"/>
    <p:sldId id="476" r:id="rId17"/>
    <p:sldId id="257" r:id="rId18"/>
    <p:sldId id="271" r:id="rId19"/>
    <p:sldId id="311" r:id="rId20"/>
    <p:sldId id="312" r:id="rId21"/>
    <p:sldId id="327" r:id="rId22"/>
    <p:sldId id="272" r:id="rId23"/>
    <p:sldId id="273" r:id="rId24"/>
    <p:sldId id="468" r:id="rId25"/>
    <p:sldId id="274" r:id="rId26"/>
    <p:sldId id="275" r:id="rId27"/>
    <p:sldId id="469" r:id="rId28"/>
    <p:sldId id="471" r:id="rId29"/>
    <p:sldId id="470" r:id="rId30"/>
    <p:sldId id="276" r:id="rId31"/>
    <p:sldId id="472" r:id="rId32"/>
    <p:sldId id="277" r:id="rId33"/>
    <p:sldId id="479" r:id="rId34"/>
    <p:sldId id="278" r:id="rId35"/>
    <p:sldId id="279" r:id="rId36"/>
    <p:sldId id="281" r:id="rId37"/>
    <p:sldId id="282" r:id="rId38"/>
    <p:sldId id="284" r:id="rId39"/>
    <p:sldId id="280" r:id="rId40"/>
    <p:sldId id="285" r:id="rId41"/>
    <p:sldId id="328" r:id="rId42"/>
    <p:sldId id="329" r:id="rId43"/>
    <p:sldId id="330" r:id="rId44"/>
    <p:sldId id="294" r:id="rId45"/>
    <p:sldId id="295" r:id="rId46"/>
    <p:sldId id="296" r:id="rId47"/>
    <p:sldId id="297" r:id="rId48"/>
    <p:sldId id="299" r:id="rId49"/>
    <p:sldId id="300" r:id="rId50"/>
    <p:sldId id="301" r:id="rId51"/>
    <p:sldId id="302" r:id="rId52"/>
    <p:sldId id="303" r:id="rId53"/>
    <p:sldId id="332" r:id="rId54"/>
    <p:sldId id="331" r:id="rId55"/>
    <p:sldId id="473" r:id="rId56"/>
    <p:sldId id="308" r:id="rId57"/>
    <p:sldId id="306" r:id="rId58"/>
    <p:sldId id="309" r:id="rId59"/>
    <p:sldId id="333" r:id="rId60"/>
    <p:sldId id="467" r:id="rId61"/>
    <p:sldId id="451" r:id="rId62"/>
    <p:sldId id="480" r:id="rId63"/>
    <p:sldId id="474" r:id="rId64"/>
    <p:sldId id="477" r:id="rId65"/>
    <p:sldId id="478" r:id="rId66"/>
    <p:sldId id="31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5/27/2022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1-11-19T19:26:53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7421 5738 0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23:45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3138 106 24575,'-18'0'0,"-356"-50"0,45 2 0,183 41 0,-160 12 0,-146 33 0,298-23 0,-2 1 0,-154 12 0,227-25 0,-145-12 0,214 8 0,-188-13 0,177 14 0,0 2 0,1 0 0,0 2 0,0 1 0,0 1 0,-29 10 0,46-13-80,1 0 0,-1-1-1,0 0 1,0-1 0,-1 1-1,1-2 1,0 1 0,0-1-1,0 0 1,-1 0 0,1-1 0,0 0-1,0 0 1,0 0 0,0-1-1,-13-5 1,-14-8-6746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23:45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24575,'-2'3'0,"0"0"0,0-1 0,0 1 0,0-1 0,-1 0 0,1 1 0,0-1 0,-4 2 0,1 0 0,-86 72 0,-102 64 0,1-1 0,183-132 0,-12 12 0,35-7 0,-10-10 0,96 58 0,-1 4 0,-4 5 0,98 91 0,-175-142-1365,-7-4-5461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23:45:5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2336 0 24575,'0'0'0,"0"0"0,-20 17 0,-20 9 0,-1-1 0,-53 22 0,18-9 0,-145 79 0,-347 246 0,-50 130 0,47 55 0,484-450-1365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23:45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24575,'5'0'0,"-1"1"0,1 0 0,-1 0 0,1 0 0,-1 0 0,0 0 0,0 1 0,1 0 0,6 4 0,0 0 0,200 96 0,4-10 0,4-9 0,416 99 0,18-82 0,-299-52 0,-283-37-341,-1 4 0,0 2-1,118 47 1,-98-23-6485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5/27/2022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579A6-EDF6-B729-AB9E-E2A93EA9EA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28D71-4437-4481-B55E-B447489E743F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D56DE-8286-9E79-434B-E3A177C88A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9F884-73E2-4B5A-AFFE-5B3BDE6CE430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20B64-C4BB-C196-A586-951110D89D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20199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back to previous slide as example of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203D-F222-C24E-D6CE-05E298F0E6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670164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1811E-19D7-3137-D14E-3142B1107C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59163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Union(1, 3) look like? (Note! Doesn’t have to be a binary tree!)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32569-FA21-E139-CE6B-CD5C0F0F08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9470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Union(1, 3) look like? (Note! Doesn’t have to be a binary tree!)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96993-7E1B-5833-587C-E338DC271A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09938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Union(1, 3) look like? (Note! Doesn’t have to be a binary tree!)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5279E-37B6-2B00-FD82-EE1C99B937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243666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Union(1, 3) look like? (Note! Doesn’t have to be a binary tree!)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92B2C-4B1F-CB3A-3A3E-C831ED2DA9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236571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reconstruct the tree from the array!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B1A23-7562-B627-7353-52F07F2510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345359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reconstruct the tree from the array!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6B933-9FAA-4FBD-367D-7C8236ABE9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80584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24C9B-F828-4BDF-9253-7BBFFA156430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2AE5D-A5B0-A61F-97FE-D9599E7A3A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BCD3-F103-00FB-002F-B9369ECF62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022002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4053F-63C0-59B5-527B-E38252E17D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71154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A7546-25B0-9A24-DEBB-9764554111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57182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3D632-AEA5-520D-9B95-421A180DB3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358805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6967E-D338-6575-DD68-006D877A02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503419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D3E6B-42D3-4237-3EFD-DF53400285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881097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3AFE-DDCC-2B6D-B01C-3385899D5F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509447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1:05 latest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5D91B-2C29-D153-ABF8-7D27AC25B8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234021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563E-DD74-BC83-33C7-233374CE86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58331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EE171-42A3-0069-23A1-867DCFE618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3657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97DFB-FE1F-4DC4-BC0A-46C222389789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33C3E-6D80-4031-DF5D-8124E47DF6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questions?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D5BE1-505A-B7D3-5769-F8271FD69D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373979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FB813-BE38-13B8-7AC5-1CD455CBC2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21793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85B59-2D31-3610-DEC4-24BD98AF0E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108066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1:15 reconvene latest, 6 slides left, also ask about runtime of find and if they have any questions they want to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F9878-6676-0003-3571-80939F3F70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801532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8F08F-3334-C335-37D7-E430EA38AB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533824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847FF-D4ED-DEA8-BDA1-7A97E67506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52237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E0E73-5AAE-E468-0B4B-A8439EA754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844682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D989D-3E2A-3505-180F-0EE171B92E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747319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408B-B5D4-4BDF-8D7C-A75D7DE4F42A}" type="slidenum">
              <a:rPr lang="en-US"/>
              <a:pPr/>
              <a:t>60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565" y="3474971"/>
            <a:ext cx="7044075" cy="329109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408B-B5D4-4BDF-8D7C-A75D7DE4F42A}" type="slidenum">
              <a:rPr lang="en-US"/>
              <a:pPr/>
              <a:t>61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565" y="3474971"/>
            <a:ext cx="7044075" cy="329109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B512E-D43C-4632-956D-602D84F86ABC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0618C-EC0C-A763-1838-FF13FFC1A7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408B-B5D4-4BDF-8D7C-A75D7DE4F42A}" type="slidenum">
              <a:rPr lang="en-US"/>
              <a:pPr/>
              <a:t>62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565" y="3474971"/>
            <a:ext cx="7044075" cy="329109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3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9F884-73E2-4B5A-AFFE-5B3BDE6CE430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7A621-560F-2DE4-CFCF-D025B44284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22A1D-B480-40CD-8F5A-0A0210150AD7}" type="slidenum">
              <a:rPr lang="en-US"/>
              <a:pPr/>
              <a:t>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E7701-3B3B-EA0B-9839-0047387574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F740F-6606-4428-A356-13B4B45649C3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2909A-6BF5-3679-A3A8-5A4D000675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47766-ABCC-46ED-8C09-C4D38931BCF3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A4203-F371-0179-F0E2-CCEA2CA01F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E9383-A91B-443A-A5C1-882A167ECD49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7F9DB-9F33-219C-A1FF-7B0FD5E8A4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3A0-F36E-4727-B376-D80F1352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BF83-823B-4C16-9591-3E3EEDA2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9638-298B-4B82-B2B9-DAFBB00C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AA15-3917-40E0-B3D7-06CD9FD8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tags" Target="../tags/tag321.xml"/><Relationship Id="rId21" Type="http://schemas.openxmlformats.org/officeDocument/2006/relationships/tags" Target="../tags/tag303.xml"/><Relationship Id="rId34" Type="http://schemas.openxmlformats.org/officeDocument/2006/relationships/tags" Target="../tags/tag316.xml"/><Relationship Id="rId42" Type="http://schemas.openxmlformats.org/officeDocument/2006/relationships/tags" Target="../tags/tag324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9" Type="http://schemas.openxmlformats.org/officeDocument/2006/relationships/tags" Target="../tags/tag311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314.xml"/><Relationship Id="rId37" Type="http://schemas.openxmlformats.org/officeDocument/2006/relationships/tags" Target="../tags/tag319.xml"/><Relationship Id="rId40" Type="http://schemas.openxmlformats.org/officeDocument/2006/relationships/tags" Target="../tags/tag32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318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tags" Target="../tags/tag313.xml"/><Relationship Id="rId44" Type="http://schemas.openxmlformats.org/officeDocument/2006/relationships/tags" Target="../tags/tag326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tags" Target="../tags/tag312.xml"/><Relationship Id="rId35" Type="http://schemas.openxmlformats.org/officeDocument/2006/relationships/tags" Target="../tags/tag317.xml"/><Relationship Id="rId43" Type="http://schemas.openxmlformats.org/officeDocument/2006/relationships/tags" Target="../tags/tag325.xml"/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tags" Target="../tags/tag315.xml"/><Relationship Id="rId38" Type="http://schemas.openxmlformats.org/officeDocument/2006/relationships/tags" Target="../tags/tag320.xml"/><Relationship Id="rId46" Type="http://schemas.openxmlformats.org/officeDocument/2006/relationships/notesSlide" Target="../notesSlides/notesSlide7.xml"/><Relationship Id="rId20" Type="http://schemas.openxmlformats.org/officeDocument/2006/relationships/tags" Target="../tags/tag302.xml"/><Relationship Id="rId41" Type="http://schemas.openxmlformats.org/officeDocument/2006/relationships/tags" Target="../tags/tag32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tags" Target="../tags/tag368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9" Type="http://schemas.openxmlformats.org/officeDocument/2006/relationships/tags" Target="../tags/tag355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notesSlide" Target="../notesSlides/notesSlide8.xml"/><Relationship Id="rId20" Type="http://schemas.openxmlformats.org/officeDocument/2006/relationships/tags" Target="../tags/tag346.xml"/><Relationship Id="rId41" Type="http://schemas.openxmlformats.org/officeDocument/2006/relationships/tags" Target="../tags/tag36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tags" Target="../tags/tag409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42" Type="http://schemas.openxmlformats.org/officeDocument/2006/relationships/tags" Target="../tags/tag412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9" Type="http://schemas.openxmlformats.org/officeDocument/2006/relationships/tags" Target="../tags/tag399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40" Type="http://schemas.openxmlformats.org/officeDocument/2006/relationships/tags" Target="../tags/tag41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4" Type="http://schemas.openxmlformats.org/officeDocument/2006/relationships/tags" Target="../tags/tag414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43" Type="http://schemas.openxmlformats.org/officeDocument/2006/relationships/tags" Target="../tags/tag413.xml"/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tags" Target="../tags/tag408.xml"/><Relationship Id="rId46" Type="http://schemas.openxmlformats.org/officeDocument/2006/relationships/notesSlide" Target="../notesSlides/notesSlide9.xml"/><Relationship Id="rId20" Type="http://schemas.openxmlformats.org/officeDocument/2006/relationships/tags" Target="../tags/tag390.xml"/><Relationship Id="rId41" Type="http://schemas.openxmlformats.org/officeDocument/2006/relationships/tags" Target="../tags/tag41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tags" Target="../tags/tag440.xml"/><Relationship Id="rId39" Type="http://schemas.openxmlformats.org/officeDocument/2006/relationships/tags" Target="../tags/tag453.xml"/><Relationship Id="rId21" Type="http://schemas.openxmlformats.org/officeDocument/2006/relationships/tags" Target="../tags/tag435.xml"/><Relationship Id="rId34" Type="http://schemas.openxmlformats.org/officeDocument/2006/relationships/tags" Target="../tags/tag448.xml"/><Relationship Id="rId42" Type="http://schemas.openxmlformats.org/officeDocument/2006/relationships/tags" Target="../tags/tag456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9" Type="http://schemas.openxmlformats.org/officeDocument/2006/relationships/tags" Target="../tags/tag443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tags" Target="../tags/tag438.xml"/><Relationship Id="rId32" Type="http://schemas.openxmlformats.org/officeDocument/2006/relationships/tags" Target="../tags/tag446.xml"/><Relationship Id="rId37" Type="http://schemas.openxmlformats.org/officeDocument/2006/relationships/tags" Target="../tags/tag451.xml"/><Relationship Id="rId40" Type="http://schemas.openxmlformats.org/officeDocument/2006/relationships/tags" Target="../tags/tag454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36" Type="http://schemas.openxmlformats.org/officeDocument/2006/relationships/tags" Target="../tags/tag450.xml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tags" Target="../tags/tag445.xml"/><Relationship Id="rId44" Type="http://schemas.openxmlformats.org/officeDocument/2006/relationships/tags" Target="../tags/tag458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tags" Target="../tags/tag436.xml"/><Relationship Id="rId27" Type="http://schemas.openxmlformats.org/officeDocument/2006/relationships/tags" Target="../tags/tag441.xml"/><Relationship Id="rId30" Type="http://schemas.openxmlformats.org/officeDocument/2006/relationships/tags" Target="../tags/tag444.xml"/><Relationship Id="rId35" Type="http://schemas.openxmlformats.org/officeDocument/2006/relationships/tags" Target="../tags/tag449.xml"/><Relationship Id="rId43" Type="http://schemas.openxmlformats.org/officeDocument/2006/relationships/tags" Target="../tags/tag457.xml"/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tags" Target="../tags/tag439.xml"/><Relationship Id="rId33" Type="http://schemas.openxmlformats.org/officeDocument/2006/relationships/tags" Target="../tags/tag447.xml"/><Relationship Id="rId38" Type="http://schemas.openxmlformats.org/officeDocument/2006/relationships/tags" Target="../tags/tag452.xml"/><Relationship Id="rId46" Type="http://schemas.openxmlformats.org/officeDocument/2006/relationships/notesSlide" Target="../notesSlides/notesSlide10.xml"/><Relationship Id="rId20" Type="http://schemas.openxmlformats.org/officeDocument/2006/relationships/tags" Target="../tags/tag434.xml"/><Relationship Id="rId41" Type="http://schemas.openxmlformats.org/officeDocument/2006/relationships/tags" Target="../tags/tag4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tags" Target="../tags/tag500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tags" Target="../tags/tag499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notesSlide" Target="../notesSlides/notesSlide11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3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tags" Target="../tags/tag101.xml"/><Relationship Id="rId21" Type="http://schemas.openxmlformats.org/officeDocument/2006/relationships/tags" Target="../tags/tag83.xml"/><Relationship Id="rId34" Type="http://schemas.openxmlformats.org/officeDocument/2006/relationships/tags" Target="../tags/tag96.xml"/><Relationship Id="rId42" Type="http://schemas.openxmlformats.org/officeDocument/2006/relationships/tags" Target="../tags/tag104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9" Type="http://schemas.openxmlformats.org/officeDocument/2006/relationships/tags" Target="../tags/tag9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tags" Target="../tags/tag94.xml"/><Relationship Id="rId37" Type="http://schemas.openxmlformats.org/officeDocument/2006/relationships/tags" Target="../tags/tag99.xml"/><Relationship Id="rId40" Type="http://schemas.openxmlformats.org/officeDocument/2006/relationships/tags" Target="../tags/tag10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tags" Target="../tags/tag98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tags" Target="../tags/tag93.xml"/><Relationship Id="rId44" Type="http://schemas.openxmlformats.org/officeDocument/2006/relationships/tags" Target="../tags/tag106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tags" Target="../tags/tag97.xml"/><Relationship Id="rId43" Type="http://schemas.openxmlformats.org/officeDocument/2006/relationships/tags" Target="../tags/tag105.xml"/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tags" Target="../tags/tag95.xml"/><Relationship Id="rId38" Type="http://schemas.openxmlformats.org/officeDocument/2006/relationships/tags" Target="../tags/tag100.xml"/><Relationship Id="rId46" Type="http://schemas.openxmlformats.org/officeDocument/2006/relationships/notesSlide" Target="../notesSlides/notesSlide2.xml"/><Relationship Id="rId20" Type="http://schemas.openxmlformats.org/officeDocument/2006/relationships/tags" Target="../tags/tag82.xml"/><Relationship Id="rId41" Type="http://schemas.openxmlformats.org/officeDocument/2006/relationships/tags" Target="../tags/tag10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9" Type="http://schemas.openxmlformats.org/officeDocument/2006/relationships/tags" Target="../tags/tag145.xml"/><Relationship Id="rId21" Type="http://schemas.openxmlformats.org/officeDocument/2006/relationships/tags" Target="../tags/tag127.xml"/><Relationship Id="rId34" Type="http://schemas.openxmlformats.org/officeDocument/2006/relationships/tags" Target="../tags/tag140.xml"/><Relationship Id="rId42" Type="http://schemas.openxmlformats.org/officeDocument/2006/relationships/tags" Target="../tags/tag148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tags" Target="../tags/tag138.xml"/><Relationship Id="rId37" Type="http://schemas.openxmlformats.org/officeDocument/2006/relationships/tags" Target="../tags/tag143.xml"/><Relationship Id="rId40" Type="http://schemas.openxmlformats.org/officeDocument/2006/relationships/tags" Target="../tags/tag146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36" Type="http://schemas.openxmlformats.org/officeDocument/2006/relationships/tags" Target="../tags/tag142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tags" Target="../tags/tag137.xml"/><Relationship Id="rId44" Type="http://schemas.openxmlformats.org/officeDocument/2006/relationships/tags" Target="../tags/tag150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43" Type="http://schemas.openxmlformats.org/officeDocument/2006/relationships/tags" Target="../tags/tag149.xml"/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tags" Target="../tags/tag139.xml"/><Relationship Id="rId38" Type="http://schemas.openxmlformats.org/officeDocument/2006/relationships/tags" Target="../tags/tag144.xml"/><Relationship Id="rId46" Type="http://schemas.openxmlformats.org/officeDocument/2006/relationships/notesSlide" Target="../notesSlides/notesSlide3.xml"/><Relationship Id="rId20" Type="http://schemas.openxmlformats.org/officeDocument/2006/relationships/tags" Target="../tags/tag126.xml"/><Relationship Id="rId41" Type="http://schemas.openxmlformats.org/officeDocument/2006/relationships/tags" Target="../tags/tag14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52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9.xml"/><Relationship Id="rId9" Type="http://schemas.openxmlformats.org/officeDocument/2006/relationships/tags" Target="../tags/tag52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5" Type="http://schemas.openxmlformats.org/officeDocument/2006/relationships/tags" Target="../tags/tag529.xml"/><Relationship Id="rId10" Type="http://schemas.openxmlformats.org/officeDocument/2006/relationships/tags" Target="../tags/tag534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notesSlide" Target="../notesSlides/notesSlide3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10" Type="http://schemas.openxmlformats.org/officeDocument/2006/relationships/tags" Target="../tags/tag546.xml"/><Relationship Id="rId19" Type="http://schemas.openxmlformats.org/officeDocument/2006/relationships/notesSlide" Target="../notesSlides/notesSlide40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tags" Target="../tags/tag189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42" Type="http://schemas.openxmlformats.org/officeDocument/2006/relationships/tags" Target="../tags/tag192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40" Type="http://schemas.openxmlformats.org/officeDocument/2006/relationships/tags" Target="../tags/tag19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4" Type="http://schemas.openxmlformats.org/officeDocument/2006/relationships/tags" Target="../tags/tag194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43" Type="http://schemas.openxmlformats.org/officeDocument/2006/relationships/tags" Target="../tags/tag193.xml"/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Relationship Id="rId46" Type="http://schemas.openxmlformats.org/officeDocument/2006/relationships/notesSlide" Target="../notesSlides/notesSlide4.xml"/><Relationship Id="rId20" Type="http://schemas.openxmlformats.org/officeDocument/2006/relationships/tags" Target="../tags/tag170.xml"/><Relationship Id="rId41" Type="http://schemas.openxmlformats.org/officeDocument/2006/relationships/tags" Target="../tags/tag19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notesSlide" Target="../notesSlides/notesSlide5.xml"/><Relationship Id="rId20" Type="http://schemas.openxmlformats.org/officeDocument/2006/relationships/tags" Target="../tags/tag214.xml"/><Relationship Id="rId41" Type="http://schemas.openxmlformats.org/officeDocument/2006/relationships/tags" Target="../tags/tag23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tags" Target="../tags/tag277.xml"/><Relationship Id="rId21" Type="http://schemas.openxmlformats.org/officeDocument/2006/relationships/tags" Target="../tags/tag259.xml"/><Relationship Id="rId34" Type="http://schemas.openxmlformats.org/officeDocument/2006/relationships/tags" Target="../tags/tag272.xml"/><Relationship Id="rId42" Type="http://schemas.openxmlformats.org/officeDocument/2006/relationships/tags" Target="../tags/tag280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9" Type="http://schemas.openxmlformats.org/officeDocument/2006/relationships/tags" Target="../tags/tag267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40" Type="http://schemas.openxmlformats.org/officeDocument/2006/relationships/tags" Target="../tags/tag278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notesSlide" Target="../notesSlides/notesSlide6.xml"/><Relationship Id="rId20" Type="http://schemas.openxmlformats.org/officeDocument/2006/relationships/tags" Target="../tags/tag258.xml"/><Relationship Id="rId41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26: Disjoint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Spring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A44F-3AAD-44D5-B3EF-4D0C23BD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79F65-4AF1-77EC-99B7-4DEAB389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pic>
        <p:nvPicPr>
          <p:cNvPr id="1026" name="Picture 2" descr="falling asleep while studying gif | WiffleGif">
            <a:extLst>
              <a:ext uri="{FF2B5EF4-FFF2-40B4-BE49-F238E27FC236}">
                <a16:creationId xmlns:a16="http://schemas.microsoft.com/office/drawing/2014/main" id="{05E39F94-A957-8ED3-66C8-B0517700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18524"/>
            <a:ext cx="2997200" cy="15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</a:t>
            </a:r>
          </a:p>
        </p:txBody>
      </p:sp>
      <p:sp>
        <p:nvSpPr>
          <p:cNvPr id="7680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4CA1EB7-E9D2-48D4-B320-DE3C58D0BC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680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6805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6806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680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680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680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681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6811" name="AutoShape 24"/>
          <p:cNvCxnSpPr>
            <a:cxnSpLocks noChangeShapeType="1"/>
            <a:stCxn id="76804" idx="3"/>
            <a:endCxn id="76806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2" name="AutoShape 26"/>
          <p:cNvCxnSpPr>
            <a:cxnSpLocks noChangeShapeType="1"/>
            <a:stCxn id="76805" idx="2"/>
            <a:endCxn id="76804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6813" name="AutoShape 32"/>
          <p:cNvCxnSpPr>
            <a:cxnSpLocks noChangeShapeType="1"/>
            <a:stCxn id="76807" idx="0"/>
            <a:endCxn id="76805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4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6815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6816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6817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6818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6819" name="AutoShape 26"/>
          <p:cNvCxnSpPr>
            <a:cxnSpLocks noChangeShapeType="1"/>
            <a:stCxn id="76804" idx="5"/>
            <a:endCxn id="76807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6820" name="AutoShape 26"/>
          <p:cNvCxnSpPr>
            <a:cxnSpLocks noChangeShapeType="1"/>
            <a:stCxn id="76806" idx="6"/>
            <a:endCxn id="76807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6821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6822" name="AutoShape 26"/>
          <p:cNvCxnSpPr>
            <a:cxnSpLocks noChangeShapeType="1"/>
            <a:stCxn id="76807" idx="6"/>
            <a:endCxn id="76809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6823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6824" name="AutoShape 32"/>
          <p:cNvCxnSpPr>
            <a:cxnSpLocks noChangeShapeType="1"/>
            <a:stCxn id="76809" idx="1"/>
            <a:endCxn id="76805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6825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6826" name="AutoShape 26"/>
          <p:cNvCxnSpPr>
            <a:cxnSpLocks noChangeShapeType="1"/>
            <a:stCxn id="76806" idx="5"/>
            <a:endCxn id="76808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27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6828" name="AutoShape 32"/>
          <p:cNvCxnSpPr>
            <a:cxnSpLocks noChangeShapeType="1"/>
            <a:stCxn id="76807" idx="4"/>
            <a:endCxn id="76808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29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6830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6831" name="AutoShape 26"/>
          <p:cNvCxnSpPr>
            <a:cxnSpLocks noChangeShapeType="1"/>
            <a:stCxn id="76807" idx="5"/>
            <a:endCxn id="76810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32" name="AutoShape 26"/>
          <p:cNvCxnSpPr>
            <a:cxnSpLocks noChangeShapeType="1"/>
            <a:stCxn id="76810" idx="0"/>
            <a:endCxn id="76809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33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6834" name="AutoShape 26"/>
          <p:cNvCxnSpPr>
            <a:cxnSpLocks noChangeShapeType="1"/>
            <a:stCxn id="76808" idx="6"/>
            <a:endCxn id="76810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35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76836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(D,E)</a:t>
            </a:r>
          </a:p>
          <a:p>
            <a:pPr eaLnBrk="1" hangingPunct="1">
              <a:buFontTx/>
              <a:buNone/>
            </a:pPr>
            <a:r>
              <a:rPr lang="en-US"/>
              <a:t>2:  </a:t>
            </a:r>
            <a:r>
              <a:rPr lang="en-US">
                <a:solidFill>
                  <a:schemeClr val="bg2"/>
                </a:solidFill>
              </a:rPr>
              <a:t>(A,B)</a:t>
            </a:r>
            <a:r>
              <a:rPr lang="en-US"/>
              <a:t>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(B,E), (D,E)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6E3DC6-6742-9A9E-43D6-C3D6E3FFD57E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CB5A8F-01A8-6CEF-E4FD-ADC609265B3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720CFD-A7D4-8F83-256F-14A74520417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D18352-3ED4-1D21-77AB-C3EDB9D52465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461325-2267-8883-E75B-F8492C57F31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5A6141-9510-5F17-D57A-65241D557CAC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81724F-194E-52F5-E2B4-E5A29E1CC127}"/>
              </a:ext>
            </a:extLst>
          </p:cNvPr>
          <p:cNvGrpSpPr/>
          <p:nvPr/>
        </p:nvGrpSpPr>
        <p:grpSpPr>
          <a:xfrm>
            <a:off x="1967792" y="5337873"/>
            <a:ext cx="2482356" cy="906652"/>
            <a:chOff x="1967792" y="5333340"/>
            <a:chExt cx="1093615" cy="9157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DB21258-62FD-F4CC-DE94-5BC473CDDAD7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1DB3C2B-3026-EEA8-1945-7C411E63E5F3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1" name="Oval 5">
            <a:extLst>
              <a:ext uri="{FF2B5EF4-FFF2-40B4-BE49-F238E27FC236}">
                <a16:creationId xmlns:a16="http://schemas.microsoft.com/office/drawing/2014/main" id="{750B97BF-B78B-05E8-DB44-3682463BFE26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422E4448-4B08-30FE-03FA-84CBF45E6B05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20628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3" name="Oval 8">
            <a:extLst>
              <a:ext uri="{FF2B5EF4-FFF2-40B4-BE49-F238E27FC236}">
                <a16:creationId xmlns:a16="http://schemas.microsoft.com/office/drawing/2014/main" id="{D7D06028-9869-AE65-691B-A1088EF2E133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4" name="Oval 9">
            <a:extLst>
              <a:ext uri="{FF2B5EF4-FFF2-40B4-BE49-F238E27FC236}">
                <a16:creationId xmlns:a16="http://schemas.microsoft.com/office/drawing/2014/main" id="{14F993BA-8501-A43B-5EFE-3B0630FA7C02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id="{696D9A9A-60CD-343C-DC72-4CD780D67304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7CCAEAC2-CE27-929D-893E-09FF99D6FAF3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5076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44FD81BC-ACBF-FCD6-384C-FDD30444EB57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BFB87E-0DF2-6642-2B54-CE7845E702F9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402128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7885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D625F7C-87AC-462C-9314-30B8041710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885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885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885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885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8856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8857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8858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8859" name="AutoShape 24"/>
          <p:cNvCxnSpPr>
            <a:cxnSpLocks noChangeShapeType="1"/>
            <a:stCxn id="78852" idx="3"/>
            <a:endCxn id="78854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860" name="AutoShape 26"/>
          <p:cNvCxnSpPr>
            <a:cxnSpLocks noChangeShapeType="1"/>
            <a:stCxn id="78853" idx="2"/>
            <a:endCxn id="78852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861" name="AutoShape 32"/>
          <p:cNvCxnSpPr>
            <a:cxnSpLocks noChangeShapeType="1"/>
            <a:stCxn id="78855" idx="0"/>
            <a:endCxn id="78853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62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8863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8864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8865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8866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8867" name="AutoShape 26"/>
          <p:cNvCxnSpPr>
            <a:cxnSpLocks noChangeShapeType="1"/>
            <a:stCxn id="78852" idx="5"/>
            <a:endCxn id="78855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8868" name="AutoShape 26"/>
          <p:cNvCxnSpPr>
            <a:cxnSpLocks noChangeShapeType="1"/>
            <a:stCxn id="78854" idx="6"/>
            <a:endCxn id="78855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886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8870" name="AutoShape 26"/>
          <p:cNvCxnSpPr>
            <a:cxnSpLocks noChangeShapeType="1"/>
            <a:stCxn id="78855" idx="6"/>
            <a:endCxn id="78857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8871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8872" name="AutoShape 32"/>
          <p:cNvCxnSpPr>
            <a:cxnSpLocks noChangeShapeType="1"/>
            <a:stCxn id="78857" idx="1"/>
            <a:endCxn id="78853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8873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8874" name="AutoShape 26"/>
          <p:cNvCxnSpPr>
            <a:cxnSpLocks noChangeShapeType="1"/>
            <a:stCxn id="78854" idx="5"/>
            <a:endCxn id="78856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8875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8876" name="AutoShape 32"/>
          <p:cNvCxnSpPr>
            <a:cxnSpLocks noChangeShapeType="1"/>
            <a:stCxn id="78855" idx="4"/>
            <a:endCxn id="78856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77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8878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8879" name="AutoShape 26"/>
          <p:cNvCxnSpPr>
            <a:cxnSpLocks noChangeShapeType="1"/>
            <a:stCxn id="78855" idx="5"/>
            <a:endCxn id="78858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880" name="AutoShape 26"/>
          <p:cNvCxnSpPr>
            <a:cxnSpLocks noChangeShapeType="1"/>
            <a:stCxn id="78858" idx="0"/>
            <a:endCxn id="78857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81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8882" name="AutoShape 26"/>
          <p:cNvCxnSpPr>
            <a:cxnSpLocks noChangeShapeType="1"/>
            <a:stCxn id="78856" idx="6"/>
            <a:endCxn id="78858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83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78884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(D,E)</a:t>
            </a:r>
          </a:p>
          <a:p>
            <a:pPr eaLnBrk="1" hangingPunct="1">
              <a:buFontTx/>
              <a:buNone/>
            </a:pPr>
            <a:r>
              <a:rPr lang="en-US"/>
              <a:t>2:  </a:t>
            </a:r>
            <a:r>
              <a:rPr lang="en-US">
                <a:solidFill>
                  <a:schemeClr val="bg2"/>
                </a:solidFill>
              </a:rPr>
              <a:t>(A,B)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(C,F)</a:t>
            </a:r>
            <a:r>
              <a:rPr lang="en-US"/>
              <a:t>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(B,E), (D,E), (C,F)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C44616-D5F0-01A9-E44E-31574679444C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CF8013-9FAE-9271-CAA4-9448F5D3E2E3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6C1B898-AF82-869A-0E63-4D538203904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A274F7-B7ED-E9A1-A666-19499C113C84}"/>
              </a:ext>
            </a:extLst>
          </p:cNvPr>
          <p:cNvGrpSpPr/>
          <p:nvPr/>
        </p:nvGrpSpPr>
        <p:grpSpPr>
          <a:xfrm>
            <a:off x="1967791" y="5337873"/>
            <a:ext cx="2931619" cy="906652"/>
            <a:chOff x="1967792" y="5333340"/>
            <a:chExt cx="1093615" cy="9157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3F4A38-5116-3263-DD99-4DF4D423C17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C4AAA90-FDF1-F939-844B-923250A80E5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1" name="Oval 5">
            <a:extLst>
              <a:ext uri="{FF2B5EF4-FFF2-40B4-BE49-F238E27FC236}">
                <a16:creationId xmlns:a16="http://schemas.microsoft.com/office/drawing/2014/main" id="{E53E981F-CB2F-7CFF-2729-306CDC22A79A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03A9F231-C138-4765-C899-BE2FDFB7C0B3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20628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3" name="Oval 8">
            <a:extLst>
              <a:ext uri="{FF2B5EF4-FFF2-40B4-BE49-F238E27FC236}">
                <a16:creationId xmlns:a16="http://schemas.microsoft.com/office/drawing/2014/main" id="{280104AD-EA51-9A5D-E69A-69D2B8AD1DC4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4" name="Oval 9">
            <a:extLst>
              <a:ext uri="{FF2B5EF4-FFF2-40B4-BE49-F238E27FC236}">
                <a16:creationId xmlns:a16="http://schemas.microsoft.com/office/drawing/2014/main" id="{A23C515F-7CAC-4597-5F0A-2FC3DC875AB8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id="{6D35879C-3467-D91D-E1F5-4108CCB35819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218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D2B7FD19-2781-E6D0-4559-99451E417A6E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5076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C9D90EE8-3043-9994-0F7D-9C1BCB0F45F9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424E3B-D90F-0EC6-FA4C-CA5B7C48F950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820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8089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3EC03402-80D6-47F2-AEF3-C704C3FC2B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090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090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8090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8090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80904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8090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80906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80907" name="AutoShape 24"/>
          <p:cNvCxnSpPr>
            <a:cxnSpLocks noChangeShapeType="1"/>
            <a:stCxn id="80900" idx="3"/>
            <a:endCxn id="80902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908" name="AutoShape 26"/>
          <p:cNvCxnSpPr>
            <a:cxnSpLocks noChangeShapeType="1"/>
            <a:stCxn id="80901" idx="2"/>
            <a:endCxn id="80900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909" name="AutoShape 32"/>
          <p:cNvCxnSpPr>
            <a:cxnSpLocks noChangeShapeType="1"/>
            <a:stCxn id="80903" idx="0"/>
            <a:endCxn id="80901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0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80911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80912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80913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80914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80915" name="AutoShape 26"/>
          <p:cNvCxnSpPr>
            <a:cxnSpLocks noChangeShapeType="1"/>
            <a:stCxn id="80900" idx="5"/>
            <a:endCxn id="80903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0916" name="AutoShape 26"/>
          <p:cNvCxnSpPr>
            <a:cxnSpLocks noChangeShapeType="1"/>
            <a:stCxn id="80902" idx="6"/>
            <a:endCxn id="80903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0917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0918" name="AutoShape 26"/>
          <p:cNvCxnSpPr>
            <a:cxnSpLocks noChangeShapeType="1"/>
            <a:stCxn id="80903" idx="6"/>
            <a:endCxn id="80905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0919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0920" name="AutoShape 32"/>
          <p:cNvCxnSpPr>
            <a:cxnSpLocks noChangeShapeType="1"/>
            <a:stCxn id="80905" idx="1"/>
            <a:endCxn id="80901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0921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0922" name="AutoShape 26"/>
          <p:cNvCxnSpPr>
            <a:cxnSpLocks noChangeShapeType="1"/>
            <a:stCxn id="80902" idx="5"/>
            <a:endCxn id="80904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0923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80924" name="AutoShape 32"/>
          <p:cNvCxnSpPr>
            <a:cxnSpLocks noChangeShapeType="1"/>
            <a:stCxn id="80903" idx="4"/>
            <a:endCxn id="80904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5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80926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80927" name="AutoShape 26"/>
          <p:cNvCxnSpPr>
            <a:cxnSpLocks noChangeShapeType="1"/>
            <a:stCxn id="80903" idx="5"/>
            <a:endCxn id="80906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28" name="AutoShape 26"/>
          <p:cNvCxnSpPr>
            <a:cxnSpLocks noChangeShapeType="1"/>
            <a:stCxn id="80906" idx="0"/>
            <a:endCxn id="80905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9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80930" name="AutoShape 26"/>
          <p:cNvCxnSpPr>
            <a:cxnSpLocks noChangeShapeType="1"/>
            <a:stCxn id="80904" idx="6"/>
            <a:endCxn id="80906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3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80932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(D,E)</a:t>
            </a:r>
          </a:p>
          <a:p>
            <a:pPr eaLnBrk="1" hangingPunct="1">
              <a:buFontTx/>
              <a:buNone/>
            </a:pPr>
            <a:r>
              <a:rPr lang="en-US"/>
              <a:t>2:  </a:t>
            </a:r>
            <a:r>
              <a:rPr lang="en-US">
                <a:solidFill>
                  <a:schemeClr val="bg2"/>
                </a:solidFill>
              </a:rPr>
              <a:t>(A,B)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(C,F)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(B,E), (D,E), (C,F)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D32227-4FCB-346A-2754-35C202108A32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E3F9A2-979A-099D-84AB-B2D5716BB7FF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C5E3EB-62D1-162A-6214-999F91D643D0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A40C7E-7062-1ED4-B450-ABD0035A7574}"/>
              </a:ext>
            </a:extLst>
          </p:cNvPr>
          <p:cNvGrpSpPr/>
          <p:nvPr/>
        </p:nvGrpSpPr>
        <p:grpSpPr>
          <a:xfrm>
            <a:off x="1967791" y="5337873"/>
            <a:ext cx="2931619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A4EC7D-3F93-3BBB-9F05-3DDA8ADBF2A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6186AB2-0348-3725-69B4-8CD18AB7485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48" name="Oval 5">
            <a:extLst>
              <a:ext uri="{FF2B5EF4-FFF2-40B4-BE49-F238E27FC236}">
                <a16:creationId xmlns:a16="http://schemas.microsoft.com/office/drawing/2014/main" id="{3D551000-1208-8EC4-C867-9328D7F999A7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E51E2A37-7F6A-BF30-13B2-8D47522FEB80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20628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D81751F0-925E-1C68-7EB7-454C0CB86C10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493700B9-ED46-5E7B-8E70-7A2115621449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2CA1B944-B5F0-0846-8866-D292FC016171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218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3" name="Oval 11">
            <a:extLst>
              <a:ext uri="{FF2B5EF4-FFF2-40B4-BE49-F238E27FC236}">
                <a16:creationId xmlns:a16="http://schemas.microsoft.com/office/drawing/2014/main" id="{21813949-AA3F-AA71-DD9E-64A0E9FF08D8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5076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8852C1CF-4019-7A7D-5562-3731F606D2C6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D68BD7-6F20-3974-5A63-C90D100CA412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257113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</a:t>
            </a:r>
          </a:p>
        </p:txBody>
      </p:sp>
      <p:sp>
        <p:nvSpPr>
          <p:cNvPr id="8294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7342AB3-0411-40DA-9188-49E11B3785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294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2949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82950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82951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82952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82953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82954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82955" name="AutoShape 24"/>
          <p:cNvCxnSpPr>
            <a:cxnSpLocks noChangeShapeType="1"/>
            <a:stCxn id="82948" idx="3"/>
            <a:endCxn id="82950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956" name="AutoShape 26"/>
          <p:cNvCxnSpPr>
            <a:cxnSpLocks noChangeShapeType="1"/>
            <a:stCxn id="82949" idx="2"/>
            <a:endCxn id="82948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957" name="AutoShape 32"/>
          <p:cNvCxnSpPr>
            <a:cxnSpLocks noChangeShapeType="1"/>
            <a:stCxn id="82951" idx="0"/>
            <a:endCxn id="82949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958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82959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82960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8296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82963" name="AutoShape 26"/>
          <p:cNvCxnSpPr>
            <a:cxnSpLocks noChangeShapeType="1"/>
            <a:stCxn id="82948" idx="5"/>
            <a:endCxn id="82951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2964" name="AutoShape 26"/>
          <p:cNvCxnSpPr>
            <a:cxnSpLocks noChangeShapeType="1"/>
            <a:stCxn id="82950" idx="6"/>
            <a:endCxn id="82951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2965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2966" name="AutoShape 26"/>
          <p:cNvCxnSpPr>
            <a:cxnSpLocks noChangeShapeType="1"/>
            <a:stCxn id="82951" idx="6"/>
            <a:endCxn id="82953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2967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2968" name="AutoShape 32"/>
          <p:cNvCxnSpPr>
            <a:cxnSpLocks noChangeShapeType="1"/>
            <a:stCxn id="82953" idx="1"/>
            <a:endCxn id="82949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2969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82970" name="AutoShape 26"/>
          <p:cNvCxnSpPr>
            <a:cxnSpLocks noChangeShapeType="1"/>
            <a:stCxn id="82950" idx="5"/>
            <a:endCxn id="82952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2971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82972" name="AutoShape 32"/>
          <p:cNvCxnSpPr>
            <a:cxnSpLocks noChangeShapeType="1"/>
            <a:stCxn id="82951" idx="4"/>
            <a:endCxn id="82952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973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82974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82975" name="AutoShape 26"/>
          <p:cNvCxnSpPr>
            <a:cxnSpLocks noChangeShapeType="1"/>
            <a:stCxn id="82951" idx="5"/>
            <a:endCxn id="82954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976" name="AutoShape 26"/>
          <p:cNvCxnSpPr>
            <a:cxnSpLocks noChangeShapeType="1"/>
            <a:stCxn id="82954" idx="0"/>
            <a:endCxn id="82953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82977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82978" name="AutoShape 26"/>
          <p:cNvCxnSpPr>
            <a:cxnSpLocks noChangeShapeType="1"/>
            <a:stCxn id="82952" idx="6"/>
            <a:endCxn id="82954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979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82980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(D,E)</a:t>
            </a:r>
          </a:p>
          <a:p>
            <a:pPr eaLnBrk="1" hangingPunct="1">
              <a:buFontTx/>
              <a:buNone/>
            </a:pPr>
            <a:r>
              <a:rPr lang="en-US"/>
              <a:t>2:  </a:t>
            </a:r>
            <a:r>
              <a:rPr lang="en-US">
                <a:solidFill>
                  <a:schemeClr val="bg2"/>
                </a:solidFill>
              </a:rPr>
              <a:t>(A,B)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(C,F)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(A,C)</a:t>
            </a:r>
          </a:p>
          <a:p>
            <a:pPr eaLnBrk="1" hangingPunct="1">
              <a:buFontTx/>
              <a:buNone/>
            </a:pPr>
            <a:r>
              <a:rPr lang="en-US"/>
              <a:t>3:  </a:t>
            </a:r>
            <a:r>
              <a:rPr lang="en-US">
                <a:solidFill>
                  <a:schemeClr val="bg2"/>
                </a:solidFill>
              </a:rPr>
              <a:t>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(B,E), (D,E), (C,F), (E,G)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5FE88F-1615-212A-20BA-BBD6F8D1E2A4}"/>
              </a:ext>
            </a:extLst>
          </p:cNvPr>
          <p:cNvGrpSpPr/>
          <p:nvPr/>
        </p:nvGrpSpPr>
        <p:grpSpPr>
          <a:xfrm>
            <a:off x="1967791" y="5337873"/>
            <a:ext cx="3442409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7408AD-A1E4-1439-94ED-EECC47AA7F9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0A0E8FE-CA60-A668-8F53-EF93A6C6894C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48" name="Oval 5">
            <a:extLst>
              <a:ext uri="{FF2B5EF4-FFF2-40B4-BE49-F238E27FC236}">
                <a16:creationId xmlns:a16="http://schemas.microsoft.com/office/drawing/2014/main" id="{D36CFD66-5667-4EDA-09C6-2D0A0B5E4378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1AE17558-8150-CEDE-B5BF-096778480F02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20628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40E8051B-AAA2-B9C5-2116-35B952719E77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80F93D5D-8C0E-0F25-8691-62916C0DF3D0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B88D4EC8-FFB9-F9EA-B39C-AE28DA930CB8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218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3" name="Oval 11">
            <a:extLst>
              <a:ext uri="{FF2B5EF4-FFF2-40B4-BE49-F238E27FC236}">
                <a16:creationId xmlns:a16="http://schemas.microsoft.com/office/drawing/2014/main" id="{AD1D6461-D8C6-1547-1A10-9441C41E0409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5076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3858F466-FF6E-ACEC-C512-57D68C18CE67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10264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6C92CC-F993-3606-81BF-82C8E2B0E096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290022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1ABB-D05F-5F0A-F095-140CD450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DB8D-90E6-E0C9-6D94-363212E7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Equivalence class</a:t>
            </a:r>
            <a:r>
              <a:rPr lang="en-US" dirty="0"/>
              <a:t>: just the name we give to the subset of elements that are “equivalent” to each other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Disjoint Set ADT helps us keeps track of equivalence classes</a:t>
            </a:r>
          </a:p>
          <a:p>
            <a:r>
              <a:rPr lang="en-US" dirty="0"/>
              <a:t>Everyone belongs to a unique class</a:t>
            </a:r>
          </a:p>
          <a:p>
            <a:r>
              <a:rPr lang="en-US" dirty="0"/>
              <a:t>Everyone in an equivalence class is related to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C7DA5-7E24-34C3-0D4F-FD7015E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29111-46ED-6CE8-8AB6-C6842335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92447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AE63-53D0-9B1B-A811-DC92CFD5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F525-C4AB-6076-AC17-3FDD1C84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7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 311: a relation, R, relates two elements in our set. (set can be a set of fruit {pears, peaches, apples…} or nodes in graph)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equivalence relation satisfies three properties:</a:t>
            </a:r>
          </a:p>
          <a:p>
            <a:pPr marL="457200" lvl="1" indent="0">
              <a:buNone/>
            </a:pPr>
            <a:r>
              <a:rPr lang="en-US" sz="2000" dirty="0"/>
              <a:t>Let “=“ be our example relation R, then…</a:t>
            </a:r>
          </a:p>
          <a:p>
            <a:pPr marL="0" indent="0">
              <a:buNone/>
            </a:pPr>
            <a:r>
              <a:rPr lang="en-US" b="1" dirty="0"/>
              <a:t>Reflexive</a:t>
            </a:r>
            <a:r>
              <a:rPr lang="en-US" dirty="0"/>
              <a:t>: x = x</a:t>
            </a:r>
          </a:p>
          <a:p>
            <a:pPr marL="0" indent="0">
              <a:buNone/>
            </a:pPr>
            <a:r>
              <a:rPr lang="en-US" b="1" dirty="0"/>
              <a:t>Symmetric:</a:t>
            </a:r>
            <a:r>
              <a:rPr lang="en-US" dirty="0"/>
              <a:t> if x = y then y = x</a:t>
            </a:r>
          </a:p>
          <a:p>
            <a:pPr marL="0" indent="0">
              <a:buNone/>
            </a:pPr>
            <a:r>
              <a:rPr lang="en-US" b="1" dirty="0"/>
              <a:t>Transitive:</a:t>
            </a:r>
            <a:r>
              <a:rPr lang="en-US" dirty="0"/>
              <a:t> if x = y, y = z, then x = 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315D5-7692-F444-6644-AB5A1242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A69D4FA9-969C-E3CF-D2B4-C851C64B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61429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  <a:endParaRPr lang="en-US" dirty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32130F3-1C7E-4462-B434-EC7EF010527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270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2709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2710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2711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2712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2713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2714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2715" name="AutoShape 24"/>
          <p:cNvCxnSpPr>
            <a:cxnSpLocks noChangeShapeType="1"/>
            <a:stCxn id="72708" idx="3"/>
            <a:endCxn id="72710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16" name="AutoShape 26"/>
          <p:cNvCxnSpPr>
            <a:cxnSpLocks noChangeShapeType="1"/>
            <a:stCxn id="72709" idx="2"/>
            <a:endCxn id="72708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17" name="AutoShape 32"/>
          <p:cNvCxnSpPr>
            <a:cxnSpLocks noChangeShapeType="1"/>
            <a:stCxn id="72711" idx="0"/>
            <a:endCxn id="72709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8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2719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2720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1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27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2723" name="AutoShape 26"/>
          <p:cNvCxnSpPr>
            <a:cxnSpLocks noChangeShapeType="1"/>
            <a:stCxn id="72708" idx="5"/>
            <a:endCxn id="72711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724" name="AutoShape 26"/>
          <p:cNvCxnSpPr>
            <a:cxnSpLocks noChangeShapeType="1"/>
            <a:stCxn id="72710" idx="6"/>
            <a:endCxn id="72711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2725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26" name="AutoShape 26"/>
          <p:cNvCxnSpPr>
            <a:cxnSpLocks noChangeShapeType="1"/>
            <a:stCxn id="72711" idx="6"/>
            <a:endCxn id="72713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7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28" name="AutoShape 32"/>
          <p:cNvCxnSpPr>
            <a:cxnSpLocks noChangeShapeType="1"/>
            <a:stCxn id="72713" idx="1"/>
            <a:endCxn id="72709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2729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30" name="AutoShape 26"/>
          <p:cNvCxnSpPr>
            <a:cxnSpLocks noChangeShapeType="1"/>
            <a:stCxn id="72710" idx="5"/>
            <a:endCxn id="72712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1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2732" name="AutoShape 32"/>
          <p:cNvCxnSpPr>
            <a:cxnSpLocks noChangeShapeType="1"/>
            <a:stCxn id="72711" idx="4"/>
            <a:endCxn id="72712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3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2734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2735" name="AutoShape 26"/>
          <p:cNvCxnSpPr>
            <a:cxnSpLocks noChangeShapeType="1"/>
            <a:stCxn id="72711" idx="5"/>
            <a:endCxn id="72714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36" name="AutoShape 26"/>
          <p:cNvCxnSpPr>
            <a:cxnSpLocks noChangeShapeType="1"/>
            <a:stCxn id="72714" idx="0"/>
            <a:endCxn id="72713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7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2738" name="AutoShape 26"/>
          <p:cNvCxnSpPr>
            <a:cxnSpLocks noChangeShapeType="1"/>
            <a:stCxn id="72712" idx="6"/>
            <a:endCxn id="72714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9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9B61D4-0AB5-7C8A-5D0E-EC303F627D57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C04D2C-4B9A-4222-F910-AA9D95D8E14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A3D66C-AA59-04DC-82A7-6FE67C12218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✌️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2E9CB7-0D95-2409-EA0D-B769F9DA7CDB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A0AB9B9-DD39-8656-D293-663F81BC504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F6C2A5-ADA5-1874-64F7-0A4E05E4B427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</a:t>
              </a:r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7A5AF2-CC58-F9A8-B7DD-0FB94950D719}"/>
              </a:ext>
            </a:extLst>
          </p:cNvPr>
          <p:cNvGrpSpPr/>
          <p:nvPr/>
        </p:nvGrpSpPr>
        <p:grpSpPr>
          <a:xfrm>
            <a:off x="3758492" y="5337873"/>
            <a:ext cx="1565554" cy="906652"/>
            <a:chOff x="1967792" y="5333340"/>
            <a:chExt cx="1093615" cy="91571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E329D2-97D3-B8F2-4643-C192F8DDAE4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9AF5C1-EABC-3D30-C943-FD389F1651AF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⟒⎎☌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D8F528-4104-4234-2458-9768C0471882}"/>
              </a:ext>
            </a:extLst>
          </p:cNvPr>
          <p:cNvGrpSpPr/>
          <p:nvPr/>
        </p:nvGrpSpPr>
        <p:grpSpPr>
          <a:xfrm>
            <a:off x="1967792" y="5337873"/>
            <a:ext cx="1608389" cy="906652"/>
            <a:chOff x="1967792" y="5333340"/>
            <a:chExt cx="1093615" cy="9157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001A731-82DB-10E4-201B-D769915E9BA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B80B5E-2333-8BBD-E60D-82627E42213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7" name="Oval 5">
            <a:extLst>
              <a:ext uri="{FF2B5EF4-FFF2-40B4-BE49-F238E27FC236}">
                <a16:creationId xmlns:a16="http://schemas.microsoft.com/office/drawing/2014/main" id="{83759CAD-6BCE-3EFB-C613-99BF59A219E6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767B269A-791F-8037-7BB0-0D050FB40FDC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129615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6F55AAAD-7AA7-13EA-B0AF-1B1571CB3679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14B79D48-01F2-CA14-EB23-8A5B04E1A689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4F13D8A9-9DA9-09F2-3B36-0DBA0D258EC8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D0860176-5357-4EE3-F04D-ABF0F79D1A4F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56406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57F48CC6-4BF3-B466-7B33-872F5370AD20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7E836C-456A-3231-65AE-AE8FDB2DF882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887383-F75F-433F-6B63-CF9FF9D50CB7}"/>
              </a:ext>
            </a:extLst>
          </p:cNvPr>
          <p:cNvSpPr txBox="1"/>
          <p:nvPr/>
        </p:nvSpPr>
        <p:spPr>
          <a:xfrm>
            <a:off x="1852190" y="4356242"/>
            <a:ext cx="828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Name of equivalence class/group is not significant, as long as unique to other group names</a:t>
            </a:r>
          </a:p>
        </p:txBody>
      </p:sp>
    </p:spTree>
    <p:extLst>
      <p:ext uri="{BB962C8B-B14F-4D97-AF65-F5344CB8AC3E}">
        <p14:creationId xmlns:p14="http://schemas.microsoft.com/office/powerpoint/2010/main" val="15710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4D71-55A5-4D1C-AAEB-32612F62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Formalization: Disjoint Set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7D10-4E7E-42FA-946A-24984E78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3525"/>
            <a:ext cx="7150360" cy="4822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Find(x)</a:t>
            </a:r>
            <a:r>
              <a:rPr lang="en-US" dirty="0"/>
              <a:t>:</a:t>
            </a:r>
          </a:p>
          <a:p>
            <a:r>
              <a:rPr lang="en-US" sz="2400" dirty="0"/>
              <a:t>Returns the name of the set containing x.</a:t>
            </a:r>
          </a:p>
          <a:p>
            <a:pPr lvl="1"/>
            <a:r>
              <a:rPr lang="en-US" sz="2000" dirty="0"/>
              <a:t>Name can be anything as it long as it uniquely identifies the set and everyone agrees to that name</a:t>
            </a:r>
          </a:p>
          <a:p>
            <a:r>
              <a:rPr lang="en-US" sz="2400" dirty="0"/>
              <a:t>Ex: Given sets </a:t>
            </a:r>
            <a:endParaRPr lang="en-US" sz="2000" dirty="0"/>
          </a:p>
          <a:p>
            <a:pPr lvl="1"/>
            <a:r>
              <a:rPr lang="en-US" sz="1800" b="1" dirty="0"/>
              <a:t>Find(10) </a:t>
            </a:r>
            <a:r>
              <a:rPr lang="en-US" sz="1800" dirty="0"/>
              <a:t>returns 1</a:t>
            </a:r>
          </a:p>
          <a:p>
            <a:pPr lvl="1"/>
            <a:r>
              <a:rPr lang="en-US" sz="1800" b="1" dirty="0"/>
              <a:t>Find(4) </a:t>
            </a:r>
            <a:r>
              <a:rPr lang="en-US" sz="1800" dirty="0"/>
              <a:t>returns 2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Union(group1, group2)</a:t>
            </a:r>
            <a:r>
              <a:rPr lang="en-US" dirty="0"/>
              <a:t>:</a:t>
            </a:r>
          </a:p>
          <a:p>
            <a:r>
              <a:rPr lang="en-US" sz="2400" dirty="0"/>
              <a:t>Takes the union of two sets named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group1</a:t>
            </a:r>
            <a:r>
              <a:rPr lang="en-US" sz="2400" dirty="0"/>
              <a:t> 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group2</a:t>
            </a:r>
          </a:p>
          <a:p>
            <a:r>
              <a:rPr lang="en-US" sz="2400" dirty="0"/>
              <a:t>Ex: Given the above sets</a:t>
            </a:r>
          </a:p>
          <a:p>
            <a:pPr lvl="1"/>
            <a:r>
              <a:rPr lang="en-US" sz="1800" b="1" dirty="0"/>
              <a:t>Union(2, 3) </a:t>
            </a:r>
            <a:r>
              <a:rPr lang="en-US" sz="1800" dirty="0"/>
              <a:t>=&gt; 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DAB44-4E71-4E40-B8E0-55E8C452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28735-B3E4-4C37-8C17-BAF463AC43C9}"/>
              </a:ext>
            </a:extLst>
          </p:cNvPr>
          <p:cNvSpPr txBox="1"/>
          <p:nvPr/>
        </p:nvSpPr>
        <p:spPr>
          <a:xfrm>
            <a:off x="8140818" y="1441130"/>
            <a:ext cx="3835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Runtime:</a:t>
            </a:r>
          </a:p>
          <a:p>
            <a:r>
              <a:rPr lang="en-US" sz="2400" b="1" i="1" dirty="0"/>
              <a:t>amortized </a:t>
            </a:r>
            <a:r>
              <a:rPr lang="en-US" sz="2400" b="1" u="sng" dirty="0">
                <a:solidFill>
                  <a:srgbClr val="FF0000"/>
                </a:solidFill>
              </a:rPr>
              <a:t>O(1)</a:t>
            </a:r>
            <a:endParaRPr lang="en-US" sz="2400" dirty="0"/>
          </a:p>
          <a:p>
            <a:r>
              <a:rPr lang="en-US" sz="2400" dirty="0"/>
              <a:t>Worst case </a:t>
            </a:r>
            <a:r>
              <a:rPr lang="en-US" sz="2400" b="1" u="sng" dirty="0">
                <a:solidFill>
                  <a:srgbClr val="FF0000"/>
                </a:solidFill>
              </a:rPr>
              <a:t>O(log n)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8A5DB-29B5-432F-AB5F-137608B32E71}"/>
              </a:ext>
            </a:extLst>
          </p:cNvPr>
          <p:cNvSpPr txBox="1"/>
          <p:nvPr/>
        </p:nvSpPr>
        <p:spPr>
          <a:xfrm>
            <a:off x="8140818" y="4470019"/>
            <a:ext cx="3652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Union Runtime:</a:t>
            </a:r>
          </a:p>
          <a:p>
            <a:r>
              <a:rPr lang="en-US" sz="2400" dirty="0"/>
              <a:t>Worst case </a:t>
            </a:r>
            <a:r>
              <a:rPr lang="en-US" sz="2400" b="1" u="sng" dirty="0">
                <a:solidFill>
                  <a:srgbClr val="FF0000"/>
                </a:solidFill>
              </a:rPr>
              <a:t>O(1)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FE77540-66FF-AA32-B4B0-ED9B3F67D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93834"/>
              </p:ext>
            </p:extLst>
          </p:nvPr>
        </p:nvGraphicFramePr>
        <p:xfrm>
          <a:off x="3665409" y="3058160"/>
          <a:ext cx="41577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930">
                  <a:extLst>
                    <a:ext uri="{9D8B030D-6E8A-4147-A177-3AD203B41FA5}">
                      <a16:colId xmlns:a16="http://schemas.microsoft.com/office/drawing/2014/main" val="3418008908"/>
                    </a:ext>
                  </a:extLst>
                </a:gridCol>
                <a:gridCol w="1385930">
                  <a:extLst>
                    <a:ext uri="{9D8B030D-6E8A-4147-A177-3AD203B41FA5}">
                      <a16:colId xmlns:a16="http://schemas.microsoft.com/office/drawing/2014/main" val="3045729076"/>
                    </a:ext>
                  </a:extLst>
                </a:gridCol>
                <a:gridCol w="1385930">
                  <a:extLst>
                    <a:ext uri="{9D8B030D-6E8A-4147-A177-3AD203B41FA5}">
                      <a16:colId xmlns:a16="http://schemas.microsoft.com/office/drawing/2014/main" val="439441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2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3, 5, </a:t>
                      </a:r>
                      <a:r>
                        <a:rPr lang="en-US" sz="1800" u="sng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/>
                        <a:t>,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800" dirty="0"/>
                        <a:t>,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98143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D230180-DCE2-24B8-D497-4965C1E19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1848"/>
              </p:ext>
            </p:extLst>
          </p:nvPr>
        </p:nvGraphicFramePr>
        <p:xfrm>
          <a:off x="3472369" y="5797232"/>
          <a:ext cx="293859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930">
                  <a:extLst>
                    <a:ext uri="{9D8B030D-6E8A-4147-A177-3AD203B41FA5}">
                      <a16:colId xmlns:a16="http://schemas.microsoft.com/office/drawing/2014/main" val="3418008908"/>
                    </a:ext>
                  </a:extLst>
                </a:gridCol>
                <a:gridCol w="1552661">
                  <a:extLst>
                    <a:ext uri="{9D8B030D-6E8A-4147-A177-3AD203B41FA5}">
                      <a16:colId xmlns:a16="http://schemas.microsoft.com/office/drawing/2014/main" val="304572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2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</a:rPr>
                        <a:t>3, 5, 10, 13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</a:rPr>
                        <a:t>2, 4, 8, </a:t>
                      </a:r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98143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32BD162-0EB1-55E7-11D2-34EA1E7A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2681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00A-F0B9-4813-B3B2-3247DCC0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Runtime Goals of DS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A850-FC56-4C3A-8A85-3CC3DF51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we have 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b="1" dirty="0"/>
              <a:t> </a:t>
            </a:r>
            <a:r>
              <a:rPr lang="en-US" dirty="0"/>
              <a:t>elements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consideration: an “overall runtime”, </a:t>
            </a:r>
            <a:r>
              <a:rPr lang="en-US" dirty="0" err="1"/>
              <a:t>ie</a:t>
            </a:r>
            <a:r>
              <a:rPr lang="en-US" dirty="0"/>
              <a:t>: what is the total cost of: </a:t>
            </a:r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i="1" dirty="0"/>
              <a:t> </a:t>
            </a:r>
            <a:r>
              <a:rPr lang="en-US" dirty="0"/>
              <a:t>finds and </a:t>
            </a:r>
            <a:r>
              <a:rPr lang="en-US" dirty="0">
                <a:solidFill>
                  <a:srgbClr val="0070C0"/>
                </a:solidFill>
              </a:rPr>
              <a:t>≤ </a:t>
            </a:r>
            <a:r>
              <a:rPr lang="en-US" b="1" i="1" dirty="0">
                <a:solidFill>
                  <a:srgbClr val="0070C0"/>
                </a:solidFill>
              </a:rPr>
              <a:t>n-1 </a:t>
            </a:r>
            <a:r>
              <a:rPr lang="en-US" dirty="0"/>
              <a:t>unions?</a:t>
            </a:r>
          </a:p>
          <a:p>
            <a:pPr marL="0" indent="0">
              <a:buNone/>
            </a:pPr>
            <a:r>
              <a:rPr lang="en-US" dirty="0"/>
              <a:t>	Goal : </a:t>
            </a:r>
            <a:r>
              <a:rPr lang="en-US" b="1" i="1" dirty="0">
                <a:solidFill>
                  <a:srgbClr val="0070C0"/>
                </a:solidFill>
              </a:rPr>
              <a:t>O(m +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18F1-C5B1-4A14-91A3-0C068920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B6007-A74A-5815-D24E-7883CD1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77606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DC19-1FDB-4893-A2F1-00A7B3BD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a new </a:t>
            </a:r>
            <a:r>
              <a:rPr lang="en-US" dirty="0" err="1"/>
              <a:t>datastructure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7252-A4BC-4E75-B7DB-681A374F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16"/>
            <a:ext cx="10515600" cy="1095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to implement the Disjoint Set ADT using a familiar </a:t>
            </a:r>
            <a:r>
              <a:rPr lang="en-US" dirty="0" err="1"/>
              <a:t>datastructure</a:t>
            </a:r>
            <a:r>
              <a:rPr lang="en-US" dirty="0"/>
              <a:t>: HashMap!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2054F-A6BA-4C2B-BAA7-E4194A5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3EC48-CB6A-3E7A-DE3A-C65BA213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1809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BE08-C660-4E1D-9971-228654D0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20A2-8B67-433B-BD4A-BF74214DA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15 Extended to be Due Tuesday May 31</a:t>
            </a:r>
            <a:r>
              <a:rPr lang="en-US" baseline="30000" dirty="0"/>
              <a:t>st</a:t>
            </a:r>
            <a:endParaRPr lang="en-US" baseline="30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Last few assignments: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P3 due Tuesday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EX16 due next Friday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Final!!</a:t>
            </a:r>
          </a:p>
          <a:p>
            <a:r>
              <a:rPr lang="en-US" dirty="0">
                <a:sym typeface="Wingdings" panose="05000000000000000000" pitchFamily="2" charset="2"/>
              </a:rPr>
              <a:t>Memorial Day Monday, Scheduled OH are cancelled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C821-46A1-4517-8156-F4B6A00A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0C-2B7D-BEDD-7731-64E5FD2C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71401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DC19-1FDB-4893-A2F1-00A7B3BD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a new </a:t>
            </a:r>
            <a:r>
              <a:rPr lang="en-US" dirty="0" err="1"/>
              <a:t>datastructure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7252-A4BC-4E75-B7DB-681A374F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16"/>
            <a:ext cx="10515600" cy="1095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to implement the Disjoint Set ADT using a familiar </a:t>
            </a:r>
            <a:r>
              <a:rPr lang="en-US" dirty="0" err="1"/>
              <a:t>datastructure</a:t>
            </a:r>
            <a:r>
              <a:rPr lang="en-US" dirty="0"/>
              <a:t>: HashMap! </a:t>
            </a:r>
            <a:r>
              <a:rPr lang="en-US" sz="2000" i="1" dirty="0"/>
              <a:t>(assume no hash collisions)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2054F-A6BA-4C2B-BAA7-E4194A5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21AFA88-66E5-4638-9201-771397840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69477"/>
              </p:ext>
            </p:extLst>
          </p:nvPr>
        </p:nvGraphicFramePr>
        <p:xfrm>
          <a:off x="1170866" y="3429000"/>
          <a:ext cx="595790" cy="236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790">
                  <a:extLst>
                    <a:ext uri="{9D8B030D-6E8A-4147-A177-3AD203B41FA5}">
                      <a16:colId xmlns:a16="http://schemas.microsoft.com/office/drawing/2014/main" val="2283702153"/>
                    </a:ext>
                  </a:extLst>
                </a:gridCol>
              </a:tblGrid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30206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250020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37899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871032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5203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4FF408-1ED9-4BD6-8A4C-DB2DE9AF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13697"/>
              </p:ext>
            </p:extLst>
          </p:nvPr>
        </p:nvGraphicFramePr>
        <p:xfrm>
          <a:off x="4301724" y="3553287"/>
          <a:ext cx="524769" cy="236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769">
                  <a:extLst>
                    <a:ext uri="{9D8B030D-6E8A-4147-A177-3AD203B41FA5}">
                      <a16:colId xmlns:a16="http://schemas.microsoft.com/office/drawing/2014/main" val="2283702153"/>
                    </a:ext>
                  </a:extLst>
                </a:gridCol>
              </a:tblGrid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30206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250020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37899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871032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5203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609C2F-CEEF-4FCA-A2AE-9C059C39521E}"/>
              </a:ext>
            </a:extLst>
          </p:cNvPr>
          <p:cNvSpPr txBox="1"/>
          <p:nvPr/>
        </p:nvSpPr>
        <p:spPr>
          <a:xfrm>
            <a:off x="1170867" y="2375178"/>
            <a:ext cx="297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1: Value -&gt; Set 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D9FFC-F26B-4795-BD07-E3EDE7A7CBED}"/>
              </a:ext>
            </a:extLst>
          </p:cNvPr>
          <p:cNvSpPr txBox="1"/>
          <p:nvPr/>
        </p:nvSpPr>
        <p:spPr>
          <a:xfrm>
            <a:off x="4301724" y="2375178"/>
            <a:ext cx="445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2: Set ID -&gt; Values (LinkedList)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02859D-75CA-4DEB-B12F-7A2E6A2CEE3E}"/>
              </a:ext>
            </a:extLst>
          </p:cNvPr>
          <p:cNvCxnSpPr>
            <a:cxnSpLocks/>
          </p:cNvCxnSpPr>
          <p:nvPr/>
        </p:nvCxnSpPr>
        <p:spPr>
          <a:xfrm>
            <a:off x="1695635" y="3648722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4ED78D-ADD9-4E9F-AAB1-B622479CCC80}"/>
              </a:ext>
            </a:extLst>
          </p:cNvPr>
          <p:cNvCxnSpPr>
            <a:cxnSpLocks/>
          </p:cNvCxnSpPr>
          <p:nvPr/>
        </p:nvCxnSpPr>
        <p:spPr>
          <a:xfrm>
            <a:off x="1695635" y="4145872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D16ED5-3FFA-4572-BA6A-49CC436EE480}"/>
              </a:ext>
            </a:extLst>
          </p:cNvPr>
          <p:cNvCxnSpPr>
            <a:cxnSpLocks/>
          </p:cNvCxnSpPr>
          <p:nvPr/>
        </p:nvCxnSpPr>
        <p:spPr>
          <a:xfrm>
            <a:off x="1695635" y="4598633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0D97E8-99E3-4B28-AC69-93A976DF6E6F}"/>
              </a:ext>
            </a:extLst>
          </p:cNvPr>
          <p:cNvCxnSpPr>
            <a:cxnSpLocks/>
          </p:cNvCxnSpPr>
          <p:nvPr/>
        </p:nvCxnSpPr>
        <p:spPr>
          <a:xfrm>
            <a:off x="1695635" y="510466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A2048-D97A-4496-BF67-6C19AF1AA7AC}"/>
              </a:ext>
            </a:extLst>
          </p:cNvPr>
          <p:cNvSpPr txBox="1"/>
          <p:nvPr/>
        </p:nvSpPr>
        <p:spPr>
          <a:xfrm>
            <a:off x="2104995" y="3388360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055205-27E8-4318-B1B0-9E041219A339}"/>
              </a:ext>
            </a:extLst>
          </p:cNvPr>
          <p:cNvSpPr txBox="1"/>
          <p:nvPr/>
        </p:nvSpPr>
        <p:spPr>
          <a:xfrm>
            <a:off x="2104995" y="3920566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7BABC-A87B-438B-92D9-3085E474A375}"/>
              </a:ext>
            </a:extLst>
          </p:cNvPr>
          <p:cNvSpPr txBox="1"/>
          <p:nvPr/>
        </p:nvSpPr>
        <p:spPr>
          <a:xfrm>
            <a:off x="2104995" y="4373327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322A4-AFEA-4C3E-8031-CDA1F3EE8C6B}"/>
              </a:ext>
            </a:extLst>
          </p:cNvPr>
          <p:cNvSpPr txBox="1"/>
          <p:nvPr/>
        </p:nvSpPr>
        <p:spPr>
          <a:xfrm>
            <a:off x="2104995" y="4879354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AB1C71-4D1E-4FEF-88B2-35B34CB77845}"/>
              </a:ext>
            </a:extLst>
          </p:cNvPr>
          <p:cNvCxnSpPr>
            <a:cxnSpLocks/>
          </p:cNvCxnSpPr>
          <p:nvPr/>
        </p:nvCxnSpPr>
        <p:spPr>
          <a:xfrm>
            <a:off x="4767310" y="375268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201B75-B1B7-4A9A-88E3-42741D9F636F}"/>
              </a:ext>
            </a:extLst>
          </p:cNvPr>
          <p:cNvCxnSpPr>
            <a:cxnSpLocks/>
          </p:cNvCxnSpPr>
          <p:nvPr/>
        </p:nvCxnSpPr>
        <p:spPr>
          <a:xfrm>
            <a:off x="4767310" y="424983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21F10C-9E35-4583-AF42-563C4D47EB2E}"/>
              </a:ext>
            </a:extLst>
          </p:cNvPr>
          <p:cNvSpPr txBox="1"/>
          <p:nvPr/>
        </p:nvSpPr>
        <p:spPr>
          <a:xfrm>
            <a:off x="5176670" y="3492318"/>
            <a:ext cx="10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 A, D]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73D1D9-2EBE-45AE-A784-ADF40611EB58}"/>
              </a:ext>
            </a:extLst>
          </p:cNvPr>
          <p:cNvSpPr txBox="1"/>
          <p:nvPr/>
        </p:nvSpPr>
        <p:spPr>
          <a:xfrm>
            <a:off x="5176669" y="4024524"/>
            <a:ext cx="102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 B, C]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9E36D0F-17E5-498A-9776-8AC6290E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11101"/>
              </p:ext>
            </p:extLst>
          </p:nvPr>
        </p:nvGraphicFramePr>
        <p:xfrm>
          <a:off x="7624935" y="3400029"/>
          <a:ext cx="4121952" cy="14844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3984">
                  <a:extLst>
                    <a:ext uri="{9D8B030D-6E8A-4147-A177-3AD203B41FA5}">
                      <a16:colId xmlns:a16="http://schemas.microsoft.com/office/drawing/2014/main" val="1029093909"/>
                    </a:ext>
                  </a:extLst>
                </a:gridCol>
                <a:gridCol w="1373984">
                  <a:extLst>
                    <a:ext uri="{9D8B030D-6E8A-4147-A177-3AD203B41FA5}">
                      <a16:colId xmlns:a16="http://schemas.microsoft.com/office/drawing/2014/main" val="2487127728"/>
                    </a:ext>
                  </a:extLst>
                </a:gridCol>
                <a:gridCol w="1373984">
                  <a:extLst>
                    <a:ext uri="{9D8B030D-6E8A-4147-A177-3AD203B41FA5}">
                      <a16:colId xmlns:a16="http://schemas.microsoft.com/office/drawing/2014/main" val="585983905"/>
                    </a:ext>
                  </a:extLst>
                </a:gridCol>
              </a:tblGrid>
              <a:tr h="494818">
                <a:tc>
                  <a:txBody>
                    <a:bodyPr/>
                    <a:lstStyle/>
                    <a:p>
                      <a:r>
                        <a:rPr lang="en-US" i="1" dirty="0"/>
                        <a:t>n </a:t>
                      </a:r>
                      <a:r>
                        <a:rPr lang="en-US" i="0" dirty="0"/>
                        <a:t>elements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Union()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13546"/>
                  </a:ext>
                </a:extLst>
              </a:tr>
              <a:tr h="494818">
                <a:tc>
                  <a:txBody>
                    <a:bodyPr/>
                    <a:lstStyle/>
                    <a:p>
                      <a:r>
                        <a:rPr lang="en-US" dirty="0"/>
                        <a:t>Approach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25775"/>
                  </a:ext>
                </a:extLst>
              </a:tr>
              <a:tr h="494818">
                <a:tc>
                  <a:txBody>
                    <a:bodyPr/>
                    <a:lstStyle/>
                    <a:p>
                      <a:r>
                        <a:rPr lang="en-US" dirty="0"/>
                        <a:t>Approach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56345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E70E5FF-AC96-577C-011D-CF3799BAAC28}"/>
              </a:ext>
            </a:extLst>
          </p:cNvPr>
          <p:cNvGrpSpPr/>
          <p:nvPr/>
        </p:nvGrpSpPr>
        <p:grpSpPr>
          <a:xfrm>
            <a:off x="10217121" y="2073285"/>
            <a:ext cx="1301197" cy="906652"/>
            <a:chOff x="1967792" y="5333340"/>
            <a:chExt cx="1093615" cy="91571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A3A92-61DA-6812-E6C0-8C0B601F617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344940-FC63-03CB-C23B-551D2C077F0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CE239A-9C57-DC00-B966-D19843A59FCD}"/>
              </a:ext>
            </a:extLst>
          </p:cNvPr>
          <p:cNvGrpSpPr/>
          <p:nvPr/>
        </p:nvGrpSpPr>
        <p:grpSpPr>
          <a:xfrm>
            <a:off x="8904997" y="2073285"/>
            <a:ext cx="1120928" cy="906652"/>
            <a:chOff x="1967792" y="5333340"/>
            <a:chExt cx="1093615" cy="91571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0CB3D9-EC2D-BFA2-DD00-46482D25C883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E07D14-954C-1F34-28BF-461CB65A8FC2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31" name="Oval 5">
            <a:extLst>
              <a:ext uri="{FF2B5EF4-FFF2-40B4-BE49-F238E27FC236}">
                <a16:creationId xmlns:a16="http://schemas.microsoft.com/office/drawing/2014/main" id="{33A17D94-E4EC-E8AB-87CB-C65D8E4D6CF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561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B1F62563-6033-BBF6-A6E6-F16BE84E855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87317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33" name="Oval 8">
            <a:extLst>
              <a:ext uri="{FF2B5EF4-FFF2-40B4-BE49-F238E27FC236}">
                <a16:creationId xmlns:a16="http://schemas.microsoft.com/office/drawing/2014/main" id="{2AC9256E-9C78-63AE-8855-CD625E213AE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50628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5564C7B7-31AB-4CFD-EFE9-7250F906256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20597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370E0F1E-5D07-D6BB-F0E6-4F663703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2280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DC19-1FDB-4893-A2F1-00A7B3BD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a new </a:t>
            </a:r>
            <a:r>
              <a:rPr lang="en-US" dirty="0" err="1"/>
              <a:t>datastructure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7252-A4BC-4E75-B7DB-681A374F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16"/>
            <a:ext cx="10515600" cy="1095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to implement the Disjoint Set ADT using a familiar </a:t>
            </a:r>
            <a:r>
              <a:rPr lang="en-US" dirty="0" err="1"/>
              <a:t>datastructure</a:t>
            </a:r>
            <a:r>
              <a:rPr lang="en-US" dirty="0"/>
              <a:t>: HashMap!</a:t>
            </a:r>
            <a:r>
              <a:rPr lang="en-US" sz="2800" i="1" dirty="0"/>
              <a:t> </a:t>
            </a:r>
            <a:r>
              <a:rPr lang="en-US" sz="2000" i="1" dirty="0"/>
              <a:t>(assume no hash collisions)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2054F-A6BA-4C2B-BAA7-E4194A5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09C2F-CEEF-4FCA-A2AE-9C059C39521E}"/>
              </a:ext>
            </a:extLst>
          </p:cNvPr>
          <p:cNvSpPr txBox="1"/>
          <p:nvPr/>
        </p:nvSpPr>
        <p:spPr>
          <a:xfrm>
            <a:off x="1170867" y="2375178"/>
            <a:ext cx="297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1: Value -&gt; Set 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D9FFC-F26B-4795-BD07-E3EDE7A7CBED}"/>
              </a:ext>
            </a:extLst>
          </p:cNvPr>
          <p:cNvSpPr txBox="1"/>
          <p:nvPr/>
        </p:nvSpPr>
        <p:spPr>
          <a:xfrm>
            <a:off x="4301724" y="2375178"/>
            <a:ext cx="445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2: Set ID -&gt; Values (LinkedList)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9E36D0F-17E5-498A-9776-8AC6290E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52169"/>
              </p:ext>
            </p:extLst>
          </p:nvPr>
        </p:nvGraphicFramePr>
        <p:xfrm>
          <a:off x="7624935" y="3400029"/>
          <a:ext cx="4121952" cy="1979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3984">
                  <a:extLst>
                    <a:ext uri="{9D8B030D-6E8A-4147-A177-3AD203B41FA5}">
                      <a16:colId xmlns:a16="http://schemas.microsoft.com/office/drawing/2014/main" val="1029093909"/>
                    </a:ext>
                  </a:extLst>
                </a:gridCol>
                <a:gridCol w="1373984">
                  <a:extLst>
                    <a:ext uri="{9D8B030D-6E8A-4147-A177-3AD203B41FA5}">
                      <a16:colId xmlns:a16="http://schemas.microsoft.com/office/drawing/2014/main" val="2487127728"/>
                    </a:ext>
                  </a:extLst>
                </a:gridCol>
                <a:gridCol w="1373984">
                  <a:extLst>
                    <a:ext uri="{9D8B030D-6E8A-4147-A177-3AD203B41FA5}">
                      <a16:colId xmlns:a16="http://schemas.microsoft.com/office/drawing/2014/main" val="585983905"/>
                    </a:ext>
                  </a:extLst>
                </a:gridCol>
              </a:tblGrid>
              <a:tr h="494818">
                <a:tc>
                  <a:txBody>
                    <a:bodyPr/>
                    <a:lstStyle/>
                    <a:p>
                      <a:r>
                        <a:rPr lang="en-US" i="1" dirty="0"/>
                        <a:t>n </a:t>
                      </a:r>
                      <a:r>
                        <a:rPr lang="en-US" i="0" dirty="0"/>
                        <a:t>elements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Union()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13546"/>
                  </a:ext>
                </a:extLst>
              </a:tr>
              <a:tr h="494818">
                <a:tc>
                  <a:txBody>
                    <a:bodyPr/>
                    <a:lstStyle/>
                    <a:p>
                      <a:r>
                        <a:rPr lang="en-US" dirty="0"/>
                        <a:t>Approach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O(n)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25775"/>
                  </a:ext>
                </a:extLst>
              </a:tr>
              <a:tr h="494818">
                <a:tc>
                  <a:txBody>
                    <a:bodyPr/>
                    <a:lstStyle/>
                    <a:p>
                      <a:r>
                        <a:rPr lang="en-US" dirty="0"/>
                        <a:t>Approach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56345"/>
                  </a:ext>
                </a:extLst>
              </a:tr>
              <a:tr h="494818">
                <a:tc>
                  <a:txBody>
                    <a:bodyPr/>
                    <a:lstStyle/>
                    <a:p>
                      <a:r>
                        <a:rPr lang="en-US" dirty="0"/>
                        <a:t>New ADT :))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02845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7AE21F63-2F72-4D7B-532D-453582C7BE87}"/>
              </a:ext>
            </a:extLst>
          </p:cNvPr>
          <p:cNvGrpSpPr/>
          <p:nvPr/>
        </p:nvGrpSpPr>
        <p:grpSpPr>
          <a:xfrm>
            <a:off x="10217121" y="2073285"/>
            <a:ext cx="1301197" cy="906652"/>
            <a:chOff x="1967792" y="5333340"/>
            <a:chExt cx="1093615" cy="91571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7FB30A-5CB5-DEDB-9978-BB7E74E0698B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945D7F-F3FD-34F8-56AF-C4DA370CE4F0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8C2DD9-1027-9DC3-F74B-E44C0EA24652}"/>
              </a:ext>
            </a:extLst>
          </p:cNvPr>
          <p:cNvGrpSpPr/>
          <p:nvPr/>
        </p:nvGrpSpPr>
        <p:grpSpPr>
          <a:xfrm>
            <a:off x="8904997" y="2073285"/>
            <a:ext cx="1120928" cy="906652"/>
            <a:chOff x="1967792" y="5333340"/>
            <a:chExt cx="1093615" cy="91571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1B3BAB7-5BE9-15D3-8835-E447FD01DBD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DCB10A-3685-0CA5-61C2-5F43EC93D06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41" name="Oval 5">
            <a:extLst>
              <a:ext uri="{FF2B5EF4-FFF2-40B4-BE49-F238E27FC236}">
                <a16:creationId xmlns:a16="http://schemas.microsoft.com/office/drawing/2014/main" id="{A1765212-D0FE-880D-C1FE-849D8D1DDF9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561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5A00A8F6-008F-143A-53D9-5C1966FF2E7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87317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0D0D51B7-2F8E-0A51-BB64-D4759BE1596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50628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44" name="Oval 9">
            <a:extLst>
              <a:ext uri="{FF2B5EF4-FFF2-40B4-BE49-F238E27FC236}">
                <a16:creationId xmlns:a16="http://schemas.microsoft.com/office/drawing/2014/main" id="{7973A591-35F1-16D9-B65D-183769ED26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20597" y="2482162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C4C25BD-1D88-086D-39A4-C354900E0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80406"/>
              </p:ext>
            </p:extLst>
          </p:nvPr>
        </p:nvGraphicFramePr>
        <p:xfrm>
          <a:off x="1170866" y="3429000"/>
          <a:ext cx="595790" cy="236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790">
                  <a:extLst>
                    <a:ext uri="{9D8B030D-6E8A-4147-A177-3AD203B41FA5}">
                      <a16:colId xmlns:a16="http://schemas.microsoft.com/office/drawing/2014/main" val="2283702153"/>
                    </a:ext>
                  </a:extLst>
                </a:gridCol>
              </a:tblGrid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30206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250020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37899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871032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52033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F1C8CBB-876A-0283-5D41-47EC30FC1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27683"/>
              </p:ext>
            </p:extLst>
          </p:nvPr>
        </p:nvGraphicFramePr>
        <p:xfrm>
          <a:off x="4301724" y="3553287"/>
          <a:ext cx="524769" cy="236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769">
                  <a:extLst>
                    <a:ext uri="{9D8B030D-6E8A-4147-A177-3AD203B41FA5}">
                      <a16:colId xmlns:a16="http://schemas.microsoft.com/office/drawing/2014/main" val="2283702153"/>
                    </a:ext>
                  </a:extLst>
                </a:gridCol>
              </a:tblGrid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30206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250020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37899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871032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520333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9BF5A2-4DBC-50FB-E71A-E39D638B49EA}"/>
              </a:ext>
            </a:extLst>
          </p:cNvPr>
          <p:cNvCxnSpPr>
            <a:cxnSpLocks/>
          </p:cNvCxnSpPr>
          <p:nvPr/>
        </p:nvCxnSpPr>
        <p:spPr>
          <a:xfrm>
            <a:off x="1695635" y="3648722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5E23570-CCA8-D307-F9E7-86345C65EF93}"/>
              </a:ext>
            </a:extLst>
          </p:cNvPr>
          <p:cNvCxnSpPr>
            <a:cxnSpLocks/>
          </p:cNvCxnSpPr>
          <p:nvPr/>
        </p:nvCxnSpPr>
        <p:spPr>
          <a:xfrm>
            <a:off x="1695635" y="4145872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B99D143-E8DC-5CB3-C479-3E191590E028}"/>
              </a:ext>
            </a:extLst>
          </p:cNvPr>
          <p:cNvCxnSpPr>
            <a:cxnSpLocks/>
          </p:cNvCxnSpPr>
          <p:nvPr/>
        </p:nvCxnSpPr>
        <p:spPr>
          <a:xfrm>
            <a:off x="1695635" y="4598633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5E12C6-B73C-122F-39A2-CEDD957F08E4}"/>
              </a:ext>
            </a:extLst>
          </p:cNvPr>
          <p:cNvCxnSpPr>
            <a:cxnSpLocks/>
          </p:cNvCxnSpPr>
          <p:nvPr/>
        </p:nvCxnSpPr>
        <p:spPr>
          <a:xfrm>
            <a:off x="1695635" y="510466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EDFDCC2-A2CF-0C41-7D36-697887DF112C}"/>
              </a:ext>
            </a:extLst>
          </p:cNvPr>
          <p:cNvSpPr txBox="1"/>
          <p:nvPr/>
        </p:nvSpPr>
        <p:spPr>
          <a:xfrm>
            <a:off x="2104995" y="3388360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4F13DC-5EAF-9CB1-2F9E-2F14C0D059BE}"/>
              </a:ext>
            </a:extLst>
          </p:cNvPr>
          <p:cNvSpPr txBox="1"/>
          <p:nvPr/>
        </p:nvSpPr>
        <p:spPr>
          <a:xfrm>
            <a:off x="2104995" y="3920566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662E49-C2B5-266E-7921-5E621AC323E7}"/>
              </a:ext>
            </a:extLst>
          </p:cNvPr>
          <p:cNvSpPr txBox="1"/>
          <p:nvPr/>
        </p:nvSpPr>
        <p:spPr>
          <a:xfrm>
            <a:off x="2104995" y="4373327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EEAC94-AC7D-B77D-C532-8F48633472EB}"/>
              </a:ext>
            </a:extLst>
          </p:cNvPr>
          <p:cNvSpPr txBox="1"/>
          <p:nvPr/>
        </p:nvSpPr>
        <p:spPr>
          <a:xfrm>
            <a:off x="2104995" y="4879354"/>
            <a:ext cx="5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DB6916-67D0-2798-3EA8-2514397E03FC}"/>
              </a:ext>
            </a:extLst>
          </p:cNvPr>
          <p:cNvCxnSpPr>
            <a:cxnSpLocks/>
          </p:cNvCxnSpPr>
          <p:nvPr/>
        </p:nvCxnSpPr>
        <p:spPr>
          <a:xfrm>
            <a:off x="4767310" y="375268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3E69F2B-DDFE-C2FC-46BA-01FD7671DEBD}"/>
              </a:ext>
            </a:extLst>
          </p:cNvPr>
          <p:cNvCxnSpPr>
            <a:cxnSpLocks/>
          </p:cNvCxnSpPr>
          <p:nvPr/>
        </p:nvCxnSpPr>
        <p:spPr>
          <a:xfrm>
            <a:off x="4767310" y="4249830"/>
            <a:ext cx="38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28C6BB8-A171-7DD1-1BDB-8E049A3E0D26}"/>
              </a:ext>
            </a:extLst>
          </p:cNvPr>
          <p:cNvSpPr txBox="1"/>
          <p:nvPr/>
        </p:nvSpPr>
        <p:spPr>
          <a:xfrm>
            <a:off x="5176670" y="3492318"/>
            <a:ext cx="10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 A, D]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05D0FD-8ECE-0A5D-7680-FCD8DF89A221}"/>
              </a:ext>
            </a:extLst>
          </p:cNvPr>
          <p:cNvSpPr txBox="1"/>
          <p:nvPr/>
        </p:nvSpPr>
        <p:spPr>
          <a:xfrm>
            <a:off x="5176669" y="4024524"/>
            <a:ext cx="102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 B, C]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D2A41-C455-65B2-5C1D-09C9E480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11099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8EED-5BA3-46D1-858C-83C814A7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for DS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D43B-1CC6-46EE-A698-851ECF30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</a:t>
            </a:r>
            <a:r>
              <a:rPr lang="en-US" dirty="0"/>
              <a:t>: trees let us find many elements given one root…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if we reverse the pointers (make them point up from child to parent), we can find a single root from many elements!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Use one tree for each set. The name of the set is the tree root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63FB-6B02-42CD-9BA7-EE57FE5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F69463-A12B-40BA-9FEC-E2719EFF3D75}"/>
                  </a:ext>
                </a:extLst>
              </p14:cNvPr>
              <p14:cNvContentPartPr/>
              <p14:nvPr/>
            </p14:nvContentPartPr>
            <p14:xfrm>
              <a:off x="2671560" y="20656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F69463-A12B-40BA-9FEC-E2719EFF3D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2200" y="-9360"/>
                <a:ext cx="7835760" cy="2084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80DE78-1AB8-8650-EFBD-7D839DB9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2650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A6649779-4CD8-F112-7A23-0CD0F76E6646}"/>
              </a:ext>
            </a:extLst>
          </p:cNvPr>
          <p:cNvGrpSpPr/>
          <p:nvPr/>
        </p:nvGrpSpPr>
        <p:grpSpPr>
          <a:xfrm>
            <a:off x="5149352" y="5547351"/>
            <a:ext cx="968448" cy="906652"/>
            <a:chOff x="1967792" y="5333340"/>
            <a:chExt cx="1093615" cy="9157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7874C7B-3CED-911B-5141-BB3FF36BD5F8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055CC01-6666-E3F4-A276-6F600754CA39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B0ECDB-9E44-347C-0182-DE894D430CE4}"/>
              </a:ext>
            </a:extLst>
          </p:cNvPr>
          <p:cNvGrpSpPr/>
          <p:nvPr/>
        </p:nvGrpSpPr>
        <p:grpSpPr>
          <a:xfrm>
            <a:off x="7254860" y="5543478"/>
            <a:ext cx="968448" cy="906652"/>
            <a:chOff x="1967792" y="5333340"/>
            <a:chExt cx="1093615" cy="91571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594AE5-E06E-BF11-B2E0-57989C7B31F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240F9CC-0C7D-BCCA-DACD-9051F2A48A1F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F5E43C-2BE6-1C45-E497-4F6B280C60CF}"/>
              </a:ext>
            </a:extLst>
          </p:cNvPr>
          <p:cNvGrpSpPr/>
          <p:nvPr/>
        </p:nvGrpSpPr>
        <p:grpSpPr>
          <a:xfrm>
            <a:off x="6202106" y="5543478"/>
            <a:ext cx="968448" cy="906652"/>
            <a:chOff x="1967792" y="5333340"/>
            <a:chExt cx="1093615" cy="9157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B9A70A2-0C9A-C0FB-871C-CEB44237F1DA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83E317-3078-FD6F-1DB7-0A14632BAD98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4D8932-5A78-B223-1619-4658E085B20A}"/>
              </a:ext>
            </a:extLst>
          </p:cNvPr>
          <p:cNvGrpSpPr/>
          <p:nvPr/>
        </p:nvGrpSpPr>
        <p:grpSpPr>
          <a:xfrm>
            <a:off x="8307614" y="5543478"/>
            <a:ext cx="968448" cy="906652"/>
            <a:chOff x="1967792" y="5333340"/>
            <a:chExt cx="1093615" cy="91571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4A8936-8497-F819-BDD4-C9F8E319566D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32C009D-1539-A174-1B64-BCA4F65A086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BC6250-B269-AD59-CBD6-9F218584CC95}"/>
              </a:ext>
            </a:extLst>
          </p:cNvPr>
          <p:cNvGrpSpPr/>
          <p:nvPr/>
        </p:nvGrpSpPr>
        <p:grpSpPr>
          <a:xfrm>
            <a:off x="9360368" y="5543220"/>
            <a:ext cx="968448" cy="906652"/>
            <a:chOff x="1967792" y="5333340"/>
            <a:chExt cx="1093615" cy="91571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E42B598-F89A-4B2E-D107-8AB471507C5A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81F97D-78EF-F468-587A-A8E7AD6D00D8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F20B78-4766-A256-D23D-0806D3483CE4}"/>
              </a:ext>
            </a:extLst>
          </p:cNvPr>
          <p:cNvGrpSpPr/>
          <p:nvPr/>
        </p:nvGrpSpPr>
        <p:grpSpPr>
          <a:xfrm>
            <a:off x="4096598" y="5547351"/>
            <a:ext cx="968448" cy="906652"/>
            <a:chOff x="1967792" y="5333340"/>
            <a:chExt cx="1093615" cy="91571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B5BE246-5F7A-1CC4-D1BD-8381E5DB890D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1E7DF3D-BDB8-EE67-4D80-3E4555B7A5C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633F3E-D956-D990-2545-605B7748CBDE}"/>
              </a:ext>
            </a:extLst>
          </p:cNvPr>
          <p:cNvGrpSpPr/>
          <p:nvPr/>
        </p:nvGrpSpPr>
        <p:grpSpPr>
          <a:xfrm>
            <a:off x="3043844" y="5547351"/>
            <a:ext cx="968448" cy="906652"/>
            <a:chOff x="1967792" y="5333340"/>
            <a:chExt cx="1093615" cy="91571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810F9BB-FF29-78C0-EA7C-EA187DC96CF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6E245A-D992-1252-B8CA-3A5196CFC2E7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Up-Tree </a:t>
            </a:r>
            <a:r>
              <a:rPr lang="en-US" dirty="0" err="1"/>
              <a:t>Datastructure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173"/>
            <a:ext cx="2200564" cy="6589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Initial State: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4D1188-3DDB-4CCB-A890-9634DAB9280F}"/>
              </a:ext>
            </a:extLst>
          </p:cNvPr>
          <p:cNvSpPr/>
          <p:nvPr/>
        </p:nvSpPr>
        <p:spPr>
          <a:xfrm>
            <a:off x="3158835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1C54D1-AFD5-4A57-A5A5-09B100E97AA9}"/>
              </a:ext>
            </a:extLst>
          </p:cNvPr>
          <p:cNvSpPr/>
          <p:nvPr/>
        </p:nvSpPr>
        <p:spPr>
          <a:xfrm>
            <a:off x="4227482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10458D-1D8D-4D71-BE85-8D937358669F}"/>
              </a:ext>
            </a:extLst>
          </p:cNvPr>
          <p:cNvSpPr/>
          <p:nvPr/>
        </p:nvSpPr>
        <p:spPr>
          <a:xfrm>
            <a:off x="5296129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854C02-A3AB-4010-BCBE-FC2707F57B05}"/>
              </a:ext>
            </a:extLst>
          </p:cNvPr>
          <p:cNvSpPr/>
          <p:nvPr/>
        </p:nvSpPr>
        <p:spPr>
          <a:xfrm>
            <a:off x="6364776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65165F-472C-428D-9FD4-7E508A73891E}"/>
              </a:ext>
            </a:extLst>
          </p:cNvPr>
          <p:cNvSpPr/>
          <p:nvPr/>
        </p:nvSpPr>
        <p:spPr>
          <a:xfrm>
            <a:off x="7433423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672F78-D81A-4A81-8150-7081ECE63E1F}"/>
              </a:ext>
            </a:extLst>
          </p:cNvPr>
          <p:cNvSpPr/>
          <p:nvPr/>
        </p:nvSpPr>
        <p:spPr>
          <a:xfrm>
            <a:off x="8502070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05D1F-1071-4DBD-A167-7692F6612CEE}"/>
              </a:ext>
            </a:extLst>
          </p:cNvPr>
          <p:cNvSpPr/>
          <p:nvPr/>
        </p:nvSpPr>
        <p:spPr>
          <a:xfrm>
            <a:off x="9570720" y="587817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9D7D84-A66A-C4AA-A077-731283BA0C64}"/>
              </a:ext>
            </a:extLst>
          </p:cNvPr>
          <p:cNvGrpSpPr/>
          <p:nvPr/>
        </p:nvGrpSpPr>
        <p:grpSpPr>
          <a:xfrm>
            <a:off x="5149352" y="1810286"/>
            <a:ext cx="968448" cy="906652"/>
            <a:chOff x="1967792" y="5333340"/>
            <a:chExt cx="1093615" cy="91571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BEF617F-C7C9-12BF-213E-9CD41C489E9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C860F62-6B03-753E-4E1E-CFD48D4CAFCA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6AC6083-5F0E-94DE-73E0-256FE36572C7}"/>
              </a:ext>
            </a:extLst>
          </p:cNvPr>
          <p:cNvGrpSpPr/>
          <p:nvPr/>
        </p:nvGrpSpPr>
        <p:grpSpPr>
          <a:xfrm>
            <a:off x="7254860" y="1806413"/>
            <a:ext cx="968448" cy="906652"/>
            <a:chOff x="1967792" y="5333340"/>
            <a:chExt cx="1093615" cy="91571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695C944-60BF-920B-B1A2-9485E667B7C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3FF25B-5162-C7B3-B603-BF3073DD09F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06506DC-9958-FDF8-8F82-1811369A75CC}"/>
              </a:ext>
            </a:extLst>
          </p:cNvPr>
          <p:cNvGrpSpPr/>
          <p:nvPr/>
        </p:nvGrpSpPr>
        <p:grpSpPr>
          <a:xfrm>
            <a:off x="6202106" y="1806413"/>
            <a:ext cx="968448" cy="906652"/>
            <a:chOff x="1967792" y="5333340"/>
            <a:chExt cx="1093615" cy="91571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58E6080-399C-BAA8-B457-5935BA50A4F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DB96A6F-8167-71E7-685B-5ACCB0D5E4C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4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EE9DB55-1C84-965A-E24A-FE20BB60D130}"/>
              </a:ext>
            </a:extLst>
          </p:cNvPr>
          <p:cNvGrpSpPr/>
          <p:nvPr/>
        </p:nvGrpSpPr>
        <p:grpSpPr>
          <a:xfrm>
            <a:off x="8307614" y="1806413"/>
            <a:ext cx="968448" cy="906652"/>
            <a:chOff x="1967792" y="5333340"/>
            <a:chExt cx="1093615" cy="91571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4F15C6E-5624-ECF2-2F71-7364968C82B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9247A6-97B0-DC91-9C4A-CC19352956E8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F4AE78-D8DF-A79E-83DF-EFC65B664485}"/>
              </a:ext>
            </a:extLst>
          </p:cNvPr>
          <p:cNvGrpSpPr/>
          <p:nvPr/>
        </p:nvGrpSpPr>
        <p:grpSpPr>
          <a:xfrm>
            <a:off x="9360368" y="1806155"/>
            <a:ext cx="968448" cy="906652"/>
            <a:chOff x="1967792" y="5333340"/>
            <a:chExt cx="1093615" cy="915719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7A0A4F-BE45-0844-B699-BC3D10AB7A6E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37BB390-CDF8-0F80-CBBC-3B9933AAFEEC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44BDD77-C4BD-3DA9-4F82-EC016EB4D2FB}"/>
              </a:ext>
            </a:extLst>
          </p:cNvPr>
          <p:cNvGrpSpPr/>
          <p:nvPr/>
        </p:nvGrpSpPr>
        <p:grpSpPr>
          <a:xfrm>
            <a:off x="4096598" y="1810286"/>
            <a:ext cx="968448" cy="906652"/>
            <a:chOff x="1967792" y="5333340"/>
            <a:chExt cx="1093615" cy="915719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F99D355-F720-4141-4088-B6F6A0FFD7A9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F98A87D-4FB5-DEFB-5534-F4227D044D22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0FAD491-D821-68A5-EC59-1848D0DED798}"/>
              </a:ext>
            </a:extLst>
          </p:cNvPr>
          <p:cNvGrpSpPr/>
          <p:nvPr/>
        </p:nvGrpSpPr>
        <p:grpSpPr>
          <a:xfrm>
            <a:off x="3043844" y="1810286"/>
            <a:ext cx="968448" cy="906652"/>
            <a:chOff x="1967792" y="5333340"/>
            <a:chExt cx="1093615" cy="9157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94DCE9D-B4DC-5713-9D9C-518C3956858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1B7A4F5-8A15-463E-4C9A-3E6C79173F3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120" name="Oval 5">
            <a:extLst>
              <a:ext uri="{FF2B5EF4-FFF2-40B4-BE49-F238E27FC236}">
                <a16:creationId xmlns:a16="http://schemas.microsoft.com/office/drawing/2014/main" id="{52294291-9156-20B5-FCFB-5607874428D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35595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121" name="Oval 7">
            <a:extLst>
              <a:ext uri="{FF2B5EF4-FFF2-40B4-BE49-F238E27FC236}">
                <a16:creationId xmlns:a16="http://schemas.microsoft.com/office/drawing/2014/main" id="{E81B0FB7-95F3-6DC7-02C3-EC4481CA095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96372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22" name="Oval 8">
            <a:extLst>
              <a:ext uri="{FF2B5EF4-FFF2-40B4-BE49-F238E27FC236}">
                <a16:creationId xmlns:a16="http://schemas.microsoft.com/office/drawing/2014/main" id="{861517C3-863A-3190-622A-5C23D333C1A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7149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23" name="Oval 9">
            <a:extLst>
              <a:ext uri="{FF2B5EF4-FFF2-40B4-BE49-F238E27FC236}">
                <a16:creationId xmlns:a16="http://schemas.microsoft.com/office/drawing/2014/main" id="{508E11D2-168C-65F0-C74F-B4CA8614B14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17926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24" name="Oval 10">
            <a:extLst>
              <a:ext uri="{FF2B5EF4-FFF2-40B4-BE49-F238E27FC236}">
                <a16:creationId xmlns:a16="http://schemas.microsoft.com/office/drawing/2014/main" id="{82E19394-EF7B-5506-7452-44729B01260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39480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id="{65739CFD-0777-28AD-59F6-D918E21C15F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8703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26" name="Oval 12">
            <a:extLst>
              <a:ext uri="{FF2B5EF4-FFF2-40B4-BE49-F238E27FC236}">
                <a16:creationId xmlns:a16="http://schemas.microsoft.com/office/drawing/2014/main" id="{EDFE4825-83C7-AAEC-8FC3-FC574D5A2E7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00260" y="223621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pic>
        <p:nvPicPr>
          <p:cNvPr id="2052" name="Picture 4" descr="Among Us Impostor and Vent cursor – Custom Cursor">
            <a:extLst>
              <a:ext uri="{FF2B5EF4-FFF2-40B4-BE49-F238E27FC236}">
                <a16:creationId xmlns:a16="http://schemas.microsoft.com/office/drawing/2014/main" id="{226A2D3C-2FAE-00DF-43BE-9316CF87D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0"/>
          <a:stretch/>
        </p:blipFill>
        <p:spPr bwMode="auto">
          <a:xfrm>
            <a:off x="10744917" y="2953369"/>
            <a:ext cx="1072994" cy="10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503501D-D5CD-C85B-3B0F-96094CE9F876}"/>
              </a:ext>
            </a:extLst>
          </p:cNvPr>
          <p:cNvSpPr/>
          <p:nvPr/>
        </p:nvSpPr>
        <p:spPr>
          <a:xfrm>
            <a:off x="4993578" y="3096921"/>
            <a:ext cx="4879690" cy="846750"/>
          </a:xfrm>
          <a:prstGeom prst="wedgeRoundRectCallout">
            <a:avLst>
              <a:gd name="adj1" fmla="val 63076"/>
              <a:gd name="adj2" fmla="val 229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Nothing suspicious, just changing the names of the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A2CD6-5834-7D2A-CA10-D9E3303AE66A}"/>
              </a:ext>
            </a:extLst>
          </p:cNvPr>
          <p:cNvSpPr txBox="1"/>
          <p:nvPr/>
        </p:nvSpPr>
        <p:spPr>
          <a:xfrm>
            <a:off x="1956952" y="4201041"/>
            <a:ext cx="957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names of elements to be integers for ease of use! (We’ll see why in a second)</a:t>
            </a:r>
          </a:p>
          <a:p>
            <a:endParaRPr lang="en-US" dirty="0"/>
          </a:p>
          <a:p>
            <a:r>
              <a:rPr lang="en-US" dirty="0"/>
              <a:t>Can be done using a HashMap or just having an extra field on custom object to go back and forth!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85605FB-07DB-0B4D-60EF-8D602830CD34}"/>
              </a:ext>
            </a:extLst>
          </p:cNvPr>
          <p:cNvSpPr/>
          <p:nvPr/>
        </p:nvSpPr>
        <p:spPr>
          <a:xfrm>
            <a:off x="2823458" y="3261360"/>
            <a:ext cx="1953914" cy="68231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D22085-2033-0B88-9375-3D838F2E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41566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3021E51-9099-9F5E-DC8C-60B6E52A48AC}"/>
              </a:ext>
            </a:extLst>
          </p:cNvPr>
          <p:cNvGrpSpPr/>
          <p:nvPr/>
        </p:nvGrpSpPr>
        <p:grpSpPr>
          <a:xfrm>
            <a:off x="7352726" y="3588648"/>
            <a:ext cx="3345754" cy="2767701"/>
            <a:chOff x="1967792" y="5333339"/>
            <a:chExt cx="1093615" cy="279537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1BF391E-2619-65D3-7850-26B8ACFA96AB}"/>
                </a:ext>
              </a:extLst>
            </p:cNvPr>
            <p:cNvSpPr/>
            <p:nvPr/>
          </p:nvSpPr>
          <p:spPr>
            <a:xfrm>
              <a:off x="1967792" y="5333339"/>
              <a:ext cx="1093615" cy="2795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DCDB47-43E8-CB31-15ED-A195565AAA6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AFB4BC-5230-3ADB-6211-DDAD2754CAE9}"/>
              </a:ext>
            </a:extLst>
          </p:cNvPr>
          <p:cNvGrpSpPr/>
          <p:nvPr/>
        </p:nvGrpSpPr>
        <p:grpSpPr>
          <a:xfrm>
            <a:off x="5408759" y="3682739"/>
            <a:ext cx="1549371" cy="1218625"/>
            <a:chOff x="1967792" y="5333340"/>
            <a:chExt cx="1093615" cy="123081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5A4B9CB-DD85-7CC0-605B-205D0264114E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F489BBB-C987-0161-5A8B-E38637746147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01FFEE-CEBB-9E25-CB54-96A30DC6FF7C}"/>
              </a:ext>
            </a:extLst>
          </p:cNvPr>
          <p:cNvGrpSpPr/>
          <p:nvPr/>
        </p:nvGrpSpPr>
        <p:grpSpPr>
          <a:xfrm>
            <a:off x="3164468" y="3665193"/>
            <a:ext cx="1966629" cy="2047408"/>
            <a:chOff x="1967792" y="5333340"/>
            <a:chExt cx="1093615" cy="20678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A571D66-721D-E6A9-267D-0C05BC43D725}"/>
                </a:ext>
              </a:extLst>
            </p:cNvPr>
            <p:cNvSpPr/>
            <p:nvPr/>
          </p:nvSpPr>
          <p:spPr>
            <a:xfrm>
              <a:off x="1967792" y="5333340"/>
              <a:ext cx="1093615" cy="20678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630FA1-DB97-EEAE-0897-0D73DDB8272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Up-Tree </a:t>
            </a:r>
            <a:r>
              <a:rPr lang="en-US" dirty="0" err="1"/>
              <a:t>Datastructure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200564" cy="6589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Initial State: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D45C4-2E7E-4701-AE98-09F139CC8B73}"/>
              </a:ext>
            </a:extLst>
          </p:cNvPr>
          <p:cNvSpPr txBox="1">
            <a:spLocks/>
          </p:cNvSpPr>
          <p:nvPr/>
        </p:nvSpPr>
        <p:spPr>
          <a:xfrm>
            <a:off x="838199" y="3023782"/>
            <a:ext cx="4269509" cy="65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After several unions: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3606107" y="401377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4249186" y="491576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5876709" y="403261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9331507" y="491576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8242303" y="487232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7716518" y="573909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8785165" y="397437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4152449" y="4465859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8036558" y="5324405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8562343" y="4426459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9331507" y="4426459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3C613A1-765C-4E2A-B469-A60E522552A1}"/>
              </a:ext>
            </a:extLst>
          </p:cNvPr>
          <p:cNvSpPr txBox="1">
            <a:spLocks/>
          </p:cNvSpPr>
          <p:nvPr/>
        </p:nvSpPr>
        <p:spPr>
          <a:xfrm>
            <a:off x="7840369" y="849060"/>
            <a:ext cx="2603562" cy="65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u="sng" dirty="0">
                <a:solidFill>
                  <a:srgbClr val="FF0000"/>
                </a:solidFill>
              </a:rPr>
              <a:t>Roots</a:t>
            </a:r>
            <a:r>
              <a:rPr lang="en-US" sz="2600" dirty="0">
                <a:solidFill>
                  <a:srgbClr val="FF0000"/>
                </a:solidFill>
              </a:rPr>
              <a:t> are the names of each set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DAD7A-D887-F62C-80C2-CA11ED6BF47E}"/>
              </a:ext>
            </a:extLst>
          </p:cNvPr>
          <p:cNvGrpSpPr/>
          <p:nvPr/>
        </p:nvGrpSpPr>
        <p:grpSpPr>
          <a:xfrm>
            <a:off x="5149352" y="1667428"/>
            <a:ext cx="968448" cy="906652"/>
            <a:chOff x="1967792" y="5333340"/>
            <a:chExt cx="1093615" cy="91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64B078-0910-1A1C-07A4-C945D86EE46F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3F1387-B0BB-BC5E-8DC0-8E9619ECE52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93B0FD-DC19-95C1-C709-D832B5D6579D}"/>
              </a:ext>
            </a:extLst>
          </p:cNvPr>
          <p:cNvGrpSpPr/>
          <p:nvPr/>
        </p:nvGrpSpPr>
        <p:grpSpPr>
          <a:xfrm>
            <a:off x="7254860" y="1663555"/>
            <a:ext cx="968448" cy="906652"/>
            <a:chOff x="1967792" y="5333340"/>
            <a:chExt cx="1093615" cy="91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0BDEC1-A9EA-4F1D-A9D1-EEBE7C305FD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BA379E-A8A9-E5A7-D993-312E58B44EE1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CC6429-8D1B-EFDF-3317-BC1FD454A6F5}"/>
              </a:ext>
            </a:extLst>
          </p:cNvPr>
          <p:cNvGrpSpPr/>
          <p:nvPr/>
        </p:nvGrpSpPr>
        <p:grpSpPr>
          <a:xfrm>
            <a:off x="6202106" y="1663555"/>
            <a:ext cx="968448" cy="906652"/>
            <a:chOff x="1967792" y="5333340"/>
            <a:chExt cx="1093615" cy="91571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DB01AC-2D0F-5E16-39EE-89F4FB947489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662F1E-5179-2E8E-281E-598C8E5D6A5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98E782-1D1A-516B-6D85-B7D9281A53FB}"/>
              </a:ext>
            </a:extLst>
          </p:cNvPr>
          <p:cNvGrpSpPr/>
          <p:nvPr/>
        </p:nvGrpSpPr>
        <p:grpSpPr>
          <a:xfrm>
            <a:off x="8307614" y="1663555"/>
            <a:ext cx="968448" cy="906652"/>
            <a:chOff x="1967792" y="5333340"/>
            <a:chExt cx="1093615" cy="91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7EA469-EC09-5984-A35C-999DAE1BC367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4FFFF5-843A-3AE0-4ACF-90320B6553C8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220CC9-CDB4-5484-111D-F948878A3DE9}"/>
              </a:ext>
            </a:extLst>
          </p:cNvPr>
          <p:cNvGrpSpPr/>
          <p:nvPr/>
        </p:nvGrpSpPr>
        <p:grpSpPr>
          <a:xfrm>
            <a:off x="9360368" y="1663297"/>
            <a:ext cx="968448" cy="906652"/>
            <a:chOff x="1967792" y="5333340"/>
            <a:chExt cx="1093615" cy="915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B96D64-8F40-0051-DAFB-F2E7747FA67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EF8AA54-40BF-C2E1-08AA-795EB52C191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CE0957-C540-E0CE-C091-BC9CED293D10}"/>
              </a:ext>
            </a:extLst>
          </p:cNvPr>
          <p:cNvGrpSpPr/>
          <p:nvPr/>
        </p:nvGrpSpPr>
        <p:grpSpPr>
          <a:xfrm>
            <a:off x="4096598" y="1667428"/>
            <a:ext cx="968448" cy="906652"/>
            <a:chOff x="1967792" y="5333340"/>
            <a:chExt cx="1093615" cy="91571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A4CC04-451F-32CF-287C-F9579A40C737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3A9515-5222-5A1F-26BC-50AE52720CD1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BE46B7-D56D-C218-1F58-7BAB85946569}"/>
              </a:ext>
            </a:extLst>
          </p:cNvPr>
          <p:cNvGrpSpPr/>
          <p:nvPr/>
        </p:nvGrpSpPr>
        <p:grpSpPr>
          <a:xfrm>
            <a:off x="3043844" y="1667428"/>
            <a:ext cx="968448" cy="906652"/>
            <a:chOff x="1967792" y="5333340"/>
            <a:chExt cx="1093615" cy="91571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BD7DDBA-A8CC-D845-F23F-C1E4D608F0F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21E1298-E816-66DD-9E8C-A87EB5BCE8E6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B50E412-B200-A96E-446B-8D355E4FE1D9}"/>
              </a:ext>
            </a:extLst>
          </p:cNvPr>
          <p:cNvSpPr/>
          <p:nvPr/>
        </p:nvSpPr>
        <p:spPr>
          <a:xfrm>
            <a:off x="3158835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082618-F914-4123-3C77-F367C16F370C}"/>
              </a:ext>
            </a:extLst>
          </p:cNvPr>
          <p:cNvSpPr/>
          <p:nvPr/>
        </p:nvSpPr>
        <p:spPr>
          <a:xfrm>
            <a:off x="4227482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597F0C-67F0-8F38-1C45-10833E5A7875}"/>
              </a:ext>
            </a:extLst>
          </p:cNvPr>
          <p:cNvSpPr/>
          <p:nvPr/>
        </p:nvSpPr>
        <p:spPr>
          <a:xfrm>
            <a:off x="5296129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63EEDE-02A9-3946-7DEA-69C3FE615513}"/>
              </a:ext>
            </a:extLst>
          </p:cNvPr>
          <p:cNvSpPr/>
          <p:nvPr/>
        </p:nvSpPr>
        <p:spPr>
          <a:xfrm>
            <a:off x="6364776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13F5C2D-57F2-3049-5610-E508C77C7DD6}"/>
              </a:ext>
            </a:extLst>
          </p:cNvPr>
          <p:cNvSpPr/>
          <p:nvPr/>
        </p:nvSpPr>
        <p:spPr>
          <a:xfrm>
            <a:off x="7433423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8299864-89DD-CDF7-E910-B99C2852607E}"/>
              </a:ext>
            </a:extLst>
          </p:cNvPr>
          <p:cNvSpPr/>
          <p:nvPr/>
        </p:nvSpPr>
        <p:spPr>
          <a:xfrm>
            <a:off x="8502070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7729FD-617E-F488-0F02-459921386C73}"/>
              </a:ext>
            </a:extLst>
          </p:cNvPr>
          <p:cNvSpPr/>
          <p:nvPr/>
        </p:nvSpPr>
        <p:spPr>
          <a:xfrm>
            <a:off x="9570720" y="199825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BAA49-C630-558E-E465-DE4EB749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97475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28A2856-4C50-71BD-06DD-CB1F32754DCD}"/>
              </a:ext>
            </a:extLst>
          </p:cNvPr>
          <p:cNvGrpSpPr/>
          <p:nvPr/>
        </p:nvGrpSpPr>
        <p:grpSpPr>
          <a:xfrm>
            <a:off x="6169301" y="2775396"/>
            <a:ext cx="3345754" cy="2767701"/>
            <a:chOff x="1967792" y="5333339"/>
            <a:chExt cx="1093615" cy="27953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3BFE83-F875-7BB7-F5C1-4F7E453811A1}"/>
                </a:ext>
              </a:extLst>
            </p:cNvPr>
            <p:cNvSpPr/>
            <p:nvPr/>
          </p:nvSpPr>
          <p:spPr>
            <a:xfrm>
              <a:off x="1967792" y="5333339"/>
              <a:ext cx="1093615" cy="2795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840DC9-A75A-B195-8347-D7F7CE12572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A8529D-72D3-0E79-B25C-8B6DE5A21D91}"/>
              </a:ext>
            </a:extLst>
          </p:cNvPr>
          <p:cNvGrpSpPr/>
          <p:nvPr/>
        </p:nvGrpSpPr>
        <p:grpSpPr>
          <a:xfrm>
            <a:off x="4225334" y="2869487"/>
            <a:ext cx="1549371" cy="1218625"/>
            <a:chOff x="1967792" y="5333340"/>
            <a:chExt cx="1093615" cy="123081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A3EDBD-604A-9B29-E83B-6204DCC0005F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DEED18-2E0B-0152-B6BC-3F44F62FE10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142F4B-E3D9-0917-128C-2677B53D58E2}"/>
              </a:ext>
            </a:extLst>
          </p:cNvPr>
          <p:cNvGrpSpPr/>
          <p:nvPr/>
        </p:nvGrpSpPr>
        <p:grpSpPr>
          <a:xfrm>
            <a:off x="1981043" y="2851941"/>
            <a:ext cx="1966629" cy="2047408"/>
            <a:chOff x="1967792" y="5333340"/>
            <a:chExt cx="1093615" cy="20678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4DFD8-FCCD-8FFC-B094-AD931A724327}"/>
                </a:ext>
              </a:extLst>
            </p:cNvPr>
            <p:cNvSpPr/>
            <p:nvPr/>
          </p:nvSpPr>
          <p:spPr>
            <a:xfrm>
              <a:off x="1967792" y="5333340"/>
              <a:ext cx="1093615" cy="20678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4795B6-4DA9-3600-4259-D8E8EFBC16FC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359" cy="6589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Find(x) </a:t>
            </a:r>
            <a:r>
              <a:rPr lang="en-US" dirty="0"/>
              <a:t>– follow x to the root and return the root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506979" y="32500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50058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726941" y="320935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8232379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7143175" y="4108595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6617390" y="497537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7686037" y="32106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53321" y="3702132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6937430" y="4560678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7463215" y="3662732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8232379" y="3662732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4676371" y="5055528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Find(6) = 7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9EF974B-086F-4909-AF73-1F1E084405E7}"/>
              </a:ext>
            </a:extLst>
          </p:cNvPr>
          <p:cNvSpPr/>
          <p:nvPr/>
        </p:nvSpPr>
        <p:spPr>
          <a:xfrm rot="14860346">
            <a:off x="6671744" y="4157364"/>
            <a:ext cx="923133" cy="1153517"/>
          </a:xfrm>
          <a:prstGeom prst="arc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74D02A8-DF61-48C4-BFDE-20C227285CDE}"/>
              </a:ext>
            </a:extLst>
          </p:cNvPr>
          <p:cNvSpPr/>
          <p:nvPr/>
        </p:nvSpPr>
        <p:spPr>
          <a:xfrm rot="15508204">
            <a:off x="6941789" y="3417095"/>
            <a:ext cx="1488496" cy="1469881"/>
          </a:xfrm>
          <a:prstGeom prst="arc">
            <a:avLst>
              <a:gd name="adj1" fmla="val 16501859"/>
              <a:gd name="adj2" fmla="val 0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8C1320-7C07-3F61-48E8-9CBB2074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70933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B4896-E46C-1CEC-1B3D-B341AC161B2A}"/>
              </a:ext>
            </a:extLst>
          </p:cNvPr>
          <p:cNvGrpSpPr/>
          <p:nvPr/>
        </p:nvGrpSpPr>
        <p:grpSpPr>
          <a:xfrm>
            <a:off x="4225334" y="2869487"/>
            <a:ext cx="1549371" cy="1218625"/>
            <a:chOff x="1967792" y="5333340"/>
            <a:chExt cx="1093615" cy="123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C48009-1D03-C7EC-9A53-C2771260B726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9260F5-FDC3-7C54-F80F-F4281E7B38D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34363-5FAB-5CFB-F63A-5C9AE788F528}"/>
              </a:ext>
            </a:extLst>
          </p:cNvPr>
          <p:cNvSpPr/>
          <p:nvPr/>
        </p:nvSpPr>
        <p:spPr>
          <a:xfrm>
            <a:off x="1981043" y="2851941"/>
            <a:ext cx="1966629" cy="20474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DB451B-8263-D847-8529-C5E84A544DE0}"/>
              </a:ext>
            </a:extLst>
          </p:cNvPr>
          <p:cNvSpPr/>
          <p:nvPr/>
        </p:nvSpPr>
        <p:spPr>
          <a:xfrm>
            <a:off x="1981043" y="2851941"/>
            <a:ext cx="1966629" cy="2892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Union(x, y) </a:t>
            </a:r>
            <a:r>
              <a:rPr lang="en-US" sz="2600" dirty="0"/>
              <a:t>–point y to x, (assume x, y are names of sets… aka roots)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506979" y="32500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50058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726941" y="320935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8232379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7143175" y="4108595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6617390" y="497537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7686037" y="32106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53321" y="3702132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6937430" y="4560678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7463215" y="3662732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8232379" y="3662732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9685021" y="3065383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Union(1, 7)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74D02A8-DF61-48C4-BFDE-20C227285CDE}"/>
              </a:ext>
            </a:extLst>
          </p:cNvPr>
          <p:cNvSpPr/>
          <p:nvPr/>
        </p:nvSpPr>
        <p:spPr>
          <a:xfrm rot="16200000" flipV="1">
            <a:off x="4631878" y="737804"/>
            <a:ext cx="1628600" cy="5400587"/>
          </a:xfrm>
          <a:prstGeom prst="arc">
            <a:avLst>
              <a:gd name="adj1" fmla="val 16497079"/>
              <a:gd name="adj2" fmla="val 5058827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49606E-8173-75AA-72B4-68187C4B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211454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B4896-E46C-1CEC-1B3D-B341AC161B2A}"/>
              </a:ext>
            </a:extLst>
          </p:cNvPr>
          <p:cNvGrpSpPr/>
          <p:nvPr/>
        </p:nvGrpSpPr>
        <p:grpSpPr>
          <a:xfrm>
            <a:off x="4225334" y="2869487"/>
            <a:ext cx="1549371" cy="1218625"/>
            <a:chOff x="1967792" y="5333340"/>
            <a:chExt cx="1093615" cy="123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C48009-1D03-C7EC-9A53-C2771260B726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9260F5-FDC3-7C54-F80F-F4281E7B38D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34363-5FAB-5CFB-F63A-5C9AE788F528}"/>
              </a:ext>
            </a:extLst>
          </p:cNvPr>
          <p:cNvSpPr/>
          <p:nvPr/>
        </p:nvSpPr>
        <p:spPr>
          <a:xfrm>
            <a:off x="355601" y="2851940"/>
            <a:ext cx="3592072" cy="32135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DB451B-8263-D847-8529-C5E84A544DE0}"/>
              </a:ext>
            </a:extLst>
          </p:cNvPr>
          <p:cNvSpPr/>
          <p:nvPr/>
        </p:nvSpPr>
        <p:spPr>
          <a:xfrm>
            <a:off x="355601" y="2851941"/>
            <a:ext cx="3592072" cy="2892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Union(x, y) </a:t>
            </a:r>
            <a:r>
              <a:rPr lang="en-US" sz="2600" dirty="0"/>
              <a:t>–point y to x, (assume x, y are names of sets… aka roots)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506979" y="32500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50058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726941" y="320935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2090202" y="466847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1000998" y="4625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475213" y="549181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1543860" y="372709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53321" y="3702132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795253" y="5077120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1321038" y="4179174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2090202" y="4179174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9685021" y="3065383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Union(1, 7)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85D040D-54D5-9617-98AD-C7F2F61A6119}"/>
              </a:ext>
            </a:extLst>
          </p:cNvPr>
          <p:cNvSpPr/>
          <p:nvPr/>
        </p:nvSpPr>
        <p:spPr>
          <a:xfrm rot="14969389">
            <a:off x="2152393" y="3382963"/>
            <a:ext cx="120568" cy="554142"/>
          </a:xfrm>
          <a:prstGeom prst="arc">
            <a:avLst>
              <a:gd name="adj1" fmla="val 16497079"/>
              <a:gd name="adj2" fmla="val 5058827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C6B311-B341-126E-BE1E-5E567A67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12859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B4896-E46C-1CEC-1B3D-B341AC161B2A}"/>
              </a:ext>
            </a:extLst>
          </p:cNvPr>
          <p:cNvGrpSpPr/>
          <p:nvPr/>
        </p:nvGrpSpPr>
        <p:grpSpPr>
          <a:xfrm>
            <a:off x="4225334" y="2869487"/>
            <a:ext cx="1549371" cy="1218625"/>
            <a:chOff x="1967792" y="5333340"/>
            <a:chExt cx="1093615" cy="123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C48009-1D03-C7EC-9A53-C2771260B726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9260F5-FDC3-7C54-F80F-F4281E7B38D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34363-5FAB-5CFB-F63A-5C9AE788F528}"/>
              </a:ext>
            </a:extLst>
          </p:cNvPr>
          <p:cNvSpPr/>
          <p:nvPr/>
        </p:nvSpPr>
        <p:spPr>
          <a:xfrm>
            <a:off x="355601" y="2851940"/>
            <a:ext cx="3592072" cy="32135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DB451B-8263-D847-8529-C5E84A544DE0}"/>
              </a:ext>
            </a:extLst>
          </p:cNvPr>
          <p:cNvSpPr/>
          <p:nvPr/>
        </p:nvSpPr>
        <p:spPr>
          <a:xfrm>
            <a:off x="355601" y="2851941"/>
            <a:ext cx="3592072" cy="2892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Union(x, y) </a:t>
            </a:r>
            <a:r>
              <a:rPr lang="en-US" sz="2600" dirty="0"/>
              <a:t>–point y to x, (assume x, y are names of sets… aka roots)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506979" y="32500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50058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726941" y="320935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2090202" y="466847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1000998" y="4625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475213" y="549181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1543860" y="372709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53321" y="3702132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795253" y="5077120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1321038" y="4179174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2090202" y="4179174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7399314" y="2996545"/>
            <a:ext cx="26286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this union look like?</a:t>
            </a:r>
          </a:p>
          <a:p>
            <a:r>
              <a:rPr lang="en-US" b="1" dirty="0"/>
              <a:t>Union(1, 3)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>
                <a:solidFill>
                  <a:srgbClr val="FF0000"/>
                </a:solidFill>
              </a:rPr>
              <a:t>Does NOT have to be a binary tree!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85D040D-54D5-9617-98AD-C7F2F61A6119}"/>
              </a:ext>
            </a:extLst>
          </p:cNvPr>
          <p:cNvSpPr/>
          <p:nvPr/>
        </p:nvSpPr>
        <p:spPr>
          <a:xfrm rot="14969389">
            <a:off x="2152393" y="3382963"/>
            <a:ext cx="120568" cy="554142"/>
          </a:xfrm>
          <a:prstGeom prst="arc">
            <a:avLst>
              <a:gd name="adj1" fmla="val 16497079"/>
              <a:gd name="adj2" fmla="val 5058827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D662CF2-A6AC-E8C7-2911-D6451A0D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95907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B4896-E46C-1CEC-1B3D-B341AC161B2A}"/>
              </a:ext>
            </a:extLst>
          </p:cNvPr>
          <p:cNvGrpSpPr/>
          <p:nvPr/>
        </p:nvGrpSpPr>
        <p:grpSpPr>
          <a:xfrm>
            <a:off x="4225334" y="2869487"/>
            <a:ext cx="1549371" cy="1218625"/>
            <a:chOff x="1967792" y="5333340"/>
            <a:chExt cx="1093615" cy="123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C48009-1D03-C7EC-9A53-C2771260B726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9260F5-FDC3-7C54-F80F-F4281E7B38D5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34363-5FAB-5CFB-F63A-5C9AE788F528}"/>
              </a:ext>
            </a:extLst>
          </p:cNvPr>
          <p:cNvSpPr/>
          <p:nvPr/>
        </p:nvSpPr>
        <p:spPr>
          <a:xfrm>
            <a:off x="355601" y="2851940"/>
            <a:ext cx="3592072" cy="32135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DB451B-8263-D847-8529-C5E84A544DE0}"/>
              </a:ext>
            </a:extLst>
          </p:cNvPr>
          <p:cNvSpPr/>
          <p:nvPr/>
        </p:nvSpPr>
        <p:spPr>
          <a:xfrm>
            <a:off x="355601" y="2851941"/>
            <a:ext cx="3592072" cy="2892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Union(x, y) </a:t>
            </a:r>
            <a:r>
              <a:rPr lang="en-US" sz="2600" dirty="0"/>
              <a:t>–point y to x, (assume x, y are names of sets… aka roots)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506979" y="325004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50058" y="4152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726941" y="320935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2090202" y="466847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1000998" y="46250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475213" y="549181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1543860" y="372709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53321" y="3702132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795253" y="5077120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1321038" y="4179174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2090202" y="4179174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9685021" y="3065383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Union(1, 7)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85D040D-54D5-9617-98AD-C7F2F61A6119}"/>
              </a:ext>
            </a:extLst>
          </p:cNvPr>
          <p:cNvSpPr/>
          <p:nvPr/>
        </p:nvSpPr>
        <p:spPr>
          <a:xfrm rot="14969389">
            <a:off x="2152393" y="3382963"/>
            <a:ext cx="120568" cy="554142"/>
          </a:xfrm>
          <a:prstGeom prst="arc">
            <a:avLst>
              <a:gd name="adj1" fmla="val 16497079"/>
              <a:gd name="adj2" fmla="val 5058827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5DA927-EA1A-49DB-BA32-E6990E16B2CD}"/>
              </a:ext>
            </a:extLst>
          </p:cNvPr>
          <p:cNvGrpSpPr/>
          <p:nvPr/>
        </p:nvGrpSpPr>
        <p:grpSpPr>
          <a:xfrm>
            <a:off x="3353360" y="2700280"/>
            <a:ext cx="2205000" cy="1074240"/>
            <a:chOff x="3353360" y="2700280"/>
            <a:chExt cx="220500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03ABFD-27B5-CC8F-C94C-93E2448FC7C3}"/>
                    </a:ext>
                  </a:extLst>
                </p14:cNvPr>
                <p14:cNvContentPartPr/>
                <p14:nvPr/>
              </p14:nvContentPartPr>
              <p14:xfrm>
                <a:off x="3524720" y="3499480"/>
                <a:ext cx="1130040" cy="4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03ABFD-27B5-CC8F-C94C-93E2448FC7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5720" y="3490840"/>
                  <a:ext cx="1147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D65052-5707-5B91-8E1F-566981E96A4A}"/>
                    </a:ext>
                  </a:extLst>
                </p14:cNvPr>
                <p14:cNvContentPartPr/>
                <p14:nvPr/>
              </p14:nvContentPartPr>
              <p14:xfrm>
                <a:off x="3353360" y="3483640"/>
                <a:ext cx="192960" cy="29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D65052-5707-5B91-8E1F-566981E96A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4720" y="3474640"/>
                  <a:ext cx="210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284BFD-6B09-3F81-D2CC-195F110B5ADC}"/>
                    </a:ext>
                  </a:extLst>
                </p14:cNvPr>
                <p14:cNvContentPartPr/>
                <p14:nvPr/>
              </p14:nvContentPartPr>
              <p14:xfrm>
                <a:off x="4549280" y="2700280"/>
                <a:ext cx="841320" cy="63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284BFD-6B09-3F81-D2CC-195F110B5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40280" y="2691280"/>
                  <a:ext cx="8589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B0C6F5-F2D9-F0F2-E606-F0EBFF616BF7}"/>
                    </a:ext>
                  </a:extLst>
                </p14:cNvPr>
                <p14:cNvContentPartPr/>
                <p14:nvPr/>
              </p14:nvContentPartPr>
              <p14:xfrm>
                <a:off x="4536320" y="2871640"/>
                <a:ext cx="1022040" cy="28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B0C6F5-F2D9-F0F2-E606-F0EBFF616B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7320" y="2863000"/>
                  <a:ext cx="1039680" cy="29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BA9DDAE-00C3-8A49-8DF0-067962FD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597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4713-4C54-9B8A-A7D0-D79DE559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Kruskal’s Algorithm for MST?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3D6E-6C24-A39B-A9BA-3D66BB56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78346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Sort all the edges (</a:t>
            </a:r>
            <a:r>
              <a:rPr lang="en-US" i="1" dirty="0"/>
              <a:t>read: min-heap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while (don’t have MST yet) {</a:t>
            </a:r>
          </a:p>
          <a:p>
            <a:pPr marL="0" indent="0">
              <a:buNone/>
            </a:pPr>
            <a:r>
              <a:rPr lang="en-US" dirty="0"/>
              <a:t>    get next smallest edge, e    </a:t>
            </a:r>
            <a:r>
              <a:rPr lang="en-US" i="1" dirty="0"/>
              <a:t>(edge from u, v)</a:t>
            </a:r>
          </a:p>
          <a:p>
            <a:pPr marL="0" indent="0">
              <a:buNone/>
            </a:pPr>
            <a:r>
              <a:rPr lang="en-US" dirty="0"/>
              <a:t>    check if group u == group v</a:t>
            </a:r>
          </a:p>
          <a:p>
            <a:pPr marL="0" indent="0">
              <a:buNone/>
            </a:pPr>
            <a:r>
              <a:rPr lang="en-US" dirty="0"/>
              <a:t>    if (not same group) {</a:t>
            </a:r>
          </a:p>
          <a:p>
            <a:pPr marL="0" indent="0">
              <a:buNone/>
            </a:pPr>
            <a:r>
              <a:rPr lang="en-US" dirty="0"/>
              <a:t>        add that edge to our MST</a:t>
            </a:r>
          </a:p>
          <a:p>
            <a:pPr marL="0" indent="0">
              <a:buNone/>
            </a:pPr>
            <a:r>
              <a:rPr lang="en-US" dirty="0"/>
              <a:t>        union groups u, v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7B0E7-2D8B-A439-5AF7-35491E46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075BDA49-CCD2-4325-4CD4-59E53077DD8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05520" y="20526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26BDA3F-4E95-022C-E3D9-36A69CB2F71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81920" y="19764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54CA102-8799-0E90-C35D-E8C75A284F9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53120" y="32718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BA37C02-0131-46AD-C42C-03FAB23D29E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53320" y="30432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4861A48-7A35-702C-3AE9-CE32B6E76A4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7520" y="41211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716713D3-C97B-93A2-CFBE-863A4D1C2A0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348720" y="26733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ED061E5-23BD-D1F0-0347-A03E653F350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96320" y="36639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2" name="AutoShape 24">
            <a:extLst>
              <a:ext uri="{FF2B5EF4-FFF2-40B4-BE49-F238E27FC236}">
                <a16:creationId xmlns:a16="http://schemas.microsoft.com/office/drawing/2014/main" id="{5EB6C3C9-39DC-794E-FF85-E82A530BDB57}"/>
              </a:ext>
            </a:extLst>
          </p:cNvPr>
          <p:cNvCxnSpPr>
            <a:cxnSpLocks noChangeShapeType="1"/>
            <a:stCxn id="5" idx="3"/>
            <a:endCxn id="7" idx="0"/>
          </p:cNvCxnSpPr>
          <p:nvPr>
            <p:custDataLst>
              <p:tags r:id="rId8"/>
            </p:custDataLst>
          </p:nvPr>
        </p:nvCxnSpPr>
        <p:spPr bwMode="auto">
          <a:xfrm flipH="1">
            <a:off x="8643620" y="238760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26">
            <a:extLst>
              <a:ext uri="{FF2B5EF4-FFF2-40B4-BE49-F238E27FC236}">
                <a16:creationId xmlns:a16="http://schemas.microsoft.com/office/drawing/2014/main" id="{B130F191-CCD3-41E5-5D91-887055073377}"/>
              </a:ext>
            </a:extLst>
          </p:cNvPr>
          <p:cNvCxnSpPr>
            <a:cxnSpLocks noChangeShapeType="1"/>
            <a:stCxn id="6" idx="2"/>
            <a:endCxn id="5" idx="6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8986520" y="216693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32">
            <a:extLst>
              <a:ext uri="{FF2B5EF4-FFF2-40B4-BE49-F238E27FC236}">
                <a16:creationId xmlns:a16="http://schemas.microsoft.com/office/drawing/2014/main" id="{3AF405A3-A56C-E064-09A4-ED0831CE794E}"/>
              </a:ext>
            </a:extLst>
          </p:cNvPr>
          <p:cNvCxnSpPr>
            <a:cxnSpLocks noChangeShapeType="1"/>
            <a:stCxn id="8" idx="0"/>
            <a:endCxn id="6" idx="4"/>
          </p:cNvCxnSpPr>
          <p:nvPr>
            <p:custDataLst>
              <p:tags r:id="rId10"/>
            </p:custDataLst>
          </p:nvPr>
        </p:nvCxnSpPr>
        <p:spPr bwMode="auto">
          <a:xfrm rot="5400000" flipH="1" flipV="1">
            <a:off x="10015220" y="258603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 Box 53">
            <a:extLst>
              <a:ext uri="{FF2B5EF4-FFF2-40B4-BE49-F238E27FC236}">
                <a16:creationId xmlns:a16="http://schemas.microsoft.com/office/drawing/2014/main" id="{A37008EA-9A5D-60C8-A39C-CC4D2F1B54E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3720" y="182562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B47E563D-CC5D-2B6A-BD2F-DFE6DEA76471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19920" y="24447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BD1F166B-94DC-D104-B728-8A9F4453754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76920" y="266223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4F25824C-C184-DD9A-6EBF-986099742845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281920" y="25781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19" name="AutoShape 26">
            <a:extLst>
              <a:ext uri="{FF2B5EF4-FFF2-40B4-BE49-F238E27FC236}">
                <a16:creationId xmlns:a16="http://schemas.microsoft.com/office/drawing/2014/main" id="{38D8984E-0369-88C0-A962-6915B6960C4C}"/>
              </a:ext>
            </a:extLst>
          </p:cNvPr>
          <p:cNvCxnSpPr>
            <a:cxnSpLocks noChangeShapeType="1"/>
            <a:stCxn id="5" idx="5"/>
            <a:endCxn id="8" idx="1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9159558" y="214947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26">
            <a:extLst>
              <a:ext uri="{FF2B5EF4-FFF2-40B4-BE49-F238E27FC236}">
                <a16:creationId xmlns:a16="http://schemas.microsoft.com/office/drawing/2014/main" id="{D19830D4-23CD-7B81-87D9-44E7352C4121}"/>
              </a:ext>
            </a:extLst>
          </p:cNvPr>
          <p:cNvCxnSpPr>
            <a:cxnSpLocks noChangeShapeType="1"/>
            <a:stCxn id="7" idx="6"/>
            <a:endCxn id="8" idx="3"/>
          </p:cNvCxnSpPr>
          <p:nvPr>
            <p:custDataLst>
              <p:tags r:id="rId16"/>
            </p:custDataLst>
          </p:nvPr>
        </p:nvCxnSpPr>
        <p:spPr bwMode="auto">
          <a:xfrm flipV="1">
            <a:off x="8834120" y="336867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 Box 63">
            <a:extLst>
              <a:ext uri="{FF2B5EF4-FFF2-40B4-BE49-F238E27FC236}">
                <a16:creationId xmlns:a16="http://schemas.microsoft.com/office/drawing/2014/main" id="{A7603F8C-836A-0D9A-D059-23932527D8A9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30983" y="31115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2" name="AutoShape 26">
            <a:extLst>
              <a:ext uri="{FF2B5EF4-FFF2-40B4-BE49-F238E27FC236}">
                <a16:creationId xmlns:a16="http://schemas.microsoft.com/office/drawing/2014/main" id="{67220921-BF0C-09CD-58DE-B06F13512604}"/>
              </a:ext>
            </a:extLst>
          </p:cNvPr>
          <p:cNvCxnSpPr>
            <a:cxnSpLocks noChangeShapeType="1"/>
            <a:stCxn id="8" idx="6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10434320" y="299878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 Box 63">
            <a:extLst>
              <a:ext uri="{FF2B5EF4-FFF2-40B4-BE49-F238E27FC236}">
                <a16:creationId xmlns:a16="http://schemas.microsoft.com/office/drawing/2014/main" id="{337AB5E4-73B9-197C-36AD-DD8B0641AEE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31183" y="28067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4" name="AutoShape 32">
            <a:extLst>
              <a:ext uri="{FF2B5EF4-FFF2-40B4-BE49-F238E27FC236}">
                <a16:creationId xmlns:a16="http://schemas.microsoft.com/office/drawing/2014/main" id="{8BEB6568-50ED-75A2-5475-4FF965175CB0}"/>
              </a:ext>
            </a:extLst>
          </p:cNvPr>
          <p:cNvCxnSpPr>
            <a:cxnSpLocks noChangeShapeType="1"/>
            <a:stCxn id="10" idx="1"/>
            <a:endCxn id="6" idx="6"/>
          </p:cNvCxnSpPr>
          <p:nvPr>
            <p:custDataLst>
              <p:tags r:id="rId20"/>
            </p:custDataLst>
          </p:nvPr>
        </p:nvCxnSpPr>
        <p:spPr bwMode="auto">
          <a:xfrm rot="16200000" flipV="1">
            <a:off x="10752614" y="207724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Text Box 63">
            <a:extLst>
              <a:ext uri="{FF2B5EF4-FFF2-40B4-BE49-F238E27FC236}">
                <a16:creationId xmlns:a16="http://schemas.microsoft.com/office/drawing/2014/main" id="{0106AF61-CC08-7D73-07B6-D5D18CF7BDFC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59783" y="2063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6" name="AutoShape 26">
            <a:extLst>
              <a:ext uri="{FF2B5EF4-FFF2-40B4-BE49-F238E27FC236}">
                <a16:creationId xmlns:a16="http://schemas.microsoft.com/office/drawing/2014/main" id="{767607DD-78BE-547F-0A11-F6C9B69600BA}"/>
              </a:ext>
            </a:extLst>
          </p:cNvPr>
          <p:cNvCxnSpPr>
            <a:cxnSpLocks noChangeShapeType="1"/>
            <a:stCxn id="7" idx="5"/>
            <a:endCxn id="9" idx="1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8811102" y="356473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 Box 66">
            <a:extLst>
              <a:ext uri="{FF2B5EF4-FFF2-40B4-BE49-F238E27FC236}">
                <a16:creationId xmlns:a16="http://schemas.microsoft.com/office/drawing/2014/main" id="{C9F92353-3F5A-237D-DB34-4FD41C8F86A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826183" y="37211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28" name="AutoShape 32">
            <a:extLst>
              <a:ext uri="{FF2B5EF4-FFF2-40B4-BE49-F238E27FC236}">
                <a16:creationId xmlns:a16="http://schemas.microsoft.com/office/drawing/2014/main" id="{54B9EEAB-12F4-215B-6BF4-2703EB5CDFF2}"/>
              </a:ext>
            </a:extLst>
          </p:cNvPr>
          <p:cNvCxnSpPr>
            <a:cxnSpLocks noChangeShapeType="1"/>
            <a:stCxn id="8" idx="4"/>
            <a:endCxn id="9" idx="7"/>
          </p:cNvCxnSpPr>
          <p:nvPr>
            <p:custDataLst>
              <p:tags r:id="rId24"/>
            </p:custDataLst>
          </p:nvPr>
        </p:nvCxnSpPr>
        <p:spPr bwMode="auto">
          <a:xfrm rot="5400000">
            <a:off x="9592151" y="352504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 Box 63">
            <a:extLst>
              <a:ext uri="{FF2B5EF4-FFF2-40B4-BE49-F238E27FC236}">
                <a16:creationId xmlns:a16="http://schemas.microsoft.com/office/drawing/2014/main" id="{C0562BA4-BEE3-9CEB-092D-4D2A726E8AD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72320" y="35877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586B7B40-8343-8F29-70EB-EEAA2662835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07383" y="3206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31" name="AutoShape 26">
            <a:extLst>
              <a:ext uri="{FF2B5EF4-FFF2-40B4-BE49-F238E27FC236}">
                <a16:creationId xmlns:a16="http://schemas.microsoft.com/office/drawing/2014/main" id="{4638B25D-F4C3-872E-A98B-3CB368582E67}"/>
              </a:ext>
            </a:extLst>
          </p:cNvPr>
          <p:cNvCxnSpPr>
            <a:cxnSpLocks noChangeShapeType="1"/>
            <a:stCxn id="8" idx="5"/>
            <a:endCxn id="11" idx="1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10639902" y="310753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26">
            <a:extLst>
              <a:ext uri="{FF2B5EF4-FFF2-40B4-BE49-F238E27FC236}">
                <a16:creationId xmlns:a16="http://schemas.microsoft.com/office/drawing/2014/main" id="{4FAED71E-B702-1AE5-CE03-8C9B2A445621}"/>
              </a:ext>
            </a:extLst>
          </p:cNvPr>
          <p:cNvCxnSpPr>
            <a:cxnSpLocks noChangeShapeType="1"/>
            <a:stCxn id="11" idx="0"/>
            <a:endCxn id="10" idx="4"/>
          </p:cNvCxnSpPr>
          <p:nvPr>
            <p:custDataLst>
              <p:tags r:id="rId28"/>
            </p:custDataLst>
          </p:nvPr>
        </p:nvCxnSpPr>
        <p:spPr bwMode="auto">
          <a:xfrm rot="5400000" flipH="1" flipV="1">
            <a:off x="11158220" y="328295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 Box 63">
            <a:extLst>
              <a:ext uri="{FF2B5EF4-FFF2-40B4-BE49-F238E27FC236}">
                <a16:creationId xmlns:a16="http://schemas.microsoft.com/office/drawing/2014/main" id="{57F8841C-1FDF-B0AE-31AC-9D3B6120611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24920" y="3130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3C0BB68F-3B7E-DD7C-AD33-32D29401E73C}"/>
              </a:ext>
            </a:extLst>
          </p:cNvPr>
          <p:cNvCxnSpPr>
            <a:cxnSpLocks noChangeShapeType="1"/>
            <a:stCxn id="9" idx="6"/>
            <a:endCxn id="11" idx="3"/>
          </p:cNvCxnSpPr>
          <p:nvPr>
            <p:custDataLst>
              <p:tags r:id="rId30"/>
            </p:custDataLst>
          </p:nvPr>
        </p:nvCxnSpPr>
        <p:spPr bwMode="auto">
          <a:xfrm flipV="1">
            <a:off x="9748520" y="398938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Text Box 63">
            <a:extLst>
              <a:ext uri="{FF2B5EF4-FFF2-40B4-BE49-F238E27FC236}">
                <a16:creationId xmlns:a16="http://schemas.microsoft.com/office/drawing/2014/main" id="{2592A2A4-E854-8372-886D-4CA0A7BC9088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273983" y="38163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C8F5FA79-897A-5470-1662-97BECD9A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68810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378698C-8E09-2668-043B-334D6C55AAE4}"/>
              </a:ext>
            </a:extLst>
          </p:cNvPr>
          <p:cNvGrpSpPr/>
          <p:nvPr/>
        </p:nvGrpSpPr>
        <p:grpSpPr>
          <a:xfrm>
            <a:off x="6177280" y="3791486"/>
            <a:ext cx="3345754" cy="2767701"/>
            <a:chOff x="1967792" y="5333339"/>
            <a:chExt cx="1093615" cy="27953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E4E11-EC2B-4ECB-DF6A-563FEECD0FEE}"/>
                </a:ext>
              </a:extLst>
            </p:cNvPr>
            <p:cNvSpPr/>
            <p:nvPr/>
          </p:nvSpPr>
          <p:spPr>
            <a:xfrm>
              <a:off x="1967792" y="5333339"/>
              <a:ext cx="1093615" cy="2795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E6E36EC-729B-8E3F-2ED0-6A45549FA25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FCB07-5C96-CFB3-1350-D77277E9D0E7}"/>
              </a:ext>
            </a:extLst>
          </p:cNvPr>
          <p:cNvGrpSpPr/>
          <p:nvPr/>
        </p:nvGrpSpPr>
        <p:grpSpPr>
          <a:xfrm>
            <a:off x="4233313" y="3824617"/>
            <a:ext cx="1549371" cy="1218625"/>
            <a:chOff x="1967792" y="5333340"/>
            <a:chExt cx="1093615" cy="123081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C238BE-4F19-047F-DC18-F9AC7F15AF35}"/>
                </a:ext>
              </a:extLst>
            </p:cNvPr>
            <p:cNvSpPr/>
            <p:nvPr/>
          </p:nvSpPr>
          <p:spPr>
            <a:xfrm>
              <a:off x="1967792" y="5333340"/>
              <a:ext cx="1093615" cy="1230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A9FCA0-F7FC-9FAE-BF8E-F3369FD2C4A4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A42636-796D-1724-D971-3B5EF207AC6F}"/>
              </a:ext>
            </a:extLst>
          </p:cNvPr>
          <p:cNvGrpSpPr/>
          <p:nvPr/>
        </p:nvGrpSpPr>
        <p:grpSpPr>
          <a:xfrm>
            <a:off x="1989022" y="3868031"/>
            <a:ext cx="1966629" cy="2047408"/>
            <a:chOff x="1967792" y="5333340"/>
            <a:chExt cx="1093615" cy="206788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AB9E973-5DDA-DB56-177D-C80ABF2E9B9E}"/>
                </a:ext>
              </a:extLst>
            </p:cNvPr>
            <p:cNvSpPr/>
            <p:nvPr/>
          </p:nvSpPr>
          <p:spPr>
            <a:xfrm>
              <a:off x="1967792" y="5333340"/>
              <a:ext cx="1093615" cy="20678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82067A-84AE-5C30-4895-C1FE5A2AD1EF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Array of Indices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30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A59BD-13E8-4C6E-A1AF-86139DD549DB}"/>
              </a:ext>
            </a:extLst>
          </p:cNvPr>
          <p:cNvSpPr/>
          <p:nvPr/>
        </p:nvSpPr>
        <p:spPr>
          <a:xfrm>
            <a:off x="2479270" y="421250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15D28-AE16-428C-BD7F-D1E0D1164A6C}"/>
              </a:ext>
            </a:extLst>
          </p:cNvPr>
          <p:cNvSpPr/>
          <p:nvPr/>
        </p:nvSpPr>
        <p:spPr>
          <a:xfrm>
            <a:off x="3122349" y="511449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9014F0-9F55-4530-A58E-CC74110DFDD5}"/>
              </a:ext>
            </a:extLst>
          </p:cNvPr>
          <p:cNvSpPr/>
          <p:nvPr/>
        </p:nvSpPr>
        <p:spPr>
          <a:xfrm>
            <a:off x="4699232" y="417181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325E4B-9809-4EDF-8097-60225C8B4C27}"/>
              </a:ext>
            </a:extLst>
          </p:cNvPr>
          <p:cNvSpPr/>
          <p:nvPr/>
        </p:nvSpPr>
        <p:spPr>
          <a:xfrm>
            <a:off x="8204670" y="511449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4D0A6-8C4A-48AC-BEC6-573E9F575723}"/>
              </a:ext>
            </a:extLst>
          </p:cNvPr>
          <p:cNvSpPr/>
          <p:nvPr/>
        </p:nvSpPr>
        <p:spPr>
          <a:xfrm>
            <a:off x="7115466" y="507105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DF3F5-6D09-4C73-8ACE-98C0D5692AFD}"/>
              </a:ext>
            </a:extLst>
          </p:cNvPr>
          <p:cNvSpPr/>
          <p:nvPr/>
        </p:nvSpPr>
        <p:spPr>
          <a:xfrm>
            <a:off x="6589681" y="59378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4F391-7D3F-48A5-BE6B-0260B3A8E6BD}"/>
              </a:ext>
            </a:extLst>
          </p:cNvPr>
          <p:cNvSpPr/>
          <p:nvPr/>
        </p:nvSpPr>
        <p:spPr>
          <a:xfrm>
            <a:off x="7658328" y="417310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EAAFB-C125-416D-B1F1-E7F3E93280FC}"/>
              </a:ext>
            </a:extLst>
          </p:cNvPr>
          <p:cNvCxnSpPr>
            <a:cxnSpLocks/>
            <a:stCxn id="17" idx="0"/>
            <a:endCxn id="16" idx="5"/>
          </p:cNvCxnSpPr>
          <p:nvPr/>
        </p:nvCxnSpPr>
        <p:spPr>
          <a:xfrm flipH="1" flipV="1">
            <a:off x="3025612" y="4664589"/>
            <a:ext cx="416777" cy="44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03E71-A6B9-428D-862C-03D24D9C6A7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6909721" y="5523135"/>
            <a:ext cx="299483" cy="41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79DBB1-CAB6-4D2F-9589-DEDBB025FA23}"/>
              </a:ext>
            </a:extLst>
          </p:cNvPr>
          <p:cNvCxnSpPr>
            <a:cxnSpLocks/>
            <a:stCxn id="20" idx="0"/>
            <a:endCxn id="22" idx="3"/>
          </p:cNvCxnSpPr>
          <p:nvPr/>
        </p:nvCxnSpPr>
        <p:spPr>
          <a:xfrm flipV="1">
            <a:off x="7435506" y="4625189"/>
            <a:ext cx="316560" cy="44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1306B3-35E0-4318-934A-64BAB705B863}"/>
              </a:ext>
            </a:extLst>
          </p:cNvPr>
          <p:cNvCxnSpPr>
            <a:cxnSpLocks/>
            <a:stCxn id="19" idx="0"/>
            <a:endCxn id="22" idx="5"/>
          </p:cNvCxnSpPr>
          <p:nvPr/>
        </p:nvCxnSpPr>
        <p:spPr>
          <a:xfrm flipH="1" flipV="1">
            <a:off x="8204670" y="4625189"/>
            <a:ext cx="320040" cy="48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9A54BF-8D19-45E5-94B1-55A04AB2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16848"/>
              </p:ext>
            </p:extLst>
          </p:nvPr>
        </p:nvGraphicFramePr>
        <p:xfrm>
          <a:off x="4254955" y="2602750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08DB5B-05D4-47DA-AD23-F89A7313F9EF}"/>
              </a:ext>
            </a:extLst>
          </p:cNvPr>
          <p:cNvSpPr txBox="1"/>
          <p:nvPr/>
        </p:nvSpPr>
        <p:spPr>
          <a:xfrm>
            <a:off x="3656918" y="295336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16D1B-C50F-4A9F-ABE2-7F66AAE9B60A}"/>
              </a:ext>
            </a:extLst>
          </p:cNvPr>
          <p:cNvSpPr txBox="1"/>
          <p:nvPr/>
        </p:nvSpPr>
        <p:spPr>
          <a:xfrm>
            <a:off x="9037099" y="2564525"/>
            <a:ext cx="287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Up[x] = 0</a:t>
            </a:r>
          </a:p>
          <a:p>
            <a:r>
              <a:rPr lang="en-US" sz="2400" dirty="0"/>
              <a:t>means x is a root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4D704-E1AE-EC1D-16C1-DA525DDB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99958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Array of Indices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9A54BF-8D19-45E5-94B1-55A04AB2569E}"/>
              </a:ext>
            </a:extLst>
          </p:cNvPr>
          <p:cNvGraphicFramePr>
            <a:graphicFrameLocks noGrp="1"/>
          </p:cNvGraphicFramePr>
          <p:nvPr/>
        </p:nvGraphicFramePr>
        <p:xfrm>
          <a:off x="4254955" y="2602750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08DB5B-05D4-47DA-AD23-F89A7313F9EF}"/>
              </a:ext>
            </a:extLst>
          </p:cNvPr>
          <p:cNvSpPr txBox="1"/>
          <p:nvPr/>
        </p:nvSpPr>
        <p:spPr>
          <a:xfrm>
            <a:off x="3656918" y="295336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16D1B-C50F-4A9F-ABE2-7F66AAE9B60A}"/>
              </a:ext>
            </a:extLst>
          </p:cNvPr>
          <p:cNvSpPr txBox="1"/>
          <p:nvPr/>
        </p:nvSpPr>
        <p:spPr>
          <a:xfrm>
            <a:off x="9037099" y="2564525"/>
            <a:ext cx="287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Up[x] = 0</a:t>
            </a:r>
          </a:p>
          <a:p>
            <a:r>
              <a:rPr lang="en-US" sz="2400" dirty="0"/>
              <a:t>means x is a root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D4F3983-D65E-FE31-ECE4-3E6B8E792697}"/>
              </a:ext>
            </a:extLst>
          </p:cNvPr>
          <p:cNvSpPr txBox="1">
            <a:spLocks/>
          </p:cNvSpPr>
          <p:nvPr/>
        </p:nvSpPr>
        <p:spPr>
          <a:xfrm>
            <a:off x="838199" y="3513571"/>
            <a:ext cx="9996056" cy="65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Draw up-tree from this array: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E1E4A-B3E3-59FF-25C4-5D6815FA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86957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up[y]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EDB2A7-4077-460A-BAF6-29F91517E61D}"/>
              </a:ext>
            </a:extLst>
          </p:cNvPr>
          <p:cNvSpPr txBox="1"/>
          <p:nvPr/>
        </p:nvSpPr>
        <p:spPr>
          <a:xfrm>
            <a:off x="675640" y="5079186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Overall Runtime:</a:t>
            </a:r>
          </a:p>
          <a:p>
            <a:pPr marL="0" indent="0">
              <a:buNone/>
            </a:pPr>
            <a:r>
              <a:rPr lang="en-US" sz="2000"/>
              <a:t>(</a:t>
            </a:r>
            <a:r>
              <a:rPr lang="en-US" sz="2000" b="1" i="1">
                <a:solidFill>
                  <a:srgbClr val="0070C0"/>
                </a:solidFill>
              </a:rPr>
              <a:t>m</a:t>
            </a:r>
            <a:r>
              <a:rPr lang="en-US" sz="2000" b="1" i="1"/>
              <a:t> </a:t>
            </a:r>
            <a:r>
              <a:rPr lang="en-US" sz="2000"/>
              <a:t>finds and </a:t>
            </a:r>
            <a:r>
              <a:rPr lang="en-US" sz="2000">
                <a:solidFill>
                  <a:srgbClr val="0070C0"/>
                </a:solidFill>
              </a:rPr>
              <a:t>≤ </a:t>
            </a:r>
            <a:r>
              <a:rPr lang="en-US" sz="2000" b="1" i="1">
                <a:solidFill>
                  <a:srgbClr val="0070C0"/>
                </a:solidFill>
              </a:rPr>
              <a:t>n-1 </a:t>
            </a:r>
            <a:r>
              <a:rPr lang="en-US" sz="2000"/>
              <a:t>unions)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Goal: </a:t>
            </a:r>
            <a:r>
              <a:rPr lang="en-US" sz="2400" b="1" i="1">
                <a:solidFill>
                  <a:srgbClr val="0070C0"/>
                </a:solidFill>
              </a:rPr>
              <a:t>O(m + n)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873E3-1D43-45BD-9889-ADCE7D738469}"/>
              </a:ext>
            </a:extLst>
          </p:cNvPr>
          <p:cNvSpPr txBox="1"/>
          <p:nvPr/>
        </p:nvSpPr>
        <p:spPr>
          <a:xfrm>
            <a:off x="5486399" y="3111397"/>
            <a:ext cx="400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Worst runtime for Union():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FA0280-3973-49B6-8138-4DA8A8CC11F2}"/>
              </a:ext>
            </a:extLst>
          </p:cNvPr>
          <p:cNvSpPr txBox="1"/>
          <p:nvPr/>
        </p:nvSpPr>
        <p:spPr>
          <a:xfrm>
            <a:off x="5486399" y="4191745"/>
            <a:ext cx="346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Worst runtime for Find():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5214B-9E7D-2A73-4FDE-642715B6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77097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up[y]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EDB2A7-4077-460A-BAF6-29F91517E61D}"/>
              </a:ext>
            </a:extLst>
          </p:cNvPr>
          <p:cNvSpPr txBox="1"/>
          <p:nvPr/>
        </p:nvSpPr>
        <p:spPr>
          <a:xfrm>
            <a:off x="675640" y="5079186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Overall Runtime:</a:t>
            </a:r>
          </a:p>
          <a:p>
            <a:pPr marL="0" indent="0">
              <a:buNone/>
            </a:pPr>
            <a:r>
              <a:rPr lang="en-US" sz="2000"/>
              <a:t>(</a:t>
            </a:r>
            <a:r>
              <a:rPr lang="en-US" sz="2000" b="1" i="1">
                <a:solidFill>
                  <a:srgbClr val="0070C0"/>
                </a:solidFill>
              </a:rPr>
              <a:t>m</a:t>
            </a:r>
            <a:r>
              <a:rPr lang="en-US" sz="2000" b="1" i="1"/>
              <a:t> </a:t>
            </a:r>
            <a:r>
              <a:rPr lang="en-US" sz="2000"/>
              <a:t>finds and </a:t>
            </a:r>
            <a:r>
              <a:rPr lang="en-US" sz="2000">
                <a:solidFill>
                  <a:srgbClr val="0070C0"/>
                </a:solidFill>
              </a:rPr>
              <a:t>≤ </a:t>
            </a:r>
            <a:r>
              <a:rPr lang="en-US" sz="2000" b="1" i="1">
                <a:solidFill>
                  <a:srgbClr val="0070C0"/>
                </a:solidFill>
              </a:rPr>
              <a:t>n-1 </a:t>
            </a:r>
            <a:r>
              <a:rPr lang="en-US" sz="2000"/>
              <a:t>unions)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Goal: </a:t>
            </a:r>
            <a:r>
              <a:rPr lang="en-US" sz="2400" b="1" i="1">
                <a:solidFill>
                  <a:srgbClr val="0070C0"/>
                </a:solidFill>
              </a:rPr>
              <a:t>O(m + n)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873E3-1D43-45BD-9889-ADCE7D738469}"/>
              </a:ext>
            </a:extLst>
          </p:cNvPr>
          <p:cNvSpPr txBox="1"/>
          <p:nvPr/>
        </p:nvSpPr>
        <p:spPr>
          <a:xfrm>
            <a:off x="5486399" y="3111397"/>
            <a:ext cx="400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Worst runtime for Union():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FA0280-3973-49B6-8138-4DA8A8CC11F2}"/>
              </a:ext>
            </a:extLst>
          </p:cNvPr>
          <p:cNvSpPr txBox="1"/>
          <p:nvPr/>
        </p:nvSpPr>
        <p:spPr>
          <a:xfrm>
            <a:off x="5486399" y="4191745"/>
            <a:ext cx="346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Worst runtime for Find():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77E6A-C394-96A0-5182-F1E77084DD51}"/>
              </a:ext>
            </a:extLst>
          </p:cNvPr>
          <p:cNvSpPr txBox="1"/>
          <p:nvPr/>
        </p:nvSpPr>
        <p:spPr>
          <a:xfrm>
            <a:off x="6096000" y="3651571"/>
            <a:ext cx="1045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O(1)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CAF96-F068-3481-1C50-BD4B0EAF2959}"/>
              </a:ext>
            </a:extLst>
          </p:cNvPr>
          <p:cNvSpPr txBox="1"/>
          <p:nvPr/>
        </p:nvSpPr>
        <p:spPr>
          <a:xfrm>
            <a:off x="6096000" y="4629978"/>
            <a:ext cx="1045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O(n)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061A0-9F29-7FB1-2153-099AEEE18247}"/>
              </a:ext>
            </a:extLst>
          </p:cNvPr>
          <p:cNvSpPr txBox="1"/>
          <p:nvPr/>
        </p:nvSpPr>
        <p:spPr>
          <a:xfrm>
            <a:off x="3159761" y="5079186"/>
            <a:ext cx="245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</a:t>
            </a:r>
            <a:r>
              <a:rPr lang="en-US" sz="2400" b="1" dirty="0" err="1">
                <a:solidFill>
                  <a:srgbClr val="FF0000"/>
                </a:solidFill>
              </a:rPr>
              <a:t>mn</a:t>
            </a:r>
            <a:r>
              <a:rPr lang="en-US" sz="2400" b="1" dirty="0">
                <a:solidFill>
                  <a:srgbClr val="FF0000"/>
                </a:solidFill>
              </a:rPr>
              <a:t> + n)</a:t>
            </a: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5214B-9E7D-2A73-4FDE-642715B6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2990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case :(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087145-B129-4484-8266-54F29FD296B1}"/>
              </a:ext>
            </a:extLst>
          </p:cNvPr>
          <p:cNvSpPr/>
          <p:nvPr/>
        </p:nvSpPr>
        <p:spPr>
          <a:xfrm>
            <a:off x="3336173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2EB71-A853-4B8F-8DD1-634F16E8DFA5}"/>
              </a:ext>
            </a:extLst>
          </p:cNvPr>
          <p:cNvSpPr/>
          <p:nvPr/>
        </p:nvSpPr>
        <p:spPr>
          <a:xfrm>
            <a:off x="4450079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817535-10F5-4771-BB95-ECA717087571}"/>
              </a:ext>
            </a:extLst>
          </p:cNvPr>
          <p:cNvSpPr/>
          <p:nvPr/>
        </p:nvSpPr>
        <p:spPr>
          <a:xfrm>
            <a:off x="5563984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851C1C-E4FA-4C33-A1ED-900FD7A47DBC}"/>
              </a:ext>
            </a:extLst>
          </p:cNvPr>
          <p:cNvSpPr/>
          <p:nvPr/>
        </p:nvSpPr>
        <p:spPr>
          <a:xfrm>
            <a:off x="8265515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3C55A-7D06-4F9F-A99A-1FA81A356890}"/>
              </a:ext>
            </a:extLst>
          </p:cNvPr>
          <p:cNvSpPr txBox="1"/>
          <p:nvPr/>
        </p:nvSpPr>
        <p:spPr>
          <a:xfrm>
            <a:off x="5702991" y="641163"/>
            <a:ext cx="39674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up[y]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57E62-BE1C-45B3-B8D6-D520A0EE97A8}"/>
              </a:ext>
            </a:extLst>
          </p:cNvPr>
          <p:cNvSpPr txBox="1"/>
          <p:nvPr/>
        </p:nvSpPr>
        <p:spPr>
          <a:xfrm>
            <a:off x="6309820" y="247608"/>
            <a:ext cx="259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Union(x, y) - </a:t>
            </a:r>
            <a:r>
              <a:rPr lang="en-US" dirty="0"/>
              <a:t>“point y to x”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76815-7359-4226-8F61-6513F646C0E9}"/>
              </a:ext>
            </a:extLst>
          </p:cNvPr>
          <p:cNvSpPr txBox="1"/>
          <p:nvPr/>
        </p:nvSpPr>
        <p:spPr>
          <a:xfrm>
            <a:off x="9213273" y="2261590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Union(2, 1)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F6F1B-8F96-4496-8A78-BFEE17E107A1}"/>
              </a:ext>
            </a:extLst>
          </p:cNvPr>
          <p:cNvSpPr txBox="1"/>
          <p:nvPr/>
        </p:nvSpPr>
        <p:spPr>
          <a:xfrm>
            <a:off x="9213273" y="3212275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Union(3, 2)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0DCFE-DD7D-4C0D-BF55-05A63E6790F7}"/>
              </a:ext>
            </a:extLst>
          </p:cNvPr>
          <p:cNvSpPr txBox="1"/>
          <p:nvPr/>
        </p:nvSpPr>
        <p:spPr>
          <a:xfrm>
            <a:off x="9213273" y="4212978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Union(n, n-1)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CBB19-E6DB-43BE-B228-95910A492641}"/>
              </a:ext>
            </a:extLst>
          </p:cNvPr>
          <p:cNvSpPr txBox="1"/>
          <p:nvPr/>
        </p:nvSpPr>
        <p:spPr>
          <a:xfrm>
            <a:off x="9213273" y="5429353"/>
            <a:ext cx="224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Find(1) =&gt; n steps!!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80818A-BD2F-49F4-87A1-14F7929ED74F}"/>
              </a:ext>
            </a:extLst>
          </p:cNvPr>
          <p:cNvSpPr txBox="1"/>
          <p:nvPr/>
        </p:nvSpPr>
        <p:spPr>
          <a:xfrm>
            <a:off x="6831676" y="1463715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B6E7AF-5AAC-4CBB-A1EE-74877A87390A}"/>
              </a:ext>
            </a:extLst>
          </p:cNvPr>
          <p:cNvSpPr/>
          <p:nvPr/>
        </p:nvSpPr>
        <p:spPr>
          <a:xfrm>
            <a:off x="3656213" y="32754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E8FEBE-5FE7-414B-80AF-A6A4583F2BF0}"/>
              </a:ext>
            </a:extLst>
          </p:cNvPr>
          <p:cNvSpPr/>
          <p:nvPr/>
        </p:nvSpPr>
        <p:spPr>
          <a:xfrm>
            <a:off x="4450079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15F8CB-720C-49C3-82DF-5C2166FCB467}"/>
              </a:ext>
            </a:extLst>
          </p:cNvPr>
          <p:cNvSpPr/>
          <p:nvPr/>
        </p:nvSpPr>
        <p:spPr>
          <a:xfrm>
            <a:off x="5563984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83F793-9CA8-400E-A744-C478420E7E7D}"/>
              </a:ext>
            </a:extLst>
          </p:cNvPr>
          <p:cNvSpPr/>
          <p:nvPr/>
        </p:nvSpPr>
        <p:spPr>
          <a:xfrm>
            <a:off x="8265515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326DD-183C-43B8-8D80-A3A0ACE2C67E}"/>
              </a:ext>
            </a:extLst>
          </p:cNvPr>
          <p:cNvSpPr txBox="1"/>
          <p:nvPr/>
        </p:nvSpPr>
        <p:spPr>
          <a:xfrm>
            <a:off x="6831676" y="2444440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55B428-3062-4CF4-85A6-6A0336935265}"/>
              </a:ext>
            </a:extLst>
          </p:cNvPr>
          <p:cNvSpPr/>
          <p:nvPr/>
        </p:nvSpPr>
        <p:spPr>
          <a:xfrm>
            <a:off x="4130039" y="478581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51829B-8FAD-4DF5-98B7-E6EFF4E6E522}"/>
              </a:ext>
            </a:extLst>
          </p:cNvPr>
          <p:cNvSpPr/>
          <p:nvPr/>
        </p:nvSpPr>
        <p:spPr>
          <a:xfrm>
            <a:off x="4847012" y="425616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5CE1E9-C580-4B84-B2CE-79DB8B422961}"/>
              </a:ext>
            </a:extLst>
          </p:cNvPr>
          <p:cNvSpPr/>
          <p:nvPr/>
        </p:nvSpPr>
        <p:spPr>
          <a:xfrm>
            <a:off x="5563984" y="370910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026983-55C3-4B1A-B817-53E42DBEA196}"/>
              </a:ext>
            </a:extLst>
          </p:cNvPr>
          <p:cNvSpPr/>
          <p:nvPr/>
        </p:nvSpPr>
        <p:spPr>
          <a:xfrm>
            <a:off x="8265515" y="370910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491A7E-0B67-46BF-A774-276918D13997}"/>
              </a:ext>
            </a:extLst>
          </p:cNvPr>
          <p:cNvSpPr txBox="1"/>
          <p:nvPr/>
        </p:nvSpPr>
        <p:spPr>
          <a:xfrm>
            <a:off x="6831676" y="3470914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0E519C-8B97-43C7-83E3-B099736395B2}"/>
              </a:ext>
            </a:extLst>
          </p:cNvPr>
          <p:cNvCxnSpPr>
            <a:stCxn id="29" idx="7"/>
            <a:endCxn id="30" idx="3"/>
          </p:cNvCxnSpPr>
          <p:nvPr/>
        </p:nvCxnSpPr>
        <p:spPr>
          <a:xfrm flipV="1">
            <a:off x="4202555" y="3134710"/>
            <a:ext cx="341262" cy="21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FC693C-B72C-4C3B-BC4B-8EFC439595B1}"/>
              </a:ext>
            </a:extLst>
          </p:cNvPr>
          <p:cNvCxnSpPr>
            <a:stCxn id="34" idx="7"/>
            <a:endCxn id="35" idx="3"/>
          </p:cNvCxnSpPr>
          <p:nvPr/>
        </p:nvCxnSpPr>
        <p:spPr>
          <a:xfrm flipV="1">
            <a:off x="4676381" y="4708245"/>
            <a:ext cx="264369" cy="1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DDAD3D1-7977-4642-9266-917AD151027D}"/>
              </a:ext>
            </a:extLst>
          </p:cNvPr>
          <p:cNvCxnSpPr>
            <a:cxnSpLocks/>
            <a:stCxn id="35" idx="7"/>
            <a:endCxn id="36" idx="3"/>
          </p:cNvCxnSpPr>
          <p:nvPr/>
        </p:nvCxnSpPr>
        <p:spPr>
          <a:xfrm flipV="1">
            <a:off x="5393354" y="4161184"/>
            <a:ext cx="264368" cy="17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AB617CFB-59D4-4E8D-AF87-875D7CEEA018}"/>
              </a:ext>
            </a:extLst>
          </p:cNvPr>
          <p:cNvSpPr/>
          <p:nvPr/>
        </p:nvSpPr>
        <p:spPr>
          <a:xfrm>
            <a:off x="5292674" y="6080613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03C802-0083-469B-B41E-59D9DD2B38EC}"/>
              </a:ext>
            </a:extLst>
          </p:cNvPr>
          <p:cNvSpPr/>
          <p:nvPr/>
        </p:nvSpPr>
        <p:spPr>
          <a:xfrm>
            <a:off x="6009647" y="5550965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970D2C-302A-428D-8EA6-EFFE7145C666}"/>
              </a:ext>
            </a:extLst>
          </p:cNvPr>
          <p:cNvSpPr/>
          <p:nvPr/>
        </p:nvSpPr>
        <p:spPr>
          <a:xfrm>
            <a:off x="6726619" y="500390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E60163-FA5F-489B-802E-61252B99D5BB}"/>
              </a:ext>
            </a:extLst>
          </p:cNvPr>
          <p:cNvSpPr/>
          <p:nvPr/>
        </p:nvSpPr>
        <p:spPr>
          <a:xfrm>
            <a:off x="8325670" y="4582310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2ECED08-B3A1-4930-AB86-F756744E05EB}"/>
              </a:ext>
            </a:extLst>
          </p:cNvPr>
          <p:cNvCxnSpPr>
            <a:stCxn id="62" idx="7"/>
            <a:endCxn id="63" idx="3"/>
          </p:cNvCxnSpPr>
          <p:nvPr/>
        </p:nvCxnSpPr>
        <p:spPr>
          <a:xfrm flipV="1">
            <a:off x="5839016" y="6003048"/>
            <a:ext cx="264369" cy="1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A284A76-05C0-46D2-A8B4-C8EA6550D329}"/>
              </a:ext>
            </a:extLst>
          </p:cNvPr>
          <p:cNvCxnSpPr>
            <a:cxnSpLocks/>
            <a:stCxn id="63" idx="7"/>
            <a:endCxn id="64" idx="3"/>
          </p:cNvCxnSpPr>
          <p:nvPr/>
        </p:nvCxnSpPr>
        <p:spPr>
          <a:xfrm flipV="1">
            <a:off x="6555989" y="5455987"/>
            <a:ext cx="264368" cy="17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78D2C82-B283-4E1A-B402-552D1156A184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7841673" y="4847134"/>
            <a:ext cx="483997" cy="11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CE94-BD40-E015-39D6-2E3F9A49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7525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up[y]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2BEB6-844B-4B88-8C73-4F721D029BD6}"/>
              </a:ext>
            </a:extLst>
          </p:cNvPr>
          <p:cNvSpPr txBox="1"/>
          <p:nvPr/>
        </p:nvSpPr>
        <p:spPr>
          <a:xfrm>
            <a:off x="5514108" y="3022600"/>
            <a:ext cx="6413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/>
              <a:t>Upgrade </a:t>
            </a:r>
            <a:r>
              <a:rPr lang="en-US" sz="2500" b="1" dirty="0"/>
              <a:t>Union()</a:t>
            </a:r>
            <a:r>
              <a:rPr lang="en-US" sz="2500" dirty="0"/>
              <a:t> so that </a:t>
            </a:r>
            <a:r>
              <a:rPr lang="en-US" sz="2500" b="1" dirty="0"/>
              <a:t>Find()</a:t>
            </a:r>
            <a:r>
              <a:rPr lang="en-US" sz="2500" dirty="0"/>
              <a:t> becomes O(log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Union by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Runtime becomes O(m </a:t>
            </a:r>
            <a:r>
              <a:rPr lang="en-US" sz="2500" dirty="0" err="1">
                <a:solidFill>
                  <a:srgbClr val="FF0000"/>
                </a:solidFill>
              </a:rPr>
              <a:t>logn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+ 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D36BC-CE7C-475C-B382-F45FEA33BD51}"/>
              </a:ext>
            </a:extLst>
          </p:cNvPr>
          <p:cNvSpPr txBox="1"/>
          <p:nvPr/>
        </p:nvSpPr>
        <p:spPr>
          <a:xfrm>
            <a:off x="5514109" y="4988843"/>
            <a:ext cx="57265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2. Upgrade </a:t>
            </a:r>
            <a:r>
              <a:rPr lang="en-US" sz="2500" b="1" dirty="0"/>
              <a:t>Find()</a:t>
            </a:r>
            <a:r>
              <a:rPr lang="en-US" sz="2500" dirty="0"/>
              <a:t> so it is more optimized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Path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becomes </a:t>
            </a:r>
            <a:r>
              <a:rPr lang="en-US" sz="2500" u="sng" dirty="0"/>
              <a:t>almost</a:t>
            </a:r>
            <a:r>
              <a:rPr lang="en-US" sz="2500" dirty="0"/>
              <a:t> O(m + 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A9711-B253-65A1-D6A1-E802F5AF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630215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Union-by-size / Weighted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54AE-E257-42D7-A835-360F8B9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36" y="1915617"/>
            <a:ext cx="9996056" cy="65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Union(x, y) </a:t>
            </a:r>
            <a:r>
              <a:rPr lang="en-US" sz="2600" dirty="0"/>
              <a:t>–point y to x, (assume x, y are names of sets… aka roots)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7847442" y="2847629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Union(1, 7)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E64AB-2411-4683-9F70-49125E826B5C}"/>
              </a:ext>
            </a:extLst>
          </p:cNvPr>
          <p:cNvGrpSpPr/>
          <p:nvPr/>
        </p:nvGrpSpPr>
        <p:grpSpPr>
          <a:xfrm>
            <a:off x="3488054" y="2671423"/>
            <a:ext cx="3965259" cy="1794803"/>
            <a:chOff x="2506979" y="2623798"/>
            <a:chExt cx="6365480" cy="28812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2A59BD-13E8-4C6E-A1AF-86139DD549DB}"/>
                </a:ext>
              </a:extLst>
            </p:cNvPr>
            <p:cNvSpPr/>
            <p:nvPr/>
          </p:nvSpPr>
          <p:spPr>
            <a:xfrm>
              <a:off x="2506979" y="32500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915D28-AE16-428C-BD7F-D1E0D1164A6C}"/>
                </a:ext>
              </a:extLst>
            </p:cNvPr>
            <p:cNvSpPr/>
            <p:nvPr/>
          </p:nvSpPr>
          <p:spPr>
            <a:xfrm>
              <a:off x="3150058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9014F0-9F55-4530-A58E-CC74110DFDD5}"/>
                </a:ext>
              </a:extLst>
            </p:cNvPr>
            <p:cNvSpPr/>
            <p:nvPr/>
          </p:nvSpPr>
          <p:spPr>
            <a:xfrm>
              <a:off x="4726941" y="3209353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325E4B-9809-4EDF-8097-60225C8B4C27}"/>
                </a:ext>
              </a:extLst>
            </p:cNvPr>
            <p:cNvSpPr/>
            <p:nvPr/>
          </p:nvSpPr>
          <p:spPr>
            <a:xfrm>
              <a:off x="8232379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54D0A6-8C4A-48AC-BEC6-573E9F575723}"/>
                </a:ext>
              </a:extLst>
            </p:cNvPr>
            <p:cNvSpPr/>
            <p:nvPr/>
          </p:nvSpPr>
          <p:spPr>
            <a:xfrm>
              <a:off x="7143175" y="4108595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6DF3F5-6D09-4C73-8ACE-98C0D5692AFD}"/>
                </a:ext>
              </a:extLst>
            </p:cNvPr>
            <p:cNvSpPr/>
            <p:nvPr/>
          </p:nvSpPr>
          <p:spPr>
            <a:xfrm>
              <a:off x="6617390" y="4975370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94F391-7D3F-48A5-BE6B-0260B3A8E6BD}"/>
                </a:ext>
              </a:extLst>
            </p:cNvPr>
            <p:cNvSpPr/>
            <p:nvPr/>
          </p:nvSpPr>
          <p:spPr>
            <a:xfrm>
              <a:off x="7686037" y="32106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28EAAFB-C125-416D-B1F1-E7F3E93280FC}"/>
                </a:ext>
              </a:extLst>
            </p:cNvPr>
            <p:cNvCxnSpPr>
              <a:cxnSpLocks/>
              <a:stCxn id="17" idx="0"/>
              <a:endCxn id="16" idx="5"/>
            </p:cNvCxnSpPr>
            <p:nvPr/>
          </p:nvCxnSpPr>
          <p:spPr>
            <a:xfrm flipH="1" flipV="1">
              <a:off x="3053321" y="3702132"/>
              <a:ext cx="416777" cy="449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F03E71-A6B9-428D-862C-03D24D9C6A78}"/>
                </a:ext>
              </a:extLst>
            </p:cNvPr>
            <p:cNvCxnSpPr>
              <a:cxnSpLocks/>
              <a:stCxn id="21" idx="0"/>
              <a:endCxn id="20" idx="3"/>
            </p:cNvCxnSpPr>
            <p:nvPr/>
          </p:nvCxnSpPr>
          <p:spPr>
            <a:xfrm flipV="1">
              <a:off x="6937430" y="4560678"/>
              <a:ext cx="299483" cy="41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C79DBB1-CAB6-4D2F-9589-DEDBB025FA23}"/>
                </a:ext>
              </a:extLst>
            </p:cNvPr>
            <p:cNvCxnSpPr>
              <a:cxnSpLocks/>
              <a:stCxn id="20" idx="0"/>
              <a:endCxn id="22" idx="3"/>
            </p:cNvCxnSpPr>
            <p:nvPr/>
          </p:nvCxnSpPr>
          <p:spPr>
            <a:xfrm flipV="1">
              <a:off x="7463215" y="3662732"/>
              <a:ext cx="316560" cy="445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01306B3-35E0-4318-934A-64BAB705B863}"/>
                </a:ext>
              </a:extLst>
            </p:cNvPr>
            <p:cNvCxnSpPr>
              <a:cxnSpLocks/>
              <a:stCxn id="19" idx="0"/>
              <a:endCxn id="22" idx="5"/>
            </p:cNvCxnSpPr>
            <p:nvPr/>
          </p:nvCxnSpPr>
          <p:spPr>
            <a:xfrm flipH="1" flipV="1">
              <a:off x="8232379" y="3662732"/>
              <a:ext cx="320040" cy="48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74D02A8-DF61-48C4-BFDE-20C227285CDE}"/>
                </a:ext>
              </a:extLst>
            </p:cNvPr>
            <p:cNvSpPr/>
            <p:nvPr/>
          </p:nvSpPr>
          <p:spPr>
            <a:xfrm rot="16200000" flipV="1">
              <a:off x="4631878" y="737804"/>
              <a:ext cx="1628600" cy="5400587"/>
            </a:xfrm>
            <a:prstGeom prst="arc">
              <a:avLst>
                <a:gd name="adj1" fmla="val 16497079"/>
                <a:gd name="adj2" fmla="val 5058827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19A1B3-9FC6-41F0-9E69-BBEAE3A2D576}"/>
              </a:ext>
            </a:extLst>
          </p:cNvPr>
          <p:cNvSpPr txBox="1"/>
          <p:nvPr/>
        </p:nvSpPr>
        <p:spPr>
          <a:xfrm rot="19989669">
            <a:off x="632589" y="1680271"/>
            <a:ext cx="1738549" cy="469344"/>
          </a:xfrm>
          <a:prstGeom prst="roundRect">
            <a:avLst>
              <a:gd name="adj" fmla="val 36674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PREVIOUSLY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8B813D9-544E-4F7A-89C3-CCC5928D4558}"/>
              </a:ext>
            </a:extLst>
          </p:cNvPr>
          <p:cNvSpPr txBox="1">
            <a:spLocks/>
          </p:cNvSpPr>
          <p:nvPr/>
        </p:nvSpPr>
        <p:spPr>
          <a:xfrm>
            <a:off x="1057822" y="4813507"/>
            <a:ext cx="10658042" cy="65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70C0"/>
                </a:solidFill>
              </a:rPr>
              <a:t>W-Union(x, y) </a:t>
            </a:r>
            <a:r>
              <a:rPr lang="en-US" sz="2600" dirty="0"/>
              <a:t>–always point the smaller (total # of nodes) tree to the root of the 		 larger tree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32D4F0-5CA8-43F0-B87B-3C40DE41FA37}"/>
              </a:ext>
            </a:extLst>
          </p:cNvPr>
          <p:cNvSpPr txBox="1"/>
          <p:nvPr/>
        </p:nvSpPr>
        <p:spPr>
          <a:xfrm rot="19989669">
            <a:off x="158514" y="4252483"/>
            <a:ext cx="2296172" cy="430232"/>
          </a:xfrm>
          <a:prstGeom prst="roundRect">
            <a:avLst>
              <a:gd name="adj" fmla="val 36674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NEW AND IMPROVED!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F07F95-E2FC-32B8-4E88-06CB59C3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015673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Union-by-size / Weighted Union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E24CF-098D-4D07-8634-04D0B8004978}"/>
              </a:ext>
            </a:extLst>
          </p:cNvPr>
          <p:cNvSpPr txBox="1"/>
          <p:nvPr/>
        </p:nvSpPr>
        <p:spPr>
          <a:xfrm>
            <a:off x="8476291" y="3574156"/>
            <a:ext cx="17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Union(1, 7)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E64AB-2411-4683-9F70-49125E826B5C}"/>
              </a:ext>
            </a:extLst>
          </p:cNvPr>
          <p:cNvGrpSpPr/>
          <p:nvPr/>
        </p:nvGrpSpPr>
        <p:grpSpPr>
          <a:xfrm>
            <a:off x="2516504" y="2984403"/>
            <a:ext cx="6053735" cy="2740114"/>
            <a:chOff x="2506979" y="2623798"/>
            <a:chExt cx="6365480" cy="28812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2A59BD-13E8-4C6E-A1AF-86139DD549DB}"/>
                </a:ext>
              </a:extLst>
            </p:cNvPr>
            <p:cNvSpPr/>
            <p:nvPr/>
          </p:nvSpPr>
          <p:spPr>
            <a:xfrm>
              <a:off x="2506979" y="32500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915D28-AE16-428C-BD7F-D1E0D1164A6C}"/>
                </a:ext>
              </a:extLst>
            </p:cNvPr>
            <p:cNvSpPr/>
            <p:nvPr/>
          </p:nvSpPr>
          <p:spPr>
            <a:xfrm>
              <a:off x="3150058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9014F0-9F55-4530-A58E-CC74110DFDD5}"/>
                </a:ext>
              </a:extLst>
            </p:cNvPr>
            <p:cNvSpPr/>
            <p:nvPr/>
          </p:nvSpPr>
          <p:spPr>
            <a:xfrm>
              <a:off x="4726941" y="3209353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325E4B-9809-4EDF-8097-60225C8B4C27}"/>
                </a:ext>
              </a:extLst>
            </p:cNvPr>
            <p:cNvSpPr/>
            <p:nvPr/>
          </p:nvSpPr>
          <p:spPr>
            <a:xfrm>
              <a:off x="8232379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54D0A6-8C4A-48AC-BEC6-573E9F575723}"/>
                </a:ext>
              </a:extLst>
            </p:cNvPr>
            <p:cNvSpPr/>
            <p:nvPr/>
          </p:nvSpPr>
          <p:spPr>
            <a:xfrm>
              <a:off x="7143175" y="4108595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6DF3F5-6D09-4C73-8ACE-98C0D5692AFD}"/>
                </a:ext>
              </a:extLst>
            </p:cNvPr>
            <p:cNvSpPr/>
            <p:nvPr/>
          </p:nvSpPr>
          <p:spPr>
            <a:xfrm>
              <a:off x="6617390" y="4975370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94F391-7D3F-48A5-BE6B-0260B3A8E6BD}"/>
                </a:ext>
              </a:extLst>
            </p:cNvPr>
            <p:cNvSpPr/>
            <p:nvPr/>
          </p:nvSpPr>
          <p:spPr>
            <a:xfrm>
              <a:off x="7686037" y="32106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28EAAFB-C125-416D-B1F1-E7F3E93280FC}"/>
                </a:ext>
              </a:extLst>
            </p:cNvPr>
            <p:cNvCxnSpPr>
              <a:cxnSpLocks/>
              <a:stCxn id="17" idx="0"/>
              <a:endCxn id="16" idx="5"/>
            </p:cNvCxnSpPr>
            <p:nvPr/>
          </p:nvCxnSpPr>
          <p:spPr>
            <a:xfrm flipH="1" flipV="1">
              <a:off x="3053321" y="3702132"/>
              <a:ext cx="416777" cy="449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F03E71-A6B9-428D-862C-03D24D9C6A78}"/>
                </a:ext>
              </a:extLst>
            </p:cNvPr>
            <p:cNvCxnSpPr>
              <a:cxnSpLocks/>
              <a:stCxn id="21" idx="0"/>
              <a:endCxn id="20" idx="3"/>
            </p:cNvCxnSpPr>
            <p:nvPr/>
          </p:nvCxnSpPr>
          <p:spPr>
            <a:xfrm flipV="1">
              <a:off x="6937430" y="4560678"/>
              <a:ext cx="299483" cy="41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C79DBB1-CAB6-4D2F-9589-DEDBB025FA23}"/>
                </a:ext>
              </a:extLst>
            </p:cNvPr>
            <p:cNvCxnSpPr>
              <a:cxnSpLocks/>
              <a:stCxn id="20" idx="0"/>
              <a:endCxn id="22" idx="3"/>
            </p:cNvCxnSpPr>
            <p:nvPr/>
          </p:nvCxnSpPr>
          <p:spPr>
            <a:xfrm flipV="1">
              <a:off x="7463215" y="3662732"/>
              <a:ext cx="316560" cy="445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01306B3-35E0-4318-934A-64BAB705B863}"/>
                </a:ext>
              </a:extLst>
            </p:cNvPr>
            <p:cNvCxnSpPr>
              <a:cxnSpLocks/>
              <a:stCxn id="19" idx="0"/>
              <a:endCxn id="22" idx="5"/>
            </p:cNvCxnSpPr>
            <p:nvPr/>
          </p:nvCxnSpPr>
          <p:spPr>
            <a:xfrm flipH="1" flipV="1">
              <a:off x="8232379" y="3662732"/>
              <a:ext cx="320040" cy="48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74D02A8-DF61-48C4-BFDE-20C227285CDE}"/>
                </a:ext>
              </a:extLst>
            </p:cNvPr>
            <p:cNvSpPr/>
            <p:nvPr/>
          </p:nvSpPr>
          <p:spPr>
            <a:xfrm rot="16200000" flipV="1">
              <a:off x="4631878" y="737804"/>
              <a:ext cx="1628600" cy="5400587"/>
            </a:xfrm>
            <a:prstGeom prst="arc">
              <a:avLst>
                <a:gd name="adj1" fmla="val 16666155"/>
                <a:gd name="adj2" fmla="val 5147167"/>
              </a:avLst>
            </a:prstGeom>
            <a:ln w="127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8B813D9-544E-4F7A-89C3-CCC5928D4558}"/>
              </a:ext>
            </a:extLst>
          </p:cNvPr>
          <p:cNvSpPr txBox="1">
            <a:spLocks/>
          </p:cNvSpPr>
          <p:nvPr/>
        </p:nvSpPr>
        <p:spPr>
          <a:xfrm>
            <a:off x="1057822" y="2019969"/>
            <a:ext cx="10658042" cy="65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70C0"/>
                </a:solidFill>
              </a:rPr>
              <a:t>W-Union(x, y) </a:t>
            </a:r>
            <a:r>
              <a:rPr lang="en-US" sz="2600" dirty="0"/>
              <a:t>–always point the smaller (total # of nodes) tree to the root of the 		 larger tree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68B34-BD4D-4208-371E-A96A97BA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042734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case :(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087145-B129-4484-8266-54F29FD296B1}"/>
              </a:ext>
            </a:extLst>
          </p:cNvPr>
          <p:cNvSpPr/>
          <p:nvPr/>
        </p:nvSpPr>
        <p:spPr>
          <a:xfrm>
            <a:off x="3336173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2EB71-A853-4B8F-8DD1-634F16E8DFA5}"/>
              </a:ext>
            </a:extLst>
          </p:cNvPr>
          <p:cNvSpPr/>
          <p:nvPr/>
        </p:nvSpPr>
        <p:spPr>
          <a:xfrm>
            <a:off x="4450079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817535-10F5-4771-BB95-ECA717087571}"/>
              </a:ext>
            </a:extLst>
          </p:cNvPr>
          <p:cNvSpPr/>
          <p:nvPr/>
        </p:nvSpPr>
        <p:spPr>
          <a:xfrm>
            <a:off x="5563984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851C1C-E4FA-4C33-A1ED-900FD7A47DBC}"/>
              </a:ext>
            </a:extLst>
          </p:cNvPr>
          <p:cNvSpPr/>
          <p:nvPr/>
        </p:nvSpPr>
        <p:spPr>
          <a:xfrm>
            <a:off x="8265515" y="1701902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76815-7359-4226-8F61-6513F646C0E9}"/>
              </a:ext>
            </a:extLst>
          </p:cNvPr>
          <p:cNvSpPr txBox="1"/>
          <p:nvPr/>
        </p:nvSpPr>
        <p:spPr>
          <a:xfrm>
            <a:off x="9213273" y="2261590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W-Union(2, 1)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F6F1B-8F96-4496-8A78-BFEE17E107A1}"/>
              </a:ext>
            </a:extLst>
          </p:cNvPr>
          <p:cNvSpPr txBox="1"/>
          <p:nvPr/>
        </p:nvSpPr>
        <p:spPr>
          <a:xfrm>
            <a:off x="9213273" y="3212275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W-Union(3, 2)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0DCFE-DD7D-4C0D-BF55-05A63E6790F7}"/>
              </a:ext>
            </a:extLst>
          </p:cNvPr>
          <p:cNvSpPr txBox="1"/>
          <p:nvPr/>
        </p:nvSpPr>
        <p:spPr>
          <a:xfrm>
            <a:off x="9210963" y="4687022"/>
            <a:ext cx="154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Union(n, n-1)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CBB19-E6DB-43BE-B228-95910A492641}"/>
              </a:ext>
            </a:extLst>
          </p:cNvPr>
          <p:cNvSpPr txBox="1"/>
          <p:nvPr/>
        </p:nvSpPr>
        <p:spPr>
          <a:xfrm>
            <a:off x="1666875" y="5644681"/>
            <a:ext cx="3148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Find(1) constant time!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80818A-BD2F-49F4-87A1-14F7929ED74F}"/>
              </a:ext>
            </a:extLst>
          </p:cNvPr>
          <p:cNvSpPr txBox="1"/>
          <p:nvPr/>
        </p:nvSpPr>
        <p:spPr>
          <a:xfrm>
            <a:off x="6831676" y="1463715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B6E7AF-5AAC-4CBB-A1EE-74877A87390A}"/>
              </a:ext>
            </a:extLst>
          </p:cNvPr>
          <p:cNvSpPr/>
          <p:nvPr/>
        </p:nvSpPr>
        <p:spPr>
          <a:xfrm>
            <a:off x="3656213" y="327543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E8FEBE-5FE7-414B-80AF-A6A4583F2BF0}"/>
              </a:ext>
            </a:extLst>
          </p:cNvPr>
          <p:cNvSpPr/>
          <p:nvPr/>
        </p:nvSpPr>
        <p:spPr>
          <a:xfrm>
            <a:off x="4450079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15F8CB-720C-49C3-82DF-5C2166FCB467}"/>
              </a:ext>
            </a:extLst>
          </p:cNvPr>
          <p:cNvSpPr/>
          <p:nvPr/>
        </p:nvSpPr>
        <p:spPr>
          <a:xfrm>
            <a:off x="5563984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83F793-9CA8-400E-A744-C478420E7E7D}"/>
              </a:ext>
            </a:extLst>
          </p:cNvPr>
          <p:cNvSpPr/>
          <p:nvPr/>
        </p:nvSpPr>
        <p:spPr>
          <a:xfrm>
            <a:off x="8265515" y="2682627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326DD-183C-43B8-8D80-A3A0ACE2C67E}"/>
              </a:ext>
            </a:extLst>
          </p:cNvPr>
          <p:cNvSpPr txBox="1"/>
          <p:nvPr/>
        </p:nvSpPr>
        <p:spPr>
          <a:xfrm>
            <a:off x="6831676" y="2444440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55B428-3062-4CF4-85A6-6A0336935265}"/>
              </a:ext>
            </a:extLst>
          </p:cNvPr>
          <p:cNvSpPr/>
          <p:nvPr/>
        </p:nvSpPr>
        <p:spPr>
          <a:xfrm>
            <a:off x="4676588" y="421787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51829B-8FAD-4DF5-98B7-E6EFF4E6E522}"/>
              </a:ext>
            </a:extLst>
          </p:cNvPr>
          <p:cNvSpPr/>
          <p:nvPr/>
        </p:nvSpPr>
        <p:spPr>
          <a:xfrm>
            <a:off x="5393561" y="3688228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5CE1E9-C580-4B84-B2CE-79DB8B422961}"/>
              </a:ext>
            </a:extLst>
          </p:cNvPr>
          <p:cNvSpPr/>
          <p:nvPr/>
        </p:nvSpPr>
        <p:spPr>
          <a:xfrm>
            <a:off x="6063657" y="4212978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026983-55C3-4B1A-B817-53E42DBEA196}"/>
              </a:ext>
            </a:extLst>
          </p:cNvPr>
          <p:cNvSpPr/>
          <p:nvPr/>
        </p:nvSpPr>
        <p:spPr>
          <a:xfrm>
            <a:off x="8265515" y="370910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491A7E-0B67-46BF-A774-276918D13997}"/>
              </a:ext>
            </a:extLst>
          </p:cNvPr>
          <p:cNvSpPr txBox="1"/>
          <p:nvPr/>
        </p:nvSpPr>
        <p:spPr>
          <a:xfrm>
            <a:off x="6831676" y="3470914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0E519C-8B97-43C7-83E3-B099736395B2}"/>
              </a:ext>
            </a:extLst>
          </p:cNvPr>
          <p:cNvCxnSpPr>
            <a:stCxn id="29" idx="7"/>
            <a:endCxn id="30" idx="3"/>
          </p:cNvCxnSpPr>
          <p:nvPr/>
        </p:nvCxnSpPr>
        <p:spPr>
          <a:xfrm flipV="1">
            <a:off x="4202555" y="3134710"/>
            <a:ext cx="341262" cy="21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FC693C-B72C-4C3B-BC4B-8EFC439595B1}"/>
              </a:ext>
            </a:extLst>
          </p:cNvPr>
          <p:cNvCxnSpPr>
            <a:stCxn id="34" idx="7"/>
            <a:endCxn id="35" idx="3"/>
          </p:cNvCxnSpPr>
          <p:nvPr/>
        </p:nvCxnSpPr>
        <p:spPr>
          <a:xfrm flipV="1">
            <a:off x="5222930" y="4140311"/>
            <a:ext cx="264369" cy="1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9E60163-FA5F-489B-802E-61252B99D5BB}"/>
              </a:ext>
            </a:extLst>
          </p:cNvPr>
          <p:cNvSpPr/>
          <p:nvPr/>
        </p:nvSpPr>
        <p:spPr>
          <a:xfrm>
            <a:off x="7945475" y="5692154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FE233E-5AB6-40D3-B230-F334458D5717}"/>
              </a:ext>
            </a:extLst>
          </p:cNvPr>
          <p:cNvCxnSpPr>
            <a:cxnSpLocks/>
          </p:cNvCxnSpPr>
          <p:nvPr/>
        </p:nvCxnSpPr>
        <p:spPr>
          <a:xfrm>
            <a:off x="1285876" y="1028701"/>
            <a:ext cx="108584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ACEF05-5642-4649-A952-A0A5AA58F281}"/>
              </a:ext>
            </a:extLst>
          </p:cNvPr>
          <p:cNvSpPr txBox="1"/>
          <p:nvPr/>
        </p:nvSpPr>
        <p:spPr>
          <a:xfrm rot="21323943">
            <a:off x="1301010" y="1314536"/>
            <a:ext cx="51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pretty good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66C8281F-8E4B-409F-A1C7-DE05C287923D}"/>
              </a:ext>
            </a:extLst>
          </p:cNvPr>
          <p:cNvSpPr/>
          <p:nvPr/>
        </p:nvSpPr>
        <p:spPr>
          <a:xfrm rot="15996159">
            <a:off x="2323034" y="1190602"/>
            <a:ext cx="194279" cy="391552"/>
          </a:xfrm>
          <a:prstGeom prst="chevron">
            <a:avLst>
              <a:gd name="adj" fmla="val 7124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C3CC05-613C-41B3-9A04-2AA40410D709}"/>
              </a:ext>
            </a:extLst>
          </p:cNvPr>
          <p:cNvCxnSpPr>
            <a:cxnSpLocks/>
            <a:stCxn id="36" idx="1"/>
            <a:endCxn id="35" idx="5"/>
          </p:cNvCxnSpPr>
          <p:nvPr/>
        </p:nvCxnSpPr>
        <p:spPr>
          <a:xfrm flipH="1" flipV="1">
            <a:off x="5939903" y="4140311"/>
            <a:ext cx="217492" cy="150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F313C8F-A6BC-4461-85E5-7E1964B90C92}"/>
              </a:ext>
            </a:extLst>
          </p:cNvPr>
          <p:cNvSpPr/>
          <p:nvPr/>
        </p:nvSpPr>
        <p:spPr>
          <a:xfrm>
            <a:off x="4929000" y="5722246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D6CCB-65D1-4A65-BB13-A977E2CD5BCC}"/>
              </a:ext>
            </a:extLst>
          </p:cNvPr>
          <p:cNvSpPr/>
          <p:nvPr/>
        </p:nvSpPr>
        <p:spPr>
          <a:xfrm>
            <a:off x="5645973" y="5192598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973ADFB-74B7-474A-AD8E-0B8B6F709702}"/>
              </a:ext>
            </a:extLst>
          </p:cNvPr>
          <p:cNvSpPr/>
          <p:nvPr/>
        </p:nvSpPr>
        <p:spPr>
          <a:xfrm>
            <a:off x="6316069" y="5717348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82668EC-208B-455B-9974-E58D6CF7A027}"/>
              </a:ext>
            </a:extLst>
          </p:cNvPr>
          <p:cNvCxnSpPr>
            <a:stCxn id="51" idx="7"/>
            <a:endCxn id="52" idx="3"/>
          </p:cNvCxnSpPr>
          <p:nvPr/>
        </p:nvCxnSpPr>
        <p:spPr>
          <a:xfrm flipV="1">
            <a:off x="5475342" y="5644681"/>
            <a:ext cx="264369" cy="1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B348536-9777-48B7-BCB0-A0D843D3CFF0}"/>
              </a:ext>
            </a:extLst>
          </p:cNvPr>
          <p:cNvCxnSpPr>
            <a:cxnSpLocks/>
            <a:stCxn id="53" idx="1"/>
            <a:endCxn id="52" idx="5"/>
          </p:cNvCxnSpPr>
          <p:nvPr/>
        </p:nvCxnSpPr>
        <p:spPr>
          <a:xfrm flipH="1" flipV="1">
            <a:off x="6192315" y="5644681"/>
            <a:ext cx="217492" cy="150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05A979F-8002-40E9-9528-3EBD2EEB2FD9}"/>
              </a:ext>
            </a:extLst>
          </p:cNvPr>
          <p:cNvSpPr txBox="1"/>
          <p:nvPr/>
        </p:nvSpPr>
        <p:spPr>
          <a:xfrm>
            <a:off x="7124591" y="5379414"/>
            <a:ext cx="64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E9D16C-9805-4B9A-8CC3-DF370E16E50C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6317207" y="5494449"/>
            <a:ext cx="1722006" cy="27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C859-BA63-CEAE-0E21-1B34B278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752131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F5C7-6BEA-4FBF-998A-77817119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Weighted Union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184D7-3610-47E5-AE2C-69585078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1928"/>
          </a:xfrm>
        </p:spPr>
        <p:txBody>
          <a:bodyPr/>
          <a:lstStyle/>
          <a:p>
            <a:r>
              <a:rPr lang="en-US" b="1" dirty="0"/>
              <a:t>Observation</a:t>
            </a:r>
            <a:r>
              <a:rPr lang="en-US" dirty="0"/>
              <a:t>: runtime of Find() is bounded by height of up-tree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find relationship between height and </a:t>
            </a:r>
            <a:r>
              <a:rPr lang="en-US" i="1" dirty="0"/>
              <a:t>n</a:t>
            </a:r>
            <a:r>
              <a:rPr lang="en-US" dirty="0"/>
              <a:t> so that we can determine runtime bound for Find()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A3768-2983-4F3C-9823-9DD584B0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B3A66-317F-D5C3-2701-F915D254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53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4713-4C54-9B8A-A7D0-D79DE559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Kruskal’s Algorithm for MST?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3D6E-6C24-A39B-A9BA-3D66BB56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78346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Sort all the edges (</a:t>
            </a:r>
            <a:r>
              <a:rPr lang="en-US" i="1" dirty="0"/>
              <a:t>read: min-heap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while (don’t have MST yet) {</a:t>
            </a:r>
          </a:p>
          <a:p>
            <a:pPr marL="0" indent="0">
              <a:buNone/>
            </a:pPr>
            <a:r>
              <a:rPr lang="en-US" dirty="0"/>
              <a:t>    get next smallest edge, e    </a:t>
            </a:r>
            <a:r>
              <a:rPr lang="en-US" i="1" dirty="0"/>
              <a:t>(edge from u, v)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check if group u == group v</a:t>
            </a:r>
          </a:p>
          <a:p>
            <a:pPr marL="0" indent="0">
              <a:buNone/>
            </a:pPr>
            <a:r>
              <a:rPr lang="en-US" dirty="0"/>
              <a:t>    if (not same group) {</a:t>
            </a:r>
          </a:p>
          <a:p>
            <a:pPr marL="0" indent="0">
              <a:buNone/>
            </a:pPr>
            <a:r>
              <a:rPr lang="en-US" dirty="0"/>
              <a:t>        add that edge to our MST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union groups u, v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7B0E7-2D8B-A439-5AF7-35491E46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075BDA49-CCD2-4325-4CD4-59E53077DD8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05520" y="20526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26BDA3F-4E95-022C-E3D9-36A69CB2F71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81920" y="19764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54CA102-8799-0E90-C35D-E8C75A284F9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53120" y="32718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BA37C02-0131-46AD-C42C-03FAB23D29E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53320" y="304323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4861A48-7A35-702C-3AE9-CE32B6E76A4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7520" y="41211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716713D3-C97B-93A2-CFBE-863A4D1C2A0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348720" y="26733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ED061E5-23BD-D1F0-0347-A03E653F350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96320" y="36639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2" name="AutoShape 24">
            <a:extLst>
              <a:ext uri="{FF2B5EF4-FFF2-40B4-BE49-F238E27FC236}">
                <a16:creationId xmlns:a16="http://schemas.microsoft.com/office/drawing/2014/main" id="{5EB6C3C9-39DC-794E-FF85-E82A530BDB57}"/>
              </a:ext>
            </a:extLst>
          </p:cNvPr>
          <p:cNvCxnSpPr>
            <a:cxnSpLocks noChangeShapeType="1"/>
            <a:stCxn id="5" idx="3"/>
            <a:endCxn id="7" idx="0"/>
          </p:cNvCxnSpPr>
          <p:nvPr>
            <p:custDataLst>
              <p:tags r:id="rId8"/>
            </p:custDataLst>
          </p:nvPr>
        </p:nvCxnSpPr>
        <p:spPr bwMode="auto">
          <a:xfrm flipH="1">
            <a:off x="8643620" y="238760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26">
            <a:extLst>
              <a:ext uri="{FF2B5EF4-FFF2-40B4-BE49-F238E27FC236}">
                <a16:creationId xmlns:a16="http://schemas.microsoft.com/office/drawing/2014/main" id="{B130F191-CCD3-41E5-5D91-887055073377}"/>
              </a:ext>
            </a:extLst>
          </p:cNvPr>
          <p:cNvCxnSpPr>
            <a:cxnSpLocks noChangeShapeType="1"/>
            <a:stCxn id="6" idx="2"/>
            <a:endCxn id="5" idx="6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8986520" y="216693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32">
            <a:extLst>
              <a:ext uri="{FF2B5EF4-FFF2-40B4-BE49-F238E27FC236}">
                <a16:creationId xmlns:a16="http://schemas.microsoft.com/office/drawing/2014/main" id="{3AF405A3-A56C-E064-09A4-ED0831CE794E}"/>
              </a:ext>
            </a:extLst>
          </p:cNvPr>
          <p:cNvCxnSpPr>
            <a:cxnSpLocks noChangeShapeType="1"/>
            <a:stCxn id="8" idx="0"/>
            <a:endCxn id="6" idx="4"/>
          </p:cNvCxnSpPr>
          <p:nvPr>
            <p:custDataLst>
              <p:tags r:id="rId10"/>
            </p:custDataLst>
          </p:nvPr>
        </p:nvCxnSpPr>
        <p:spPr bwMode="auto">
          <a:xfrm rot="5400000" flipH="1" flipV="1">
            <a:off x="10015220" y="258603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 Box 53">
            <a:extLst>
              <a:ext uri="{FF2B5EF4-FFF2-40B4-BE49-F238E27FC236}">
                <a16:creationId xmlns:a16="http://schemas.microsoft.com/office/drawing/2014/main" id="{A37008EA-9A5D-60C8-A39C-CC4D2F1B54E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3720" y="182562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B47E563D-CC5D-2B6A-BD2F-DFE6DEA76471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19920" y="24447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BD1F166B-94DC-D104-B728-8A9F4453754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76920" y="266223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4F25824C-C184-DD9A-6EBF-986099742845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281920" y="25781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19" name="AutoShape 26">
            <a:extLst>
              <a:ext uri="{FF2B5EF4-FFF2-40B4-BE49-F238E27FC236}">
                <a16:creationId xmlns:a16="http://schemas.microsoft.com/office/drawing/2014/main" id="{38D8984E-0369-88C0-A962-6915B6960C4C}"/>
              </a:ext>
            </a:extLst>
          </p:cNvPr>
          <p:cNvCxnSpPr>
            <a:cxnSpLocks noChangeShapeType="1"/>
            <a:stCxn id="5" idx="5"/>
            <a:endCxn id="8" idx="1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9159558" y="214947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26">
            <a:extLst>
              <a:ext uri="{FF2B5EF4-FFF2-40B4-BE49-F238E27FC236}">
                <a16:creationId xmlns:a16="http://schemas.microsoft.com/office/drawing/2014/main" id="{D19830D4-23CD-7B81-87D9-44E7352C4121}"/>
              </a:ext>
            </a:extLst>
          </p:cNvPr>
          <p:cNvCxnSpPr>
            <a:cxnSpLocks noChangeShapeType="1"/>
            <a:stCxn id="7" idx="6"/>
            <a:endCxn id="8" idx="3"/>
          </p:cNvCxnSpPr>
          <p:nvPr>
            <p:custDataLst>
              <p:tags r:id="rId16"/>
            </p:custDataLst>
          </p:nvPr>
        </p:nvCxnSpPr>
        <p:spPr bwMode="auto">
          <a:xfrm flipV="1">
            <a:off x="8834120" y="336867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 Box 63">
            <a:extLst>
              <a:ext uri="{FF2B5EF4-FFF2-40B4-BE49-F238E27FC236}">
                <a16:creationId xmlns:a16="http://schemas.microsoft.com/office/drawing/2014/main" id="{A7603F8C-836A-0D9A-D059-23932527D8A9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30983" y="31115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2" name="AutoShape 26">
            <a:extLst>
              <a:ext uri="{FF2B5EF4-FFF2-40B4-BE49-F238E27FC236}">
                <a16:creationId xmlns:a16="http://schemas.microsoft.com/office/drawing/2014/main" id="{67220921-BF0C-09CD-58DE-B06F13512604}"/>
              </a:ext>
            </a:extLst>
          </p:cNvPr>
          <p:cNvCxnSpPr>
            <a:cxnSpLocks noChangeShapeType="1"/>
            <a:stCxn id="8" idx="6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10434320" y="299878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 Box 63">
            <a:extLst>
              <a:ext uri="{FF2B5EF4-FFF2-40B4-BE49-F238E27FC236}">
                <a16:creationId xmlns:a16="http://schemas.microsoft.com/office/drawing/2014/main" id="{337AB5E4-73B9-197C-36AD-DD8B0641AEE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31183" y="28067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4" name="AutoShape 32">
            <a:extLst>
              <a:ext uri="{FF2B5EF4-FFF2-40B4-BE49-F238E27FC236}">
                <a16:creationId xmlns:a16="http://schemas.microsoft.com/office/drawing/2014/main" id="{8BEB6568-50ED-75A2-5475-4FF965175CB0}"/>
              </a:ext>
            </a:extLst>
          </p:cNvPr>
          <p:cNvCxnSpPr>
            <a:cxnSpLocks noChangeShapeType="1"/>
            <a:stCxn id="10" idx="1"/>
            <a:endCxn id="6" idx="6"/>
          </p:cNvCxnSpPr>
          <p:nvPr>
            <p:custDataLst>
              <p:tags r:id="rId20"/>
            </p:custDataLst>
          </p:nvPr>
        </p:nvCxnSpPr>
        <p:spPr bwMode="auto">
          <a:xfrm rot="16200000" flipV="1">
            <a:off x="10752614" y="207724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Text Box 63">
            <a:extLst>
              <a:ext uri="{FF2B5EF4-FFF2-40B4-BE49-F238E27FC236}">
                <a16:creationId xmlns:a16="http://schemas.microsoft.com/office/drawing/2014/main" id="{0106AF61-CC08-7D73-07B6-D5D18CF7BDFC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59783" y="2063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26" name="AutoShape 26">
            <a:extLst>
              <a:ext uri="{FF2B5EF4-FFF2-40B4-BE49-F238E27FC236}">
                <a16:creationId xmlns:a16="http://schemas.microsoft.com/office/drawing/2014/main" id="{767607DD-78BE-547F-0A11-F6C9B69600BA}"/>
              </a:ext>
            </a:extLst>
          </p:cNvPr>
          <p:cNvCxnSpPr>
            <a:cxnSpLocks noChangeShapeType="1"/>
            <a:stCxn id="7" idx="5"/>
            <a:endCxn id="9" idx="1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8811102" y="356473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 Box 66">
            <a:extLst>
              <a:ext uri="{FF2B5EF4-FFF2-40B4-BE49-F238E27FC236}">
                <a16:creationId xmlns:a16="http://schemas.microsoft.com/office/drawing/2014/main" id="{C9F92353-3F5A-237D-DB34-4FD41C8F86A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826183" y="37211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28" name="AutoShape 32">
            <a:extLst>
              <a:ext uri="{FF2B5EF4-FFF2-40B4-BE49-F238E27FC236}">
                <a16:creationId xmlns:a16="http://schemas.microsoft.com/office/drawing/2014/main" id="{54B9EEAB-12F4-215B-6BF4-2703EB5CDFF2}"/>
              </a:ext>
            </a:extLst>
          </p:cNvPr>
          <p:cNvCxnSpPr>
            <a:cxnSpLocks noChangeShapeType="1"/>
            <a:stCxn id="8" idx="4"/>
            <a:endCxn id="9" idx="7"/>
          </p:cNvCxnSpPr>
          <p:nvPr>
            <p:custDataLst>
              <p:tags r:id="rId24"/>
            </p:custDataLst>
          </p:nvPr>
        </p:nvCxnSpPr>
        <p:spPr bwMode="auto">
          <a:xfrm rot="5400000">
            <a:off x="9592151" y="352504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 Box 63">
            <a:extLst>
              <a:ext uri="{FF2B5EF4-FFF2-40B4-BE49-F238E27FC236}">
                <a16:creationId xmlns:a16="http://schemas.microsoft.com/office/drawing/2014/main" id="{C0562BA4-BEE3-9CEB-092D-4D2A726E8AD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72320" y="35877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586B7B40-8343-8F29-70EB-EEAA2662835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07383" y="32067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31" name="AutoShape 26">
            <a:extLst>
              <a:ext uri="{FF2B5EF4-FFF2-40B4-BE49-F238E27FC236}">
                <a16:creationId xmlns:a16="http://schemas.microsoft.com/office/drawing/2014/main" id="{4638B25D-F4C3-872E-A98B-3CB368582E67}"/>
              </a:ext>
            </a:extLst>
          </p:cNvPr>
          <p:cNvCxnSpPr>
            <a:cxnSpLocks noChangeShapeType="1"/>
            <a:stCxn id="8" idx="5"/>
            <a:endCxn id="11" idx="1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10639902" y="310753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26">
            <a:extLst>
              <a:ext uri="{FF2B5EF4-FFF2-40B4-BE49-F238E27FC236}">
                <a16:creationId xmlns:a16="http://schemas.microsoft.com/office/drawing/2014/main" id="{4FAED71E-B702-1AE5-CE03-8C9B2A445621}"/>
              </a:ext>
            </a:extLst>
          </p:cNvPr>
          <p:cNvCxnSpPr>
            <a:cxnSpLocks noChangeShapeType="1"/>
            <a:stCxn id="11" idx="0"/>
            <a:endCxn id="10" idx="4"/>
          </p:cNvCxnSpPr>
          <p:nvPr>
            <p:custDataLst>
              <p:tags r:id="rId28"/>
            </p:custDataLst>
          </p:nvPr>
        </p:nvCxnSpPr>
        <p:spPr bwMode="auto">
          <a:xfrm rot="5400000" flipH="1" flipV="1">
            <a:off x="11158220" y="328295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 Box 63">
            <a:extLst>
              <a:ext uri="{FF2B5EF4-FFF2-40B4-BE49-F238E27FC236}">
                <a16:creationId xmlns:a16="http://schemas.microsoft.com/office/drawing/2014/main" id="{57F8841C-1FDF-B0AE-31AC-9D3B6120611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24920" y="3130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3C0BB68F-3B7E-DD7C-AD33-32D29401E73C}"/>
              </a:ext>
            </a:extLst>
          </p:cNvPr>
          <p:cNvCxnSpPr>
            <a:cxnSpLocks noChangeShapeType="1"/>
            <a:stCxn id="9" idx="6"/>
            <a:endCxn id="11" idx="3"/>
          </p:cNvCxnSpPr>
          <p:nvPr>
            <p:custDataLst>
              <p:tags r:id="rId30"/>
            </p:custDataLst>
          </p:nvPr>
        </p:nvCxnSpPr>
        <p:spPr bwMode="auto">
          <a:xfrm flipV="1">
            <a:off x="9748520" y="398938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Text Box 63">
            <a:extLst>
              <a:ext uri="{FF2B5EF4-FFF2-40B4-BE49-F238E27FC236}">
                <a16:creationId xmlns:a16="http://schemas.microsoft.com/office/drawing/2014/main" id="{2592A2A4-E854-8372-886D-4CA0A7BC9088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273983" y="38163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AC8D1F38-105F-AA67-55BF-A575773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995802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184D7-3610-47E5-AE2C-69585078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6"/>
            <a:ext cx="10515600" cy="4778375"/>
          </a:xfrm>
        </p:spPr>
        <p:txBody>
          <a:bodyPr>
            <a:normAutofit/>
          </a:bodyPr>
          <a:lstStyle/>
          <a:p>
            <a:r>
              <a:rPr lang="en-US" b="1" dirty="0"/>
              <a:t>Claim: </a:t>
            </a:r>
            <a:r>
              <a:rPr lang="en-US" dirty="0"/>
              <a:t>Weighted-Union up-tree of height </a:t>
            </a:r>
            <a:r>
              <a:rPr lang="en-US" i="1" dirty="0"/>
              <a:t>h </a:t>
            </a:r>
            <a:r>
              <a:rPr lang="en-US" dirty="0"/>
              <a:t>has weight (</a:t>
            </a:r>
            <a:r>
              <a:rPr lang="en-US" dirty="0" err="1"/>
              <a:t>ie</a:t>
            </a:r>
            <a:r>
              <a:rPr lang="en-US" dirty="0"/>
              <a:t>: number of nodes) </a:t>
            </a:r>
            <a:r>
              <a:rPr lang="en-US" i="1" dirty="0"/>
              <a:t>at least </a:t>
            </a:r>
            <a:r>
              <a:rPr lang="en-US" dirty="0"/>
              <a:t>2</a:t>
            </a:r>
            <a:r>
              <a:rPr lang="en-US" i="1" baseline="30000" dirty="0"/>
              <a:t>h</a:t>
            </a:r>
          </a:p>
          <a:p>
            <a:r>
              <a:rPr lang="en-US" b="1" dirty="0"/>
              <a:t>Proof by induction:</a:t>
            </a:r>
            <a:endParaRPr lang="en-US" dirty="0"/>
          </a:p>
          <a:p>
            <a:pPr lvl="1"/>
            <a:r>
              <a:rPr lang="en-US" b="1" dirty="0"/>
              <a:t>Basis: __________________________________________________</a:t>
            </a:r>
          </a:p>
          <a:p>
            <a:pPr lvl="1"/>
            <a:r>
              <a:rPr lang="en-US" b="1" dirty="0"/>
              <a:t>Inductive Hypothesis: _____________________________________</a:t>
            </a:r>
          </a:p>
          <a:p>
            <a:pPr lvl="1"/>
            <a:r>
              <a:rPr lang="en-US" b="1" dirty="0"/>
              <a:t>Inductive Step: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F5C7-6BEA-4FBF-998A-77817119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Weighted Union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A3768-2983-4F3C-9823-9DD584B0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0D7B1-BFFA-C4F4-29CE-AB5667DA9DAF}"/>
              </a:ext>
            </a:extLst>
          </p:cNvPr>
          <p:cNvSpPr txBox="1"/>
          <p:nvPr/>
        </p:nvSpPr>
        <p:spPr>
          <a:xfrm>
            <a:off x="4693920" y="483552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Read the book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98AA2-BA86-628A-979F-21F004DC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991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203-BA6B-4A3F-A5CD-6C0F217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Analysis of Weighted Union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80CE-702A-478B-9FF9-0879C8AA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0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we want to increase the height of a weighted union </a:t>
            </a:r>
            <a:r>
              <a:rPr lang="en-US" dirty="0" err="1"/>
              <a:t>uptree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we need to union another tree with the same height (or larger)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00F5-868D-4814-9F14-B6F78E04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F9B20-F6DA-2ADA-605E-F7906B56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435991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203-BA6B-4A3F-A5CD-6C0F217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Analysis of Weighted Union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80CE-702A-478B-9FF9-0879C8AA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2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we want to increase the height of a weighted union </a:t>
            </a:r>
            <a:r>
              <a:rPr lang="en-US" dirty="0" err="1"/>
              <a:t>uptree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we need to union another tree with the same height (or larger)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 Because what if the other tree is shorter?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00F5-868D-4814-9F14-B6F78E04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861D0F-44BD-4495-942C-1AEEEDE16A6B}"/>
              </a:ext>
            </a:extLst>
          </p:cNvPr>
          <p:cNvSpPr/>
          <p:nvPr/>
        </p:nvSpPr>
        <p:spPr>
          <a:xfrm>
            <a:off x="6780831" y="4737719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097879-2AB7-4AE3-B836-55541B9D7342}"/>
              </a:ext>
            </a:extLst>
          </p:cNvPr>
          <p:cNvSpPr/>
          <p:nvPr/>
        </p:nvSpPr>
        <p:spPr>
          <a:xfrm>
            <a:off x="7497804" y="420807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733491-76FB-448C-B634-C8D849199653}"/>
              </a:ext>
            </a:extLst>
          </p:cNvPr>
          <p:cNvSpPr/>
          <p:nvPr/>
        </p:nvSpPr>
        <p:spPr>
          <a:xfrm>
            <a:off x="8167900" y="4732821"/>
            <a:ext cx="640080" cy="529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AE4BF-434E-42BE-B2FD-4CE0BE9FF069}"/>
              </a:ext>
            </a:extLst>
          </p:cNvPr>
          <p:cNvCxnSpPr>
            <a:stCxn id="5" idx="7"/>
            <a:endCxn id="6" idx="3"/>
          </p:cNvCxnSpPr>
          <p:nvPr/>
        </p:nvCxnSpPr>
        <p:spPr>
          <a:xfrm flipV="1">
            <a:off x="7327173" y="4660154"/>
            <a:ext cx="264369" cy="1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B20D30-0AAC-4CC3-8218-1590A8D12C45}"/>
              </a:ext>
            </a:extLst>
          </p:cNvPr>
          <p:cNvCxnSpPr>
            <a:cxnSpLocks/>
            <a:stCxn id="7" idx="1"/>
            <a:endCxn id="6" idx="5"/>
          </p:cNvCxnSpPr>
          <p:nvPr/>
        </p:nvCxnSpPr>
        <p:spPr>
          <a:xfrm flipH="1" flipV="1">
            <a:off x="8044146" y="4660154"/>
            <a:ext cx="217492" cy="150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3A0F467-A570-4595-A48F-84DCB9262FDB}"/>
              </a:ext>
            </a:extLst>
          </p:cNvPr>
          <p:cNvSpPr/>
          <p:nvPr/>
        </p:nvSpPr>
        <p:spPr>
          <a:xfrm>
            <a:off x="5138081" y="4952590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6E782-C0AC-4F63-8140-2E4B5263A035}"/>
              </a:ext>
            </a:extLst>
          </p:cNvPr>
          <p:cNvSpPr/>
          <p:nvPr/>
        </p:nvSpPr>
        <p:spPr>
          <a:xfrm>
            <a:off x="4102220" y="491127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B2C621-27E1-4198-9007-59B50EEC7F2A}"/>
              </a:ext>
            </a:extLst>
          </p:cNvPr>
          <p:cNvSpPr/>
          <p:nvPr/>
        </p:nvSpPr>
        <p:spPr>
          <a:xfrm>
            <a:off x="3602185" y="573560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5E6A83-2E64-4EE9-8FBB-F18F164C5592}"/>
              </a:ext>
            </a:extLst>
          </p:cNvPr>
          <p:cNvSpPr/>
          <p:nvPr/>
        </p:nvSpPr>
        <p:spPr>
          <a:xfrm>
            <a:off x="4618496" y="405730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0F9CC2-594D-48C2-964A-5697027F9B06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3906552" y="5341218"/>
            <a:ext cx="284816" cy="39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38FF41-855B-484B-BC1C-4AEA07032853}"/>
              </a:ext>
            </a:extLst>
          </p:cNvPr>
          <p:cNvCxnSpPr>
            <a:cxnSpLocks/>
            <a:stCxn id="11" idx="0"/>
            <a:endCxn id="13" idx="3"/>
          </p:cNvCxnSpPr>
          <p:nvPr/>
        </p:nvCxnSpPr>
        <p:spPr>
          <a:xfrm flipV="1">
            <a:off x="4406587" y="4487249"/>
            <a:ext cx="301057" cy="424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8297EA-9B59-4FE9-82D8-E09B740C09DF}"/>
              </a:ext>
            </a:extLst>
          </p:cNvPr>
          <p:cNvCxnSpPr>
            <a:cxnSpLocks/>
            <a:stCxn id="10" idx="0"/>
            <a:endCxn id="13" idx="5"/>
          </p:cNvCxnSpPr>
          <p:nvPr/>
        </p:nvCxnSpPr>
        <p:spPr>
          <a:xfrm flipH="1" flipV="1">
            <a:off x="5138081" y="4487249"/>
            <a:ext cx="304366" cy="46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C16C3D1-4E73-B1A6-7F7D-CB440C76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9209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7442-7B09-46DF-B81D-FC7EF8A8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analysis, 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27-C5BA-4C6E-A811-F0F221E9C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number of nodes doubles as we increase height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Then height grows in log(n)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Find() is O(log(n))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27-C5BA-4C6E-A811-F0F221E9C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2BE4E-DAE4-455B-A8B5-0AC8F433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5F79D-6172-A37B-E7A2-19E7176E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894308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F8E1-E99C-4E04-B11C-C2FF5504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9A8C-46E0-40BF-AEC5-836DDF63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0F27C-221E-4D51-8BF6-5FAE080E97A8}"/>
              </a:ext>
            </a:extLst>
          </p:cNvPr>
          <p:cNvGrpSpPr/>
          <p:nvPr/>
        </p:nvGrpSpPr>
        <p:grpSpPr>
          <a:xfrm>
            <a:off x="2480665" y="1690688"/>
            <a:ext cx="6053735" cy="2183236"/>
            <a:chOff x="2506979" y="3209353"/>
            <a:chExt cx="6365480" cy="2295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3EB83-9268-44C5-B541-B0DD6A6CFFF7}"/>
                </a:ext>
              </a:extLst>
            </p:cNvPr>
            <p:cNvSpPr/>
            <p:nvPr/>
          </p:nvSpPr>
          <p:spPr>
            <a:xfrm>
              <a:off x="2506979" y="32500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EA866B-9078-4855-86EA-4766013D2F0B}"/>
                </a:ext>
              </a:extLst>
            </p:cNvPr>
            <p:cNvSpPr/>
            <p:nvPr/>
          </p:nvSpPr>
          <p:spPr>
            <a:xfrm>
              <a:off x="3150058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67EB50-DCEA-460A-9321-8D64B347FD8F}"/>
                </a:ext>
              </a:extLst>
            </p:cNvPr>
            <p:cNvSpPr/>
            <p:nvPr/>
          </p:nvSpPr>
          <p:spPr>
            <a:xfrm>
              <a:off x="4726941" y="3209353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3BC3A2-6120-4A6F-96D4-600514F31AD1}"/>
                </a:ext>
              </a:extLst>
            </p:cNvPr>
            <p:cNvSpPr/>
            <p:nvPr/>
          </p:nvSpPr>
          <p:spPr>
            <a:xfrm>
              <a:off x="8232379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2DF467-8105-4767-99C0-D70CB6E236F5}"/>
                </a:ext>
              </a:extLst>
            </p:cNvPr>
            <p:cNvSpPr/>
            <p:nvPr/>
          </p:nvSpPr>
          <p:spPr>
            <a:xfrm>
              <a:off x="7143175" y="4108595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DD2522-01D1-4B59-8696-6986155400B9}"/>
                </a:ext>
              </a:extLst>
            </p:cNvPr>
            <p:cNvSpPr/>
            <p:nvPr/>
          </p:nvSpPr>
          <p:spPr>
            <a:xfrm>
              <a:off x="6617390" y="4975370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738B62-ACC4-473E-9DA4-247AF91190FD}"/>
                </a:ext>
              </a:extLst>
            </p:cNvPr>
            <p:cNvSpPr/>
            <p:nvPr/>
          </p:nvSpPr>
          <p:spPr>
            <a:xfrm>
              <a:off x="7686037" y="32106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B5CB2D-7C12-4F5E-A303-4732DD2055CD}"/>
                </a:ext>
              </a:extLst>
            </p:cNvPr>
            <p:cNvCxnSpPr>
              <a:cxnSpLocks/>
              <a:stCxn id="7" idx="0"/>
              <a:endCxn id="6" idx="5"/>
            </p:cNvCxnSpPr>
            <p:nvPr/>
          </p:nvCxnSpPr>
          <p:spPr>
            <a:xfrm flipH="1" flipV="1">
              <a:off x="3053321" y="3702132"/>
              <a:ext cx="416777" cy="449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8D04D9-7A91-4302-9C82-D37DBA3B1AA0}"/>
                </a:ext>
              </a:extLst>
            </p:cNvPr>
            <p:cNvCxnSpPr>
              <a:cxnSpLocks/>
              <a:stCxn id="11" idx="0"/>
              <a:endCxn id="10" idx="3"/>
            </p:cNvCxnSpPr>
            <p:nvPr/>
          </p:nvCxnSpPr>
          <p:spPr>
            <a:xfrm flipV="1">
              <a:off x="6937430" y="4560678"/>
              <a:ext cx="299483" cy="41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4166A8-B949-495F-B16D-1E32A37A0505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7463215" y="3662732"/>
              <a:ext cx="316560" cy="445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146F0A-05A7-4B29-B0CE-379372CD6F75}"/>
                </a:ext>
              </a:extLst>
            </p:cNvPr>
            <p:cNvCxnSpPr>
              <a:cxnSpLocks/>
              <a:stCxn id="9" idx="0"/>
              <a:endCxn id="12" idx="5"/>
            </p:cNvCxnSpPr>
            <p:nvPr/>
          </p:nvCxnSpPr>
          <p:spPr>
            <a:xfrm flipH="1" flipV="1">
              <a:off x="8232379" y="3662732"/>
              <a:ext cx="320040" cy="48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3564DF92-F9B9-4F42-872D-2B6802647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41714"/>
              </p:ext>
            </p:extLst>
          </p:nvPr>
        </p:nvGraphicFramePr>
        <p:xfrm>
          <a:off x="3700983" y="4214758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9F385F-BD76-4C75-B081-9366D27CEE98}"/>
              </a:ext>
            </a:extLst>
          </p:cNvPr>
          <p:cNvSpPr txBox="1"/>
          <p:nvPr/>
        </p:nvSpPr>
        <p:spPr>
          <a:xfrm>
            <a:off x="3102946" y="4565376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D544EC35-96D7-40F0-AD93-7832501D3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29286"/>
              </p:ext>
            </p:extLst>
          </p:nvPr>
        </p:nvGraphicFramePr>
        <p:xfrm>
          <a:off x="3700983" y="5308243"/>
          <a:ext cx="381185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C95F7C9-D1F9-4914-9E77-D29FD421F996}"/>
              </a:ext>
            </a:extLst>
          </p:cNvPr>
          <p:cNvSpPr txBox="1"/>
          <p:nvPr/>
        </p:nvSpPr>
        <p:spPr>
          <a:xfrm>
            <a:off x="2812479" y="5281748"/>
            <a:ext cx="10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59394-17F9-F535-2477-5351AC8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401715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Union Upgrade!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// Is x smaller?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(weight[x] &lt; weight[y])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up[x] 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weight[y] += weight[x]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up[y] =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weight[x] += weight[y]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26940-7883-4F5F-91EF-E4D7F46B6D2F}"/>
              </a:ext>
            </a:extLst>
          </p:cNvPr>
          <p:cNvSpPr txBox="1"/>
          <p:nvPr/>
        </p:nvSpPr>
        <p:spPr>
          <a:xfrm rot="1888588">
            <a:off x="9287378" y="1786009"/>
            <a:ext cx="2296172" cy="430232"/>
          </a:xfrm>
          <a:prstGeom prst="roundRect">
            <a:avLst>
              <a:gd name="adj" fmla="val 36674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NEW AND IMPROVED!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5E3C7-4565-38AB-90F9-0540E381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333057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Union Upgrade!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// Is x smaller?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(weight[x] &lt; weight[y])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up[x] 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weight[y] += weight[x]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up[y] =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weight[x] += weight[y]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26940-7883-4F5F-91EF-E4D7F46B6D2F}"/>
              </a:ext>
            </a:extLst>
          </p:cNvPr>
          <p:cNvSpPr txBox="1"/>
          <p:nvPr/>
        </p:nvSpPr>
        <p:spPr>
          <a:xfrm rot="1888588">
            <a:off x="9287378" y="1786009"/>
            <a:ext cx="2296172" cy="430232"/>
          </a:xfrm>
          <a:prstGeom prst="roundRect">
            <a:avLst>
              <a:gd name="adj" fmla="val 36674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NEW AND IMPROVED!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BF93C-150F-4F39-8197-F761A6EDD4B4}"/>
              </a:ext>
            </a:extLst>
          </p:cNvPr>
          <p:cNvSpPr txBox="1"/>
          <p:nvPr/>
        </p:nvSpPr>
        <p:spPr>
          <a:xfrm>
            <a:off x="613610" y="6077247"/>
            <a:ext cx="708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New “overall” runtime for </a:t>
            </a:r>
            <a:r>
              <a:rPr lang="en-US" sz="2400" b="1" i="1" dirty="0">
                <a:solidFill>
                  <a:srgbClr val="0070C0"/>
                </a:solidFill>
              </a:rPr>
              <a:t>m</a:t>
            </a:r>
            <a:r>
              <a:rPr lang="en-US" sz="2400" b="1" i="1" dirty="0"/>
              <a:t> </a:t>
            </a:r>
            <a:r>
              <a:rPr lang="en-US" sz="2400" dirty="0"/>
              <a:t>finds and </a:t>
            </a:r>
            <a:r>
              <a:rPr lang="en-US" sz="2400" dirty="0">
                <a:solidFill>
                  <a:srgbClr val="0070C0"/>
                </a:solidFill>
              </a:rPr>
              <a:t>≤ </a:t>
            </a:r>
            <a:r>
              <a:rPr lang="en-US" sz="2400" b="1" i="1" dirty="0">
                <a:solidFill>
                  <a:srgbClr val="0070C0"/>
                </a:solidFill>
              </a:rPr>
              <a:t>n-1 </a:t>
            </a:r>
            <a:r>
              <a:rPr lang="en-US" sz="2400" dirty="0"/>
              <a:t>unions: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891B9-4CB1-47DE-AC5B-F7266A96D563}"/>
              </a:ext>
            </a:extLst>
          </p:cNvPr>
          <p:cNvSpPr txBox="1"/>
          <p:nvPr/>
        </p:nvSpPr>
        <p:spPr>
          <a:xfrm>
            <a:off x="613610" y="4298151"/>
            <a:ext cx="483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worst-case runtime for Union():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2AD7F-C72D-4C26-BDFB-7AFCD3F66CE6}"/>
              </a:ext>
            </a:extLst>
          </p:cNvPr>
          <p:cNvSpPr txBox="1"/>
          <p:nvPr/>
        </p:nvSpPr>
        <p:spPr>
          <a:xfrm>
            <a:off x="613610" y="5187699"/>
            <a:ext cx="593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worst-case runtime for Find():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362AA-F574-5DEE-4095-EEE94B70E577}"/>
              </a:ext>
            </a:extLst>
          </p:cNvPr>
          <p:cNvSpPr txBox="1"/>
          <p:nvPr/>
        </p:nvSpPr>
        <p:spPr>
          <a:xfrm>
            <a:off x="1318601" y="4670417"/>
            <a:ext cx="1045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O(1)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B8D67-72DF-AB09-05F1-E54CC67549D1}"/>
              </a:ext>
            </a:extLst>
          </p:cNvPr>
          <p:cNvSpPr txBox="1"/>
          <p:nvPr/>
        </p:nvSpPr>
        <p:spPr>
          <a:xfrm>
            <a:off x="1318600" y="5632473"/>
            <a:ext cx="1333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</a:t>
            </a:r>
            <a:r>
              <a:rPr lang="en-US" sz="2400" b="1" dirty="0" err="1">
                <a:solidFill>
                  <a:srgbClr val="FF0000"/>
                </a:solidFill>
              </a:rPr>
              <a:t>logn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A2D59-0E49-5536-E9D1-73FC0B0F634A}"/>
              </a:ext>
            </a:extLst>
          </p:cNvPr>
          <p:cNvSpPr txBox="1"/>
          <p:nvPr/>
        </p:nvSpPr>
        <p:spPr>
          <a:xfrm>
            <a:off x="7489361" y="6094138"/>
            <a:ext cx="367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</a:t>
            </a:r>
            <a:r>
              <a:rPr lang="en-US" sz="2400" b="1" dirty="0" err="1">
                <a:solidFill>
                  <a:srgbClr val="FF0000"/>
                </a:solidFill>
              </a:rPr>
              <a:t>mlogn</a:t>
            </a:r>
            <a:r>
              <a:rPr lang="en-US" sz="2400" b="1" dirty="0">
                <a:solidFill>
                  <a:srgbClr val="FF0000"/>
                </a:solidFill>
              </a:rPr>
              <a:t> + n)</a:t>
            </a: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4A3D0-7E1C-686D-D77E-3120385C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5976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F8E1-E99C-4E04-B11C-C2FF5504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Nifty Storage Trick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9A8C-46E0-40BF-AEC5-836DDF63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0F27C-221E-4D51-8BF6-5FAE080E97A8}"/>
              </a:ext>
            </a:extLst>
          </p:cNvPr>
          <p:cNvGrpSpPr/>
          <p:nvPr/>
        </p:nvGrpSpPr>
        <p:grpSpPr>
          <a:xfrm>
            <a:off x="6571677" y="2093754"/>
            <a:ext cx="4269051" cy="1539603"/>
            <a:chOff x="2506979" y="3209353"/>
            <a:chExt cx="6365480" cy="2295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3EB83-9268-44C5-B541-B0DD6A6CFFF7}"/>
                </a:ext>
              </a:extLst>
            </p:cNvPr>
            <p:cNvSpPr/>
            <p:nvPr/>
          </p:nvSpPr>
          <p:spPr>
            <a:xfrm>
              <a:off x="2506979" y="32500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EA866B-9078-4855-86EA-4766013D2F0B}"/>
                </a:ext>
              </a:extLst>
            </p:cNvPr>
            <p:cNvSpPr/>
            <p:nvPr/>
          </p:nvSpPr>
          <p:spPr>
            <a:xfrm>
              <a:off x="3150058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67EB50-DCEA-460A-9321-8D64B347FD8F}"/>
                </a:ext>
              </a:extLst>
            </p:cNvPr>
            <p:cNvSpPr/>
            <p:nvPr/>
          </p:nvSpPr>
          <p:spPr>
            <a:xfrm>
              <a:off x="4726941" y="3209353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3BC3A2-6120-4A6F-96D4-600514F31AD1}"/>
                </a:ext>
              </a:extLst>
            </p:cNvPr>
            <p:cNvSpPr/>
            <p:nvPr/>
          </p:nvSpPr>
          <p:spPr>
            <a:xfrm>
              <a:off x="8232379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2DF467-8105-4767-99C0-D70CB6E236F5}"/>
                </a:ext>
              </a:extLst>
            </p:cNvPr>
            <p:cNvSpPr/>
            <p:nvPr/>
          </p:nvSpPr>
          <p:spPr>
            <a:xfrm>
              <a:off x="7143175" y="4108595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DD2522-01D1-4B59-8696-6986155400B9}"/>
                </a:ext>
              </a:extLst>
            </p:cNvPr>
            <p:cNvSpPr/>
            <p:nvPr/>
          </p:nvSpPr>
          <p:spPr>
            <a:xfrm>
              <a:off x="6617390" y="4975370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738B62-ACC4-473E-9DA4-247AF91190FD}"/>
                </a:ext>
              </a:extLst>
            </p:cNvPr>
            <p:cNvSpPr/>
            <p:nvPr/>
          </p:nvSpPr>
          <p:spPr>
            <a:xfrm>
              <a:off x="7686037" y="32106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B5CB2D-7C12-4F5E-A303-4732DD2055CD}"/>
                </a:ext>
              </a:extLst>
            </p:cNvPr>
            <p:cNvCxnSpPr>
              <a:cxnSpLocks/>
              <a:stCxn id="7" idx="0"/>
              <a:endCxn id="6" idx="5"/>
            </p:cNvCxnSpPr>
            <p:nvPr/>
          </p:nvCxnSpPr>
          <p:spPr>
            <a:xfrm flipH="1" flipV="1">
              <a:off x="3053321" y="3702132"/>
              <a:ext cx="416777" cy="449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8D04D9-7A91-4302-9C82-D37DBA3B1AA0}"/>
                </a:ext>
              </a:extLst>
            </p:cNvPr>
            <p:cNvCxnSpPr>
              <a:cxnSpLocks/>
              <a:stCxn id="11" idx="0"/>
              <a:endCxn id="10" idx="3"/>
            </p:cNvCxnSpPr>
            <p:nvPr/>
          </p:nvCxnSpPr>
          <p:spPr>
            <a:xfrm flipV="1">
              <a:off x="6937430" y="4560678"/>
              <a:ext cx="299483" cy="41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4166A8-B949-495F-B16D-1E32A37A0505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7463215" y="3662732"/>
              <a:ext cx="316560" cy="445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146F0A-05A7-4B29-B0CE-379372CD6F75}"/>
                </a:ext>
              </a:extLst>
            </p:cNvPr>
            <p:cNvCxnSpPr>
              <a:cxnSpLocks/>
              <a:stCxn id="9" idx="0"/>
              <a:endCxn id="12" idx="5"/>
            </p:cNvCxnSpPr>
            <p:nvPr/>
          </p:nvCxnSpPr>
          <p:spPr>
            <a:xfrm flipH="1" flipV="1">
              <a:off x="8232379" y="3662732"/>
              <a:ext cx="320040" cy="48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3564DF92-F9B9-4F42-872D-2B6802647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35045"/>
              </p:ext>
            </p:extLst>
          </p:nvPr>
        </p:nvGraphicFramePr>
        <p:xfrm>
          <a:off x="1850809" y="1943640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9F385F-BD76-4C75-B081-9366D27CEE98}"/>
              </a:ext>
            </a:extLst>
          </p:cNvPr>
          <p:cNvSpPr txBox="1"/>
          <p:nvPr/>
        </p:nvSpPr>
        <p:spPr>
          <a:xfrm>
            <a:off x="1252772" y="229425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D544EC35-96D7-40F0-AD93-7832501D3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47001"/>
              </p:ext>
            </p:extLst>
          </p:nvPr>
        </p:nvGraphicFramePr>
        <p:xfrm>
          <a:off x="1850809" y="3037125"/>
          <a:ext cx="381185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C95F7C9-D1F9-4914-9E77-D29FD421F996}"/>
              </a:ext>
            </a:extLst>
          </p:cNvPr>
          <p:cNvSpPr txBox="1"/>
          <p:nvPr/>
        </p:nvSpPr>
        <p:spPr>
          <a:xfrm>
            <a:off x="962305" y="3010630"/>
            <a:ext cx="10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1CE05-C67E-FB31-BC53-C9385716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011388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F8E1-E99C-4E04-B11C-C2FF5504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Nifty Storage Trick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9A8C-46E0-40BF-AEC5-836DDF63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0F27C-221E-4D51-8BF6-5FAE080E97A8}"/>
              </a:ext>
            </a:extLst>
          </p:cNvPr>
          <p:cNvGrpSpPr/>
          <p:nvPr/>
        </p:nvGrpSpPr>
        <p:grpSpPr>
          <a:xfrm>
            <a:off x="6571677" y="2093754"/>
            <a:ext cx="4269051" cy="1539603"/>
            <a:chOff x="2506979" y="3209353"/>
            <a:chExt cx="6365480" cy="2295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3EB83-9268-44C5-B541-B0DD6A6CFFF7}"/>
                </a:ext>
              </a:extLst>
            </p:cNvPr>
            <p:cNvSpPr/>
            <p:nvPr/>
          </p:nvSpPr>
          <p:spPr>
            <a:xfrm>
              <a:off x="2506979" y="32500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EA866B-9078-4855-86EA-4766013D2F0B}"/>
                </a:ext>
              </a:extLst>
            </p:cNvPr>
            <p:cNvSpPr/>
            <p:nvPr/>
          </p:nvSpPr>
          <p:spPr>
            <a:xfrm>
              <a:off x="3150058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67EB50-DCEA-460A-9321-8D64B347FD8F}"/>
                </a:ext>
              </a:extLst>
            </p:cNvPr>
            <p:cNvSpPr/>
            <p:nvPr/>
          </p:nvSpPr>
          <p:spPr>
            <a:xfrm>
              <a:off x="4726941" y="3209353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3BC3A2-6120-4A6F-96D4-600514F31AD1}"/>
                </a:ext>
              </a:extLst>
            </p:cNvPr>
            <p:cNvSpPr/>
            <p:nvPr/>
          </p:nvSpPr>
          <p:spPr>
            <a:xfrm>
              <a:off x="8232379" y="4152037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2DF467-8105-4767-99C0-D70CB6E236F5}"/>
                </a:ext>
              </a:extLst>
            </p:cNvPr>
            <p:cNvSpPr/>
            <p:nvPr/>
          </p:nvSpPr>
          <p:spPr>
            <a:xfrm>
              <a:off x="7143175" y="4108595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DD2522-01D1-4B59-8696-6986155400B9}"/>
                </a:ext>
              </a:extLst>
            </p:cNvPr>
            <p:cNvSpPr/>
            <p:nvPr/>
          </p:nvSpPr>
          <p:spPr>
            <a:xfrm>
              <a:off x="6617390" y="4975370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738B62-ACC4-473E-9DA4-247AF91190FD}"/>
                </a:ext>
              </a:extLst>
            </p:cNvPr>
            <p:cNvSpPr/>
            <p:nvPr/>
          </p:nvSpPr>
          <p:spPr>
            <a:xfrm>
              <a:off x="7686037" y="3210649"/>
              <a:ext cx="640080" cy="5296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B5CB2D-7C12-4F5E-A303-4732DD2055CD}"/>
                </a:ext>
              </a:extLst>
            </p:cNvPr>
            <p:cNvCxnSpPr>
              <a:cxnSpLocks/>
              <a:stCxn id="7" idx="0"/>
              <a:endCxn id="6" idx="5"/>
            </p:cNvCxnSpPr>
            <p:nvPr/>
          </p:nvCxnSpPr>
          <p:spPr>
            <a:xfrm flipH="1" flipV="1">
              <a:off x="3053321" y="3702132"/>
              <a:ext cx="416777" cy="449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8D04D9-7A91-4302-9C82-D37DBA3B1AA0}"/>
                </a:ext>
              </a:extLst>
            </p:cNvPr>
            <p:cNvCxnSpPr>
              <a:cxnSpLocks/>
              <a:stCxn id="11" idx="0"/>
              <a:endCxn id="10" idx="3"/>
            </p:cNvCxnSpPr>
            <p:nvPr/>
          </p:nvCxnSpPr>
          <p:spPr>
            <a:xfrm flipV="1">
              <a:off x="6937430" y="4560678"/>
              <a:ext cx="299483" cy="41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4166A8-B949-495F-B16D-1E32A37A0505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7463215" y="3662732"/>
              <a:ext cx="316560" cy="445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146F0A-05A7-4B29-B0CE-379372CD6F75}"/>
                </a:ext>
              </a:extLst>
            </p:cNvPr>
            <p:cNvCxnSpPr>
              <a:cxnSpLocks/>
              <a:stCxn id="9" idx="0"/>
              <a:endCxn id="12" idx="5"/>
            </p:cNvCxnSpPr>
            <p:nvPr/>
          </p:nvCxnSpPr>
          <p:spPr>
            <a:xfrm flipH="1" flipV="1">
              <a:off x="8232379" y="3662732"/>
              <a:ext cx="320040" cy="48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3564DF92-F9B9-4F42-872D-2B68026477F1}"/>
              </a:ext>
            </a:extLst>
          </p:cNvPr>
          <p:cNvGraphicFramePr>
            <a:graphicFrameLocks noGrp="1"/>
          </p:cNvGraphicFramePr>
          <p:nvPr/>
        </p:nvGraphicFramePr>
        <p:xfrm>
          <a:off x="1850809" y="1943640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9F385F-BD76-4C75-B081-9366D27CEE98}"/>
              </a:ext>
            </a:extLst>
          </p:cNvPr>
          <p:cNvSpPr txBox="1"/>
          <p:nvPr/>
        </p:nvSpPr>
        <p:spPr>
          <a:xfrm>
            <a:off x="1252772" y="229425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D544EC35-96D7-40F0-AD93-7832501D33C8}"/>
              </a:ext>
            </a:extLst>
          </p:cNvPr>
          <p:cNvGraphicFramePr>
            <a:graphicFrameLocks noGrp="1"/>
          </p:cNvGraphicFramePr>
          <p:nvPr/>
        </p:nvGraphicFramePr>
        <p:xfrm>
          <a:off x="1850809" y="3037125"/>
          <a:ext cx="381185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C95F7C9-D1F9-4914-9E77-D29FD421F996}"/>
              </a:ext>
            </a:extLst>
          </p:cNvPr>
          <p:cNvSpPr txBox="1"/>
          <p:nvPr/>
        </p:nvSpPr>
        <p:spPr>
          <a:xfrm>
            <a:off x="962305" y="3010630"/>
            <a:ext cx="10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BA4AFCF2-C16A-46AE-856E-05E877D5BD63}"/>
              </a:ext>
            </a:extLst>
          </p:cNvPr>
          <p:cNvGraphicFramePr>
            <a:graphicFrameLocks noGrp="1"/>
          </p:cNvGraphicFramePr>
          <p:nvPr/>
        </p:nvGraphicFramePr>
        <p:xfrm>
          <a:off x="1850809" y="4699904"/>
          <a:ext cx="38118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51">
                  <a:extLst>
                    <a:ext uri="{9D8B030D-6E8A-4147-A177-3AD203B41FA5}">
                      <a16:colId xmlns:a16="http://schemas.microsoft.com/office/drawing/2014/main" val="2510146928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70070411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780643150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638572769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1593531355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907973234"/>
                    </a:ext>
                  </a:extLst>
                </a:gridCol>
                <a:gridCol w="544551">
                  <a:extLst>
                    <a:ext uri="{9D8B030D-6E8A-4147-A177-3AD203B41FA5}">
                      <a16:colId xmlns:a16="http://schemas.microsoft.com/office/drawing/2014/main" val="352404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1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18363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E8230A7-7DF3-4D68-A6D8-B1C572C42361}"/>
              </a:ext>
            </a:extLst>
          </p:cNvPr>
          <p:cNvSpPr txBox="1"/>
          <p:nvPr/>
        </p:nvSpPr>
        <p:spPr>
          <a:xfrm>
            <a:off x="1252772" y="505052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EABE7-B786-48B4-897C-DF1BCD8BAC70}"/>
              </a:ext>
            </a:extLst>
          </p:cNvPr>
          <p:cNvSpPr txBox="1"/>
          <p:nvPr/>
        </p:nvSpPr>
        <p:spPr>
          <a:xfrm>
            <a:off x="838200" y="4125047"/>
            <a:ext cx="366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 </a:t>
            </a:r>
            <a:r>
              <a:rPr lang="en-US" sz="2400" dirty="0">
                <a:solidFill>
                  <a:srgbClr val="FF0000"/>
                </a:solidFill>
              </a:rPr>
              <a:t>–size </a:t>
            </a:r>
            <a:r>
              <a:rPr lang="en-US" sz="2400" dirty="0"/>
              <a:t>for the roots!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48A5AD2-3FC0-5F7C-9EEC-D81E3F92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354978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Union Upgrade!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391161" y="1860363"/>
            <a:ext cx="531321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// Is x smaller?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(weight[x] &lt; weight[y])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up[x] 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weight[y] += weight[x]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up[y] =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weight[x] += weight[y]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0CE02-8564-47C3-80ED-0B766B67036C}"/>
              </a:ext>
            </a:extLst>
          </p:cNvPr>
          <p:cNvGrpSpPr/>
          <p:nvPr/>
        </p:nvGrpSpPr>
        <p:grpSpPr>
          <a:xfrm>
            <a:off x="7880866" y="1555563"/>
            <a:ext cx="1228849" cy="923330"/>
            <a:chOff x="1254712" y="4250534"/>
            <a:chExt cx="2743200" cy="2023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A76B74-CF17-4D71-9F59-349944142531}"/>
                </a:ext>
              </a:extLst>
            </p:cNvPr>
            <p:cNvSpPr txBox="1"/>
            <p:nvPr/>
          </p:nvSpPr>
          <p:spPr>
            <a:xfrm>
              <a:off x="1254712" y="4250534"/>
              <a:ext cx="2743200" cy="202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✓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D3B107-7E4F-4059-84CB-EC132FD959CA}"/>
                </a:ext>
              </a:extLst>
            </p:cNvPr>
            <p:cNvSpPr/>
            <p:nvPr/>
          </p:nvSpPr>
          <p:spPr>
            <a:xfrm>
              <a:off x="2010961" y="4901831"/>
              <a:ext cx="1069123" cy="112577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FF9E4C-64DB-914C-FB11-61C12DEA062C}"/>
              </a:ext>
            </a:extLst>
          </p:cNvPr>
          <p:cNvSpPr txBox="1"/>
          <p:nvPr/>
        </p:nvSpPr>
        <p:spPr>
          <a:xfrm>
            <a:off x="5897697" y="2567307"/>
            <a:ext cx="64137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/>
              <a:t>Upgrade </a:t>
            </a:r>
            <a:r>
              <a:rPr lang="en-US" sz="2500" b="1" dirty="0"/>
              <a:t>Union()</a:t>
            </a:r>
            <a:r>
              <a:rPr lang="en-US" sz="2500" dirty="0"/>
              <a:t> so that </a:t>
            </a:r>
            <a:r>
              <a:rPr lang="en-US" sz="2500" b="1" dirty="0"/>
              <a:t>Find()</a:t>
            </a:r>
            <a:r>
              <a:rPr lang="en-US" sz="2500" dirty="0"/>
              <a:t> becomes O(log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Union by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Runtime becomes O(m </a:t>
            </a:r>
            <a:r>
              <a:rPr lang="en-US" sz="2500" dirty="0" err="1">
                <a:solidFill>
                  <a:srgbClr val="FF0000"/>
                </a:solidFill>
              </a:rPr>
              <a:t>logn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+ n)</a:t>
            </a:r>
          </a:p>
          <a:p>
            <a:r>
              <a:rPr lang="en-US" sz="2500" dirty="0"/>
              <a:t>(m finds, n-1 unions)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36851-0110-455E-468B-460FA245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32827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6D53D6ED-8043-A3D6-7295-E363B7166329}"/>
              </a:ext>
            </a:extLst>
          </p:cNvPr>
          <p:cNvGrpSpPr/>
          <p:nvPr/>
        </p:nvGrpSpPr>
        <p:grpSpPr>
          <a:xfrm>
            <a:off x="4482392" y="5337873"/>
            <a:ext cx="1093615" cy="906652"/>
            <a:chOff x="1967792" y="5333340"/>
            <a:chExt cx="1093615" cy="91571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DB4D3BF-C388-11B9-561A-1E08B5840990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020630-435E-771B-2C3F-AB8501510803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9DC2CFE-CA09-2997-3813-AE6959A1DBE2}"/>
              </a:ext>
            </a:extLst>
          </p:cNvPr>
          <p:cNvGrpSpPr/>
          <p:nvPr/>
        </p:nvGrpSpPr>
        <p:grpSpPr>
          <a:xfrm>
            <a:off x="6977235" y="5334000"/>
            <a:ext cx="1093615" cy="906652"/>
            <a:chOff x="1967792" y="5333340"/>
            <a:chExt cx="1093615" cy="9157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45A509-751B-B1DB-ECF4-233658FA8A69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59EDD2-B35D-B292-AB75-6E96F7B495C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93298D0-6139-9FF8-4F6B-A0E035F4FA1F}"/>
              </a:ext>
            </a:extLst>
          </p:cNvPr>
          <p:cNvGrpSpPr/>
          <p:nvPr/>
        </p:nvGrpSpPr>
        <p:grpSpPr>
          <a:xfrm>
            <a:off x="5722050" y="5334000"/>
            <a:ext cx="1093615" cy="906652"/>
            <a:chOff x="1967792" y="5333340"/>
            <a:chExt cx="1093615" cy="91571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44A2F80-FAA6-A954-EA70-5AA853946B2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5562D3-0E71-BD31-6CEF-189CEDDEB459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A372BD-78B0-9766-E8DF-06067216ED16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1D619B2-659A-1198-47F4-5FE0B057EBE5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9C41E9-0400-5516-F203-41FCB1747713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E91D53-F9EB-09AD-AD89-47206DAA32D2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7F1E21-A4E2-1EB4-3966-D8E2DBF1891D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9FBD7EC-1BBA-02B6-E3C4-FF71A33B2E06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AF0B62-3449-9D94-A800-A41407BDD979}"/>
              </a:ext>
            </a:extLst>
          </p:cNvPr>
          <p:cNvGrpSpPr/>
          <p:nvPr/>
        </p:nvGrpSpPr>
        <p:grpSpPr>
          <a:xfrm>
            <a:off x="3222977" y="5337873"/>
            <a:ext cx="1093615" cy="906652"/>
            <a:chOff x="1967792" y="5333340"/>
            <a:chExt cx="1093615" cy="91571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A0B54BF-BD00-73F4-4DD7-00BA8248FFC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FA9812-70A7-74D3-0DD3-B851F5ADC59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FEF67-2216-A8E2-7C1D-CCD6DEF4893E}"/>
              </a:ext>
            </a:extLst>
          </p:cNvPr>
          <p:cNvGrpSpPr/>
          <p:nvPr/>
        </p:nvGrpSpPr>
        <p:grpSpPr>
          <a:xfrm>
            <a:off x="1967792" y="5337873"/>
            <a:ext cx="1093615" cy="906652"/>
            <a:chOff x="1967792" y="5333340"/>
            <a:chExt cx="1093615" cy="9157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AD7C85-C571-A058-A6AF-B1AB08417129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923688-B87B-5D81-B7B4-0DF3F0B753F2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665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6656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  <a:endParaRPr lang="en-US" dirty="0"/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38D5F49-70BD-4CDF-A0BC-1EEA1BE503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656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66565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66566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656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6656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656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657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66571" name="AutoShape 24"/>
          <p:cNvCxnSpPr>
            <a:cxnSpLocks noChangeShapeType="1"/>
            <a:stCxn id="66564" idx="3"/>
            <a:endCxn id="66566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2" name="AutoShape 26"/>
          <p:cNvCxnSpPr>
            <a:cxnSpLocks noChangeShapeType="1"/>
            <a:stCxn id="66565" idx="2"/>
            <a:endCxn id="66564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3" name="AutoShape 32"/>
          <p:cNvCxnSpPr>
            <a:cxnSpLocks noChangeShapeType="1"/>
            <a:stCxn id="66567" idx="0"/>
            <a:endCxn id="66565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4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6575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6576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6577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6578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6579" name="AutoShape 26"/>
          <p:cNvCxnSpPr>
            <a:cxnSpLocks noChangeShapeType="1"/>
            <a:stCxn id="66564" idx="5"/>
            <a:endCxn id="66567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80" name="AutoShape 26"/>
          <p:cNvCxnSpPr>
            <a:cxnSpLocks noChangeShapeType="1"/>
            <a:stCxn id="66566" idx="6"/>
            <a:endCxn id="66567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1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582" name="AutoShape 26"/>
          <p:cNvCxnSpPr>
            <a:cxnSpLocks noChangeShapeType="1"/>
            <a:stCxn id="66567" idx="6"/>
            <a:endCxn id="66569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3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584" name="AutoShape 32"/>
          <p:cNvCxnSpPr>
            <a:cxnSpLocks noChangeShapeType="1"/>
            <a:stCxn id="66569" idx="1"/>
            <a:endCxn id="66565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5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586" name="AutoShape 26"/>
          <p:cNvCxnSpPr>
            <a:cxnSpLocks noChangeShapeType="1"/>
            <a:stCxn id="66566" idx="5"/>
            <a:endCxn id="66568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7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6588" name="AutoShape 32"/>
          <p:cNvCxnSpPr>
            <a:cxnSpLocks noChangeShapeType="1"/>
            <a:stCxn id="66567" idx="4"/>
            <a:endCxn id="66568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9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6590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6591" name="AutoShape 26"/>
          <p:cNvCxnSpPr>
            <a:cxnSpLocks noChangeShapeType="1"/>
            <a:stCxn id="66567" idx="5"/>
            <a:endCxn id="66570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92" name="AutoShape 26"/>
          <p:cNvCxnSpPr>
            <a:cxnSpLocks noChangeShapeType="1"/>
            <a:stCxn id="66570" idx="0"/>
            <a:endCxn id="66569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93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6594" name="AutoShape 26"/>
          <p:cNvCxnSpPr>
            <a:cxnSpLocks noChangeShapeType="1"/>
            <a:stCxn id="66568" idx="6"/>
            <a:endCxn id="66570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95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66596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(A,D), (C,D), (B,E), (D,E)</a:t>
            </a:r>
          </a:p>
          <a:p>
            <a:pPr eaLnBrk="1" hangingPunct="1">
              <a:buFontTx/>
              <a:buNone/>
            </a:pPr>
            <a:r>
              <a:rPr lang="en-US"/>
              <a:t>2:  (A,B),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</a:t>
            </a:r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AEC04862-B380-6940-4B5E-97977D171D1D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622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E02BAA7-9309-DFDE-8F87-FECCE4759820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941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95E11CC6-A0BE-FC23-FEAB-AE7D98854145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8260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43" name="Oval 9">
            <a:extLst>
              <a:ext uri="{FF2B5EF4-FFF2-40B4-BE49-F238E27FC236}">
                <a16:creationId xmlns:a16="http://schemas.microsoft.com/office/drawing/2014/main" id="{FB273847-C4B6-2A98-126F-AB28B5DCDFC6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579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435DB0E4-62A8-F593-1E52-626106D7CF58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3C592783-474E-39D0-B8DF-4971B7BD799C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2898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46" name="Oval 12">
            <a:extLst>
              <a:ext uri="{FF2B5EF4-FFF2-40B4-BE49-F238E27FC236}">
                <a16:creationId xmlns:a16="http://schemas.microsoft.com/office/drawing/2014/main" id="{8A54510E-A780-0285-6EA4-F263DB3925DA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AD431-E2D4-26D1-40B4-4541E642A0C8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48394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Upgrade! 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4B94F-0347-4B0E-B61A-4BB07CE8F617}"/>
              </a:ext>
            </a:extLst>
          </p:cNvPr>
          <p:cNvSpPr txBox="1"/>
          <p:nvPr/>
        </p:nvSpPr>
        <p:spPr>
          <a:xfrm>
            <a:off x="5418808" y="2505670"/>
            <a:ext cx="57265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2. Upgrade </a:t>
            </a:r>
            <a:r>
              <a:rPr lang="en-US" sz="2500" b="1" dirty="0"/>
              <a:t>Find()</a:t>
            </a:r>
            <a:r>
              <a:rPr lang="en-US" sz="2500" dirty="0"/>
              <a:t> so it is more optimized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Path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becomes </a:t>
            </a:r>
            <a:r>
              <a:rPr lang="en-US" sz="2500" u="sng" dirty="0"/>
              <a:t>almost</a:t>
            </a:r>
            <a:r>
              <a:rPr lang="en-US" sz="2500" dirty="0"/>
              <a:t> O(m + 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76B74-CF17-4D71-9F59-349944142531}"/>
              </a:ext>
            </a:extLst>
          </p:cNvPr>
          <p:cNvSpPr txBox="1"/>
          <p:nvPr/>
        </p:nvSpPr>
        <p:spPr>
          <a:xfrm>
            <a:off x="6807200" y="19824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up!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E58E8-8BD4-D3B3-303B-D28EF33B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469142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4B94F-0347-4B0E-B61A-4BB07CE8F617}"/>
              </a:ext>
            </a:extLst>
          </p:cNvPr>
          <p:cNvSpPr txBox="1"/>
          <p:nvPr/>
        </p:nvSpPr>
        <p:spPr>
          <a:xfrm>
            <a:off x="838200" y="1543143"/>
            <a:ext cx="6360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On a Find() operation, point all the nodes on the search path directly to the root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9C7F4F-7B66-419C-ABD7-B4E34629CDB2}"/>
              </a:ext>
            </a:extLst>
          </p:cNvPr>
          <p:cNvSpPr/>
          <p:nvPr/>
        </p:nvSpPr>
        <p:spPr>
          <a:xfrm>
            <a:off x="328800" y="2980160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1EEAC8-90C9-4B1D-94E7-C2C09ACDE97D}"/>
              </a:ext>
            </a:extLst>
          </p:cNvPr>
          <p:cNvSpPr/>
          <p:nvPr/>
        </p:nvSpPr>
        <p:spPr>
          <a:xfrm>
            <a:off x="940385" y="383797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E84B6C-F17C-4876-8042-ADE79D87F585}"/>
              </a:ext>
            </a:extLst>
          </p:cNvPr>
          <p:cNvSpPr/>
          <p:nvPr/>
        </p:nvSpPr>
        <p:spPr>
          <a:xfrm>
            <a:off x="1724079" y="2941457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59E48-6D97-4569-B4A4-F2CC32DB2F3B}"/>
              </a:ext>
            </a:extLst>
          </p:cNvPr>
          <p:cNvSpPr/>
          <p:nvPr/>
        </p:nvSpPr>
        <p:spPr>
          <a:xfrm>
            <a:off x="3781158" y="383797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BB779-7160-4310-B754-19AB27CDB909}"/>
              </a:ext>
            </a:extLst>
          </p:cNvPr>
          <p:cNvSpPr/>
          <p:nvPr/>
        </p:nvSpPr>
        <p:spPr>
          <a:xfrm>
            <a:off x="2688441" y="383797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BCE5B5-78D2-4B42-851C-3E332E9D6CA4}"/>
              </a:ext>
            </a:extLst>
          </p:cNvPr>
          <p:cNvSpPr/>
          <p:nvPr/>
        </p:nvSpPr>
        <p:spPr>
          <a:xfrm>
            <a:off x="2245262" y="4724395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F75F1-4670-4233-AC00-E4A06D37CFB2}"/>
              </a:ext>
            </a:extLst>
          </p:cNvPr>
          <p:cNvSpPr/>
          <p:nvPr/>
        </p:nvSpPr>
        <p:spPr>
          <a:xfrm>
            <a:off x="3261573" y="2942690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5ADA04-C5E5-4014-AAF8-BD1A9213B4DB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8385" y="3410102"/>
            <a:ext cx="396366" cy="42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22317-D842-4311-A2C5-366514A8834D}"/>
              </a:ext>
            </a:extLst>
          </p:cNvPr>
          <p:cNvCxnSpPr>
            <a:cxnSpLocks/>
            <a:stCxn id="15" idx="0"/>
            <a:endCxn id="13" idx="3"/>
          </p:cNvCxnSpPr>
          <p:nvPr/>
        </p:nvCxnSpPr>
        <p:spPr>
          <a:xfrm flipV="1">
            <a:off x="2549629" y="4267917"/>
            <a:ext cx="227959" cy="45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F6D50-3B52-48FF-A598-0F06AFBCF859}"/>
              </a:ext>
            </a:extLst>
          </p:cNvPr>
          <p:cNvCxnSpPr>
            <a:cxnSpLocks/>
            <a:stCxn id="13" idx="0"/>
            <a:endCxn id="16" idx="3"/>
          </p:cNvCxnSpPr>
          <p:nvPr/>
        </p:nvCxnSpPr>
        <p:spPr>
          <a:xfrm flipV="1">
            <a:off x="2992808" y="3372633"/>
            <a:ext cx="357912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BD196-A948-4A44-817C-846B7F56DC57}"/>
              </a:ext>
            </a:extLst>
          </p:cNvPr>
          <p:cNvCxnSpPr>
            <a:cxnSpLocks/>
            <a:stCxn id="12" idx="0"/>
            <a:endCxn id="16" idx="5"/>
          </p:cNvCxnSpPr>
          <p:nvPr/>
        </p:nvCxnSpPr>
        <p:spPr>
          <a:xfrm flipH="1" flipV="1">
            <a:off x="3781158" y="3372632"/>
            <a:ext cx="304366" cy="46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540296F-5197-4DB1-B283-B452A9DB4A4B}"/>
              </a:ext>
            </a:extLst>
          </p:cNvPr>
          <p:cNvSpPr/>
          <p:nvPr/>
        </p:nvSpPr>
        <p:spPr>
          <a:xfrm>
            <a:off x="4334396" y="4736488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4C30-07CF-4958-92FF-4C59F2C99074}"/>
              </a:ext>
            </a:extLst>
          </p:cNvPr>
          <p:cNvSpPr/>
          <p:nvPr/>
        </p:nvSpPr>
        <p:spPr>
          <a:xfrm>
            <a:off x="3298535" y="4733258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22CD0E-E9F3-4032-BC76-60DB078BCEA0}"/>
              </a:ext>
            </a:extLst>
          </p:cNvPr>
          <p:cNvCxnSpPr>
            <a:cxnSpLocks/>
            <a:stCxn id="22" idx="0"/>
            <a:endCxn id="12" idx="3"/>
          </p:cNvCxnSpPr>
          <p:nvPr/>
        </p:nvCxnSpPr>
        <p:spPr>
          <a:xfrm flipV="1">
            <a:off x="3602902" y="4267917"/>
            <a:ext cx="267403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0F12D7-6054-4A4D-B7AB-7BA13C3B093D}"/>
              </a:ext>
            </a:extLst>
          </p:cNvPr>
          <p:cNvCxnSpPr>
            <a:cxnSpLocks/>
            <a:stCxn id="21" idx="0"/>
            <a:endCxn id="12" idx="5"/>
          </p:cNvCxnSpPr>
          <p:nvPr/>
        </p:nvCxnSpPr>
        <p:spPr>
          <a:xfrm flipH="1" flipV="1">
            <a:off x="4300744" y="4267917"/>
            <a:ext cx="338019" cy="468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F52F89D-925E-450A-AF63-FEF0374C22CE}"/>
              </a:ext>
            </a:extLst>
          </p:cNvPr>
          <p:cNvSpPr/>
          <p:nvPr/>
        </p:nvSpPr>
        <p:spPr>
          <a:xfrm>
            <a:off x="2741987" y="56465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70C7D5-6AE3-4ED1-8866-6B42EF9D1B21}"/>
              </a:ext>
            </a:extLst>
          </p:cNvPr>
          <p:cNvSpPr/>
          <p:nvPr/>
        </p:nvSpPr>
        <p:spPr>
          <a:xfrm>
            <a:off x="1706126" y="564327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00AC23-ACD5-435F-9E0B-C886BBF4B260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2009934" y="5154338"/>
            <a:ext cx="324475" cy="449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E82CE8-0FB1-4539-AEDA-96F5D9FDB3A2}"/>
              </a:ext>
            </a:extLst>
          </p:cNvPr>
          <p:cNvCxnSpPr>
            <a:cxnSpLocks/>
            <a:stCxn id="30" idx="0"/>
            <a:endCxn id="15" idx="5"/>
          </p:cNvCxnSpPr>
          <p:nvPr/>
        </p:nvCxnSpPr>
        <p:spPr>
          <a:xfrm flipH="1" flipV="1">
            <a:off x="2764848" y="5154338"/>
            <a:ext cx="281506" cy="49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84F14CD-AF7F-4C9D-BB0B-97EE6A59960E}"/>
              </a:ext>
            </a:extLst>
          </p:cNvPr>
          <p:cNvSpPr/>
          <p:nvPr/>
        </p:nvSpPr>
        <p:spPr>
          <a:xfrm>
            <a:off x="6354961" y="2996978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32AAB9C-F325-448B-8019-9F7A9098103B}"/>
              </a:ext>
            </a:extLst>
          </p:cNvPr>
          <p:cNvSpPr/>
          <p:nvPr/>
        </p:nvSpPr>
        <p:spPr>
          <a:xfrm>
            <a:off x="6966546" y="3854792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B63BAA-4CC5-48A5-9C95-76C9C9A98392}"/>
              </a:ext>
            </a:extLst>
          </p:cNvPr>
          <p:cNvSpPr/>
          <p:nvPr/>
        </p:nvSpPr>
        <p:spPr>
          <a:xfrm>
            <a:off x="7750240" y="2958275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46117D-CE17-4044-9D34-2AEC8B66A04C}"/>
              </a:ext>
            </a:extLst>
          </p:cNvPr>
          <p:cNvSpPr/>
          <p:nvPr/>
        </p:nvSpPr>
        <p:spPr>
          <a:xfrm>
            <a:off x="10701229" y="3854792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BFCE2E-5599-493A-87ED-912A83BB10D2}"/>
              </a:ext>
            </a:extLst>
          </p:cNvPr>
          <p:cNvSpPr/>
          <p:nvPr/>
        </p:nvSpPr>
        <p:spPr>
          <a:xfrm>
            <a:off x="9694373" y="387239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DAE3F4-F78B-42C7-B6DE-A8776F9FBD09}"/>
              </a:ext>
            </a:extLst>
          </p:cNvPr>
          <p:cNvSpPr/>
          <p:nvPr/>
        </p:nvSpPr>
        <p:spPr>
          <a:xfrm>
            <a:off x="8888440" y="3854790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A827B76-A471-4CE3-8157-407FA718A368}"/>
              </a:ext>
            </a:extLst>
          </p:cNvPr>
          <p:cNvSpPr/>
          <p:nvPr/>
        </p:nvSpPr>
        <p:spPr>
          <a:xfrm>
            <a:off x="10181644" y="2959508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A74F05-411B-4586-BC9E-6A000A0E7DD9}"/>
              </a:ext>
            </a:extLst>
          </p:cNvPr>
          <p:cNvCxnSpPr>
            <a:cxnSpLocks/>
            <a:stCxn id="37" idx="0"/>
            <a:endCxn id="36" idx="5"/>
          </p:cNvCxnSpPr>
          <p:nvPr/>
        </p:nvCxnSpPr>
        <p:spPr>
          <a:xfrm flipH="1" flipV="1">
            <a:off x="6874546" y="3426920"/>
            <a:ext cx="396366" cy="42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F32684-D2A3-4941-ABAE-F7D4508C7B03}"/>
              </a:ext>
            </a:extLst>
          </p:cNvPr>
          <p:cNvCxnSpPr>
            <a:cxnSpLocks/>
            <a:stCxn id="41" idx="0"/>
            <a:endCxn id="42" idx="3"/>
          </p:cNvCxnSpPr>
          <p:nvPr/>
        </p:nvCxnSpPr>
        <p:spPr>
          <a:xfrm flipV="1">
            <a:off x="9192807" y="3389451"/>
            <a:ext cx="1077984" cy="46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610F28-CE40-4D86-ACB7-5BB47091E616}"/>
              </a:ext>
            </a:extLst>
          </p:cNvPr>
          <p:cNvCxnSpPr>
            <a:cxnSpLocks/>
            <a:stCxn id="40" idx="0"/>
            <a:endCxn id="42" idx="4"/>
          </p:cNvCxnSpPr>
          <p:nvPr/>
        </p:nvCxnSpPr>
        <p:spPr>
          <a:xfrm flipV="1">
            <a:off x="9998740" y="3463217"/>
            <a:ext cx="487271" cy="40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92E9EE-7D0D-442E-A5F6-6A371D79FFB3}"/>
              </a:ext>
            </a:extLst>
          </p:cNvPr>
          <p:cNvCxnSpPr>
            <a:cxnSpLocks/>
            <a:stCxn id="39" idx="0"/>
            <a:endCxn id="42" idx="5"/>
          </p:cNvCxnSpPr>
          <p:nvPr/>
        </p:nvCxnSpPr>
        <p:spPr>
          <a:xfrm flipH="1" flipV="1">
            <a:off x="10701229" y="3389450"/>
            <a:ext cx="304366" cy="46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92A218-ADCE-4146-A349-053343744F88}"/>
              </a:ext>
            </a:extLst>
          </p:cNvPr>
          <p:cNvSpPr/>
          <p:nvPr/>
        </p:nvSpPr>
        <p:spPr>
          <a:xfrm>
            <a:off x="11254467" y="475330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1F740C2-397F-4CA0-9989-9CF3310170E3}"/>
              </a:ext>
            </a:extLst>
          </p:cNvPr>
          <p:cNvSpPr/>
          <p:nvPr/>
        </p:nvSpPr>
        <p:spPr>
          <a:xfrm>
            <a:off x="10218606" y="475007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075A74-2082-46C0-8B5A-B25E12510725}"/>
              </a:ext>
            </a:extLst>
          </p:cNvPr>
          <p:cNvCxnSpPr>
            <a:cxnSpLocks/>
            <a:stCxn id="48" idx="0"/>
            <a:endCxn id="39" idx="3"/>
          </p:cNvCxnSpPr>
          <p:nvPr/>
        </p:nvCxnSpPr>
        <p:spPr>
          <a:xfrm flipV="1">
            <a:off x="10522973" y="4284735"/>
            <a:ext cx="267403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7AE290-C653-4405-9849-58DAA9848309}"/>
              </a:ext>
            </a:extLst>
          </p:cNvPr>
          <p:cNvCxnSpPr>
            <a:cxnSpLocks/>
            <a:stCxn id="47" idx="0"/>
            <a:endCxn id="39" idx="5"/>
          </p:cNvCxnSpPr>
          <p:nvPr/>
        </p:nvCxnSpPr>
        <p:spPr>
          <a:xfrm flipH="1" flipV="1">
            <a:off x="11220815" y="4284735"/>
            <a:ext cx="338019" cy="468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72B3DBAE-A76B-4B39-B925-C4879AA86DAA}"/>
              </a:ext>
            </a:extLst>
          </p:cNvPr>
          <p:cNvSpPr/>
          <p:nvPr/>
        </p:nvSpPr>
        <p:spPr>
          <a:xfrm>
            <a:off x="8888440" y="475694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F4E9F43-E293-45E0-8EE1-6497D5D1808E}"/>
              </a:ext>
            </a:extLst>
          </p:cNvPr>
          <p:cNvSpPr/>
          <p:nvPr/>
        </p:nvSpPr>
        <p:spPr>
          <a:xfrm>
            <a:off x="8188537" y="385479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F37175-B3FC-4F06-8BDC-973FA6D3B515}"/>
              </a:ext>
            </a:extLst>
          </p:cNvPr>
          <p:cNvCxnSpPr>
            <a:cxnSpLocks/>
            <a:stCxn id="52" idx="0"/>
            <a:endCxn id="42" idx="2"/>
          </p:cNvCxnSpPr>
          <p:nvPr/>
        </p:nvCxnSpPr>
        <p:spPr>
          <a:xfrm flipV="1">
            <a:off x="8492904" y="3211363"/>
            <a:ext cx="1688740" cy="64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932E0CD-E267-4506-9B90-B959E93D454E}"/>
              </a:ext>
            </a:extLst>
          </p:cNvPr>
          <p:cNvCxnSpPr>
            <a:cxnSpLocks/>
            <a:stCxn id="51" idx="0"/>
            <a:endCxn id="41" idx="4"/>
          </p:cNvCxnSpPr>
          <p:nvPr/>
        </p:nvCxnSpPr>
        <p:spPr>
          <a:xfrm flipV="1">
            <a:off x="9192807" y="4358499"/>
            <a:ext cx="0" cy="39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3DD5B9D-0958-4A7C-8CB1-233B1CF62AEE}"/>
              </a:ext>
            </a:extLst>
          </p:cNvPr>
          <p:cNvSpPr txBox="1"/>
          <p:nvPr/>
        </p:nvSpPr>
        <p:spPr>
          <a:xfrm>
            <a:off x="5087673" y="3959172"/>
            <a:ext cx="1674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PC-Find(3)</a:t>
            </a:r>
            <a:endParaRPr lang="en-US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5542CBB-224F-4ACD-9E16-63EBA1990CA9}"/>
              </a:ext>
            </a:extLst>
          </p:cNvPr>
          <p:cNvCxnSpPr/>
          <p:nvPr/>
        </p:nvCxnSpPr>
        <p:spPr>
          <a:xfrm>
            <a:off x="5087673" y="4490756"/>
            <a:ext cx="15211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3F383-23DD-6BC5-F038-F757BD4A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595696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1EEAC8-90C9-4B1D-94E7-C2C09ACDE97D}"/>
              </a:ext>
            </a:extLst>
          </p:cNvPr>
          <p:cNvSpPr/>
          <p:nvPr/>
        </p:nvSpPr>
        <p:spPr>
          <a:xfrm>
            <a:off x="3988666" y="263414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59E48-6D97-4569-B4A4-F2CC32DB2F3B}"/>
              </a:ext>
            </a:extLst>
          </p:cNvPr>
          <p:cNvSpPr/>
          <p:nvPr/>
        </p:nvSpPr>
        <p:spPr>
          <a:xfrm>
            <a:off x="330649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BB779-7160-4310-B754-19AB27CDB909}"/>
              </a:ext>
            </a:extLst>
          </p:cNvPr>
          <p:cNvSpPr/>
          <p:nvPr/>
        </p:nvSpPr>
        <p:spPr>
          <a:xfrm>
            <a:off x="1596487" y="3529429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BCE5B5-78D2-4B42-851C-3E332E9D6CA4}"/>
              </a:ext>
            </a:extLst>
          </p:cNvPr>
          <p:cNvSpPr/>
          <p:nvPr/>
        </p:nvSpPr>
        <p:spPr>
          <a:xfrm>
            <a:off x="978699" y="43944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F75F1-4670-4233-AC00-E4A06D37CFB2}"/>
              </a:ext>
            </a:extLst>
          </p:cNvPr>
          <p:cNvSpPr/>
          <p:nvPr/>
        </p:nvSpPr>
        <p:spPr>
          <a:xfrm>
            <a:off x="2432876" y="2634145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F6D50-3B52-48FF-A598-0F06AFBCF859}"/>
              </a:ext>
            </a:extLst>
          </p:cNvPr>
          <p:cNvCxnSpPr>
            <a:cxnSpLocks/>
            <a:stCxn id="13" idx="0"/>
            <a:endCxn id="16" idx="3"/>
          </p:cNvCxnSpPr>
          <p:nvPr/>
        </p:nvCxnSpPr>
        <p:spPr>
          <a:xfrm flipV="1">
            <a:off x="1900854" y="3064088"/>
            <a:ext cx="621169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BD196-A948-4A44-817C-846B7F56DC57}"/>
              </a:ext>
            </a:extLst>
          </p:cNvPr>
          <p:cNvCxnSpPr>
            <a:cxnSpLocks/>
            <a:stCxn id="12" idx="0"/>
            <a:endCxn id="16" idx="5"/>
          </p:cNvCxnSpPr>
          <p:nvPr/>
        </p:nvCxnSpPr>
        <p:spPr>
          <a:xfrm flipH="1" flipV="1">
            <a:off x="2952462" y="3064088"/>
            <a:ext cx="658397" cy="50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540296F-5197-4DB1-B283-B452A9DB4A4B}"/>
              </a:ext>
            </a:extLst>
          </p:cNvPr>
          <p:cNvSpPr/>
          <p:nvPr/>
        </p:nvSpPr>
        <p:spPr>
          <a:xfrm>
            <a:off x="3505699" y="442794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4C30-07CF-4958-92FF-4C59F2C99074}"/>
              </a:ext>
            </a:extLst>
          </p:cNvPr>
          <p:cNvSpPr/>
          <p:nvPr/>
        </p:nvSpPr>
        <p:spPr>
          <a:xfrm>
            <a:off x="245576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22CD0E-E9F3-4032-BC76-60DB078BCEA0}"/>
              </a:ext>
            </a:extLst>
          </p:cNvPr>
          <p:cNvCxnSpPr>
            <a:cxnSpLocks/>
            <a:stCxn id="22" idx="0"/>
            <a:endCxn id="16" idx="4"/>
          </p:cNvCxnSpPr>
          <p:nvPr/>
        </p:nvCxnSpPr>
        <p:spPr>
          <a:xfrm flipH="1" flipV="1">
            <a:off x="2737243" y="3137854"/>
            <a:ext cx="22886" cy="43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0F12D7-6054-4A4D-B7AB-7BA13C3B093D}"/>
              </a:ext>
            </a:extLst>
          </p:cNvPr>
          <p:cNvCxnSpPr>
            <a:cxnSpLocks/>
            <a:stCxn id="21" idx="0"/>
            <a:endCxn id="12" idx="5"/>
          </p:cNvCxnSpPr>
          <p:nvPr/>
        </p:nvCxnSpPr>
        <p:spPr>
          <a:xfrm flipV="1">
            <a:off x="3810066" y="3998189"/>
            <a:ext cx="16012" cy="42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F52F89D-925E-450A-AF63-FEF0374C22CE}"/>
              </a:ext>
            </a:extLst>
          </p:cNvPr>
          <p:cNvSpPr/>
          <p:nvPr/>
        </p:nvSpPr>
        <p:spPr>
          <a:xfrm>
            <a:off x="1481530" y="531055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70C7D5-6AE3-4ED1-8866-6B42EF9D1B21}"/>
              </a:ext>
            </a:extLst>
          </p:cNvPr>
          <p:cNvSpPr/>
          <p:nvPr/>
        </p:nvSpPr>
        <p:spPr>
          <a:xfrm>
            <a:off x="395366" y="531055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E82CE8-0FB1-4539-AEDA-96F5D9FDB3A2}"/>
              </a:ext>
            </a:extLst>
          </p:cNvPr>
          <p:cNvCxnSpPr>
            <a:cxnSpLocks/>
          </p:cNvCxnSpPr>
          <p:nvPr/>
        </p:nvCxnSpPr>
        <p:spPr>
          <a:xfrm flipH="1" flipV="1">
            <a:off x="1481531" y="4931653"/>
            <a:ext cx="114956" cy="30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3DD5B9D-0958-4A7C-8CB1-233B1CF62AEE}"/>
              </a:ext>
            </a:extLst>
          </p:cNvPr>
          <p:cNvSpPr txBox="1"/>
          <p:nvPr/>
        </p:nvSpPr>
        <p:spPr>
          <a:xfrm>
            <a:off x="1204338" y="1688090"/>
            <a:ext cx="416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Draw result of PC-Find(4)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C541FB2-688D-432C-8830-3746E9C6597F}"/>
              </a:ext>
            </a:extLst>
          </p:cNvPr>
          <p:cNvSpPr/>
          <p:nvPr/>
        </p:nvSpPr>
        <p:spPr>
          <a:xfrm>
            <a:off x="2039380" y="43944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5D54F1-A17E-4579-86E4-1E7F1BE48C34}"/>
              </a:ext>
            </a:extLst>
          </p:cNvPr>
          <p:cNvCxnSpPr>
            <a:cxnSpLocks/>
            <a:stCxn id="58" idx="0"/>
            <a:endCxn id="13" idx="5"/>
          </p:cNvCxnSpPr>
          <p:nvPr/>
        </p:nvCxnSpPr>
        <p:spPr>
          <a:xfrm flipH="1" flipV="1">
            <a:off x="2116073" y="3959372"/>
            <a:ext cx="227674" cy="435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E5D286-E22E-497C-9AA9-8EA7378EAF8A}"/>
              </a:ext>
            </a:extLst>
          </p:cNvPr>
          <p:cNvCxnSpPr>
            <a:cxnSpLocks/>
          </p:cNvCxnSpPr>
          <p:nvPr/>
        </p:nvCxnSpPr>
        <p:spPr>
          <a:xfrm flipV="1">
            <a:off x="1457960" y="3996255"/>
            <a:ext cx="164083" cy="32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45006F-4A69-4325-ACD6-C6DF3D349FB8}"/>
              </a:ext>
            </a:extLst>
          </p:cNvPr>
          <p:cNvCxnSpPr>
            <a:cxnSpLocks/>
          </p:cNvCxnSpPr>
          <p:nvPr/>
        </p:nvCxnSpPr>
        <p:spPr>
          <a:xfrm flipV="1">
            <a:off x="896657" y="4931652"/>
            <a:ext cx="164083" cy="32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1618B-9CDF-175D-E78C-8B0C03EE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470724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53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59E48-6D97-4569-B4A4-F2CC32DB2F3B}"/>
              </a:ext>
            </a:extLst>
          </p:cNvPr>
          <p:cNvSpPr/>
          <p:nvPr/>
        </p:nvSpPr>
        <p:spPr>
          <a:xfrm>
            <a:off x="330649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BB779-7160-4310-B754-19AB27CDB909}"/>
              </a:ext>
            </a:extLst>
          </p:cNvPr>
          <p:cNvSpPr/>
          <p:nvPr/>
        </p:nvSpPr>
        <p:spPr>
          <a:xfrm>
            <a:off x="1596487" y="3529429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BCE5B5-78D2-4B42-851C-3E332E9D6CA4}"/>
              </a:ext>
            </a:extLst>
          </p:cNvPr>
          <p:cNvSpPr/>
          <p:nvPr/>
        </p:nvSpPr>
        <p:spPr>
          <a:xfrm>
            <a:off x="978699" y="43944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F75F1-4670-4233-AC00-E4A06D37CFB2}"/>
              </a:ext>
            </a:extLst>
          </p:cNvPr>
          <p:cNvSpPr/>
          <p:nvPr/>
        </p:nvSpPr>
        <p:spPr>
          <a:xfrm>
            <a:off x="2432876" y="2634145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22317-D842-4311-A2C5-366514A8834D}"/>
              </a:ext>
            </a:extLst>
          </p:cNvPr>
          <p:cNvCxnSpPr>
            <a:cxnSpLocks/>
          </p:cNvCxnSpPr>
          <p:nvPr/>
        </p:nvCxnSpPr>
        <p:spPr>
          <a:xfrm flipV="1">
            <a:off x="1457960" y="3996255"/>
            <a:ext cx="164083" cy="32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F6D50-3B52-48FF-A598-0F06AFBCF859}"/>
              </a:ext>
            </a:extLst>
          </p:cNvPr>
          <p:cNvCxnSpPr>
            <a:cxnSpLocks/>
            <a:stCxn id="13" idx="0"/>
            <a:endCxn id="16" idx="3"/>
          </p:cNvCxnSpPr>
          <p:nvPr/>
        </p:nvCxnSpPr>
        <p:spPr>
          <a:xfrm flipV="1">
            <a:off x="1900854" y="3064088"/>
            <a:ext cx="621169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BD196-A948-4A44-817C-846B7F56DC57}"/>
              </a:ext>
            </a:extLst>
          </p:cNvPr>
          <p:cNvCxnSpPr>
            <a:cxnSpLocks/>
            <a:stCxn id="12" idx="0"/>
            <a:endCxn id="16" idx="5"/>
          </p:cNvCxnSpPr>
          <p:nvPr/>
        </p:nvCxnSpPr>
        <p:spPr>
          <a:xfrm flipH="1" flipV="1">
            <a:off x="2952462" y="3064088"/>
            <a:ext cx="658397" cy="50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540296F-5197-4DB1-B283-B452A9DB4A4B}"/>
              </a:ext>
            </a:extLst>
          </p:cNvPr>
          <p:cNvSpPr/>
          <p:nvPr/>
        </p:nvSpPr>
        <p:spPr>
          <a:xfrm>
            <a:off x="3505699" y="442794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4C30-07CF-4958-92FF-4C59F2C99074}"/>
              </a:ext>
            </a:extLst>
          </p:cNvPr>
          <p:cNvSpPr/>
          <p:nvPr/>
        </p:nvSpPr>
        <p:spPr>
          <a:xfrm>
            <a:off x="245576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22CD0E-E9F3-4032-BC76-60DB078BCEA0}"/>
              </a:ext>
            </a:extLst>
          </p:cNvPr>
          <p:cNvCxnSpPr>
            <a:cxnSpLocks/>
            <a:stCxn id="22" idx="0"/>
            <a:endCxn id="16" idx="4"/>
          </p:cNvCxnSpPr>
          <p:nvPr/>
        </p:nvCxnSpPr>
        <p:spPr>
          <a:xfrm flipH="1" flipV="1">
            <a:off x="2737243" y="3137854"/>
            <a:ext cx="22886" cy="43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0F12D7-6054-4A4D-B7AB-7BA13C3B093D}"/>
              </a:ext>
            </a:extLst>
          </p:cNvPr>
          <p:cNvCxnSpPr>
            <a:cxnSpLocks/>
            <a:stCxn id="21" idx="0"/>
            <a:endCxn id="12" idx="5"/>
          </p:cNvCxnSpPr>
          <p:nvPr/>
        </p:nvCxnSpPr>
        <p:spPr>
          <a:xfrm flipV="1">
            <a:off x="3810066" y="3998189"/>
            <a:ext cx="16012" cy="42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F52F89D-925E-450A-AF63-FEF0374C22CE}"/>
              </a:ext>
            </a:extLst>
          </p:cNvPr>
          <p:cNvSpPr/>
          <p:nvPr/>
        </p:nvSpPr>
        <p:spPr>
          <a:xfrm>
            <a:off x="4196352" y="3560687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70C7D5-6AE3-4ED1-8866-6B42EF9D1B21}"/>
              </a:ext>
            </a:extLst>
          </p:cNvPr>
          <p:cNvSpPr/>
          <p:nvPr/>
        </p:nvSpPr>
        <p:spPr>
          <a:xfrm>
            <a:off x="395366" y="5310551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DD5B9D-0958-4A7C-8CB1-233B1CF62AEE}"/>
              </a:ext>
            </a:extLst>
          </p:cNvPr>
          <p:cNvSpPr txBox="1"/>
          <p:nvPr/>
        </p:nvSpPr>
        <p:spPr>
          <a:xfrm>
            <a:off x="1204338" y="1688090"/>
            <a:ext cx="416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Draw result of PC-Find(4)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C541FB2-688D-432C-8830-3746E9C6597F}"/>
              </a:ext>
            </a:extLst>
          </p:cNvPr>
          <p:cNvSpPr/>
          <p:nvPr/>
        </p:nvSpPr>
        <p:spPr>
          <a:xfrm>
            <a:off x="2039380" y="43944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5D54F1-A17E-4579-86E4-1E7F1BE48C34}"/>
              </a:ext>
            </a:extLst>
          </p:cNvPr>
          <p:cNvCxnSpPr>
            <a:cxnSpLocks/>
            <a:stCxn id="58" idx="0"/>
            <a:endCxn id="13" idx="5"/>
          </p:cNvCxnSpPr>
          <p:nvPr/>
        </p:nvCxnSpPr>
        <p:spPr>
          <a:xfrm flipH="1" flipV="1">
            <a:off x="2116073" y="3959372"/>
            <a:ext cx="227674" cy="435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F191BB-4C10-4459-9B7B-CFC668ABCE20}"/>
              </a:ext>
            </a:extLst>
          </p:cNvPr>
          <p:cNvCxnSpPr>
            <a:cxnSpLocks/>
          </p:cNvCxnSpPr>
          <p:nvPr/>
        </p:nvCxnSpPr>
        <p:spPr>
          <a:xfrm flipH="1" flipV="1">
            <a:off x="3111331" y="2950420"/>
            <a:ext cx="1055467" cy="57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5D0EC4-CC8F-4E7F-B403-FB224653A77C}"/>
              </a:ext>
            </a:extLst>
          </p:cNvPr>
          <p:cNvCxnSpPr>
            <a:cxnSpLocks/>
          </p:cNvCxnSpPr>
          <p:nvPr/>
        </p:nvCxnSpPr>
        <p:spPr>
          <a:xfrm flipV="1">
            <a:off x="896657" y="4931652"/>
            <a:ext cx="164083" cy="32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F3F7767-7DF5-476D-B400-F5A0E9F7A291}"/>
              </a:ext>
            </a:extLst>
          </p:cNvPr>
          <p:cNvSpPr/>
          <p:nvPr/>
        </p:nvSpPr>
        <p:spPr>
          <a:xfrm>
            <a:off x="3988666" y="263414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8C2A8-A00D-7BA2-08DB-EA106370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00214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54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59E48-6D97-4569-B4A4-F2CC32DB2F3B}"/>
              </a:ext>
            </a:extLst>
          </p:cNvPr>
          <p:cNvSpPr/>
          <p:nvPr/>
        </p:nvSpPr>
        <p:spPr>
          <a:xfrm>
            <a:off x="330649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BB779-7160-4310-B754-19AB27CDB909}"/>
              </a:ext>
            </a:extLst>
          </p:cNvPr>
          <p:cNvSpPr/>
          <p:nvPr/>
        </p:nvSpPr>
        <p:spPr>
          <a:xfrm>
            <a:off x="1596487" y="3529429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BCE5B5-78D2-4B42-851C-3E332E9D6CA4}"/>
              </a:ext>
            </a:extLst>
          </p:cNvPr>
          <p:cNvSpPr/>
          <p:nvPr/>
        </p:nvSpPr>
        <p:spPr>
          <a:xfrm>
            <a:off x="978699" y="2903952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F75F1-4670-4233-AC00-E4A06D37CFB2}"/>
              </a:ext>
            </a:extLst>
          </p:cNvPr>
          <p:cNvSpPr/>
          <p:nvPr/>
        </p:nvSpPr>
        <p:spPr>
          <a:xfrm>
            <a:off x="2432876" y="2634145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22317-D842-4311-A2C5-366514A8834D}"/>
              </a:ext>
            </a:extLst>
          </p:cNvPr>
          <p:cNvCxnSpPr>
            <a:cxnSpLocks/>
          </p:cNvCxnSpPr>
          <p:nvPr/>
        </p:nvCxnSpPr>
        <p:spPr>
          <a:xfrm>
            <a:off x="1587432" y="2886000"/>
            <a:ext cx="7563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F6D50-3B52-48FF-A598-0F06AFBCF859}"/>
              </a:ext>
            </a:extLst>
          </p:cNvPr>
          <p:cNvCxnSpPr>
            <a:cxnSpLocks/>
            <a:stCxn id="13" idx="0"/>
            <a:endCxn id="16" idx="3"/>
          </p:cNvCxnSpPr>
          <p:nvPr/>
        </p:nvCxnSpPr>
        <p:spPr>
          <a:xfrm flipV="1">
            <a:off x="1900854" y="3064088"/>
            <a:ext cx="621169" cy="4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BD196-A948-4A44-817C-846B7F56DC57}"/>
              </a:ext>
            </a:extLst>
          </p:cNvPr>
          <p:cNvCxnSpPr>
            <a:cxnSpLocks/>
            <a:stCxn id="12" idx="0"/>
            <a:endCxn id="16" idx="5"/>
          </p:cNvCxnSpPr>
          <p:nvPr/>
        </p:nvCxnSpPr>
        <p:spPr>
          <a:xfrm flipH="1" flipV="1">
            <a:off x="2952462" y="3064088"/>
            <a:ext cx="658397" cy="50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540296F-5197-4DB1-B283-B452A9DB4A4B}"/>
              </a:ext>
            </a:extLst>
          </p:cNvPr>
          <p:cNvSpPr/>
          <p:nvPr/>
        </p:nvSpPr>
        <p:spPr>
          <a:xfrm>
            <a:off x="3505699" y="442794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4C30-07CF-4958-92FF-4C59F2C99074}"/>
              </a:ext>
            </a:extLst>
          </p:cNvPr>
          <p:cNvSpPr/>
          <p:nvPr/>
        </p:nvSpPr>
        <p:spPr>
          <a:xfrm>
            <a:off x="2455762" y="3568246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22CD0E-E9F3-4032-BC76-60DB078BCEA0}"/>
              </a:ext>
            </a:extLst>
          </p:cNvPr>
          <p:cNvCxnSpPr>
            <a:cxnSpLocks/>
            <a:stCxn id="22" idx="0"/>
            <a:endCxn id="16" idx="4"/>
          </p:cNvCxnSpPr>
          <p:nvPr/>
        </p:nvCxnSpPr>
        <p:spPr>
          <a:xfrm flipH="1" flipV="1">
            <a:off x="2737243" y="3137854"/>
            <a:ext cx="22886" cy="43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0F12D7-6054-4A4D-B7AB-7BA13C3B093D}"/>
              </a:ext>
            </a:extLst>
          </p:cNvPr>
          <p:cNvCxnSpPr>
            <a:cxnSpLocks/>
            <a:stCxn id="21" idx="0"/>
            <a:endCxn id="12" idx="5"/>
          </p:cNvCxnSpPr>
          <p:nvPr/>
        </p:nvCxnSpPr>
        <p:spPr>
          <a:xfrm flipV="1">
            <a:off x="3810066" y="3998189"/>
            <a:ext cx="16012" cy="42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F52F89D-925E-450A-AF63-FEF0374C22CE}"/>
              </a:ext>
            </a:extLst>
          </p:cNvPr>
          <p:cNvSpPr/>
          <p:nvPr/>
        </p:nvSpPr>
        <p:spPr>
          <a:xfrm>
            <a:off x="4196352" y="3560687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70C7D5-6AE3-4ED1-8866-6B42EF9D1B21}"/>
              </a:ext>
            </a:extLst>
          </p:cNvPr>
          <p:cNvSpPr/>
          <p:nvPr/>
        </p:nvSpPr>
        <p:spPr>
          <a:xfrm>
            <a:off x="395366" y="3820100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DD5B9D-0958-4A7C-8CB1-233B1CF62AEE}"/>
              </a:ext>
            </a:extLst>
          </p:cNvPr>
          <p:cNvSpPr txBox="1"/>
          <p:nvPr/>
        </p:nvSpPr>
        <p:spPr>
          <a:xfrm>
            <a:off x="1204337" y="1688090"/>
            <a:ext cx="665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Draw result of PC-Find(4)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C541FB2-688D-432C-8830-3746E9C6597F}"/>
              </a:ext>
            </a:extLst>
          </p:cNvPr>
          <p:cNvSpPr/>
          <p:nvPr/>
        </p:nvSpPr>
        <p:spPr>
          <a:xfrm>
            <a:off x="2039380" y="4394403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5D54F1-A17E-4579-86E4-1E7F1BE48C34}"/>
              </a:ext>
            </a:extLst>
          </p:cNvPr>
          <p:cNvCxnSpPr>
            <a:cxnSpLocks/>
            <a:stCxn id="58" idx="0"/>
            <a:endCxn id="13" idx="5"/>
          </p:cNvCxnSpPr>
          <p:nvPr/>
        </p:nvCxnSpPr>
        <p:spPr>
          <a:xfrm flipH="1" flipV="1">
            <a:off x="2116073" y="3959372"/>
            <a:ext cx="227674" cy="435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D510F1-0D94-4616-B667-FA6F081C89C5}"/>
              </a:ext>
            </a:extLst>
          </p:cNvPr>
          <p:cNvCxnSpPr>
            <a:cxnSpLocks/>
          </p:cNvCxnSpPr>
          <p:nvPr/>
        </p:nvCxnSpPr>
        <p:spPr>
          <a:xfrm flipV="1">
            <a:off x="896657" y="3453188"/>
            <a:ext cx="164083" cy="32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000825-7DC4-43A4-8766-504F72A67755}"/>
              </a:ext>
            </a:extLst>
          </p:cNvPr>
          <p:cNvCxnSpPr>
            <a:cxnSpLocks/>
          </p:cNvCxnSpPr>
          <p:nvPr/>
        </p:nvCxnSpPr>
        <p:spPr>
          <a:xfrm flipH="1" flipV="1">
            <a:off x="3111331" y="2950420"/>
            <a:ext cx="1055467" cy="57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1EC5E82-64C7-45ED-99A6-F8B3EE310BA8}"/>
              </a:ext>
            </a:extLst>
          </p:cNvPr>
          <p:cNvSpPr/>
          <p:nvPr/>
        </p:nvSpPr>
        <p:spPr>
          <a:xfrm>
            <a:off x="3988666" y="2634144"/>
            <a:ext cx="608733" cy="503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10239-80DF-3AB2-3310-2469ED21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381142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Compression Find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4424" y="1992668"/>
            <a:ext cx="407727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PC-Find(int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root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(up[root]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root = up[root]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update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(up[update]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temp = up[update]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up[update] = root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update = temp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root;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060DC-4A7C-45BD-87B3-6656190A3DB8}"/>
              </a:ext>
            </a:extLst>
          </p:cNvPr>
          <p:cNvSpPr txBox="1"/>
          <p:nvPr/>
        </p:nvSpPr>
        <p:spPr>
          <a:xfrm rot="21147091">
            <a:off x="189041" y="1512262"/>
            <a:ext cx="2296172" cy="430232"/>
          </a:xfrm>
          <a:prstGeom prst="roundRect">
            <a:avLst>
              <a:gd name="adj" fmla="val 36674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NEW AND IMPROVED!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23C92-C235-4051-AC4C-84DACBA15098}"/>
              </a:ext>
            </a:extLst>
          </p:cNvPr>
          <p:cNvSpPr txBox="1"/>
          <p:nvPr/>
        </p:nvSpPr>
        <p:spPr>
          <a:xfrm>
            <a:off x="4957010" y="2304799"/>
            <a:ext cx="503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worst-case runtime for Find():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F6F0B-1DBB-05FB-92FA-3D728DD991AB}"/>
              </a:ext>
            </a:extLst>
          </p:cNvPr>
          <p:cNvSpPr txBox="1"/>
          <p:nvPr/>
        </p:nvSpPr>
        <p:spPr>
          <a:xfrm>
            <a:off x="6266520" y="2967335"/>
            <a:ext cx="3212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O(</a:t>
            </a:r>
            <a:r>
              <a:rPr lang="en-US" sz="2400" b="1" dirty="0" err="1">
                <a:solidFill>
                  <a:srgbClr val="FF0000"/>
                </a:solidFill>
              </a:rPr>
              <a:t>logn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Aw, still the same?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E6AD5-1521-9F86-8775-96F4BFFD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0450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CA55-11D3-4887-B035-DC52918F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A Really Slow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35427-6AAB-4B20-9D6C-EEB58B75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BC857-8261-4586-8170-C38AD112E00D}"/>
              </a:ext>
            </a:extLst>
          </p:cNvPr>
          <p:cNvSpPr txBox="1"/>
          <p:nvPr/>
        </p:nvSpPr>
        <p:spPr>
          <a:xfrm>
            <a:off x="1473200" y="1470221"/>
            <a:ext cx="850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iterated logarithm (log star):</a:t>
            </a:r>
            <a:br>
              <a:rPr lang="en-US" sz="2800" b="1" dirty="0"/>
            </a:br>
            <a:r>
              <a:rPr lang="en-US" sz="2800" b="1" dirty="0"/>
              <a:t>log* x </a:t>
            </a:r>
            <a:r>
              <a:rPr lang="en-US" sz="2800" dirty="0"/>
              <a:t>= number of times you compute log to bring</a:t>
            </a:r>
            <a:br>
              <a:rPr lang="en-US" sz="2800" dirty="0"/>
            </a:br>
            <a:r>
              <a:rPr lang="en-US" sz="2800" dirty="0"/>
              <a:t>	    value down to at most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0E593-6E45-4865-AD16-DCFA0A8D90D8}"/>
                  </a:ext>
                </a:extLst>
              </p:cNvPr>
              <p:cNvSpPr txBox="1"/>
              <p:nvPr/>
            </p:nvSpPr>
            <p:spPr>
              <a:xfrm>
                <a:off x="1104900" y="3162300"/>
                <a:ext cx="3860800" cy="247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log* 2 = 1</a:t>
                </a:r>
              </a:p>
              <a:p>
                <a:r>
                  <a:rPr lang="en-US" sz="2400" dirty="0"/>
                  <a:t>log* 4 = log*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2</a:t>
                </a:r>
              </a:p>
              <a:p>
                <a:r>
                  <a:rPr lang="en-US" sz="2400" dirty="0"/>
                  <a:t>log* 16 = log*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= 3</a:t>
                </a:r>
              </a:p>
              <a:p>
                <a:r>
                  <a:rPr lang="en-US" sz="2400" dirty="0"/>
                  <a:t>log* 65536 = log*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= 4</a:t>
                </a:r>
              </a:p>
              <a:p>
                <a:r>
                  <a:rPr lang="en-US" sz="2400" dirty="0"/>
                  <a:t>log* 2</a:t>
                </a:r>
                <a:r>
                  <a:rPr lang="en-US" sz="2400" baseline="30000" dirty="0"/>
                  <a:t>65536</a:t>
                </a:r>
                <a:r>
                  <a:rPr lang="en-US" sz="2400" dirty="0"/>
                  <a:t> = …………….  = 5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0E593-6E45-4865-AD16-DCFA0A8D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62300"/>
                <a:ext cx="3860800" cy="2477281"/>
              </a:xfrm>
              <a:prstGeom prst="rect">
                <a:avLst/>
              </a:prstGeom>
              <a:blipFill>
                <a:blip r:embed="rId2"/>
                <a:stretch>
                  <a:fillRect l="-2366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14A7F3F-C76E-49CD-BB7F-6F16EFFB6AEF}"/>
              </a:ext>
            </a:extLst>
          </p:cNvPr>
          <p:cNvSpPr txBox="1"/>
          <p:nvPr/>
        </p:nvSpPr>
        <p:spPr>
          <a:xfrm>
            <a:off x="6515100" y="3933013"/>
            <a:ext cx="441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(log 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dirty="0"/>
              <a:t> 16 = 1)</a:t>
            </a:r>
          </a:p>
          <a:p>
            <a:r>
              <a:rPr lang="en-US" sz="2400" dirty="0"/>
              <a:t>(log log 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dirty="0"/>
              <a:t> 65536 = 1)</a:t>
            </a:r>
          </a:p>
          <a:p>
            <a:r>
              <a:rPr lang="en-US" sz="2400" dirty="0"/>
              <a:t>(log 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dirty="0"/>
              <a:t> 2</a:t>
            </a:r>
            <a:r>
              <a:rPr lang="en-US" sz="2400" baseline="30000" dirty="0"/>
              <a:t>65536</a:t>
            </a:r>
            <a:r>
              <a:rPr lang="en-US" sz="2400" dirty="0"/>
              <a:t> =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C69C6-ECCD-4FF8-B619-6BBC7F15FEBE}"/>
              </a:ext>
            </a:extLst>
          </p:cNvPr>
          <p:cNvSpPr txBox="1"/>
          <p:nvPr/>
        </p:nvSpPr>
        <p:spPr>
          <a:xfrm>
            <a:off x="2600325" y="5575960"/>
            <a:ext cx="7552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m</a:t>
            </a:r>
            <a:r>
              <a:rPr lang="en-US" sz="2400" dirty="0"/>
              <a:t> union and find operations on a set of </a:t>
            </a:r>
            <a:r>
              <a:rPr lang="en-US" sz="2400" i="1" dirty="0">
                <a:solidFill>
                  <a:srgbClr val="0070C0"/>
                </a:solidFill>
              </a:rPr>
              <a:t>n</a:t>
            </a:r>
            <a:r>
              <a:rPr lang="en-US" sz="2400" dirty="0"/>
              <a:t> elements has worst case complexity of </a:t>
            </a:r>
            <a:r>
              <a:rPr lang="en-US" sz="2400" dirty="0">
                <a:solidFill>
                  <a:srgbClr val="0070C0"/>
                </a:solidFill>
              </a:rPr>
              <a:t>O(m log*n)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59B43-AAD5-31E2-FFC0-DCCDB500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629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CA55-11D3-4887-B035-DC52918F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An even slower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49483-FD4C-4359-A3D5-468342DD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82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Ackermann’s function</a:t>
            </a:r>
            <a:r>
              <a:rPr lang="en-US" dirty="0"/>
              <a:t>: is a REALLY </a:t>
            </a:r>
            <a:r>
              <a:rPr lang="en-US" dirty="0" err="1"/>
              <a:t>REALLY</a:t>
            </a:r>
            <a:r>
              <a:rPr lang="en-US" dirty="0"/>
              <a:t> big function A(x, y) with inverse </a:t>
            </a:r>
            <a:r>
              <a:rPr lang="el-GR" dirty="0"/>
              <a:t>α</a:t>
            </a:r>
            <a:r>
              <a:rPr lang="en-US" dirty="0"/>
              <a:t>(x, y) which is REALLY </a:t>
            </a:r>
            <a:r>
              <a:rPr lang="en-US" dirty="0" err="1"/>
              <a:t>REALLY</a:t>
            </a:r>
            <a:r>
              <a:rPr lang="en-US" dirty="0"/>
              <a:t> small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35427-6AAB-4B20-9D6C-EEB58B75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4930E-04C7-45A3-BA36-EB57D7CE959A}"/>
              </a:ext>
            </a:extLst>
          </p:cNvPr>
          <p:cNvSpPr txBox="1"/>
          <p:nvPr/>
        </p:nvSpPr>
        <p:spPr>
          <a:xfrm>
            <a:off x="838200" y="3627783"/>
            <a:ext cx="379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human brain contains about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b="1" i="0" dirty="0">
                <a:effectLst/>
                <a:latin typeface="Roboto" panose="02000000000000000000" pitchFamily="2" charset="0"/>
              </a:rPr>
              <a:t>170.68 billion cells = 10</a:t>
            </a:r>
            <a:r>
              <a:rPr lang="en-US" b="1" i="0" baseline="30000" dirty="0">
                <a:effectLst/>
                <a:latin typeface="Roboto" panose="02000000000000000000" pitchFamily="2" charset="0"/>
              </a:rPr>
              <a:t>11.23</a:t>
            </a:r>
            <a:r>
              <a:rPr lang="en-US" b="1" i="0" baseline="-25000" dirty="0"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effectLst/>
                <a:latin typeface="Roboto" panose="02000000000000000000" pitchFamily="2" charset="0"/>
              </a:rPr>
              <a:t>cells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77FC1-A559-478D-980F-E7861CC1F4E8}"/>
              </a:ext>
            </a:extLst>
          </p:cNvPr>
          <p:cNvSpPr txBox="1"/>
          <p:nvPr/>
        </p:nvSpPr>
        <p:spPr>
          <a:xfrm>
            <a:off x="838200" y="4255173"/>
            <a:ext cx="4635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Herculano-Houzel</a:t>
            </a:r>
            <a:r>
              <a:rPr lang="en-US" sz="105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, S. 2016. </a:t>
            </a:r>
            <a:r>
              <a:rPr lang="en-US" sz="1050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Human Advantage: A New Understanding of How Our Brain Became Remarkable</a:t>
            </a:r>
            <a:r>
              <a:rPr lang="en-US" sz="105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 Cambridge, MA: The MIT Press.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2AFDE-8964-4243-A836-01E1D4535618}"/>
              </a:ext>
            </a:extLst>
          </p:cNvPr>
          <p:cNvSpPr txBox="1"/>
          <p:nvPr/>
        </p:nvSpPr>
        <p:spPr>
          <a:xfrm>
            <a:off x="850900" y="4881975"/>
            <a:ext cx="379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Number of atoms in the observable universe </a:t>
            </a:r>
            <a:r>
              <a:rPr lang="en-US" sz="18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≈</a:t>
            </a:r>
            <a:r>
              <a:rPr lang="en-US" b="1" i="0" dirty="0">
                <a:effectLst/>
                <a:latin typeface="Roboto" panose="02000000000000000000" pitchFamily="2" charset="0"/>
              </a:rPr>
              <a:t> 10</a:t>
            </a:r>
            <a:r>
              <a:rPr lang="en-US" b="1" i="0" baseline="30000" dirty="0">
                <a:effectLst/>
                <a:latin typeface="Roboto" panose="02000000000000000000" pitchFamily="2" charset="0"/>
              </a:rPr>
              <a:t>82 </a:t>
            </a:r>
            <a:r>
              <a:rPr lang="en-US" b="1" i="0" dirty="0">
                <a:effectLst/>
                <a:latin typeface="Roboto" panose="02000000000000000000" pitchFamily="2" charset="0"/>
              </a:rPr>
              <a:t>atoms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5F504-9066-4072-ACD4-4F69CC398405}"/>
              </a:ext>
            </a:extLst>
          </p:cNvPr>
          <p:cNvSpPr txBox="1"/>
          <p:nvPr/>
        </p:nvSpPr>
        <p:spPr>
          <a:xfrm>
            <a:off x="838200" y="5535383"/>
            <a:ext cx="46355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https://www.livescience.com/how-many-atoms-in-universe.html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091C8-7316-4925-B3E0-522027CFD5D7}"/>
              </a:ext>
            </a:extLst>
          </p:cNvPr>
          <p:cNvSpPr txBox="1"/>
          <p:nvPr/>
        </p:nvSpPr>
        <p:spPr>
          <a:xfrm>
            <a:off x="635000" y="6055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(look up Ackermann’s function on Wikipedia if interested)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655A3-551F-454E-AA10-A4BAF61F78FF}"/>
              </a:ext>
            </a:extLst>
          </p:cNvPr>
          <p:cNvSpPr txBox="1"/>
          <p:nvPr/>
        </p:nvSpPr>
        <p:spPr>
          <a:xfrm>
            <a:off x="7315200" y="4003305"/>
            <a:ext cx="355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(4, 2) = 2</a:t>
            </a:r>
            <a:r>
              <a:rPr lang="en-US" sz="2400" b="1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65536 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≈ 10</a:t>
            </a:r>
            <a:r>
              <a:rPr lang="en-US" sz="2400" b="1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19739</a:t>
            </a:r>
            <a:endParaRPr lang="en-US" sz="2400" b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651A6-5395-4CEB-8635-60B5F8EB4BC7}"/>
              </a:ext>
            </a:extLst>
          </p:cNvPr>
          <p:cNvSpPr txBox="1"/>
          <p:nvPr/>
        </p:nvSpPr>
        <p:spPr>
          <a:xfrm>
            <a:off x="7315200" y="5044922"/>
            <a:ext cx="241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</a:t>
            </a:r>
            <a:r>
              <a:rPr lang="en-US" sz="2400" b="1" dirty="0"/>
              <a:t>(10</a:t>
            </a:r>
            <a:r>
              <a:rPr lang="en-US" sz="2400" b="1" baseline="30000" dirty="0"/>
              <a:t>90</a:t>
            </a:r>
            <a:r>
              <a:rPr lang="en-US" sz="2400" b="1" dirty="0"/>
              <a:t>, 10</a:t>
            </a:r>
            <a:r>
              <a:rPr lang="en-US" sz="2400" b="1" baseline="30000" dirty="0"/>
              <a:t>11</a:t>
            </a:r>
            <a:r>
              <a:rPr lang="en-US" sz="2400" b="1" dirty="0"/>
              <a:t>) = 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29D71-6EBE-4823-AD5C-0E223775F62F}"/>
              </a:ext>
            </a:extLst>
          </p:cNvPr>
          <p:cNvSpPr txBox="1"/>
          <p:nvPr/>
        </p:nvSpPr>
        <p:spPr>
          <a:xfrm>
            <a:off x="1771650" y="2813913"/>
            <a:ext cx="840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But get this: </a:t>
            </a:r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en-US" sz="2800" dirty="0">
                <a:solidFill>
                  <a:srgbClr val="0070C0"/>
                </a:solidFill>
              </a:rPr>
              <a:t>(x, y) grows even slower than log* n !!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2EE0E-1140-1D6D-EED3-F0AFAF3B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2673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4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CF97-8D69-4123-862C-E2F5E860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 back to Path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00E0-A792-46E3-B3ED-9EF0CBE0D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Tarjan</a:t>
            </a:r>
            <a:r>
              <a:rPr lang="en-US" dirty="0"/>
              <a:t> proved that, with these optimizations,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/>
              <a:t> union and find operations on a set of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 elements have worst case complexity of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sz="1800" dirty="0">
                <a:solidFill>
                  <a:srgbClr val="0070C0"/>
                </a:solidFill>
              </a:rPr>
              <a:t>•</a:t>
            </a:r>
            <a:r>
              <a:rPr lang="el-GR" dirty="0">
                <a:solidFill>
                  <a:srgbClr val="0070C0"/>
                </a:solidFill>
              </a:rPr>
              <a:t>α(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Which for </a:t>
            </a:r>
            <a:r>
              <a:rPr lang="en-US" i="1" dirty="0"/>
              <a:t>all practical purposes</a:t>
            </a:r>
            <a:r>
              <a:rPr lang="en-US" dirty="0"/>
              <a:t> is amortized constant time: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O(m</a:t>
            </a:r>
            <a:r>
              <a:rPr lang="en-US" sz="1800" dirty="0">
                <a:solidFill>
                  <a:srgbClr val="0070C0"/>
                </a:solidFill>
              </a:rPr>
              <a:t>•</a:t>
            </a:r>
            <a:r>
              <a:rPr lang="en-US" sz="2800" dirty="0">
                <a:solidFill>
                  <a:srgbClr val="0070C0"/>
                </a:solidFill>
              </a:rPr>
              <a:t>4)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70C0"/>
                </a:solidFill>
              </a:rPr>
              <a:t>m</a:t>
            </a:r>
            <a:r>
              <a:rPr lang="en-US" sz="2800" dirty="0"/>
              <a:t> operations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33BBA-B4E4-4D94-A1A4-97CF4935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1DC28-3CA7-7690-4577-67B51847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714616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1F66-5712-4403-8F7E-670056C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:,)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AB0D-2EED-4FFE-9A06-566D124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B84D-74B3-4814-891A-777386146B91}"/>
              </a:ext>
            </a:extLst>
          </p:cNvPr>
          <p:cNvSpPr txBox="1"/>
          <p:nvPr/>
        </p:nvSpPr>
        <p:spPr>
          <a:xfrm>
            <a:off x="635000" y="1848393"/>
            <a:ext cx="34587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Find(int x)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(up[x]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up[x];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BCA49-E709-41EB-9317-E68AB0AE354A}"/>
              </a:ext>
            </a:extLst>
          </p:cNvPr>
          <p:cNvSpPr txBox="1"/>
          <p:nvPr/>
        </p:nvSpPr>
        <p:spPr>
          <a:xfrm>
            <a:off x="5613401" y="1860363"/>
            <a:ext cx="53132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Union(int x, int y)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up[y] = x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F686A-15A8-4046-B97F-51322BFE5423}"/>
              </a:ext>
            </a:extLst>
          </p:cNvPr>
          <p:cNvSpPr txBox="1"/>
          <p:nvPr/>
        </p:nvSpPr>
        <p:spPr>
          <a:xfrm rot="19989669">
            <a:off x="-31076" y="1613719"/>
            <a:ext cx="1738549" cy="469344"/>
          </a:xfrm>
          <a:prstGeom prst="roundRect">
            <a:avLst>
              <a:gd name="adj" fmla="val 36674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PREVIOUSLY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64013-6497-4E60-9292-B3DF166A5D92}"/>
              </a:ext>
            </a:extLst>
          </p:cNvPr>
          <p:cNvSpPr txBox="1"/>
          <p:nvPr/>
        </p:nvSpPr>
        <p:spPr>
          <a:xfrm rot="19989669">
            <a:off x="4987698" y="1613719"/>
            <a:ext cx="1738549" cy="469344"/>
          </a:xfrm>
          <a:prstGeom prst="roundRect">
            <a:avLst>
              <a:gd name="adj" fmla="val 36674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PREVIOUSLY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21D37-9DCC-416B-89C5-B8668F837ED6}"/>
              </a:ext>
            </a:extLst>
          </p:cNvPr>
          <p:cNvSpPr txBox="1"/>
          <p:nvPr/>
        </p:nvSpPr>
        <p:spPr>
          <a:xfrm>
            <a:off x="5514108" y="3022600"/>
            <a:ext cx="6413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/>
              <a:t>Upgrade </a:t>
            </a:r>
            <a:r>
              <a:rPr lang="en-US" sz="2500" b="1" dirty="0"/>
              <a:t>Union()</a:t>
            </a:r>
            <a:r>
              <a:rPr lang="en-US" sz="2500" dirty="0"/>
              <a:t> so that </a:t>
            </a:r>
            <a:r>
              <a:rPr lang="en-US" sz="2500" b="1" dirty="0"/>
              <a:t>Find()</a:t>
            </a:r>
            <a:r>
              <a:rPr lang="en-US" sz="2500" dirty="0"/>
              <a:t> becomes O(log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Union by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Runtime becomes O(m </a:t>
            </a:r>
            <a:r>
              <a:rPr lang="en-US" sz="2500" dirty="0" err="1">
                <a:solidFill>
                  <a:srgbClr val="FF0000"/>
                </a:solidFill>
              </a:rPr>
              <a:t>logn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+ 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293F7-4D3C-4FCA-593B-E281DBE0355A}"/>
              </a:ext>
            </a:extLst>
          </p:cNvPr>
          <p:cNvSpPr txBox="1"/>
          <p:nvPr/>
        </p:nvSpPr>
        <p:spPr>
          <a:xfrm>
            <a:off x="5514109" y="4988843"/>
            <a:ext cx="57265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2. Upgrade </a:t>
            </a:r>
            <a:r>
              <a:rPr lang="en-US" sz="2500" b="1" dirty="0"/>
              <a:t>Find()</a:t>
            </a:r>
            <a:r>
              <a:rPr lang="en-US" sz="2500" dirty="0"/>
              <a:t> so it is more optimized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Strategy: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Path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“Overall” becomes </a:t>
            </a:r>
            <a:r>
              <a:rPr lang="en-US" sz="2500" u="sng" dirty="0"/>
              <a:t>almost</a:t>
            </a:r>
            <a:r>
              <a:rPr lang="en-US" sz="2500" dirty="0"/>
              <a:t> O(m + 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C284B-8C0E-7DA6-E5CC-FC31B1AD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145417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6861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34ED4ECA-1369-4CE6-B3B3-8EB0464099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861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6861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6861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861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68616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8617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8618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68619" name="AutoShape 24"/>
          <p:cNvCxnSpPr>
            <a:cxnSpLocks noChangeShapeType="1"/>
            <a:stCxn id="68612" idx="3"/>
            <a:endCxn id="68614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0" name="AutoShape 26"/>
          <p:cNvCxnSpPr>
            <a:cxnSpLocks noChangeShapeType="1"/>
            <a:stCxn id="68613" idx="2"/>
            <a:endCxn id="68612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1" name="AutoShape 32"/>
          <p:cNvCxnSpPr>
            <a:cxnSpLocks noChangeShapeType="1"/>
            <a:stCxn id="68615" idx="0"/>
            <a:endCxn id="68613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2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8623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8624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8625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8626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8627" name="AutoShape 26"/>
          <p:cNvCxnSpPr>
            <a:cxnSpLocks noChangeShapeType="1"/>
            <a:stCxn id="68612" idx="5"/>
            <a:endCxn id="68615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628" name="AutoShape 26"/>
          <p:cNvCxnSpPr>
            <a:cxnSpLocks noChangeShapeType="1"/>
            <a:stCxn id="68614" idx="6"/>
            <a:endCxn id="68615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30" name="AutoShape 26"/>
          <p:cNvCxnSpPr>
            <a:cxnSpLocks noChangeShapeType="1"/>
            <a:stCxn id="68615" idx="6"/>
            <a:endCxn id="68617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1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32" name="AutoShape 32"/>
          <p:cNvCxnSpPr>
            <a:cxnSpLocks noChangeShapeType="1"/>
            <a:stCxn id="68617" idx="1"/>
            <a:endCxn id="68613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3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34" name="AutoShape 26"/>
          <p:cNvCxnSpPr>
            <a:cxnSpLocks noChangeShapeType="1"/>
            <a:stCxn id="68614" idx="5"/>
            <a:endCxn id="68616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5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8636" name="AutoShape 32"/>
          <p:cNvCxnSpPr>
            <a:cxnSpLocks noChangeShapeType="1"/>
            <a:stCxn id="68615" idx="4"/>
            <a:endCxn id="68616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7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8638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8639" name="AutoShape 26"/>
          <p:cNvCxnSpPr>
            <a:cxnSpLocks noChangeShapeType="1"/>
            <a:stCxn id="68615" idx="5"/>
            <a:endCxn id="68618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0" name="AutoShape 26"/>
          <p:cNvCxnSpPr>
            <a:cxnSpLocks noChangeShapeType="1"/>
            <a:stCxn id="68618" idx="0"/>
            <a:endCxn id="68617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1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8642" name="AutoShape 26"/>
          <p:cNvCxnSpPr>
            <a:cxnSpLocks noChangeShapeType="1"/>
            <a:stCxn id="68616" idx="6"/>
            <a:endCxn id="68618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3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68644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(C,D), (B,E), (D,E)</a:t>
            </a:r>
          </a:p>
          <a:p>
            <a:pPr eaLnBrk="1" hangingPunct="1">
              <a:buFontTx/>
              <a:buNone/>
            </a:pPr>
            <a:r>
              <a:rPr lang="en-US"/>
              <a:t>2:  (A,B),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AD940B-A546-297F-D378-8F743CC3D526}"/>
              </a:ext>
            </a:extLst>
          </p:cNvPr>
          <p:cNvGrpSpPr/>
          <p:nvPr/>
        </p:nvGrpSpPr>
        <p:grpSpPr>
          <a:xfrm>
            <a:off x="4482392" y="5337873"/>
            <a:ext cx="1093615" cy="906652"/>
            <a:chOff x="1967792" y="5333340"/>
            <a:chExt cx="1093615" cy="91571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1A2AA3-F330-1073-6542-1AB3094A8A87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10C356-5FCA-8AB3-0CCF-51CB41C673B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1C4546-F447-E1B9-06F2-D3027BBE7184}"/>
              </a:ext>
            </a:extLst>
          </p:cNvPr>
          <p:cNvGrpSpPr/>
          <p:nvPr/>
        </p:nvGrpSpPr>
        <p:grpSpPr>
          <a:xfrm>
            <a:off x="6977235" y="5334000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A67FD61-7A4A-ECF3-311D-A176536591C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588674-149B-6DC7-DA89-574CC3D7B651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8F5B4A-AC0E-514B-5B37-F5B86CC3CB1F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5AD73FF-77D3-33A8-7A0D-FF5C85F0E96B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A4D56C-D543-4E22-A5BB-F290393D19B2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04DBF2A-C838-3CA4-BA29-663093DD0A69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CA822E-DFBD-BD9F-C89A-106FB4C0B148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87D13D-C3C9-7AA1-70D7-31582887B9A3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FECE03-D9FC-9BE5-E2CC-5CC2B1D9AD35}"/>
              </a:ext>
            </a:extLst>
          </p:cNvPr>
          <p:cNvGrpSpPr/>
          <p:nvPr/>
        </p:nvGrpSpPr>
        <p:grpSpPr>
          <a:xfrm>
            <a:off x="3222977" y="5337873"/>
            <a:ext cx="1093615" cy="906652"/>
            <a:chOff x="1967792" y="5333340"/>
            <a:chExt cx="1093615" cy="9157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A047374-C97C-9C5C-CAFF-4008098296C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6F0698C-2BB4-0B41-A899-5EDF5BFE4DC8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23A627-6328-3671-D2AB-209CD2E69AAF}"/>
              </a:ext>
            </a:extLst>
          </p:cNvPr>
          <p:cNvGrpSpPr/>
          <p:nvPr/>
        </p:nvGrpSpPr>
        <p:grpSpPr>
          <a:xfrm>
            <a:off x="1967792" y="5337873"/>
            <a:ext cx="1093615" cy="906652"/>
            <a:chOff x="1967792" y="5333340"/>
            <a:chExt cx="1093615" cy="91571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9B4CA-2544-7439-A194-BBCC57D78DAC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B1B586B-4865-D448-A1B2-CB024E6FA549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63" name="Oval 5">
            <a:extLst>
              <a:ext uri="{FF2B5EF4-FFF2-40B4-BE49-F238E27FC236}">
                <a16:creationId xmlns:a16="http://schemas.microsoft.com/office/drawing/2014/main" id="{0A3B73CD-4B0E-5FA8-C3F2-93DD75E6B407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64" name="Oval 7">
            <a:extLst>
              <a:ext uri="{FF2B5EF4-FFF2-40B4-BE49-F238E27FC236}">
                <a16:creationId xmlns:a16="http://schemas.microsoft.com/office/drawing/2014/main" id="{532A77D5-AD9F-88ED-CB04-A6F0C2B4A139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941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FAEBF8FA-0864-5F0A-4A17-7FF467FEA9D7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8260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82C5F7C6-ADB2-305D-7156-E2044194F67C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E7AE6C08-C14A-2ADC-4632-01749C4A485C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8" name="Oval 11">
            <a:extLst>
              <a:ext uri="{FF2B5EF4-FFF2-40B4-BE49-F238E27FC236}">
                <a16:creationId xmlns:a16="http://schemas.microsoft.com/office/drawing/2014/main" id="{D9758A25-A068-E5FC-DA0D-5CA3DF846E82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2898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9" name="Oval 12">
            <a:extLst>
              <a:ext uri="{FF2B5EF4-FFF2-40B4-BE49-F238E27FC236}">
                <a16:creationId xmlns:a16="http://schemas.microsoft.com/office/drawing/2014/main" id="{7E6312D5-7D79-8764-27A8-D6A6C87A54BD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E4F431-EAD3-7062-5F1F-598F47607DF0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3024113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857250"/>
            <a:ext cx="82550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void Graph::</a:t>
            </a:r>
            <a:r>
              <a:rPr lang="en-US" sz="1800" b="1" dirty="0" err="1">
                <a:latin typeface="Courier New" pitchFamily="49" charset="0"/>
              </a:rPr>
              <a:t>kruskal</a:t>
            </a:r>
            <a:r>
              <a:rPr lang="en-US" sz="1800" b="1" dirty="0">
                <a:latin typeface="Courier New" pitchFamily="49" charset="0"/>
              </a:rPr>
              <a:t>(){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int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= 0;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DisjSet</a:t>
            </a:r>
            <a:r>
              <a:rPr lang="en-US" sz="1800" b="1" dirty="0">
                <a:latin typeface="Courier New" pitchFamily="49" charset="0"/>
              </a:rPr>
              <a:t> s(NUM_VERTICES);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construct heap of edges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while (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&lt; NUM_VERTICES – 1){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e = smallest weight edge not deleted yet;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// edge e = (u, v)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(u);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(v);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uset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vset</a:t>
            </a:r>
            <a:r>
              <a:rPr lang="en-US" sz="1800" b="1" dirty="0">
                <a:latin typeface="Courier New" pitchFamily="49" charset="0"/>
              </a:rPr>
              <a:t>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++;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s.unionSets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246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4800600" y="3352800"/>
            <a:ext cx="25908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6019800" y="4724400"/>
            <a:ext cx="838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7543800" y="1981200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Text Box 13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9050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Sort of ignore this loop in calc run-time…</a:t>
            </a:r>
          </a:p>
        </p:txBody>
      </p:sp>
      <p:sp>
        <p:nvSpPr>
          <p:cNvPr id="62480" name="Slide Number Placeholder 1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noFill/>
        </p:spPr>
        <p:txBody>
          <a:bodyPr/>
          <a:lstStyle/>
          <a:p>
            <a:fld id="{344B2AC6-5E11-46C5-B39E-21EF44989A6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8D83027-166E-403C-40DD-017D33B79B8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38200" y="1714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Kruskal’s Runtime</a:t>
            </a:r>
            <a:endParaRPr lang="en-US" dirty="0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7A57A453-71D6-B855-76B6-CAB43CB52B6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486400" y="1247775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857250"/>
            <a:ext cx="82550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void Graph::</a:t>
            </a:r>
            <a:r>
              <a:rPr lang="en-US" sz="1800" b="1" dirty="0" err="1">
                <a:latin typeface="Courier New" pitchFamily="49" charset="0"/>
              </a:rPr>
              <a:t>kruskal</a:t>
            </a:r>
            <a:r>
              <a:rPr lang="en-US" sz="1800" b="1" dirty="0">
                <a:latin typeface="Courier New" pitchFamily="49" charset="0"/>
              </a:rPr>
              <a:t>(){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int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= 0;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DisjSet</a:t>
            </a:r>
            <a:r>
              <a:rPr lang="en-US" sz="1800" b="1" dirty="0">
                <a:latin typeface="Courier New" pitchFamily="49" charset="0"/>
              </a:rPr>
              <a:t> s(NUM_VERTICES);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construct heap of edges</a:t>
            </a:r>
            <a:endParaRPr lang="en-US" sz="18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while (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&lt; NUM_VERTICES – 1){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e = smallest weight edge not deleted yet;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// edge e = (u, v)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(u);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(v);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uset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vset</a:t>
            </a:r>
            <a:r>
              <a:rPr lang="en-US" sz="1800" b="1" dirty="0">
                <a:latin typeface="Courier New" pitchFamily="49" charset="0"/>
              </a:rPr>
              <a:t>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++;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s.unionSets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24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91401" y="3200400"/>
            <a:ext cx="104201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 E finds</a:t>
            </a:r>
          </a:p>
        </p:txBody>
      </p:sp>
      <p:sp>
        <p:nvSpPr>
          <p:cNvPr id="624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800600" y="3352800"/>
            <a:ext cx="25908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4800600"/>
            <a:ext cx="102143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 unions</a:t>
            </a:r>
          </a:p>
        </p:txBody>
      </p:sp>
      <p:sp>
        <p:nvSpPr>
          <p:cNvPr id="6247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019800" y="4724400"/>
            <a:ext cx="838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77200" y="1752600"/>
            <a:ext cx="12682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9933"/>
                </a:solidFill>
              </a:rPr>
              <a:t>E heap ops</a:t>
            </a:r>
          </a:p>
        </p:txBody>
      </p:sp>
      <p:sp>
        <p:nvSpPr>
          <p:cNvPr id="624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543800" y="1981200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Text Box 13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19050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Sort of ignore this loop in calc run-time…</a:t>
            </a:r>
          </a:p>
        </p:txBody>
      </p:sp>
      <p:sp>
        <p:nvSpPr>
          <p:cNvPr id="62480" name="Slide Number Placeholder 1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noFill/>
        </p:spPr>
        <p:txBody>
          <a:bodyPr/>
          <a:lstStyle/>
          <a:p>
            <a:fld id="{344B2AC6-5E11-46C5-B39E-21EF44989A6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0A7D333-7D83-6111-B546-58F3AF2C457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1714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Kruskal’s Runtime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0CA953D4-BEA3-9272-BACD-1ECA5FC35254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486400" y="1247775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66D3C-7574-08D3-B7CC-729EECA3B771}"/>
              </a:ext>
            </a:extLst>
          </p:cNvPr>
          <p:cNvSpPr txBox="1"/>
          <p:nvPr/>
        </p:nvSpPr>
        <p:spPr>
          <a:xfrm>
            <a:off x="5861894" y="867846"/>
            <a:ext cx="468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73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857250"/>
            <a:ext cx="82550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void Graph::</a:t>
            </a:r>
            <a:r>
              <a:rPr lang="en-US" sz="1800" b="1" dirty="0" err="1">
                <a:latin typeface="Courier New" pitchFamily="49" charset="0"/>
              </a:rPr>
              <a:t>kruskal</a:t>
            </a:r>
            <a:r>
              <a:rPr lang="en-US" sz="1800" b="1" dirty="0">
                <a:latin typeface="Courier New" pitchFamily="49" charset="0"/>
              </a:rPr>
              <a:t>(){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int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= 0;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DisjSet</a:t>
            </a:r>
            <a:r>
              <a:rPr lang="en-US" sz="1800" b="1" dirty="0">
                <a:latin typeface="Courier New" pitchFamily="49" charset="0"/>
              </a:rPr>
              <a:t> s(NUM_VERTICES);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construct heap of edges</a:t>
            </a:r>
            <a:endParaRPr lang="en-US" sz="18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while (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 &lt; NUM_VERTICES – 1){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e = smallest weight edge not deleted yet;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// edge e = (u, v)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(u);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s.find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(v);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uset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vset</a:t>
            </a:r>
            <a:r>
              <a:rPr lang="en-US" sz="1800" b="1" dirty="0">
                <a:latin typeface="Courier New" pitchFamily="49" charset="0"/>
              </a:rPr>
              <a:t>){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edgesAccepted</a:t>
            </a:r>
            <a:r>
              <a:rPr lang="en-US" sz="1800" b="1" dirty="0">
                <a:latin typeface="Courier New" pitchFamily="49" charset="0"/>
              </a:rPr>
              <a:t>++;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s.unionSets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uset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vset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  }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24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91401" y="3200400"/>
            <a:ext cx="104201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 E finds</a:t>
            </a:r>
          </a:p>
        </p:txBody>
      </p:sp>
      <p:sp>
        <p:nvSpPr>
          <p:cNvPr id="624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800600" y="3352800"/>
            <a:ext cx="25908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4800600"/>
            <a:ext cx="102143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 unions</a:t>
            </a:r>
          </a:p>
        </p:txBody>
      </p:sp>
      <p:sp>
        <p:nvSpPr>
          <p:cNvPr id="6247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019800" y="4724400"/>
            <a:ext cx="838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77200" y="1752600"/>
            <a:ext cx="12682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9933"/>
                </a:solidFill>
              </a:rPr>
              <a:t>E heap ops</a:t>
            </a:r>
          </a:p>
        </p:txBody>
      </p:sp>
      <p:sp>
        <p:nvSpPr>
          <p:cNvPr id="624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543800" y="1981200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85200" y="764798"/>
            <a:ext cx="233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Heap of edges</a:t>
            </a:r>
          </a:p>
          <a:p>
            <a:pPr algn="ctr"/>
            <a:r>
              <a:rPr lang="en-US" sz="2000" dirty="0" err="1"/>
              <a:t>Deletemin</a:t>
            </a:r>
            <a:r>
              <a:rPr lang="en-US" sz="2000" dirty="0"/>
              <a:t> = log (E)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85200" y="2976006"/>
            <a:ext cx="2951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Runs once for both vertices of edge</a:t>
            </a:r>
          </a:p>
          <a:p>
            <a:pPr algn="ctr"/>
            <a:r>
              <a:rPr lang="en-US" sz="2000" dirty="0"/>
              <a:t>Find = log (V)</a:t>
            </a:r>
          </a:p>
        </p:txBody>
      </p:sp>
      <p:sp>
        <p:nvSpPr>
          <p:cNvPr id="62476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25320" y="5810250"/>
            <a:ext cx="451358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O(</a:t>
            </a:r>
            <a:r>
              <a:rPr lang="en-US" sz="2000" dirty="0" err="1"/>
              <a:t>ElogE</a:t>
            </a:r>
            <a:r>
              <a:rPr lang="en-US" sz="2000" dirty="0"/>
              <a:t>) = O(</a:t>
            </a:r>
            <a:r>
              <a:rPr lang="en-US" sz="2000" dirty="0" err="1"/>
              <a:t>ElogV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because log E &lt; log(V</a:t>
            </a:r>
            <a:r>
              <a:rPr lang="en-US" sz="2000" baseline="30000" dirty="0"/>
              <a:t>2</a:t>
            </a:r>
            <a:r>
              <a:rPr lang="en-US" sz="2000" dirty="0"/>
              <a:t>) = 2log(V)</a:t>
            </a:r>
          </a:p>
        </p:txBody>
      </p:sp>
      <p:sp>
        <p:nvSpPr>
          <p:cNvPr id="62477" name="Text Box 13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52600" y="19050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Sort of ignore this loop in calc run-time…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05800" y="5105401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Union = O(1)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38400" y="5354677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Total: E + E log E + </a:t>
            </a:r>
            <a:r>
              <a:rPr lang="en-US" u="sng" dirty="0"/>
              <a:t>2ElogV+V</a:t>
            </a:r>
            <a:r>
              <a:rPr lang="en-US" dirty="0"/>
              <a:t>    =&gt;   </a:t>
            </a:r>
            <a:r>
              <a:rPr lang="en-US" sz="2400" b="1" dirty="0"/>
              <a:t>O(E log V)</a:t>
            </a:r>
            <a:endParaRPr lang="en-US" b="1" u="sng" dirty="0"/>
          </a:p>
        </p:txBody>
      </p:sp>
      <p:sp>
        <p:nvSpPr>
          <p:cNvPr id="62480" name="Slide Number Placeholder 1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noFill/>
        </p:spPr>
        <p:txBody>
          <a:bodyPr/>
          <a:lstStyle/>
          <a:p>
            <a:fld id="{344B2AC6-5E11-46C5-B39E-21EF44989A6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0A7D333-7D83-6111-B546-58F3AF2C457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1714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Kruskal’s Runtime</a:t>
            </a: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3F4652B-2CCD-AD4C-0F7E-CE85C292530C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486400" y="1247775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93A9E-C42D-DF09-3B90-072936FF39ED}"/>
              </a:ext>
            </a:extLst>
          </p:cNvPr>
          <p:cNvSpPr txBox="1"/>
          <p:nvPr/>
        </p:nvSpPr>
        <p:spPr>
          <a:xfrm>
            <a:off x="5861894" y="867846"/>
            <a:ext cx="468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9174-6C55-F028-5595-AFABC6F1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Use-case Maze Creation: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B8A3-924E-00AB-DF63-0CC3D21C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057"/>
            <a:ext cx="10515600" cy="1244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you use disjoint sets to create mazes? (Same question: what edges should be included?)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81B3-148A-5D37-59BF-181336DD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85D3EC7-C4EF-2365-BAEF-E705A918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26396"/>
              </p:ext>
            </p:extLst>
          </p:nvPr>
        </p:nvGraphicFramePr>
        <p:xfrm>
          <a:off x="3332479" y="2710819"/>
          <a:ext cx="5171442" cy="364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907">
                  <a:extLst>
                    <a:ext uri="{9D8B030D-6E8A-4147-A177-3AD203B41FA5}">
                      <a16:colId xmlns:a16="http://schemas.microsoft.com/office/drawing/2014/main" val="3767077431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368282578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4006517060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60312057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247420510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78164881"/>
                    </a:ext>
                  </a:extLst>
                </a:gridCol>
              </a:tblGrid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Start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52935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021662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13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14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17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485649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19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22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23</a:t>
                      </a:r>
                      <a:endParaRPr lang="en-US" sz="2400" dirty="0"/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04587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392508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B52E81-2193-DFB9-01CA-63351A04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2723743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9174-6C55-F028-5595-AFABC6F1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Use-case Maze Creation: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B8A3-924E-00AB-DF63-0CC3D21C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057"/>
            <a:ext cx="10927080" cy="1244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you use disjoint sets to create mazes? (Same question: what edges should be included / what properties should maze have?)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81B3-148A-5D37-59BF-181336DD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85D3EC7-C4EF-2365-BAEF-E705A918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72159"/>
              </p:ext>
            </p:extLst>
          </p:nvPr>
        </p:nvGraphicFramePr>
        <p:xfrm>
          <a:off x="5303519" y="2710819"/>
          <a:ext cx="5171442" cy="364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907">
                  <a:extLst>
                    <a:ext uri="{9D8B030D-6E8A-4147-A177-3AD203B41FA5}">
                      <a16:colId xmlns:a16="http://schemas.microsoft.com/office/drawing/2014/main" val="3767077431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368282578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4006517060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60312057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247420510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78164881"/>
                    </a:ext>
                  </a:extLst>
                </a:gridCol>
              </a:tblGrid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Start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52935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021662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485649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04587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392508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B52E81-2193-DFB9-01CA-63351A04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3C491C-1687-2DE1-2251-2B02B4B794A9}"/>
              </a:ext>
            </a:extLst>
          </p:cNvPr>
          <p:cNvSpPr txBox="1">
            <a:spLocks/>
          </p:cNvSpPr>
          <p:nvPr/>
        </p:nvSpPr>
        <p:spPr>
          <a:xfrm>
            <a:off x="838200" y="2806619"/>
            <a:ext cx="3876040" cy="3411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 and end must be connected</a:t>
            </a:r>
          </a:p>
          <a:p>
            <a:r>
              <a:rPr lang="en-US" dirty="0"/>
              <a:t>Outside edges included</a:t>
            </a:r>
          </a:p>
          <a:p>
            <a:r>
              <a:rPr lang="en-US" dirty="0"/>
              <a:t> All squares can be reached from every other square</a:t>
            </a:r>
          </a:p>
          <a:p>
            <a:r>
              <a:rPr lang="en-US" dirty="0"/>
              <a:t>Cycles are bad</a:t>
            </a:r>
          </a:p>
        </p:txBody>
      </p:sp>
    </p:spTree>
    <p:extLst>
      <p:ext uri="{BB962C8B-B14F-4D97-AF65-F5344CB8AC3E}">
        <p14:creationId xmlns:p14="http://schemas.microsoft.com/office/powerpoint/2010/main" val="1272756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9174-6C55-F028-5595-AFABC6F1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Use-case Maze Creation: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81B3-148A-5D37-59BF-181336DD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85D3EC7-C4EF-2365-BAEF-E705A918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19771"/>
              </p:ext>
            </p:extLst>
          </p:nvPr>
        </p:nvGraphicFramePr>
        <p:xfrm>
          <a:off x="6024879" y="2367280"/>
          <a:ext cx="5171442" cy="364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907">
                  <a:extLst>
                    <a:ext uri="{9D8B030D-6E8A-4147-A177-3AD203B41FA5}">
                      <a16:colId xmlns:a16="http://schemas.microsoft.com/office/drawing/2014/main" val="3767077431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368282578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4006517060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60312057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2474205102"/>
                    </a:ext>
                  </a:extLst>
                </a:gridCol>
                <a:gridCol w="861907">
                  <a:extLst>
                    <a:ext uri="{9D8B030D-6E8A-4147-A177-3AD203B41FA5}">
                      <a16:colId xmlns:a16="http://schemas.microsoft.com/office/drawing/2014/main" val="1678164881"/>
                    </a:ext>
                  </a:extLst>
                </a:gridCol>
              </a:tblGrid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Start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52935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021662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485649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045875"/>
                  </a:ext>
                </a:extLst>
              </a:tr>
              <a:tr h="729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</a:t>
                      </a:r>
                    </a:p>
                  </a:txBody>
                  <a:tcPr marL="179779" marR="179779" marT="89890" marB="898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392508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B52E81-2193-DFB9-01CA-63351A04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3C491C-1687-2DE1-2251-2B02B4B794A9}"/>
              </a:ext>
            </a:extLst>
          </p:cNvPr>
          <p:cNvSpPr txBox="1">
            <a:spLocks/>
          </p:cNvSpPr>
          <p:nvPr/>
        </p:nvSpPr>
        <p:spPr>
          <a:xfrm>
            <a:off x="838200" y="1343579"/>
            <a:ext cx="7970520" cy="102370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Start and end must be connected</a:t>
            </a:r>
          </a:p>
          <a:p>
            <a:r>
              <a:rPr lang="en-US" sz="1800" dirty="0"/>
              <a:t>Outside edges included</a:t>
            </a:r>
          </a:p>
          <a:p>
            <a:r>
              <a:rPr lang="en-US" sz="1800" dirty="0"/>
              <a:t> All squares can be reached from every other square</a:t>
            </a:r>
          </a:p>
          <a:p>
            <a:r>
              <a:rPr lang="en-US" sz="1800" dirty="0"/>
              <a:t>Cycles are bad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D1BBAF-911E-EAE5-1600-7DF26BD90CB3}"/>
              </a:ext>
            </a:extLst>
          </p:cNvPr>
          <p:cNvSpPr txBox="1">
            <a:spLocks/>
          </p:cNvSpPr>
          <p:nvPr/>
        </p:nvSpPr>
        <p:spPr>
          <a:xfrm>
            <a:off x="944880" y="2540280"/>
            <a:ext cx="5273040" cy="3645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 = all non-outside edges</a:t>
            </a:r>
          </a:p>
          <a:p>
            <a:pPr marL="0" indent="0">
              <a:buNone/>
            </a:pPr>
            <a:r>
              <a:rPr lang="en-US" dirty="0"/>
              <a:t>DS = ({start}, {2}, {3}, … {end})</a:t>
            </a:r>
          </a:p>
          <a:p>
            <a:pPr marL="0" indent="0">
              <a:buNone/>
            </a:pPr>
            <a:r>
              <a:rPr lang="en-US" dirty="0"/>
              <a:t>while size(DS) &gt; 1:</a:t>
            </a:r>
          </a:p>
          <a:p>
            <a:pPr marL="0" indent="0">
              <a:buNone/>
            </a:pPr>
            <a:r>
              <a:rPr lang="en-US" dirty="0"/>
              <a:t>    pick random unused edge from e</a:t>
            </a:r>
          </a:p>
          <a:p>
            <a:pPr marL="0" indent="0">
              <a:buNone/>
            </a:pPr>
            <a:r>
              <a:rPr lang="en-US" dirty="0"/>
              <a:t>    if (find(u) != find(v)):</a:t>
            </a:r>
          </a:p>
          <a:p>
            <a:pPr marL="0" indent="0">
              <a:buNone/>
            </a:pPr>
            <a:r>
              <a:rPr lang="en-US" dirty="0"/>
              <a:t>	union(u, v)</a:t>
            </a:r>
          </a:p>
          <a:p>
            <a:pPr marL="0" indent="0">
              <a:buNone/>
            </a:pPr>
            <a:r>
              <a:rPr lang="en-US" dirty="0"/>
              <a:t>	remove e from E</a:t>
            </a:r>
          </a:p>
          <a:p>
            <a:pPr marL="0" indent="0">
              <a:buNone/>
            </a:pPr>
            <a:r>
              <a:rPr lang="en-US" dirty="0"/>
              <a:t>    else:</a:t>
            </a:r>
          </a:p>
          <a:p>
            <a:pPr marL="0" indent="0">
              <a:buNone/>
            </a:pPr>
            <a:r>
              <a:rPr lang="en-US" dirty="0"/>
              <a:t>	mark e as used</a:t>
            </a:r>
          </a:p>
          <a:p>
            <a:pPr marL="0" indent="0">
              <a:buNone/>
            </a:pPr>
            <a:r>
              <a:rPr lang="en-US" dirty="0"/>
              <a:t>Return 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91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A053-1273-44A7-A5A7-57AA08AC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B165B-AA04-478B-B6E4-CAFD1504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a pretty clever and cool </a:t>
            </a:r>
            <a:r>
              <a:rPr lang="en-US" dirty="0" err="1"/>
              <a:t>datastructure</a:t>
            </a:r>
            <a:r>
              <a:rPr lang="en-US" dirty="0"/>
              <a:t> for the DS ADT :D</a:t>
            </a:r>
          </a:p>
          <a:p>
            <a:r>
              <a:rPr lang="en-US" dirty="0"/>
              <a:t>Understand the implementation</a:t>
            </a:r>
          </a:p>
          <a:p>
            <a:r>
              <a:rPr lang="en-US" dirty="0"/>
              <a:t>Understand the improvements and runtime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a great weekend!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FEB0-BF29-47AF-87D7-74F3772A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3854A-B2C9-E3D5-3D2D-8B906654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</p:spTree>
    <p:extLst>
      <p:ext uri="{BB962C8B-B14F-4D97-AF65-F5344CB8AC3E}">
        <p14:creationId xmlns:p14="http://schemas.microsoft.com/office/powerpoint/2010/main" val="6062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7065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F6806BC-2C7A-4902-B636-7C0C63DFA0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066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066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066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066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0664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066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0666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0667" name="AutoShape 24"/>
          <p:cNvCxnSpPr>
            <a:cxnSpLocks noChangeShapeType="1"/>
            <a:stCxn id="70660" idx="3"/>
            <a:endCxn id="70662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68" name="AutoShape 26"/>
          <p:cNvCxnSpPr>
            <a:cxnSpLocks noChangeShapeType="1"/>
            <a:stCxn id="70661" idx="2"/>
            <a:endCxn id="70660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69" name="AutoShape 32"/>
          <p:cNvCxnSpPr>
            <a:cxnSpLocks noChangeShapeType="1"/>
            <a:stCxn id="70663" idx="0"/>
            <a:endCxn id="70661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0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0671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0672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0673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0674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0675" name="AutoShape 26"/>
          <p:cNvCxnSpPr>
            <a:cxnSpLocks noChangeShapeType="1"/>
            <a:stCxn id="70660" idx="5"/>
            <a:endCxn id="70663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0676" name="AutoShape 26"/>
          <p:cNvCxnSpPr>
            <a:cxnSpLocks noChangeShapeType="1"/>
            <a:stCxn id="70662" idx="6"/>
            <a:endCxn id="70663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0677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678" name="AutoShape 26"/>
          <p:cNvCxnSpPr>
            <a:cxnSpLocks noChangeShapeType="1"/>
            <a:stCxn id="70663" idx="6"/>
            <a:endCxn id="70665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9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680" name="AutoShape 32"/>
          <p:cNvCxnSpPr>
            <a:cxnSpLocks noChangeShapeType="1"/>
            <a:stCxn id="70665" idx="1"/>
            <a:endCxn id="70661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1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682" name="AutoShape 26"/>
          <p:cNvCxnSpPr>
            <a:cxnSpLocks noChangeShapeType="1"/>
            <a:stCxn id="70662" idx="5"/>
            <a:endCxn id="70664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3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0684" name="AutoShape 32"/>
          <p:cNvCxnSpPr>
            <a:cxnSpLocks noChangeShapeType="1"/>
            <a:stCxn id="70663" idx="4"/>
            <a:endCxn id="70664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5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0686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0687" name="AutoShape 26"/>
          <p:cNvCxnSpPr>
            <a:cxnSpLocks noChangeShapeType="1"/>
            <a:stCxn id="70663" idx="5"/>
            <a:endCxn id="70666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8" name="AutoShape 26"/>
          <p:cNvCxnSpPr>
            <a:cxnSpLocks noChangeShapeType="1"/>
            <a:stCxn id="70666" idx="0"/>
            <a:endCxn id="70665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9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0690" name="AutoShape 26"/>
          <p:cNvCxnSpPr>
            <a:cxnSpLocks noChangeShapeType="1"/>
            <a:stCxn id="70664" idx="6"/>
            <a:endCxn id="70666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9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70692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(B,E), (D,E)</a:t>
            </a:r>
          </a:p>
          <a:p>
            <a:pPr eaLnBrk="1" hangingPunct="1">
              <a:buFontTx/>
              <a:buNone/>
            </a:pPr>
            <a:r>
              <a:rPr lang="en-US"/>
              <a:t>2:  (A,B),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C6C54B-0A8C-00C9-9EE4-A15D7A596FAE}"/>
              </a:ext>
            </a:extLst>
          </p:cNvPr>
          <p:cNvGrpSpPr/>
          <p:nvPr/>
        </p:nvGrpSpPr>
        <p:grpSpPr>
          <a:xfrm>
            <a:off x="6977235" y="5334000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265A13-DFA2-B66C-F6E8-777A27FFC20B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8CB106-9CFC-4D73-192D-43D9607676E0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933644-7D34-D62C-3838-D0A1D412D96A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C69602-A288-46C0-2248-D9EC15F3B838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0CD40C3-ED6D-A05E-14C6-BE958F921379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EBD1B4-7DE0-E95B-4E05-71AD090E6CA6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67156-B88A-674D-8615-DE046601A23F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C53605-8A9B-7F27-E1BE-48BADA41BEF0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959926C-2587-7131-A5C8-21B6ADF2B09A}"/>
              </a:ext>
            </a:extLst>
          </p:cNvPr>
          <p:cNvGrpSpPr/>
          <p:nvPr/>
        </p:nvGrpSpPr>
        <p:grpSpPr>
          <a:xfrm>
            <a:off x="3758492" y="5337873"/>
            <a:ext cx="1093615" cy="906652"/>
            <a:chOff x="1967792" y="5333340"/>
            <a:chExt cx="1093615" cy="9157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6B9671-779E-D33B-4702-146EEFB70333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9203C53-FD1B-D140-5032-177DA81DE366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2508B5-1B88-A046-5178-4B6429D56E47}"/>
              </a:ext>
            </a:extLst>
          </p:cNvPr>
          <p:cNvGrpSpPr/>
          <p:nvPr/>
        </p:nvGrpSpPr>
        <p:grpSpPr>
          <a:xfrm>
            <a:off x="1967792" y="5337873"/>
            <a:ext cx="1608389" cy="906652"/>
            <a:chOff x="1967792" y="5333340"/>
            <a:chExt cx="1093615" cy="9157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E5B017A-F390-F19E-38F6-CEEB98353764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F09924-6EBE-667E-D88D-3064A9C8EDCA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60" name="Oval 5">
            <a:extLst>
              <a:ext uri="{FF2B5EF4-FFF2-40B4-BE49-F238E27FC236}">
                <a16:creationId xmlns:a16="http://schemas.microsoft.com/office/drawing/2014/main" id="{A2186F0E-0AD1-AD11-E894-6AA0654A5C21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E40E2D5E-4AB8-DFD2-1B6F-A1C70D395FF0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29615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62" name="Oval 8">
            <a:extLst>
              <a:ext uri="{FF2B5EF4-FFF2-40B4-BE49-F238E27FC236}">
                <a16:creationId xmlns:a16="http://schemas.microsoft.com/office/drawing/2014/main" id="{3B739F32-D831-499E-83CF-F83B04ABF36D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853FE3F6-50DB-1E91-3DBB-E87FC9CB30C3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D6ED5700-4F10-DA00-133A-50F90347A509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5" name="Oval 11">
            <a:extLst>
              <a:ext uri="{FF2B5EF4-FFF2-40B4-BE49-F238E27FC236}">
                <a16:creationId xmlns:a16="http://schemas.microsoft.com/office/drawing/2014/main" id="{C4BA2D51-D118-1D02-09F9-DE955EB58479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2898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6" name="Oval 12">
            <a:extLst>
              <a:ext uri="{FF2B5EF4-FFF2-40B4-BE49-F238E27FC236}">
                <a16:creationId xmlns:a16="http://schemas.microsoft.com/office/drawing/2014/main" id="{729AC3B1-8F32-17E0-4547-9BDE0A72AEE9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1BA3B8-501F-51FC-95CA-DBA55C7EACA7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325515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32130F3-1C7E-4462-B434-EC7EF01052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270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2709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2710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2711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2712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2713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2714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2715" name="AutoShape 24"/>
          <p:cNvCxnSpPr>
            <a:cxnSpLocks noChangeShapeType="1"/>
            <a:stCxn id="72708" idx="3"/>
            <a:endCxn id="72710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16" name="AutoShape 26"/>
          <p:cNvCxnSpPr>
            <a:cxnSpLocks noChangeShapeType="1"/>
            <a:stCxn id="72709" idx="2"/>
            <a:endCxn id="72708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17" name="AutoShape 32"/>
          <p:cNvCxnSpPr>
            <a:cxnSpLocks noChangeShapeType="1"/>
            <a:stCxn id="72711" idx="0"/>
            <a:endCxn id="72709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8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2719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2720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1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27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2723" name="AutoShape 26"/>
          <p:cNvCxnSpPr>
            <a:cxnSpLocks noChangeShapeType="1"/>
            <a:stCxn id="72708" idx="5"/>
            <a:endCxn id="72711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724" name="AutoShape 26"/>
          <p:cNvCxnSpPr>
            <a:cxnSpLocks noChangeShapeType="1"/>
            <a:stCxn id="72710" idx="6"/>
            <a:endCxn id="72711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2725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26" name="AutoShape 26"/>
          <p:cNvCxnSpPr>
            <a:cxnSpLocks noChangeShapeType="1"/>
            <a:stCxn id="72711" idx="6"/>
            <a:endCxn id="72713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7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28" name="AutoShape 32"/>
          <p:cNvCxnSpPr>
            <a:cxnSpLocks noChangeShapeType="1"/>
            <a:stCxn id="72713" idx="1"/>
            <a:endCxn id="72709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2729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2730" name="AutoShape 26"/>
          <p:cNvCxnSpPr>
            <a:cxnSpLocks noChangeShapeType="1"/>
            <a:stCxn id="72710" idx="5"/>
            <a:endCxn id="72712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1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2732" name="AutoShape 32"/>
          <p:cNvCxnSpPr>
            <a:cxnSpLocks noChangeShapeType="1"/>
            <a:stCxn id="72711" idx="4"/>
            <a:endCxn id="72712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3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2734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2735" name="AutoShape 26"/>
          <p:cNvCxnSpPr>
            <a:cxnSpLocks noChangeShapeType="1"/>
            <a:stCxn id="72711" idx="5"/>
            <a:endCxn id="72714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36" name="AutoShape 26"/>
          <p:cNvCxnSpPr>
            <a:cxnSpLocks noChangeShapeType="1"/>
            <a:stCxn id="72714" idx="0"/>
            <a:endCxn id="72713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7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2738" name="AutoShape 26"/>
          <p:cNvCxnSpPr>
            <a:cxnSpLocks noChangeShapeType="1"/>
            <a:stCxn id="72712" idx="6"/>
            <a:endCxn id="72714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9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72740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(D,E)</a:t>
            </a:r>
          </a:p>
          <a:p>
            <a:pPr eaLnBrk="1" hangingPunct="1">
              <a:buFontTx/>
              <a:buNone/>
            </a:pPr>
            <a:r>
              <a:rPr lang="en-US"/>
              <a:t>2:  (A,B),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9B61D4-0AB5-7C8A-5D0E-EC303F627D57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C04D2C-4B9A-4222-F910-AA9D95D8E14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A3D66C-AA59-04DC-82A7-6FE67C12218E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2E9CB7-0D95-2409-EA0D-B769F9DA7CDB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A0AB9B9-DD39-8656-D293-663F81BC5042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F6C2A5-ADA5-1874-64F7-0A4E05E4B427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7A5AF2-CC58-F9A8-B7DD-0FB94950D719}"/>
              </a:ext>
            </a:extLst>
          </p:cNvPr>
          <p:cNvGrpSpPr/>
          <p:nvPr/>
        </p:nvGrpSpPr>
        <p:grpSpPr>
          <a:xfrm>
            <a:off x="3758492" y="5337873"/>
            <a:ext cx="1565554" cy="906652"/>
            <a:chOff x="1967792" y="5333340"/>
            <a:chExt cx="1093615" cy="91571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E329D2-97D3-B8F2-4643-C192F8DDAE4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9AF5C1-EABC-3D30-C943-FD389F1651AF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D8F528-4104-4234-2458-9768C0471882}"/>
              </a:ext>
            </a:extLst>
          </p:cNvPr>
          <p:cNvGrpSpPr/>
          <p:nvPr/>
        </p:nvGrpSpPr>
        <p:grpSpPr>
          <a:xfrm>
            <a:off x="1967792" y="5337873"/>
            <a:ext cx="1608389" cy="906652"/>
            <a:chOff x="1967792" y="5333340"/>
            <a:chExt cx="1093615" cy="9157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001A731-82DB-10E4-201B-D769915E9BA1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B80B5E-2333-8BBD-E60D-82627E42213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7" name="Oval 5">
            <a:extLst>
              <a:ext uri="{FF2B5EF4-FFF2-40B4-BE49-F238E27FC236}">
                <a16:creationId xmlns:a16="http://schemas.microsoft.com/office/drawing/2014/main" id="{83759CAD-6BCE-3EFB-C613-99BF59A219E6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767B269A-791F-8037-7BB0-0D050FB40FDC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29615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6F55AAAD-7AA7-13EA-B0AF-1B1571CB3679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14B79D48-01F2-CA14-EB23-8A5B04E1A689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4F13D8A9-9DA9-09F2-3B36-0DBA0D258EC8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D0860176-5357-4EE3-F04D-ABF0F79D1A4F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6406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57F48CC6-4BF3-B466-7B33-872F5370AD20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7E836C-456A-3231-65AE-AE8FDB2DF882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298328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Example: Find MST using Kruskal’s </a:t>
            </a:r>
          </a:p>
        </p:txBody>
      </p:sp>
      <p:sp>
        <p:nvSpPr>
          <p:cNvPr id="7475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A33EAC17-58D9-4B7F-B197-F6BDC21A9B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756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589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4757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5128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4758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808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4759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476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476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4762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4763" name="AutoShape 24"/>
          <p:cNvCxnSpPr>
            <a:cxnSpLocks noChangeShapeType="1"/>
            <a:stCxn id="74756" idx="3"/>
            <a:endCxn id="74758" idx="0"/>
          </p:cNvCxnSpPr>
          <p:nvPr>
            <p:custDataLst>
              <p:tags r:id="rId11"/>
            </p:custDataLst>
          </p:nvPr>
        </p:nvCxnSpPr>
        <p:spPr bwMode="auto">
          <a:xfrm flipH="1">
            <a:off x="2476501" y="19240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4" name="AutoShape 26"/>
          <p:cNvCxnSpPr>
            <a:cxnSpLocks noChangeShapeType="1"/>
            <a:stCxn id="74757" idx="2"/>
            <a:endCxn id="74756" idx="6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2819400" y="17033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5" name="AutoShape 32"/>
          <p:cNvCxnSpPr>
            <a:cxnSpLocks noChangeShapeType="1"/>
            <a:stCxn id="74759" idx="0"/>
            <a:endCxn id="74757" idx="4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3848100" y="21224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6" name="Text Box 4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5125" y="11430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4767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6600" y="1362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4768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1981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69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09800" y="2198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4770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4771" name="AutoShape 26"/>
          <p:cNvCxnSpPr>
            <a:cxnSpLocks noChangeShapeType="1"/>
            <a:stCxn id="74756" idx="5"/>
            <a:endCxn id="74759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2992439" y="1685926"/>
            <a:ext cx="720725" cy="1177925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772" name="AutoShape 26"/>
          <p:cNvCxnSpPr>
            <a:cxnSpLocks noChangeShapeType="1"/>
            <a:stCxn id="74758" idx="6"/>
            <a:endCxn id="74759" idx="3"/>
          </p:cNvCxnSpPr>
          <p:nvPr>
            <p:custDataLst>
              <p:tags r:id="rId20"/>
            </p:custDataLst>
          </p:nvPr>
        </p:nvCxnSpPr>
        <p:spPr bwMode="auto">
          <a:xfrm flipV="1">
            <a:off x="2667001" y="2905126"/>
            <a:ext cx="1274763" cy="936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73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3863" y="2647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4774" name="AutoShape 26"/>
          <p:cNvCxnSpPr>
            <a:cxnSpLocks noChangeShapeType="1"/>
            <a:stCxn id="74759" idx="6"/>
            <a:endCxn id="74761" idx="3"/>
          </p:cNvCxnSpPr>
          <p:nvPr>
            <p:custDataLst>
              <p:tags r:id="rId22"/>
            </p:custDataLst>
          </p:nvPr>
        </p:nvCxnSpPr>
        <p:spPr bwMode="auto">
          <a:xfrm flipV="1">
            <a:off x="4267201" y="2535238"/>
            <a:ext cx="969963" cy="23495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75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4063" y="2343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4776" name="AutoShape 32"/>
          <p:cNvCxnSpPr>
            <a:cxnSpLocks noChangeShapeType="1"/>
            <a:stCxn id="74761" idx="1"/>
            <a:endCxn id="74757" idx="6"/>
          </p:cNvCxnSpPr>
          <p:nvPr>
            <p:custDataLst>
              <p:tags r:id="rId24"/>
            </p:custDataLst>
          </p:nvPr>
        </p:nvCxnSpPr>
        <p:spPr bwMode="auto">
          <a:xfrm rot="16200000" flipV="1">
            <a:off x="4585495" y="1613695"/>
            <a:ext cx="561975" cy="74136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77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92663" y="1600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4778" name="AutoShape 26"/>
          <p:cNvCxnSpPr>
            <a:cxnSpLocks noChangeShapeType="1"/>
            <a:stCxn id="74758" idx="5"/>
            <a:endCxn id="74760" idx="1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2643982" y="3101182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9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59063" y="3257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4780" name="AutoShape 32"/>
          <p:cNvCxnSpPr>
            <a:cxnSpLocks noChangeShapeType="1"/>
            <a:stCxn id="74759" idx="4"/>
            <a:endCxn id="74760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3425032" y="30614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81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052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4782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402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4783" name="AutoShape 26"/>
          <p:cNvCxnSpPr>
            <a:cxnSpLocks noChangeShapeType="1"/>
            <a:stCxn id="74759" idx="5"/>
            <a:endCxn id="74762" idx="1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4472782" y="2643982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84" name="AutoShape 26"/>
          <p:cNvCxnSpPr>
            <a:cxnSpLocks noChangeShapeType="1"/>
            <a:stCxn id="74762" idx="0"/>
            <a:endCxn id="74761" idx="4"/>
          </p:cNvCxnSpPr>
          <p:nvPr>
            <p:custDataLst>
              <p:tags r:id="rId32"/>
            </p:custDataLst>
          </p:nvPr>
        </p:nvCxnSpPr>
        <p:spPr bwMode="auto">
          <a:xfrm rot="5400000" flipH="1" flipV="1">
            <a:off x="4991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85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57800" y="2667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4786" name="AutoShape 26"/>
          <p:cNvCxnSpPr>
            <a:cxnSpLocks noChangeShapeType="1"/>
            <a:stCxn id="74760" idx="6"/>
            <a:endCxn id="74762" idx="3"/>
          </p:cNvCxnSpPr>
          <p:nvPr>
            <p:custDataLst>
              <p:tags r:id="rId34"/>
            </p:custDataLst>
          </p:nvPr>
        </p:nvCxnSpPr>
        <p:spPr bwMode="auto">
          <a:xfrm flipV="1">
            <a:off x="3581401" y="35258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8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06864" y="335280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74788" name="Content Placeholder 2"/>
          <p:cNvSpPr>
            <a:spLocks noGrp="1"/>
          </p:cNvSpPr>
          <p:nvPr>
            <p:ph idx="1"/>
            <p:custDataLst>
              <p:tags r:id="rId36"/>
            </p:custDataLst>
          </p:nvPr>
        </p:nvSpPr>
        <p:spPr>
          <a:xfrm>
            <a:off x="6324600" y="1371600"/>
            <a:ext cx="3657600" cy="2819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Edges in sorted order:</a:t>
            </a:r>
          </a:p>
          <a:p>
            <a:pPr eaLnBrk="1" hangingPunct="1">
              <a:buFontTx/>
              <a:buNone/>
            </a:pPr>
            <a:r>
              <a:rPr lang="en-US"/>
              <a:t>1:  </a:t>
            </a:r>
            <a:r>
              <a:rPr lang="en-US">
                <a:solidFill>
                  <a:schemeClr val="bg2"/>
                </a:solidFill>
              </a:rPr>
              <a:t>(A,D)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(C,D)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(B,E)</a:t>
            </a:r>
            <a:r>
              <a:rPr lang="en-US"/>
              <a:t>, </a:t>
            </a:r>
            <a:r>
              <a:rPr lang="en-US">
                <a:solidFill>
                  <a:schemeClr val="bg2"/>
                </a:solidFill>
              </a:rPr>
              <a:t>(D,E)</a:t>
            </a:r>
          </a:p>
          <a:p>
            <a:pPr eaLnBrk="1" hangingPunct="1">
              <a:buFontTx/>
              <a:buNone/>
            </a:pPr>
            <a:r>
              <a:rPr lang="en-US"/>
              <a:t>2:  (A,B), (C,F), (A,C)</a:t>
            </a:r>
          </a:p>
          <a:p>
            <a:pPr eaLnBrk="1" hangingPunct="1">
              <a:buFontTx/>
              <a:buNone/>
            </a:pPr>
            <a:r>
              <a:rPr lang="en-US"/>
              <a:t>3:  (E,G)</a:t>
            </a:r>
          </a:p>
          <a:p>
            <a:pPr eaLnBrk="1" hangingPunct="1">
              <a:buFontTx/>
              <a:buNone/>
            </a:pPr>
            <a:r>
              <a:rPr lang="en-US"/>
              <a:t>5:  (D,G), (B,D)</a:t>
            </a:r>
          </a:p>
          <a:p>
            <a:pPr eaLnBrk="1" hangingPunct="1">
              <a:buFontTx/>
              <a:buNone/>
            </a:pPr>
            <a:r>
              <a:rPr lang="en-US"/>
              <a:t>6:  (D,F)</a:t>
            </a:r>
          </a:p>
          <a:p>
            <a:pPr eaLnBrk="1" hangingPunct="1">
              <a:buFontTx/>
              <a:buNone/>
            </a:pPr>
            <a:r>
              <a:rPr lang="en-US"/>
              <a:t>10: (F,G)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2514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Output: (A,D), (C,D), (B,E), (D,E)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D17204-378D-D09E-29D6-C39F5B324BAE}"/>
              </a:ext>
            </a:extLst>
          </p:cNvPr>
          <p:cNvGrpSpPr/>
          <p:nvPr/>
        </p:nvGrpSpPr>
        <p:grpSpPr>
          <a:xfrm>
            <a:off x="8236650" y="5334000"/>
            <a:ext cx="1093615" cy="906652"/>
            <a:chOff x="1967792" y="5333340"/>
            <a:chExt cx="1093615" cy="91571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3E6952-59AF-AA67-8A4C-EC7DBF74202B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ED2D5C-AA2D-F567-E0B9-2F8B7BFDF79D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1002B6-96E3-4E73-8DD5-9B3F121AC4F6}"/>
              </a:ext>
            </a:extLst>
          </p:cNvPr>
          <p:cNvGrpSpPr/>
          <p:nvPr/>
        </p:nvGrpSpPr>
        <p:grpSpPr>
          <a:xfrm>
            <a:off x="9435392" y="5333742"/>
            <a:ext cx="1093615" cy="906652"/>
            <a:chOff x="1967792" y="5333340"/>
            <a:chExt cx="1093615" cy="9157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7B013C-319A-5BEF-3F6C-C846145DF0DF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CF6AEED-EB38-C0DC-8175-BF5C2F31095B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7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09D881-287B-639D-41F7-5CB5D26BC85D}"/>
              </a:ext>
            </a:extLst>
          </p:cNvPr>
          <p:cNvGrpSpPr/>
          <p:nvPr/>
        </p:nvGrpSpPr>
        <p:grpSpPr>
          <a:xfrm>
            <a:off x="1967792" y="5337873"/>
            <a:ext cx="2482356" cy="906652"/>
            <a:chOff x="1967792" y="5333340"/>
            <a:chExt cx="1093615" cy="91571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B0EA97-50A5-23DA-AA25-054564776E86}"/>
                </a:ext>
              </a:extLst>
            </p:cNvPr>
            <p:cNvSpPr/>
            <p:nvPr/>
          </p:nvSpPr>
          <p:spPr>
            <a:xfrm>
              <a:off x="1967792" y="5333340"/>
              <a:ext cx="1093615" cy="91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D191C4E-C069-DEED-F349-F7FFF7DFFF69}"/>
                </a:ext>
              </a:extLst>
            </p:cNvPr>
            <p:cNvSpPr/>
            <p:nvPr/>
          </p:nvSpPr>
          <p:spPr>
            <a:xfrm>
              <a:off x="1967792" y="5333340"/>
              <a:ext cx="1093615" cy="292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Group 1</a:t>
              </a:r>
            </a:p>
          </p:txBody>
        </p:sp>
      </p:grpSp>
      <p:sp>
        <p:nvSpPr>
          <p:cNvPr id="54" name="Oval 5">
            <a:extLst>
              <a:ext uri="{FF2B5EF4-FFF2-40B4-BE49-F238E27FC236}">
                <a16:creationId xmlns:a16="http://schemas.microsoft.com/office/drawing/2014/main" id="{3D56AA1D-5137-01BB-4177-89DA782352E5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95357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1C48B4EC-8331-B243-797D-253F72DE9AC2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20628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4AF43B70-63B9-51A0-E066-97C5AA481442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0473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18A45534-DBD5-3F33-7FAE-279969D33253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83393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8" name="Oval 10">
            <a:extLst>
              <a:ext uri="{FF2B5EF4-FFF2-40B4-BE49-F238E27FC236}">
                <a16:creationId xmlns:a16="http://schemas.microsoft.com/office/drawing/2014/main" id="{EE7E5D97-D2E7-4BB7-4A9E-7B7DD39D5256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17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9" name="Oval 11">
            <a:extLst>
              <a:ext uri="{FF2B5EF4-FFF2-40B4-BE49-F238E27FC236}">
                <a16:creationId xmlns:a16="http://schemas.microsoft.com/office/drawing/2014/main" id="{A22CCDDE-C155-1B1A-9DA6-2AD4B014CA18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5076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4F04EE60-FD1E-3670-385E-5DFF1AB6B27E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53600" y="5746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9D2260-EAEE-2A56-3515-22E9585CFBF2}"/>
              </a:ext>
            </a:extLst>
          </p:cNvPr>
          <p:cNvSpPr txBox="1"/>
          <p:nvPr/>
        </p:nvSpPr>
        <p:spPr>
          <a:xfrm>
            <a:off x="314603" y="5285085"/>
            <a:ext cx="1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State of Disjoint Set :</a:t>
            </a:r>
          </a:p>
        </p:txBody>
      </p:sp>
    </p:spTree>
    <p:extLst>
      <p:ext uri="{BB962C8B-B14F-4D97-AF65-F5344CB8AC3E}">
        <p14:creationId xmlns:p14="http://schemas.microsoft.com/office/powerpoint/2010/main" val="211146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5603</Words>
  <Application>Microsoft Office PowerPoint</Application>
  <PresentationFormat>Widescreen</PresentationFormat>
  <Paragraphs>1625</Paragraphs>
  <Slides>66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Lato</vt:lpstr>
      <vt:lpstr>Roboto</vt:lpstr>
      <vt:lpstr>Office Theme</vt:lpstr>
      <vt:lpstr>CSE 332: Data Structures &amp; Parallelism Lecture 26: Disjoint Sets</vt:lpstr>
      <vt:lpstr>Announcements</vt:lpstr>
      <vt:lpstr>Remember Kruskal’s Algorithm for MST?</vt:lpstr>
      <vt:lpstr>Remember Kruskal’s Algorithm for MST?</vt:lpstr>
      <vt:lpstr>Example: Find MST using Kruskal’s </vt:lpstr>
      <vt:lpstr>Example: Find MST using Kruskal’s </vt:lpstr>
      <vt:lpstr>Example: Find MST using Kruskal’s </vt:lpstr>
      <vt:lpstr>Example: Find MST using Kruskal’s </vt:lpstr>
      <vt:lpstr>Example: Find MST using Kruskal’s </vt:lpstr>
      <vt:lpstr>Example: Find MST using Kruskal’s</vt:lpstr>
      <vt:lpstr>Example: Find MST using Kruskal’s </vt:lpstr>
      <vt:lpstr>Example: Find MST using Kruskal’s </vt:lpstr>
      <vt:lpstr>Example: Find MST using Kruskal’s</vt:lpstr>
      <vt:lpstr>Equivalence Class</vt:lpstr>
      <vt:lpstr>Equivalence Relations</vt:lpstr>
      <vt:lpstr>Example: Find MST using Kruskal’s </vt:lpstr>
      <vt:lpstr>Formalization: Disjoint Set ADT</vt:lpstr>
      <vt:lpstr>Practical Runtime Goals of DS ADT</vt:lpstr>
      <vt:lpstr>Why we need a new datastructure?</vt:lpstr>
      <vt:lpstr>Why we need a new datastructure?</vt:lpstr>
      <vt:lpstr>Why we need a new datastructure?</vt:lpstr>
      <vt:lpstr>Data Structure for DS ADT</vt:lpstr>
      <vt:lpstr>Up-Tree Datastructure</vt:lpstr>
      <vt:lpstr>Up-Tree Datastructure</vt:lpstr>
      <vt:lpstr>Find Operation</vt:lpstr>
      <vt:lpstr>Union Operation</vt:lpstr>
      <vt:lpstr>Union Operation</vt:lpstr>
      <vt:lpstr>Union Operation</vt:lpstr>
      <vt:lpstr>Union Operation</vt:lpstr>
      <vt:lpstr>Simple Implementation</vt:lpstr>
      <vt:lpstr>Simple Implementation</vt:lpstr>
      <vt:lpstr>Implementation</vt:lpstr>
      <vt:lpstr>Implementation</vt:lpstr>
      <vt:lpstr>A bad case :(</vt:lpstr>
      <vt:lpstr>Making Improvements</vt:lpstr>
      <vt:lpstr>Union-by-size / Weighted Union</vt:lpstr>
      <vt:lpstr>Union-by-size / Weighted Union</vt:lpstr>
      <vt:lpstr>A bad case :(</vt:lpstr>
      <vt:lpstr>Analysis of Weighted Union Guarantees</vt:lpstr>
      <vt:lpstr>Analysis of Weighted Union Guarantees</vt:lpstr>
      <vt:lpstr>Informal Analysis of Weighted Union Guarantees</vt:lpstr>
      <vt:lpstr>Informal Analysis of Weighted Union Guarantees</vt:lpstr>
      <vt:lpstr>Nice analysis, so what?</vt:lpstr>
      <vt:lpstr>Array Implementation</vt:lpstr>
      <vt:lpstr>Weighted Union Upgrade!</vt:lpstr>
      <vt:lpstr>Weighted Union Upgrade!</vt:lpstr>
      <vt:lpstr>Nifty Storage Trick</vt:lpstr>
      <vt:lpstr>Nifty Storage Trick</vt:lpstr>
      <vt:lpstr>Weighted Union Upgrade!</vt:lpstr>
      <vt:lpstr>Next Upgrade! PC</vt:lpstr>
      <vt:lpstr>Path Compression</vt:lpstr>
      <vt:lpstr>Try it yourself</vt:lpstr>
      <vt:lpstr>Try it yourself</vt:lpstr>
      <vt:lpstr>Try it yourself</vt:lpstr>
      <vt:lpstr>Path Compression Find</vt:lpstr>
      <vt:lpstr>Interlude: A Really Slow Function</vt:lpstr>
      <vt:lpstr>Interlude: An even slower Function</vt:lpstr>
      <vt:lpstr>Okay back to Path Compression</vt:lpstr>
      <vt:lpstr>Looking back :,)</vt:lpstr>
      <vt:lpstr>Kruskal’s Runtime</vt:lpstr>
      <vt:lpstr>Kruskal’s Runtime</vt:lpstr>
      <vt:lpstr>Kruskal’s Runtime</vt:lpstr>
      <vt:lpstr>Another Use-case Maze Creation:</vt:lpstr>
      <vt:lpstr>Another Use-case Maze Creation:</vt:lpstr>
      <vt:lpstr>Another Use-case Maze Creation: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406</cp:revision>
  <cp:lastPrinted>2022-05-27T01:08:31Z</cp:lastPrinted>
  <dcterms:created xsi:type="dcterms:W3CDTF">2021-11-15T03:16:16Z</dcterms:created>
  <dcterms:modified xsi:type="dcterms:W3CDTF">2022-05-27T03:02:39Z</dcterms:modified>
</cp:coreProperties>
</file>