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6" r:id="rId2"/>
    <p:sldId id="77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81" r:id="rId23"/>
  </p:sldIdLst>
  <p:sldSz cx="9144000" cy="6858000" type="screen4x3"/>
  <p:notesSz cx="6985000" cy="9283700"/>
  <p:custDataLst>
    <p:tags r:id="rId26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ABD09D-1F53-4C1B-A17B-360785E542D8}" v="103" dt="2022-05-16T05:48:26.1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6DABD09D-1F53-4C1B-A17B-360785E542D8}"/>
    <pc:docChg chg="custSel delSld modSld">
      <pc:chgData name="Richard Anderson" userId="4654cc452026b74c" providerId="LiveId" clId="{6DABD09D-1F53-4C1B-A17B-360785E542D8}" dt="2022-05-16T05:48:26.131" v="356" actId="21"/>
      <pc:docMkLst>
        <pc:docMk/>
      </pc:docMkLst>
      <pc:sldChg chg="modSp mod">
        <pc:chgData name="Richard Anderson" userId="4654cc452026b74c" providerId="LiveId" clId="{6DABD09D-1F53-4C1B-A17B-360785E542D8}" dt="2022-05-16T05:29:14.741" v="14" actId="20577"/>
        <pc:sldMkLst>
          <pc:docMk/>
          <pc:sldMk cId="0" sldId="256"/>
        </pc:sldMkLst>
        <pc:spChg chg="mod">
          <ac:chgData name="Richard Anderson" userId="4654cc452026b74c" providerId="LiveId" clId="{6DABD09D-1F53-4C1B-A17B-360785E542D8}" dt="2022-05-16T05:29:14.741" v="1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7:43.526" v="203" actId="20577"/>
        <pc:sldMkLst>
          <pc:docMk/>
          <pc:sldMk cId="0" sldId="258"/>
        </pc:sldMkLst>
        <pc:spChg chg="del">
          <ac:chgData name="Richard Anderson" userId="4654cc452026b74c" providerId="LiveId" clId="{6DABD09D-1F53-4C1B-A17B-360785E542D8}" dt="2022-05-16T05:37:36.596" v="200" actId="21"/>
          <ac:spMkLst>
            <pc:docMk/>
            <pc:sldMk cId="0" sldId="258"/>
            <ac:spMk id="614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7:43.526" v="203" actId="20577"/>
          <ac:spMkLst>
            <pc:docMk/>
            <pc:sldMk cId="0" sldId="258"/>
            <ac:spMk id="614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6:48.776" v="196" actId="948"/>
          <ac:spMkLst>
            <pc:docMk/>
            <pc:sldMk cId="0" sldId="258"/>
            <ac:spMk id="61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8:33.842" v="208" actId="5793"/>
        <pc:sldMkLst>
          <pc:docMk/>
          <pc:sldMk cId="0" sldId="259"/>
        </pc:sldMkLst>
        <pc:spChg chg="del">
          <ac:chgData name="Richard Anderson" userId="4654cc452026b74c" providerId="LiveId" clId="{6DABD09D-1F53-4C1B-A17B-360785E542D8}" dt="2022-05-16T05:38:04.925" v="204" actId="21"/>
          <ac:spMkLst>
            <pc:docMk/>
            <pc:sldMk cId="0" sldId="259"/>
            <ac:spMk id="717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8:33.842" v="208" actId="5793"/>
          <ac:spMkLst>
            <pc:docMk/>
            <pc:sldMk cId="0" sldId="259"/>
            <ac:spMk id="7172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38:46.961" v="209" actId="21"/>
        <pc:sldMkLst>
          <pc:docMk/>
          <pc:sldMk cId="0" sldId="260"/>
        </pc:sldMkLst>
        <pc:spChg chg="del">
          <ac:chgData name="Richard Anderson" userId="4654cc452026b74c" providerId="LiveId" clId="{6DABD09D-1F53-4C1B-A17B-360785E542D8}" dt="2022-05-16T05:38:46.961" v="209" actId="21"/>
          <ac:spMkLst>
            <pc:docMk/>
            <pc:sldMk cId="0" sldId="260"/>
            <ac:spMk id="819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9:16.296" v="215" actId="5793"/>
        <pc:sldMkLst>
          <pc:docMk/>
          <pc:sldMk cId="0" sldId="261"/>
        </pc:sldMkLst>
        <pc:spChg chg="del">
          <ac:chgData name="Richard Anderson" userId="4654cc452026b74c" providerId="LiveId" clId="{6DABD09D-1F53-4C1B-A17B-360785E542D8}" dt="2022-05-16T05:38:57.848" v="210" actId="21"/>
          <ac:spMkLst>
            <pc:docMk/>
            <pc:sldMk cId="0" sldId="261"/>
            <ac:spMk id="92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9:16.296" v="215" actId="5793"/>
          <ac:spMkLst>
            <pc:docMk/>
            <pc:sldMk cId="0" sldId="261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0:12.090" v="219" actId="5793"/>
        <pc:sldMkLst>
          <pc:docMk/>
          <pc:sldMk cId="0" sldId="262"/>
        </pc:sldMkLst>
        <pc:spChg chg="del">
          <ac:chgData name="Richard Anderson" userId="4654cc452026b74c" providerId="LiveId" clId="{6DABD09D-1F53-4C1B-A17B-360785E542D8}" dt="2022-05-16T05:39:34.417" v="216" actId="21"/>
          <ac:spMkLst>
            <pc:docMk/>
            <pc:sldMk cId="0" sldId="262"/>
            <ac:spMk id="1024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0:12.090" v="219" actId="5793"/>
          <ac:spMkLst>
            <pc:docMk/>
            <pc:sldMk cId="0" sldId="262"/>
            <ac:spMk id="10244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20.212" v="220" actId="21"/>
        <pc:sldMkLst>
          <pc:docMk/>
          <pc:sldMk cId="0" sldId="263"/>
        </pc:sldMkLst>
        <pc:spChg chg="del">
          <ac:chgData name="Richard Anderson" userId="4654cc452026b74c" providerId="LiveId" clId="{6DABD09D-1F53-4C1B-A17B-360785E542D8}" dt="2022-05-16T05:40:20.212" v="220" actId="21"/>
          <ac:spMkLst>
            <pc:docMk/>
            <pc:sldMk cId="0" sldId="263"/>
            <ac:spMk id="1127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33.698" v="221" actId="21"/>
        <pc:sldMkLst>
          <pc:docMk/>
          <pc:sldMk cId="0" sldId="264"/>
        </pc:sldMkLst>
        <pc:spChg chg="del">
          <ac:chgData name="Richard Anderson" userId="4654cc452026b74c" providerId="LiveId" clId="{6DABD09D-1F53-4C1B-A17B-360785E542D8}" dt="2022-05-16T05:40:33.698" v="221" actId="21"/>
          <ac:spMkLst>
            <pc:docMk/>
            <pc:sldMk cId="0" sldId="264"/>
            <ac:spMk id="1229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51.343" v="222" actId="21"/>
        <pc:sldMkLst>
          <pc:docMk/>
          <pc:sldMk cId="0" sldId="265"/>
        </pc:sldMkLst>
        <pc:spChg chg="del">
          <ac:chgData name="Richard Anderson" userId="4654cc452026b74c" providerId="LiveId" clId="{6DABD09D-1F53-4C1B-A17B-360785E542D8}" dt="2022-05-16T05:40:51.343" v="222" actId="21"/>
          <ac:spMkLst>
            <pc:docMk/>
            <pc:sldMk cId="0" sldId="265"/>
            <ac:spMk id="1331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1:25.957" v="226" actId="21"/>
        <pc:sldMkLst>
          <pc:docMk/>
          <pc:sldMk cId="0" sldId="266"/>
        </pc:sldMkLst>
        <pc:spChg chg="del">
          <ac:chgData name="Richard Anderson" userId="4654cc452026b74c" providerId="LiveId" clId="{6DABD09D-1F53-4C1B-A17B-360785E542D8}" dt="2022-05-16T05:41:25.957" v="226" actId="21"/>
          <ac:spMkLst>
            <pc:docMk/>
            <pc:sldMk cId="0" sldId="266"/>
            <ac:spMk id="1433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17.636" v="225" actId="5793"/>
          <ac:spMkLst>
            <pc:docMk/>
            <pc:sldMk cId="0" sldId="266"/>
            <ac:spMk id="1434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2:24.161" v="267" actId="1038"/>
        <pc:sldMkLst>
          <pc:docMk/>
          <pc:sldMk cId="0" sldId="267"/>
        </pc:sldMkLst>
        <pc:spChg chg="del">
          <ac:chgData name="Richard Anderson" userId="4654cc452026b74c" providerId="LiveId" clId="{6DABD09D-1F53-4C1B-A17B-360785E542D8}" dt="2022-05-16T05:41:52.783" v="232" actId="21"/>
          <ac:spMkLst>
            <pc:docMk/>
            <pc:sldMk cId="0" sldId="267"/>
            <ac:spMk id="1536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46.507" v="231" actId="5793"/>
          <ac:spMkLst>
            <pc:docMk/>
            <pc:sldMk cId="0" sldId="267"/>
            <ac:spMk id="1536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24.161" v="267" actId="1038"/>
          <ac:spMkLst>
            <pc:docMk/>
            <pc:sldMk cId="0" sldId="267"/>
            <ac:spMk id="1536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09.476" v="255" actId="1035"/>
          <ac:spMkLst>
            <pc:docMk/>
            <pc:sldMk cId="0" sldId="267"/>
            <ac:spMk id="15369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2:32.499" v="268" actId="21"/>
        <pc:sldMkLst>
          <pc:docMk/>
          <pc:sldMk cId="0" sldId="268"/>
        </pc:sldMkLst>
        <pc:spChg chg="del">
          <ac:chgData name="Richard Anderson" userId="4654cc452026b74c" providerId="LiveId" clId="{6DABD09D-1F53-4C1B-A17B-360785E542D8}" dt="2022-05-16T05:42:32.499" v="268" actId="21"/>
          <ac:spMkLst>
            <pc:docMk/>
            <pc:sldMk cId="0" sldId="268"/>
            <ac:spMk id="16386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27.910" v="279" actId="478"/>
        <pc:sldMkLst>
          <pc:docMk/>
          <pc:sldMk cId="0" sldId="269"/>
        </pc:sldMkLst>
        <pc:spChg chg="del">
          <ac:chgData name="Richard Anderson" userId="4654cc452026b74c" providerId="LiveId" clId="{6DABD09D-1F53-4C1B-A17B-360785E542D8}" dt="2022-05-16T05:43:27.910" v="279" actId="478"/>
          <ac:spMkLst>
            <pc:docMk/>
            <pc:sldMk cId="0" sldId="269"/>
            <ac:spMk id="174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23.844" v="278" actId="14100"/>
          <ac:spMkLst>
            <pc:docMk/>
            <pc:sldMk cId="0" sldId="26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47.333" v="283" actId="478"/>
        <pc:sldMkLst>
          <pc:docMk/>
          <pc:sldMk cId="0" sldId="270"/>
        </pc:sldMkLst>
        <pc:spChg chg="del">
          <ac:chgData name="Richard Anderson" userId="4654cc452026b74c" providerId="LiveId" clId="{6DABD09D-1F53-4C1B-A17B-360785E542D8}" dt="2022-05-16T05:43:47.333" v="283" actId="478"/>
          <ac:spMkLst>
            <pc:docMk/>
            <pc:sldMk cId="0" sldId="270"/>
            <ac:spMk id="1843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42.733" v="281" actId="20577"/>
          <ac:spMkLst>
            <pc:docMk/>
            <pc:sldMk cId="0" sldId="270"/>
            <ac:spMk id="18436" creationId="{00000000-0000-0000-0000-000000000000}"/>
          </ac:spMkLst>
        </pc:spChg>
        <pc:spChg chg="del">
          <ac:chgData name="Richard Anderson" userId="4654cc452026b74c" providerId="LiveId" clId="{6DABD09D-1F53-4C1B-A17B-360785E542D8}" dt="2022-05-16T05:43:44.822" v="282" actId="478"/>
          <ac:spMkLst>
            <pc:docMk/>
            <pc:sldMk cId="0" sldId="270"/>
            <ac:spMk id="1843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4:08.823" v="287" actId="478"/>
        <pc:sldMkLst>
          <pc:docMk/>
          <pc:sldMk cId="0" sldId="271"/>
        </pc:sldMkLst>
        <pc:spChg chg="del">
          <ac:chgData name="Richard Anderson" userId="4654cc452026b74c" providerId="LiveId" clId="{6DABD09D-1F53-4C1B-A17B-360785E542D8}" dt="2022-05-16T05:44:08.823" v="287" actId="478"/>
          <ac:spMkLst>
            <pc:docMk/>
            <pc:sldMk cId="0" sldId="271"/>
            <ac:spMk id="1945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4:01.998" v="286" actId="5793"/>
          <ac:spMkLst>
            <pc:docMk/>
            <pc:sldMk cId="0" sldId="271"/>
            <ac:spMk id="1946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4:18.006" v="288" actId="478"/>
        <pc:sldMkLst>
          <pc:docMk/>
          <pc:sldMk cId="0" sldId="272"/>
        </pc:sldMkLst>
        <pc:spChg chg="del">
          <ac:chgData name="Richard Anderson" userId="4654cc452026b74c" providerId="LiveId" clId="{6DABD09D-1F53-4C1B-A17B-360785E542D8}" dt="2022-05-16T05:44:18.006" v="288" actId="478"/>
          <ac:spMkLst>
            <pc:docMk/>
            <pc:sldMk cId="0" sldId="272"/>
            <ac:spMk id="20482" creationId="{00000000-0000-0000-0000-000000000000}"/>
          </ac:spMkLst>
        </pc:spChg>
      </pc:sldChg>
      <pc:sldChg chg="modSp mod">
        <pc:chgData name="Richard Anderson" userId="4654cc452026b74c" providerId="LiveId" clId="{6DABD09D-1F53-4C1B-A17B-360785E542D8}" dt="2022-05-16T05:45:03.013" v="299" actId="27636"/>
        <pc:sldMkLst>
          <pc:docMk/>
          <pc:sldMk cId="0" sldId="273"/>
        </pc:sldMkLst>
        <pc:spChg chg="mod">
          <ac:chgData name="Richard Anderson" userId="4654cc452026b74c" providerId="LiveId" clId="{6DABD09D-1F53-4C1B-A17B-360785E542D8}" dt="2022-05-16T05:44:54.004" v="296" actId="21"/>
          <ac:spMkLst>
            <pc:docMk/>
            <pc:sldMk cId="0" sldId="273"/>
            <ac:spMk id="215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03.013" v="299" actId="27636"/>
          <ac:spMkLst>
            <pc:docMk/>
            <pc:sldMk cId="0" sldId="273"/>
            <ac:spMk id="2150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5:29.826" v="301" actId="478"/>
        <pc:sldMkLst>
          <pc:docMk/>
          <pc:sldMk cId="0" sldId="274"/>
        </pc:sldMkLst>
        <pc:spChg chg="del">
          <ac:chgData name="Richard Anderson" userId="4654cc452026b74c" providerId="LiveId" clId="{6DABD09D-1F53-4C1B-A17B-360785E542D8}" dt="2022-05-16T05:45:29.826" v="301" actId="478"/>
          <ac:spMkLst>
            <pc:docMk/>
            <pc:sldMk cId="0" sldId="274"/>
            <ac:spMk id="2253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20.597" v="300" actId="5793"/>
          <ac:spMkLst>
            <pc:docMk/>
            <pc:sldMk cId="0" sldId="274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19.325" v="334" actId="5793"/>
        <pc:sldMkLst>
          <pc:docMk/>
          <pc:sldMk cId="0" sldId="275"/>
        </pc:sldMkLst>
        <pc:spChg chg="del">
          <ac:chgData name="Richard Anderson" userId="4654cc452026b74c" providerId="LiveId" clId="{6DABD09D-1F53-4C1B-A17B-360785E542D8}" dt="2022-05-16T05:45:38.886" v="302" actId="478"/>
          <ac:spMkLst>
            <pc:docMk/>
            <pc:sldMk cId="0" sldId="275"/>
            <ac:spMk id="2355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19.325" v="334" actId="5793"/>
          <ac:spMkLst>
            <pc:docMk/>
            <pc:sldMk cId="0" sldId="275"/>
            <ac:spMk id="2355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57.462" v="303" actId="948"/>
          <ac:spMkLst>
            <pc:docMk/>
            <pc:sldMk cId="0" sldId="275"/>
            <ac:spMk id="235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25.904" v="335" actId="5793"/>
        <pc:sldMkLst>
          <pc:docMk/>
          <pc:sldMk cId="0" sldId="276"/>
        </pc:sldMkLst>
        <pc:spChg chg="del">
          <ac:chgData name="Richard Anderson" userId="4654cc452026b74c" providerId="LiveId" clId="{6DABD09D-1F53-4C1B-A17B-360785E542D8}" dt="2022-05-16T05:46:09.062" v="304" actId="478"/>
          <ac:spMkLst>
            <pc:docMk/>
            <pc:sldMk cId="0" sldId="276"/>
            <ac:spMk id="2457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25.904" v="335" actId="5793"/>
          <ac:spMkLst>
            <pc:docMk/>
            <pc:sldMk cId="0" sldId="276"/>
            <ac:spMk id="2458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24.503" v="305" actId="948"/>
          <ac:spMkLst>
            <pc:docMk/>
            <pc:sldMk cId="0" sldId="276"/>
            <ac:spMk id="2458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1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6:59.342" v="333" actId="1038"/>
          <ac:grpSpMkLst>
            <pc:docMk/>
            <pc:sldMk cId="0" sldId="276"/>
            <ac:grpSpMk id="24583" creationId="{00000000-0000-0000-0000-000000000000}"/>
          </ac:grpSpMkLst>
        </pc:grpChg>
      </pc:sldChg>
      <pc:sldChg chg="delSp modSp mod">
        <pc:chgData name="Richard Anderson" userId="4654cc452026b74c" providerId="LiveId" clId="{6DABD09D-1F53-4C1B-A17B-360785E542D8}" dt="2022-05-16T05:48:05.612" v="355" actId="5793"/>
        <pc:sldMkLst>
          <pc:docMk/>
          <pc:sldMk cId="0" sldId="277"/>
        </pc:sldMkLst>
        <pc:spChg chg="del">
          <ac:chgData name="Richard Anderson" userId="4654cc452026b74c" providerId="LiveId" clId="{6DABD09D-1F53-4C1B-A17B-360785E542D8}" dt="2022-05-16T05:47:38.283" v="336" actId="21"/>
          <ac:spMkLst>
            <pc:docMk/>
            <pc:sldMk cId="0" sldId="277"/>
            <ac:spMk id="25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8:05.612" v="355" actId="5793"/>
          <ac:spMkLst>
            <pc:docMk/>
            <pc:sldMk cId="0" sldId="277"/>
            <ac:spMk id="25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8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7:57.780" v="354" actId="1038"/>
          <ac:grpSpMkLst>
            <pc:docMk/>
            <pc:sldMk cId="0" sldId="277"/>
            <ac:grpSpMk id="25606" creationId="{00000000-0000-0000-0000-000000000000}"/>
          </ac:grpSpMkLst>
        </pc:grpChg>
      </pc:sldChg>
      <pc:sldChg chg="delSp">
        <pc:chgData name="Richard Anderson" userId="4654cc452026b74c" providerId="LiveId" clId="{6DABD09D-1F53-4C1B-A17B-360785E542D8}" dt="2022-05-16T05:48:26.131" v="356" actId="21"/>
        <pc:sldMkLst>
          <pc:docMk/>
          <pc:sldMk cId="0" sldId="281"/>
        </pc:sldMkLst>
        <pc:spChg chg="del">
          <ac:chgData name="Richard Anderson" userId="4654cc452026b74c" providerId="LiveId" clId="{6DABD09D-1F53-4C1B-A17B-360785E542D8}" dt="2022-05-16T05:48:26.131" v="356" actId="21"/>
          <ac:spMkLst>
            <pc:docMk/>
            <pc:sldMk cId="0" sldId="281"/>
            <ac:spMk id="29698" creationId="{00000000-0000-0000-0000-000000000000}"/>
          </ac:spMkLst>
        </pc:spChg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11485327" sldId="72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35458488" sldId="72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50061290" sldId="72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4130164" sldId="74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394709842" sldId="74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459729681" sldId="75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812516595" sldId="75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669623432" sldId="75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267910813" sldId="75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8361614" sldId="75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91205819" sldId="75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3270547" sldId="75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888822849" sldId="75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913894291" sldId="75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030810829" sldId="76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74810339" sldId="76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044275753" sldId="76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62476752" sldId="76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682183810" sldId="76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841202344" sldId="76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72299955" sldId="76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017519489" sldId="76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94415277" sldId="76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99057510" sldId="77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07341464" sldId="77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34619451" sldId="77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262138582" sldId="77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53765471" sldId="77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22316765" sldId="775"/>
        </pc:sldMkLst>
      </pc:sldChg>
      <pc:sldChg chg="modSp mod">
        <pc:chgData name="Richard Anderson" userId="4654cc452026b74c" providerId="LiveId" clId="{6DABD09D-1F53-4C1B-A17B-360785E542D8}" dt="2022-05-16T05:33:27.278" v="195" actId="20577"/>
        <pc:sldMkLst>
          <pc:docMk/>
          <pc:sldMk cId="3232925340" sldId="776"/>
        </pc:sldMkLst>
        <pc:spChg chg="mod">
          <ac:chgData name="Richard Anderson" userId="4654cc452026b74c" providerId="LiveId" clId="{6DABD09D-1F53-4C1B-A17B-360785E542D8}" dt="2022-05-16T05:33:27.278" v="195" actId="20577"/>
          <ac:spMkLst>
            <pc:docMk/>
            <pc:sldMk cId="3232925340" sldId="776"/>
            <ac:spMk id="3" creationId="{00000000-0000-0000-0000-000000000000}"/>
          </ac:spMkLst>
        </pc:sp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608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Each of the red areas breaks one of these constraints.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We won’t always require the constraint that the tree be directed.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In fact, if it’s not directed, we can just pick a root and hang everything from that node (making the edges directed); so, it’s not a big deal.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085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And, in fact, if we weaken some of our tree requirements, we get a DAG!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DAGs are a very common representation for dependence graphs.  The DAG here shows the non-recursive call-graph from a program.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18025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operations: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edges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 adj. to a vertex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check whether an edge exists</a:t>
            </a: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239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operations: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edges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 adj. to a vertex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check whether an edge exists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3552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Some operations: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edges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iterate over vertices adj. to a vertex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  check whether an edge exists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496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And here’s some directed graph examples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7905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789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I’m not convinced this is really an ADT, but it is certainly an important structure.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3556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I’m not convinced this is really an ADT, but it is certainly an important structure.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9141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How could we store weights in a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matrix?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List?</a:t>
            </a:r>
          </a:p>
        </p:txBody>
      </p:sp>
    </p:spTree>
    <p:extLst>
      <p:ext uri="{BB962C8B-B14F-4D97-AF65-F5344CB8AC3E}">
        <p14:creationId xmlns:p14="http://schemas.microsoft.com/office/powerpoint/2010/main" val="4255328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0963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Cycles in undirected graphs can’t repeat an edge. Why would we say that?</a:t>
            </a:r>
          </a:p>
        </p:txBody>
      </p:sp>
    </p:spTree>
    <p:extLst>
      <p:ext uri="{BB962C8B-B14F-4D97-AF65-F5344CB8AC3E}">
        <p14:creationId xmlns:p14="http://schemas.microsoft.com/office/powerpoint/2010/main" val="1946428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Cycles in undirected graphs can’t repeat an edge. Why would we say that?</a:t>
            </a:r>
          </a:p>
        </p:txBody>
      </p:sp>
    </p:spTree>
    <p:extLst>
      <p:ext uri="{BB962C8B-B14F-4D97-AF65-F5344CB8AC3E}">
        <p14:creationId xmlns:p14="http://schemas.microsoft.com/office/powerpoint/2010/main" val="29271704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Can a directed graph which is strongly connected be acyclic?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NO. (Except the trivial one node case.) There must be a path from A to B and a path from B to A; so, there must be a cycle.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What about a weakly connected directed graph?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YES! See the one on the slide.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There are also further definitions of these; for example, the concept of </a:t>
            </a:r>
            <a:r>
              <a:rPr lang="en-US" altLang="en-US" sz="1200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bi</a:t>
            </a: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connectivity showed up in my satisfiability research: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Does the graph have two distinct paths between any two vertices.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396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5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Can a directed graph which is strongly connected be acyclic?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NO. (Except the trivial one node case.) There must be a path from A to B and a path from B to A; so, there must be a cycle.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What about a weakly connected directed graph?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YES! See the one on the slide.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There are also further definitions of these; for example, the concept of </a:t>
            </a:r>
            <a:r>
              <a:rPr lang="en-US" altLang="en-US" sz="1200" i="1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bi</a:t>
            </a: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connectivity showed up in my satisfiability research: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Does the graph have two distinct paths between any two vertices.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3220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5059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Each of the red areas breaks one of these constraints.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We won’t always require the constraint that the tree be directed.</a:t>
            </a: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endParaRPr lang="en-US" altLang="en-US" sz="12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defTabSz="914400" eaLnBrk="1">
              <a:lnSpc>
                <a:spcPct val="100000"/>
              </a:lnSpc>
              <a:spcBef>
                <a:spcPts val="400"/>
              </a:spcBef>
            </a:pPr>
            <a:r>
              <a:rPr lang="en-US" altLang="en-US" sz="12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In fact, if it’s not directed, we can just pick a root and hang everything from that node (making the edges directed); so, it’s not a big deal.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0078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21: Graph Theory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4613"/>
            <a:ext cx="77724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Path Length and Cost</a:t>
            </a:r>
            <a:endParaRPr lang="en-US" altLang="en-US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990600"/>
          </a:xfrm>
        </p:spPr>
        <p:txBody>
          <a:bodyPr lIns="0" tIns="0" rIns="0" bIns="0"/>
          <a:lstStyle/>
          <a:p>
            <a:pPr marL="225425" indent="-225425" defTabSz="914400" eaLnBrk="1">
              <a:spcBef>
                <a:spcPts val="600"/>
              </a:spcBef>
              <a:buClr>
                <a:srgbClr val="008000"/>
              </a:buClr>
              <a:buFontTx/>
              <a:buChar char="•"/>
            </a:pPr>
            <a:r>
              <a:rPr lang="en-US" altLang="en-US" sz="2400" i="1">
                <a:solidFill>
                  <a:srgbClr val="008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Path length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: the number of edges in the path</a:t>
            </a:r>
          </a:p>
          <a:p>
            <a:pPr marL="225425" indent="-225425" defTabSz="914400" eaLnBrk="1">
              <a:spcBef>
                <a:spcPts val="600"/>
              </a:spcBef>
              <a:buClr>
                <a:srgbClr val="008000"/>
              </a:buClr>
              <a:buFontTx/>
              <a:buChar char="•"/>
            </a:pPr>
            <a:r>
              <a:rPr lang="en-US" altLang="en-US" sz="2400" i="1">
                <a:solidFill>
                  <a:srgbClr val="008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Path cost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: the sum of the costs of each edge</a:t>
            </a:r>
            <a:endParaRPr lang="en-US" altLang="en-US"/>
          </a:p>
        </p:txBody>
      </p:sp>
      <p:cxnSp>
        <p:nvCxnSpPr>
          <p:cNvPr id="13317" name="AutoShape 6"/>
          <p:cNvCxnSpPr>
            <a:cxnSpLocks noChangeShapeType="1"/>
            <a:stCxn id="17412" idx="0"/>
            <a:endCxn id="17413" idx="0"/>
          </p:cNvCxnSpPr>
          <p:nvPr/>
        </p:nvCxnSpPr>
        <p:spPr bwMode="auto">
          <a:xfrm flipH="1" flipV="1">
            <a:off x="1582738" y="2760663"/>
            <a:ext cx="209550" cy="2233612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18" name="AutoShape 10"/>
          <p:cNvCxnSpPr>
            <a:cxnSpLocks noChangeShapeType="1"/>
            <a:stCxn id="17417" idx="0"/>
            <a:endCxn id="17416" idx="0"/>
          </p:cNvCxnSpPr>
          <p:nvPr/>
        </p:nvCxnSpPr>
        <p:spPr bwMode="auto">
          <a:xfrm flipH="1">
            <a:off x="4794250" y="3040063"/>
            <a:ext cx="977900" cy="2233612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19" name="AutoShape 11"/>
          <p:cNvCxnSpPr>
            <a:cxnSpLocks noChangeShapeType="1"/>
            <a:stCxn id="17417" idx="0"/>
            <a:endCxn id="17413" idx="0"/>
          </p:cNvCxnSpPr>
          <p:nvPr/>
        </p:nvCxnSpPr>
        <p:spPr bwMode="auto">
          <a:xfrm flipH="1" flipV="1">
            <a:off x="1582738" y="2760663"/>
            <a:ext cx="4189412" cy="279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20" name="AutoShape 12"/>
          <p:cNvCxnSpPr>
            <a:cxnSpLocks noChangeShapeType="1"/>
            <a:stCxn id="17413" idx="0"/>
            <a:endCxn id="17415" idx="0"/>
          </p:cNvCxnSpPr>
          <p:nvPr/>
        </p:nvCxnSpPr>
        <p:spPr bwMode="auto">
          <a:xfrm>
            <a:off x="1582738" y="2760663"/>
            <a:ext cx="1535112" cy="104775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21" name="AutoShape 13"/>
          <p:cNvCxnSpPr>
            <a:cxnSpLocks noChangeShapeType="1"/>
            <a:stCxn id="17412" idx="0"/>
            <a:endCxn id="17415" idx="0"/>
          </p:cNvCxnSpPr>
          <p:nvPr/>
        </p:nvCxnSpPr>
        <p:spPr bwMode="auto">
          <a:xfrm flipV="1">
            <a:off x="1792288" y="3808413"/>
            <a:ext cx="1325562" cy="11858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22" name="AutoShape 14"/>
          <p:cNvCxnSpPr>
            <a:cxnSpLocks noChangeShapeType="1"/>
            <a:stCxn id="17415" idx="0"/>
            <a:endCxn id="17416" idx="0"/>
          </p:cNvCxnSpPr>
          <p:nvPr/>
        </p:nvCxnSpPr>
        <p:spPr bwMode="auto">
          <a:xfrm>
            <a:off x="3117850" y="3808413"/>
            <a:ext cx="1676400" cy="146526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23" name="AutoShape 15"/>
          <p:cNvCxnSpPr>
            <a:cxnSpLocks noChangeShapeType="1"/>
            <a:stCxn id="17415" idx="0"/>
            <a:endCxn id="17417" idx="0"/>
          </p:cNvCxnSpPr>
          <p:nvPr/>
        </p:nvCxnSpPr>
        <p:spPr bwMode="auto">
          <a:xfrm flipV="1">
            <a:off x="3117850" y="3040063"/>
            <a:ext cx="2654300" cy="76835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3324" name="AutoShape 16"/>
          <p:cNvCxnSpPr>
            <a:cxnSpLocks noChangeShapeType="1"/>
            <a:stCxn id="17416" idx="0"/>
            <a:endCxn id="17412" idx="0"/>
          </p:cNvCxnSpPr>
          <p:nvPr/>
        </p:nvCxnSpPr>
        <p:spPr bwMode="auto">
          <a:xfrm flipH="1" flipV="1">
            <a:off x="1792288" y="4994275"/>
            <a:ext cx="3001962" cy="279400"/>
          </a:xfrm>
          <a:prstGeom prst="straightConnector1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325" name="AutoShape 17"/>
          <p:cNvSpPr>
            <a:spLocks/>
          </p:cNvSpPr>
          <p:nvPr/>
        </p:nvSpPr>
        <p:spPr bwMode="auto">
          <a:xfrm>
            <a:off x="381000" y="2794000"/>
            <a:ext cx="1052513" cy="436563"/>
          </a:xfrm>
          <a:custGeom>
            <a:avLst/>
            <a:gdLst>
              <a:gd name="T0" fmla="*/ 526257 w 21600"/>
              <a:gd name="T1" fmla="*/ 218282 h 21600"/>
              <a:gd name="T2" fmla="*/ 526257 w 21600"/>
              <a:gd name="T3" fmla="*/ 218282 h 21600"/>
              <a:gd name="T4" fmla="*/ 526257 w 21600"/>
              <a:gd name="T5" fmla="*/ 218282 h 21600"/>
              <a:gd name="T6" fmla="*/ 526257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Seattle</a:t>
            </a:r>
          </a:p>
        </p:txBody>
      </p:sp>
      <p:sp>
        <p:nvSpPr>
          <p:cNvPr id="13326" name="AutoShape 18"/>
          <p:cNvSpPr>
            <a:spLocks/>
          </p:cNvSpPr>
          <p:nvPr/>
        </p:nvSpPr>
        <p:spPr bwMode="auto">
          <a:xfrm>
            <a:off x="849313" y="5181600"/>
            <a:ext cx="2051050" cy="436563"/>
          </a:xfrm>
          <a:custGeom>
            <a:avLst/>
            <a:gdLst>
              <a:gd name="T0" fmla="*/ 1025525 w 21600"/>
              <a:gd name="T1" fmla="*/ 218282 h 21600"/>
              <a:gd name="T2" fmla="*/ 1025525 w 21600"/>
              <a:gd name="T3" fmla="*/ 218282 h 21600"/>
              <a:gd name="T4" fmla="*/ 1025525 w 21600"/>
              <a:gd name="T5" fmla="*/ 218282 h 21600"/>
              <a:gd name="T6" fmla="*/ 1025525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San Francisco</a:t>
            </a:r>
          </a:p>
        </p:txBody>
      </p:sp>
      <p:sp>
        <p:nvSpPr>
          <p:cNvPr id="13327" name="AutoShape 19"/>
          <p:cNvSpPr>
            <a:spLocks/>
          </p:cNvSpPr>
          <p:nvPr/>
        </p:nvSpPr>
        <p:spPr bwMode="auto">
          <a:xfrm>
            <a:off x="4410075" y="5446713"/>
            <a:ext cx="950913" cy="436562"/>
          </a:xfrm>
          <a:custGeom>
            <a:avLst/>
            <a:gdLst>
              <a:gd name="T0" fmla="*/ 475457 w 21600"/>
              <a:gd name="T1" fmla="*/ 218281 h 21600"/>
              <a:gd name="T2" fmla="*/ 475457 w 21600"/>
              <a:gd name="T3" fmla="*/ 218281 h 21600"/>
              <a:gd name="T4" fmla="*/ 475457 w 21600"/>
              <a:gd name="T5" fmla="*/ 218281 h 21600"/>
              <a:gd name="T6" fmla="*/ 475457 w 21600"/>
              <a:gd name="T7" fmla="*/ 2182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Dallas</a:t>
            </a:r>
          </a:p>
        </p:txBody>
      </p:sp>
      <p:sp>
        <p:nvSpPr>
          <p:cNvPr id="13328" name="AutoShape 20"/>
          <p:cNvSpPr>
            <a:spLocks/>
          </p:cNvSpPr>
          <p:nvPr/>
        </p:nvSpPr>
        <p:spPr bwMode="auto">
          <a:xfrm>
            <a:off x="5248275" y="2438400"/>
            <a:ext cx="1222375" cy="436563"/>
          </a:xfrm>
          <a:custGeom>
            <a:avLst/>
            <a:gdLst>
              <a:gd name="T0" fmla="*/ 611188 w 21600"/>
              <a:gd name="T1" fmla="*/ 218282 h 21600"/>
              <a:gd name="T2" fmla="*/ 611188 w 21600"/>
              <a:gd name="T3" fmla="*/ 218282 h 21600"/>
              <a:gd name="T4" fmla="*/ 611188 w 21600"/>
              <a:gd name="T5" fmla="*/ 218282 h 21600"/>
              <a:gd name="T6" fmla="*/ 611188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Chicago</a:t>
            </a:r>
          </a:p>
        </p:txBody>
      </p:sp>
      <p:sp>
        <p:nvSpPr>
          <p:cNvPr id="13329" name="AutoShape 21"/>
          <p:cNvSpPr>
            <a:spLocks/>
          </p:cNvSpPr>
          <p:nvPr/>
        </p:nvSpPr>
        <p:spPr bwMode="auto">
          <a:xfrm>
            <a:off x="3349625" y="3678238"/>
            <a:ext cx="1984375" cy="436562"/>
          </a:xfrm>
          <a:custGeom>
            <a:avLst/>
            <a:gdLst>
              <a:gd name="T0" fmla="*/ 992188 w 21600"/>
              <a:gd name="T1" fmla="*/ 218282 h 21600"/>
              <a:gd name="T2" fmla="*/ 992188 w 21600"/>
              <a:gd name="T3" fmla="*/ 218282 h 21600"/>
              <a:gd name="T4" fmla="*/ 992188 w 21600"/>
              <a:gd name="T5" fmla="*/ 218282 h 21600"/>
              <a:gd name="T6" fmla="*/ 992188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Salt Lake City</a:t>
            </a:r>
          </a:p>
        </p:txBody>
      </p:sp>
      <p:sp>
        <p:nvSpPr>
          <p:cNvPr id="13330" name="AutoShape 22"/>
          <p:cNvSpPr>
            <a:spLocks/>
          </p:cNvSpPr>
          <p:nvPr/>
        </p:nvSpPr>
        <p:spPr bwMode="auto">
          <a:xfrm>
            <a:off x="3487738" y="2525713"/>
            <a:ext cx="457200" cy="374650"/>
          </a:xfrm>
          <a:custGeom>
            <a:avLst/>
            <a:gdLst>
              <a:gd name="T0" fmla="*/ 228600 w 21600"/>
              <a:gd name="T1" fmla="*/ 187325 h 21600"/>
              <a:gd name="T2" fmla="*/ 228600 w 21600"/>
              <a:gd name="T3" fmla="*/ 187325 h 21600"/>
              <a:gd name="T4" fmla="*/ 228600 w 21600"/>
              <a:gd name="T5" fmla="*/ 187325 h 21600"/>
              <a:gd name="T6" fmla="*/ 2286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3.5</a:t>
            </a:r>
            <a:endParaRPr lang="en-US" altLang="en-US"/>
          </a:p>
        </p:txBody>
      </p:sp>
      <p:sp>
        <p:nvSpPr>
          <p:cNvPr id="13331" name="AutoShape 23"/>
          <p:cNvSpPr>
            <a:spLocks/>
          </p:cNvSpPr>
          <p:nvPr/>
        </p:nvSpPr>
        <p:spPr bwMode="auto">
          <a:xfrm>
            <a:off x="2457450" y="3071813"/>
            <a:ext cx="244475" cy="374650"/>
          </a:xfrm>
          <a:custGeom>
            <a:avLst/>
            <a:gdLst>
              <a:gd name="T0" fmla="*/ 122237 w 21600"/>
              <a:gd name="T1" fmla="*/ 187325 h 21600"/>
              <a:gd name="T2" fmla="*/ 122237 w 21600"/>
              <a:gd name="T3" fmla="*/ 187325 h 21600"/>
              <a:gd name="T4" fmla="*/ 122237 w 21600"/>
              <a:gd name="T5" fmla="*/ 187325 h 21600"/>
              <a:gd name="T6" fmla="*/ 122237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</a:t>
            </a:r>
            <a:endParaRPr lang="en-US" altLang="en-US"/>
          </a:p>
        </p:txBody>
      </p:sp>
      <p:sp>
        <p:nvSpPr>
          <p:cNvPr id="13332" name="AutoShape 24"/>
          <p:cNvSpPr>
            <a:spLocks/>
          </p:cNvSpPr>
          <p:nvPr/>
        </p:nvSpPr>
        <p:spPr bwMode="auto">
          <a:xfrm>
            <a:off x="3990975" y="3141663"/>
            <a:ext cx="244475" cy="374650"/>
          </a:xfrm>
          <a:custGeom>
            <a:avLst/>
            <a:gdLst>
              <a:gd name="T0" fmla="*/ 122237 w 21600"/>
              <a:gd name="T1" fmla="*/ 187325 h 21600"/>
              <a:gd name="T2" fmla="*/ 122237 w 21600"/>
              <a:gd name="T3" fmla="*/ 187325 h 21600"/>
              <a:gd name="T4" fmla="*/ 122237 w 21600"/>
              <a:gd name="T5" fmla="*/ 187325 h 21600"/>
              <a:gd name="T6" fmla="*/ 122237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</a:t>
            </a:r>
            <a:endParaRPr lang="en-US" altLang="en-US"/>
          </a:p>
        </p:txBody>
      </p:sp>
      <p:sp>
        <p:nvSpPr>
          <p:cNvPr id="13333" name="AutoShape 25"/>
          <p:cNvSpPr>
            <a:spLocks/>
          </p:cNvSpPr>
          <p:nvPr/>
        </p:nvSpPr>
        <p:spPr bwMode="auto">
          <a:xfrm>
            <a:off x="5248275" y="4119563"/>
            <a:ext cx="457200" cy="374650"/>
          </a:xfrm>
          <a:custGeom>
            <a:avLst/>
            <a:gdLst>
              <a:gd name="T0" fmla="*/ 228600 w 21600"/>
              <a:gd name="T1" fmla="*/ 187325 h 21600"/>
              <a:gd name="T2" fmla="*/ 228600 w 21600"/>
              <a:gd name="T3" fmla="*/ 187325 h 21600"/>
              <a:gd name="T4" fmla="*/ 228600 w 21600"/>
              <a:gd name="T5" fmla="*/ 187325 h 21600"/>
              <a:gd name="T6" fmla="*/ 2286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2.5</a:t>
            </a:r>
            <a:endParaRPr lang="en-US" altLang="en-US"/>
          </a:p>
        </p:txBody>
      </p:sp>
      <p:sp>
        <p:nvSpPr>
          <p:cNvPr id="13334" name="AutoShape 26"/>
          <p:cNvSpPr>
            <a:spLocks/>
          </p:cNvSpPr>
          <p:nvPr/>
        </p:nvSpPr>
        <p:spPr bwMode="auto">
          <a:xfrm>
            <a:off x="2874963" y="4748213"/>
            <a:ext cx="244475" cy="374650"/>
          </a:xfrm>
          <a:custGeom>
            <a:avLst/>
            <a:gdLst>
              <a:gd name="T0" fmla="*/ 122237 w 21600"/>
              <a:gd name="T1" fmla="*/ 187325 h 21600"/>
              <a:gd name="T2" fmla="*/ 122237 w 21600"/>
              <a:gd name="T3" fmla="*/ 187325 h 21600"/>
              <a:gd name="T4" fmla="*/ 122237 w 21600"/>
              <a:gd name="T5" fmla="*/ 187325 h 21600"/>
              <a:gd name="T6" fmla="*/ 122237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3</a:t>
            </a:r>
            <a:endParaRPr lang="en-US" altLang="en-US"/>
          </a:p>
        </p:txBody>
      </p:sp>
      <p:sp>
        <p:nvSpPr>
          <p:cNvPr id="13335" name="AutoShape 27"/>
          <p:cNvSpPr>
            <a:spLocks/>
          </p:cNvSpPr>
          <p:nvPr/>
        </p:nvSpPr>
        <p:spPr bwMode="auto">
          <a:xfrm>
            <a:off x="1408113" y="3700463"/>
            <a:ext cx="244475" cy="374650"/>
          </a:xfrm>
          <a:custGeom>
            <a:avLst/>
            <a:gdLst>
              <a:gd name="T0" fmla="*/ 122237 w 21600"/>
              <a:gd name="T1" fmla="*/ 187325 h 21600"/>
              <a:gd name="T2" fmla="*/ 122237 w 21600"/>
              <a:gd name="T3" fmla="*/ 187325 h 21600"/>
              <a:gd name="T4" fmla="*/ 122237 w 21600"/>
              <a:gd name="T5" fmla="*/ 187325 h 21600"/>
              <a:gd name="T6" fmla="*/ 122237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</a:t>
            </a:r>
            <a:endParaRPr lang="en-US" altLang="en-US"/>
          </a:p>
        </p:txBody>
      </p:sp>
      <p:sp>
        <p:nvSpPr>
          <p:cNvPr id="13336" name="AutoShape 28"/>
          <p:cNvSpPr>
            <a:spLocks/>
          </p:cNvSpPr>
          <p:nvPr/>
        </p:nvSpPr>
        <p:spPr bwMode="auto">
          <a:xfrm>
            <a:off x="2317750" y="3910013"/>
            <a:ext cx="457200" cy="374650"/>
          </a:xfrm>
          <a:custGeom>
            <a:avLst/>
            <a:gdLst>
              <a:gd name="T0" fmla="*/ 228600 w 21600"/>
              <a:gd name="T1" fmla="*/ 187325 h 21600"/>
              <a:gd name="T2" fmla="*/ 228600 w 21600"/>
              <a:gd name="T3" fmla="*/ 187325 h 21600"/>
              <a:gd name="T4" fmla="*/ 228600 w 21600"/>
              <a:gd name="T5" fmla="*/ 187325 h 21600"/>
              <a:gd name="T6" fmla="*/ 2286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2.5</a:t>
            </a:r>
            <a:endParaRPr lang="en-US" altLang="en-US"/>
          </a:p>
        </p:txBody>
      </p:sp>
      <p:sp>
        <p:nvSpPr>
          <p:cNvPr id="13337" name="AutoShape 29"/>
          <p:cNvSpPr>
            <a:spLocks/>
          </p:cNvSpPr>
          <p:nvPr/>
        </p:nvSpPr>
        <p:spPr bwMode="auto">
          <a:xfrm>
            <a:off x="3879850" y="4189413"/>
            <a:ext cx="457200" cy="374650"/>
          </a:xfrm>
          <a:custGeom>
            <a:avLst/>
            <a:gdLst>
              <a:gd name="T0" fmla="*/ 228600 w 21600"/>
              <a:gd name="T1" fmla="*/ 187325 h 21600"/>
              <a:gd name="T2" fmla="*/ 228600 w 21600"/>
              <a:gd name="T3" fmla="*/ 187325 h 21600"/>
              <a:gd name="T4" fmla="*/ 228600 w 21600"/>
              <a:gd name="T5" fmla="*/ 187325 h 21600"/>
              <a:gd name="T6" fmla="*/ 2286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2.5</a:t>
            </a:r>
            <a:endParaRPr lang="en-US" altLang="en-US"/>
          </a:p>
        </p:txBody>
      </p:sp>
      <p:sp>
        <p:nvSpPr>
          <p:cNvPr id="13338" name="AutoShape 30"/>
          <p:cNvSpPr>
            <a:spLocks/>
          </p:cNvSpPr>
          <p:nvPr/>
        </p:nvSpPr>
        <p:spPr bwMode="auto">
          <a:xfrm>
            <a:off x="6400800" y="3505200"/>
            <a:ext cx="2239963" cy="1503363"/>
          </a:xfrm>
          <a:custGeom>
            <a:avLst/>
            <a:gdLst>
              <a:gd name="T0" fmla="*/ 1119982 w 21600"/>
              <a:gd name="T1" fmla="*/ 751682 h 21600"/>
              <a:gd name="T2" fmla="*/ 1119982 w 21600"/>
              <a:gd name="T3" fmla="*/ 751682 h 21600"/>
              <a:gd name="T4" fmla="*/ 1119982 w 21600"/>
              <a:gd name="T5" fmla="*/ 751682 h 21600"/>
              <a:gd name="T6" fmla="*/ 1119982 w 21600"/>
              <a:gd name="T7" fmla="*/ 7516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For path </a:t>
            </a:r>
            <a:r>
              <a:rPr lang="en-US" altLang="en-US">
                <a:solidFill>
                  <a:srgbClr val="0000FF"/>
                </a:solidFill>
              </a:rPr>
              <a:t>P</a:t>
            </a:r>
            <a:r>
              <a:rPr lang="en-US" altLang="en-US"/>
              <a:t>:</a:t>
            </a:r>
          </a:p>
          <a:p>
            <a:pPr eaLnBrk="1"/>
            <a:r>
              <a:rPr lang="en-US" altLang="en-US"/>
              <a:t>  length(</a:t>
            </a:r>
            <a:r>
              <a:rPr lang="en-US" altLang="en-US">
                <a:solidFill>
                  <a:srgbClr val="0000FF"/>
                </a:solidFill>
              </a:rPr>
              <a:t>P</a:t>
            </a:r>
            <a:r>
              <a:rPr lang="en-US" altLang="en-US"/>
              <a:t>) = 5</a:t>
            </a:r>
          </a:p>
          <a:p>
            <a:pPr eaLnBrk="1"/>
            <a:r>
              <a:rPr lang="en-US" altLang="en-US"/>
              <a:t>  cost(</a:t>
            </a:r>
            <a:r>
              <a:rPr lang="en-US" altLang="en-US">
                <a:solidFill>
                  <a:srgbClr val="0000FF"/>
                </a:solidFill>
              </a:rPr>
              <a:t>P</a:t>
            </a:r>
            <a:r>
              <a:rPr lang="en-US" altLang="en-US"/>
              <a:t>) = 11.5</a:t>
            </a:r>
          </a:p>
        </p:txBody>
      </p:sp>
      <p:sp>
        <p:nvSpPr>
          <p:cNvPr id="13339" name="AutoShape 31"/>
          <p:cNvSpPr>
            <a:spLocks/>
          </p:cNvSpPr>
          <p:nvPr/>
        </p:nvSpPr>
        <p:spPr bwMode="auto">
          <a:xfrm>
            <a:off x="304800" y="6172200"/>
            <a:ext cx="7431088" cy="436563"/>
          </a:xfrm>
          <a:custGeom>
            <a:avLst/>
            <a:gdLst>
              <a:gd name="T0" fmla="*/ 3715544 w 21600"/>
              <a:gd name="T1" fmla="*/ 218282 h 21600"/>
              <a:gd name="T2" fmla="*/ 3715544 w 21600"/>
              <a:gd name="T3" fmla="*/ 218282 h 21600"/>
              <a:gd name="T4" fmla="*/ 3715544 w 21600"/>
              <a:gd name="T5" fmla="*/ 218282 h 21600"/>
              <a:gd name="T6" fmla="*/ 3715544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How would you ensure that length(p)=cost(p) for all p?</a:t>
            </a:r>
          </a:p>
        </p:txBody>
      </p:sp>
      <p:sp>
        <p:nvSpPr>
          <p:cNvPr id="17413" name="AutoShape 5"/>
          <p:cNvSpPr>
            <a:spLocks/>
          </p:cNvSpPr>
          <p:nvPr/>
        </p:nvSpPr>
        <p:spPr bwMode="auto">
          <a:xfrm>
            <a:off x="1408113" y="2586038"/>
            <a:ext cx="347662" cy="347662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3810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7412" name="AutoShape 4"/>
          <p:cNvSpPr>
            <a:spLocks/>
          </p:cNvSpPr>
          <p:nvPr/>
        </p:nvSpPr>
        <p:spPr bwMode="auto">
          <a:xfrm>
            <a:off x="1617663" y="4819650"/>
            <a:ext cx="347662" cy="347663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7415" name="AutoShape 7"/>
          <p:cNvSpPr>
            <a:spLocks/>
          </p:cNvSpPr>
          <p:nvPr/>
        </p:nvSpPr>
        <p:spPr bwMode="auto">
          <a:xfrm>
            <a:off x="2943225" y="3633788"/>
            <a:ext cx="347663" cy="347662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7416" name="AutoShape 8"/>
          <p:cNvSpPr>
            <a:spLocks/>
          </p:cNvSpPr>
          <p:nvPr/>
        </p:nvSpPr>
        <p:spPr bwMode="auto">
          <a:xfrm>
            <a:off x="4619625" y="5099050"/>
            <a:ext cx="347663" cy="347663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7417" name="AutoShape 9"/>
          <p:cNvSpPr>
            <a:spLocks/>
          </p:cNvSpPr>
          <p:nvPr/>
        </p:nvSpPr>
        <p:spPr bwMode="auto">
          <a:xfrm>
            <a:off x="5597525" y="2865438"/>
            <a:ext cx="347663" cy="347662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22860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Simple Paths and Cycles</a:t>
            </a:r>
            <a:endParaRPr lang="en-US" altLang="en-US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458200" cy="4800600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simple path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repeats no vertices (except that the first can also be the last):</a:t>
            </a:r>
          </a:p>
          <a:p>
            <a:pPr marL="504825" lvl="1" indent="-47625" defTabSz="914400" eaLnBrk="1">
              <a:lnSpc>
                <a:spcPct val="90000"/>
              </a:lnSpc>
              <a:spcBef>
                <a:spcPts val="400"/>
              </a:spcBef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P = {Seattle, Salt Lake City, San Francisco, Dallas}</a:t>
            </a:r>
          </a:p>
          <a:p>
            <a:pPr marL="504825" lvl="1" indent="-47625" defTabSz="914400" eaLnBrk="1">
              <a:lnSpc>
                <a:spcPct val="90000"/>
              </a:lnSpc>
              <a:spcBef>
                <a:spcPts val="400"/>
              </a:spcBef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P = {Seattle, Salt Lake City, Dallas, San Francisco, Seattle}</a:t>
            </a:r>
          </a:p>
          <a:p>
            <a:pPr marL="504825" lvl="1" indent="-47625" defTabSz="914400" eaLnBrk="1">
              <a:lnSpc>
                <a:spcPct val="90000"/>
              </a:lnSpc>
              <a:spcBef>
                <a:spcPts val="600"/>
              </a:spcBef>
              <a:buFontTx/>
              <a:buChar char="–"/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cycle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is a path that starts and ends at the same node:</a:t>
            </a:r>
          </a:p>
          <a:p>
            <a:pPr marL="504825" lvl="1" indent="-47625" defTabSz="914400" eaLnBrk="1">
              <a:lnSpc>
                <a:spcPct val="90000"/>
              </a:lnSpc>
              <a:spcBef>
                <a:spcPts val="400"/>
              </a:spcBef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P = {Seattle, Salt Lake City, Dallas, San Francisco, Seattle}</a:t>
            </a:r>
          </a:p>
          <a:p>
            <a:pPr marL="504825" lvl="1" indent="-47625" defTabSz="914400" eaLnBrk="1">
              <a:lnSpc>
                <a:spcPct val="90000"/>
              </a:lnSpc>
              <a:spcBef>
                <a:spcPts val="400"/>
              </a:spcBef>
            </a:pPr>
            <a:r>
              <a:rPr lang="en-US" altLang="en-US" sz="2000" dirty="0">
                <a:latin typeface="Arial" pitchFamily="34" charset="0"/>
                <a:cs typeface="Arial" pitchFamily="34" charset="0"/>
                <a:sym typeface="Arial" pitchFamily="34" charset="0"/>
              </a:rPr>
              <a:t>P = {Seattle, Salt Lake City, Seattle, San Francisco, Seattle}</a:t>
            </a:r>
          </a:p>
          <a:p>
            <a:pPr marL="504825" lvl="1" indent="-47625" defTabSz="914400" eaLnBrk="1">
              <a:lnSpc>
                <a:spcPct val="90000"/>
              </a:lnSpc>
              <a:spcBef>
                <a:spcPts val="600"/>
              </a:spcBef>
            </a:pPr>
            <a:endParaRPr lang="en-US" altLang="en-US" sz="20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9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simple cycle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is a cycle that is also a simple path (in undirected graphs, no edge can be repeated).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527050" y="30480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0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Paths/Cycles in Directed Graphs</a:t>
            </a:r>
            <a:endParaRPr lang="en-US" altLang="en-US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458200" cy="4800600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700"/>
              </a:spcBef>
              <a:buNone/>
            </a:pPr>
            <a:r>
              <a:rPr lang="en-US" altLang="en-US" sz="3200" dirty="0">
                <a:latin typeface="Arial" pitchFamily="34" charset="0"/>
                <a:cs typeface="Arial" pitchFamily="34" charset="0"/>
                <a:sym typeface="Arial" pitchFamily="34" charset="0"/>
              </a:rPr>
              <a:t>Consider this directed graph:</a:t>
            </a:r>
          </a:p>
          <a:p>
            <a:pPr defTabSz="914400" eaLnBrk="1">
              <a:spcBef>
                <a:spcPts val="700"/>
              </a:spcBef>
            </a:pPr>
            <a:endParaRPr lang="en-US" altLang="en-US" sz="32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700"/>
              </a:spcBef>
            </a:pPr>
            <a:endParaRPr lang="en-US" altLang="en-US" sz="32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700"/>
              </a:spcBef>
            </a:pPr>
            <a:endParaRPr lang="en-US" altLang="en-US" sz="32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700"/>
              </a:spcBef>
            </a:pPr>
            <a:endParaRPr lang="en-US" altLang="en-US" sz="32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spcBef>
                <a:spcPts val="700"/>
              </a:spcBef>
              <a:buNone/>
            </a:pPr>
            <a:r>
              <a:rPr lang="en-US" altLang="en-US" sz="3200" dirty="0">
                <a:latin typeface="Arial" pitchFamily="34" charset="0"/>
                <a:cs typeface="Arial" pitchFamily="34" charset="0"/>
                <a:sym typeface="Arial" pitchFamily="34" charset="0"/>
              </a:rPr>
              <a:t>Is there a path from A to D?</a:t>
            </a:r>
          </a:p>
          <a:p>
            <a:pPr marL="0" indent="0" defTabSz="914400" eaLnBrk="1">
              <a:spcBef>
                <a:spcPts val="700"/>
              </a:spcBef>
              <a:buNone/>
            </a:pPr>
            <a:r>
              <a:rPr lang="en-US" altLang="en-US" sz="3200" dirty="0">
                <a:latin typeface="Arial" pitchFamily="34" charset="0"/>
                <a:cs typeface="Arial" pitchFamily="34" charset="0"/>
                <a:sym typeface="Arial" pitchFamily="34" charset="0"/>
              </a:rPr>
              <a:t>Does the graph contain any cycles?</a:t>
            </a:r>
            <a:endParaRPr lang="en-US" altLang="en-US" dirty="0"/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2765425" y="2971800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</a:t>
            </a:r>
            <a:endParaRPr lang="en-US" altLang="en-US"/>
          </a:p>
        </p:txBody>
      </p:sp>
      <p:sp>
        <p:nvSpPr>
          <p:cNvPr id="15366" name="AutoShape 6"/>
          <p:cNvSpPr>
            <a:spLocks/>
          </p:cNvSpPr>
          <p:nvPr/>
        </p:nvSpPr>
        <p:spPr bwMode="auto">
          <a:xfrm>
            <a:off x="4246563" y="3730625"/>
            <a:ext cx="287337" cy="287338"/>
          </a:xfrm>
          <a:custGeom>
            <a:avLst/>
            <a:gdLst>
              <a:gd name="T0" fmla="*/ 143661 w 19679"/>
              <a:gd name="T1" fmla="*/ 157694 h 19679"/>
              <a:gd name="T2" fmla="*/ 143661 w 19679"/>
              <a:gd name="T3" fmla="*/ 157694 h 19679"/>
              <a:gd name="T4" fmla="*/ 143661 w 19679"/>
              <a:gd name="T5" fmla="*/ 157694 h 19679"/>
              <a:gd name="T6" fmla="*/ 143661 w 19679"/>
              <a:gd name="T7" fmla="*/ 15769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5367" name="AutoShape 7"/>
          <p:cNvSpPr>
            <a:spLocks/>
          </p:cNvSpPr>
          <p:nvPr/>
        </p:nvSpPr>
        <p:spPr bwMode="auto">
          <a:xfrm>
            <a:off x="4616157" y="3840163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</a:t>
            </a:r>
            <a:endParaRPr lang="en-US" altLang="en-US" dirty="0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>
            <a:off x="5103813" y="3046413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5369" name="AutoShape 9"/>
          <p:cNvSpPr>
            <a:spLocks/>
          </p:cNvSpPr>
          <p:nvPr/>
        </p:nvSpPr>
        <p:spPr bwMode="auto">
          <a:xfrm>
            <a:off x="5463593" y="3031840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 dirty="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</a:t>
            </a:r>
            <a:endParaRPr lang="en-US" altLang="en-US" dirty="0"/>
          </a:p>
        </p:txBody>
      </p:sp>
      <p:cxnSp>
        <p:nvCxnSpPr>
          <p:cNvPr id="15370" name="AutoShape 10"/>
          <p:cNvCxnSpPr>
            <a:cxnSpLocks noChangeShapeType="1"/>
          </p:cNvCxnSpPr>
          <p:nvPr/>
        </p:nvCxnSpPr>
        <p:spPr bwMode="auto">
          <a:xfrm flipH="1">
            <a:off x="4533900" y="3275013"/>
            <a:ext cx="569913" cy="45561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5371" name="AutoShape 11"/>
          <p:cNvCxnSpPr>
            <a:cxnSpLocks noChangeShapeType="1"/>
            <a:endCxn id="15376" idx="0"/>
          </p:cNvCxnSpPr>
          <p:nvPr/>
        </p:nvCxnSpPr>
        <p:spPr bwMode="auto">
          <a:xfrm flipH="1" flipV="1">
            <a:off x="3252788" y="3432175"/>
            <a:ext cx="993775" cy="4079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5372" name="AutoShape 12"/>
          <p:cNvSpPr>
            <a:spLocks/>
          </p:cNvSpPr>
          <p:nvPr/>
        </p:nvSpPr>
        <p:spPr bwMode="auto">
          <a:xfrm>
            <a:off x="4046538" y="2741613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 flipV="1">
            <a:off x="4351338" y="2892425"/>
            <a:ext cx="793750" cy="180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374" name="AutoShape 14"/>
          <p:cNvSpPr>
            <a:spLocks/>
          </p:cNvSpPr>
          <p:nvPr/>
        </p:nvSpPr>
        <p:spPr bwMode="auto">
          <a:xfrm>
            <a:off x="4200525" y="2362200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</a:t>
            </a:r>
            <a:endParaRPr lang="en-US" alt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 flipH="1" flipV="1">
            <a:off x="4191000" y="3048000"/>
            <a:ext cx="200025" cy="673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376" name="AutoShape 4"/>
          <p:cNvSpPr>
            <a:spLocks/>
          </p:cNvSpPr>
          <p:nvPr/>
        </p:nvSpPr>
        <p:spPr bwMode="auto">
          <a:xfrm>
            <a:off x="3109913" y="3275013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762000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Undirected Graph Connectivity</a:t>
            </a:r>
            <a:endParaRPr lang="en-US" altLang="en-US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10600" cy="5486400"/>
          </a:xfrm>
        </p:spPr>
        <p:txBody>
          <a:bodyPr lIns="0" tIns="0" rIns="0" bIns="0"/>
          <a:lstStyle/>
          <a:p>
            <a:pPr defTabSz="914400" eaLnBrk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Undirected graphs are </a:t>
            </a:r>
            <a:r>
              <a:rPr lang="en-US" altLang="en-US" sz="2400" i="1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connected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 if there is a path between any two vertices:</a:t>
            </a:r>
          </a:p>
          <a:p>
            <a:pPr defTabSz="914400" eaLnBrk="1">
              <a:lnSpc>
                <a:spcPct val="170000"/>
              </a:lnSpc>
              <a:spcBef>
                <a:spcPts val="7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complete</a:t>
            </a:r>
            <a:r>
              <a:rPr lang="en-US" altLang="en-US" sz="240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undirected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 graph has an edge between every pair of vertices:</a:t>
            </a: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700"/>
              </a:spcBef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90000"/>
              </a:lnSpc>
              <a:spcBef>
                <a:spcPts val="600"/>
              </a:spcBef>
            </a:pP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(Complete = </a:t>
            </a:r>
            <a:r>
              <a:rPr lang="en-US" altLang="en-US" sz="2400" i="1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fully connected</a:t>
            </a:r>
            <a:r>
              <a:rPr lang="en-US" altLang="en-US" sz="2400">
                <a:latin typeface="Arial" pitchFamily="34" charset="0"/>
                <a:cs typeface="Arial" pitchFamily="34" charset="0"/>
                <a:sym typeface="Arial" pitchFamily="34" charset="0"/>
              </a:rPr>
              <a:t>)</a:t>
            </a:r>
            <a:endParaRPr lang="en-US" altLang="en-US"/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990600" y="2111375"/>
            <a:ext cx="2667000" cy="990600"/>
            <a:chOff x="0" y="0"/>
            <a:chExt cx="2667001" cy="990601"/>
          </a:xfrm>
        </p:grpSpPr>
        <p:sp>
          <p:nvSpPr>
            <p:cNvPr id="16419" name="AutoShape 5"/>
            <p:cNvSpPr>
              <a:spLocks/>
            </p:cNvSpPr>
            <p:nvPr/>
          </p:nvSpPr>
          <p:spPr bwMode="auto">
            <a:xfrm>
              <a:off x="-1" y="76199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0" name="AutoShape 6"/>
            <p:cNvSpPr>
              <a:spLocks/>
            </p:cNvSpPr>
            <p:nvPr/>
          </p:nvSpPr>
          <p:spPr bwMode="auto">
            <a:xfrm>
              <a:off x="-1" y="685799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1" name="AutoShape 7"/>
            <p:cNvSpPr>
              <a:spLocks/>
            </p:cNvSpPr>
            <p:nvPr/>
          </p:nvSpPr>
          <p:spPr bwMode="auto">
            <a:xfrm>
              <a:off x="457199" y="380999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2" name="AutoShape 8"/>
            <p:cNvSpPr>
              <a:spLocks/>
            </p:cNvSpPr>
            <p:nvPr/>
          </p:nvSpPr>
          <p:spPr bwMode="auto">
            <a:xfrm>
              <a:off x="1295399" y="380999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3" name="AutoShape 9"/>
            <p:cNvSpPr>
              <a:spLocks/>
            </p:cNvSpPr>
            <p:nvPr/>
          </p:nvSpPr>
          <p:spPr bwMode="auto">
            <a:xfrm>
              <a:off x="1752599" y="-1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4" name="AutoShape 10"/>
            <p:cNvSpPr>
              <a:spLocks/>
            </p:cNvSpPr>
            <p:nvPr/>
          </p:nvSpPr>
          <p:spPr bwMode="auto">
            <a:xfrm>
              <a:off x="2362199" y="-1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5" name="AutoShape 11"/>
            <p:cNvSpPr>
              <a:spLocks/>
            </p:cNvSpPr>
            <p:nvPr/>
          </p:nvSpPr>
          <p:spPr bwMode="auto">
            <a:xfrm>
              <a:off x="2362199" y="609599"/>
              <a:ext cx="304802" cy="304802"/>
            </a:xfrm>
            <a:custGeom>
              <a:avLst/>
              <a:gdLst>
                <a:gd name="T0" fmla="*/ 152393 w 19679"/>
                <a:gd name="T1" fmla="*/ 167278 h 19679"/>
                <a:gd name="T2" fmla="*/ 152393 w 19679"/>
                <a:gd name="T3" fmla="*/ 167278 h 19679"/>
                <a:gd name="T4" fmla="*/ 152393 w 19679"/>
                <a:gd name="T5" fmla="*/ 167278 h 19679"/>
                <a:gd name="T6" fmla="*/ 152393 w 19679"/>
                <a:gd name="T7" fmla="*/ 167278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26" name="Line 12"/>
            <p:cNvSpPr>
              <a:spLocks noChangeShapeType="1"/>
            </p:cNvSpPr>
            <p:nvPr/>
          </p:nvSpPr>
          <p:spPr bwMode="auto">
            <a:xfrm>
              <a:off x="2514600" y="304800"/>
              <a:ext cx="0" cy="304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7" name="Line 13"/>
            <p:cNvSpPr>
              <a:spLocks noChangeShapeType="1"/>
            </p:cNvSpPr>
            <p:nvPr/>
          </p:nvSpPr>
          <p:spPr bwMode="auto">
            <a:xfrm flipH="1" flipV="1">
              <a:off x="2057400" y="152399"/>
              <a:ext cx="304800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8" name="Line 14"/>
            <p:cNvSpPr>
              <a:spLocks noChangeShapeType="1"/>
            </p:cNvSpPr>
            <p:nvPr/>
          </p:nvSpPr>
          <p:spPr bwMode="auto">
            <a:xfrm>
              <a:off x="2012950" y="260349"/>
              <a:ext cx="393701" cy="3937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29" name="Line 15"/>
            <p:cNvSpPr>
              <a:spLocks noChangeShapeType="1"/>
            </p:cNvSpPr>
            <p:nvPr/>
          </p:nvSpPr>
          <p:spPr bwMode="auto">
            <a:xfrm flipH="1">
              <a:off x="1555749" y="260350"/>
              <a:ext cx="241302" cy="165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30" name="Line 16"/>
            <p:cNvSpPr>
              <a:spLocks noChangeShapeType="1"/>
            </p:cNvSpPr>
            <p:nvPr/>
          </p:nvSpPr>
          <p:spPr bwMode="auto">
            <a:xfrm flipH="1" flipV="1">
              <a:off x="762000" y="533399"/>
              <a:ext cx="5334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31" name="Line 17"/>
            <p:cNvSpPr>
              <a:spLocks noChangeShapeType="1"/>
            </p:cNvSpPr>
            <p:nvPr/>
          </p:nvSpPr>
          <p:spPr bwMode="auto">
            <a:xfrm flipH="1" flipV="1">
              <a:off x="260350" y="336550"/>
              <a:ext cx="241301" cy="88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32" name="Line 18"/>
            <p:cNvSpPr>
              <a:spLocks noChangeShapeType="1"/>
            </p:cNvSpPr>
            <p:nvPr/>
          </p:nvSpPr>
          <p:spPr bwMode="auto">
            <a:xfrm flipH="1">
              <a:off x="260350" y="641350"/>
              <a:ext cx="241301" cy="88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6390" name="Group 19"/>
          <p:cNvGrpSpPr>
            <a:grpSpLocks/>
          </p:cNvGrpSpPr>
          <p:nvPr/>
        </p:nvGrpSpPr>
        <p:grpSpPr bwMode="auto">
          <a:xfrm>
            <a:off x="5484813" y="4646613"/>
            <a:ext cx="1676400" cy="1309687"/>
            <a:chOff x="-1" y="-1"/>
            <a:chExt cx="1676401" cy="1309689"/>
          </a:xfrm>
        </p:grpSpPr>
        <p:sp>
          <p:nvSpPr>
            <p:cNvPr id="16404" name="AutoShape 20"/>
            <p:cNvSpPr>
              <a:spLocks/>
            </p:cNvSpPr>
            <p:nvPr/>
          </p:nvSpPr>
          <p:spPr bwMode="auto">
            <a:xfrm>
              <a:off x="628649" y="-1"/>
              <a:ext cx="366714" cy="366714"/>
            </a:xfrm>
            <a:custGeom>
              <a:avLst/>
              <a:gdLst>
                <a:gd name="T0" fmla="*/ 183348 w 19679"/>
                <a:gd name="T1" fmla="*/ 201256 h 19679"/>
                <a:gd name="T2" fmla="*/ 183348 w 19679"/>
                <a:gd name="T3" fmla="*/ 201256 h 19679"/>
                <a:gd name="T4" fmla="*/ 183348 w 19679"/>
                <a:gd name="T5" fmla="*/ 201256 h 19679"/>
                <a:gd name="T6" fmla="*/ 183348 w 19679"/>
                <a:gd name="T7" fmla="*/ 20125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05" name="AutoShape 21"/>
            <p:cNvSpPr>
              <a:spLocks/>
            </p:cNvSpPr>
            <p:nvPr/>
          </p:nvSpPr>
          <p:spPr bwMode="auto">
            <a:xfrm>
              <a:off x="366712" y="942974"/>
              <a:ext cx="366713" cy="366714"/>
            </a:xfrm>
            <a:custGeom>
              <a:avLst/>
              <a:gdLst>
                <a:gd name="T0" fmla="*/ 183347 w 19679"/>
                <a:gd name="T1" fmla="*/ 201256 h 19679"/>
                <a:gd name="T2" fmla="*/ 183347 w 19679"/>
                <a:gd name="T3" fmla="*/ 201256 h 19679"/>
                <a:gd name="T4" fmla="*/ 183347 w 19679"/>
                <a:gd name="T5" fmla="*/ 201256 h 19679"/>
                <a:gd name="T6" fmla="*/ 183347 w 19679"/>
                <a:gd name="T7" fmla="*/ 20125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06" name="AutoShape 22"/>
            <p:cNvSpPr>
              <a:spLocks/>
            </p:cNvSpPr>
            <p:nvPr/>
          </p:nvSpPr>
          <p:spPr bwMode="auto">
            <a:xfrm>
              <a:off x="1309687" y="261937"/>
              <a:ext cx="366713" cy="366713"/>
            </a:xfrm>
            <a:custGeom>
              <a:avLst/>
              <a:gdLst>
                <a:gd name="T0" fmla="*/ 183347 w 19679"/>
                <a:gd name="T1" fmla="*/ 201255 h 19679"/>
                <a:gd name="T2" fmla="*/ 183347 w 19679"/>
                <a:gd name="T3" fmla="*/ 201255 h 19679"/>
                <a:gd name="T4" fmla="*/ 183347 w 19679"/>
                <a:gd name="T5" fmla="*/ 201255 h 19679"/>
                <a:gd name="T6" fmla="*/ 183347 w 19679"/>
                <a:gd name="T7" fmla="*/ 201255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07" name="AutoShape 23"/>
            <p:cNvSpPr>
              <a:spLocks/>
            </p:cNvSpPr>
            <p:nvPr/>
          </p:nvSpPr>
          <p:spPr bwMode="auto">
            <a:xfrm>
              <a:off x="-1" y="366712"/>
              <a:ext cx="366714" cy="366713"/>
            </a:xfrm>
            <a:custGeom>
              <a:avLst/>
              <a:gdLst>
                <a:gd name="T0" fmla="*/ 183348 w 19679"/>
                <a:gd name="T1" fmla="*/ 201255 h 19679"/>
                <a:gd name="T2" fmla="*/ 183348 w 19679"/>
                <a:gd name="T3" fmla="*/ 201255 h 19679"/>
                <a:gd name="T4" fmla="*/ 183348 w 19679"/>
                <a:gd name="T5" fmla="*/ 201255 h 19679"/>
                <a:gd name="T6" fmla="*/ 183348 w 19679"/>
                <a:gd name="T7" fmla="*/ 201255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08" name="AutoShape 24"/>
            <p:cNvSpPr>
              <a:spLocks/>
            </p:cNvSpPr>
            <p:nvPr/>
          </p:nvSpPr>
          <p:spPr bwMode="auto">
            <a:xfrm>
              <a:off x="1152524" y="942974"/>
              <a:ext cx="366714" cy="366714"/>
            </a:xfrm>
            <a:custGeom>
              <a:avLst/>
              <a:gdLst>
                <a:gd name="T0" fmla="*/ 183348 w 19679"/>
                <a:gd name="T1" fmla="*/ 201256 h 19679"/>
                <a:gd name="T2" fmla="*/ 183348 w 19679"/>
                <a:gd name="T3" fmla="*/ 201256 h 19679"/>
                <a:gd name="T4" fmla="*/ 183348 w 19679"/>
                <a:gd name="T5" fmla="*/ 201256 h 19679"/>
                <a:gd name="T6" fmla="*/ 183348 w 19679"/>
                <a:gd name="T7" fmla="*/ 20125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6409" name="Line 25"/>
            <p:cNvSpPr>
              <a:spLocks noChangeShapeType="1"/>
            </p:cNvSpPr>
            <p:nvPr/>
          </p:nvSpPr>
          <p:spPr bwMode="auto">
            <a:xfrm flipV="1">
              <a:off x="314324" y="261937"/>
              <a:ext cx="366714" cy="1571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0" name="Line 26"/>
            <p:cNvSpPr>
              <a:spLocks noChangeShapeType="1"/>
            </p:cNvSpPr>
            <p:nvPr/>
          </p:nvSpPr>
          <p:spPr bwMode="auto">
            <a:xfrm>
              <a:off x="942974" y="261937"/>
              <a:ext cx="419101" cy="1571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1" name="Line 27"/>
            <p:cNvSpPr>
              <a:spLocks noChangeShapeType="1"/>
            </p:cNvSpPr>
            <p:nvPr/>
          </p:nvSpPr>
          <p:spPr bwMode="auto">
            <a:xfrm>
              <a:off x="261937" y="681037"/>
              <a:ext cx="261939" cy="3667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2" name="Line 28"/>
            <p:cNvSpPr>
              <a:spLocks noChangeShapeType="1"/>
            </p:cNvSpPr>
            <p:nvPr/>
          </p:nvSpPr>
          <p:spPr bwMode="auto">
            <a:xfrm>
              <a:off x="681037" y="1152525"/>
              <a:ext cx="5762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3" name="Line 29"/>
            <p:cNvSpPr>
              <a:spLocks noChangeShapeType="1"/>
            </p:cNvSpPr>
            <p:nvPr/>
          </p:nvSpPr>
          <p:spPr bwMode="auto">
            <a:xfrm flipV="1">
              <a:off x="1362074" y="576262"/>
              <a:ext cx="104776" cy="4191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 flipV="1">
              <a:off x="261937" y="471487"/>
              <a:ext cx="1204914" cy="1047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5" name="Line 31"/>
            <p:cNvSpPr>
              <a:spLocks noChangeShapeType="1"/>
            </p:cNvSpPr>
            <p:nvPr/>
          </p:nvSpPr>
          <p:spPr bwMode="auto">
            <a:xfrm>
              <a:off x="261937" y="576262"/>
              <a:ext cx="995364" cy="4191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6" name="Line 32"/>
            <p:cNvSpPr>
              <a:spLocks noChangeShapeType="1"/>
            </p:cNvSpPr>
            <p:nvPr/>
          </p:nvSpPr>
          <p:spPr bwMode="auto">
            <a:xfrm flipV="1">
              <a:off x="576262" y="261937"/>
              <a:ext cx="209551" cy="7334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7" name="Line 33"/>
            <p:cNvSpPr>
              <a:spLocks noChangeShapeType="1"/>
            </p:cNvSpPr>
            <p:nvPr/>
          </p:nvSpPr>
          <p:spPr bwMode="auto">
            <a:xfrm>
              <a:off x="838200" y="261937"/>
              <a:ext cx="523875" cy="8382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6418" name="Line 34"/>
            <p:cNvSpPr>
              <a:spLocks noChangeShapeType="1"/>
            </p:cNvSpPr>
            <p:nvPr/>
          </p:nvSpPr>
          <p:spPr bwMode="auto">
            <a:xfrm flipV="1">
              <a:off x="628649" y="471487"/>
              <a:ext cx="785814" cy="6286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16391" name="AutoShape 35"/>
          <p:cNvSpPr>
            <a:spLocks/>
          </p:cNvSpPr>
          <p:nvPr/>
        </p:nvSpPr>
        <p:spPr bwMode="auto">
          <a:xfrm>
            <a:off x="5027613" y="21875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392" name="AutoShape 36"/>
          <p:cNvSpPr>
            <a:spLocks/>
          </p:cNvSpPr>
          <p:nvPr/>
        </p:nvSpPr>
        <p:spPr bwMode="auto">
          <a:xfrm>
            <a:off x="5027613" y="27971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393" name="AutoShape 37"/>
          <p:cNvSpPr>
            <a:spLocks/>
          </p:cNvSpPr>
          <p:nvPr/>
        </p:nvSpPr>
        <p:spPr bwMode="auto">
          <a:xfrm>
            <a:off x="5484813" y="24923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394" name="AutoShape 38"/>
          <p:cNvSpPr>
            <a:spLocks/>
          </p:cNvSpPr>
          <p:nvPr/>
        </p:nvSpPr>
        <p:spPr bwMode="auto">
          <a:xfrm>
            <a:off x="6323013" y="24923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395" name="AutoShape 39"/>
          <p:cNvSpPr>
            <a:spLocks/>
          </p:cNvSpPr>
          <p:nvPr/>
        </p:nvSpPr>
        <p:spPr bwMode="auto">
          <a:xfrm>
            <a:off x="6780213" y="21113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396" name="AutoShape 40"/>
          <p:cNvSpPr>
            <a:spLocks/>
          </p:cNvSpPr>
          <p:nvPr/>
        </p:nvSpPr>
        <p:spPr bwMode="auto">
          <a:xfrm>
            <a:off x="7389813" y="21113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6397" name="AutoShape 41"/>
          <p:cNvSpPr>
            <a:spLocks/>
          </p:cNvSpPr>
          <p:nvPr/>
        </p:nvSpPr>
        <p:spPr bwMode="auto">
          <a:xfrm>
            <a:off x="7389813" y="2720975"/>
            <a:ext cx="306387" cy="304800"/>
          </a:xfrm>
          <a:custGeom>
            <a:avLst/>
            <a:gdLst>
              <a:gd name="T0" fmla="*/ 153186 w 19679"/>
              <a:gd name="T1" fmla="*/ 167277 h 19679"/>
              <a:gd name="T2" fmla="*/ 153186 w 19679"/>
              <a:gd name="T3" fmla="*/ 167277 h 19679"/>
              <a:gd name="T4" fmla="*/ 153186 w 19679"/>
              <a:gd name="T5" fmla="*/ 167277 h 19679"/>
              <a:gd name="T6" fmla="*/ 153186 w 19679"/>
              <a:gd name="T7" fmla="*/ 167277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cxnSp>
        <p:nvCxnSpPr>
          <p:cNvPr id="16398" name="AutoShape 42"/>
          <p:cNvCxnSpPr>
            <a:cxnSpLocks noChangeShapeType="1"/>
            <a:stCxn id="16395" idx="0"/>
            <a:endCxn id="16397" idx="0"/>
          </p:cNvCxnSpPr>
          <p:nvPr/>
        </p:nvCxnSpPr>
        <p:spPr bwMode="auto">
          <a:xfrm>
            <a:off x="6934200" y="2263775"/>
            <a:ext cx="609600" cy="609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399" name="AutoShape 43"/>
          <p:cNvCxnSpPr>
            <a:cxnSpLocks noChangeShapeType="1"/>
            <a:stCxn id="16395" idx="0"/>
            <a:endCxn id="16394" idx="0"/>
          </p:cNvCxnSpPr>
          <p:nvPr/>
        </p:nvCxnSpPr>
        <p:spPr bwMode="auto">
          <a:xfrm flipH="1">
            <a:off x="6477000" y="2263775"/>
            <a:ext cx="457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400" name="AutoShape 44"/>
          <p:cNvCxnSpPr>
            <a:cxnSpLocks noChangeShapeType="1"/>
            <a:stCxn id="16393" idx="0"/>
            <a:endCxn id="16391" idx="0"/>
          </p:cNvCxnSpPr>
          <p:nvPr/>
        </p:nvCxnSpPr>
        <p:spPr bwMode="auto">
          <a:xfrm flipH="1" flipV="1">
            <a:off x="5181600" y="2339975"/>
            <a:ext cx="4572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6401" name="AutoShape 45"/>
          <p:cNvCxnSpPr>
            <a:cxnSpLocks noChangeShapeType="1"/>
            <a:stCxn id="16393" idx="0"/>
            <a:endCxn id="16392" idx="0"/>
          </p:cNvCxnSpPr>
          <p:nvPr/>
        </p:nvCxnSpPr>
        <p:spPr bwMode="auto">
          <a:xfrm flipH="1">
            <a:off x="5181600" y="2644775"/>
            <a:ext cx="4572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6402" name="AutoShape 46"/>
          <p:cNvSpPr>
            <a:spLocks/>
          </p:cNvSpPr>
          <p:nvPr/>
        </p:nvSpPr>
        <p:spPr bwMode="auto">
          <a:xfrm>
            <a:off x="1066800" y="3206750"/>
            <a:ext cx="2441575" cy="436563"/>
          </a:xfrm>
          <a:custGeom>
            <a:avLst/>
            <a:gdLst>
              <a:gd name="T0" fmla="*/ 1220788 w 21600"/>
              <a:gd name="T1" fmla="*/ 218282 h 21600"/>
              <a:gd name="T2" fmla="*/ 1220788 w 21600"/>
              <a:gd name="T3" fmla="*/ 218282 h 21600"/>
              <a:gd name="T4" fmla="*/ 1220788 w 21600"/>
              <a:gd name="T5" fmla="*/ 218282 h 21600"/>
              <a:gd name="T6" fmla="*/ 1220788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>
                <a:solidFill>
                  <a:srgbClr val="0000FF"/>
                </a:solidFill>
              </a:rPr>
              <a:t>Connected graph</a:t>
            </a:r>
            <a:endParaRPr lang="en-US" altLang="en-US"/>
          </a:p>
        </p:txBody>
      </p:sp>
      <p:sp>
        <p:nvSpPr>
          <p:cNvPr id="16403" name="AutoShape 47"/>
          <p:cNvSpPr>
            <a:spLocks/>
          </p:cNvSpPr>
          <p:nvPr/>
        </p:nvSpPr>
        <p:spPr bwMode="auto">
          <a:xfrm>
            <a:off x="5029200" y="3206750"/>
            <a:ext cx="2814638" cy="436563"/>
          </a:xfrm>
          <a:custGeom>
            <a:avLst/>
            <a:gdLst>
              <a:gd name="T0" fmla="*/ 1407319 w 21600"/>
              <a:gd name="T1" fmla="*/ 218282 h 21600"/>
              <a:gd name="T2" fmla="*/ 1407319 w 21600"/>
              <a:gd name="T3" fmla="*/ 218282 h 21600"/>
              <a:gd name="T4" fmla="*/ 1407319 w 21600"/>
              <a:gd name="T5" fmla="*/ 218282 h 21600"/>
              <a:gd name="T6" fmla="*/ 1407319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>
                <a:solidFill>
                  <a:srgbClr val="0000FF"/>
                </a:solidFill>
              </a:rPr>
              <a:t>Disconnected graph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4539673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Directed graphs are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strongly connected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if there is a path from any one vertex to </a:t>
            </a: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any other.</a:t>
            </a:r>
          </a:p>
          <a:p>
            <a:pPr defTabSz="914400" eaLnBrk="1">
              <a:lnSpc>
                <a:spcPct val="170000"/>
              </a:lnSpc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Directed graphs are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weakly connected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if there is a path between any two vertices,</a:t>
            </a: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ignoring direction.</a:t>
            </a:r>
          </a:p>
          <a:p>
            <a:pPr defTabSz="914400" eaLnBrk="1">
              <a:lnSpc>
                <a:spcPct val="160000"/>
              </a:lnSpc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complete</a:t>
            </a:r>
            <a:r>
              <a:rPr lang="en-US" altLang="en-US" sz="2400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graph has a directed </a:t>
            </a: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edge between every pair of vertices.</a:t>
            </a:r>
          </a:p>
          <a:p>
            <a:pPr marL="0" indent="0" defTabSz="914400" eaLnBrk="1">
              <a:lnSpc>
                <a:spcPct val="80000"/>
              </a:lnSpc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(Again, complete =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fully connected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.)</a:t>
            </a:r>
            <a:endParaRPr lang="en-US" altLang="en-US" dirty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762000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 Graph Connectivity</a:t>
            </a:r>
            <a:endParaRPr lang="en-US" altLang="en-US" dirty="0"/>
          </a:p>
        </p:txBody>
      </p:sp>
      <p:grpSp>
        <p:nvGrpSpPr>
          <p:cNvPr id="17413" name="Group 4"/>
          <p:cNvGrpSpPr>
            <a:grpSpLocks/>
          </p:cNvGrpSpPr>
          <p:nvPr/>
        </p:nvGrpSpPr>
        <p:grpSpPr bwMode="auto">
          <a:xfrm>
            <a:off x="6323013" y="1141413"/>
            <a:ext cx="1600200" cy="1400175"/>
            <a:chOff x="-1" y="-1"/>
            <a:chExt cx="1600201" cy="1400176"/>
          </a:xfrm>
        </p:grpSpPr>
        <p:sp>
          <p:nvSpPr>
            <p:cNvPr id="17433" name="AutoShape 5"/>
            <p:cNvSpPr>
              <a:spLocks/>
            </p:cNvSpPr>
            <p:nvPr/>
          </p:nvSpPr>
          <p:spPr bwMode="auto">
            <a:xfrm>
              <a:off x="600074" y="-1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34" name="AutoShape 6"/>
            <p:cNvSpPr>
              <a:spLocks/>
            </p:cNvSpPr>
            <p:nvPr/>
          </p:nvSpPr>
          <p:spPr bwMode="auto">
            <a:xfrm>
              <a:off x="600074" y="1000124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35" name="AutoShape 7"/>
            <p:cNvSpPr>
              <a:spLocks/>
            </p:cNvSpPr>
            <p:nvPr/>
          </p:nvSpPr>
          <p:spPr bwMode="auto">
            <a:xfrm>
              <a:off x="1200149" y="500062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36" name="AutoShape 8"/>
            <p:cNvSpPr>
              <a:spLocks/>
            </p:cNvSpPr>
            <p:nvPr/>
          </p:nvSpPr>
          <p:spPr bwMode="auto">
            <a:xfrm>
              <a:off x="-1" y="500062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37" name="Line 9"/>
            <p:cNvSpPr>
              <a:spLocks noChangeShapeType="1"/>
            </p:cNvSpPr>
            <p:nvPr/>
          </p:nvSpPr>
          <p:spPr bwMode="auto">
            <a:xfrm flipH="1">
              <a:off x="341709" y="341709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38" name="Line 10"/>
            <p:cNvSpPr>
              <a:spLocks noChangeShapeType="1"/>
            </p:cNvSpPr>
            <p:nvPr/>
          </p:nvSpPr>
          <p:spPr bwMode="auto">
            <a:xfrm>
              <a:off x="941784" y="341709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39" name="Line 11"/>
            <p:cNvSpPr>
              <a:spLocks noChangeShapeType="1"/>
            </p:cNvSpPr>
            <p:nvPr/>
          </p:nvSpPr>
          <p:spPr bwMode="auto">
            <a:xfrm flipH="1">
              <a:off x="941784" y="841771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40" name="Line 12"/>
            <p:cNvSpPr>
              <a:spLocks noChangeShapeType="1"/>
            </p:cNvSpPr>
            <p:nvPr/>
          </p:nvSpPr>
          <p:spPr bwMode="auto">
            <a:xfrm>
              <a:off x="341709" y="841771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41" name="Line 13"/>
            <p:cNvSpPr>
              <a:spLocks noChangeShapeType="1"/>
            </p:cNvSpPr>
            <p:nvPr/>
          </p:nvSpPr>
          <p:spPr bwMode="auto">
            <a:xfrm flipV="1">
              <a:off x="800100" y="400050"/>
              <a:ext cx="0" cy="6000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7414" name="Group 14"/>
          <p:cNvGrpSpPr>
            <a:grpSpLocks/>
          </p:cNvGrpSpPr>
          <p:nvPr/>
        </p:nvGrpSpPr>
        <p:grpSpPr bwMode="auto">
          <a:xfrm>
            <a:off x="6399213" y="3046413"/>
            <a:ext cx="1600200" cy="1400175"/>
            <a:chOff x="-1" y="-1"/>
            <a:chExt cx="1600201" cy="1400176"/>
          </a:xfrm>
        </p:grpSpPr>
        <p:sp>
          <p:nvSpPr>
            <p:cNvPr id="17426" name="AutoShape 15"/>
            <p:cNvSpPr>
              <a:spLocks/>
            </p:cNvSpPr>
            <p:nvPr/>
          </p:nvSpPr>
          <p:spPr bwMode="auto">
            <a:xfrm>
              <a:off x="600074" y="-1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27" name="AutoShape 16"/>
            <p:cNvSpPr>
              <a:spLocks/>
            </p:cNvSpPr>
            <p:nvPr/>
          </p:nvSpPr>
          <p:spPr bwMode="auto">
            <a:xfrm>
              <a:off x="600074" y="1000124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28" name="AutoShape 17"/>
            <p:cNvSpPr>
              <a:spLocks/>
            </p:cNvSpPr>
            <p:nvPr/>
          </p:nvSpPr>
          <p:spPr bwMode="auto">
            <a:xfrm>
              <a:off x="1200149" y="500062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29" name="AutoShape 18"/>
            <p:cNvSpPr>
              <a:spLocks/>
            </p:cNvSpPr>
            <p:nvPr/>
          </p:nvSpPr>
          <p:spPr bwMode="auto">
            <a:xfrm>
              <a:off x="-1" y="500062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30" name="Line 19"/>
            <p:cNvSpPr>
              <a:spLocks noChangeShapeType="1"/>
            </p:cNvSpPr>
            <p:nvPr/>
          </p:nvSpPr>
          <p:spPr bwMode="auto">
            <a:xfrm>
              <a:off x="941784" y="341709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31" name="Line 20"/>
            <p:cNvSpPr>
              <a:spLocks noChangeShapeType="1"/>
            </p:cNvSpPr>
            <p:nvPr/>
          </p:nvSpPr>
          <p:spPr bwMode="auto">
            <a:xfrm flipH="1">
              <a:off x="941784" y="841771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32" name="Line 21"/>
            <p:cNvSpPr>
              <a:spLocks noChangeShapeType="1"/>
            </p:cNvSpPr>
            <p:nvPr/>
          </p:nvSpPr>
          <p:spPr bwMode="auto">
            <a:xfrm>
              <a:off x="341709" y="841771"/>
              <a:ext cx="316707" cy="2166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17415" name="Group 22"/>
          <p:cNvGrpSpPr>
            <a:grpSpLocks/>
          </p:cNvGrpSpPr>
          <p:nvPr/>
        </p:nvGrpSpPr>
        <p:grpSpPr bwMode="auto">
          <a:xfrm>
            <a:off x="6399213" y="5027613"/>
            <a:ext cx="1600200" cy="1200150"/>
            <a:chOff x="-1" y="-1"/>
            <a:chExt cx="1600201" cy="1200151"/>
          </a:xfrm>
        </p:grpSpPr>
        <p:sp>
          <p:nvSpPr>
            <p:cNvPr id="17416" name="AutoShape 23"/>
            <p:cNvSpPr>
              <a:spLocks/>
            </p:cNvSpPr>
            <p:nvPr/>
          </p:nvSpPr>
          <p:spPr bwMode="auto">
            <a:xfrm>
              <a:off x="600074" y="-1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17" name="AutoShape 24"/>
            <p:cNvSpPr>
              <a:spLocks/>
            </p:cNvSpPr>
            <p:nvPr/>
          </p:nvSpPr>
          <p:spPr bwMode="auto">
            <a:xfrm>
              <a:off x="600074" y="800099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18" name="AutoShape 25"/>
            <p:cNvSpPr>
              <a:spLocks/>
            </p:cNvSpPr>
            <p:nvPr/>
          </p:nvSpPr>
          <p:spPr bwMode="auto">
            <a:xfrm>
              <a:off x="1200149" y="400049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19" name="AutoShape 26"/>
            <p:cNvSpPr>
              <a:spLocks/>
            </p:cNvSpPr>
            <p:nvPr/>
          </p:nvSpPr>
          <p:spPr bwMode="auto">
            <a:xfrm>
              <a:off x="-1" y="400049"/>
              <a:ext cx="400051" cy="400051"/>
            </a:xfrm>
            <a:custGeom>
              <a:avLst/>
              <a:gdLst>
                <a:gd name="T0" fmla="*/ 200015 w 19679"/>
                <a:gd name="T1" fmla="*/ 219551 h 19679"/>
                <a:gd name="T2" fmla="*/ 200015 w 19679"/>
                <a:gd name="T3" fmla="*/ 219551 h 19679"/>
                <a:gd name="T4" fmla="*/ 200015 w 19679"/>
                <a:gd name="T5" fmla="*/ 219551 h 19679"/>
                <a:gd name="T6" fmla="*/ 200015 w 19679"/>
                <a:gd name="T7" fmla="*/ 219551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 cmpd="sng">
                  <a:solidFill>
                    <a:srgbClr val="000000"/>
                  </a:solidFill>
                  <a:prstDash val="solid"/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7420" name="Line 27"/>
            <p:cNvSpPr>
              <a:spLocks noChangeShapeType="1"/>
            </p:cNvSpPr>
            <p:nvPr/>
          </p:nvSpPr>
          <p:spPr bwMode="auto">
            <a:xfrm flipV="1">
              <a:off x="800100" y="400050"/>
              <a:ext cx="0" cy="4000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21" name="Line 28"/>
            <p:cNvSpPr>
              <a:spLocks noChangeShapeType="1"/>
            </p:cNvSpPr>
            <p:nvPr/>
          </p:nvSpPr>
          <p:spPr bwMode="auto">
            <a:xfrm>
              <a:off x="400050" y="600075"/>
              <a:ext cx="8001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22" name="Line 29"/>
            <p:cNvSpPr>
              <a:spLocks noChangeShapeType="1"/>
            </p:cNvSpPr>
            <p:nvPr/>
          </p:nvSpPr>
          <p:spPr bwMode="auto">
            <a:xfrm flipH="1">
              <a:off x="200024" y="200025"/>
              <a:ext cx="400052" cy="2000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23" name="Line 30"/>
            <p:cNvSpPr>
              <a:spLocks noChangeShapeType="1"/>
            </p:cNvSpPr>
            <p:nvPr/>
          </p:nvSpPr>
          <p:spPr bwMode="auto">
            <a:xfrm>
              <a:off x="1000125" y="200024"/>
              <a:ext cx="400051" cy="20002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24" name="Line 31"/>
            <p:cNvSpPr>
              <a:spLocks noChangeShapeType="1"/>
            </p:cNvSpPr>
            <p:nvPr/>
          </p:nvSpPr>
          <p:spPr bwMode="auto">
            <a:xfrm flipH="1">
              <a:off x="1000125" y="800100"/>
              <a:ext cx="400051" cy="2000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7425" name="Line 32"/>
            <p:cNvSpPr>
              <a:spLocks noChangeShapeType="1"/>
            </p:cNvSpPr>
            <p:nvPr/>
          </p:nvSpPr>
          <p:spPr bwMode="auto">
            <a:xfrm flipH="1" flipV="1">
              <a:off x="200024" y="800100"/>
              <a:ext cx="400052" cy="2000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Trees as Graphs</a:t>
            </a:r>
            <a:endParaRPr lang="en-US" altLang="en-US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4648200" cy="4114800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7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tree is a graph that is:</a:t>
            </a:r>
          </a:p>
          <a:p>
            <a:pPr marL="917575" lvl="1" indent="-228600" defTabSz="914400" eaLnBrk="1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undirected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917575" lvl="1" indent="-228600" defTabSz="914400" eaLnBrk="1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acyclic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917575" lvl="1" indent="-228600" defTabSz="914400" eaLnBrk="1">
              <a:spcBef>
                <a:spcPts val="6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connected</a:t>
            </a:r>
          </a:p>
          <a:p>
            <a:pPr marL="917575" lvl="1" indent="-228600" defTabSz="914400" eaLnBrk="1">
              <a:spcBef>
                <a:spcPts val="600"/>
              </a:spcBef>
              <a:buFontTx/>
              <a:buChar char="–"/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</p:txBody>
      </p:sp>
      <p:grpSp>
        <p:nvGrpSpPr>
          <p:cNvPr id="18437" name="Group 4"/>
          <p:cNvGrpSpPr>
            <a:grpSpLocks/>
          </p:cNvGrpSpPr>
          <p:nvPr/>
        </p:nvGrpSpPr>
        <p:grpSpPr bwMode="auto">
          <a:xfrm>
            <a:off x="6323013" y="1598613"/>
            <a:ext cx="1752600" cy="4648200"/>
            <a:chOff x="-1" y="-1"/>
            <a:chExt cx="1752601" cy="4648201"/>
          </a:xfrm>
        </p:grpSpPr>
        <p:grpSp>
          <p:nvGrpSpPr>
            <p:cNvPr id="18439" name="Group 5"/>
            <p:cNvGrpSpPr>
              <a:grpSpLocks/>
            </p:cNvGrpSpPr>
            <p:nvPr/>
          </p:nvGrpSpPr>
          <p:grpSpPr bwMode="auto">
            <a:xfrm>
              <a:off x="685799" y="1600199"/>
              <a:ext cx="457201" cy="457201"/>
              <a:chOff x="-1" y="-1"/>
              <a:chExt cx="457201" cy="457201"/>
            </a:xfrm>
          </p:grpSpPr>
          <p:sp>
            <p:nvSpPr>
              <p:cNvPr id="18468" name="AutoShape 6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69" name="AutoShape 7"/>
              <p:cNvSpPr>
                <a:spLocks/>
              </p:cNvSpPr>
              <p:nvPr/>
            </p:nvSpPr>
            <p:spPr bwMode="auto">
              <a:xfrm>
                <a:off x="74880" y="10065"/>
                <a:ext cx="307440" cy="437070"/>
              </a:xfrm>
              <a:custGeom>
                <a:avLst/>
                <a:gdLst>
                  <a:gd name="T0" fmla="*/ 153720 w 21600"/>
                  <a:gd name="T1" fmla="*/ 218535 h 21600"/>
                  <a:gd name="T2" fmla="*/ 153720 w 21600"/>
                  <a:gd name="T3" fmla="*/ 218535 h 21600"/>
                  <a:gd name="T4" fmla="*/ 153720 w 21600"/>
                  <a:gd name="T5" fmla="*/ 218535 h 21600"/>
                  <a:gd name="T6" fmla="*/ 153720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A</a:t>
                </a:r>
              </a:p>
            </p:txBody>
          </p:sp>
        </p:grp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 flipV="1">
              <a:off x="914400" y="1162050"/>
              <a:ext cx="0" cy="419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914399" y="2076450"/>
              <a:ext cx="3177" cy="4191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8442" name="Group 10"/>
            <p:cNvGrpSpPr>
              <a:grpSpLocks/>
            </p:cNvGrpSpPr>
            <p:nvPr/>
          </p:nvGrpSpPr>
          <p:grpSpPr bwMode="auto">
            <a:xfrm>
              <a:off x="685799" y="685799"/>
              <a:ext cx="457201" cy="457201"/>
              <a:chOff x="-1" y="-1"/>
              <a:chExt cx="457201" cy="457201"/>
            </a:xfrm>
          </p:grpSpPr>
          <p:sp>
            <p:nvSpPr>
              <p:cNvPr id="18466" name="AutoShape 11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67" name="AutoShape 12"/>
              <p:cNvSpPr>
                <a:spLocks/>
              </p:cNvSpPr>
              <p:nvPr/>
            </p:nvSpPr>
            <p:spPr bwMode="auto">
              <a:xfrm>
                <a:off x="74880" y="10065"/>
                <a:ext cx="307440" cy="437070"/>
              </a:xfrm>
              <a:custGeom>
                <a:avLst/>
                <a:gdLst>
                  <a:gd name="T0" fmla="*/ 153720 w 21600"/>
                  <a:gd name="T1" fmla="*/ 218535 h 21600"/>
                  <a:gd name="T2" fmla="*/ 153720 w 21600"/>
                  <a:gd name="T3" fmla="*/ 218535 h 21600"/>
                  <a:gd name="T4" fmla="*/ 153720 w 21600"/>
                  <a:gd name="T5" fmla="*/ 218535 h 21600"/>
                  <a:gd name="T6" fmla="*/ 153720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B</a:t>
                </a:r>
              </a:p>
            </p:txBody>
          </p:sp>
        </p:grpSp>
        <p:grpSp>
          <p:nvGrpSpPr>
            <p:cNvPr id="18443" name="Group 13"/>
            <p:cNvGrpSpPr>
              <a:grpSpLocks/>
            </p:cNvGrpSpPr>
            <p:nvPr/>
          </p:nvGrpSpPr>
          <p:grpSpPr bwMode="auto">
            <a:xfrm>
              <a:off x="-1" y="-1"/>
              <a:ext cx="457201" cy="457201"/>
              <a:chOff x="-1" y="-1"/>
              <a:chExt cx="457201" cy="457201"/>
            </a:xfrm>
          </p:grpSpPr>
          <p:sp>
            <p:nvSpPr>
              <p:cNvPr id="18464" name="AutoShape 14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65" name="AutoShape 15"/>
              <p:cNvSpPr>
                <a:spLocks/>
              </p:cNvSpPr>
              <p:nvPr/>
            </p:nvSpPr>
            <p:spPr bwMode="auto">
              <a:xfrm>
                <a:off x="66471" y="10065"/>
                <a:ext cx="324258" cy="437070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D</a:t>
                </a:r>
              </a:p>
            </p:txBody>
          </p:sp>
        </p:grpSp>
        <p:grpSp>
          <p:nvGrpSpPr>
            <p:cNvPr id="18444" name="Group 16"/>
            <p:cNvGrpSpPr>
              <a:grpSpLocks/>
            </p:cNvGrpSpPr>
            <p:nvPr/>
          </p:nvGrpSpPr>
          <p:grpSpPr bwMode="auto">
            <a:xfrm>
              <a:off x="1295399" y="-1"/>
              <a:ext cx="457201" cy="457201"/>
              <a:chOff x="-1" y="-1"/>
              <a:chExt cx="457201" cy="457201"/>
            </a:xfrm>
          </p:grpSpPr>
          <p:sp>
            <p:nvSpPr>
              <p:cNvPr id="18462" name="AutoShape 17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63" name="AutoShape 18"/>
              <p:cNvSpPr>
                <a:spLocks/>
              </p:cNvSpPr>
              <p:nvPr/>
            </p:nvSpPr>
            <p:spPr bwMode="auto">
              <a:xfrm>
                <a:off x="74880" y="10065"/>
                <a:ext cx="307440" cy="437070"/>
              </a:xfrm>
              <a:custGeom>
                <a:avLst/>
                <a:gdLst>
                  <a:gd name="T0" fmla="*/ 153720 w 21600"/>
                  <a:gd name="T1" fmla="*/ 218535 h 21600"/>
                  <a:gd name="T2" fmla="*/ 153720 w 21600"/>
                  <a:gd name="T3" fmla="*/ 218535 h 21600"/>
                  <a:gd name="T4" fmla="*/ 153720 w 21600"/>
                  <a:gd name="T5" fmla="*/ 218535 h 21600"/>
                  <a:gd name="T6" fmla="*/ 153720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E</a:t>
                </a:r>
              </a:p>
            </p:txBody>
          </p:sp>
        </p:grpSp>
        <p:sp>
          <p:nvSpPr>
            <p:cNvPr id="18445" name="Line 19"/>
            <p:cNvSpPr>
              <a:spLocks noChangeShapeType="1"/>
            </p:cNvSpPr>
            <p:nvPr/>
          </p:nvSpPr>
          <p:spPr bwMode="auto">
            <a:xfrm flipV="1">
              <a:off x="1076324" y="409574"/>
              <a:ext cx="285752" cy="3238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8446" name="Line 20"/>
            <p:cNvSpPr>
              <a:spLocks noChangeShapeType="1"/>
            </p:cNvSpPr>
            <p:nvPr/>
          </p:nvSpPr>
          <p:spPr bwMode="auto">
            <a:xfrm flipH="1" flipV="1">
              <a:off x="390525" y="409574"/>
              <a:ext cx="361950" cy="32385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8447" name="Group 21"/>
            <p:cNvGrpSpPr>
              <a:grpSpLocks/>
            </p:cNvGrpSpPr>
            <p:nvPr/>
          </p:nvGrpSpPr>
          <p:grpSpPr bwMode="auto">
            <a:xfrm>
              <a:off x="688974" y="2514599"/>
              <a:ext cx="457201" cy="457201"/>
              <a:chOff x="-1" y="-1"/>
              <a:chExt cx="457201" cy="457201"/>
            </a:xfrm>
          </p:grpSpPr>
          <p:sp>
            <p:nvSpPr>
              <p:cNvPr id="18460" name="AutoShape 22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61" name="AutoShape 23"/>
              <p:cNvSpPr>
                <a:spLocks/>
              </p:cNvSpPr>
              <p:nvPr/>
            </p:nvSpPr>
            <p:spPr bwMode="auto">
              <a:xfrm>
                <a:off x="66471" y="10065"/>
                <a:ext cx="324258" cy="437070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C</a:t>
                </a:r>
              </a:p>
            </p:txBody>
          </p:sp>
        </p:grpSp>
        <p:grpSp>
          <p:nvGrpSpPr>
            <p:cNvPr id="18448" name="Group 24"/>
            <p:cNvGrpSpPr>
              <a:grpSpLocks/>
            </p:cNvGrpSpPr>
            <p:nvPr/>
          </p:nvGrpSpPr>
          <p:grpSpPr bwMode="auto">
            <a:xfrm>
              <a:off x="688974" y="3352799"/>
              <a:ext cx="457201" cy="457201"/>
              <a:chOff x="-1" y="-1"/>
              <a:chExt cx="457201" cy="457201"/>
            </a:xfrm>
          </p:grpSpPr>
          <p:sp>
            <p:nvSpPr>
              <p:cNvPr id="18458" name="AutoShape 25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59" name="AutoShape 26"/>
              <p:cNvSpPr>
                <a:spLocks/>
              </p:cNvSpPr>
              <p:nvPr/>
            </p:nvSpPr>
            <p:spPr bwMode="auto">
              <a:xfrm>
                <a:off x="83438" y="10065"/>
                <a:ext cx="290324" cy="437070"/>
              </a:xfrm>
              <a:custGeom>
                <a:avLst/>
                <a:gdLst>
                  <a:gd name="T0" fmla="*/ 145162 w 21600"/>
                  <a:gd name="T1" fmla="*/ 218535 h 21600"/>
                  <a:gd name="T2" fmla="*/ 145162 w 21600"/>
                  <a:gd name="T3" fmla="*/ 218535 h 21600"/>
                  <a:gd name="T4" fmla="*/ 145162 w 21600"/>
                  <a:gd name="T5" fmla="*/ 218535 h 21600"/>
                  <a:gd name="T6" fmla="*/ 145162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F</a:t>
                </a:r>
              </a:p>
            </p:txBody>
          </p:sp>
        </p:grpSp>
        <p:sp>
          <p:nvSpPr>
            <p:cNvPr id="18449" name="Line 27"/>
            <p:cNvSpPr>
              <a:spLocks noChangeShapeType="1"/>
            </p:cNvSpPr>
            <p:nvPr/>
          </p:nvSpPr>
          <p:spPr bwMode="auto">
            <a:xfrm>
              <a:off x="917575" y="2990850"/>
              <a:ext cx="0" cy="342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8450" name="Line 28"/>
            <p:cNvSpPr>
              <a:spLocks noChangeShapeType="1"/>
            </p:cNvSpPr>
            <p:nvPr/>
          </p:nvSpPr>
          <p:spPr bwMode="auto">
            <a:xfrm flipH="1">
              <a:off x="344487" y="3762375"/>
              <a:ext cx="411164" cy="4095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8451" name="Group 29"/>
            <p:cNvGrpSpPr>
              <a:grpSpLocks/>
            </p:cNvGrpSpPr>
            <p:nvPr/>
          </p:nvGrpSpPr>
          <p:grpSpPr bwMode="auto">
            <a:xfrm>
              <a:off x="1262062" y="4190999"/>
              <a:ext cx="457201" cy="457201"/>
              <a:chOff x="-1" y="-1"/>
              <a:chExt cx="457201" cy="457201"/>
            </a:xfrm>
          </p:grpSpPr>
          <p:sp>
            <p:nvSpPr>
              <p:cNvPr id="18456" name="AutoShape 30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57" name="AutoShape 31"/>
              <p:cNvSpPr>
                <a:spLocks/>
              </p:cNvSpPr>
              <p:nvPr/>
            </p:nvSpPr>
            <p:spPr bwMode="auto">
              <a:xfrm>
                <a:off x="66471" y="10065"/>
                <a:ext cx="324258" cy="437070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H</a:t>
                </a:r>
              </a:p>
            </p:txBody>
          </p:sp>
        </p:grpSp>
        <p:sp>
          <p:nvSpPr>
            <p:cNvPr id="18452" name="Line 32"/>
            <p:cNvSpPr>
              <a:spLocks noChangeShapeType="1"/>
            </p:cNvSpPr>
            <p:nvPr/>
          </p:nvSpPr>
          <p:spPr bwMode="auto">
            <a:xfrm>
              <a:off x="1079500" y="3762374"/>
              <a:ext cx="411163" cy="4095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8453" name="Group 33"/>
            <p:cNvGrpSpPr>
              <a:grpSpLocks/>
            </p:cNvGrpSpPr>
            <p:nvPr/>
          </p:nvGrpSpPr>
          <p:grpSpPr bwMode="auto">
            <a:xfrm>
              <a:off x="115887" y="4190999"/>
              <a:ext cx="457201" cy="457201"/>
              <a:chOff x="-1" y="-1"/>
              <a:chExt cx="457201" cy="457201"/>
            </a:xfrm>
          </p:grpSpPr>
          <p:sp>
            <p:nvSpPr>
              <p:cNvPr id="18454" name="AutoShape 34"/>
              <p:cNvSpPr>
                <a:spLocks/>
              </p:cNvSpPr>
              <p:nvPr/>
            </p:nvSpPr>
            <p:spPr bwMode="auto">
              <a:xfrm>
                <a:off x="0" y="0"/>
                <a:ext cx="457200" cy="457200"/>
              </a:xfrm>
              <a:custGeom>
                <a:avLst/>
                <a:gdLst>
                  <a:gd name="T0" fmla="*/ 228588 w 19679"/>
                  <a:gd name="T1" fmla="*/ 250915 h 19679"/>
                  <a:gd name="T2" fmla="*/ 228588 w 19679"/>
                  <a:gd name="T3" fmla="*/ 250915 h 19679"/>
                  <a:gd name="T4" fmla="*/ 228588 w 19679"/>
                  <a:gd name="T5" fmla="*/ 250915 h 19679"/>
                  <a:gd name="T6" fmla="*/ 228588 w 19679"/>
                  <a:gd name="T7" fmla="*/ 250915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9"/>
                      <a:pt x="6724" y="20639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8455" name="AutoShape 35"/>
              <p:cNvSpPr>
                <a:spLocks/>
              </p:cNvSpPr>
              <p:nvPr/>
            </p:nvSpPr>
            <p:spPr bwMode="auto">
              <a:xfrm>
                <a:off x="57988" y="10065"/>
                <a:ext cx="341224" cy="437070"/>
              </a:xfrm>
              <a:custGeom>
                <a:avLst/>
                <a:gdLst>
                  <a:gd name="T0" fmla="*/ 170612 w 21600"/>
                  <a:gd name="T1" fmla="*/ 218535 h 21600"/>
                  <a:gd name="T2" fmla="*/ 170612 w 21600"/>
                  <a:gd name="T3" fmla="*/ 218535 h 21600"/>
                  <a:gd name="T4" fmla="*/ 170612 w 21600"/>
                  <a:gd name="T5" fmla="*/ 218535 h 21600"/>
                  <a:gd name="T6" fmla="*/ 170612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G</a:t>
                </a:r>
              </a:p>
            </p:txBody>
          </p: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Rooted Trees</a:t>
            </a:r>
            <a:endParaRPr lang="en-US" altLang="en-US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991600" cy="2362200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We are more accustomed to:</a:t>
            </a:r>
          </a:p>
          <a:p>
            <a:pPr marL="0" indent="0" defTabSz="914400" eaLnBrk="1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Rooted trees (a tree node that is “special”)</a:t>
            </a:r>
          </a:p>
          <a:p>
            <a:pPr marL="0" indent="0" defTabSz="914400" eaLnBrk="1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Directed edges from parents to children (parent closer to root).</a:t>
            </a:r>
            <a:endParaRPr lang="en-US" altLang="en-US" dirty="0"/>
          </a:p>
        </p:txBody>
      </p:sp>
      <p:grpSp>
        <p:nvGrpSpPr>
          <p:cNvPr id="19461" name="Group 4"/>
          <p:cNvGrpSpPr>
            <a:grpSpLocks/>
          </p:cNvGrpSpPr>
          <p:nvPr/>
        </p:nvGrpSpPr>
        <p:grpSpPr bwMode="auto">
          <a:xfrm>
            <a:off x="3027363" y="3322638"/>
            <a:ext cx="377825" cy="436562"/>
            <a:chOff x="0" y="-1"/>
            <a:chExt cx="377826" cy="437070"/>
          </a:xfrm>
        </p:grpSpPr>
        <p:sp>
          <p:nvSpPr>
            <p:cNvPr id="19557" name="AutoShape 5"/>
            <p:cNvSpPr>
              <a:spLocks/>
            </p:cNvSpPr>
            <p:nvPr/>
          </p:nvSpPr>
          <p:spPr bwMode="auto">
            <a:xfrm>
              <a:off x="0" y="29621"/>
              <a:ext cx="377826" cy="377826"/>
            </a:xfrm>
            <a:custGeom>
              <a:avLst/>
              <a:gdLst>
                <a:gd name="T0" fmla="*/ 188903 w 19679"/>
                <a:gd name="T1" fmla="*/ 207354 h 19679"/>
                <a:gd name="T2" fmla="*/ 188903 w 19679"/>
                <a:gd name="T3" fmla="*/ 207354 h 19679"/>
                <a:gd name="T4" fmla="*/ 188903 w 19679"/>
                <a:gd name="T5" fmla="*/ 207354 h 19679"/>
                <a:gd name="T6" fmla="*/ 188903 w 19679"/>
                <a:gd name="T7" fmla="*/ 20735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58" name="AutoShape 6"/>
            <p:cNvSpPr>
              <a:spLocks/>
            </p:cNvSpPr>
            <p:nvPr/>
          </p:nvSpPr>
          <p:spPr bwMode="auto">
            <a:xfrm>
              <a:off x="35192" y="-1"/>
              <a:ext cx="307441" cy="437070"/>
            </a:xfrm>
            <a:custGeom>
              <a:avLst/>
              <a:gdLst>
                <a:gd name="T0" fmla="*/ 153721 w 21600"/>
                <a:gd name="T1" fmla="*/ 218535 h 21600"/>
                <a:gd name="T2" fmla="*/ 153721 w 21600"/>
                <a:gd name="T3" fmla="*/ 218535 h 21600"/>
                <a:gd name="T4" fmla="*/ 153721 w 21600"/>
                <a:gd name="T5" fmla="*/ 218535 h 21600"/>
                <a:gd name="T6" fmla="*/ 153721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A</a:t>
              </a:r>
            </a:p>
          </p:txBody>
        </p:sp>
      </p:grpSp>
      <p:sp>
        <p:nvSpPr>
          <p:cNvPr id="19462" name="AutoShape 7"/>
          <p:cNvSpPr>
            <a:spLocks/>
          </p:cNvSpPr>
          <p:nvPr/>
        </p:nvSpPr>
        <p:spPr bwMode="auto">
          <a:xfrm>
            <a:off x="2838450" y="3759200"/>
            <a:ext cx="223838" cy="317500"/>
          </a:xfrm>
          <a:custGeom>
            <a:avLst/>
            <a:gdLst>
              <a:gd name="T0" fmla="*/ 111919 w 21600"/>
              <a:gd name="T1" fmla="*/ 158750 h 21600"/>
              <a:gd name="T2" fmla="*/ 111919 w 21600"/>
              <a:gd name="T3" fmla="*/ 158750 h 21600"/>
              <a:gd name="T4" fmla="*/ 111919 w 21600"/>
              <a:gd name="T5" fmla="*/ 158750 h 21600"/>
              <a:gd name="T6" fmla="*/ 111919 w 21600"/>
              <a:gd name="T7" fmla="*/ 1587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599" y="0"/>
                </a:moveTo>
                <a:cubicBezTo>
                  <a:pt x="14399" y="7199"/>
                  <a:pt x="7200" y="14400"/>
                  <a:pt x="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AutoShape 8"/>
          <p:cNvSpPr>
            <a:spLocks/>
          </p:cNvSpPr>
          <p:nvPr/>
        </p:nvSpPr>
        <p:spPr bwMode="auto">
          <a:xfrm>
            <a:off x="3368675" y="3759200"/>
            <a:ext cx="223838" cy="317500"/>
          </a:xfrm>
          <a:custGeom>
            <a:avLst/>
            <a:gdLst>
              <a:gd name="T0" fmla="*/ 111919 w 21600"/>
              <a:gd name="T1" fmla="*/ 158750 h 21600"/>
              <a:gd name="T2" fmla="*/ 111919 w 21600"/>
              <a:gd name="T3" fmla="*/ 158750 h 21600"/>
              <a:gd name="T4" fmla="*/ 111919 w 21600"/>
              <a:gd name="T5" fmla="*/ 158750 h 21600"/>
              <a:gd name="T6" fmla="*/ 111919 w 21600"/>
              <a:gd name="T7" fmla="*/ 1587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199" y="7199"/>
                  <a:pt x="14400" y="14400"/>
                  <a:pt x="2160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4" name="Group 9"/>
          <p:cNvGrpSpPr>
            <a:grpSpLocks/>
          </p:cNvGrpSpPr>
          <p:nvPr/>
        </p:nvGrpSpPr>
        <p:grpSpPr bwMode="auto">
          <a:xfrm>
            <a:off x="2497138" y="4076700"/>
            <a:ext cx="377825" cy="436563"/>
            <a:chOff x="0" y="-1"/>
            <a:chExt cx="377826" cy="437070"/>
          </a:xfrm>
        </p:grpSpPr>
        <p:sp>
          <p:nvSpPr>
            <p:cNvPr id="19555" name="AutoShape 10"/>
            <p:cNvSpPr>
              <a:spLocks/>
            </p:cNvSpPr>
            <p:nvPr/>
          </p:nvSpPr>
          <p:spPr bwMode="auto">
            <a:xfrm>
              <a:off x="0" y="29621"/>
              <a:ext cx="377826" cy="377826"/>
            </a:xfrm>
            <a:custGeom>
              <a:avLst/>
              <a:gdLst>
                <a:gd name="T0" fmla="*/ 188903 w 19679"/>
                <a:gd name="T1" fmla="*/ 207354 h 19679"/>
                <a:gd name="T2" fmla="*/ 188903 w 19679"/>
                <a:gd name="T3" fmla="*/ 207354 h 19679"/>
                <a:gd name="T4" fmla="*/ 188903 w 19679"/>
                <a:gd name="T5" fmla="*/ 207354 h 19679"/>
                <a:gd name="T6" fmla="*/ 188903 w 19679"/>
                <a:gd name="T7" fmla="*/ 20735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56" name="AutoShape 11"/>
            <p:cNvSpPr>
              <a:spLocks/>
            </p:cNvSpPr>
            <p:nvPr/>
          </p:nvSpPr>
          <p:spPr bwMode="auto">
            <a:xfrm>
              <a:off x="35192" y="-1"/>
              <a:ext cx="307441" cy="437070"/>
            </a:xfrm>
            <a:custGeom>
              <a:avLst/>
              <a:gdLst>
                <a:gd name="T0" fmla="*/ 153721 w 21600"/>
                <a:gd name="T1" fmla="*/ 218535 h 21600"/>
                <a:gd name="T2" fmla="*/ 153721 w 21600"/>
                <a:gd name="T3" fmla="*/ 218535 h 21600"/>
                <a:gd name="T4" fmla="*/ 153721 w 21600"/>
                <a:gd name="T5" fmla="*/ 218535 h 21600"/>
                <a:gd name="T6" fmla="*/ 153721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B</a:t>
              </a:r>
            </a:p>
          </p:txBody>
        </p:sp>
      </p:grpSp>
      <p:grpSp>
        <p:nvGrpSpPr>
          <p:cNvPr id="19465" name="Group 12"/>
          <p:cNvGrpSpPr>
            <a:grpSpLocks/>
          </p:cNvGrpSpPr>
          <p:nvPr/>
        </p:nvGrpSpPr>
        <p:grpSpPr bwMode="auto">
          <a:xfrm>
            <a:off x="2057400" y="4767263"/>
            <a:ext cx="377825" cy="438150"/>
            <a:chOff x="0" y="0"/>
            <a:chExt cx="377826" cy="437069"/>
          </a:xfrm>
        </p:grpSpPr>
        <p:sp>
          <p:nvSpPr>
            <p:cNvPr id="19553" name="AutoShape 13"/>
            <p:cNvSpPr>
              <a:spLocks/>
            </p:cNvSpPr>
            <p:nvPr/>
          </p:nvSpPr>
          <p:spPr bwMode="auto">
            <a:xfrm>
              <a:off x="0" y="30415"/>
              <a:ext cx="377826" cy="376239"/>
            </a:xfrm>
            <a:custGeom>
              <a:avLst/>
              <a:gdLst>
                <a:gd name="T0" fmla="*/ 188903 w 19679"/>
                <a:gd name="T1" fmla="*/ 206483 h 19679"/>
                <a:gd name="T2" fmla="*/ 188903 w 19679"/>
                <a:gd name="T3" fmla="*/ 206483 h 19679"/>
                <a:gd name="T4" fmla="*/ 188903 w 19679"/>
                <a:gd name="T5" fmla="*/ 206483 h 19679"/>
                <a:gd name="T6" fmla="*/ 188903 w 19679"/>
                <a:gd name="T7" fmla="*/ 2064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54" name="AutoShape 14"/>
            <p:cNvSpPr>
              <a:spLocks/>
            </p:cNvSpPr>
            <p:nvPr/>
          </p:nvSpPr>
          <p:spPr bwMode="auto">
            <a:xfrm>
              <a:off x="26784" y="0"/>
              <a:ext cx="324257" cy="437069"/>
            </a:xfrm>
            <a:custGeom>
              <a:avLst/>
              <a:gdLst>
                <a:gd name="T0" fmla="*/ 162129 w 21600"/>
                <a:gd name="T1" fmla="*/ 218535 h 21600"/>
                <a:gd name="T2" fmla="*/ 162129 w 21600"/>
                <a:gd name="T3" fmla="*/ 218535 h 21600"/>
                <a:gd name="T4" fmla="*/ 162129 w 21600"/>
                <a:gd name="T5" fmla="*/ 218535 h 21600"/>
                <a:gd name="T6" fmla="*/ 162129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D</a:t>
              </a:r>
            </a:p>
          </p:txBody>
        </p:sp>
      </p:grpSp>
      <p:grpSp>
        <p:nvGrpSpPr>
          <p:cNvPr id="19466" name="Group 15"/>
          <p:cNvGrpSpPr>
            <a:grpSpLocks/>
          </p:cNvGrpSpPr>
          <p:nvPr/>
        </p:nvGrpSpPr>
        <p:grpSpPr bwMode="auto">
          <a:xfrm>
            <a:off x="2936875" y="4767263"/>
            <a:ext cx="377825" cy="438150"/>
            <a:chOff x="0" y="0"/>
            <a:chExt cx="377826" cy="437069"/>
          </a:xfrm>
        </p:grpSpPr>
        <p:sp>
          <p:nvSpPr>
            <p:cNvPr id="19551" name="AutoShape 16"/>
            <p:cNvSpPr>
              <a:spLocks/>
            </p:cNvSpPr>
            <p:nvPr/>
          </p:nvSpPr>
          <p:spPr bwMode="auto">
            <a:xfrm>
              <a:off x="0" y="30415"/>
              <a:ext cx="377826" cy="376239"/>
            </a:xfrm>
            <a:custGeom>
              <a:avLst/>
              <a:gdLst>
                <a:gd name="T0" fmla="*/ 188903 w 19679"/>
                <a:gd name="T1" fmla="*/ 206483 h 19679"/>
                <a:gd name="T2" fmla="*/ 188903 w 19679"/>
                <a:gd name="T3" fmla="*/ 206483 h 19679"/>
                <a:gd name="T4" fmla="*/ 188903 w 19679"/>
                <a:gd name="T5" fmla="*/ 206483 h 19679"/>
                <a:gd name="T6" fmla="*/ 188903 w 19679"/>
                <a:gd name="T7" fmla="*/ 2064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52" name="AutoShape 17"/>
            <p:cNvSpPr>
              <a:spLocks/>
            </p:cNvSpPr>
            <p:nvPr/>
          </p:nvSpPr>
          <p:spPr bwMode="auto">
            <a:xfrm>
              <a:off x="35192" y="0"/>
              <a:ext cx="307441" cy="437069"/>
            </a:xfrm>
            <a:custGeom>
              <a:avLst/>
              <a:gdLst>
                <a:gd name="T0" fmla="*/ 153721 w 21600"/>
                <a:gd name="T1" fmla="*/ 218535 h 21600"/>
                <a:gd name="T2" fmla="*/ 153721 w 21600"/>
                <a:gd name="T3" fmla="*/ 218535 h 21600"/>
                <a:gd name="T4" fmla="*/ 153721 w 21600"/>
                <a:gd name="T5" fmla="*/ 218535 h 21600"/>
                <a:gd name="T6" fmla="*/ 153721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E</a:t>
              </a:r>
            </a:p>
          </p:txBody>
        </p:sp>
      </p:grpSp>
      <p:sp>
        <p:nvSpPr>
          <p:cNvPr id="19467" name="AutoShape 18"/>
          <p:cNvSpPr>
            <a:spLocks/>
          </p:cNvSpPr>
          <p:nvPr/>
        </p:nvSpPr>
        <p:spPr bwMode="auto">
          <a:xfrm>
            <a:off x="2824163" y="4513263"/>
            <a:ext cx="161925" cy="254000"/>
          </a:xfrm>
          <a:custGeom>
            <a:avLst/>
            <a:gdLst>
              <a:gd name="T0" fmla="*/ 80963 w 21600"/>
              <a:gd name="T1" fmla="*/ 127000 h 21600"/>
              <a:gd name="T2" fmla="*/ 80963 w 21600"/>
              <a:gd name="T3" fmla="*/ 127000 h 21600"/>
              <a:gd name="T4" fmla="*/ 80963 w 21600"/>
              <a:gd name="T5" fmla="*/ 127000 h 21600"/>
              <a:gd name="T6" fmla="*/ 80963 w 21600"/>
              <a:gd name="T7" fmla="*/ 12700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199" y="7199"/>
                  <a:pt x="14400" y="14400"/>
                  <a:pt x="21600" y="2160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8" name="AutoShape 19"/>
          <p:cNvSpPr>
            <a:spLocks/>
          </p:cNvSpPr>
          <p:nvPr/>
        </p:nvSpPr>
        <p:spPr bwMode="auto">
          <a:xfrm>
            <a:off x="2384425" y="4513263"/>
            <a:ext cx="161925" cy="254000"/>
          </a:xfrm>
          <a:custGeom>
            <a:avLst/>
            <a:gdLst>
              <a:gd name="T0" fmla="*/ 80963 w 21600"/>
              <a:gd name="T1" fmla="*/ 127000 h 21600"/>
              <a:gd name="T2" fmla="*/ 80963 w 21600"/>
              <a:gd name="T3" fmla="*/ 127000 h 21600"/>
              <a:gd name="T4" fmla="*/ 80963 w 21600"/>
              <a:gd name="T5" fmla="*/ 127000 h 21600"/>
              <a:gd name="T6" fmla="*/ 80963 w 21600"/>
              <a:gd name="T7" fmla="*/ 12700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cubicBezTo>
                  <a:pt x="14400" y="7199"/>
                  <a:pt x="7199" y="14400"/>
                  <a:pt x="0" y="21600"/>
                </a:cubicBezTo>
              </a:path>
            </a:pathLst>
          </a:custGeom>
          <a:noFill/>
          <a:ln w="19050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69" name="Group 20"/>
          <p:cNvGrpSpPr>
            <a:grpSpLocks/>
          </p:cNvGrpSpPr>
          <p:nvPr/>
        </p:nvGrpSpPr>
        <p:grpSpPr bwMode="auto">
          <a:xfrm>
            <a:off x="3557588" y="4076700"/>
            <a:ext cx="376237" cy="436563"/>
            <a:chOff x="-1" y="-1"/>
            <a:chExt cx="376239" cy="437070"/>
          </a:xfrm>
        </p:grpSpPr>
        <p:sp>
          <p:nvSpPr>
            <p:cNvPr id="19549" name="AutoShape 21"/>
            <p:cNvSpPr>
              <a:spLocks/>
            </p:cNvSpPr>
            <p:nvPr/>
          </p:nvSpPr>
          <p:spPr bwMode="auto">
            <a:xfrm>
              <a:off x="0" y="29621"/>
              <a:ext cx="376238" cy="377826"/>
            </a:xfrm>
            <a:custGeom>
              <a:avLst/>
              <a:gdLst>
                <a:gd name="T0" fmla="*/ 188109 w 19679"/>
                <a:gd name="T1" fmla="*/ 207354 h 19679"/>
                <a:gd name="T2" fmla="*/ 188109 w 19679"/>
                <a:gd name="T3" fmla="*/ 207354 h 19679"/>
                <a:gd name="T4" fmla="*/ 188109 w 19679"/>
                <a:gd name="T5" fmla="*/ 207354 h 19679"/>
                <a:gd name="T6" fmla="*/ 188109 w 19679"/>
                <a:gd name="T7" fmla="*/ 20735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50" name="AutoShape 22"/>
            <p:cNvSpPr>
              <a:spLocks/>
            </p:cNvSpPr>
            <p:nvPr/>
          </p:nvSpPr>
          <p:spPr bwMode="auto">
            <a:xfrm>
              <a:off x="25990" y="-1"/>
              <a:ext cx="324258" cy="437070"/>
            </a:xfrm>
            <a:custGeom>
              <a:avLst/>
              <a:gdLst>
                <a:gd name="T0" fmla="*/ 162129 w 21600"/>
                <a:gd name="T1" fmla="*/ 218535 h 21600"/>
                <a:gd name="T2" fmla="*/ 162129 w 21600"/>
                <a:gd name="T3" fmla="*/ 218535 h 21600"/>
                <a:gd name="T4" fmla="*/ 162129 w 21600"/>
                <a:gd name="T5" fmla="*/ 218535 h 21600"/>
                <a:gd name="T6" fmla="*/ 162129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C</a:t>
              </a:r>
            </a:p>
          </p:txBody>
        </p:sp>
      </p:grpSp>
      <p:grpSp>
        <p:nvGrpSpPr>
          <p:cNvPr id="19470" name="Group 23"/>
          <p:cNvGrpSpPr>
            <a:grpSpLocks/>
          </p:cNvGrpSpPr>
          <p:nvPr/>
        </p:nvGrpSpPr>
        <p:grpSpPr bwMode="auto">
          <a:xfrm>
            <a:off x="3557588" y="4767263"/>
            <a:ext cx="376237" cy="438150"/>
            <a:chOff x="-1" y="0"/>
            <a:chExt cx="376239" cy="437069"/>
          </a:xfrm>
        </p:grpSpPr>
        <p:sp>
          <p:nvSpPr>
            <p:cNvPr id="19547" name="AutoShape 24"/>
            <p:cNvSpPr>
              <a:spLocks/>
            </p:cNvSpPr>
            <p:nvPr/>
          </p:nvSpPr>
          <p:spPr bwMode="auto">
            <a:xfrm>
              <a:off x="0" y="30415"/>
              <a:ext cx="376238" cy="376239"/>
            </a:xfrm>
            <a:custGeom>
              <a:avLst/>
              <a:gdLst>
                <a:gd name="T0" fmla="*/ 188109 w 19679"/>
                <a:gd name="T1" fmla="*/ 206483 h 19679"/>
                <a:gd name="T2" fmla="*/ 188109 w 19679"/>
                <a:gd name="T3" fmla="*/ 206483 h 19679"/>
                <a:gd name="T4" fmla="*/ 188109 w 19679"/>
                <a:gd name="T5" fmla="*/ 206483 h 19679"/>
                <a:gd name="T6" fmla="*/ 188109 w 19679"/>
                <a:gd name="T7" fmla="*/ 20648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48" name="AutoShape 25"/>
            <p:cNvSpPr>
              <a:spLocks/>
            </p:cNvSpPr>
            <p:nvPr/>
          </p:nvSpPr>
          <p:spPr bwMode="auto">
            <a:xfrm>
              <a:off x="42956" y="0"/>
              <a:ext cx="290325" cy="437069"/>
            </a:xfrm>
            <a:custGeom>
              <a:avLst/>
              <a:gdLst>
                <a:gd name="T0" fmla="*/ 145163 w 21600"/>
                <a:gd name="T1" fmla="*/ 218535 h 21600"/>
                <a:gd name="T2" fmla="*/ 145163 w 21600"/>
                <a:gd name="T3" fmla="*/ 218535 h 21600"/>
                <a:gd name="T4" fmla="*/ 145163 w 21600"/>
                <a:gd name="T5" fmla="*/ 218535 h 21600"/>
                <a:gd name="T6" fmla="*/ 145163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F</a:t>
              </a:r>
            </a:p>
          </p:txBody>
        </p:sp>
      </p:grpSp>
      <p:sp>
        <p:nvSpPr>
          <p:cNvPr id="19471" name="AutoShape 26"/>
          <p:cNvSpPr>
            <a:spLocks/>
          </p:cNvSpPr>
          <p:nvPr/>
        </p:nvSpPr>
        <p:spPr bwMode="auto">
          <a:xfrm>
            <a:off x="3746500" y="4513263"/>
            <a:ext cx="0" cy="254000"/>
          </a:xfrm>
          <a:custGeom>
            <a:avLst/>
            <a:gdLst>
              <a:gd name="T0" fmla="*/ 127000 h 21600"/>
              <a:gd name="T1" fmla="*/ 127000 h 21600"/>
              <a:gd name="T2" fmla="*/ 127000 h 21600"/>
              <a:gd name="T3" fmla="*/ 127000 h 21600"/>
              <a:gd name="T4" fmla="*/ 0 60000 65536"/>
              <a:gd name="T5" fmla="*/ 0 60000 65536"/>
              <a:gd name="T6" fmla="*/ 0 60000 65536"/>
              <a:gd name="T7" fmla="*/ 0 60000 65536"/>
            </a:gdLst>
            <a:ahLst/>
            <a:cxnLst>
              <a:cxn ang="T4">
                <a:pos x="0" y="T0"/>
              </a:cxn>
              <a:cxn ang="T5">
                <a:pos x="0" y="T1"/>
              </a:cxn>
              <a:cxn ang="T6">
                <a:pos x="0" y="T2"/>
              </a:cxn>
              <a:cxn ang="T7">
                <a:pos x="0" y="T3"/>
              </a:cxn>
            </a:cxnLst>
            <a:rect l="0" t="0" r="r" b="b"/>
            <a:pathLst>
              <a:path h="21600">
                <a:moveTo>
                  <a:pt x="0" y="0"/>
                </a:moveTo>
                <a:cubicBezTo>
                  <a:pt x="0" y="7199"/>
                  <a:pt x="0" y="14400"/>
                  <a:pt x="0" y="21600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2" name="AutoShape 27"/>
          <p:cNvSpPr>
            <a:spLocks/>
          </p:cNvSpPr>
          <p:nvPr/>
        </p:nvSpPr>
        <p:spPr bwMode="auto">
          <a:xfrm>
            <a:off x="3422650" y="5199063"/>
            <a:ext cx="177800" cy="260350"/>
          </a:xfrm>
          <a:custGeom>
            <a:avLst/>
            <a:gdLst>
              <a:gd name="T0" fmla="*/ 88900 w 21600"/>
              <a:gd name="T1" fmla="*/ 130175 h 21600"/>
              <a:gd name="T2" fmla="*/ 88900 w 21600"/>
              <a:gd name="T3" fmla="*/ 130175 h 21600"/>
              <a:gd name="T4" fmla="*/ 88900 w 21600"/>
              <a:gd name="T5" fmla="*/ 130175 h 21600"/>
              <a:gd name="T6" fmla="*/ 88900 w 21600"/>
              <a:gd name="T7" fmla="*/ 130175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cubicBezTo>
                  <a:pt x="14400" y="7200"/>
                  <a:pt x="7199" y="14399"/>
                  <a:pt x="0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73" name="Group 28"/>
          <p:cNvGrpSpPr>
            <a:grpSpLocks/>
          </p:cNvGrpSpPr>
          <p:nvPr/>
        </p:nvGrpSpPr>
        <p:grpSpPr bwMode="auto">
          <a:xfrm>
            <a:off x="4030663" y="5459413"/>
            <a:ext cx="377825" cy="436562"/>
            <a:chOff x="0" y="-1"/>
            <a:chExt cx="377826" cy="437070"/>
          </a:xfrm>
        </p:grpSpPr>
        <p:sp>
          <p:nvSpPr>
            <p:cNvPr id="19545" name="AutoShape 29"/>
            <p:cNvSpPr>
              <a:spLocks/>
            </p:cNvSpPr>
            <p:nvPr/>
          </p:nvSpPr>
          <p:spPr bwMode="auto">
            <a:xfrm>
              <a:off x="0" y="29621"/>
              <a:ext cx="377826" cy="377826"/>
            </a:xfrm>
            <a:custGeom>
              <a:avLst/>
              <a:gdLst>
                <a:gd name="T0" fmla="*/ 188903 w 19679"/>
                <a:gd name="T1" fmla="*/ 207354 h 19679"/>
                <a:gd name="T2" fmla="*/ 188903 w 19679"/>
                <a:gd name="T3" fmla="*/ 207354 h 19679"/>
                <a:gd name="T4" fmla="*/ 188903 w 19679"/>
                <a:gd name="T5" fmla="*/ 207354 h 19679"/>
                <a:gd name="T6" fmla="*/ 188903 w 19679"/>
                <a:gd name="T7" fmla="*/ 20735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46" name="AutoShape 30"/>
            <p:cNvSpPr>
              <a:spLocks/>
            </p:cNvSpPr>
            <p:nvPr/>
          </p:nvSpPr>
          <p:spPr bwMode="auto">
            <a:xfrm>
              <a:off x="26784" y="-1"/>
              <a:ext cx="324257" cy="437070"/>
            </a:xfrm>
            <a:custGeom>
              <a:avLst/>
              <a:gdLst>
                <a:gd name="T0" fmla="*/ 162129 w 21600"/>
                <a:gd name="T1" fmla="*/ 218535 h 21600"/>
                <a:gd name="T2" fmla="*/ 162129 w 21600"/>
                <a:gd name="T3" fmla="*/ 218535 h 21600"/>
                <a:gd name="T4" fmla="*/ 162129 w 21600"/>
                <a:gd name="T5" fmla="*/ 218535 h 21600"/>
                <a:gd name="T6" fmla="*/ 162129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H</a:t>
              </a:r>
            </a:p>
          </p:txBody>
        </p:sp>
      </p:grpSp>
      <p:sp>
        <p:nvSpPr>
          <p:cNvPr id="19474" name="AutoShape 31"/>
          <p:cNvSpPr>
            <a:spLocks/>
          </p:cNvSpPr>
          <p:nvPr/>
        </p:nvSpPr>
        <p:spPr bwMode="auto">
          <a:xfrm>
            <a:off x="3892550" y="5199063"/>
            <a:ext cx="176213" cy="260350"/>
          </a:xfrm>
          <a:custGeom>
            <a:avLst/>
            <a:gdLst>
              <a:gd name="T0" fmla="*/ 88107 w 21600"/>
              <a:gd name="T1" fmla="*/ 130175 h 21600"/>
              <a:gd name="T2" fmla="*/ 88107 w 21600"/>
              <a:gd name="T3" fmla="*/ 130175 h 21600"/>
              <a:gd name="T4" fmla="*/ 88107 w 21600"/>
              <a:gd name="T5" fmla="*/ 130175 h 21600"/>
              <a:gd name="T6" fmla="*/ 88107 w 21600"/>
              <a:gd name="T7" fmla="*/ 130175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7200" y="7200"/>
                  <a:pt x="14399" y="14399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75" name="Group 32"/>
          <p:cNvGrpSpPr>
            <a:grpSpLocks/>
          </p:cNvGrpSpPr>
          <p:nvPr/>
        </p:nvGrpSpPr>
        <p:grpSpPr bwMode="auto">
          <a:xfrm>
            <a:off x="3084513" y="5459413"/>
            <a:ext cx="376237" cy="436562"/>
            <a:chOff x="-1" y="-1"/>
            <a:chExt cx="376239" cy="437070"/>
          </a:xfrm>
        </p:grpSpPr>
        <p:sp>
          <p:nvSpPr>
            <p:cNvPr id="19543" name="AutoShape 33"/>
            <p:cNvSpPr>
              <a:spLocks/>
            </p:cNvSpPr>
            <p:nvPr/>
          </p:nvSpPr>
          <p:spPr bwMode="auto">
            <a:xfrm>
              <a:off x="0" y="29621"/>
              <a:ext cx="376238" cy="377826"/>
            </a:xfrm>
            <a:custGeom>
              <a:avLst/>
              <a:gdLst>
                <a:gd name="T0" fmla="*/ 188109 w 19679"/>
                <a:gd name="T1" fmla="*/ 207354 h 19679"/>
                <a:gd name="T2" fmla="*/ 188109 w 19679"/>
                <a:gd name="T3" fmla="*/ 207354 h 19679"/>
                <a:gd name="T4" fmla="*/ 188109 w 19679"/>
                <a:gd name="T5" fmla="*/ 207354 h 19679"/>
                <a:gd name="T6" fmla="*/ 188109 w 19679"/>
                <a:gd name="T7" fmla="*/ 207354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9544" name="AutoShape 34"/>
            <p:cNvSpPr>
              <a:spLocks/>
            </p:cNvSpPr>
            <p:nvPr/>
          </p:nvSpPr>
          <p:spPr bwMode="auto">
            <a:xfrm>
              <a:off x="17507" y="-1"/>
              <a:ext cx="341224" cy="437070"/>
            </a:xfrm>
            <a:custGeom>
              <a:avLst/>
              <a:gdLst>
                <a:gd name="T0" fmla="*/ 170612 w 21600"/>
                <a:gd name="T1" fmla="*/ 218535 h 21600"/>
                <a:gd name="T2" fmla="*/ 170612 w 21600"/>
                <a:gd name="T3" fmla="*/ 218535 h 21600"/>
                <a:gd name="T4" fmla="*/ 170612 w 21600"/>
                <a:gd name="T5" fmla="*/ 218535 h 21600"/>
                <a:gd name="T6" fmla="*/ 170612 w 21600"/>
                <a:gd name="T7" fmla="*/ 21853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45719" tIns="45719" rIns="45719" bIns="45719" anchor="ctr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algn="ctr" eaLnBrk="1"/>
              <a:r>
                <a:rPr lang="en-US" altLang="en-US"/>
                <a:t>G</a:t>
              </a:r>
            </a:p>
          </p:txBody>
        </p:sp>
      </p:grpSp>
      <p:grpSp>
        <p:nvGrpSpPr>
          <p:cNvPr id="19476" name="Group 35"/>
          <p:cNvGrpSpPr>
            <a:grpSpLocks/>
          </p:cNvGrpSpPr>
          <p:nvPr/>
        </p:nvGrpSpPr>
        <p:grpSpPr bwMode="auto">
          <a:xfrm>
            <a:off x="533400" y="2789238"/>
            <a:ext cx="1446213" cy="3892550"/>
            <a:chOff x="0" y="-1"/>
            <a:chExt cx="1446213" cy="3893786"/>
          </a:xfrm>
        </p:grpSpPr>
        <p:grpSp>
          <p:nvGrpSpPr>
            <p:cNvPr id="19512" name="Group 36"/>
            <p:cNvGrpSpPr>
              <a:grpSpLocks/>
            </p:cNvGrpSpPr>
            <p:nvPr/>
          </p:nvGrpSpPr>
          <p:grpSpPr bwMode="auto">
            <a:xfrm>
              <a:off x="565909" y="1319837"/>
              <a:ext cx="377274" cy="437069"/>
              <a:chOff x="0" y="-1"/>
              <a:chExt cx="377273" cy="437070"/>
            </a:xfrm>
          </p:grpSpPr>
          <p:sp>
            <p:nvSpPr>
              <p:cNvPr id="19541" name="AutoShape 37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42" name="AutoShape 38"/>
              <p:cNvSpPr>
                <a:spLocks/>
              </p:cNvSpPr>
              <p:nvPr/>
            </p:nvSpPr>
            <p:spPr bwMode="auto">
              <a:xfrm>
                <a:off x="34916" y="-1"/>
                <a:ext cx="307441" cy="437070"/>
              </a:xfrm>
              <a:custGeom>
                <a:avLst/>
                <a:gdLst>
                  <a:gd name="T0" fmla="*/ 153721 w 21600"/>
                  <a:gd name="T1" fmla="*/ 218535 h 21600"/>
                  <a:gd name="T2" fmla="*/ 153721 w 21600"/>
                  <a:gd name="T3" fmla="*/ 218535 h 21600"/>
                  <a:gd name="T4" fmla="*/ 153721 w 21600"/>
                  <a:gd name="T5" fmla="*/ 218535 h 21600"/>
                  <a:gd name="T6" fmla="*/ 153721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A</a:t>
                </a:r>
              </a:p>
            </p:txBody>
          </p:sp>
        </p:grpSp>
        <p:sp>
          <p:nvSpPr>
            <p:cNvPr id="19513" name="Line 39"/>
            <p:cNvSpPr>
              <a:spLocks noChangeShapeType="1"/>
            </p:cNvSpPr>
            <p:nvPr/>
          </p:nvSpPr>
          <p:spPr bwMode="auto">
            <a:xfrm flipV="1">
              <a:off x="754545" y="988439"/>
              <a:ext cx="1" cy="345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4" name="Line 40"/>
            <p:cNvSpPr>
              <a:spLocks noChangeShapeType="1"/>
            </p:cNvSpPr>
            <p:nvPr/>
          </p:nvSpPr>
          <p:spPr bwMode="auto">
            <a:xfrm>
              <a:off x="754545" y="1742631"/>
              <a:ext cx="2621" cy="34567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515" name="Group 41"/>
            <p:cNvGrpSpPr>
              <a:grpSpLocks/>
            </p:cNvGrpSpPr>
            <p:nvPr/>
          </p:nvGrpSpPr>
          <p:grpSpPr bwMode="auto">
            <a:xfrm>
              <a:off x="565909" y="565644"/>
              <a:ext cx="377274" cy="437069"/>
              <a:chOff x="0" y="-1"/>
              <a:chExt cx="377273" cy="437070"/>
            </a:xfrm>
          </p:grpSpPr>
          <p:sp>
            <p:nvSpPr>
              <p:cNvPr id="19539" name="AutoShape 42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40" name="AutoShape 43"/>
              <p:cNvSpPr>
                <a:spLocks/>
              </p:cNvSpPr>
              <p:nvPr/>
            </p:nvSpPr>
            <p:spPr bwMode="auto">
              <a:xfrm>
                <a:off x="34916" y="-1"/>
                <a:ext cx="307441" cy="437070"/>
              </a:xfrm>
              <a:custGeom>
                <a:avLst/>
                <a:gdLst>
                  <a:gd name="T0" fmla="*/ 153721 w 21600"/>
                  <a:gd name="T1" fmla="*/ 218535 h 21600"/>
                  <a:gd name="T2" fmla="*/ 153721 w 21600"/>
                  <a:gd name="T3" fmla="*/ 218535 h 21600"/>
                  <a:gd name="T4" fmla="*/ 153721 w 21600"/>
                  <a:gd name="T5" fmla="*/ 218535 h 21600"/>
                  <a:gd name="T6" fmla="*/ 153721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B</a:t>
                </a:r>
              </a:p>
            </p:txBody>
          </p:sp>
        </p:grpSp>
        <p:grpSp>
          <p:nvGrpSpPr>
            <p:cNvPr id="19516" name="Group 44"/>
            <p:cNvGrpSpPr>
              <a:grpSpLocks/>
            </p:cNvGrpSpPr>
            <p:nvPr/>
          </p:nvGrpSpPr>
          <p:grpSpPr bwMode="auto">
            <a:xfrm>
              <a:off x="0" y="-1"/>
              <a:ext cx="377273" cy="437070"/>
              <a:chOff x="0" y="-1"/>
              <a:chExt cx="377273" cy="437070"/>
            </a:xfrm>
          </p:grpSpPr>
          <p:sp>
            <p:nvSpPr>
              <p:cNvPr id="19537" name="AutoShape 45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38" name="AutoShape 46"/>
              <p:cNvSpPr>
                <a:spLocks/>
              </p:cNvSpPr>
              <p:nvPr/>
            </p:nvSpPr>
            <p:spPr bwMode="auto">
              <a:xfrm>
                <a:off x="26508" y="-1"/>
                <a:ext cx="324257" cy="437070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D</a:t>
                </a:r>
              </a:p>
            </p:txBody>
          </p:sp>
        </p:grpSp>
        <p:grpSp>
          <p:nvGrpSpPr>
            <p:cNvPr id="19517" name="Group 47"/>
            <p:cNvGrpSpPr>
              <a:grpSpLocks/>
            </p:cNvGrpSpPr>
            <p:nvPr/>
          </p:nvGrpSpPr>
          <p:grpSpPr bwMode="auto">
            <a:xfrm>
              <a:off x="1068939" y="-1"/>
              <a:ext cx="377274" cy="437070"/>
              <a:chOff x="0" y="-1"/>
              <a:chExt cx="377273" cy="437070"/>
            </a:xfrm>
          </p:grpSpPr>
          <p:sp>
            <p:nvSpPr>
              <p:cNvPr id="19535" name="AutoShape 48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36" name="AutoShape 49"/>
              <p:cNvSpPr>
                <a:spLocks/>
              </p:cNvSpPr>
              <p:nvPr/>
            </p:nvSpPr>
            <p:spPr bwMode="auto">
              <a:xfrm>
                <a:off x="34916" y="-1"/>
                <a:ext cx="307441" cy="437070"/>
              </a:xfrm>
              <a:custGeom>
                <a:avLst/>
                <a:gdLst>
                  <a:gd name="T0" fmla="*/ 153721 w 21600"/>
                  <a:gd name="T1" fmla="*/ 218535 h 21600"/>
                  <a:gd name="T2" fmla="*/ 153721 w 21600"/>
                  <a:gd name="T3" fmla="*/ 218535 h 21600"/>
                  <a:gd name="T4" fmla="*/ 153721 w 21600"/>
                  <a:gd name="T5" fmla="*/ 218535 h 21600"/>
                  <a:gd name="T6" fmla="*/ 153721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E</a:t>
                </a:r>
              </a:p>
            </p:txBody>
          </p:sp>
        </p:grpSp>
        <p:sp>
          <p:nvSpPr>
            <p:cNvPr id="19518" name="Line 50"/>
            <p:cNvSpPr>
              <a:spLocks noChangeShapeType="1"/>
            </p:cNvSpPr>
            <p:nvPr/>
          </p:nvSpPr>
          <p:spPr bwMode="auto">
            <a:xfrm flipV="1">
              <a:off x="888163" y="367801"/>
              <a:ext cx="235796" cy="2671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9" name="Line 51"/>
            <p:cNvSpPr>
              <a:spLocks noChangeShapeType="1"/>
            </p:cNvSpPr>
            <p:nvPr/>
          </p:nvSpPr>
          <p:spPr bwMode="auto">
            <a:xfrm flipH="1" flipV="1">
              <a:off x="322253" y="367801"/>
              <a:ext cx="298676" cy="26711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520" name="Group 52"/>
            <p:cNvGrpSpPr>
              <a:grpSpLocks/>
            </p:cNvGrpSpPr>
            <p:nvPr/>
          </p:nvGrpSpPr>
          <p:grpSpPr bwMode="auto">
            <a:xfrm>
              <a:off x="568529" y="2074029"/>
              <a:ext cx="377274" cy="437070"/>
              <a:chOff x="0" y="-1"/>
              <a:chExt cx="377273" cy="437070"/>
            </a:xfrm>
          </p:grpSpPr>
          <p:sp>
            <p:nvSpPr>
              <p:cNvPr id="19533" name="AutoShape 53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34" name="AutoShape 54"/>
              <p:cNvSpPr>
                <a:spLocks/>
              </p:cNvSpPr>
              <p:nvPr/>
            </p:nvSpPr>
            <p:spPr bwMode="auto">
              <a:xfrm>
                <a:off x="26508" y="-1"/>
                <a:ext cx="324257" cy="437070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C</a:t>
                </a:r>
              </a:p>
            </p:txBody>
          </p:sp>
        </p:grpSp>
        <p:grpSp>
          <p:nvGrpSpPr>
            <p:cNvPr id="19521" name="Group 55"/>
            <p:cNvGrpSpPr>
              <a:grpSpLocks/>
            </p:cNvGrpSpPr>
            <p:nvPr/>
          </p:nvGrpSpPr>
          <p:grpSpPr bwMode="auto">
            <a:xfrm>
              <a:off x="568529" y="2765372"/>
              <a:ext cx="377274" cy="437070"/>
              <a:chOff x="0" y="-1"/>
              <a:chExt cx="377273" cy="437070"/>
            </a:xfrm>
          </p:grpSpPr>
          <p:sp>
            <p:nvSpPr>
              <p:cNvPr id="19531" name="AutoShape 56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32" name="AutoShape 57"/>
              <p:cNvSpPr>
                <a:spLocks/>
              </p:cNvSpPr>
              <p:nvPr/>
            </p:nvSpPr>
            <p:spPr bwMode="auto">
              <a:xfrm>
                <a:off x="43474" y="-1"/>
                <a:ext cx="290325" cy="437070"/>
              </a:xfrm>
              <a:custGeom>
                <a:avLst/>
                <a:gdLst>
                  <a:gd name="T0" fmla="*/ 145163 w 21600"/>
                  <a:gd name="T1" fmla="*/ 218535 h 21600"/>
                  <a:gd name="T2" fmla="*/ 145163 w 21600"/>
                  <a:gd name="T3" fmla="*/ 218535 h 21600"/>
                  <a:gd name="T4" fmla="*/ 145163 w 21600"/>
                  <a:gd name="T5" fmla="*/ 218535 h 21600"/>
                  <a:gd name="T6" fmla="*/ 145163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F</a:t>
                </a:r>
              </a:p>
            </p:txBody>
          </p:sp>
        </p:grpSp>
        <p:sp>
          <p:nvSpPr>
            <p:cNvPr id="19522" name="Line 58"/>
            <p:cNvSpPr>
              <a:spLocks noChangeShapeType="1"/>
            </p:cNvSpPr>
            <p:nvPr/>
          </p:nvSpPr>
          <p:spPr bwMode="auto">
            <a:xfrm flipH="1">
              <a:off x="757165" y="2496824"/>
              <a:ext cx="1" cy="2828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23" name="Line 59"/>
            <p:cNvSpPr>
              <a:spLocks noChangeShapeType="1"/>
            </p:cNvSpPr>
            <p:nvPr/>
          </p:nvSpPr>
          <p:spPr bwMode="auto">
            <a:xfrm flipH="1">
              <a:off x="284264" y="3133174"/>
              <a:ext cx="339285" cy="3378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524" name="Group 60"/>
            <p:cNvGrpSpPr>
              <a:grpSpLocks/>
            </p:cNvGrpSpPr>
            <p:nvPr/>
          </p:nvGrpSpPr>
          <p:grpSpPr bwMode="auto">
            <a:xfrm>
              <a:off x="1041430" y="3456716"/>
              <a:ext cx="377274" cy="437069"/>
              <a:chOff x="0" y="-1"/>
              <a:chExt cx="377273" cy="437070"/>
            </a:xfrm>
          </p:grpSpPr>
          <p:sp>
            <p:nvSpPr>
              <p:cNvPr id="19529" name="AutoShape 61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30" name="AutoShape 62"/>
              <p:cNvSpPr>
                <a:spLocks/>
              </p:cNvSpPr>
              <p:nvPr/>
            </p:nvSpPr>
            <p:spPr bwMode="auto">
              <a:xfrm>
                <a:off x="26508" y="-1"/>
                <a:ext cx="324257" cy="437070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H</a:t>
                </a:r>
              </a:p>
            </p:txBody>
          </p:sp>
        </p:grpSp>
        <p:sp>
          <p:nvSpPr>
            <p:cNvPr id="19525" name="Line 63"/>
            <p:cNvSpPr>
              <a:spLocks noChangeShapeType="1"/>
            </p:cNvSpPr>
            <p:nvPr/>
          </p:nvSpPr>
          <p:spPr bwMode="auto">
            <a:xfrm>
              <a:off x="890783" y="3133174"/>
              <a:ext cx="339284" cy="3378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526" name="Group 64"/>
            <p:cNvGrpSpPr>
              <a:grpSpLocks/>
            </p:cNvGrpSpPr>
            <p:nvPr/>
          </p:nvGrpSpPr>
          <p:grpSpPr bwMode="auto">
            <a:xfrm>
              <a:off x="95628" y="3456716"/>
              <a:ext cx="377274" cy="437069"/>
              <a:chOff x="0" y="-1"/>
              <a:chExt cx="377273" cy="437070"/>
            </a:xfrm>
          </p:grpSpPr>
          <p:sp>
            <p:nvSpPr>
              <p:cNvPr id="19527" name="AutoShape 65"/>
              <p:cNvSpPr>
                <a:spLocks/>
              </p:cNvSpPr>
              <p:nvPr/>
            </p:nvSpPr>
            <p:spPr bwMode="auto">
              <a:xfrm>
                <a:off x="0" y="29986"/>
                <a:ext cx="377273" cy="377097"/>
              </a:xfrm>
              <a:custGeom>
                <a:avLst/>
                <a:gdLst>
                  <a:gd name="T0" fmla="*/ 188627 w 19679"/>
                  <a:gd name="T1" fmla="*/ 206954 h 19679"/>
                  <a:gd name="T2" fmla="*/ 188627 w 19679"/>
                  <a:gd name="T3" fmla="*/ 206954 h 19679"/>
                  <a:gd name="T4" fmla="*/ 188627 w 19679"/>
                  <a:gd name="T5" fmla="*/ 206954 h 19679"/>
                  <a:gd name="T6" fmla="*/ 188627 w 19679"/>
                  <a:gd name="T7" fmla="*/ 206954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9" y="6724"/>
                      <a:pt x="20639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28" name="AutoShape 66"/>
              <p:cNvSpPr>
                <a:spLocks/>
              </p:cNvSpPr>
              <p:nvPr/>
            </p:nvSpPr>
            <p:spPr bwMode="auto">
              <a:xfrm>
                <a:off x="18024" y="-1"/>
                <a:ext cx="341225" cy="437070"/>
              </a:xfrm>
              <a:custGeom>
                <a:avLst/>
                <a:gdLst>
                  <a:gd name="T0" fmla="*/ 170613 w 21600"/>
                  <a:gd name="T1" fmla="*/ 218535 h 21600"/>
                  <a:gd name="T2" fmla="*/ 170613 w 21600"/>
                  <a:gd name="T3" fmla="*/ 218535 h 21600"/>
                  <a:gd name="T4" fmla="*/ 170613 w 21600"/>
                  <a:gd name="T5" fmla="*/ 218535 h 21600"/>
                  <a:gd name="T6" fmla="*/ 170613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G</a:t>
                </a:r>
              </a:p>
            </p:txBody>
          </p:sp>
        </p:grpSp>
      </p:grpSp>
      <p:grpSp>
        <p:nvGrpSpPr>
          <p:cNvPr id="19477" name="Group 67"/>
          <p:cNvGrpSpPr>
            <a:grpSpLocks/>
          </p:cNvGrpSpPr>
          <p:nvPr/>
        </p:nvGrpSpPr>
        <p:grpSpPr bwMode="auto">
          <a:xfrm>
            <a:off x="5943600" y="3094038"/>
            <a:ext cx="2351088" cy="2573337"/>
            <a:chOff x="0" y="0"/>
            <a:chExt cx="2351088" cy="2574479"/>
          </a:xfrm>
        </p:grpSpPr>
        <p:grpSp>
          <p:nvGrpSpPr>
            <p:cNvPr id="19481" name="Group 68"/>
            <p:cNvGrpSpPr>
              <a:grpSpLocks/>
            </p:cNvGrpSpPr>
            <p:nvPr/>
          </p:nvGrpSpPr>
          <p:grpSpPr bwMode="auto">
            <a:xfrm>
              <a:off x="970560" y="0"/>
              <a:ext cx="377223" cy="437069"/>
              <a:chOff x="0" y="0"/>
              <a:chExt cx="377222" cy="437069"/>
            </a:xfrm>
          </p:grpSpPr>
          <p:sp>
            <p:nvSpPr>
              <p:cNvPr id="19510" name="AutoShape 69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FF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11" name="AutoShape 70"/>
              <p:cNvSpPr>
                <a:spLocks/>
              </p:cNvSpPr>
              <p:nvPr/>
            </p:nvSpPr>
            <p:spPr bwMode="auto">
              <a:xfrm>
                <a:off x="34891" y="0"/>
                <a:ext cx="307440" cy="437069"/>
              </a:xfrm>
              <a:custGeom>
                <a:avLst/>
                <a:gdLst>
                  <a:gd name="T0" fmla="*/ 153720 w 21600"/>
                  <a:gd name="T1" fmla="*/ 218535 h 21600"/>
                  <a:gd name="T2" fmla="*/ 153720 w 21600"/>
                  <a:gd name="T3" fmla="*/ 218535 h 21600"/>
                  <a:gd name="T4" fmla="*/ 153720 w 21600"/>
                  <a:gd name="T5" fmla="*/ 218535 h 21600"/>
                  <a:gd name="T6" fmla="*/ 153720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A</a:t>
                </a:r>
              </a:p>
            </p:txBody>
          </p:sp>
        </p:grpSp>
        <p:sp>
          <p:nvSpPr>
            <p:cNvPr id="19482" name="Line 71"/>
            <p:cNvSpPr>
              <a:spLocks noChangeShapeType="1"/>
            </p:cNvSpPr>
            <p:nvPr/>
          </p:nvSpPr>
          <p:spPr bwMode="auto">
            <a:xfrm flipH="1">
              <a:off x="628703" y="367838"/>
              <a:ext cx="396869" cy="400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3" name="Line 72"/>
            <p:cNvSpPr>
              <a:spLocks noChangeShapeType="1"/>
            </p:cNvSpPr>
            <p:nvPr/>
          </p:nvSpPr>
          <p:spPr bwMode="auto">
            <a:xfrm>
              <a:off x="1292770" y="367838"/>
              <a:ext cx="396870" cy="400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484" name="Group 73"/>
            <p:cNvGrpSpPr>
              <a:grpSpLocks/>
            </p:cNvGrpSpPr>
            <p:nvPr/>
          </p:nvGrpSpPr>
          <p:grpSpPr bwMode="auto">
            <a:xfrm>
              <a:off x="440092" y="754379"/>
              <a:ext cx="377223" cy="437070"/>
              <a:chOff x="0" y="0"/>
              <a:chExt cx="377222" cy="437069"/>
            </a:xfrm>
          </p:grpSpPr>
          <p:sp>
            <p:nvSpPr>
              <p:cNvPr id="19508" name="AutoShape 74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09" name="AutoShape 75"/>
              <p:cNvSpPr>
                <a:spLocks/>
              </p:cNvSpPr>
              <p:nvPr/>
            </p:nvSpPr>
            <p:spPr bwMode="auto">
              <a:xfrm>
                <a:off x="34891" y="0"/>
                <a:ext cx="307440" cy="437069"/>
              </a:xfrm>
              <a:custGeom>
                <a:avLst/>
                <a:gdLst>
                  <a:gd name="T0" fmla="*/ 153720 w 21600"/>
                  <a:gd name="T1" fmla="*/ 218535 h 21600"/>
                  <a:gd name="T2" fmla="*/ 153720 w 21600"/>
                  <a:gd name="T3" fmla="*/ 218535 h 21600"/>
                  <a:gd name="T4" fmla="*/ 153720 w 21600"/>
                  <a:gd name="T5" fmla="*/ 218535 h 21600"/>
                  <a:gd name="T6" fmla="*/ 153720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B</a:t>
                </a:r>
              </a:p>
            </p:txBody>
          </p:sp>
        </p:grpSp>
        <p:grpSp>
          <p:nvGrpSpPr>
            <p:cNvPr id="19485" name="Group 76"/>
            <p:cNvGrpSpPr>
              <a:grpSpLocks/>
            </p:cNvGrpSpPr>
            <p:nvPr/>
          </p:nvGrpSpPr>
          <p:grpSpPr bwMode="auto">
            <a:xfrm>
              <a:off x="0" y="1445894"/>
              <a:ext cx="377222" cy="437070"/>
              <a:chOff x="0" y="0"/>
              <a:chExt cx="377222" cy="437069"/>
            </a:xfrm>
          </p:grpSpPr>
          <p:sp>
            <p:nvSpPr>
              <p:cNvPr id="19506" name="AutoShape 77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07" name="AutoShape 78"/>
              <p:cNvSpPr>
                <a:spLocks/>
              </p:cNvSpPr>
              <p:nvPr/>
            </p:nvSpPr>
            <p:spPr bwMode="auto">
              <a:xfrm>
                <a:off x="26482" y="0"/>
                <a:ext cx="324258" cy="437069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D</a:t>
                </a:r>
              </a:p>
            </p:txBody>
          </p:sp>
        </p:grpSp>
        <p:grpSp>
          <p:nvGrpSpPr>
            <p:cNvPr id="19486" name="Group 79"/>
            <p:cNvGrpSpPr>
              <a:grpSpLocks/>
            </p:cNvGrpSpPr>
            <p:nvPr/>
          </p:nvGrpSpPr>
          <p:grpSpPr bwMode="auto">
            <a:xfrm>
              <a:off x="880184" y="1445894"/>
              <a:ext cx="377223" cy="437070"/>
              <a:chOff x="0" y="0"/>
              <a:chExt cx="377222" cy="437069"/>
            </a:xfrm>
          </p:grpSpPr>
          <p:sp>
            <p:nvSpPr>
              <p:cNvPr id="19504" name="AutoShape 80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05" name="AutoShape 81"/>
              <p:cNvSpPr>
                <a:spLocks/>
              </p:cNvSpPr>
              <p:nvPr/>
            </p:nvSpPr>
            <p:spPr bwMode="auto">
              <a:xfrm>
                <a:off x="34891" y="0"/>
                <a:ext cx="307440" cy="437069"/>
              </a:xfrm>
              <a:custGeom>
                <a:avLst/>
                <a:gdLst>
                  <a:gd name="T0" fmla="*/ 153720 w 21600"/>
                  <a:gd name="T1" fmla="*/ 218535 h 21600"/>
                  <a:gd name="T2" fmla="*/ 153720 w 21600"/>
                  <a:gd name="T3" fmla="*/ 218535 h 21600"/>
                  <a:gd name="T4" fmla="*/ 153720 w 21600"/>
                  <a:gd name="T5" fmla="*/ 218535 h 21600"/>
                  <a:gd name="T6" fmla="*/ 153720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E</a:t>
                </a:r>
              </a:p>
            </p:txBody>
          </p:sp>
        </p:grpSp>
        <p:sp>
          <p:nvSpPr>
            <p:cNvPr id="19487" name="Line 82"/>
            <p:cNvSpPr>
              <a:spLocks noChangeShapeType="1"/>
            </p:cNvSpPr>
            <p:nvPr/>
          </p:nvSpPr>
          <p:spPr bwMode="auto">
            <a:xfrm>
              <a:off x="762302" y="1122218"/>
              <a:ext cx="306494" cy="337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8" name="Line 83"/>
            <p:cNvSpPr>
              <a:spLocks noChangeShapeType="1"/>
            </p:cNvSpPr>
            <p:nvPr/>
          </p:nvSpPr>
          <p:spPr bwMode="auto">
            <a:xfrm flipH="1">
              <a:off x="188610" y="1122218"/>
              <a:ext cx="306494" cy="337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489" name="Group 84"/>
            <p:cNvGrpSpPr>
              <a:grpSpLocks/>
            </p:cNvGrpSpPr>
            <p:nvPr/>
          </p:nvGrpSpPr>
          <p:grpSpPr bwMode="auto">
            <a:xfrm>
              <a:off x="1501028" y="754379"/>
              <a:ext cx="377223" cy="437070"/>
              <a:chOff x="0" y="0"/>
              <a:chExt cx="377222" cy="437069"/>
            </a:xfrm>
          </p:grpSpPr>
          <p:sp>
            <p:nvSpPr>
              <p:cNvPr id="19502" name="AutoShape 85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03" name="AutoShape 86"/>
              <p:cNvSpPr>
                <a:spLocks/>
              </p:cNvSpPr>
              <p:nvPr/>
            </p:nvSpPr>
            <p:spPr bwMode="auto">
              <a:xfrm>
                <a:off x="26482" y="0"/>
                <a:ext cx="324258" cy="437069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C</a:t>
                </a:r>
              </a:p>
            </p:txBody>
          </p:sp>
        </p:grpSp>
        <p:grpSp>
          <p:nvGrpSpPr>
            <p:cNvPr id="19490" name="Group 87"/>
            <p:cNvGrpSpPr>
              <a:grpSpLocks/>
            </p:cNvGrpSpPr>
            <p:nvPr/>
          </p:nvGrpSpPr>
          <p:grpSpPr bwMode="auto">
            <a:xfrm>
              <a:off x="1501028" y="1445894"/>
              <a:ext cx="377223" cy="437070"/>
              <a:chOff x="0" y="0"/>
              <a:chExt cx="377222" cy="437069"/>
            </a:xfrm>
          </p:grpSpPr>
          <p:sp>
            <p:nvSpPr>
              <p:cNvPr id="19500" name="AutoShape 88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501" name="AutoShape 89"/>
              <p:cNvSpPr>
                <a:spLocks/>
              </p:cNvSpPr>
              <p:nvPr/>
            </p:nvSpPr>
            <p:spPr bwMode="auto">
              <a:xfrm>
                <a:off x="43448" y="0"/>
                <a:ext cx="290325" cy="437069"/>
              </a:xfrm>
              <a:custGeom>
                <a:avLst/>
                <a:gdLst>
                  <a:gd name="T0" fmla="*/ 145163 w 21600"/>
                  <a:gd name="T1" fmla="*/ 218535 h 21600"/>
                  <a:gd name="T2" fmla="*/ 145163 w 21600"/>
                  <a:gd name="T3" fmla="*/ 218535 h 21600"/>
                  <a:gd name="T4" fmla="*/ 145163 w 21600"/>
                  <a:gd name="T5" fmla="*/ 218535 h 21600"/>
                  <a:gd name="T6" fmla="*/ 145163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F</a:t>
                </a:r>
              </a:p>
            </p:txBody>
          </p:sp>
        </p:grpSp>
        <p:sp>
          <p:nvSpPr>
            <p:cNvPr id="19491" name="Line 90"/>
            <p:cNvSpPr>
              <a:spLocks noChangeShapeType="1"/>
            </p:cNvSpPr>
            <p:nvPr/>
          </p:nvSpPr>
          <p:spPr bwMode="auto">
            <a:xfrm>
              <a:off x="1689639" y="1177225"/>
              <a:ext cx="1" cy="2828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92" name="Line 91"/>
            <p:cNvSpPr>
              <a:spLocks noChangeShapeType="1"/>
            </p:cNvSpPr>
            <p:nvPr/>
          </p:nvSpPr>
          <p:spPr bwMode="auto">
            <a:xfrm flipH="1">
              <a:off x="1216802" y="1813733"/>
              <a:ext cx="339239" cy="337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493" name="Group 92"/>
            <p:cNvGrpSpPr>
              <a:grpSpLocks/>
            </p:cNvGrpSpPr>
            <p:nvPr/>
          </p:nvGrpSpPr>
          <p:grpSpPr bwMode="auto">
            <a:xfrm>
              <a:off x="1973865" y="2137410"/>
              <a:ext cx="377223" cy="437069"/>
              <a:chOff x="0" y="0"/>
              <a:chExt cx="377222" cy="437069"/>
            </a:xfrm>
          </p:grpSpPr>
          <p:sp>
            <p:nvSpPr>
              <p:cNvPr id="19498" name="AutoShape 93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499" name="AutoShape 94"/>
              <p:cNvSpPr>
                <a:spLocks/>
              </p:cNvSpPr>
              <p:nvPr/>
            </p:nvSpPr>
            <p:spPr bwMode="auto">
              <a:xfrm>
                <a:off x="26482" y="0"/>
                <a:ext cx="324258" cy="437069"/>
              </a:xfrm>
              <a:custGeom>
                <a:avLst/>
                <a:gdLst>
                  <a:gd name="T0" fmla="*/ 162129 w 21600"/>
                  <a:gd name="T1" fmla="*/ 218535 h 21600"/>
                  <a:gd name="T2" fmla="*/ 162129 w 21600"/>
                  <a:gd name="T3" fmla="*/ 218535 h 21600"/>
                  <a:gd name="T4" fmla="*/ 162129 w 21600"/>
                  <a:gd name="T5" fmla="*/ 218535 h 21600"/>
                  <a:gd name="T6" fmla="*/ 162129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H</a:t>
                </a:r>
              </a:p>
            </p:txBody>
          </p:sp>
        </p:grpSp>
        <p:sp>
          <p:nvSpPr>
            <p:cNvPr id="19494" name="Line 95"/>
            <p:cNvSpPr>
              <a:spLocks noChangeShapeType="1"/>
            </p:cNvSpPr>
            <p:nvPr/>
          </p:nvSpPr>
          <p:spPr bwMode="auto">
            <a:xfrm>
              <a:off x="1823238" y="1813733"/>
              <a:ext cx="339239" cy="337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9495" name="Group 96"/>
            <p:cNvGrpSpPr>
              <a:grpSpLocks/>
            </p:cNvGrpSpPr>
            <p:nvPr/>
          </p:nvGrpSpPr>
          <p:grpSpPr bwMode="auto">
            <a:xfrm>
              <a:off x="1028191" y="2137410"/>
              <a:ext cx="377223" cy="437069"/>
              <a:chOff x="0" y="0"/>
              <a:chExt cx="377222" cy="437069"/>
            </a:xfrm>
          </p:grpSpPr>
          <p:sp>
            <p:nvSpPr>
              <p:cNvPr id="19496" name="AutoShape 97"/>
              <p:cNvSpPr>
                <a:spLocks/>
              </p:cNvSpPr>
              <p:nvPr/>
            </p:nvSpPr>
            <p:spPr bwMode="auto">
              <a:xfrm>
                <a:off x="0" y="29939"/>
                <a:ext cx="377222" cy="377191"/>
              </a:xfrm>
              <a:custGeom>
                <a:avLst/>
                <a:gdLst>
                  <a:gd name="T0" fmla="*/ 188601 w 19679"/>
                  <a:gd name="T1" fmla="*/ 207006 h 19679"/>
                  <a:gd name="T2" fmla="*/ 188601 w 19679"/>
                  <a:gd name="T3" fmla="*/ 207006 h 19679"/>
                  <a:gd name="T4" fmla="*/ 188601 w 19679"/>
                  <a:gd name="T5" fmla="*/ 207006 h 19679"/>
                  <a:gd name="T6" fmla="*/ 188601 w 19679"/>
                  <a:gd name="T7" fmla="*/ 207006 h 196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9679" h="19679">
                    <a:moveTo>
                      <a:pt x="16796" y="2881"/>
                    </a:moveTo>
                    <a:cubicBezTo>
                      <a:pt x="20638" y="6724"/>
                      <a:pt x="20638" y="12953"/>
                      <a:pt x="16796" y="16796"/>
                    </a:cubicBezTo>
                    <a:cubicBezTo>
                      <a:pt x="12953" y="20638"/>
                      <a:pt x="6724" y="20638"/>
                      <a:pt x="2881" y="16796"/>
                    </a:cubicBezTo>
                    <a:cubicBezTo>
                      <a:pt x="-961" y="12953"/>
                      <a:pt x="-961" y="6724"/>
                      <a:pt x="2881" y="2881"/>
                    </a:cubicBezTo>
                    <a:cubicBezTo>
                      <a:pt x="6724" y="-961"/>
                      <a:pt x="12953" y="-961"/>
                      <a:pt x="16796" y="2881"/>
                    </a:cubicBezTo>
                  </a:path>
                </a:pathLst>
              </a:custGeom>
              <a:noFill/>
              <a:ln w="381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0" tIns="0" rIns="0" bIns="0" anchor="ctr"/>
              <a:lstStyle/>
              <a:p>
                <a:endParaRPr lang="en-US"/>
              </a:p>
            </p:txBody>
          </p:sp>
          <p:sp>
            <p:nvSpPr>
              <p:cNvPr id="19497" name="AutoShape 98"/>
              <p:cNvSpPr>
                <a:spLocks/>
              </p:cNvSpPr>
              <p:nvPr/>
            </p:nvSpPr>
            <p:spPr bwMode="auto">
              <a:xfrm>
                <a:off x="17999" y="0"/>
                <a:ext cx="341224" cy="437069"/>
              </a:xfrm>
              <a:custGeom>
                <a:avLst/>
                <a:gdLst>
                  <a:gd name="T0" fmla="*/ 170612 w 21600"/>
                  <a:gd name="T1" fmla="*/ 218535 h 21600"/>
                  <a:gd name="T2" fmla="*/ 170612 w 21600"/>
                  <a:gd name="T3" fmla="*/ 218535 h 21600"/>
                  <a:gd name="T4" fmla="*/ 170612 w 21600"/>
                  <a:gd name="T5" fmla="*/ 218535 h 21600"/>
                  <a:gd name="T6" fmla="*/ 170612 w 21600"/>
                  <a:gd name="T7" fmla="*/ 218535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216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21599" y="0"/>
                    </a:lnTo>
                    <a:lnTo>
                      <a:pt x="21599" y="21599"/>
                    </a:lnTo>
                    <a:lnTo>
                      <a:pt x="0" y="21599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lIns="45719" tIns="45719" rIns="45719" bIns="45719" anchor="ctr"/>
              <a:lstStyle>
                <a:lvl1pPr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1pPr>
                <a:lvl2pPr marL="742950" indent="-28575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2pPr>
                <a:lvl3pPr marL="11430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3pPr>
                <a:lvl4pPr marL="16002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4pPr>
                <a:lvl5pPr marL="2057400" indent="-228600" eaLnBrk="0"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Arial" pitchFamily="34" charset="0"/>
                    <a:ea typeface="Helvetica" charset="0"/>
                    <a:cs typeface="Helvetica" charset="0"/>
                    <a:sym typeface="Arial" pitchFamily="34" charset="0"/>
                  </a:defRPr>
                </a:lvl9pPr>
              </a:lstStyle>
              <a:p>
                <a:pPr algn="ctr" eaLnBrk="1"/>
                <a:r>
                  <a:rPr lang="en-US" altLang="en-US"/>
                  <a:t>G</a:t>
                </a:r>
              </a:p>
            </p:txBody>
          </p:sp>
        </p:grpSp>
      </p:grpSp>
      <p:sp>
        <p:nvSpPr>
          <p:cNvPr id="19478" name="AutoShape 99"/>
          <p:cNvSpPr>
            <a:spLocks/>
          </p:cNvSpPr>
          <p:nvPr/>
        </p:nvSpPr>
        <p:spPr bwMode="auto">
          <a:xfrm>
            <a:off x="385763" y="2286000"/>
            <a:ext cx="4162425" cy="666750"/>
          </a:xfrm>
          <a:custGeom>
            <a:avLst/>
            <a:gdLst>
              <a:gd name="T0" fmla="*/ 2081213 w 21600"/>
              <a:gd name="T1" fmla="*/ 333375 h 21600"/>
              <a:gd name="T2" fmla="*/ 2081213 w 21600"/>
              <a:gd name="T3" fmla="*/ 333375 h 21600"/>
              <a:gd name="T4" fmla="*/ 2081213 w 21600"/>
              <a:gd name="T5" fmla="*/ 333375 h 21600"/>
              <a:gd name="T6" fmla="*/ 2081213 w 21600"/>
              <a:gd name="T7" fmla="*/ 33337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A rooted tree (root indicated in red) </a:t>
            </a:r>
            <a:endParaRPr lang="en-US" altLang="en-US" sz="20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/>
            <a:r>
              <a:rPr lang="en-US" altLang="en-US" sz="2000"/>
              <a:t>                              drawn two ways</a:t>
            </a:r>
            <a:endParaRPr lang="en-US" altLang="en-US"/>
          </a:p>
        </p:txBody>
      </p:sp>
      <p:sp>
        <p:nvSpPr>
          <p:cNvPr id="19479" name="AutoShape 100"/>
          <p:cNvSpPr>
            <a:spLocks/>
          </p:cNvSpPr>
          <p:nvPr/>
        </p:nvSpPr>
        <p:spPr bwMode="auto">
          <a:xfrm>
            <a:off x="5311775" y="2286000"/>
            <a:ext cx="3605213" cy="666750"/>
          </a:xfrm>
          <a:custGeom>
            <a:avLst/>
            <a:gdLst>
              <a:gd name="T0" fmla="*/ 1802607 w 21600"/>
              <a:gd name="T1" fmla="*/ 333375 h 21600"/>
              <a:gd name="T2" fmla="*/ 1802607 w 21600"/>
              <a:gd name="T3" fmla="*/ 333375 h 21600"/>
              <a:gd name="T4" fmla="*/ 1802607 w 21600"/>
              <a:gd name="T5" fmla="*/ 333375 h 21600"/>
              <a:gd name="T6" fmla="*/ 1802607 w 21600"/>
              <a:gd name="T7" fmla="*/ 33337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Rooted tree with directed </a:t>
            </a:r>
            <a:endParaRPr lang="en-US" altLang="en-US" sz="20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/>
            <a:r>
              <a:rPr lang="en-US" altLang="en-US" sz="2000"/>
              <a:t>edges from parents to children.</a:t>
            </a:r>
            <a:endParaRPr lang="en-US" altLang="en-US"/>
          </a:p>
        </p:txBody>
      </p:sp>
      <p:sp>
        <p:nvSpPr>
          <p:cNvPr id="19480" name="AutoShape 101"/>
          <p:cNvSpPr>
            <a:spLocks/>
          </p:cNvSpPr>
          <p:nvPr/>
        </p:nvSpPr>
        <p:spPr bwMode="auto">
          <a:xfrm>
            <a:off x="5410200" y="5791200"/>
            <a:ext cx="3167063" cy="374650"/>
          </a:xfrm>
          <a:custGeom>
            <a:avLst/>
            <a:gdLst>
              <a:gd name="T0" fmla="*/ 1583532 w 21600"/>
              <a:gd name="T1" fmla="*/ 187325 h 21600"/>
              <a:gd name="T2" fmla="*/ 1583532 w 21600"/>
              <a:gd name="T3" fmla="*/ 187325 h 21600"/>
              <a:gd name="T4" fmla="*/ 1583532 w 21600"/>
              <a:gd name="T5" fmla="*/ 187325 h 21600"/>
              <a:gd name="T6" fmla="*/ 1583532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Characteristics of this one?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 Acyclic Graphs (DAGs)</a:t>
            </a:r>
            <a:endParaRPr lang="en-US" altLang="en-US" dirty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470275" cy="1843088"/>
          </a:xfrm>
        </p:spPr>
        <p:txBody>
          <a:bodyPr lIns="0" tIns="0" rIns="0" bIns="0"/>
          <a:lstStyle/>
          <a:p>
            <a:pPr defTabSz="914400" eaLnBrk="1">
              <a:spcBef>
                <a:spcPts val="600"/>
              </a:spcBef>
            </a:pPr>
            <a:r>
              <a:rPr lang="en-US" altLang="en-US" sz="2800">
                <a:solidFill>
                  <a:srgbClr val="CC0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DAGs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 are directed graphs with no (directed) cycles.</a:t>
            </a:r>
            <a:endParaRPr lang="en-US" altLang="en-US"/>
          </a:p>
        </p:txBody>
      </p:sp>
      <p:grpSp>
        <p:nvGrpSpPr>
          <p:cNvPr id="20485" name="Group 4"/>
          <p:cNvGrpSpPr>
            <a:grpSpLocks/>
          </p:cNvGrpSpPr>
          <p:nvPr/>
        </p:nvGrpSpPr>
        <p:grpSpPr bwMode="auto">
          <a:xfrm>
            <a:off x="4572000" y="1827213"/>
            <a:ext cx="4141788" cy="3524250"/>
            <a:chOff x="0" y="0"/>
            <a:chExt cx="4142889" cy="3523615"/>
          </a:xfrm>
        </p:grpSpPr>
        <p:sp>
          <p:nvSpPr>
            <p:cNvPr id="20487" name="AutoShape 5"/>
            <p:cNvSpPr>
              <a:spLocks/>
            </p:cNvSpPr>
            <p:nvPr/>
          </p:nvSpPr>
          <p:spPr bwMode="auto">
            <a:xfrm>
              <a:off x="1981200" y="3206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88" name="AutoShape 6"/>
            <p:cNvSpPr>
              <a:spLocks/>
            </p:cNvSpPr>
            <p:nvPr/>
          </p:nvSpPr>
          <p:spPr bwMode="auto">
            <a:xfrm>
              <a:off x="1676400" y="0"/>
              <a:ext cx="1018689" cy="383540"/>
            </a:xfrm>
            <a:custGeom>
              <a:avLst/>
              <a:gdLst>
                <a:gd name="T0" fmla="*/ 509345 w 21600"/>
                <a:gd name="T1" fmla="*/ 191770 h 21600"/>
                <a:gd name="T2" fmla="*/ 509345 w 21600"/>
                <a:gd name="T3" fmla="*/ 191770 h 21600"/>
                <a:gd name="T4" fmla="*/ 509345 w 21600"/>
                <a:gd name="T5" fmla="*/ 191770 h 21600"/>
                <a:gd name="T6" fmla="*/ 509345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main()</a:t>
              </a:r>
              <a:endParaRPr lang="en-US" altLang="en-US"/>
            </a:p>
          </p:txBody>
        </p:sp>
        <p:sp>
          <p:nvSpPr>
            <p:cNvPr id="20489" name="AutoShape 7"/>
            <p:cNvSpPr>
              <a:spLocks/>
            </p:cNvSpPr>
            <p:nvPr/>
          </p:nvSpPr>
          <p:spPr bwMode="auto">
            <a:xfrm>
              <a:off x="838200" y="14636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0" name="AutoShape 8"/>
            <p:cNvSpPr>
              <a:spLocks/>
            </p:cNvSpPr>
            <p:nvPr/>
          </p:nvSpPr>
          <p:spPr bwMode="auto">
            <a:xfrm>
              <a:off x="0" y="1768475"/>
              <a:ext cx="866265" cy="383540"/>
            </a:xfrm>
            <a:custGeom>
              <a:avLst/>
              <a:gdLst>
                <a:gd name="T0" fmla="*/ 433133 w 21600"/>
                <a:gd name="T1" fmla="*/ 191770 h 21600"/>
                <a:gd name="T2" fmla="*/ 433133 w 21600"/>
                <a:gd name="T3" fmla="*/ 191770 h 21600"/>
                <a:gd name="T4" fmla="*/ 433133 w 21600"/>
                <a:gd name="T5" fmla="*/ 191770 h 21600"/>
                <a:gd name="T6" fmla="*/ 433133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add()</a:t>
              </a:r>
              <a:endParaRPr lang="en-US" altLang="en-US"/>
            </a:p>
          </p:txBody>
        </p:sp>
        <p:sp>
          <p:nvSpPr>
            <p:cNvPr id="20491" name="AutoShape 9"/>
            <p:cNvSpPr>
              <a:spLocks/>
            </p:cNvSpPr>
            <p:nvPr/>
          </p:nvSpPr>
          <p:spPr bwMode="auto">
            <a:xfrm>
              <a:off x="1295400" y="29114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2" name="AutoShape 10"/>
            <p:cNvSpPr>
              <a:spLocks/>
            </p:cNvSpPr>
            <p:nvPr/>
          </p:nvSpPr>
          <p:spPr bwMode="auto">
            <a:xfrm>
              <a:off x="31749" y="3140075"/>
              <a:ext cx="1323540" cy="383540"/>
            </a:xfrm>
            <a:custGeom>
              <a:avLst/>
              <a:gdLst>
                <a:gd name="T0" fmla="*/ 661770 w 21600"/>
                <a:gd name="T1" fmla="*/ 191770 h 21600"/>
                <a:gd name="T2" fmla="*/ 661770 w 21600"/>
                <a:gd name="T3" fmla="*/ 191770 h 21600"/>
                <a:gd name="T4" fmla="*/ 661770 w 21600"/>
                <a:gd name="T5" fmla="*/ 191770 h 21600"/>
                <a:gd name="T6" fmla="*/ 661770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access()</a:t>
              </a:r>
              <a:endParaRPr lang="en-US" altLang="en-US"/>
            </a:p>
          </p:txBody>
        </p:sp>
        <p:sp>
          <p:nvSpPr>
            <p:cNvPr id="20493" name="AutoShape 11"/>
            <p:cNvSpPr>
              <a:spLocks/>
            </p:cNvSpPr>
            <p:nvPr/>
          </p:nvSpPr>
          <p:spPr bwMode="auto">
            <a:xfrm>
              <a:off x="2895600" y="13874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4" name="AutoShape 12"/>
            <p:cNvSpPr>
              <a:spLocks/>
            </p:cNvSpPr>
            <p:nvPr/>
          </p:nvSpPr>
          <p:spPr bwMode="auto">
            <a:xfrm>
              <a:off x="3124200" y="1082675"/>
              <a:ext cx="1018689" cy="383540"/>
            </a:xfrm>
            <a:custGeom>
              <a:avLst/>
              <a:gdLst>
                <a:gd name="T0" fmla="*/ 509345 w 21600"/>
                <a:gd name="T1" fmla="*/ 191770 h 21600"/>
                <a:gd name="T2" fmla="*/ 509345 w 21600"/>
                <a:gd name="T3" fmla="*/ 191770 h 21600"/>
                <a:gd name="T4" fmla="*/ 509345 w 21600"/>
                <a:gd name="T5" fmla="*/ 191770 h 21600"/>
                <a:gd name="T6" fmla="*/ 509345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mult()</a:t>
              </a:r>
              <a:endParaRPr lang="en-US" altLang="en-US"/>
            </a:p>
          </p:txBody>
        </p:sp>
        <p:sp>
          <p:nvSpPr>
            <p:cNvPr id="20495" name="AutoShape 13"/>
            <p:cNvSpPr>
              <a:spLocks/>
            </p:cNvSpPr>
            <p:nvPr/>
          </p:nvSpPr>
          <p:spPr bwMode="auto">
            <a:xfrm>
              <a:off x="2590800" y="2759075"/>
              <a:ext cx="381000" cy="381000"/>
            </a:xfrm>
            <a:custGeom>
              <a:avLst/>
              <a:gdLst>
                <a:gd name="T0" fmla="*/ 190490 w 19679"/>
                <a:gd name="T1" fmla="*/ 209096 h 19679"/>
                <a:gd name="T2" fmla="*/ 190490 w 19679"/>
                <a:gd name="T3" fmla="*/ 209096 h 19679"/>
                <a:gd name="T4" fmla="*/ 190490 w 19679"/>
                <a:gd name="T5" fmla="*/ 209096 h 19679"/>
                <a:gd name="T6" fmla="*/ 190490 w 19679"/>
                <a:gd name="T7" fmla="*/ 209096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9" y="6724"/>
                    <a:pt x="20639" y="12953"/>
                    <a:pt x="16796" y="16796"/>
                  </a:cubicBezTo>
                  <a:cubicBezTo>
                    <a:pt x="12953" y="20639"/>
                    <a:pt x="6724" y="20639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0496" name="AutoShape 14"/>
            <p:cNvSpPr>
              <a:spLocks/>
            </p:cNvSpPr>
            <p:nvPr/>
          </p:nvSpPr>
          <p:spPr bwMode="auto">
            <a:xfrm>
              <a:off x="3020985" y="3122616"/>
              <a:ext cx="1018689" cy="383540"/>
            </a:xfrm>
            <a:custGeom>
              <a:avLst/>
              <a:gdLst>
                <a:gd name="T0" fmla="*/ 509345 w 21600"/>
                <a:gd name="T1" fmla="*/ 191770 h 21600"/>
                <a:gd name="T2" fmla="*/ 509345 w 21600"/>
                <a:gd name="T3" fmla="*/ 191770 h 21600"/>
                <a:gd name="T4" fmla="*/ 509345 w 21600"/>
                <a:gd name="T5" fmla="*/ 191770 h 21600"/>
                <a:gd name="T6" fmla="*/ 509345 w 21600"/>
                <a:gd name="T7" fmla="*/ 19177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b="1">
                  <a:latin typeface="Courier New" pitchFamily="49" charset="0"/>
                  <a:cs typeface="Courier New" pitchFamily="49" charset="0"/>
                  <a:sym typeface="Courier New" pitchFamily="49" charset="0"/>
                </a:rPr>
                <a:t>read()</a:t>
              </a:r>
              <a:endParaRPr lang="en-US" altLang="en-US"/>
            </a:p>
          </p:txBody>
        </p:sp>
        <p:sp>
          <p:nvSpPr>
            <p:cNvPr id="20497" name="Line 15"/>
            <p:cNvSpPr>
              <a:spLocks noChangeShapeType="1"/>
            </p:cNvSpPr>
            <p:nvPr/>
          </p:nvSpPr>
          <p:spPr bwMode="auto">
            <a:xfrm flipH="1">
              <a:off x="1028699" y="511174"/>
              <a:ext cx="938214" cy="93821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8" name="Line 16"/>
            <p:cNvSpPr>
              <a:spLocks noChangeShapeType="1"/>
            </p:cNvSpPr>
            <p:nvPr/>
          </p:nvSpPr>
          <p:spPr bwMode="auto">
            <a:xfrm>
              <a:off x="2376487" y="511174"/>
              <a:ext cx="574676" cy="9175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499" name="Line 17"/>
            <p:cNvSpPr>
              <a:spLocks noChangeShapeType="1"/>
            </p:cNvSpPr>
            <p:nvPr/>
          </p:nvSpPr>
          <p:spPr bwMode="auto">
            <a:xfrm>
              <a:off x="2306637" y="660400"/>
              <a:ext cx="474664" cy="2084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0" name="Line 18"/>
            <p:cNvSpPr>
              <a:spLocks noChangeShapeType="1"/>
            </p:cNvSpPr>
            <p:nvPr/>
          </p:nvSpPr>
          <p:spPr bwMode="auto">
            <a:xfrm>
              <a:off x="1028699" y="1858962"/>
              <a:ext cx="322264" cy="10937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1" name="Line 19"/>
            <p:cNvSpPr>
              <a:spLocks noChangeShapeType="1"/>
            </p:cNvSpPr>
            <p:nvPr/>
          </p:nvSpPr>
          <p:spPr bwMode="auto">
            <a:xfrm flipH="1">
              <a:off x="1233487" y="1577975"/>
              <a:ext cx="1647826" cy="762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0502" name="Line 20"/>
            <p:cNvSpPr>
              <a:spLocks noChangeShapeType="1"/>
            </p:cNvSpPr>
            <p:nvPr/>
          </p:nvSpPr>
          <p:spPr bwMode="auto">
            <a:xfrm>
              <a:off x="1163637" y="1803399"/>
              <a:ext cx="1482726" cy="9969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What’s the data structure?</a:t>
            </a:r>
            <a:endParaRPr lang="en-US" altLang="en-US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Common query:  which edges are adjacent to a vertex</a:t>
            </a:r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3050"/>
            <a:ext cx="8229600" cy="1144588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Representation 2: Adjacency List</a:t>
            </a:r>
            <a:endParaRPr lang="en-US" altLang="en-US" dirty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525962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list (array) of length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|V|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in which each entry stores a list (linked list) of all adjacent vertices</a:t>
            </a:r>
            <a:endParaRPr lang="en-US" altLang="en-US" dirty="0"/>
          </a:p>
        </p:txBody>
      </p:sp>
      <p:sp>
        <p:nvSpPr>
          <p:cNvPr id="23557" name="AutoShape 4"/>
          <p:cNvSpPr>
            <a:spLocks/>
          </p:cNvSpPr>
          <p:nvPr/>
        </p:nvSpPr>
        <p:spPr bwMode="auto">
          <a:xfrm>
            <a:off x="4876800" y="5502275"/>
            <a:ext cx="3836988" cy="763588"/>
          </a:xfrm>
          <a:custGeom>
            <a:avLst/>
            <a:gdLst>
              <a:gd name="T0" fmla="*/ 1918494 w 21600"/>
              <a:gd name="T1" fmla="*/ 381794 h 21600"/>
              <a:gd name="T2" fmla="*/ 1918494 w 21600"/>
              <a:gd name="T3" fmla="*/ 381794 h 21600"/>
              <a:gd name="T4" fmla="*/ 1918494 w 21600"/>
              <a:gd name="T5" fmla="*/ 381794 h 21600"/>
              <a:gd name="T6" fmla="*/ 1918494 w 21600"/>
              <a:gd name="T7" fmla="*/ 3817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Space requirements?</a:t>
            </a:r>
          </a:p>
          <a:p>
            <a:pPr eaLnBrk="1"/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Best for what kinds of graphs?</a:t>
            </a:r>
            <a:endParaRPr lang="en-US" altLang="en-US" dirty="0"/>
          </a:p>
        </p:txBody>
      </p:sp>
      <p:sp>
        <p:nvSpPr>
          <p:cNvPr id="23558" name="AutoShape 5"/>
          <p:cNvSpPr>
            <a:spLocks/>
          </p:cNvSpPr>
          <p:nvPr/>
        </p:nvSpPr>
        <p:spPr bwMode="auto">
          <a:xfrm>
            <a:off x="228600" y="4800600"/>
            <a:ext cx="3590925" cy="1792288"/>
          </a:xfrm>
          <a:custGeom>
            <a:avLst/>
            <a:gdLst>
              <a:gd name="T0" fmla="*/ 1795463 w 21600"/>
              <a:gd name="T1" fmla="*/ 896144 h 21600"/>
              <a:gd name="T2" fmla="*/ 1795463 w 21600"/>
              <a:gd name="T3" fmla="*/ 896144 h 21600"/>
              <a:gd name="T4" fmla="*/ 1795463 w 21600"/>
              <a:gd name="T5" fmla="*/ 896144 h 21600"/>
              <a:gd name="T6" fmla="*/ 1795463 w 21600"/>
              <a:gd name="T7" fmla="*/ 8961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Runtimes: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vertices?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edges?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edges adj. to vertex?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Existence of edge?</a:t>
            </a:r>
            <a:endParaRPr lang="en-US" altLang="en-US" dirty="0"/>
          </a:p>
        </p:txBody>
      </p:sp>
      <p:grpSp>
        <p:nvGrpSpPr>
          <p:cNvPr id="23559" name="Group 6"/>
          <p:cNvGrpSpPr>
            <a:grpSpLocks/>
          </p:cNvGrpSpPr>
          <p:nvPr/>
        </p:nvGrpSpPr>
        <p:grpSpPr bwMode="auto">
          <a:xfrm>
            <a:off x="912814" y="2665414"/>
            <a:ext cx="2973386" cy="1845019"/>
            <a:chOff x="0" y="0"/>
            <a:chExt cx="2972261" cy="1844696"/>
          </a:xfrm>
        </p:grpSpPr>
        <p:sp>
          <p:nvSpPr>
            <p:cNvPr id="23569" name="AutoShape 7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0" name="AutoShape 8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3571" name="AutoShape 9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2" name="AutoShape 10"/>
            <p:cNvSpPr>
              <a:spLocks/>
            </p:cNvSpPr>
            <p:nvPr/>
          </p:nvSpPr>
          <p:spPr bwMode="auto">
            <a:xfrm>
              <a:off x="1830398" y="1471945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3573" name="AutoShape 11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4" name="AutoShape 12"/>
            <p:cNvSpPr>
              <a:spLocks/>
            </p:cNvSpPr>
            <p:nvPr/>
          </p:nvSpPr>
          <p:spPr bwMode="auto">
            <a:xfrm>
              <a:off x="2698704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3575" name="AutoShape 13"/>
            <p:cNvSpPr>
              <a:spLocks/>
            </p:cNvSpPr>
            <p:nvPr/>
          </p:nvSpPr>
          <p:spPr bwMode="auto">
            <a:xfrm rot="5400000">
              <a:off x="1866106" y="835818"/>
              <a:ext cx="530226" cy="703264"/>
            </a:xfrm>
            <a:custGeom>
              <a:avLst/>
              <a:gdLst>
                <a:gd name="T0" fmla="*/ 265113 w 21600"/>
                <a:gd name="T1" fmla="*/ 351632 h 21600"/>
                <a:gd name="T2" fmla="*/ 265113 w 21600"/>
                <a:gd name="T3" fmla="*/ 351632 h 21600"/>
                <a:gd name="T4" fmla="*/ 265113 w 21600"/>
                <a:gd name="T5" fmla="*/ 351632 h 21600"/>
                <a:gd name="T6" fmla="*/ 265113 w 21600"/>
                <a:gd name="T7" fmla="*/ 3516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6" name="AutoShape 14"/>
            <p:cNvSpPr>
              <a:spLocks/>
            </p:cNvSpPr>
            <p:nvPr/>
          </p:nvSpPr>
          <p:spPr bwMode="auto">
            <a:xfrm rot="10800000">
              <a:off x="488950" y="11493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7" name="AutoShape 15"/>
            <p:cNvSpPr>
              <a:spLocks/>
            </p:cNvSpPr>
            <p:nvPr/>
          </p:nvSpPr>
          <p:spPr bwMode="auto">
            <a:xfrm>
              <a:off x="641350" y="9969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8" name="AutoShape 16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79" name="AutoShape 17"/>
            <p:cNvSpPr>
              <a:spLocks/>
            </p:cNvSpPr>
            <p:nvPr/>
          </p:nvSpPr>
          <p:spPr bwMode="auto">
            <a:xfrm rot="5400000" flipH="1">
              <a:off x="1893093" y="164305"/>
              <a:ext cx="182564" cy="793751"/>
            </a:xfrm>
            <a:custGeom>
              <a:avLst/>
              <a:gdLst>
                <a:gd name="T0" fmla="*/ 91282 w 21600"/>
                <a:gd name="T1" fmla="*/ 396876 h 21600"/>
                <a:gd name="T2" fmla="*/ 91282 w 21600"/>
                <a:gd name="T3" fmla="*/ 396876 h 21600"/>
                <a:gd name="T4" fmla="*/ 91282 w 21600"/>
                <a:gd name="T5" fmla="*/ 396876 h 21600"/>
                <a:gd name="T6" fmla="*/ 91282 w 21600"/>
                <a:gd name="T7" fmla="*/ 39687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599" y="10800"/>
                    <a:pt x="21599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80" name="AutoShape 18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3560" name="Group 19"/>
          <p:cNvGrpSpPr>
            <a:grpSpLocks/>
          </p:cNvGrpSpPr>
          <p:nvPr/>
        </p:nvGrpSpPr>
        <p:grpSpPr bwMode="auto">
          <a:xfrm>
            <a:off x="5470525" y="2667000"/>
            <a:ext cx="1311275" cy="2590800"/>
            <a:chOff x="-1" y="0"/>
            <a:chExt cx="1309689" cy="2590800"/>
          </a:xfrm>
        </p:grpSpPr>
        <p:sp>
          <p:nvSpPr>
            <p:cNvPr id="23561" name="AutoShape 20"/>
            <p:cNvSpPr>
              <a:spLocks/>
            </p:cNvSpPr>
            <p:nvPr/>
          </p:nvSpPr>
          <p:spPr bwMode="auto">
            <a:xfrm>
              <a:off x="504825" y="0"/>
              <a:ext cx="804863" cy="1981200"/>
            </a:xfrm>
            <a:custGeom>
              <a:avLst/>
              <a:gdLst>
                <a:gd name="T0" fmla="*/ 402432 w 21600"/>
                <a:gd name="T1" fmla="*/ 990600 h 21600"/>
                <a:gd name="T2" fmla="*/ 402432 w 21600"/>
                <a:gd name="T3" fmla="*/ 990600 h 21600"/>
                <a:gd name="T4" fmla="*/ 402432 w 21600"/>
                <a:gd name="T5" fmla="*/ 990600 h 21600"/>
                <a:gd name="T6" fmla="*/ 402432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2" name="AutoShape 21"/>
            <p:cNvSpPr>
              <a:spLocks/>
            </p:cNvSpPr>
            <p:nvPr/>
          </p:nvSpPr>
          <p:spPr bwMode="auto">
            <a:xfrm>
              <a:off x="504825" y="132080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3" name="AutoShape 22"/>
            <p:cNvSpPr>
              <a:spLocks/>
            </p:cNvSpPr>
            <p:nvPr/>
          </p:nvSpPr>
          <p:spPr bwMode="auto">
            <a:xfrm>
              <a:off x="504825" y="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4" name="AutoShape 23"/>
            <p:cNvSpPr>
              <a:spLocks/>
            </p:cNvSpPr>
            <p:nvPr/>
          </p:nvSpPr>
          <p:spPr bwMode="auto">
            <a:xfrm>
              <a:off x="504825" y="0"/>
              <a:ext cx="804863" cy="2590800"/>
            </a:xfrm>
            <a:custGeom>
              <a:avLst/>
              <a:gdLst>
                <a:gd name="T0" fmla="*/ 402432 w 21600"/>
                <a:gd name="T1" fmla="*/ 1295400 h 21600"/>
                <a:gd name="T2" fmla="*/ 402432 w 21600"/>
                <a:gd name="T3" fmla="*/ 1295400 h 21600"/>
                <a:gd name="T4" fmla="*/ 402432 w 21600"/>
                <a:gd name="T5" fmla="*/ 1295400 h 21600"/>
                <a:gd name="T6" fmla="*/ 402432 w 21600"/>
                <a:gd name="T7" fmla="*/ 12954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3565" name="AutoShape 24"/>
            <p:cNvSpPr>
              <a:spLocks/>
            </p:cNvSpPr>
            <p:nvPr/>
          </p:nvSpPr>
          <p:spPr bwMode="auto">
            <a:xfrm>
              <a:off x="0" y="1524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3566" name="AutoShape 25"/>
            <p:cNvSpPr>
              <a:spLocks/>
            </p:cNvSpPr>
            <p:nvPr/>
          </p:nvSpPr>
          <p:spPr bwMode="auto">
            <a:xfrm>
              <a:off x="17462" y="7620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3567" name="AutoShape 26"/>
            <p:cNvSpPr>
              <a:spLocks/>
            </p:cNvSpPr>
            <p:nvPr/>
          </p:nvSpPr>
          <p:spPr bwMode="auto">
            <a:xfrm>
              <a:off x="17462" y="14827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3568" name="AutoShape 27"/>
            <p:cNvSpPr>
              <a:spLocks/>
            </p:cNvSpPr>
            <p:nvPr/>
          </p:nvSpPr>
          <p:spPr bwMode="auto">
            <a:xfrm>
              <a:off x="23812" y="20574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Upcoming lectures</a:t>
            </a:r>
          </a:p>
          <a:p>
            <a:pPr lvl="1"/>
            <a:r>
              <a:rPr lang="en-US" dirty="0"/>
              <a:t>Intro to graphs</a:t>
            </a:r>
          </a:p>
          <a:p>
            <a:pPr lvl="1"/>
            <a:r>
              <a:rPr lang="en-US" dirty="0"/>
              <a:t>Topological Sort</a:t>
            </a:r>
          </a:p>
          <a:p>
            <a:pPr lvl="1"/>
            <a:r>
              <a:rPr lang="en-US" dirty="0"/>
              <a:t>Graph Algorithms (3 lectures)</a:t>
            </a:r>
          </a:p>
          <a:p>
            <a:pPr lvl="1"/>
            <a:r>
              <a:rPr lang="en-US" dirty="0"/>
              <a:t>Union-Find Data Structure </a:t>
            </a:r>
          </a:p>
          <a:p>
            <a:pPr lvl="1"/>
            <a:r>
              <a:rPr lang="en-US" dirty="0"/>
              <a:t>Theory of NP-Completeness (2 lectures)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5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0813"/>
            <a:ext cx="86868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Representation 1: Adjacency Matrix</a:t>
            </a:r>
            <a:endParaRPr lang="en-US" altLang="en-US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7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|V| x |V|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matrix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M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in which an element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M[</a:t>
            </a:r>
            <a:r>
              <a:rPr lang="en-US" altLang="en-US" sz="24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u,v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]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is true if and only if there is an edge from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u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to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endParaRPr lang="en-US" altLang="en-US" dirty="0"/>
          </a:p>
        </p:txBody>
      </p:sp>
      <p:sp>
        <p:nvSpPr>
          <p:cNvPr id="24581" name="AutoShape 4"/>
          <p:cNvSpPr>
            <a:spLocks/>
          </p:cNvSpPr>
          <p:nvPr/>
        </p:nvSpPr>
        <p:spPr bwMode="auto">
          <a:xfrm>
            <a:off x="4694238" y="5562600"/>
            <a:ext cx="3836987" cy="763588"/>
          </a:xfrm>
          <a:custGeom>
            <a:avLst/>
            <a:gdLst>
              <a:gd name="T0" fmla="*/ 1918494 w 21600"/>
              <a:gd name="T1" fmla="*/ 381794 h 21600"/>
              <a:gd name="T2" fmla="*/ 1918494 w 21600"/>
              <a:gd name="T3" fmla="*/ 381794 h 21600"/>
              <a:gd name="T4" fmla="*/ 1918494 w 21600"/>
              <a:gd name="T5" fmla="*/ 381794 h 21600"/>
              <a:gd name="T6" fmla="*/ 1918494 w 21600"/>
              <a:gd name="T7" fmla="*/ 3817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Space requirements?</a:t>
            </a:r>
          </a:p>
          <a:p>
            <a:pPr eaLnBrk="1"/>
            <a:r>
              <a:rPr lang="en-US" altLang="en-US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Best for what kinds of graphs?</a:t>
            </a:r>
            <a:endParaRPr lang="en-US" altLang="en-US"/>
          </a:p>
        </p:txBody>
      </p:sp>
      <p:sp>
        <p:nvSpPr>
          <p:cNvPr id="24582" name="AutoShape 5"/>
          <p:cNvSpPr>
            <a:spLocks/>
          </p:cNvSpPr>
          <p:nvPr/>
        </p:nvSpPr>
        <p:spPr bwMode="auto">
          <a:xfrm>
            <a:off x="228600" y="4800600"/>
            <a:ext cx="3590925" cy="1792288"/>
          </a:xfrm>
          <a:custGeom>
            <a:avLst/>
            <a:gdLst>
              <a:gd name="T0" fmla="*/ 1795463 w 21600"/>
              <a:gd name="T1" fmla="*/ 896144 h 21600"/>
              <a:gd name="T2" fmla="*/ 1795463 w 21600"/>
              <a:gd name="T3" fmla="*/ 896144 h 21600"/>
              <a:gd name="T4" fmla="*/ 1795463 w 21600"/>
              <a:gd name="T5" fmla="*/ 896144 h 21600"/>
              <a:gd name="T6" fmla="*/ 1795463 w 21600"/>
              <a:gd name="T7" fmla="*/ 8961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Runtimes: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vertices?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over edges?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Iterate edges adj. to vertex?</a:t>
            </a:r>
          </a:p>
          <a:p>
            <a:pPr eaLnBrk="1">
              <a:spcBef>
                <a:spcPts val="0"/>
              </a:spcBef>
            </a:pPr>
            <a:r>
              <a:rPr lang="en-US" alt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Existence of edge?</a:t>
            </a:r>
            <a:endParaRPr lang="en-US" altLang="en-US" dirty="0"/>
          </a:p>
        </p:txBody>
      </p:sp>
      <p:grpSp>
        <p:nvGrpSpPr>
          <p:cNvPr id="24583" name="Group 6"/>
          <p:cNvGrpSpPr>
            <a:grpSpLocks/>
          </p:cNvGrpSpPr>
          <p:nvPr/>
        </p:nvGrpSpPr>
        <p:grpSpPr bwMode="auto">
          <a:xfrm>
            <a:off x="989014" y="2894014"/>
            <a:ext cx="2972802" cy="1956953"/>
            <a:chOff x="0" y="0"/>
            <a:chExt cx="2971684" cy="1956611"/>
          </a:xfrm>
        </p:grpSpPr>
        <p:sp>
          <p:nvSpPr>
            <p:cNvPr id="24600" name="AutoShape 7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1" name="AutoShape 8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4602" name="AutoShape 9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3" name="AutoShape 10"/>
            <p:cNvSpPr>
              <a:spLocks/>
            </p:cNvSpPr>
            <p:nvPr/>
          </p:nvSpPr>
          <p:spPr bwMode="auto">
            <a:xfrm>
              <a:off x="1776831" y="1583860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4604" name="AutoShape 11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5" name="AutoShape 12"/>
            <p:cNvSpPr>
              <a:spLocks/>
            </p:cNvSpPr>
            <p:nvPr/>
          </p:nvSpPr>
          <p:spPr bwMode="auto">
            <a:xfrm>
              <a:off x="2698127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4606" name="AutoShape 13"/>
            <p:cNvSpPr>
              <a:spLocks/>
            </p:cNvSpPr>
            <p:nvPr/>
          </p:nvSpPr>
          <p:spPr bwMode="auto">
            <a:xfrm rot="5400000">
              <a:off x="1866106" y="835818"/>
              <a:ext cx="530226" cy="703264"/>
            </a:xfrm>
            <a:custGeom>
              <a:avLst/>
              <a:gdLst>
                <a:gd name="T0" fmla="*/ 265113 w 21600"/>
                <a:gd name="T1" fmla="*/ 351632 h 21600"/>
                <a:gd name="T2" fmla="*/ 265113 w 21600"/>
                <a:gd name="T3" fmla="*/ 351632 h 21600"/>
                <a:gd name="T4" fmla="*/ 265113 w 21600"/>
                <a:gd name="T5" fmla="*/ 351632 h 21600"/>
                <a:gd name="T6" fmla="*/ 265113 w 21600"/>
                <a:gd name="T7" fmla="*/ 3516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7" name="AutoShape 14"/>
            <p:cNvSpPr>
              <a:spLocks/>
            </p:cNvSpPr>
            <p:nvPr/>
          </p:nvSpPr>
          <p:spPr bwMode="auto">
            <a:xfrm rot="10800000">
              <a:off x="488950" y="11493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8" name="AutoShape 15"/>
            <p:cNvSpPr>
              <a:spLocks/>
            </p:cNvSpPr>
            <p:nvPr/>
          </p:nvSpPr>
          <p:spPr bwMode="auto">
            <a:xfrm>
              <a:off x="641350" y="9969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09" name="AutoShape 16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10" name="AutoShape 17"/>
            <p:cNvSpPr>
              <a:spLocks/>
            </p:cNvSpPr>
            <p:nvPr/>
          </p:nvSpPr>
          <p:spPr bwMode="auto">
            <a:xfrm rot="5400000" flipH="1">
              <a:off x="1893093" y="164305"/>
              <a:ext cx="182564" cy="793751"/>
            </a:xfrm>
            <a:custGeom>
              <a:avLst/>
              <a:gdLst>
                <a:gd name="T0" fmla="*/ 91282 w 21600"/>
                <a:gd name="T1" fmla="*/ 396876 h 21600"/>
                <a:gd name="T2" fmla="*/ 91282 w 21600"/>
                <a:gd name="T3" fmla="*/ 396876 h 21600"/>
                <a:gd name="T4" fmla="*/ 91282 w 21600"/>
                <a:gd name="T5" fmla="*/ 396876 h 21600"/>
                <a:gd name="T6" fmla="*/ 91282 w 21600"/>
                <a:gd name="T7" fmla="*/ 39687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599" y="10800"/>
                    <a:pt x="21599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611" name="AutoShape 18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4584" name="Group 19"/>
          <p:cNvGrpSpPr>
            <a:grpSpLocks/>
          </p:cNvGrpSpPr>
          <p:nvPr/>
        </p:nvGrpSpPr>
        <p:grpSpPr bwMode="auto">
          <a:xfrm>
            <a:off x="4722813" y="2360613"/>
            <a:ext cx="3683000" cy="3049587"/>
            <a:chOff x="-1" y="-1"/>
            <a:chExt cx="3681414" cy="3048001"/>
          </a:xfrm>
        </p:grpSpPr>
        <p:sp>
          <p:nvSpPr>
            <p:cNvPr id="24585" name="AutoShape 20"/>
            <p:cNvSpPr>
              <a:spLocks/>
            </p:cNvSpPr>
            <p:nvPr/>
          </p:nvSpPr>
          <p:spPr bwMode="auto">
            <a:xfrm>
              <a:off x="481012" y="492125"/>
              <a:ext cx="2438401" cy="1981200"/>
            </a:xfrm>
            <a:custGeom>
              <a:avLst/>
              <a:gdLst>
                <a:gd name="T0" fmla="*/ 1219201 w 21600"/>
                <a:gd name="T1" fmla="*/ 990600 h 21600"/>
                <a:gd name="T2" fmla="*/ 1219201 w 21600"/>
                <a:gd name="T3" fmla="*/ 990600 h 21600"/>
                <a:gd name="T4" fmla="*/ 1219201 w 21600"/>
                <a:gd name="T5" fmla="*/ 990600 h 21600"/>
                <a:gd name="T6" fmla="*/ 1219201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86" name="AutoShape 21"/>
            <p:cNvSpPr>
              <a:spLocks/>
            </p:cNvSpPr>
            <p:nvPr/>
          </p:nvSpPr>
          <p:spPr bwMode="auto">
            <a:xfrm>
              <a:off x="6334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4587" name="AutoShape 22"/>
            <p:cNvSpPr>
              <a:spLocks/>
            </p:cNvSpPr>
            <p:nvPr/>
          </p:nvSpPr>
          <p:spPr bwMode="auto">
            <a:xfrm>
              <a:off x="1541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4588" name="AutoShape 23"/>
            <p:cNvSpPr>
              <a:spLocks/>
            </p:cNvSpPr>
            <p:nvPr/>
          </p:nvSpPr>
          <p:spPr bwMode="auto">
            <a:xfrm>
              <a:off x="2303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4589" name="AutoShape 24"/>
            <p:cNvSpPr>
              <a:spLocks/>
            </p:cNvSpPr>
            <p:nvPr/>
          </p:nvSpPr>
          <p:spPr bwMode="auto">
            <a:xfrm>
              <a:off x="0" y="6096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4590" name="AutoShape 25"/>
            <p:cNvSpPr>
              <a:spLocks/>
            </p:cNvSpPr>
            <p:nvPr/>
          </p:nvSpPr>
          <p:spPr bwMode="auto">
            <a:xfrm>
              <a:off x="17462" y="12192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4591" name="AutoShape 26"/>
            <p:cNvSpPr>
              <a:spLocks/>
            </p:cNvSpPr>
            <p:nvPr/>
          </p:nvSpPr>
          <p:spPr bwMode="auto">
            <a:xfrm>
              <a:off x="17462" y="19399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4592" name="AutoShape 27"/>
            <p:cNvSpPr>
              <a:spLocks/>
            </p:cNvSpPr>
            <p:nvPr/>
          </p:nvSpPr>
          <p:spPr bwMode="auto">
            <a:xfrm>
              <a:off x="481012" y="18129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3" name="AutoShape 28"/>
            <p:cNvSpPr>
              <a:spLocks/>
            </p:cNvSpPr>
            <p:nvPr/>
          </p:nvSpPr>
          <p:spPr bwMode="auto">
            <a:xfrm>
              <a:off x="481012" y="4921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4" name="AutoShape 29"/>
            <p:cNvSpPr>
              <a:spLocks/>
            </p:cNvSpPr>
            <p:nvPr/>
          </p:nvSpPr>
          <p:spPr bwMode="auto">
            <a:xfrm>
              <a:off x="4810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5" name="AutoShape 30"/>
            <p:cNvSpPr>
              <a:spLocks/>
            </p:cNvSpPr>
            <p:nvPr/>
          </p:nvSpPr>
          <p:spPr bwMode="auto">
            <a:xfrm>
              <a:off x="21066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4596" name="Line 31"/>
            <p:cNvSpPr>
              <a:spLocks noChangeShapeType="1"/>
            </p:cNvSpPr>
            <p:nvPr/>
          </p:nvSpPr>
          <p:spPr bwMode="auto">
            <a:xfrm>
              <a:off x="3681412" y="1143000"/>
              <a:ext cx="1" cy="1905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7" name="Line 32"/>
            <p:cNvSpPr>
              <a:spLocks noChangeShapeType="1"/>
            </p:cNvSpPr>
            <p:nvPr/>
          </p:nvSpPr>
          <p:spPr bwMode="auto">
            <a:xfrm>
              <a:off x="1243012" y="3048000"/>
              <a:ext cx="2438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98" name="AutoShape 33"/>
            <p:cNvSpPr>
              <a:spLocks/>
            </p:cNvSpPr>
            <p:nvPr/>
          </p:nvSpPr>
          <p:spPr bwMode="auto">
            <a:xfrm>
              <a:off x="30718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  <p:sp>
          <p:nvSpPr>
            <p:cNvPr id="24599" name="AutoShape 34"/>
            <p:cNvSpPr>
              <a:spLocks/>
            </p:cNvSpPr>
            <p:nvPr/>
          </p:nvSpPr>
          <p:spPr bwMode="auto">
            <a:xfrm>
              <a:off x="23812" y="25146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0813"/>
            <a:ext cx="86868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Representing Undirected Graphs</a:t>
            </a:r>
            <a:endParaRPr lang="en-US" altLang="en-US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</p:spPr>
        <p:txBody>
          <a:bodyPr lIns="0" tIns="0" rIns="0" bIns="0"/>
          <a:lstStyle/>
          <a:p>
            <a:pPr marL="0" indent="0" defTabSz="914400" eaLnBrk="1"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What do these reps look like for an undirected graph?</a:t>
            </a:r>
            <a:endParaRPr lang="en-US" altLang="en-US" dirty="0"/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508000" y="3505200"/>
            <a:ext cx="3683000" cy="3049587"/>
            <a:chOff x="-1" y="-1"/>
            <a:chExt cx="3681414" cy="3048001"/>
          </a:xfrm>
        </p:grpSpPr>
        <p:sp>
          <p:nvSpPr>
            <p:cNvPr id="25629" name="AutoShape 5"/>
            <p:cNvSpPr>
              <a:spLocks/>
            </p:cNvSpPr>
            <p:nvPr/>
          </p:nvSpPr>
          <p:spPr bwMode="auto">
            <a:xfrm>
              <a:off x="481012" y="492125"/>
              <a:ext cx="2438401" cy="1981200"/>
            </a:xfrm>
            <a:custGeom>
              <a:avLst/>
              <a:gdLst>
                <a:gd name="T0" fmla="*/ 1219201 w 21600"/>
                <a:gd name="T1" fmla="*/ 990600 h 21600"/>
                <a:gd name="T2" fmla="*/ 1219201 w 21600"/>
                <a:gd name="T3" fmla="*/ 990600 h 21600"/>
                <a:gd name="T4" fmla="*/ 1219201 w 21600"/>
                <a:gd name="T5" fmla="*/ 990600 h 21600"/>
                <a:gd name="T6" fmla="*/ 1219201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0" name="AutoShape 6"/>
            <p:cNvSpPr>
              <a:spLocks/>
            </p:cNvSpPr>
            <p:nvPr/>
          </p:nvSpPr>
          <p:spPr bwMode="auto">
            <a:xfrm>
              <a:off x="6334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 dirty="0"/>
            </a:p>
          </p:txBody>
        </p:sp>
        <p:sp>
          <p:nvSpPr>
            <p:cNvPr id="25631" name="AutoShape 7"/>
            <p:cNvSpPr>
              <a:spLocks/>
            </p:cNvSpPr>
            <p:nvPr/>
          </p:nvSpPr>
          <p:spPr bwMode="auto">
            <a:xfrm>
              <a:off x="1541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5632" name="AutoShape 8"/>
            <p:cNvSpPr>
              <a:spLocks/>
            </p:cNvSpPr>
            <p:nvPr/>
          </p:nvSpPr>
          <p:spPr bwMode="auto">
            <a:xfrm>
              <a:off x="2303462" y="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5633" name="AutoShape 9"/>
            <p:cNvSpPr>
              <a:spLocks/>
            </p:cNvSpPr>
            <p:nvPr/>
          </p:nvSpPr>
          <p:spPr bwMode="auto">
            <a:xfrm>
              <a:off x="0" y="6096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5634" name="AutoShape 10"/>
            <p:cNvSpPr>
              <a:spLocks/>
            </p:cNvSpPr>
            <p:nvPr/>
          </p:nvSpPr>
          <p:spPr bwMode="auto">
            <a:xfrm>
              <a:off x="17462" y="12192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5635" name="AutoShape 11"/>
            <p:cNvSpPr>
              <a:spLocks/>
            </p:cNvSpPr>
            <p:nvPr/>
          </p:nvSpPr>
          <p:spPr bwMode="auto">
            <a:xfrm>
              <a:off x="17462" y="19399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5636" name="AutoShape 12"/>
            <p:cNvSpPr>
              <a:spLocks/>
            </p:cNvSpPr>
            <p:nvPr/>
          </p:nvSpPr>
          <p:spPr bwMode="auto">
            <a:xfrm>
              <a:off x="481012" y="18129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7" name="AutoShape 13"/>
            <p:cNvSpPr>
              <a:spLocks/>
            </p:cNvSpPr>
            <p:nvPr/>
          </p:nvSpPr>
          <p:spPr bwMode="auto">
            <a:xfrm>
              <a:off x="481012" y="492125"/>
              <a:ext cx="3200401" cy="658813"/>
            </a:xfrm>
            <a:custGeom>
              <a:avLst/>
              <a:gdLst>
                <a:gd name="T0" fmla="*/ 1600201 w 21600"/>
                <a:gd name="T1" fmla="*/ 329407 h 21600"/>
                <a:gd name="T2" fmla="*/ 1600201 w 21600"/>
                <a:gd name="T3" fmla="*/ 329407 h 21600"/>
                <a:gd name="T4" fmla="*/ 1600201 w 21600"/>
                <a:gd name="T5" fmla="*/ 329407 h 21600"/>
                <a:gd name="T6" fmla="*/ 1600201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8" name="AutoShape 14"/>
            <p:cNvSpPr>
              <a:spLocks/>
            </p:cNvSpPr>
            <p:nvPr/>
          </p:nvSpPr>
          <p:spPr bwMode="auto">
            <a:xfrm>
              <a:off x="4810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39" name="AutoShape 15"/>
            <p:cNvSpPr>
              <a:spLocks/>
            </p:cNvSpPr>
            <p:nvPr/>
          </p:nvSpPr>
          <p:spPr bwMode="auto">
            <a:xfrm>
              <a:off x="2106612" y="492125"/>
              <a:ext cx="804863" cy="2555875"/>
            </a:xfrm>
            <a:custGeom>
              <a:avLst/>
              <a:gdLst>
                <a:gd name="T0" fmla="*/ 402432 w 21600"/>
                <a:gd name="T1" fmla="*/ 1277938 h 21600"/>
                <a:gd name="T2" fmla="*/ 402432 w 21600"/>
                <a:gd name="T3" fmla="*/ 1277938 h 21600"/>
                <a:gd name="T4" fmla="*/ 402432 w 21600"/>
                <a:gd name="T5" fmla="*/ 1277938 h 21600"/>
                <a:gd name="T6" fmla="*/ 402432 w 21600"/>
                <a:gd name="T7" fmla="*/ 1277938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40" name="Line 16"/>
            <p:cNvSpPr>
              <a:spLocks noChangeShapeType="1"/>
            </p:cNvSpPr>
            <p:nvPr/>
          </p:nvSpPr>
          <p:spPr bwMode="auto">
            <a:xfrm>
              <a:off x="3681412" y="1143000"/>
              <a:ext cx="1" cy="1905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1" name="Line 17"/>
            <p:cNvSpPr>
              <a:spLocks noChangeShapeType="1"/>
            </p:cNvSpPr>
            <p:nvPr/>
          </p:nvSpPr>
          <p:spPr bwMode="auto">
            <a:xfrm>
              <a:off x="1243012" y="3048000"/>
              <a:ext cx="243840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42" name="AutoShape 18"/>
            <p:cNvSpPr>
              <a:spLocks/>
            </p:cNvSpPr>
            <p:nvPr/>
          </p:nvSpPr>
          <p:spPr bwMode="auto">
            <a:xfrm>
              <a:off x="3071812" y="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  <p:sp>
          <p:nvSpPr>
            <p:cNvPr id="25643" name="AutoShape 19"/>
            <p:cNvSpPr>
              <a:spLocks/>
            </p:cNvSpPr>
            <p:nvPr/>
          </p:nvSpPr>
          <p:spPr bwMode="auto">
            <a:xfrm>
              <a:off x="23812" y="25146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5606" name="Group 20"/>
          <p:cNvGrpSpPr>
            <a:grpSpLocks/>
          </p:cNvGrpSpPr>
          <p:nvPr/>
        </p:nvGrpSpPr>
        <p:grpSpPr bwMode="auto">
          <a:xfrm>
            <a:off x="3960814" y="1903414"/>
            <a:ext cx="2926623" cy="1790699"/>
            <a:chOff x="0" y="0"/>
            <a:chExt cx="2925520" cy="1790388"/>
          </a:xfrm>
        </p:grpSpPr>
        <p:sp>
          <p:nvSpPr>
            <p:cNvPr id="25618" name="AutoShape 21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9" name="AutoShape 22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5620" name="AutoShape 23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21" name="AutoShape 24"/>
            <p:cNvSpPr>
              <a:spLocks/>
            </p:cNvSpPr>
            <p:nvPr/>
          </p:nvSpPr>
          <p:spPr bwMode="auto">
            <a:xfrm>
              <a:off x="1832225" y="1417637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25622" name="AutoShape 25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23" name="AutoShape 26"/>
            <p:cNvSpPr>
              <a:spLocks/>
            </p:cNvSpPr>
            <p:nvPr/>
          </p:nvSpPr>
          <p:spPr bwMode="auto">
            <a:xfrm>
              <a:off x="2651963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25624" name="Line 27"/>
            <p:cNvSpPr>
              <a:spLocks noChangeShapeType="1"/>
            </p:cNvSpPr>
            <p:nvPr/>
          </p:nvSpPr>
          <p:spPr bwMode="auto">
            <a:xfrm flipH="1">
              <a:off x="1782762" y="884237"/>
              <a:ext cx="598488" cy="568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5" name="Line 28"/>
            <p:cNvSpPr>
              <a:spLocks noChangeShapeType="1"/>
            </p:cNvSpPr>
            <p:nvPr/>
          </p:nvSpPr>
          <p:spPr bwMode="auto">
            <a:xfrm flipH="1" flipV="1">
              <a:off x="590549" y="1112837"/>
              <a:ext cx="877889" cy="3397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6" name="AutoShape 29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27" name="Line 30"/>
            <p:cNvSpPr>
              <a:spLocks noChangeShapeType="1"/>
            </p:cNvSpPr>
            <p:nvPr/>
          </p:nvSpPr>
          <p:spPr bwMode="auto">
            <a:xfrm flipH="1" flipV="1">
              <a:off x="1587500" y="469900"/>
              <a:ext cx="7937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5628" name="AutoShape 31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grpSp>
        <p:nvGrpSpPr>
          <p:cNvPr id="25607" name="Group 32"/>
          <p:cNvGrpSpPr>
            <a:grpSpLocks/>
          </p:cNvGrpSpPr>
          <p:nvPr/>
        </p:nvGrpSpPr>
        <p:grpSpPr bwMode="auto">
          <a:xfrm>
            <a:off x="6475413" y="3962400"/>
            <a:ext cx="1311275" cy="2590800"/>
            <a:chOff x="-1" y="0"/>
            <a:chExt cx="1309689" cy="2590800"/>
          </a:xfrm>
        </p:grpSpPr>
        <p:sp>
          <p:nvSpPr>
            <p:cNvPr id="25610" name="AutoShape 33"/>
            <p:cNvSpPr>
              <a:spLocks/>
            </p:cNvSpPr>
            <p:nvPr/>
          </p:nvSpPr>
          <p:spPr bwMode="auto">
            <a:xfrm>
              <a:off x="504825" y="0"/>
              <a:ext cx="804863" cy="1981200"/>
            </a:xfrm>
            <a:custGeom>
              <a:avLst/>
              <a:gdLst>
                <a:gd name="T0" fmla="*/ 402432 w 21600"/>
                <a:gd name="T1" fmla="*/ 990600 h 21600"/>
                <a:gd name="T2" fmla="*/ 402432 w 21600"/>
                <a:gd name="T3" fmla="*/ 990600 h 21600"/>
                <a:gd name="T4" fmla="*/ 402432 w 21600"/>
                <a:gd name="T5" fmla="*/ 990600 h 21600"/>
                <a:gd name="T6" fmla="*/ 402432 w 21600"/>
                <a:gd name="T7" fmla="*/ 9906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1" name="AutoShape 34"/>
            <p:cNvSpPr>
              <a:spLocks/>
            </p:cNvSpPr>
            <p:nvPr/>
          </p:nvSpPr>
          <p:spPr bwMode="auto">
            <a:xfrm>
              <a:off x="504825" y="132080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2" name="AutoShape 35"/>
            <p:cNvSpPr>
              <a:spLocks/>
            </p:cNvSpPr>
            <p:nvPr/>
          </p:nvSpPr>
          <p:spPr bwMode="auto">
            <a:xfrm>
              <a:off x="504825" y="0"/>
              <a:ext cx="804863" cy="658813"/>
            </a:xfrm>
            <a:custGeom>
              <a:avLst/>
              <a:gdLst>
                <a:gd name="T0" fmla="*/ 402432 w 21600"/>
                <a:gd name="T1" fmla="*/ 329407 h 21600"/>
                <a:gd name="T2" fmla="*/ 402432 w 21600"/>
                <a:gd name="T3" fmla="*/ 329407 h 21600"/>
                <a:gd name="T4" fmla="*/ 402432 w 21600"/>
                <a:gd name="T5" fmla="*/ 329407 h 21600"/>
                <a:gd name="T6" fmla="*/ 402432 w 21600"/>
                <a:gd name="T7" fmla="*/ 3294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3" name="AutoShape 36"/>
            <p:cNvSpPr>
              <a:spLocks/>
            </p:cNvSpPr>
            <p:nvPr/>
          </p:nvSpPr>
          <p:spPr bwMode="auto">
            <a:xfrm>
              <a:off x="504825" y="0"/>
              <a:ext cx="804863" cy="2590800"/>
            </a:xfrm>
            <a:custGeom>
              <a:avLst/>
              <a:gdLst>
                <a:gd name="T0" fmla="*/ 402432 w 21600"/>
                <a:gd name="T1" fmla="*/ 1295400 h 21600"/>
                <a:gd name="T2" fmla="*/ 402432 w 21600"/>
                <a:gd name="T3" fmla="*/ 1295400 h 21600"/>
                <a:gd name="T4" fmla="*/ 402432 w 21600"/>
                <a:gd name="T5" fmla="*/ 1295400 h 21600"/>
                <a:gd name="T6" fmla="*/ 402432 w 21600"/>
                <a:gd name="T7" fmla="*/ 1295400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25614" name="AutoShape 37"/>
            <p:cNvSpPr>
              <a:spLocks/>
            </p:cNvSpPr>
            <p:nvPr/>
          </p:nvSpPr>
          <p:spPr bwMode="auto">
            <a:xfrm>
              <a:off x="0" y="152400"/>
              <a:ext cx="324257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25615" name="AutoShape 38"/>
            <p:cNvSpPr>
              <a:spLocks/>
            </p:cNvSpPr>
            <p:nvPr/>
          </p:nvSpPr>
          <p:spPr bwMode="auto">
            <a:xfrm>
              <a:off x="17462" y="762000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/>
            </a:p>
          </p:txBody>
        </p:sp>
        <p:sp>
          <p:nvSpPr>
            <p:cNvPr id="25616" name="AutoShape 39"/>
            <p:cNvSpPr>
              <a:spLocks/>
            </p:cNvSpPr>
            <p:nvPr/>
          </p:nvSpPr>
          <p:spPr bwMode="auto">
            <a:xfrm>
              <a:off x="17462" y="1482725"/>
              <a:ext cx="307440" cy="421392"/>
            </a:xfrm>
            <a:custGeom>
              <a:avLst/>
              <a:gdLst>
                <a:gd name="T0" fmla="*/ 153720 w 21600"/>
                <a:gd name="T1" fmla="*/ 210696 h 21600"/>
                <a:gd name="T2" fmla="*/ 153720 w 21600"/>
                <a:gd name="T3" fmla="*/ 210696 h 21600"/>
                <a:gd name="T4" fmla="*/ 153720 w 21600"/>
                <a:gd name="T5" fmla="*/ 210696 h 21600"/>
                <a:gd name="T6" fmla="*/ 153720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/>
            </a:p>
          </p:txBody>
        </p:sp>
        <p:sp>
          <p:nvSpPr>
            <p:cNvPr id="25617" name="AutoShape 40"/>
            <p:cNvSpPr>
              <a:spLocks/>
            </p:cNvSpPr>
            <p:nvPr/>
          </p:nvSpPr>
          <p:spPr bwMode="auto">
            <a:xfrm>
              <a:off x="23812" y="2057400"/>
              <a:ext cx="324258" cy="421392"/>
            </a:xfrm>
            <a:custGeom>
              <a:avLst/>
              <a:gdLst>
                <a:gd name="T0" fmla="*/ 162129 w 21600"/>
                <a:gd name="T1" fmla="*/ 210696 h 21600"/>
                <a:gd name="T2" fmla="*/ 162129 w 21600"/>
                <a:gd name="T3" fmla="*/ 210696 h 21600"/>
                <a:gd name="T4" fmla="*/ 162129 w 21600"/>
                <a:gd name="T5" fmla="*/ 210696 h 21600"/>
                <a:gd name="T6" fmla="*/ 162129 w 21600"/>
                <a:gd name="T7" fmla="*/ 21069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5608" name="AutoShape 41"/>
          <p:cNvSpPr>
            <a:spLocks/>
          </p:cNvSpPr>
          <p:nvPr/>
        </p:nvSpPr>
        <p:spPr bwMode="auto">
          <a:xfrm>
            <a:off x="1295400" y="3124200"/>
            <a:ext cx="2108200" cy="374650"/>
          </a:xfrm>
          <a:custGeom>
            <a:avLst/>
            <a:gdLst>
              <a:gd name="T0" fmla="*/ 1054100 w 21600"/>
              <a:gd name="T1" fmla="*/ 187325 h 21600"/>
              <a:gd name="T2" fmla="*/ 1054100 w 21600"/>
              <a:gd name="T3" fmla="*/ 187325 h 21600"/>
              <a:gd name="T4" fmla="*/ 1054100 w 21600"/>
              <a:gd name="T5" fmla="*/ 187325 h 21600"/>
              <a:gd name="T6" fmla="*/ 10541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Adjacency matrix:</a:t>
            </a:r>
            <a:endParaRPr lang="en-US" altLang="en-US"/>
          </a:p>
        </p:txBody>
      </p:sp>
      <p:sp>
        <p:nvSpPr>
          <p:cNvPr id="25609" name="AutoShape 42"/>
          <p:cNvSpPr>
            <a:spLocks/>
          </p:cNvSpPr>
          <p:nvPr/>
        </p:nvSpPr>
        <p:spPr bwMode="auto">
          <a:xfrm>
            <a:off x="6400800" y="3505200"/>
            <a:ext cx="1727200" cy="374650"/>
          </a:xfrm>
          <a:custGeom>
            <a:avLst/>
            <a:gdLst>
              <a:gd name="T0" fmla="*/ 863600 w 21600"/>
              <a:gd name="T1" fmla="*/ 187325 h 21600"/>
              <a:gd name="T2" fmla="*/ 863600 w 21600"/>
              <a:gd name="T3" fmla="*/ 187325 h 21600"/>
              <a:gd name="T4" fmla="*/ 863600 w 21600"/>
              <a:gd name="T5" fmla="*/ 187325 h 21600"/>
              <a:gd name="T6" fmla="*/ 863600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Adjacency list: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5/16/2022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2" descr="i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128713"/>
            <a:ext cx="4724400" cy="451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150813"/>
            <a:ext cx="8458200" cy="1144587"/>
          </a:xfrm>
          <a:noFill/>
        </p:spPr>
        <p:txBody>
          <a:bodyPr lIns="0" tIns="0" rIns="0" bIns="0"/>
          <a:lstStyle/>
          <a:p>
            <a:pPr algn="ctr" defTabSz="803275" eaLnBrk="1"/>
            <a:r>
              <a:rPr lang="en-US" altLang="en-US" sz="35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Some Applications:</a:t>
            </a:r>
            <a:br>
              <a:rPr lang="en-US" altLang="en-US" sz="35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38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Bus Routes in Downtown Seattle</a:t>
            </a:r>
            <a:endParaRPr lang="en-US" altLang="en-US" dirty="0"/>
          </a:p>
        </p:txBody>
      </p:sp>
      <p:sp>
        <p:nvSpPr>
          <p:cNvPr id="29701" name="AutoShape 4"/>
          <p:cNvSpPr>
            <a:spLocks/>
          </p:cNvSpPr>
          <p:nvPr/>
        </p:nvSpPr>
        <p:spPr bwMode="auto">
          <a:xfrm>
            <a:off x="152400" y="5378450"/>
            <a:ext cx="8839200" cy="1147763"/>
          </a:xfrm>
          <a:custGeom>
            <a:avLst/>
            <a:gdLst>
              <a:gd name="T0" fmla="*/ 4419600 w 21600"/>
              <a:gd name="T1" fmla="*/ 573882 h 21600"/>
              <a:gd name="T2" fmla="*/ 4419600 w 21600"/>
              <a:gd name="T3" fmla="*/ 573882 h 21600"/>
              <a:gd name="T4" fmla="*/ 4419600 w 21600"/>
              <a:gd name="T5" fmla="*/ 573882 h 21600"/>
              <a:gd name="T6" fmla="*/ 4419600 w 21600"/>
              <a:gd name="T7" fmla="*/ 5738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algn="ctr" eaLnBrk="1"/>
            <a:r>
              <a:rPr lang="en-US" altLang="en-US"/>
              <a:t>If we’re at 3</a:t>
            </a:r>
            <a:r>
              <a:rPr lang="en-US" altLang="en-US" baseline="30000"/>
              <a:t>rd</a:t>
            </a:r>
            <a:r>
              <a:rPr lang="en-US" altLang="en-US"/>
              <a:t> and Pine, how can we get to</a:t>
            </a:r>
          </a:p>
          <a:p>
            <a:pPr algn="ctr" eaLnBrk="1"/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and University using Metro?  </a:t>
            </a:r>
          </a:p>
          <a:p>
            <a:pPr algn="ctr" eaLnBrk="1"/>
            <a:r>
              <a:rPr lang="en-US" altLang="en-US"/>
              <a:t>How about 4</a:t>
            </a:r>
            <a:r>
              <a:rPr lang="en-US" altLang="en-US" baseline="30000"/>
              <a:t>th</a:t>
            </a:r>
            <a:r>
              <a:rPr lang="en-US" altLang="en-US"/>
              <a:t> and Seneca?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Graphs</a:t>
            </a:r>
            <a:endParaRPr lang="en-US" altLang="en-US" dirty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330825"/>
          </a:xfrm>
        </p:spPr>
        <p:txBody>
          <a:bodyPr lIns="0" tIns="0" rIns="0" bIns="0">
            <a:normAutofit lnSpcReduction="10000"/>
          </a:bodyPr>
          <a:lstStyle/>
          <a:p>
            <a:pPr marL="0" indent="0" defTabSz="868363" eaLnBrk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A formalism for representing relationships between objects</a:t>
            </a:r>
          </a:p>
          <a:p>
            <a:pPr marL="152400" indent="-152400" defTabSz="868363" eaLnBrk="1">
              <a:lnSpc>
                <a:spcPct val="90000"/>
              </a:lnSpc>
              <a:buFontTx/>
              <a:buChar char="•"/>
            </a:pPr>
            <a:endParaRPr lang="en-US" altLang="en-US" sz="2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</a:pPr>
            <a:r>
              <a:rPr lang="en-US" altLang="en-US" sz="2600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Graph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8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G = (V,E)</a:t>
            </a: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568325" lvl="1" indent="-134938" defTabSz="868363" eaLnBrk="1">
              <a:lnSpc>
                <a:spcPct val="90000"/>
              </a:lnSpc>
              <a:spcBef>
                <a:spcPts val="700"/>
              </a:spcBef>
              <a:buFontTx/>
              <a:buChar char="–"/>
            </a:pPr>
            <a:r>
              <a:rPr lang="en-US" altLang="en-US" sz="2600" i="1" dirty="0">
                <a:latin typeface="Arial" pitchFamily="34" charset="0"/>
                <a:cs typeface="Arial" pitchFamily="34" charset="0"/>
                <a:sym typeface="Arial" pitchFamily="34" charset="0"/>
              </a:rPr>
              <a:t>Set of </a:t>
            </a:r>
            <a:r>
              <a:rPr lang="en-US" altLang="en-US" sz="26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vertices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:</a:t>
            </a:r>
            <a:b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3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=</a:t>
            </a:r>
            <a:r>
              <a:rPr lang="en-US" altLang="en-US" sz="30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{v</a:t>
            </a:r>
            <a:r>
              <a:rPr lang="en-US" altLang="en-US" sz="26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1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,v</a:t>
            </a:r>
            <a:r>
              <a:rPr lang="en-US" altLang="en-US" sz="26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2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,…,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n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  <a:buFontTx/>
              <a:buChar char="–"/>
            </a:pPr>
            <a:r>
              <a:rPr lang="en-US" altLang="en-US" sz="2600" i="1" dirty="0">
                <a:latin typeface="Arial" pitchFamily="34" charset="0"/>
                <a:cs typeface="Arial" pitchFamily="34" charset="0"/>
                <a:sym typeface="Arial" pitchFamily="34" charset="0"/>
              </a:rPr>
              <a:t>Set of </a:t>
            </a:r>
            <a:r>
              <a:rPr lang="en-US" altLang="en-US" sz="26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edges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:</a:t>
            </a:r>
            <a:b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</a:b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 = {e</a:t>
            </a:r>
            <a:r>
              <a:rPr lang="en-US" altLang="en-US" sz="26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1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,e</a:t>
            </a:r>
            <a:r>
              <a:rPr lang="en-US" altLang="en-US" sz="2600" b="1" baseline="-26000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2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,…,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m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 </a:t>
            </a:r>
            <a:b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</a:b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where each 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i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 connects one</a:t>
            </a: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</a:pP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   vertex to another 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j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k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</a:pPr>
            <a:endParaRPr lang="en-US" altLang="en-US" sz="26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568325" lvl="1" indent="-134938" defTabSz="868363" eaLnBrk="1">
              <a:lnSpc>
                <a:spcPct val="90000"/>
              </a:lnSpc>
              <a:spcBef>
                <a:spcPts val="600"/>
              </a:spcBef>
            </a:pPr>
            <a:endParaRPr lang="en-US" altLang="en-US" sz="26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152400" indent="-152400" defTabSz="868363" eaLnBrk="1">
              <a:lnSpc>
                <a:spcPct val="90000"/>
              </a:lnSpc>
              <a:spcBef>
                <a:spcPts val="700"/>
              </a:spcBef>
            </a:pPr>
            <a:endParaRPr lang="en-US" altLang="en-US" sz="26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868363" eaLnBrk="1">
              <a:lnSpc>
                <a:spcPct val="90000"/>
              </a:lnSpc>
              <a:spcBef>
                <a:spcPts val="600"/>
              </a:spcBef>
              <a:buNone/>
            </a:pP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For </a:t>
            </a:r>
            <a:r>
              <a:rPr lang="en-US" altLang="en-US" sz="26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 edges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, 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j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k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k</a:t>
            </a:r>
            <a:r>
              <a:rPr lang="en-US" altLang="en-US" sz="26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,v</a:t>
            </a:r>
            <a:r>
              <a:rPr lang="en-US" altLang="en-US" sz="2600" b="1" baseline="-26000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j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600" dirty="0">
                <a:latin typeface="Arial" pitchFamily="34" charset="0"/>
                <a:cs typeface="Arial" pitchFamily="34" charset="0"/>
                <a:sym typeface="Arial" pitchFamily="34" charset="0"/>
              </a:rPr>
              <a:t> are distinct.</a:t>
            </a:r>
            <a:r>
              <a:rPr lang="en-US" altLang="en-US" sz="26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endParaRPr lang="en-US" altLang="en-US" dirty="0"/>
          </a:p>
        </p:txBody>
      </p:sp>
      <p:sp>
        <p:nvSpPr>
          <p:cNvPr id="6149" name="AutoShape 4"/>
          <p:cNvSpPr>
            <a:spLocks/>
          </p:cNvSpPr>
          <p:nvPr/>
        </p:nvSpPr>
        <p:spPr bwMode="auto">
          <a:xfrm>
            <a:off x="6148388" y="2513013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50" name="AutoShape 5"/>
          <p:cNvSpPr>
            <a:spLocks/>
          </p:cNvSpPr>
          <p:nvPr/>
        </p:nvSpPr>
        <p:spPr bwMode="auto">
          <a:xfrm>
            <a:off x="5867400" y="2209800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</a:t>
            </a:r>
            <a:endParaRPr lang="en-US" altLang="en-US"/>
          </a:p>
        </p:txBody>
      </p:sp>
      <p:sp>
        <p:nvSpPr>
          <p:cNvPr id="6151" name="AutoShape 6"/>
          <p:cNvSpPr>
            <a:spLocks/>
          </p:cNvSpPr>
          <p:nvPr/>
        </p:nvSpPr>
        <p:spPr bwMode="auto">
          <a:xfrm>
            <a:off x="7285038" y="2968625"/>
            <a:ext cx="287337" cy="287338"/>
          </a:xfrm>
          <a:custGeom>
            <a:avLst/>
            <a:gdLst>
              <a:gd name="T0" fmla="*/ 143661 w 19679"/>
              <a:gd name="T1" fmla="*/ 157694 h 19679"/>
              <a:gd name="T2" fmla="*/ 143661 w 19679"/>
              <a:gd name="T3" fmla="*/ 157694 h 19679"/>
              <a:gd name="T4" fmla="*/ 143661 w 19679"/>
              <a:gd name="T5" fmla="*/ 157694 h 19679"/>
              <a:gd name="T6" fmla="*/ 143661 w 19679"/>
              <a:gd name="T7" fmla="*/ 15769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8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52" name="AutoShape 7"/>
          <p:cNvSpPr>
            <a:spLocks/>
          </p:cNvSpPr>
          <p:nvPr/>
        </p:nvSpPr>
        <p:spPr bwMode="auto">
          <a:xfrm>
            <a:off x="7543800" y="3078163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</a:t>
            </a:r>
            <a:endParaRPr lang="en-US" altLang="en-US"/>
          </a:p>
        </p:txBody>
      </p:sp>
      <p:sp>
        <p:nvSpPr>
          <p:cNvPr id="6153" name="AutoShape 8"/>
          <p:cNvSpPr>
            <a:spLocks/>
          </p:cNvSpPr>
          <p:nvPr/>
        </p:nvSpPr>
        <p:spPr bwMode="auto">
          <a:xfrm>
            <a:off x="8142288" y="2284413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54" name="AutoShape 9"/>
          <p:cNvSpPr>
            <a:spLocks/>
          </p:cNvSpPr>
          <p:nvPr/>
        </p:nvSpPr>
        <p:spPr bwMode="auto">
          <a:xfrm>
            <a:off x="8489950" y="2362200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</a:t>
            </a:r>
            <a:endParaRPr lang="en-US" altLang="en-US"/>
          </a:p>
        </p:txBody>
      </p:sp>
      <p:cxnSp>
        <p:nvCxnSpPr>
          <p:cNvPr id="6155" name="AutoShape 10"/>
          <p:cNvCxnSpPr>
            <a:cxnSpLocks noChangeShapeType="1"/>
          </p:cNvCxnSpPr>
          <p:nvPr/>
        </p:nvCxnSpPr>
        <p:spPr bwMode="auto">
          <a:xfrm flipH="1">
            <a:off x="7543800" y="2513013"/>
            <a:ext cx="639763" cy="509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6" name="AutoShape 11"/>
          <p:cNvCxnSpPr>
            <a:cxnSpLocks noChangeShapeType="1"/>
          </p:cNvCxnSpPr>
          <p:nvPr/>
        </p:nvCxnSpPr>
        <p:spPr bwMode="auto">
          <a:xfrm flipH="1" flipV="1">
            <a:off x="6435725" y="2655888"/>
            <a:ext cx="855663" cy="357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157" name="AutoShape 12"/>
          <p:cNvCxnSpPr>
            <a:cxnSpLocks noChangeShapeType="1"/>
          </p:cNvCxnSpPr>
          <p:nvPr/>
        </p:nvCxnSpPr>
        <p:spPr bwMode="auto">
          <a:xfrm>
            <a:off x="6435725" y="2800350"/>
            <a:ext cx="838200" cy="312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6158" name="AutoShape 13"/>
          <p:cNvSpPr>
            <a:spLocks/>
          </p:cNvSpPr>
          <p:nvPr/>
        </p:nvSpPr>
        <p:spPr bwMode="auto">
          <a:xfrm>
            <a:off x="6064250" y="3641725"/>
            <a:ext cx="2693988" cy="1550988"/>
          </a:xfrm>
          <a:custGeom>
            <a:avLst/>
            <a:gdLst>
              <a:gd name="T0" fmla="*/ 1346994 w 21600"/>
              <a:gd name="T1" fmla="*/ 775494 h 21600"/>
              <a:gd name="T2" fmla="*/ 1346994 w 21600"/>
              <a:gd name="T3" fmla="*/ 775494 h 21600"/>
              <a:gd name="T4" fmla="*/ 1346994 w 21600"/>
              <a:gd name="T5" fmla="*/ 775494 h 21600"/>
              <a:gd name="T6" fmla="*/ 1346994 w 21600"/>
              <a:gd name="T7" fmla="*/ 7754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 = {</a:t>
            </a: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</a:t>
            </a:r>
            <a:r>
              <a:rPr lang="en-US" alt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 = {(</a:t>
            </a:r>
            <a:r>
              <a:rPr lang="en-US" alt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), </a:t>
            </a:r>
          </a:p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(</a:t>
            </a: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), </a:t>
            </a:r>
          </a:p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(</a:t>
            </a:r>
            <a:r>
              <a:rPr lang="en-US" altLang="en-US" sz="20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</a:p>
          <a:p>
            <a:pPr eaLnBrk="1">
              <a:lnSpc>
                <a:spcPct val="100000"/>
              </a:lnSpc>
              <a:spcBef>
                <a:spcPts val="0"/>
              </a:spcBef>
            </a:pP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(</a:t>
            </a:r>
            <a:r>
              <a:rPr lang="en-US" altLang="en-US" sz="20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20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)}</a:t>
            </a:r>
            <a:endParaRPr lang="en-US" altLang="en-US" dirty="0"/>
          </a:p>
        </p:txBody>
      </p:sp>
      <p:sp>
        <p:nvSpPr>
          <p:cNvPr id="6159" name="AutoShape 14"/>
          <p:cNvSpPr>
            <a:spLocks/>
          </p:cNvSpPr>
          <p:nvPr/>
        </p:nvSpPr>
        <p:spPr bwMode="auto">
          <a:xfrm>
            <a:off x="7085013" y="1979613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60" name="AutoShape 15"/>
          <p:cNvSpPr>
            <a:spLocks/>
          </p:cNvSpPr>
          <p:nvPr/>
        </p:nvSpPr>
        <p:spPr bwMode="auto">
          <a:xfrm rot="5400000" flipH="1">
            <a:off x="7696201" y="1824037"/>
            <a:ext cx="182562" cy="792163"/>
          </a:xfrm>
          <a:custGeom>
            <a:avLst/>
            <a:gdLst>
              <a:gd name="T0" fmla="*/ 91281 w 21600"/>
              <a:gd name="T1" fmla="*/ 396082 h 21600"/>
              <a:gd name="T2" fmla="*/ 91281 w 21600"/>
              <a:gd name="T3" fmla="*/ 396082 h 21600"/>
              <a:gd name="T4" fmla="*/ 91281 w 21600"/>
              <a:gd name="T5" fmla="*/ 396082 h 21600"/>
              <a:gd name="T6" fmla="*/ 91281 w 21600"/>
              <a:gd name="T7" fmla="*/ 39608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599" y="10800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6161" name="AutoShape 16"/>
          <p:cNvSpPr>
            <a:spLocks/>
          </p:cNvSpPr>
          <p:nvPr/>
        </p:nvSpPr>
        <p:spPr bwMode="auto">
          <a:xfrm>
            <a:off x="7239000" y="1660525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0813"/>
            <a:ext cx="8229600" cy="114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Graphs</a:t>
            </a:r>
            <a:endParaRPr lang="en-US" altLang="en-US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715000"/>
          </a:xfrm>
        </p:spPr>
        <p:txBody>
          <a:bodyPr lIns="0" tIns="0" rIns="0" bIns="0"/>
          <a:lstStyle/>
          <a:p>
            <a:pPr marL="104775" indent="-104775" defTabSz="914400" eaLnBrk="1"/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buNone/>
            </a:pP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Notation</a:t>
            </a:r>
          </a:p>
          <a:p>
            <a:pPr marL="579438" lvl="1" indent="-122238" defTabSz="914400" eaLnBrk="1">
              <a:spcBef>
                <a:spcPts val="500"/>
              </a:spcBef>
            </a:pP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|V|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= number of vertices</a:t>
            </a:r>
          </a:p>
          <a:p>
            <a:pPr marL="579438" lvl="1" indent="-122238" defTabSz="914400" eaLnBrk="1">
              <a:spcBef>
                <a:spcPts val="500"/>
              </a:spcBef>
            </a:pP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|E|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= number of edges</a:t>
            </a:r>
          </a:p>
          <a:p>
            <a:pPr marL="579438" lvl="1" indent="-122238" defTabSz="914400" eaLnBrk="1">
              <a:spcBef>
                <a:spcPts val="600"/>
              </a:spcBef>
            </a:pPr>
            <a:endParaRPr lang="en-US" altLang="en-US" sz="2400" b="1" dirty="0">
              <a:latin typeface="Courier New" pitchFamily="49" charset="0"/>
              <a:cs typeface="Courier New" pitchFamily="49" charset="0"/>
              <a:sym typeface="Courier New" pitchFamily="49" charset="0"/>
            </a:endParaRPr>
          </a:p>
          <a:p>
            <a:pPr marL="0" indent="0" defTabSz="914400" eaLnBrk="1">
              <a:spcBef>
                <a:spcPts val="600"/>
              </a:spcBef>
              <a:buNone/>
            </a:pP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is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adjacent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to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u</a:t>
            </a:r>
            <a:r>
              <a:rPr lang="en-US" altLang="en-US" sz="28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if </a:t>
            </a: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5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u,v</a:t>
            </a: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500" b="1" dirty="0">
                <a:latin typeface="Cambria Math" pitchFamily="18" charset="0"/>
                <a:ea typeface="Cambria Math" pitchFamily="18" charset="0"/>
                <a:cs typeface="Courier New" pitchFamily="49" charset="0"/>
                <a:sym typeface="Courier New" pitchFamily="49" charset="0"/>
              </a:rPr>
              <a:t>∈</a:t>
            </a: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 E</a:t>
            </a:r>
          </a:p>
          <a:p>
            <a:pPr marL="579438" lvl="1" indent="-122238" defTabSz="914400" eaLnBrk="1">
              <a:spcBef>
                <a:spcPts val="500"/>
              </a:spcBef>
              <a:buClr>
                <a:srgbClr val="009900"/>
              </a:buClr>
              <a:buFontTx/>
              <a:buChar char="–"/>
            </a:pP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neighbor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of = adjacent to</a:t>
            </a:r>
          </a:p>
          <a:p>
            <a:pPr marL="579438" lvl="1" indent="-122238" defTabSz="914400" eaLnBrk="1">
              <a:spcBef>
                <a:spcPts val="5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Order matters for directed edges</a:t>
            </a:r>
          </a:p>
          <a:p>
            <a:pPr marL="0" indent="0" defTabSz="914400" eaLnBrk="1"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It is possible to have an edge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 </a:t>
            </a: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5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v,v</a:t>
            </a:r>
            <a:r>
              <a:rPr lang="en-US" altLang="en-US" sz="25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, </a:t>
            </a:r>
          </a:p>
          <a:p>
            <a:pPr marL="0" indent="0" defTabSz="914400" eaLnBrk="1">
              <a:spcBef>
                <a:spcPts val="5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   called a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loop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.  </a:t>
            </a:r>
          </a:p>
          <a:p>
            <a:pPr marL="579438" lvl="1" indent="-122238" defTabSz="914400" eaLnBrk="1">
              <a:spcBef>
                <a:spcPts val="500"/>
              </a:spcBef>
              <a:buFontTx/>
              <a:buChar char="–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We will assume graphs without loops.</a:t>
            </a:r>
            <a:endParaRPr lang="en-US" altLang="en-US" dirty="0"/>
          </a:p>
        </p:txBody>
      </p:sp>
      <p:sp>
        <p:nvSpPr>
          <p:cNvPr id="7173" name="AutoShape 13"/>
          <p:cNvSpPr>
            <a:spLocks/>
          </p:cNvSpPr>
          <p:nvPr/>
        </p:nvSpPr>
        <p:spPr bwMode="auto">
          <a:xfrm>
            <a:off x="6292850" y="3597275"/>
            <a:ext cx="2693988" cy="1550988"/>
          </a:xfrm>
          <a:custGeom>
            <a:avLst/>
            <a:gdLst>
              <a:gd name="T0" fmla="*/ 1346994 w 21600"/>
              <a:gd name="T1" fmla="*/ 775494 h 21600"/>
              <a:gd name="T2" fmla="*/ 1346994 w 21600"/>
              <a:gd name="T3" fmla="*/ 775494 h 21600"/>
              <a:gd name="T4" fmla="*/ 1346994 w 21600"/>
              <a:gd name="T5" fmla="*/ 775494 h 21600"/>
              <a:gd name="T6" fmla="*/ 1346994 w 21600"/>
              <a:gd name="T7" fmla="*/ 7754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 = {</a:t>
            </a:r>
            <a:r>
              <a:rPr lang="en-US" altLang="en-US" sz="20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</a:t>
            </a:r>
            <a:r>
              <a:rPr lang="en-US" alt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 </a:t>
            </a:r>
            <a:r>
              <a:rPr lang="en-US" altLang="en-US" sz="2000" b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}</a:t>
            </a:r>
          </a:p>
          <a:p>
            <a:pPr eaLnBrk="1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E = {(</a:t>
            </a:r>
            <a:r>
              <a:rPr lang="en-US" alt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), </a:t>
            </a:r>
          </a:p>
          <a:p>
            <a:pPr eaLnBrk="1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(</a:t>
            </a:r>
            <a:r>
              <a:rPr lang="en-US" altLang="en-US" sz="20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), </a:t>
            </a:r>
          </a:p>
          <a:p>
            <a:pPr eaLnBrk="1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(</a:t>
            </a:r>
            <a:r>
              <a:rPr lang="en-US" altLang="en-US" sz="2000" b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B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A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</a:p>
          <a:p>
            <a:pPr eaLnBrk="1"/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     (</a:t>
            </a:r>
            <a:r>
              <a:rPr lang="en-US" altLang="en-US" sz="2000" b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C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, </a:t>
            </a:r>
            <a:r>
              <a:rPr lang="en-US" altLang="en-US" sz="2000" b="1">
                <a:solidFill>
                  <a:srgbClr val="FF00FF"/>
                </a:solidFill>
                <a:latin typeface="Courier New" pitchFamily="49" charset="0"/>
                <a:cs typeface="Courier New" pitchFamily="49" charset="0"/>
                <a:sym typeface="Courier New" pitchFamily="49" charset="0"/>
              </a:rPr>
              <a:t>D</a:t>
            </a:r>
            <a:r>
              <a:rPr lang="en-US" altLang="en-US" sz="2000" b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)}</a:t>
            </a:r>
            <a:endParaRPr lang="en-US" altLang="en-US"/>
          </a:p>
        </p:txBody>
      </p:sp>
      <p:sp>
        <p:nvSpPr>
          <p:cNvPr id="7174" name="AutoShape 4"/>
          <p:cNvSpPr>
            <a:spLocks/>
          </p:cNvSpPr>
          <p:nvPr/>
        </p:nvSpPr>
        <p:spPr bwMode="auto">
          <a:xfrm>
            <a:off x="6148388" y="2071688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175" name="AutoShape 5"/>
          <p:cNvSpPr>
            <a:spLocks/>
          </p:cNvSpPr>
          <p:nvPr/>
        </p:nvSpPr>
        <p:spPr bwMode="auto">
          <a:xfrm>
            <a:off x="5867400" y="1768475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</a:t>
            </a:r>
            <a:endParaRPr lang="en-US" altLang="en-US"/>
          </a:p>
        </p:txBody>
      </p:sp>
      <p:sp>
        <p:nvSpPr>
          <p:cNvPr id="7176" name="AutoShape 6"/>
          <p:cNvSpPr>
            <a:spLocks/>
          </p:cNvSpPr>
          <p:nvPr/>
        </p:nvSpPr>
        <p:spPr bwMode="auto">
          <a:xfrm>
            <a:off x="7285038" y="2527300"/>
            <a:ext cx="287337" cy="287338"/>
          </a:xfrm>
          <a:custGeom>
            <a:avLst/>
            <a:gdLst>
              <a:gd name="T0" fmla="*/ 143661 w 19679"/>
              <a:gd name="T1" fmla="*/ 157694 h 19679"/>
              <a:gd name="T2" fmla="*/ 143661 w 19679"/>
              <a:gd name="T3" fmla="*/ 157694 h 19679"/>
              <a:gd name="T4" fmla="*/ 143661 w 19679"/>
              <a:gd name="T5" fmla="*/ 157694 h 19679"/>
              <a:gd name="T6" fmla="*/ 143661 w 19679"/>
              <a:gd name="T7" fmla="*/ 157694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8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177" name="AutoShape 7"/>
          <p:cNvSpPr>
            <a:spLocks/>
          </p:cNvSpPr>
          <p:nvPr/>
        </p:nvSpPr>
        <p:spPr bwMode="auto">
          <a:xfrm>
            <a:off x="7543800" y="2636838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</a:t>
            </a:r>
            <a:endParaRPr lang="en-US" altLang="en-US"/>
          </a:p>
        </p:txBody>
      </p:sp>
      <p:sp>
        <p:nvSpPr>
          <p:cNvPr id="7178" name="AutoShape 8"/>
          <p:cNvSpPr>
            <a:spLocks/>
          </p:cNvSpPr>
          <p:nvPr/>
        </p:nvSpPr>
        <p:spPr bwMode="auto">
          <a:xfrm>
            <a:off x="8142288" y="1843088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179" name="AutoShape 9"/>
          <p:cNvSpPr>
            <a:spLocks/>
          </p:cNvSpPr>
          <p:nvPr/>
        </p:nvSpPr>
        <p:spPr bwMode="auto">
          <a:xfrm>
            <a:off x="8489950" y="1920875"/>
            <a:ext cx="273050" cy="371475"/>
          </a:xfrm>
          <a:custGeom>
            <a:avLst/>
            <a:gdLst>
              <a:gd name="T0" fmla="*/ 136525 w 21600"/>
              <a:gd name="T1" fmla="*/ 185738 h 21600"/>
              <a:gd name="T2" fmla="*/ 136525 w 21600"/>
              <a:gd name="T3" fmla="*/ 185738 h 21600"/>
              <a:gd name="T4" fmla="*/ 136525 w 21600"/>
              <a:gd name="T5" fmla="*/ 185738 h 21600"/>
              <a:gd name="T6" fmla="*/ 136525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</a:t>
            </a:r>
            <a:endParaRPr lang="en-US" altLang="en-US"/>
          </a:p>
        </p:txBody>
      </p:sp>
      <p:cxnSp>
        <p:nvCxnSpPr>
          <p:cNvPr id="7180" name="AutoShape 10"/>
          <p:cNvCxnSpPr>
            <a:cxnSpLocks noChangeShapeType="1"/>
          </p:cNvCxnSpPr>
          <p:nvPr/>
        </p:nvCxnSpPr>
        <p:spPr bwMode="auto">
          <a:xfrm flipH="1">
            <a:off x="7543800" y="2071688"/>
            <a:ext cx="639763" cy="5095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181" name="AutoShape 11"/>
          <p:cNvCxnSpPr>
            <a:cxnSpLocks noChangeShapeType="1"/>
          </p:cNvCxnSpPr>
          <p:nvPr/>
        </p:nvCxnSpPr>
        <p:spPr bwMode="auto">
          <a:xfrm flipH="1" flipV="1">
            <a:off x="6435725" y="2214563"/>
            <a:ext cx="855663" cy="3571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7182" name="AutoShape 12"/>
          <p:cNvCxnSpPr>
            <a:cxnSpLocks noChangeShapeType="1"/>
          </p:cNvCxnSpPr>
          <p:nvPr/>
        </p:nvCxnSpPr>
        <p:spPr bwMode="auto">
          <a:xfrm>
            <a:off x="6435725" y="2359025"/>
            <a:ext cx="838200" cy="3127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7183" name="AutoShape 14"/>
          <p:cNvSpPr>
            <a:spLocks/>
          </p:cNvSpPr>
          <p:nvPr/>
        </p:nvSpPr>
        <p:spPr bwMode="auto">
          <a:xfrm>
            <a:off x="7085013" y="1538288"/>
            <a:ext cx="287337" cy="287337"/>
          </a:xfrm>
          <a:custGeom>
            <a:avLst/>
            <a:gdLst>
              <a:gd name="T0" fmla="*/ 143661 w 19679"/>
              <a:gd name="T1" fmla="*/ 157693 h 19679"/>
              <a:gd name="T2" fmla="*/ 143661 w 19679"/>
              <a:gd name="T3" fmla="*/ 157693 h 19679"/>
              <a:gd name="T4" fmla="*/ 143661 w 19679"/>
              <a:gd name="T5" fmla="*/ 157693 h 19679"/>
              <a:gd name="T6" fmla="*/ 143661 w 19679"/>
              <a:gd name="T7" fmla="*/ 157693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184" name="AutoShape 15"/>
          <p:cNvSpPr>
            <a:spLocks/>
          </p:cNvSpPr>
          <p:nvPr/>
        </p:nvSpPr>
        <p:spPr bwMode="auto">
          <a:xfrm rot="5400000" flipH="1">
            <a:off x="7696201" y="1382712"/>
            <a:ext cx="182562" cy="792163"/>
          </a:xfrm>
          <a:custGeom>
            <a:avLst/>
            <a:gdLst>
              <a:gd name="T0" fmla="*/ 91281 w 21600"/>
              <a:gd name="T1" fmla="*/ 396082 h 21600"/>
              <a:gd name="T2" fmla="*/ 91281 w 21600"/>
              <a:gd name="T3" fmla="*/ 396082 h 21600"/>
              <a:gd name="T4" fmla="*/ 91281 w 21600"/>
              <a:gd name="T5" fmla="*/ 396082 h 21600"/>
              <a:gd name="T6" fmla="*/ 91281 w 21600"/>
              <a:gd name="T7" fmla="*/ 39608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599" y="10800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7185" name="AutoShape 16"/>
          <p:cNvSpPr>
            <a:spLocks/>
          </p:cNvSpPr>
          <p:nvPr/>
        </p:nvSpPr>
        <p:spPr bwMode="auto">
          <a:xfrm>
            <a:off x="7239000" y="1219200"/>
            <a:ext cx="287338" cy="371475"/>
          </a:xfrm>
          <a:custGeom>
            <a:avLst/>
            <a:gdLst>
              <a:gd name="T0" fmla="*/ 143669 w 21600"/>
              <a:gd name="T1" fmla="*/ 185738 h 21600"/>
              <a:gd name="T2" fmla="*/ 143669 w 21600"/>
              <a:gd name="T3" fmla="*/ 185738 h 21600"/>
              <a:gd name="T4" fmla="*/ 143669 w 21600"/>
              <a:gd name="T5" fmla="*/ 185738 h 21600"/>
              <a:gd name="T6" fmla="*/ 143669 w 21600"/>
              <a:gd name="T7" fmla="*/ 18573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0813"/>
            <a:ext cx="8229600" cy="11445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Examples of Graphs</a:t>
            </a:r>
            <a:endParaRPr lang="en-US" altLang="en-US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371600"/>
            <a:ext cx="7315200" cy="5562600"/>
          </a:xfrm>
        </p:spPr>
        <p:txBody>
          <a:bodyPr lIns="0" tIns="0" rIns="0" bIns="0"/>
          <a:lstStyle/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For each, what are the </a:t>
            </a:r>
            <a:r>
              <a:rPr lang="en-US" altLang="en-US" sz="28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vertices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 and </a:t>
            </a:r>
            <a:r>
              <a:rPr lang="en-US" altLang="en-US" sz="2800">
                <a:solidFill>
                  <a:srgbClr val="0433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edges</a:t>
            </a: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?</a:t>
            </a: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endParaRPr lang="en-US" altLang="en-US" sz="32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The web</a:t>
            </a:r>
            <a:b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Facebook</a:t>
            </a:r>
            <a:b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4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Highway map</a:t>
            </a:r>
            <a:b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</a:b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Airline routes</a:t>
            </a: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Call graph of a program</a:t>
            </a: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endParaRPr lang="en-US" altLang="en-US" sz="280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82575" indent="-282575" defTabSz="914400" eaLnBrk="1">
              <a:lnSpc>
                <a:spcPct val="80000"/>
              </a:lnSpc>
              <a:spcBef>
                <a:spcPts val="600"/>
              </a:spcBef>
              <a:buFontTx/>
              <a:buChar char="•"/>
            </a:pPr>
            <a:r>
              <a:rPr lang="en-US" altLang="en-US" sz="2800">
                <a:latin typeface="Arial" pitchFamily="34" charset="0"/>
                <a:cs typeface="Arial" pitchFamily="34" charset="0"/>
                <a:sym typeface="Arial" pitchFamily="34" charset="0"/>
              </a:rPr>
              <a:t>…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51854" y="152400"/>
            <a:ext cx="77724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 Graphs</a:t>
            </a:r>
            <a:endParaRPr lang="en-US" altLang="en-US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28738"/>
            <a:ext cx="8610600" cy="5224462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In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directed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graphs (a.k.a.,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digraphs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), edges have a direction:</a:t>
            </a:r>
          </a:p>
          <a:p>
            <a:pPr marL="142875" indent="-142875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914400" eaLnBrk="1">
              <a:lnSpc>
                <a:spcPct val="80000"/>
              </a:lnSpc>
              <a:spcBef>
                <a:spcPts val="700"/>
              </a:spcBef>
              <a:buFontTx/>
              <a:buChar char="•"/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142875" indent="-142875" defTabSz="914400" eaLnBrk="1">
              <a:lnSpc>
                <a:spcPct val="80000"/>
              </a:lnSpc>
              <a:spcBef>
                <a:spcPts val="6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Thus,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4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u,v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400" b="1" dirty="0" smtClean="0">
                <a:latin typeface="Cambria Math" pitchFamily="18" charset="0"/>
                <a:ea typeface="Cambria Math" pitchFamily="18" charset="0"/>
                <a:cs typeface="Courier New" pitchFamily="49" charset="0"/>
                <a:sym typeface="Courier New" pitchFamily="49" charset="0"/>
              </a:rPr>
              <a:t>∈</a:t>
            </a:r>
            <a:r>
              <a:rPr lang="en-US" altLang="en-US" sz="2400" dirty="0" smtClean="0">
                <a:latin typeface="Symbol" pitchFamily="18" charset="2"/>
                <a:ea typeface="Cambria Math" pitchFamily="18" charset="0"/>
                <a:cs typeface="Courier New" pitchFamily="49" charset="0"/>
                <a:sym typeface="Symbol" pitchFamily="18" charset="2"/>
              </a:rPr>
              <a:t>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does </a:t>
            </a: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not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 imply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4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v,u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400" dirty="0" smtClean="0">
                <a:latin typeface="Cambria Math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∈</a:t>
            </a:r>
            <a:r>
              <a:rPr lang="en-US" altLang="en-US" sz="2400" dirty="0" smtClean="0">
                <a:latin typeface="Symbol" pitchFamily="18" charset="2"/>
                <a:ea typeface="Symbol" pitchFamily="18" charset="2"/>
                <a:cs typeface="Symbol" pitchFamily="18" charset="2"/>
                <a:sym typeface="Symbol" pitchFamily="18" charset="2"/>
              </a:rPr>
              <a:t>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.</a:t>
            </a:r>
          </a:p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I.e.,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adjacent to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u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does </a:t>
            </a: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not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imply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u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adjacent to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v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.</a:t>
            </a:r>
          </a:p>
          <a:p>
            <a:pPr marL="142875" indent="-142875"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In-degree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of a vertex: number of inbound edges.</a:t>
            </a:r>
          </a:p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Out-degree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of a vertex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: number of outbound edges.</a:t>
            </a:r>
            <a:endParaRPr lang="en-US" altLang="en-US" dirty="0"/>
          </a:p>
        </p:txBody>
      </p:sp>
      <p:sp>
        <p:nvSpPr>
          <p:cNvPr id="9221" name="AutoShape 4"/>
          <p:cNvSpPr>
            <a:spLocks/>
          </p:cNvSpPr>
          <p:nvPr/>
        </p:nvSpPr>
        <p:spPr bwMode="auto">
          <a:xfrm>
            <a:off x="4098925" y="2500313"/>
            <a:ext cx="458788" cy="487362"/>
          </a:xfrm>
          <a:custGeom>
            <a:avLst/>
            <a:gdLst>
              <a:gd name="T0" fmla="*/ 229394 w 21600"/>
              <a:gd name="T1" fmla="*/ 243681 h 21600"/>
              <a:gd name="T2" fmla="*/ 229394 w 21600"/>
              <a:gd name="T3" fmla="*/ 243681 h 21600"/>
              <a:gd name="T4" fmla="*/ 229394 w 21600"/>
              <a:gd name="T5" fmla="*/ 243681 h 21600"/>
              <a:gd name="T6" fmla="*/ 229394 w 21600"/>
              <a:gd name="T7" fmla="*/ 2436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800">
                <a:latin typeface="Arial Bold" charset="0"/>
                <a:sym typeface="Arial Bold" charset="0"/>
              </a:rPr>
              <a:t>or</a:t>
            </a:r>
            <a:endParaRPr lang="en-US" altLang="en-US"/>
          </a:p>
        </p:txBody>
      </p:sp>
      <p:sp>
        <p:nvSpPr>
          <p:cNvPr id="9222" name="AutoShape 5"/>
          <p:cNvSpPr>
            <a:spLocks/>
          </p:cNvSpPr>
          <p:nvPr/>
        </p:nvSpPr>
        <p:spPr bwMode="auto">
          <a:xfrm>
            <a:off x="5548313" y="3181350"/>
            <a:ext cx="1141412" cy="668338"/>
          </a:xfrm>
          <a:custGeom>
            <a:avLst/>
            <a:gdLst>
              <a:gd name="T0" fmla="*/ 570706 w 21600"/>
              <a:gd name="T1" fmla="*/ 334169 h 21600"/>
              <a:gd name="T2" fmla="*/ 570706 w 21600"/>
              <a:gd name="T3" fmla="*/ 334169 h 21600"/>
              <a:gd name="T4" fmla="*/ 570706 w 21600"/>
              <a:gd name="T5" fmla="*/ 334169 h 21600"/>
              <a:gd name="T6" fmla="*/ 570706 w 21600"/>
              <a:gd name="T7" fmla="*/ 334169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 edges </a:t>
            </a:r>
            <a:endParaRPr lang="en-US" altLang="en-US" sz="2000">
              <a:latin typeface="Times New Roman" pitchFamily="18" charset="0"/>
              <a:cs typeface="Times New Roman" pitchFamily="18" charset="0"/>
              <a:sym typeface="Times New Roman" pitchFamily="18" charset="0"/>
            </a:endParaRPr>
          </a:p>
          <a:p>
            <a:pPr eaLnBrk="1"/>
            <a:r>
              <a:rPr lang="en-US" altLang="en-US" sz="2000"/>
              <a:t>here</a:t>
            </a:r>
            <a:endParaRPr lang="en-US" altLang="en-US"/>
          </a:p>
        </p:txBody>
      </p:sp>
      <p:sp>
        <p:nvSpPr>
          <p:cNvPr id="9223" name="Line 6"/>
          <p:cNvSpPr>
            <a:spLocks noChangeShapeType="1"/>
          </p:cNvSpPr>
          <p:nvPr/>
        </p:nvSpPr>
        <p:spPr bwMode="auto">
          <a:xfrm flipV="1">
            <a:off x="6248400" y="3105150"/>
            <a:ext cx="7620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9224" name="Group 7"/>
          <p:cNvGrpSpPr>
            <a:grpSpLocks/>
          </p:cNvGrpSpPr>
          <p:nvPr/>
        </p:nvGrpSpPr>
        <p:grpSpPr bwMode="auto">
          <a:xfrm>
            <a:off x="608014" y="1825626"/>
            <a:ext cx="2952318" cy="1854073"/>
            <a:chOff x="0" y="0"/>
            <a:chExt cx="2951206" cy="1853748"/>
          </a:xfrm>
        </p:grpSpPr>
        <p:sp>
          <p:nvSpPr>
            <p:cNvPr id="9236" name="AutoShape 8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37" name="AutoShape 9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9238" name="AutoShape 10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39" name="AutoShape 11"/>
            <p:cNvSpPr>
              <a:spLocks/>
            </p:cNvSpPr>
            <p:nvPr/>
          </p:nvSpPr>
          <p:spPr bwMode="auto">
            <a:xfrm>
              <a:off x="1857549" y="1480997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9240" name="AutoShape 12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1" name="AutoShape 13"/>
            <p:cNvSpPr>
              <a:spLocks/>
            </p:cNvSpPr>
            <p:nvPr/>
          </p:nvSpPr>
          <p:spPr bwMode="auto">
            <a:xfrm>
              <a:off x="2677649" y="701675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9242" name="AutoShape 14"/>
            <p:cNvSpPr>
              <a:spLocks/>
            </p:cNvSpPr>
            <p:nvPr/>
          </p:nvSpPr>
          <p:spPr bwMode="auto">
            <a:xfrm rot="5400000">
              <a:off x="1866106" y="835818"/>
              <a:ext cx="530226" cy="703264"/>
            </a:xfrm>
            <a:custGeom>
              <a:avLst/>
              <a:gdLst>
                <a:gd name="T0" fmla="*/ 265113 w 21600"/>
                <a:gd name="T1" fmla="*/ 351632 h 21600"/>
                <a:gd name="T2" fmla="*/ 265113 w 21600"/>
                <a:gd name="T3" fmla="*/ 351632 h 21600"/>
                <a:gd name="T4" fmla="*/ 265113 w 21600"/>
                <a:gd name="T5" fmla="*/ 351632 h 21600"/>
                <a:gd name="T6" fmla="*/ 265113 w 21600"/>
                <a:gd name="T7" fmla="*/ 351632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3" name="AutoShape 15"/>
            <p:cNvSpPr>
              <a:spLocks/>
            </p:cNvSpPr>
            <p:nvPr/>
          </p:nvSpPr>
          <p:spPr bwMode="auto">
            <a:xfrm rot="10800000">
              <a:off x="488950" y="11493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4" name="AutoShape 16"/>
            <p:cNvSpPr>
              <a:spLocks/>
            </p:cNvSpPr>
            <p:nvPr/>
          </p:nvSpPr>
          <p:spPr bwMode="auto">
            <a:xfrm>
              <a:off x="641350" y="996950"/>
              <a:ext cx="984250" cy="303213"/>
            </a:xfrm>
            <a:custGeom>
              <a:avLst/>
              <a:gdLst>
                <a:gd name="T0" fmla="*/ 492125 w 21600"/>
                <a:gd name="T1" fmla="*/ 151607 h 21600"/>
                <a:gd name="T2" fmla="*/ 492125 w 21600"/>
                <a:gd name="T3" fmla="*/ 151607 h 21600"/>
                <a:gd name="T4" fmla="*/ 492125 w 21600"/>
                <a:gd name="T5" fmla="*/ 151607 h 21600"/>
                <a:gd name="T6" fmla="*/ 492125 w 21600"/>
                <a:gd name="T7" fmla="*/ 151607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600" y="10800"/>
                    <a:pt x="21600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5" name="AutoShape 17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6" name="AutoShape 18"/>
            <p:cNvSpPr>
              <a:spLocks/>
            </p:cNvSpPr>
            <p:nvPr/>
          </p:nvSpPr>
          <p:spPr bwMode="auto">
            <a:xfrm rot="5400000" flipH="1">
              <a:off x="1893093" y="164305"/>
              <a:ext cx="182564" cy="793751"/>
            </a:xfrm>
            <a:custGeom>
              <a:avLst/>
              <a:gdLst>
                <a:gd name="T0" fmla="*/ 91282 w 21600"/>
                <a:gd name="T1" fmla="*/ 396876 h 21600"/>
                <a:gd name="T2" fmla="*/ 91282 w 21600"/>
                <a:gd name="T3" fmla="*/ 396876 h 21600"/>
                <a:gd name="T4" fmla="*/ 91282 w 21600"/>
                <a:gd name="T5" fmla="*/ 396876 h 21600"/>
                <a:gd name="T6" fmla="*/ 91282 w 21600"/>
                <a:gd name="T7" fmla="*/ 396876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0" y="0"/>
                  </a:moveTo>
                  <a:cubicBezTo>
                    <a:pt x="10800" y="0"/>
                    <a:pt x="21599" y="10800"/>
                    <a:pt x="21599" y="21599"/>
                  </a:cubicBezTo>
                </a:path>
              </a:pathLst>
            </a:custGeom>
            <a:noFill/>
            <a:ln w="9525" cap="flat" cmpd="sng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9247" name="AutoShape 19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9225" name="AutoShape 20"/>
          <p:cNvSpPr>
            <a:spLocks/>
          </p:cNvSpPr>
          <p:nvPr/>
        </p:nvSpPr>
        <p:spPr bwMode="auto">
          <a:xfrm>
            <a:off x="5691188" y="2647950"/>
            <a:ext cx="287337" cy="285750"/>
          </a:xfrm>
          <a:custGeom>
            <a:avLst/>
            <a:gdLst>
              <a:gd name="T0" fmla="*/ 143661 w 19679"/>
              <a:gd name="T1" fmla="*/ 156822 h 19679"/>
              <a:gd name="T2" fmla="*/ 143661 w 19679"/>
              <a:gd name="T3" fmla="*/ 156822 h 19679"/>
              <a:gd name="T4" fmla="*/ 143661 w 19679"/>
              <a:gd name="T5" fmla="*/ 156822 h 19679"/>
              <a:gd name="T6" fmla="*/ 143661 w 19679"/>
              <a:gd name="T7" fmla="*/ 156822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9226" name="AutoShape 21"/>
          <p:cNvSpPr>
            <a:spLocks/>
          </p:cNvSpPr>
          <p:nvPr/>
        </p:nvSpPr>
        <p:spPr bwMode="auto">
          <a:xfrm>
            <a:off x="5346700" y="2343150"/>
            <a:ext cx="287338" cy="373063"/>
          </a:xfrm>
          <a:custGeom>
            <a:avLst/>
            <a:gdLst>
              <a:gd name="T0" fmla="*/ 143669 w 21600"/>
              <a:gd name="T1" fmla="*/ 186532 h 21600"/>
              <a:gd name="T2" fmla="*/ 143669 w 21600"/>
              <a:gd name="T3" fmla="*/ 186532 h 21600"/>
              <a:gd name="T4" fmla="*/ 143669 w 21600"/>
              <a:gd name="T5" fmla="*/ 186532 h 21600"/>
              <a:gd name="T6" fmla="*/ 143669 w 21600"/>
              <a:gd name="T7" fmla="*/ 18653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A</a:t>
            </a:r>
            <a:endParaRPr lang="en-US" altLang="en-US"/>
          </a:p>
        </p:txBody>
      </p:sp>
      <p:sp>
        <p:nvSpPr>
          <p:cNvPr id="9227" name="AutoShape 22"/>
          <p:cNvSpPr>
            <a:spLocks/>
          </p:cNvSpPr>
          <p:nvPr/>
        </p:nvSpPr>
        <p:spPr bwMode="auto">
          <a:xfrm>
            <a:off x="6827838" y="3103563"/>
            <a:ext cx="287337" cy="285750"/>
          </a:xfrm>
          <a:custGeom>
            <a:avLst/>
            <a:gdLst>
              <a:gd name="T0" fmla="*/ 143661 w 19679"/>
              <a:gd name="T1" fmla="*/ 156822 h 19679"/>
              <a:gd name="T2" fmla="*/ 143661 w 19679"/>
              <a:gd name="T3" fmla="*/ 156822 h 19679"/>
              <a:gd name="T4" fmla="*/ 143661 w 19679"/>
              <a:gd name="T5" fmla="*/ 156822 h 19679"/>
              <a:gd name="T6" fmla="*/ 143661 w 19679"/>
              <a:gd name="T7" fmla="*/ 156822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800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9228" name="AutoShape 23"/>
          <p:cNvSpPr>
            <a:spLocks/>
          </p:cNvSpPr>
          <p:nvPr/>
        </p:nvSpPr>
        <p:spPr bwMode="auto">
          <a:xfrm>
            <a:off x="7149971" y="3274884"/>
            <a:ext cx="273050" cy="373062"/>
          </a:xfrm>
          <a:custGeom>
            <a:avLst/>
            <a:gdLst>
              <a:gd name="T0" fmla="*/ 136525 w 21600"/>
              <a:gd name="T1" fmla="*/ 186531 h 21600"/>
              <a:gd name="T2" fmla="*/ 136525 w 21600"/>
              <a:gd name="T3" fmla="*/ 186531 h 21600"/>
              <a:gd name="T4" fmla="*/ 136525 w 21600"/>
              <a:gd name="T5" fmla="*/ 186531 h 21600"/>
              <a:gd name="T6" fmla="*/ 136525 w 21600"/>
              <a:gd name="T7" fmla="*/ 18653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B</a:t>
            </a:r>
            <a:endParaRPr lang="en-US" altLang="en-US" dirty="0"/>
          </a:p>
        </p:txBody>
      </p:sp>
      <p:sp>
        <p:nvSpPr>
          <p:cNvPr id="9229" name="AutoShape 24"/>
          <p:cNvSpPr>
            <a:spLocks/>
          </p:cNvSpPr>
          <p:nvPr/>
        </p:nvSpPr>
        <p:spPr bwMode="auto">
          <a:xfrm>
            <a:off x="7685088" y="2419350"/>
            <a:ext cx="287337" cy="285750"/>
          </a:xfrm>
          <a:custGeom>
            <a:avLst/>
            <a:gdLst>
              <a:gd name="T0" fmla="*/ 143661 w 19679"/>
              <a:gd name="T1" fmla="*/ 156822 h 19679"/>
              <a:gd name="T2" fmla="*/ 143661 w 19679"/>
              <a:gd name="T3" fmla="*/ 156822 h 19679"/>
              <a:gd name="T4" fmla="*/ 143661 w 19679"/>
              <a:gd name="T5" fmla="*/ 156822 h 19679"/>
              <a:gd name="T6" fmla="*/ 143661 w 19679"/>
              <a:gd name="T7" fmla="*/ 156822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00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9230" name="AutoShape 25"/>
          <p:cNvSpPr>
            <a:spLocks/>
          </p:cNvSpPr>
          <p:nvPr/>
        </p:nvSpPr>
        <p:spPr bwMode="auto">
          <a:xfrm>
            <a:off x="8024383" y="2540815"/>
            <a:ext cx="273050" cy="373063"/>
          </a:xfrm>
          <a:custGeom>
            <a:avLst/>
            <a:gdLst>
              <a:gd name="T0" fmla="*/ 136525 w 21600"/>
              <a:gd name="T1" fmla="*/ 186532 h 21600"/>
              <a:gd name="T2" fmla="*/ 136525 w 21600"/>
              <a:gd name="T3" fmla="*/ 186532 h 21600"/>
              <a:gd name="T4" fmla="*/ 136525 w 21600"/>
              <a:gd name="T5" fmla="*/ 186532 h 21600"/>
              <a:gd name="T6" fmla="*/ 136525 w 21600"/>
              <a:gd name="T7" fmla="*/ 18653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C</a:t>
            </a:r>
            <a:endParaRPr lang="en-US" altLang="en-US" dirty="0"/>
          </a:p>
        </p:txBody>
      </p:sp>
      <p:cxnSp>
        <p:nvCxnSpPr>
          <p:cNvPr id="9231" name="AutoShape 26"/>
          <p:cNvCxnSpPr>
            <a:cxnSpLocks noChangeShapeType="1"/>
          </p:cNvCxnSpPr>
          <p:nvPr/>
        </p:nvCxnSpPr>
        <p:spPr bwMode="auto">
          <a:xfrm flipH="1">
            <a:off x="7115175" y="2705100"/>
            <a:ext cx="569913" cy="4302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232" name="AutoShape 27"/>
          <p:cNvCxnSpPr>
            <a:cxnSpLocks noChangeShapeType="1"/>
          </p:cNvCxnSpPr>
          <p:nvPr/>
        </p:nvCxnSpPr>
        <p:spPr bwMode="auto">
          <a:xfrm flipH="1" flipV="1">
            <a:off x="6019800" y="2868613"/>
            <a:ext cx="762000" cy="3127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9233" name="AutoShape 28"/>
          <p:cNvSpPr>
            <a:spLocks/>
          </p:cNvSpPr>
          <p:nvPr/>
        </p:nvSpPr>
        <p:spPr bwMode="auto">
          <a:xfrm>
            <a:off x="6627813" y="2114550"/>
            <a:ext cx="287337" cy="285750"/>
          </a:xfrm>
          <a:custGeom>
            <a:avLst/>
            <a:gdLst>
              <a:gd name="T0" fmla="*/ 143661 w 19679"/>
              <a:gd name="T1" fmla="*/ 156822 h 19679"/>
              <a:gd name="T2" fmla="*/ 143661 w 19679"/>
              <a:gd name="T3" fmla="*/ 156822 h 19679"/>
              <a:gd name="T4" fmla="*/ 143661 w 19679"/>
              <a:gd name="T5" fmla="*/ 156822 h 19679"/>
              <a:gd name="T6" fmla="*/ 143661 w 19679"/>
              <a:gd name="T7" fmla="*/ 156822 h 1967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rgbClr val="FFFFFF"/>
          </a:solidFill>
          <a:ln w="28575" cap="flat" cmpd="sng">
            <a:solidFill>
              <a:srgbClr val="FF00FF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9234" name="AutoShape 29"/>
          <p:cNvSpPr>
            <a:spLocks/>
          </p:cNvSpPr>
          <p:nvPr/>
        </p:nvSpPr>
        <p:spPr bwMode="auto">
          <a:xfrm rot="5400000" flipH="1">
            <a:off x="7239000" y="1958975"/>
            <a:ext cx="182563" cy="792163"/>
          </a:xfrm>
          <a:custGeom>
            <a:avLst/>
            <a:gdLst>
              <a:gd name="T0" fmla="*/ 91282 w 21600"/>
              <a:gd name="T1" fmla="*/ 396082 h 21600"/>
              <a:gd name="T2" fmla="*/ 91282 w 21600"/>
              <a:gd name="T3" fmla="*/ 396082 h 21600"/>
              <a:gd name="T4" fmla="*/ 91282 w 21600"/>
              <a:gd name="T5" fmla="*/ 396082 h 21600"/>
              <a:gd name="T6" fmla="*/ 91282 w 21600"/>
              <a:gd name="T7" fmla="*/ 396082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599" y="10800"/>
                  <a:pt x="21599" y="21599"/>
                </a:cubicBezTo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9235" name="AutoShape 30"/>
          <p:cNvSpPr>
            <a:spLocks/>
          </p:cNvSpPr>
          <p:nvPr/>
        </p:nvSpPr>
        <p:spPr bwMode="auto">
          <a:xfrm>
            <a:off x="6781800" y="1793875"/>
            <a:ext cx="287338" cy="373063"/>
          </a:xfrm>
          <a:custGeom>
            <a:avLst/>
            <a:gdLst>
              <a:gd name="T0" fmla="*/ 143669 w 21600"/>
              <a:gd name="T1" fmla="*/ 186532 h 21600"/>
              <a:gd name="T2" fmla="*/ 143669 w 21600"/>
              <a:gd name="T3" fmla="*/ 186532 h 21600"/>
              <a:gd name="T4" fmla="*/ 143669 w 21600"/>
              <a:gd name="T5" fmla="*/ 186532 h 21600"/>
              <a:gd name="T6" fmla="*/ 143669 w 21600"/>
              <a:gd name="T7" fmla="*/ 18653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  <a:sym typeface="Times New Roman" pitchFamily="18" charset="0"/>
              </a:rPr>
              <a:t>D</a:t>
            </a:r>
            <a:endParaRPr lang="en-US" alt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0813"/>
            <a:ext cx="77724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Undirected Graphs</a:t>
            </a:r>
            <a:endParaRPr lang="en-US" altLang="en-US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38263"/>
            <a:ext cx="8610600" cy="5376862"/>
          </a:xfrm>
        </p:spPr>
        <p:txBody>
          <a:bodyPr lIns="0" tIns="0" rIns="0" bIns="0"/>
          <a:lstStyle/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In </a:t>
            </a: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undirected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graphs, edges have no specific direction (edges are always two-way):</a:t>
            </a:r>
          </a:p>
          <a:p>
            <a:pPr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8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Thus,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4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u,v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400" dirty="0" smtClean="0">
                <a:latin typeface="Cambria Math" pitchFamily="18" charset="0"/>
                <a:ea typeface="Cambria Math" pitchFamily="18" charset="0"/>
                <a:cs typeface="Symbol" pitchFamily="18" charset="2"/>
                <a:sym typeface="Symbol" pitchFamily="18" charset="2"/>
              </a:rPr>
              <a:t>∈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</a:t>
            </a:r>
            <a:r>
              <a:rPr lang="en-US" altLang="en-US" sz="2400" i="1" dirty="0">
                <a:latin typeface="Arial" pitchFamily="34" charset="0"/>
                <a:cs typeface="Arial" pitchFamily="34" charset="0"/>
                <a:sym typeface="Arial" pitchFamily="34" charset="0"/>
              </a:rPr>
              <a:t>does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imply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(</a:t>
            </a:r>
            <a:r>
              <a:rPr lang="en-US" altLang="en-US" sz="2400" b="1" dirty="0" err="1">
                <a:latin typeface="Courier New" pitchFamily="49" charset="0"/>
                <a:cs typeface="Courier New" pitchFamily="49" charset="0"/>
                <a:sym typeface="Courier New" pitchFamily="49" charset="0"/>
              </a:rPr>
              <a:t>v,u</a:t>
            </a:r>
            <a:r>
              <a:rPr lang="en-US" altLang="en-US" sz="2400" b="1" dirty="0" smtClean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)</a:t>
            </a:r>
            <a:r>
              <a:rPr lang="en-US" altLang="en-US" sz="2400" dirty="0" smtClean="0">
                <a:latin typeface="Cambria Math" pitchFamily="18" charset="0"/>
                <a:ea typeface="Cambria Math" pitchFamily="18" charset="0"/>
                <a:cs typeface="Cambria Math" pitchFamily="18" charset="0"/>
                <a:sym typeface="Symbol" pitchFamily="18" charset="2"/>
              </a:rPr>
              <a:t>∈ </a:t>
            </a:r>
            <a:r>
              <a:rPr lang="en-US" altLang="en-US" sz="2400" b="1" dirty="0">
                <a:latin typeface="Courier New" pitchFamily="49" charset="0"/>
                <a:cs typeface="Courier New" pitchFamily="49" charset="0"/>
                <a:sym typeface="Courier New" pitchFamily="49" charset="0"/>
              </a:rPr>
              <a:t>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.  Only one of these edges needs to be in the set; the other is implicit.</a:t>
            </a:r>
          </a:p>
          <a:p>
            <a:pPr defTabSz="914400" eaLnBrk="1">
              <a:lnSpc>
                <a:spcPct val="80000"/>
              </a:lnSpc>
              <a:spcBef>
                <a:spcPts val="700"/>
              </a:spcBef>
            </a:pP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0" indent="0" defTabSz="914400" eaLnBrk="1">
              <a:lnSpc>
                <a:spcPct val="80000"/>
              </a:lnSpc>
              <a:spcBef>
                <a:spcPts val="600"/>
              </a:spcBef>
              <a:buNone/>
            </a:pPr>
            <a:r>
              <a:rPr lang="en-US" altLang="en-US" sz="2400" i="1" dirty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Degree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of a vertex: number of edges containing that vertex.  (Same as number of adjacent  vertices.)</a:t>
            </a:r>
            <a:endParaRPr lang="en-US" altLang="en-US" dirty="0"/>
          </a:p>
        </p:txBody>
      </p:sp>
      <p:grpSp>
        <p:nvGrpSpPr>
          <p:cNvPr id="10245" name="Group 4"/>
          <p:cNvGrpSpPr>
            <a:grpSpLocks/>
          </p:cNvGrpSpPr>
          <p:nvPr/>
        </p:nvGrpSpPr>
        <p:grpSpPr bwMode="auto">
          <a:xfrm>
            <a:off x="2894014" y="2055814"/>
            <a:ext cx="2952318" cy="1817858"/>
            <a:chOff x="0" y="0"/>
            <a:chExt cx="2951206" cy="1817541"/>
          </a:xfrm>
        </p:grpSpPr>
        <p:sp>
          <p:nvSpPr>
            <p:cNvPr id="10246" name="AutoShape 5"/>
            <p:cNvSpPr>
              <a:spLocks/>
            </p:cNvSpPr>
            <p:nvPr/>
          </p:nvSpPr>
          <p:spPr bwMode="auto">
            <a:xfrm>
              <a:off x="346074" y="8540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0247" name="AutoShape 6"/>
            <p:cNvSpPr>
              <a:spLocks/>
            </p:cNvSpPr>
            <p:nvPr/>
          </p:nvSpPr>
          <p:spPr bwMode="auto">
            <a:xfrm>
              <a:off x="0" y="549275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A</a:t>
              </a:r>
              <a:endParaRPr lang="en-US" altLang="en-US"/>
            </a:p>
          </p:txBody>
        </p:sp>
        <p:sp>
          <p:nvSpPr>
            <p:cNvPr id="10248" name="AutoShape 7"/>
            <p:cNvSpPr>
              <a:spLocks/>
            </p:cNvSpPr>
            <p:nvPr/>
          </p:nvSpPr>
          <p:spPr bwMode="auto">
            <a:xfrm>
              <a:off x="1482724" y="1309687"/>
              <a:ext cx="285752" cy="285751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8000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0249" name="AutoShape 8"/>
            <p:cNvSpPr>
              <a:spLocks/>
            </p:cNvSpPr>
            <p:nvPr/>
          </p:nvSpPr>
          <p:spPr bwMode="auto">
            <a:xfrm>
              <a:off x="1776098" y="1444790"/>
              <a:ext cx="273557" cy="372751"/>
            </a:xfrm>
            <a:custGeom>
              <a:avLst/>
              <a:gdLst>
                <a:gd name="T0" fmla="*/ 136779 w 21600"/>
                <a:gd name="T1" fmla="*/ 186376 h 21600"/>
                <a:gd name="T2" fmla="*/ 136779 w 21600"/>
                <a:gd name="T3" fmla="*/ 186376 h 21600"/>
                <a:gd name="T4" fmla="*/ 136779 w 21600"/>
                <a:gd name="T5" fmla="*/ 186376 h 21600"/>
                <a:gd name="T6" fmla="*/ 136779 w 21600"/>
                <a:gd name="T7" fmla="*/ 186376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8000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B</a:t>
              </a:r>
              <a:endParaRPr lang="en-US" altLang="en-US" dirty="0"/>
            </a:p>
          </p:txBody>
        </p:sp>
        <p:sp>
          <p:nvSpPr>
            <p:cNvPr id="10250" name="AutoShape 9"/>
            <p:cNvSpPr>
              <a:spLocks/>
            </p:cNvSpPr>
            <p:nvPr/>
          </p:nvSpPr>
          <p:spPr bwMode="auto">
            <a:xfrm>
              <a:off x="2339974" y="6254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00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0251" name="AutoShape 10"/>
            <p:cNvSpPr>
              <a:spLocks/>
            </p:cNvSpPr>
            <p:nvPr/>
          </p:nvSpPr>
          <p:spPr bwMode="auto">
            <a:xfrm>
              <a:off x="2677649" y="746932"/>
              <a:ext cx="273557" cy="372750"/>
            </a:xfrm>
            <a:custGeom>
              <a:avLst/>
              <a:gdLst>
                <a:gd name="T0" fmla="*/ 136779 w 21600"/>
                <a:gd name="T1" fmla="*/ 186375 h 21600"/>
                <a:gd name="T2" fmla="*/ 136779 w 21600"/>
                <a:gd name="T3" fmla="*/ 186375 h 21600"/>
                <a:gd name="T4" fmla="*/ 136779 w 21600"/>
                <a:gd name="T5" fmla="*/ 186375 h 21600"/>
                <a:gd name="T6" fmla="*/ 136779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C</a:t>
              </a:r>
              <a:endParaRPr lang="en-US" altLang="en-US" dirty="0"/>
            </a:p>
          </p:txBody>
        </p:sp>
        <p:sp>
          <p:nvSpPr>
            <p:cNvPr id="10252" name="Line 11"/>
            <p:cNvSpPr>
              <a:spLocks noChangeShapeType="1"/>
            </p:cNvSpPr>
            <p:nvPr/>
          </p:nvSpPr>
          <p:spPr bwMode="auto">
            <a:xfrm flipH="1">
              <a:off x="1782762" y="884237"/>
              <a:ext cx="598488" cy="5683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3" name="Line 12"/>
            <p:cNvSpPr>
              <a:spLocks noChangeShapeType="1"/>
            </p:cNvSpPr>
            <p:nvPr/>
          </p:nvSpPr>
          <p:spPr bwMode="auto">
            <a:xfrm flipH="1" flipV="1">
              <a:off x="590549" y="1112837"/>
              <a:ext cx="877889" cy="33972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4" name="AutoShape 13"/>
            <p:cNvSpPr>
              <a:spLocks/>
            </p:cNvSpPr>
            <p:nvPr/>
          </p:nvSpPr>
          <p:spPr bwMode="auto">
            <a:xfrm>
              <a:off x="1282699" y="320674"/>
              <a:ext cx="285752" cy="285752"/>
            </a:xfrm>
            <a:custGeom>
              <a:avLst/>
              <a:gdLst>
                <a:gd name="T0" fmla="*/ 142869 w 19679"/>
                <a:gd name="T1" fmla="*/ 156823 h 19679"/>
                <a:gd name="T2" fmla="*/ 142869 w 19679"/>
                <a:gd name="T3" fmla="*/ 156823 h 19679"/>
                <a:gd name="T4" fmla="*/ 142869 w 19679"/>
                <a:gd name="T5" fmla="*/ 156823 h 19679"/>
                <a:gd name="T6" fmla="*/ 142869 w 19679"/>
                <a:gd name="T7" fmla="*/ 156823 h 19679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9679" h="19679">
                  <a:moveTo>
                    <a:pt x="16796" y="2881"/>
                  </a:moveTo>
                  <a:cubicBezTo>
                    <a:pt x="20638" y="6724"/>
                    <a:pt x="20638" y="12953"/>
                    <a:pt x="16796" y="16796"/>
                  </a:cubicBezTo>
                  <a:cubicBezTo>
                    <a:pt x="12953" y="20638"/>
                    <a:pt x="6724" y="20638"/>
                    <a:pt x="2881" y="16796"/>
                  </a:cubicBezTo>
                  <a:cubicBezTo>
                    <a:pt x="-961" y="12953"/>
                    <a:pt x="-961" y="6724"/>
                    <a:pt x="2881" y="2881"/>
                  </a:cubicBezTo>
                  <a:cubicBezTo>
                    <a:pt x="6724" y="-961"/>
                    <a:pt x="12953" y="-961"/>
                    <a:pt x="16796" y="2881"/>
                  </a:cubicBezTo>
                </a:path>
              </a:pathLst>
            </a:custGeom>
            <a:solidFill>
              <a:srgbClr val="FFFFFF"/>
            </a:solidFill>
            <a:ln w="28575" cap="flat" cmpd="sng">
              <a:solidFill>
                <a:srgbClr val="FF00FF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en-US"/>
            </a:p>
          </p:txBody>
        </p:sp>
        <p:sp>
          <p:nvSpPr>
            <p:cNvPr id="10255" name="Line 14"/>
            <p:cNvSpPr>
              <a:spLocks noChangeShapeType="1"/>
            </p:cNvSpPr>
            <p:nvPr/>
          </p:nvSpPr>
          <p:spPr bwMode="auto">
            <a:xfrm flipH="1" flipV="1">
              <a:off x="1587500" y="469900"/>
              <a:ext cx="7937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0256" name="AutoShape 15"/>
            <p:cNvSpPr>
              <a:spLocks/>
            </p:cNvSpPr>
            <p:nvPr/>
          </p:nvSpPr>
          <p:spPr bwMode="auto">
            <a:xfrm>
              <a:off x="1435100" y="0"/>
              <a:ext cx="287571" cy="372750"/>
            </a:xfrm>
            <a:custGeom>
              <a:avLst/>
              <a:gdLst>
                <a:gd name="T0" fmla="*/ 143786 w 21600"/>
                <a:gd name="T1" fmla="*/ 186375 h 21600"/>
                <a:gd name="T2" fmla="*/ 143786 w 21600"/>
                <a:gd name="T3" fmla="*/ 186375 h 21600"/>
                <a:gd name="T4" fmla="*/ 143786 w 21600"/>
                <a:gd name="T5" fmla="*/ 186375 h 21600"/>
                <a:gd name="T6" fmla="*/ 143786 w 21600"/>
                <a:gd name="T7" fmla="*/ 18637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21599" y="0"/>
                  </a:lnTo>
                  <a:lnTo>
                    <a:pt x="21599" y="21599"/>
                  </a:lnTo>
                  <a:lnTo>
                    <a:pt x="0" y="21599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>
              <a:lvl1pPr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1pPr>
              <a:lvl2pPr marL="742950" indent="-28575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2pPr>
              <a:lvl3pPr marL="11430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3pPr>
              <a:lvl4pPr marL="16002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4pPr>
              <a:lvl5pPr marL="2057400" indent="-228600" eaLnBrk="0"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pitchFamily="34" charset="0"/>
                  <a:ea typeface="Helvetica" charset="0"/>
                  <a:cs typeface="Helvetica" charset="0"/>
                  <a:sym typeface="Arial" pitchFamily="34" charset="0"/>
                </a:defRPr>
              </a:lvl9pPr>
            </a:lstStyle>
            <a:p>
              <a:pPr eaLnBrk="1"/>
              <a:r>
                <a:rPr lang="en-US" altLang="en-US" sz="2000"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  <a:sym typeface="Times New Roman" pitchFamily="18" charset="0"/>
                </a:rPr>
                <a:t>D</a:t>
              </a:r>
              <a:endParaRPr lang="en-US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66" name="AutoShape 13"/>
          <p:cNvCxnSpPr>
            <a:cxnSpLocks noChangeShapeType="1"/>
            <a:stCxn id="14339" idx="0"/>
            <a:endCxn id="14345" idx="0"/>
          </p:cNvCxnSpPr>
          <p:nvPr/>
        </p:nvCxnSpPr>
        <p:spPr bwMode="auto">
          <a:xfrm flipH="1">
            <a:off x="2933700" y="4786313"/>
            <a:ext cx="2667000" cy="100488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267" name="AutoShape 12"/>
          <p:cNvCxnSpPr>
            <a:cxnSpLocks noChangeShapeType="1"/>
            <a:stCxn id="14339" idx="0"/>
            <a:endCxn id="14342" idx="0"/>
          </p:cNvCxnSpPr>
          <p:nvPr/>
        </p:nvCxnSpPr>
        <p:spPr bwMode="auto">
          <a:xfrm flipH="1" flipV="1">
            <a:off x="3924300" y="4716463"/>
            <a:ext cx="1676400" cy="698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268" name="AutoShape 11"/>
          <p:cNvCxnSpPr>
            <a:cxnSpLocks noChangeShapeType="1"/>
            <a:stCxn id="14340" idx="0"/>
            <a:endCxn id="14343" idx="0"/>
          </p:cNvCxnSpPr>
          <p:nvPr/>
        </p:nvCxnSpPr>
        <p:spPr bwMode="auto">
          <a:xfrm flipH="1" flipV="1">
            <a:off x="4000500" y="3849688"/>
            <a:ext cx="1371600" cy="841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1269" name="AutoShape 10"/>
          <p:cNvCxnSpPr>
            <a:cxnSpLocks noChangeShapeType="1"/>
            <a:stCxn id="14341" idx="0"/>
            <a:endCxn id="14344" idx="0"/>
          </p:cNvCxnSpPr>
          <p:nvPr/>
        </p:nvCxnSpPr>
        <p:spPr bwMode="auto">
          <a:xfrm flipH="1" flipV="1">
            <a:off x="4381500" y="2767013"/>
            <a:ext cx="1066800" cy="325437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12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3213"/>
            <a:ext cx="7772400" cy="1144587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Weighted Graphs</a:t>
            </a:r>
            <a:endParaRPr lang="en-US" altLang="en-US"/>
          </a:p>
        </p:txBody>
      </p:sp>
      <p:sp>
        <p:nvSpPr>
          <p:cNvPr id="14339" name="AutoShape 3"/>
          <p:cNvSpPr>
            <a:spLocks/>
          </p:cNvSpPr>
          <p:nvPr/>
        </p:nvSpPr>
        <p:spPr bwMode="auto">
          <a:xfrm>
            <a:off x="5410200" y="4595813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altLang="en-US">
              <a:latin typeface="Times New Roman" pitchFamily="18" charset="0"/>
              <a:ea typeface="+mn-ea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14340" name="AutoShape 4"/>
          <p:cNvSpPr>
            <a:spLocks/>
          </p:cNvSpPr>
          <p:nvPr/>
        </p:nvSpPr>
        <p:spPr bwMode="auto">
          <a:xfrm>
            <a:off x="5181600" y="3743325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altLang="en-US">
              <a:latin typeface="Times New Roman" pitchFamily="18" charset="0"/>
              <a:ea typeface="+mn-ea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14341" name="AutoShape 5"/>
          <p:cNvSpPr>
            <a:spLocks/>
          </p:cNvSpPr>
          <p:nvPr/>
        </p:nvSpPr>
        <p:spPr bwMode="auto">
          <a:xfrm>
            <a:off x="5257800" y="2901950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4342" name="AutoShape 6"/>
          <p:cNvSpPr>
            <a:spLocks/>
          </p:cNvSpPr>
          <p:nvPr/>
        </p:nvSpPr>
        <p:spPr bwMode="auto">
          <a:xfrm>
            <a:off x="3733800" y="4525963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altLang="en-US">
              <a:latin typeface="Times New Roman" pitchFamily="18" charset="0"/>
              <a:ea typeface="+mn-ea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14343" name="AutoShape 7"/>
          <p:cNvSpPr>
            <a:spLocks/>
          </p:cNvSpPr>
          <p:nvPr/>
        </p:nvSpPr>
        <p:spPr bwMode="auto">
          <a:xfrm>
            <a:off x="3810000" y="3659188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altLang="en-US">
              <a:latin typeface="Times New Roman" pitchFamily="18" charset="0"/>
              <a:ea typeface="+mn-ea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14344" name="AutoShape 8"/>
          <p:cNvSpPr>
            <a:spLocks/>
          </p:cNvSpPr>
          <p:nvPr/>
        </p:nvSpPr>
        <p:spPr bwMode="auto">
          <a:xfrm>
            <a:off x="4191000" y="2576513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4345" name="AutoShape 9"/>
          <p:cNvSpPr>
            <a:spLocks/>
          </p:cNvSpPr>
          <p:nvPr/>
        </p:nvSpPr>
        <p:spPr bwMode="auto">
          <a:xfrm>
            <a:off x="2743200" y="5600700"/>
            <a:ext cx="381000" cy="381000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9"/>
                  <a:pt x="6724" y="20639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defRPr/>
            </a:pPr>
            <a:endParaRPr lang="en-US" altLang="en-US">
              <a:latin typeface="Times New Roman" pitchFamily="18" charset="0"/>
              <a:ea typeface="+mn-ea"/>
              <a:cs typeface="Times New Roman" pitchFamily="18" charset="0"/>
              <a:sym typeface="Times New Roman" pitchFamily="18" charset="0"/>
            </a:endParaRPr>
          </a:p>
        </p:txBody>
      </p:sp>
      <p:sp>
        <p:nvSpPr>
          <p:cNvPr id="11279" name="AutoShape 14"/>
          <p:cNvSpPr>
            <a:spLocks/>
          </p:cNvSpPr>
          <p:nvPr/>
        </p:nvSpPr>
        <p:spPr bwMode="auto">
          <a:xfrm>
            <a:off x="4724400" y="2519363"/>
            <a:ext cx="385763" cy="374650"/>
          </a:xfrm>
          <a:custGeom>
            <a:avLst/>
            <a:gdLst>
              <a:gd name="T0" fmla="*/ 192882 w 21600"/>
              <a:gd name="T1" fmla="*/ 187325 h 21600"/>
              <a:gd name="T2" fmla="*/ 192882 w 21600"/>
              <a:gd name="T3" fmla="*/ 187325 h 21600"/>
              <a:gd name="T4" fmla="*/ 192882 w 21600"/>
              <a:gd name="T5" fmla="*/ 187325 h 21600"/>
              <a:gd name="T6" fmla="*/ 192882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20</a:t>
            </a:r>
            <a:endParaRPr lang="en-US" altLang="en-US"/>
          </a:p>
        </p:txBody>
      </p:sp>
      <p:sp>
        <p:nvSpPr>
          <p:cNvPr id="11280" name="AutoShape 15"/>
          <p:cNvSpPr>
            <a:spLocks/>
          </p:cNvSpPr>
          <p:nvPr/>
        </p:nvSpPr>
        <p:spPr bwMode="auto">
          <a:xfrm>
            <a:off x="4591050" y="3586163"/>
            <a:ext cx="385763" cy="374650"/>
          </a:xfrm>
          <a:custGeom>
            <a:avLst/>
            <a:gdLst>
              <a:gd name="T0" fmla="*/ 192882 w 21600"/>
              <a:gd name="T1" fmla="*/ 187325 h 21600"/>
              <a:gd name="T2" fmla="*/ 192882 w 21600"/>
              <a:gd name="T3" fmla="*/ 187325 h 21600"/>
              <a:gd name="T4" fmla="*/ 192882 w 21600"/>
              <a:gd name="T5" fmla="*/ 187325 h 21600"/>
              <a:gd name="T6" fmla="*/ 192882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30</a:t>
            </a:r>
            <a:endParaRPr lang="en-US" altLang="en-US"/>
          </a:p>
        </p:txBody>
      </p:sp>
      <p:sp>
        <p:nvSpPr>
          <p:cNvPr id="11281" name="AutoShape 16"/>
          <p:cNvSpPr>
            <a:spLocks/>
          </p:cNvSpPr>
          <p:nvPr/>
        </p:nvSpPr>
        <p:spPr bwMode="auto">
          <a:xfrm>
            <a:off x="4591050" y="4424363"/>
            <a:ext cx="385763" cy="374650"/>
          </a:xfrm>
          <a:custGeom>
            <a:avLst/>
            <a:gdLst>
              <a:gd name="T0" fmla="*/ 192882 w 21600"/>
              <a:gd name="T1" fmla="*/ 187325 h 21600"/>
              <a:gd name="T2" fmla="*/ 192882 w 21600"/>
              <a:gd name="T3" fmla="*/ 187325 h 21600"/>
              <a:gd name="T4" fmla="*/ 192882 w 21600"/>
              <a:gd name="T5" fmla="*/ 187325 h 21600"/>
              <a:gd name="T6" fmla="*/ 192882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35</a:t>
            </a:r>
            <a:endParaRPr lang="en-US" altLang="en-US"/>
          </a:p>
        </p:txBody>
      </p:sp>
      <p:sp>
        <p:nvSpPr>
          <p:cNvPr id="11282" name="AutoShape 17"/>
          <p:cNvSpPr>
            <a:spLocks/>
          </p:cNvSpPr>
          <p:nvPr/>
        </p:nvSpPr>
        <p:spPr bwMode="auto">
          <a:xfrm>
            <a:off x="3657600" y="5110163"/>
            <a:ext cx="385763" cy="374650"/>
          </a:xfrm>
          <a:custGeom>
            <a:avLst/>
            <a:gdLst>
              <a:gd name="T0" fmla="*/ 192882 w 21600"/>
              <a:gd name="T1" fmla="*/ 187325 h 21600"/>
              <a:gd name="T2" fmla="*/ 192882 w 21600"/>
              <a:gd name="T3" fmla="*/ 187325 h 21600"/>
              <a:gd name="T4" fmla="*/ 192882 w 21600"/>
              <a:gd name="T5" fmla="*/ 187325 h 21600"/>
              <a:gd name="T6" fmla="*/ 192882 w 21600"/>
              <a:gd name="T7" fmla="*/ 1873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sz="2000"/>
              <a:t>60</a:t>
            </a:r>
            <a:endParaRPr lang="en-US" altLang="en-US"/>
          </a:p>
        </p:txBody>
      </p:sp>
      <p:sp>
        <p:nvSpPr>
          <p:cNvPr id="11283" name="AutoShape 18"/>
          <p:cNvSpPr>
            <a:spLocks/>
          </p:cNvSpPr>
          <p:nvPr/>
        </p:nvSpPr>
        <p:spPr bwMode="auto">
          <a:xfrm>
            <a:off x="5699125" y="2862263"/>
            <a:ext cx="1238250" cy="436562"/>
          </a:xfrm>
          <a:custGeom>
            <a:avLst/>
            <a:gdLst>
              <a:gd name="T0" fmla="*/ 619125 w 21600"/>
              <a:gd name="T1" fmla="*/ 218281 h 21600"/>
              <a:gd name="T2" fmla="*/ 619125 w 21600"/>
              <a:gd name="T3" fmla="*/ 218281 h 21600"/>
              <a:gd name="T4" fmla="*/ 619125 w 21600"/>
              <a:gd name="T5" fmla="*/ 218281 h 21600"/>
              <a:gd name="T6" fmla="*/ 619125 w 21600"/>
              <a:gd name="T7" fmla="*/ 2182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Mukilteo</a:t>
            </a:r>
            <a:endParaRPr lang="en-US" altLang="en-US"/>
          </a:p>
        </p:txBody>
      </p:sp>
      <p:sp>
        <p:nvSpPr>
          <p:cNvPr id="11284" name="AutoShape 19"/>
          <p:cNvSpPr>
            <a:spLocks/>
          </p:cNvSpPr>
          <p:nvPr/>
        </p:nvSpPr>
        <p:spPr bwMode="auto">
          <a:xfrm>
            <a:off x="5583238" y="3703638"/>
            <a:ext cx="1390650" cy="436562"/>
          </a:xfrm>
          <a:custGeom>
            <a:avLst/>
            <a:gdLst>
              <a:gd name="T0" fmla="*/ 695325 w 21600"/>
              <a:gd name="T1" fmla="*/ 218281 h 21600"/>
              <a:gd name="T2" fmla="*/ 695325 w 21600"/>
              <a:gd name="T3" fmla="*/ 218281 h 21600"/>
              <a:gd name="T4" fmla="*/ 695325 w 21600"/>
              <a:gd name="T5" fmla="*/ 218281 h 21600"/>
              <a:gd name="T6" fmla="*/ 695325 w 21600"/>
              <a:gd name="T7" fmla="*/ 2182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Edmonds</a:t>
            </a:r>
            <a:endParaRPr lang="en-US" altLang="en-US"/>
          </a:p>
        </p:txBody>
      </p:sp>
      <p:sp>
        <p:nvSpPr>
          <p:cNvPr id="11285" name="AutoShape 20"/>
          <p:cNvSpPr>
            <a:spLocks/>
          </p:cNvSpPr>
          <p:nvPr/>
        </p:nvSpPr>
        <p:spPr bwMode="auto">
          <a:xfrm>
            <a:off x="5867400" y="4594225"/>
            <a:ext cx="1052513" cy="436563"/>
          </a:xfrm>
          <a:custGeom>
            <a:avLst/>
            <a:gdLst>
              <a:gd name="T0" fmla="*/ 526257 w 21600"/>
              <a:gd name="T1" fmla="*/ 218282 h 21600"/>
              <a:gd name="T2" fmla="*/ 526257 w 21600"/>
              <a:gd name="T3" fmla="*/ 218282 h 21600"/>
              <a:gd name="T4" fmla="*/ 526257 w 21600"/>
              <a:gd name="T5" fmla="*/ 218282 h 21600"/>
              <a:gd name="T6" fmla="*/ 526257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Seattle</a:t>
            </a:r>
            <a:endParaRPr lang="en-US" altLang="en-US"/>
          </a:p>
        </p:txBody>
      </p:sp>
      <p:sp>
        <p:nvSpPr>
          <p:cNvPr id="11286" name="AutoShape 21"/>
          <p:cNvSpPr>
            <a:spLocks/>
          </p:cNvSpPr>
          <p:nvPr/>
        </p:nvSpPr>
        <p:spPr bwMode="auto">
          <a:xfrm>
            <a:off x="1219200" y="5561013"/>
            <a:ext cx="1525588" cy="436562"/>
          </a:xfrm>
          <a:custGeom>
            <a:avLst/>
            <a:gdLst>
              <a:gd name="T0" fmla="*/ 762794 w 21600"/>
              <a:gd name="T1" fmla="*/ 218281 h 21600"/>
              <a:gd name="T2" fmla="*/ 762794 w 21600"/>
              <a:gd name="T3" fmla="*/ 218281 h 21600"/>
              <a:gd name="T4" fmla="*/ 762794 w 21600"/>
              <a:gd name="T5" fmla="*/ 218281 h 21600"/>
              <a:gd name="T6" fmla="*/ 762794 w 21600"/>
              <a:gd name="T7" fmla="*/ 2182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Bremerton</a:t>
            </a:r>
            <a:endParaRPr lang="en-US" altLang="en-US"/>
          </a:p>
        </p:txBody>
      </p:sp>
      <p:sp>
        <p:nvSpPr>
          <p:cNvPr id="11287" name="AutoShape 22"/>
          <p:cNvSpPr>
            <a:spLocks/>
          </p:cNvSpPr>
          <p:nvPr/>
        </p:nvSpPr>
        <p:spPr bwMode="auto">
          <a:xfrm>
            <a:off x="2133600" y="4486275"/>
            <a:ext cx="1560513" cy="436563"/>
          </a:xfrm>
          <a:custGeom>
            <a:avLst/>
            <a:gdLst>
              <a:gd name="T0" fmla="*/ 780257 w 21600"/>
              <a:gd name="T1" fmla="*/ 218282 h 21600"/>
              <a:gd name="T2" fmla="*/ 780257 w 21600"/>
              <a:gd name="T3" fmla="*/ 218282 h 21600"/>
              <a:gd name="T4" fmla="*/ 780257 w 21600"/>
              <a:gd name="T5" fmla="*/ 218282 h 21600"/>
              <a:gd name="T6" fmla="*/ 780257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Bainbridge</a:t>
            </a:r>
            <a:endParaRPr lang="en-US" altLang="en-US"/>
          </a:p>
        </p:txBody>
      </p:sp>
      <p:sp>
        <p:nvSpPr>
          <p:cNvPr id="11288" name="AutoShape 23"/>
          <p:cNvSpPr>
            <a:spLocks/>
          </p:cNvSpPr>
          <p:nvPr/>
        </p:nvSpPr>
        <p:spPr bwMode="auto">
          <a:xfrm>
            <a:off x="2449513" y="3619500"/>
            <a:ext cx="1289050" cy="436563"/>
          </a:xfrm>
          <a:custGeom>
            <a:avLst/>
            <a:gdLst>
              <a:gd name="T0" fmla="*/ 644525 w 21600"/>
              <a:gd name="T1" fmla="*/ 218282 h 21600"/>
              <a:gd name="T2" fmla="*/ 644525 w 21600"/>
              <a:gd name="T3" fmla="*/ 218282 h 21600"/>
              <a:gd name="T4" fmla="*/ 644525 w 21600"/>
              <a:gd name="T5" fmla="*/ 218282 h 21600"/>
              <a:gd name="T6" fmla="*/ 644525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Kingston</a:t>
            </a:r>
            <a:endParaRPr lang="en-US" altLang="en-US"/>
          </a:p>
        </p:txBody>
      </p:sp>
      <p:sp>
        <p:nvSpPr>
          <p:cNvPr id="11289" name="AutoShape 24"/>
          <p:cNvSpPr>
            <a:spLocks/>
          </p:cNvSpPr>
          <p:nvPr/>
        </p:nvSpPr>
        <p:spPr bwMode="auto">
          <a:xfrm>
            <a:off x="3017838" y="2536825"/>
            <a:ext cx="1052512" cy="436563"/>
          </a:xfrm>
          <a:custGeom>
            <a:avLst/>
            <a:gdLst>
              <a:gd name="T0" fmla="*/ 526256 w 21600"/>
              <a:gd name="T1" fmla="*/ 218282 h 21600"/>
              <a:gd name="T2" fmla="*/ 526256 w 21600"/>
              <a:gd name="T3" fmla="*/ 218282 h 21600"/>
              <a:gd name="T4" fmla="*/ 526256 w 21600"/>
              <a:gd name="T5" fmla="*/ 218282 h 21600"/>
              <a:gd name="T6" fmla="*/ 526256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 i="1">
                <a:solidFill>
                  <a:srgbClr val="0000FF"/>
                </a:solidFill>
              </a:rPr>
              <a:t>Clinton</a:t>
            </a:r>
            <a:endParaRPr lang="en-US" altLang="en-US"/>
          </a:p>
        </p:txBody>
      </p:sp>
      <p:sp>
        <p:nvSpPr>
          <p:cNvPr id="11290" name="AutoShape 25"/>
          <p:cNvSpPr>
            <a:spLocks/>
          </p:cNvSpPr>
          <p:nvPr/>
        </p:nvSpPr>
        <p:spPr bwMode="auto">
          <a:xfrm>
            <a:off x="822325" y="1674813"/>
            <a:ext cx="6151563" cy="436562"/>
          </a:xfrm>
          <a:custGeom>
            <a:avLst/>
            <a:gdLst>
              <a:gd name="T0" fmla="*/ 3075782 w 21600"/>
              <a:gd name="T1" fmla="*/ 218281 h 21600"/>
              <a:gd name="T2" fmla="*/ 3075782 w 21600"/>
              <a:gd name="T3" fmla="*/ 218281 h 21600"/>
              <a:gd name="T4" fmla="*/ 3075782 w 21600"/>
              <a:gd name="T5" fmla="*/ 218281 h 21600"/>
              <a:gd name="T6" fmla="*/ 3075782 w 21600"/>
              <a:gd name="T7" fmla="*/ 2182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Each edge has an associated weight or cost.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5562600" cy="762000"/>
          </a:xfrm>
          <a:noFill/>
        </p:spPr>
        <p:txBody>
          <a:bodyPr lIns="0" tIns="0" rIns="0" bIns="0"/>
          <a:lstStyle/>
          <a:p>
            <a:pPr algn="ctr" defTabSz="914400" eaLnBrk="1"/>
            <a:r>
              <a:rPr lang="en-US" altLang="en-US" sz="44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Paths and Cycles</a:t>
            </a:r>
            <a:endParaRPr lang="en-US" altLang="en-US" dirty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7924800" cy="1752600"/>
          </a:xfrm>
          <a:noFill/>
        </p:spPr>
        <p:txBody>
          <a:bodyPr lIns="0" tIns="0" rIns="0" bIns="0"/>
          <a:lstStyle/>
          <a:p>
            <a:pPr marL="225425" indent="-225425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path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is a list of vertices 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{w</a:t>
            </a:r>
            <a:r>
              <a:rPr lang="en-US" altLang="en-US" sz="2400" baseline="-270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1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, w</a:t>
            </a:r>
            <a:r>
              <a:rPr lang="en-US" altLang="en-US" sz="2400" baseline="-270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2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, …, </a:t>
            </a:r>
            <a:r>
              <a:rPr lang="en-US" altLang="en-US" sz="2400" dirty="0" err="1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w</a:t>
            </a:r>
            <a:r>
              <a:rPr lang="en-US" altLang="en-US" sz="2400" baseline="-27000" dirty="0" err="1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q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}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such that     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(</a:t>
            </a:r>
            <a:r>
              <a:rPr lang="en-US" altLang="en-US" sz="2400" dirty="0" err="1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w</a:t>
            </a:r>
            <a:r>
              <a:rPr lang="en-US" altLang="en-US" sz="2400" baseline="-27000" dirty="0" err="1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i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, w</a:t>
            </a:r>
            <a:r>
              <a:rPr lang="en-US" altLang="en-US" sz="2400" baseline="-270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i+1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) </a:t>
            </a:r>
            <a:r>
              <a:rPr lang="en-US" altLang="en-US" sz="2400" dirty="0">
                <a:latin typeface="Cambria Math" pitchFamily="18" charset="0"/>
                <a:ea typeface="Cambria Math" pitchFamily="18" charset="0"/>
                <a:cs typeface="Arial Bold" charset="0"/>
                <a:sym typeface="Arial Bold" charset="0"/>
              </a:rPr>
              <a:t>∈ 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for all 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1 </a:t>
            </a:r>
            <a:r>
              <a:rPr lang="en-US" altLang="en-US" sz="2400" b="1" dirty="0">
                <a:latin typeface="Times New Roman" pitchFamily="18" charset="0"/>
                <a:ea typeface="Symbol" pitchFamily="18" charset="2"/>
                <a:cs typeface="Symbol" pitchFamily="18" charset="2"/>
                <a:sym typeface="Symbol" pitchFamily="18" charset="2"/>
              </a:rPr>
              <a:t>≤</a:t>
            </a:r>
            <a:r>
              <a:rPr lang="en-US" altLang="en-US" sz="2400" dirty="0">
                <a:latin typeface="Symbol" pitchFamily="18" charset="2"/>
                <a:ea typeface="Symbol" pitchFamily="18" charset="2"/>
                <a:cs typeface="Symbol" pitchFamily="18" charset="2"/>
                <a:sym typeface="Symbol" pitchFamily="18" charset="2"/>
              </a:rPr>
              <a:t> </a:t>
            </a:r>
            <a:r>
              <a:rPr lang="en-US" altLang="en-US" sz="2400" dirty="0" err="1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i</a:t>
            </a:r>
            <a:r>
              <a:rPr lang="en-US" altLang="en-US" sz="2400" dirty="0">
                <a:latin typeface="Arial Bold" charset="0"/>
                <a:ea typeface="Arial Bold" charset="0"/>
                <a:cs typeface="Arial Bold" charset="0"/>
                <a:sym typeface="Arial Bold" charset="0"/>
              </a:rPr>
              <a:t> &lt; q</a:t>
            </a:r>
            <a:endParaRPr lang="en-US" altLang="en-US" sz="2400" dirty="0">
              <a:latin typeface="Arial" pitchFamily="34" charset="0"/>
              <a:cs typeface="Arial" pitchFamily="34" charset="0"/>
              <a:sym typeface="Arial" pitchFamily="34" charset="0"/>
            </a:endParaRPr>
          </a:p>
          <a:p>
            <a:pPr marL="225425" indent="-225425" defTabSz="914400" eaLnBrk="1">
              <a:spcBef>
                <a:spcPts val="600"/>
              </a:spcBef>
              <a:buFontTx/>
              <a:buChar char="•"/>
            </a:pP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A </a:t>
            </a:r>
            <a:r>
              <a:rPr lang="en-US" altLang="en-US" sz="24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  <a:sym typeface="Arial" pitchFamily="34" charset="0"/>
              </a:rPr>
              <a:t>cycle</a:t>
            </a:r>
            <a:r>
              <a:rPr lang="en-US" altLang="en-US" sz="2400" dirty="0">
                <a:latin typeface="Arial" pitchFamily="34" charset="0"/>
                <a:cs typeface="Arial" pitchFamily="34" charset="0"/>
                <a:sym typeface="Arial" pitchFamily="34" charset="0"/>
              </a:rPr>
              <a:t> is a path that begins and ends at the same node</a:t>
            </a:r>
            <a:endParaRPr lang="en-US" altLang="en-US" dirty="0"/>
          </a:p>
        </p:txBody>
      </p:sp>
      <p:sp>
        <p:nvSpPr>
          <p:cNvPr id="12293" name="AutoShape 4"/>
          <p:cNvSpPr>
            <a:spLocks/>
          </p:cNvSpPr>
          <p:nvPr/>
        </p:nvSpPr>
        <p:spPr bwMode="auto">
          <a:xfrm>
            <a:off x="5791200" y="5334000"/>
            <a:ext cx="950913" cy="436563"/>
          </a:xfrm>
          <a:custGeom>
            <a:avLst/>
            <a:gdLst>
              <a:gd name="T0" fmla="*/ 475457 w 21600"/>
              <a:gd name="T1" fmla="*/ 218282 h 21600"/>
              <a:gd name="T2" fmla="*/ 475457 w 21600"/>
              <a:gd name="T3" fmla="*/ 218282 h 21600"/>
              <a:gd name="T4" fmla="*/ 475457 w 21600"/>
              <a:gd name="T5" fmla="*/ 218282 h 21600"/>
              <a:gd name="T6" fmla="*/ 475457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Dallas</a:t>
            </a:r>
          </a:p>
        </p:txBody>
      </p:sp>
      <p:cxnSp>
        <p:nvCxnSpPr>
          <p:cNvPr id="12294" name="AutoShape 7"/>
          <p:cNvCxnSpPr>
            <a:cxnSpLocks noChangeShapeType="1"/>
            <a:stCxn id="16389" idx="0"/>
            <a:endCxn id="16390" idx="0"/>
          </p:cNvCxnSpPr>
          <p:nvPr/>
        </p:nvCxnSpPr>
        <p:spPr bwMode="auto">
          <a:xfrm flipH="1" flipV="1">
            <a:off x="2792413" y="2822575"/>
            <a:ext cx="198437" cy="21066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5" name="AutoShape 11"/>
          <p:cNvCxnSpPr>
            <a:cxnSpLocks noChangeShapeType="1"/>
            <a:stCxn id="16394" idx="0"/>
            <a:endCxn id="16393" idx="0"/>
          </p:cNvCxnSpPr>
          <p:nvPr/>
        </p:nvCxnSpPr>
        <p:spPr bwMode="auto">
          <a:xfrm flipH="1">
            <a:off x="5821363" y="3086100"/>
            <a:ext cx="920750" cy="21066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6" name="AutoShape 12"/>
          <p:cNvCxnSpPr>
            <a:cxnSpLocks noChangeShapeType="1"/>
            <a:stCxn id="16394" idx="0"/>
            <a:endCxn id="16390" idx="0"/>
          </p:cNvCxnSpPr>
          <p:nvPr/>
        </p:nvCxnSpPr>
        <p:spPr bwMode="auto">
          <a:xfrm flipH="1" flipV="1">
            <a:off x="2792413" y="2822575"/>
            <a:ext cx="3949700" cy="263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7" name="AutoShape 13"/>
          <p:cNvCxnSpPr>
            <a:cxnSpLocks noChangeShapeType="1"/>
            <a:stCxn id="16390" idx="0"/>
            <a:endCxn id="16392" idx="0"/>
          </p:cNvCxnSpPr>
          <p:nvPr/>
        </p:nvCxnSpPr>
        <p:spPr bwMode="auto">
          <a:xfrm>
            <a:off x="2792413" y="2822575"/>
            <a:ext cx="1449387" cy="987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8" name="AutoShape 14"/>
          <p:cNvCxnSpPr>
            <a:cxnSpLocks noChangeShapeType="1"/>
            <a:stCxn id="16389" idx="0"/>
            <a:endCxn id="16392" idx="0"/>
          </p:cNvCxnSpPr>
          <p:nvPr/>
        </p:nvCxnSpPr>
        <p:spPr bwMode="auto">
          <a:xfrm flipV="1">
            <a:off x="2990850" y="3810000"/>
            <a:ext cx="1250950" cy="11191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299" name="AutoShape 15"/>
          <p:cNvCxnSpPr>
            <a:cxnSpLocks noChangeShapeType="1"/>
            <a:stCxn id="16392" idx="0"/>
            <a:endCxn id="16393" idx="0"/>
          </p:cNvCxnSpPr>
          <p:nvPr/>
        </p:nvCxnSpPr>
        <p:spPr bwMode="auto">
          <a:xfrm>
            <a:off x="4241800" y="3810000"/>
            <a:ext cx="1579563" cy="13827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00" name="AutoShape 16"/>
          <p:cNvCxnSpPr>
            <a:cxnSpLocks noChangeShapeType="1"/>
            <a:stCxn id="16392" idx="0"/>
            <a:endCxn id="16394" idx="0"/>
          </p:cNvCxnSpPr>
          <p:nvPr/>
        </p:nvCxnSpPr>
        <p:spPr bwMode="auto">
          <a:xfrm flipV="1">
            <a:off x="4241800" y="3086100"/>
            <a:ext cx="2500313" cy="723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2301" name="AutoShape 17"/>
          <p:cNvCxnSpPr>
            <a:cxnSpLocks noChangeShapeType="1"/>
            <a:stCxn id="16393" idx="0"/>
            <a:endCxn id="16389" idx="0"/>
          </p:cNvCxnSpPr>
          <p:nvPr/>
        </p:nvCxnSpPr>
        <p:spPr bwMode="auto">
          <a:xfrm flipH="1" flipV="1">
            <a:off x="2990850" y="4929188"/>
            <a:ext cx="2830513" cy="263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2302" name="AutoShape 18"/>
          <p:cNvSpPr>
            <a:spLocks/>
          </p:cNvSpPr>
          <p:nvPr/>
        </p:nvSpPr>
        <p:spPr bwMode="auto">
          <a:xfrm>
            <a:off x="1600200" y="2854325"/>
            <a:ext cx="1052513" cy="436563"/>
          </a:xfrm>
          <a:custGeom>
            <a:avLst/>
            <a:gdLst>
              <a:gd name="T0" fmla="*/ 526257 w 21600"/>
              <a:gd name="T1" fmla="*/ 218282 h 21600"/>
              <a:gd name="T2" fmla="*/ 526257 w 21600"/>
              <a:gd name="T3" fmla="*/ 218282 h 21600"/>
              <a:gd name="T4" fmla="*/ 526257 w 21600"/>
              <a:gd name="T5" fmla="*/ 218282 h 21600"/>
              <a:gd name="T6" fmla="*/ 526257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Seattle</a:t>
            </a:r>
          </a:p>
        </p:txBody>
      </p:sp>
      <p:sp>
        <p:nvSpPr>
          <p:cNvPr id="12303" name="AutoShape 19"/>
          <p:cNvSpPr>
            <a:spLocks/>
          </p:cNvSpPr>
          <p:nvPr/>
        </p:nvSpPr>
        <p:spPr bwMode="auto">
          <a:xfrm>
            <a:off x="2101850" y="5029200"/>
            <a:ext cx="2051050" cy="436563"/>
          </a:xfrm>
          <a:custGeom>
            <a:avLst/>
            <a:gdLst>
              <a:gd name="T0" fmla="*/ 1025525 w 21600"/>
              <a:gd name="T1" fmla="*/ 218282 h 21600"/>
              <a:gd name="T2" fmla="*/ 1025525 w 21600"/>
              <a:gd name="T3" fmla="*/ 218282 h 21600"/>
              <a:gd name="T4" fmla="*/ 1025525 w 21600"/>
              <a:gd name="T5" fmla="*/ 218282 h 21600"/>
              <a:gd name="T6" fmla="*/ 1025525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San Francisco</a:t>
            </a:r>
          </a:p>
        </p:txBody>
      </p:sp>
      <p:sp>
        <p:nvSpPr>
          <p:cNvPr id="12304" name="AutoShape 20"/>
          <p:cNvSpPr>
            <a:spLocks/>
          </p:cNvSpPr>
          <p:nvPr/>
        </p:nvSpPr>
        <p:spPr bwMode="auto">
          <a:xfrm>
            <a:off x="6249988" y="2438400"/>
            <a:ext cx="1222375" cy="436563"/>
          </a:xfrm>
          <a:custGeom>
            <a:avLst/>
            <a:gdLst>
              <a:gd name="T0" fmla="*/ 611188 w 21600"/>
              <a:gd name="T1" fmla="*/ 218282 h 21600"/>
              <a:gd name="T2" fmla="*/ 611188 w 21600"/>
              <a:gd name="T3" fmla="*/ 218282 h 21600"/>
              <a:gd name="T4" fmla="*/ 611188 w 21600"/>
              <a:gd name="T5" fmla="*/ 218282 h 21600"/>
              <a:gd name="T6" fmla="*/ 611188 w 21600"/>
              <a:gd name="T7" fmla="*/ 218282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Chicago</a:t>
            </a:r>
          </a:p>
        </p:txBody>
      </p:sp>
      <p:sp>
        <p:nvSpPr>
          <p:cNvPr id="12305" name="AutoShape 21"/>
          <p:cNvSpPr>
            <a:spLocks/>
          </p:cNvSpPr>
          <p:nvPr/>
        </p:nvSpPr>
        <p:spPr bwMode="auto">
          <a:xfrm>
            <a:off x="4492625" y="3643313"/>
            <a:ext cx="1984375" cy="436562"/>
          </a:xfrm>
          <a:custGeom>
            <a:avLst/>
            <a:gdLst>
              <a:gd name="T0" fmla="*/ 992188 w 21600"/>
              <a:gd name="T1" fmla="*/ 218281 h 21600"/>
              <a:gd name="T2" fmla="*/ 992188 w 21600"/>
              <a:gd name="T3" fmla="*/ 218281 h 21600"/>
              <a:gd name="T4" fmla="*/ 992188 w 21600"/>
              <a:gd name="T5" fmla="*/ 218281 h 21600"/>
              <a:gd name="T6" fmla="*/ 992188 w 21600"/>
              <a:gd name="T7" fmla="*/ 218281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/>
            <a:r>
              <a:rPr lang="en-US" altLang="en-US"/>
              <a:t>Salt Lake City</a:t>
            </a:r>
          </a:p>
        </p:txBody>
      </p:sp>
      <p:sp>
        <p:nvSpPr>
          <p:cNvPr id="12306" name="AutoShape 22"/>
          <p:cNvSpPr>
            <a:spLocks/>
          </p:cNvSpPr>
          <p:nvPr/>
        </p:nvSpPr>
        <p:spPr bwMode="auto">
          <a:xfrm>
            <a:off x="304800" y="5867400"/>
            <a:ext cx="8839200" cy="865188"/>
          </a:xfrm>
          <a:custGeom>
            <a:avLst/>
            <a:gdLst>
              <a:gd name="T0" fmla="*/ 4419600 w 21600"/>
              <a:gd name="T1" fmla="*/ 432594 h 21600"/>
              <a:gd name="T2" fmla="*/ 4419600 w 21600"/>
              <a:gd name="T3" fmla="*/ 432594 h 21600"/>
              <a:gd name="T4" fmla="*/ 4419600 w 21600"/>
              <a:gd name="T5" fmla="*/ 432594 h 21600"/>
              <a:gd name="T6" fmla="*/ 4419600 w 21600"/>
              <a:gd name="T7" fmla="*/ 4325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1pPr>
            <a:lvl2pPr marL="742950" indent="-28575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2pPr>
            <a:lvl3pPr marL="11430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3pPr>
            <a:lvl4pPr marL="16002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4pPr>
            <a:lvl5pPr marL="2057400" indent="-228600" eaLnBrk="0"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pitchFamily="34" charset="0"/>
                <a:ea typeface="Helvetica" charset="0"/>
                <a:cs typeface="Helvetica" charset="0"/>
                <a:sym typeface="Arial" pitchFamily="34" charset="0"/>
              </a:defRPr>
            </a:lvl9pPr>
          </a:lstStyle>
          <a:p>
            <a:pPr eaLnBrk="1">
              <a:spcBef>
                <a:spcPts val="500"/>
              </a:spcBef>
            </a:pPr>
            <a:r>
              <a:rPr lang="en-US" altLang="en-US">
                <a:solidFill>
                  <a:srgbClr val="0000FF"/>
                </a:solidFill>
              </a:rPr>
              <a:t>P = {Seattle, Salt Lake City, Chicago, </a:t>
            </a:r>
            <a:endParaRPr lang="en-US" altLang="en-US" sz="3200">
              <a:solidFill>
                <a:srgbClr val="0000FF"/>
              </a:solidFill>
            </a:endParaRPr>
          </a:p>
          <a:p>
            <a:pPr eaLnBrk="1">
              <a:spcBef>
                <a:spcPts val="500"/>
              </a:spcBef>
            </a:pPr>
            <a:r>
              <a:rPr lang="en-US" altLang="en-US">
                <a:solidFill>
                  <a:srgbClr val="0000FF"/>
                </a:solidFill>
              </a:rPr>
              <a:t>       Dallas, San Francisco, Seattle}</a:t>
            </a:r>
            <a:endParaRPr lang="en-US" altLang="en-US"/>
          </a:p>
        </p:txBody>
      </p:sp>
      <p:sp>
        <p:nvSpPr>
          <p:cNvPr id="16389" name="AutoShape 5"/>
          <p:cNvSpPr>
            <a:spLocks/>
          </p:cNvSpPr>
          <p:nvPr/>
        </p:nvSpPr>
        <p:spPr bwMode="auto">
          <a:xfrm>
            <a:off x="2825750" y="4764088"/>
            <a:ext cx="328613" cy="328612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6392" name="AutoShape 8"/>
          <p:cNvSpPr>
            <a:spLocks/>
          </p:cNvSpPr>
          <p:nvPr/>
        </p:nvSpPr>
        <p:spPr bwMode="auto">
          <a:xfrm>
            <a:off x="4076700" y="3644900"/>
            <a:ext cx="328613" cy="328613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6390" name="AutoShape 6"/>
          <p:cNvSpPr>
            <a:spLocks/>
          </p:cNvSpPr>
          <p:nvPr/>
        </p:nvSpPr>
        <p:spPr bwMode="auto">
          <a:xfrm>
            <a:off x="2627313" y="2657475"/>
            <a:ext cx="328612" cy="328613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6394" name="AutoShape 10"/>
          <p:cNvSpPr>
            <a:spLocks/>
          </p:cNvSpPr>
          <p:nvPr/>
        </p:nvSpPr>
        <p:spPr bwMode="auto">
          <a:xfrm>
            <a:off x="6577013" y="2921000"/>
            <a:ext cx="328612" cy="328613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9" y="6724"/>
                  <a:pt x="20639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16393" name="AutoShape 9"/>
          <p:cNvSpPr>
            <a:spLocks/>
          </p:cNvSpPr>
          <p:nvPr/>
        </p:nvSpPr>
        <p:spPr bwMode="auto">
          <a:xfrm>
            <a:off x="5656263" y="5027613"/>
            <a:ext cx="328612" cy="328612"/>
          </a:xfrm>
          <a:custGeom>
            <a:avLst/>
            <a:gdLst>
              <a:gd name="T0" fmla="+- 0 10800 961"/>
              <a:gd name="T1" fmla="*/ T0 w 19679"/>
              <a:gd name="T2" fmla="+- 0 10800 961"/>
              <a:gd name="T3" fmla="*/ 10800 h 19679"/>
              <a:gd name="T4" fmla="+- 0 10800 961"/>
              <a:gd name="T5" fmla="*/ T4 w 19679"/>
              <a:gd name="T6" fmla="+- 0 10800 961"/>
              <a:gd name="T7" fmla="*/ 10800 h 19679"/>
              <a:gd name="T8" fmla="+- 0 10800 961"/>
              <a:gd name="T9" fmla="*/ T8 w 19679"/>
              <a:gd name="T10" fmla="+- 0 10800 961"/>
              <a:gd name="T11" fmla="*/ 10800 h 19679"/>
              <a:gd name="T12" fmla="+- 0 10800 961"/>
              <a:gd name="T13" fmla="*/ T12 w 19679"/>
              <a:gd name="T14" fmla="+- 0 10800 961"/>
              <a:gd name="T15" fmla="*/ 10800 h 19679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</a:cxnLst>
            <a:rect l="0" t="0" r="r" b="b"/>
            <a:pathLst>
              <a:path w="19679" h="19679">
                <a:moveTo>
                  <a:pt x="16796" y="2881"/>
                </a:moveTo>
                <a:cubicBezTo>
                  <a:pt x="20638" y="6724"/>
                  <a:pt x="20638" y="12953"/>
                  <a:pt x="16796" y="16796"/>
                </a:cubicBezTo>
                <a:cubicBezTo>
                  <a:pt x="12953" y="20638"/>
                  <a:pt x="6724" y="20638"/>
                  <a:pt x="2881" y="16796"/>
                </a:cubicBezTo>
                <a:cubicBezTo>
                  <a:pt x="-961" y="12953"/>
                  <a:pt x="-961" y="6724"/>
                  <a:pt x="2881" y="2881"/>
                </a:cubicBezTo>
                <a:cubicBezTo>
                  <a:pt x="6724" y="-961"/>
                  <a:pt x="12953" y="-961"/>
                  <a:pt x="16796" y="2881"/>
                </a:cubicBezTo>
              </a:path>
            </a:pathLst>
          </a:custGeom>
          <a:solidFill>
            <a:schemeClr val="bg1">
              <a:lumMod val="95000"/>
            </a:schemeClr>
          </a:solidFill>
          <a:ln w="28575" cap="flat" cmpd="sng">
            <a:solidFill>
              <a:srgbClr val="000000"/>
            </a:solidFill>
            <a:prstDash val="solid"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defRPr/>
            </a:pPr>
            <a:endParaRPr lang="en-US" altLang="en-US">
              <a:ea typeface="+mn-ea"/>
              <a:cs typeface="Arial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5/16/2022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1516</TotalTime>
  <Words>1801</Words>
  <Application>Microsoft Office PowerPoint</Application>
  <PresentationFormat>On-screen Show (4:3)</PresentationFormat>
  <Paragraphs>426</Paragraphs>
  <Slides>22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Arial Bold</vt:lpstr>
      <vt:lpstr>Calibri</vt:lpstr>
      <vt:lpstr>Cambria Math</vt:lpstr>
      <vt:lpstr>Courier New</vt:lpstr>
      <vt:lpstr>Helvetica</vt:lpstr>
      <vt:lpstr>Symbol</vt:lpstr>
      <vt:lpstr>Times New Roman</vt:lpstr>
      <vt:lpstr>Office Theme</vt:lpstr>
      <vt:lpstr>CSE 332: Data Structures and Parallelism</vt:lpstr>
      <vt:lpstr>Announcements</vt:lpstr>
      <vt:lpstr>Graphs</vt:lpstr>
      <vt:lpstr>Graphs</vt:lpstr>
      <vt:lpstr>Examples of Graphs</vt:lpstr>
      <vt:lpstr>Directed Graphs</vt:lpstr>
      <vt:lpstr>Undirected Graphs</vt:lpstr>
      <vt:lpstr>Weighted Graphs</vt:lpstr>
      <vt:lpstr>Paths and Cycles</vt:lpstr>
      <vt:lpstr>Path Length and Cost</vt:lpstr>
      <vt:lpstr>Simple Paths and Cycles</vt:lpstr>
      <vt:lpstr>Paths/Cycles in Directed Graphs</vt:lpstr>
      <vt:lpstr>Undirected Graph Connectivity</vt:lpstr>
      <vt:lpstr>Directed Graph Connectivity</vt:lpstr>
      <vt:lpstr>Trees as Graphs</vt:lpstr>
      <vt:lpstr>Rooted Trees</vt:lpstr>
      <vt:lpstr>Directed Acyclic Graphs (DAGs)</vt:lpstr>
      <vt:lpstr>What’s the data structure?</vt:lpstr>
      <vt:lpstr>Representation 2: Adjacency List</vt:lpstr>
      <vt:lpstr>Representation 1: Adjacency Matrix</vt:lpstr>
      <vt:lpstr>Representing Undirected Graphs</vt:lpstr>
      <vt:lpstr>Some Applications: Bus Routes in Downtown Seattle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38</cp:revision>
  <cp:lastPrinted>2014-01-05T21:20:15Z</cp:lastPrinted>
  <dcterms:created xsi:type="dcterms:W3CDTF">2002-03-26T00:11:56Z</dcterms:created>
  <dcterms:modified xsi:type="dcterms:W3CDTF">2022-05-16T17:31:19Z</dcterms:modified>
</cp:coreProperties>
</file>