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3"/>
  </p:notesMasterIdLst>
  <p:handoutMasterIdLst>
    <p:handoutMasterId r:id="rId34"/>
  </p:handoutMasterIdLst>
  <p:sldIdLst>
    <p:sldId id="256" r:id="rId2"/>
    <p:sldId id="776" r:id="rId3"/>
    <p:sldId id="757" r:id="rId4"/>
    <p:sldId id="722" r:id="rId5"/>
    <p:sldId id="723" r:id="rId6"/>
    <p:sldId id="726" r:id="rId7"/>
    <p:sldId id="758" r:id="rId8"/>
    <p:sldId id="748" r:id="rId9"/>
    <p:sldId id="749" r:id="rId10"/>
    <p:sldId id="750" r:id="rId11"/>
    <p:sldId id="751" r:id="rId12"/>
    <p:sldId id="752" r:id="rId13"/>
    <p:sldId id="753" r:id="rId14"/>
    <p:sldId id="754" r:id="rId15"/>
    <p:sldId id="755" r:id="rId16"/>
    <p:sldId id="759" r:id="rId17"/>
    <p:sldId id="760" r:id="rId18"/>
    <p:sldId id="762" r:id="rId19"/>
    <p:sldId id="763" r:id="rId20"/>
    <p:sldId id="764" r:id="rId21"/>
    <p:sldId id="765" r:id="rId22"/>
    <p:sldId id="766" r:id="rId23"/>
    <p:sldId id="767" r:id="rId24"/>
    <p:sldId id="768" r:id="rId25"/>
    <p:sldId id="769" r:id="rId26"/>
    <p:sldId id="770" r:id="rId27"/>
    <p:sldId id="771" r:id="rId28"/>
    <p:sldId id="772" r:id="rId29"/>
    <p:sldId id="773" r:id="rId30"/>
    <p:sldId id="774" r:id="rId31"/>
    <p:sldId id="775" r:id="rId32"/>
  </p:sldIdLst>
  <p:sldSz cx="9144000" cy="6858000" type="screen4x3"/>
  <p:notesSz cx="6985000" cy="9283700"/>
  <p:custDataLst>
    <p:tags r:id="rId35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DD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DCE3ED3A-8C82-4915-A84C-AC2EDDC390CF}"/>
    <pc:docChg chg="custSel addSld modSld">
      <pc:chgData name="Richard Anderson" userId="4654cc452026b74c" providerId="LiveId" clId="{DCE3ED3A-8C82-4915-A84C-AC2EDDC390CF}" dt="2022-05-12T06:05:04.611" v="12" actId="1076"/>
      <pc:docMkLst>
        <pc:docMk/>
      </pc:docMkLst>
      <pc:sldChg chg="addSp delSp modSp new mod modClrScheme chgLayout">
        <pc:chgData name="Richard Anderson" userId="4654cc452026b74c" providerId="LiveId" clId="{DCE3ED3A-8C82-4915-A84C-AC2EDDC390CF}" dt="2022-05-12T06:05:04.611" v="12" actId="1076"/>
        <pc:sldMkLst>
          <pc:docMk/>
          <pc:sldMk cId="1603270547" sldId="757"/>
        </pc:sldMkLst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2" creationId="{F0BBEA6C-37E7-B957-C615-6B7658C628A6}"/>
          </ac:spMkLst>
        </pc:spChg>
        <pc:spChg chg="del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3" creationId="{B70A5D3A-5D02-03FA-C3A0-28E2B4D3AA5F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4" creationId="{8F690DD3-38E5-2C5A-EBB9-1BE0699F72DD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5" creationId="{B897732D-F41F-8E31-61C9-1A8E9D7C8E00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6" creationId="{886F5BA4-1B42-C1DE-BC5D-A7C2EDAB56CC}"/>
          </ac:spMkLst>
        </pc:spChg>
        <pc:picChg chg="add mod">
          <ac:chgData name="Richard Anderson" userId="4654cc452026b74c" providerId="LiveId" clId="{DCE3ED3A-8C82-4915-A84C-AC2EDDC390CF}" dt="2022-05-12T06:04:16.723" v="10" actId="1076"/>
          <ac:picMkLst>
            <pc:docMk/>
            <pc:sldMk cId="1603270547" sldId="757"/>
            <ac:picMk id="8" creationId="{29C78906-DDFD-1640-BEB7-371A68EDD0D3}"/>
          </ac:picMkLst>
        </pc:picChg>
        <pc:picChg chg="add mod">
          <ac:chgData name="Richard Anderson" userId="4654cc452026b74c" providerId="LiveId" clId="{DCE3ED3A-8C82-4915-A84C-AC2EDDC390CF}" dt="2022-05-12T06:05:04.611" v="12" actId="1076"/>
          <ac:picMkLst>
            <pc:docMk/>
            <pc:sldMk cId="1603270547" sldId="757"/>
            <ac:picMk id="10" creationId="{D09EF3C0-2F3C-DEDB-BFD4-1DB26971D4DA}"/>
          </ac:picMkLst>
        </pc:pic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316" y="8685856"/>
            <a:ext cx="2972115" cy="456570"/>
          </a:xfrm>
          <a:prstGeom prst="rect">
            <a:avLst/>
          </a:prstGeom>
          <a:noFill/>
        </p:spPr>
        <p:txBody>
          <a:bodyPr lIns="90571" tIns="45286" rIns="90571" bIns="45286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082A83-4AA6-427D-B7F8-728B841A64E1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charset="0"/>
                <a:sym typeface="Arial" pitchFamily="34" charset="0"/>
              </a:rPr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666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r>
              <a:rPr lang="en-US" altLang="en-US" smtClean="0"/>
              <a:t>Solution is to avoid creating cycles in the first place!</a:t>
            </a:r>
          </a:p>
        </p:txBody>
      </p:sp>
    </p:spTree>
    <p:extLst>
      <p:ext uri="{BB962C8B-B14F-4D97-AF65-F5344CB8AC3E}">
        <p14:creationId xmlns:p14="http://schemas.microsoft.com/office/powerpoint/2010/main" val="3742296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tags" Target="../tags/tag29.xml"/><Relationship Id="rId39" Type="http://schemas.openxmlformats.org/officeDocument/2006/relationships/tags" Target="../tags/tag42.xml"/><Relationship Id="rId21" Type="http://schemas.openxmlformats.org/officeDocument/2006/relationships/tags" Target="../tags/tag24.xml"/><Relationship Id="rId34" Type="http://schemas.openxmlformats.org/officeDocument/2006/relationships/tags" Target="../tags/tag37.xml"/><Relationship Id="rId42" Type="http://schemas.openxmlformats.org/officeDocument/2006/relationships/tags" Target="../tags/tag45.xml"/><Relationship Id="rId47" Type="http://schemas.openxmlformats.org/officeDocument/2006/relationships/tags" Target="../tags/tag50.xml"/><Relationship Id="rId50" Type="http://schemas.openxmlformats.org/officeDocument/2006/relationships/slideLayout" Target="../slideLayouts/slideLayout2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9" Type="http://schemas.openxmlformats.org/officeDocument/2006/relationships/tags" Target="../tags/tag32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32" Type="http://schemas.openxmlformats.org/officeDocument/2006/relationships/tags" Target="../tags/tag35.xml"/><Relationship Id="rId37" Type="http://schemas.openxmlformats.org/officeDocument/2006/relationships/tags" Target="../tags/tag40.xml"/><Relationship Id="rId40" Type="http://schemas.openxmlformats.org/officeDocument/2006/relationships/tags" Target="../tags/tag43.xml"/><Relationship Id="rId45" Type="http://schemas.openxmlformats.org/officeDocument/2006/relationships/tags" Target="../tags/tag48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28" Type="http://schemas.openxmlformats.org/officeDocument/2006/relationships/tags" Target="../tags/tag31.xml"/><Relationship Id="rId36" Type="http://schemas.openxmlformats.org/officeDocument/2006/relationships/tags" Target="../tags/tag39.xml"/><Relationship Id="rId49" Type="http://schemas.openxmlformats.org/officeDocument/2006/relationships/tags" Target="../tags/tag52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31" Type="http://schemas.openxmlformats.org/officeDocument/2006/relationships/tags" Target="../tags/tag34.xml"/><Relationship Id="rId44" Type="http://schemas.openxmlformats.org/officeDocument/2006/relationships/tags" Target="../tags/tag47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tags" Target="../tags/tag30.xml"/><Relationship Id="rId30" Type="http://schemas.openxmlformats.org/officeDocument/2006/relationships/tags" Target="../tags/tag33.xml"/><Relationship Id="rId35" Type="http://schemas.openxmlformats.org/officeDocument/2006/relationships/tags" Target="../tags/tag38.xml"/><Relationship Id="rId43" Type="http://schemas.openxmlformats.org/officeDocument/2006/relationships/tags" Target="../tags/tag46.xml"/><Relationship Id="rId48" Type="http://schemas.openxmlformats.org/officeDocument/2006/relationships/tags" Target="../tags/tag51.xml"/><Relationship Id="rId8" Type="http://schemas.openxmlformats.org/officeDocument/2006/relationships/tags" Target="../tags/tag11.xml"/><Relationship Id="rId51" Type="http://schemas.openxmlformats.org/officeDocument/2006/relationships/notesSlide" Target="../notesSlides/notesSlide2.xml"/><Relationship Id="rId3" Type="http://schemas.openxmlformats.org/officeDocument/2006/relationships/tags" Target="../tags/tag6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33" Type="http://schemas.openxmlformats.org/officeDocument/2006/relationships/tags" Target="../tags/tag36.xml"/><Relationship Id="rId38" Type="http://schemas.openxmlformats.org/officeDocument/2006/relationships/tags" Target="../tags/tag41.xml"/><Relationship Id="rId46" Type="http://schemas.openxmlformats.org/officeDocument/2006/relationships/tags" Target="../tags/tag49.xml"/><Relationship Id="rId20" Type="http://schemas.openxmlformats.org/officeDocument/2006/relationships/tags" Target="../tags/tag23.xml"/><Relationship Id="rId41" Type="http://schemas.openxmlformats.org/officeDocument/2006/relationships/tags" Target="../tags/tag44.xml"/><Relationship Id="rId1" Type="http://schemas.openxmlformats.org/officeDocument/2006/relationships/tags" Target="../tags/tag4.xml"/><Relationship Id="rId6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20: Locks and Deadlocks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Lock Granularity</a:t>
            </a:r>
            <a:endParaRPr lang="en-US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Coarse grained:  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fewer locks, more objects per lock</a:t>
            </a: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e.g., one lock for entire data structure (e.g., linked list)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advantage: 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disadvantage: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Fine grained:  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more locks, fewer objects per lock</a:t>
            </a: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e.g., one lock for each item in the linked list</a:t>
            </a:r>
            <a:endParaRPr lang="en-US" altLang="en-US"/>
          </a:p>
        </p:txBody>
      </p:sp>
      <p:sp>
        <p:nvSpPr>
          <p:cNvPr id="10245" name="AutoShape 4"/>
          <p:cNvSpPr>
            <a:spLocks/>
          </p:cNvSpPr>
          <p:nvPr/>
        </p:nvSpPr>
        <p:spPr bwMode="auto">
          <a:xfrm>
            <a:off x="25908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46" name="AutoShape 5"/>
          <p:cNvSpPr>
            <a:spLocks/>
          </p:cNvSpPr>
          <p:nvPr/>
        </p:nvSpPr>
        <p:spPr bwMode="auto">
          <a:xfrm>
            <a:off x="34290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47" name="AutoShape 6"/>
          <p:cNvSpPr>
            <a:spLocks/>
          </p:cNvSpPr>
          <p:nvPr/>
        </p:nvSpPr>
        <p:spPr bwMode="auto">
          <a:xfrm>
            <a:off x="58674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48" name="AutoShape 7"/>
          <p:cNvSpPr>
            <a:spLocks/>
          </p:cNvSpPr>
          <p:nvPr/>
        </p:nvSpPr>
        <p:spPr bwMode="auto">
          <a:xfrm>
            <a:off x="42672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10249" name="Group 8"/>
          <p:cNvGrpSpPr>
            <a:grpSpLocks/>
          </p:cNvGrpSpPr>
          <p:nvPr/>
        </p:nvGrpSpPr>
        <p:grpSpPr bwMode="auto">
          <a:xfrm>
            <a:off x="4189413" y="2843213"/>
            <a:ext cx="533400" cy="533400"/>
            <a:chOff x="-1" y="-1"/>
            <a:chExt cx="533401" cy="533401"/>
          </a:xfrm>
        </p:grpSpPr>
        <p:sp>
          <p:nvSpPr>
            <p:cNvPr id="10297" name="AutoShape 9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8" name="AutoShape 10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9" name="AutoShape 11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300" name="AutoShape 12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301" name="AutoShape 13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302" name="AutoShape 14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sp>
        <p:nvSpPr>
          <p:cNvPr id="10250" name="AutoShape 15"/>
          <p:cNvSpPr>
            <a:spLocks/>
          </p:cNvSpPr>
          <p:nvPr/>
        </p:nvSpPr>
        <p:spPr bwMode="auto">
          <a:xfrm>
            <a:off x="2960688" y="2600325"/>
            <a:ext cx="1238250" cy="422275"/>
          </a:xfrm>
          <a:custGeom>
            <a:avLst/>
            <a:gdLst>
              <a:gd name="T0" fmla="*/ 2034639717 w 21600"/>
              <a:gd name="T1" fmla="*/ 80695560 h 21600"/>
              <a:gd name="T2" fmla="*/ 2034639717 w 21600"/>
              <a:gd name="T3" fmla="*/ 80695560 h 21600"/>
              <a:gd name="T4" fmla="*/ 2034639717 w 21600"/>
              <a:gd name="T5" fmla="*/ 80695560 h 21600"/>
              <a:gd name="T6" fmla="*/ 2034639717 w 21600"/>
              <a:gd name="T7" fmla="*/ 8069556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200" y="7200"/>
                  <a:pt x="14399" y="14399"/>
                  <a:pt x="21599" y="21599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6"/>
          <p:cNvSpPr>
            <a:spLocks noChangeShapeType="1"/>
          </p:cNvSpPr>
          <p:nvPr/>
        </p:nvSpPr>
        <p:spPr bwMode="auto">
          <a:xfrm>
            <a:off x="3732213" y="2690813"/>
            <a:ext cx="606425" cy="242887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2" name="AutoShape 17"/>
          <p:cNvSpPr>
            <a:spLocks/>
          </p:cNvSpPr>
          <p:nvPr/>
        </p:nvSpPr>
        <p:spPr bwMode="auto">
          <a:xfrm>
            <a:off x="4456113" y="2695575"/>
            <a:ext cx="0" cy="142875"/>
          </a:xfrm>
          <a:custGeom>
            <a:avLst/>
            <a:gdLst>
              <a:gd name="T0" fmla="*/ 0 w 21600"/>
              <a:gd name="T1" fmla="*/ 3125609 h 21600"/>
              <a:gd name="T2" fmla="*/ 0 w 21600"/>
              <a:gd name="T3" fmla="*/ 3125609 h 21600"/>
              <a:gd name="T4" fmla="*/ 0 w 21600"/>
              <a:gd name="T5" fmla="*/ 3125609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599" y="0"/>
                </a:moveTo>
                <a:cubicBezTo>
                  <a:pt x="14399" y="7200"/>
                  <a:pt x="7199" y="14399"/>
                  <a:pt x="0" y="21599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AutoShape 18"/>
          <p:cNvSpPr>
            <a:spLocks/>
          </p:cNvSpPr>
          <p:nvPr/>
        </p:nvSpPr>
        <p:spPr bwMode="auto">
          <a:xfrm>
            <a:off x="4714875" y="2603500"/>
            <a:ext cx="1163638" cy="415925"/>
          </a:xfrm>
          <a:custGeom>
            <a:avLst/>
            <a:gdLst>
              <a:gd name="T0" fmla="*/ 1688558819 w 21600"/>
              <a:gd name="T1" fmla="*/ 77109626 h 21600"/>
              <a:gd name="T2" fmla="*/ 1688558819 w 21600"/>
              <a:gd name="T3" fmla="*/ 77109626 h 21600"/>
              <a:gd name="T4" fmla="*/ 1688558819 w 21600"/>
              <a:gd name="T5" fmla="*/ 77109626 h 21600"/>
              <a:gd name="T6" fmla="*/ 1688558819 w 21600"/>
              <a:gd name="T7" fmla="*/ 7710962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cubicBezTo>
                  <a:pt x="14400" y="7200"/>
                  <a:pt x="7199" y="14399"/>
                  <a:pt x="0" y="21599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254" name="AutoShape 19"/>
          <p:cNvCxnSpPr>
            <a:cxnSpLocks noChangeShapeType="1"/>
            <a:stCxn id="10245" idx="0"/>
            <a:endCxn id="10246" idx="0"/>
          </p:cNvCxnSpPr>
          <p:nvPr/>
        </p:nvCxnSpPr>
        <p:spPr bwMode="auto">
          <a:xfrm>
            <a:off x="2781300" y="2540000"/>
            <a:ext cx="838200" cy="0"/>
          </a:xfrm>
          <a:prstGeom prst="straightConnector1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55" name="Line 20"/>
          <p:cNvSpPr>
            <a:spLocks noChangeShapeType="1"/>
          </p:cNvSpPr>
          <p:nvPr/>
        </p:nvSpPr>
        <p:spPr bwMode="auto">
          <a:xfrm>
            <a:off x="3808413" y="2538413"/>
            <a:ext cx="457200" cy="317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6" name="Line 21"/>
          <p:cNvSpPr>
            <a:spLocks noChangeShapeType="1"/>
          </p:cNvSpPr>
          <p:nvPr/>
        </p:nvSpPr>
        <p:spPr bwMode="auto">
          <a:xfrm>
            <a:off x="4646613" y="2538413"/>
            <a:ext cx="457200" cy="317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7" name="AutoShape 22"/>
          <p:cNvSpPr>
            <a:spLocks/>
          </p:cNvSpPr>
          <p:nvPr/>
        </p:nvSpPr>
        <p:spPr bwMode="auto">
          <a:xfrm>
            <a:off x="5181600" y="2387600"/>
            <a:ext cx="357188" cy="374650"/>
          </a:xfrm>
          <a:custGeom>
            <a:avLst/>
            <a:gdLst>
              <a:gd name="T0" fmla="*/ 48837455 w 21600"/>
              <a:gd name="T1" fmla="*/ 56355946 h 21600"/>
              <a:gd name="T2" fmla="*/ 48837455 w 21600"/>
              <a:gd name="T3" fmla="*/ 56355946 h 21600"/>
              <a:gd name="T4" fmla="*/ 48837455 w 21600"/>
              <a:gd name="T5" fmla="*/ 56355946 h 21600"/>
              <a:gd name="T6" fmla="*/ 48837455 w 21600"/>
              <a:gd name="T7" fmla="*/ 563559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…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10258" name="Line 23"/>
          <p:cNvSpPr>
            <a:spLocks noChangeShapeType="1"/>
          </p:cNvSpPr>
          <p:nvPr/>
        </p:nvSpPr>
        <p:spPr bwMode="auto">
          <a:xfrm>
            <a:off x="5484813" y="2538413"/>
            <a:ext cx="457200" cy="317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9" name="Line 24"/>
          <p:cNvSpPr>
            <a:spLocks noChangeShapeType="1"/>
          </p:cNvSpPr>
          <p:nvPr/>
        </p:nvSpPr>
        <p:spPr bwMode="auto">
          <a:xfrm flipH="1">
            <a:off x="4552950" y="2692400"/>
            <a:ext cx="703263" cy="2730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0" name="AutoShape 25"/>
          <p:cNvSpPr>
            <a:spLocks/>
          </p:cNvSpPr>
          <p:nvPr/>
        </p:nvSpPr>
        <p:spPr bwMode="auto">
          <a:xfrm>
            <a:off x="27432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1" name="AutoShape 26"/>
          <p:cNvSpPr>
            <a:spLocks/>
          </p:cNvSpPr>
          <p:nvPr/>
        </p:nvSpPr>
        <p:spPr bwMode="auto">
          <a:xfrm>
            <a:off x="35814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2" name="AutoShape 27"/>
          <p:cNvSpPr>
            <a:spLocks/>
          </p:cNvSpPr>
          <p:nvPr/>
        </p:nvSpPr>
        <p:spPr bwMode="auto">
          <a:xfrm>
            <a:off x="60198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3" name="AutoShape 28"/>
          <p:cNvSpPr>
            <a:spLocks/>
          </p:cNvSpPr>
          <p:nvPr/>
        </p:nvSpPr>
        <p:spPr bwMode="auto">
          <a:xfrm>
            <a:off x="44196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10264" name="Group 29"/>
          <p:cNvGrpSpPr>
            <a:grpSpLocks/>
          </p:cNvGrpSpPr>
          <p:nvPr/>
        </p:nvGrpSpPr>
        <p:grpSpPr bwMode="auto">
          <a:xfrm>
            <a:off x="2513013" y="5033963"/>
            <a:ext cx="533400" cy="533400"/>
            <a:chOff x="-1" y="-1"/>
            <a:chExt cx="533401" cy="533401"/>
          </a:xfrm>
        </p:grpSpPr>
        <p:sp>
          <p:nvSpPr>
            <p:cNvPr id="10291" name="AutoShape 30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2" name="AutoShape 31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3" name="AutoShape 32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4" name="AutoShape 33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5" name="AutoShape 34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6" name="AutoShape 35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cxnSp>
        <p:nvCxnSpPr>
          <p:cNvPr id="10265" name="AutoShape 36"/>
          <p:cNvCxnSpPr>
            <a:cxnSpLocks noChangeShapeType="1"/>
            <a:stCxn id="10260" idx="0"/>
            <a:endCxn id="10261" idx="0"/>
          </p:cNvCxnSpPr>
          <p:nvPr/>
        </p:nvCxnSpPr>
        <p:spPr bwMode="auto">
          <a:xfrm>
            <a:off x="2933700" y="5567363"/>
            <a:ext cx="838200" cy="0"/>
          </a:xfrm>
          <a:prstGeom prst="straightConnector1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66" name="Line 37"/>
          <p:cNvSpPr>
            <a:spLocks noChangeShapeType="1"/>
          </p:cNvSpPr>
          <p:nvPr/>
        </p:nvSpPr>
        <p:spPr bwMode="auto">
          <a:xfrm>
            <a:off x="3960813" y="5567363"/>
            <a:ext cx="457200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7" name="Line 38"/>
          <p:cNvSpPr>
            <a:spLocks noChangeShapeType="1"/>
          </p:cNvSpPr>
          <p:nvPr/>
        </p:nvSpPr>
        <p:spPr bwMode="auto">
          <a:xfrm>
            <a:off x="4799013" y="5567363"/>
            <a:ext cx="457200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8" name="AutoShape 39"/>
          <p:cNvSpPr>
            <a:spLocks/>
          </p:cNvSpPr>
          <p:nvPr/>
        </p:nvSpPr>
        <p:spPr bwMode="auto">
          <a:xfrm>
            <a:off x="5334000" y="5414963"/>
            <a:ext cx="357188" cy="376237"/>
          </a:xfrm>
          <a:custGeom>
            <a:avLst/>
            <a:gdLst>
              <a:gd name="T0" fmla="*/ 48837455 w 21600"/>
              <a:gd name="T1" fmla="*/ 57075292 h 21600"/>
              <a:gd name="T2" fmla="*/ 48837455 w 21600"/>
              <a:gd name="T3" fmla="*/ 57075292 h 21600"/>
              <a:gd name="T4" fmla="*/ 48837455 w 21600"/>
              <a:gd name="T5" fmla="*/ 57075292 h 21600"/>
              <a:gd name="T6" fmla="*/ 48837455 w 21600"/>
              <a:gd name="T7" fmla="*/ 5707529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…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10269" name="Line 40"/>
          <p:cNvSpPr>
            <a:spLocks noChangeShapeType="1"/>
          </p:cNvSpPr>
          <p:nvPr/>
        </p:nvSpPr>
        <p:spPr bwMode="auto">
          <a:xfrm>
            <a:off x="5637213" y="5567363"/>
            <a:ext cx="457200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10270" name="Group 41"/>
          <p:cNvGrpSpPr>
            <a:grpSpLocks/>
          </p:cNvGrpSpPr>
          <p:nvPr/>
        </p:nvGrpSpPr>
        <p:grpSpPr bwMode="auto">
          <a:xfrm>
            <a:off x="3427413" y="4957763"/>
            <a:ext cx="533400" cy="533400"/>
            <a:chOff x="-1" y="-1"/>
            <a:chExt cx="533401" cy="533401"/>
          </a:xfrm>
        </p:grpSpPr>
        <p:sp>
          <p:nvSpPr>
            <p:cNvPr id="10285" name="AutoShape 42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6" name="AutoShape 43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7" name="AutoShape 44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8" name="AutoShape 45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9" name="AutoShape 46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0" name="AutoShape 47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10271" name="Group 48"/>
          <p:cNvGrpSpPr>
            <a:grpSpLocks/>
          </p:cNvGrpSpPr>
          <p:nvPr/>
        </p:nvGrpSpPr>
        <p:grpSpPr bwMode="auto">
          <a:xfrm>
            <a:off x="4265613" y="5033963"/>
            <a:ext cx="533400" cy="533400"/>
            <a:chOff x="-1" y="-1"/>
            <a:chExt cx="533401" cy="533401"/>
          </a:xfrm>
        </p:grpSpPr>
        <p:sp>
          <p:nvSpPr>
            <p:cNvPr id="10279" name="AutoShape 49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0" name="AutoShape 50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1" name="AutoShape 51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2" name="AutoShape 52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3" name="AutoShape 53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4" name="AutoShape 54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10272" name="Group 55"/>
          <p:cNvGrpSpPr>
            <a:grpSpLocks/>
          </p:cNvGrpSpPr>
          <p:nvPr/>
        </p:nvGrpSpPr>
        <p:grpSpPr bwMode="auto">
          <a:xfrm>
            <a:off x="5865813" y="4957763"/>
            <a:ext cx="533400" cy="533400"/>
            <a:chOff x="-1" y="-1"/>
            <a:chExt cx="533401" cy="533401"/>
          </a:xfrm>
        </p:grpSpPr>
        <p:sp>
          <p:nvSpPr>
            <p:cNvPr id="10273" name="AutoShape 56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4" name="AutoShape 57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5" name="AutoShape 58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6" name="AutoShape 59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7" name="AutoShape 60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8" name="AutoShape 61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2968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Lock Granularity</a:t>
            </a:r>
            <a:endParaRPr lang="en-US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55563" indent="-55563" defTabSz="914400" eaLnBrk="1">
              <a:spcBef>
                <a:spcPts val="600"/>
              </a:spcBef>
              <a:defRPr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Example:  </a:t>
            </a:r>
            <a:r>
              <a:rPr lang="en-US" altLang="en-US" sz="2400" dirty="0" err="1">
                <a:latin typeface="Arial" pitchFamily="34" charset="0"/>
                <a:cs typeface="Arial" pitchFamily="34" charset="0"/>
                <a:sym typeface="Arial" pitchFamily="34" charset="0"/>
              </a:rPr>
              <a:t>hashtable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with separate chaining</a:t>
            </a:r>
          </a:p>
          <a:p>
            <a:pPr marL="765175" lvl="1" indent="-307975" defTabSz="914400" eaLnBrk="1">
              <a:spcBef>
                <a:spcPts val="600"/>
              </a:spcBef>
              <a:buFontTx/>
              <a:buChar char="-"/>
              <a:defRPr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coarse grained:  one lock for whole table</a:t>
            </a:r>
          </a:p>
          <a:p>
            <a:pPr marL="765175" lvl="1" indent="-307975" defTabSz="914400" eaLnBrk="1">
              <a:spcBef>
                <a:spcPts val="600"/>
              </a:spcBef>
              <a:buFontTx/>
              <a:buChar char="-"/>
              <a:defRPr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fine grained:  one lock for each bucket</a:t>
            </a:r>
          </a:p>
          <a:p>
            <a:pPr marL="55563" indent="-55563" defTabSz="914400" eaLnBrk="1">
              <a:spcBef>
                <a:spcPts val="600"/>
              </a:spcBef>
              <a:buFontTx/>
              <a:buChar char="-"/>
              <a:defRPr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5563" indent="-55563" defTabSz="914400" eaLnBrk="1">
              <a:spcBef>
                <a:spcPts val="400"/>
              </a:spcBef>
              <a:defRPr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Which supports more concurrency for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insert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and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lookup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?</a:t>
            </a:r>
          </a:p>
          <a:p>
            <a:pPr marL="55563" indent="-55563" defTabSz="914400" eaLnBrk="1">
              <a:spcBef>
                <a:spcPts val="400"/>
              </a:spcBef>
              <a:defRPr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5563" indent="-55563" defTabSz="914400" eaLnBrk="1">
              <a:spcBef>
                <a:spcPts val="400"/>
              </a:spcBef>
              <a:defRPr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Which makes implementing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resize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easier?</a:t>
            </a:r>
          </a:p>
          <a:p>
            <a:pPr marL="457200" lvl="1" defTabSz="914400" eaLnBrk="1">
              <a:spcBef>
                <a:spcPts val="400"/>
              </a:spcBef>
              <a:defRPr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65175" lvl="1" indent="-307975" defTabSz="914400" eaLnBrk="1">
              <a:spcBef>
                <a:spcPts val="400"/>
              </a:spcBef>
              <a:buFontTx/>
              <a:buChar char="–"/>
              <a:defRPr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5563" indent="-55563" defTabSz="914400" eaLnBrk="1">
              <a:spcBef>
                <a:spcPts val="400"/>
              </a:spcBef>
              <a:defRPr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Suppose </a:t>
            </a:r>
            <a:r>
              <a:rPr lang="en-US" altLang="en-US" sz="2000" dirty="0" err="1">
                <a:latin typeface="Arial" pitchFamily="34" charset="0"/>
                <a:cs typeface="Arial" pitchFamily="34" charset="0"/>
                <a:sym typeface="Arial" pitchFamily="34" charset="0"/>
              </a:rPr>
              <a:t>hashtable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maintains a  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numElements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field.  Which locking approach is better?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1659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Critical sections:  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how much code executes while you hold the lock?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want critical sections to be short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make them “atomic”:  think about smallest sequence of operations that have to occur at once (without data races, interleavings)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2343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Suppose we want to change a value in a hash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assume one lock for the entire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computing the new value takes a long time (“expensive”)</a:t>
            </a:r>
            <a:endParaRPr lang="en-US" altLang="en-US"/>
          </a:p>
        </p:txBody>
      </p:sp>
      <p:grpSp>
        <p:nvGrpSpPr>
          <p:cNvPr id="13317" name="Group 4"/>
          <p:cNvGrpSpPr>
            <a:grpSpLocks/>
          </p:cNvGrpSpPr>
          <p:nvPr/>
        </p:nvGrpSpPr>
        <p:grpSpPr bwMode="auto">
          <a:xfrm>
            <a:off x="2489200" y="2997200"/>
            <a:ext cx="3733800" cy="1981200"/>
            <a:chOff x="0" y="0"/>
            <a:chExt cx="3733800" cy="1981200"/>
          </a:xfrm>
        </p:grpSpPr>
        <p:sp>
          <p:nvSpPr>
            <p:cNvPr id="13318" name="AutoShape 5"/>
            <p:cNvSpPr>
              <a:spLocks/>
            </p:cNvSpPr>
            <p:nvPr/>
          </p:nvSpPr>
          <p:spPr bwMode="auto">
            <a:xfrm>
              <a:off x="0" y="0"/>
              <a:ext cx="3733800" cy="19812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3319" name="AutoShape 6"/>
            <p:cNvSpPr>
              <a:spLocks/>
            </p:cNvSpPr>
            <p:nvPr/>
          </p:nvSpPr>
          <p:spPr bwMode="auto">
            <a:xfrm>
              <a:off x="0" y="0"/>
              <a:ext cx="3733800" cy="194571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v1 = table.lookup(k);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v2 = expensive(v1);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table.remove(k);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table.insert(k,v2);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1081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"/>
          <p:cNvGrpSpPr>
            <a:grpSpLocks/>
          </p:cNvGrpSpPr>
          <p:nvPr/>
        </p:nvGrpSpPr>
        <p:grpSpPr bwMode="auto">
          <a:xfrm>
            <a:off x="2489200" y="2995613"/>
            <a:ext cx="3733800" cy="2668587"/>
            <a:chOff x="0" y="-1"/>
            <a:chExt cx="3733800" cy="2667001"/>
          </a:xfrm>
        </p:grpSpPr>
        <p:sp>
          <p:nvSpPr>
            <p:cNvPr id="14342" name="AutoShape 2"/>
            <p:cNvSpPr>
              <a:spLocks/>
            </p:cNvSpPr>
            <p:nvPr/>
          </p:nvSpPr>
          <p:spPr bwMode="auto">
            <a:xfrm>
              <a:off x="0" y="0"/>
              <a:ext cx="3733800" cy="2667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4343" name="AutoShape 3"/>
            <p:cNvSpPr>
              <a:spLocks/>
            </p:cNvSpPr>
            <p:nvPr/>
          </p:nvSpPr>
          <p:spPr bwMode="auto">
            <a:xfrm>
              <a:off x="0" y="0"/>
              <a:ext cx="3733800" cy="257563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v1 = table.lookup(k);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v2 = expensive(v1);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table.remove(k);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table.insert(k,v2);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/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Suppose we want to change a value in the hash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assume one lock for the entire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computing the new value takes a long time (“expensive”)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will this work?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36161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Suppose we want to change a value in the hash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assume one lock for the entire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computing the new value takes a long time (“expensive”)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convoluted fix:</a:t>
            </a:r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/>
          </a:p>
        </p:txBody>
      </p:sp>
      <p:sp>
        <p:nvSpPr>
          <p:cNvPr id="15364" name="AutoShape 3"/>
          <p:cNvSpPr>
            <a:spLocks/>
          </p:cNvSpPr>
          <p:nvPr/>
        </p:nvSpPr>
        <p:spPr bwMode="auto">
          <a:xfrm>
            <a:off x="6553200" y="6248400"/>
            <a:ext cx="1905000" cy="287338"/>
          </a:xfrm>
          <a:custGeom>
            <a:avLst/>
            <a:gdLst>
              <a:gd name="T0" fmla="*/ 2147483646 w 21600"/>
              <a:gd name="T1" fmla="*/ 25423866 h 21600"/>
              <a:gd name="T2" fmla="*/ 2147483646 w 21600"/>
              <a:gd name="T3" fmla="*/ 25423866 h 21600"/>
              <a:gd name="T4" fmla="*/ 2147483646 w 21600"/>
              <a:gd name="T5" fmla="*/ 25423866 h 21600"/>
              <a:gd name="T6" fmla="*/ 2147483646 w 21600"/>
              <a:gd name="T7" fmla="*/ 2542386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r" eaLnBrk="1"/>
            <a:fld id="{F96A3FCE-CD04-416A-A4C9-48F8CFA22E05}" type="slidenum">
              <a:rPr lang="en-US" altLang="en-US" sz="1400"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15</a:t>
            </a:fld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grpSp>
        <p:nvGrpSpPr>
          <p:cNvPr id="15365" name="Group 4"/>
          <p:cNvGrpSpPr>
            <a:grpSpLocks/>
          </p:cNvGrpSpPr>
          <p:nvPr/>
        </p:nvGrpSpPr>
        <p:grpSpPr bwMode="auto">
          <a:xfrm>
            <a:off x="3403600" y="2844800"/>
            <a:ext cx="5334000" cy="3835400"/>
            <a:chOff x="0" y="0"/>
            <a:chExt cx="5334000" cy="3835475"/>
          </a:xfrm>
        </p:grpSpPr>
        <p:sp>
          <p:nvSpPr>
            <p:cNvPr id="15366" name="AutoShape 5"/>
            <p:cNvSpPr>
              <a:spLocks/>
            </p:cNvSpPr>
            <p:nvPr/>
          </p:nvSpPr>
          <p:spPr bwMode="auto">
            <a:xfrm>
              <a:off x="0" y="0"/>
              <a:ext cx="5334000" cy="3810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5367" name="AutoShape 6"/>
            <p:cNvSpPr>
              <a:spLocks/>
            </p:cNvSpPr>
            <p:nvPr/>
          </p:nvSpPr>
          <p:spPr bwMode="auto">
            <a:xfrm>
              <a:off x="0" y="0"/>
              <a:ext cx="5334000" cy="38354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done = false;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while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(!done)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v1 =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table.lookup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 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v2 = expensive(v1);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table.lookup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(k)==v1)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	done = true; </a:t>
              </a:r>
              <a:r>
                <a:rPr lang="en-US" altLang="en-US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I can exit the loop! </a:t>
              </a:r>
              <a:endPara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table.remove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table.insert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(k,v2);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}}}</a:t>
              </a:r>
              <a:endParaRPr lang="en-US" altLang="en-US" sz="2400" dirty="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0581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Another Bank Operation</a:t>
            </a:r>
            <a:endParaRPr lang="en-US" alt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defTabSz="914400" eaLnBrk="1">
              <a:spcBef>
                <a:spcPts val="600"/>
              </a:spcBef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Consider transferring money:</a:t>
            </a: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What can go wrong?</a:t>
            </a:r>
            <a:endParaRPr lang="en-US" altLang="en-US" smtClean="0"/>
          </a:p>
        </p:txBody>
      </p:sp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838200" y="2055813"/>
            <a:ext cx="7543800" cy="3278187"/>
            <a:chOff x="0" y="-1"/>
            <a:chExt cx="7543800" cy="3276601"/>
          </a:xfrm>
        </p:grpSpPr>
        <p:sp>
          <p:nvSpPr>
            <p:cNvPr id="17414" name="AutoShape 5"/>
            <p:cNvSpPr>
              <a:spLocks/>
            </p:cNvSpPr>
            <p:nvPr/>
          </p:nvSpPr>
          <p:spPr bwMode="auto">
            <a:xfrm>
              <a:off x="0" y="0"/>
              <a:ext cx="7543800" cy="32766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7415" name="AutoShape 6"/>
            <p:cNvSpPr>
              <a:spLocks/>
            </p:cNvSpPr>
            <p:nvPr/>
          </p:nvSpPr>
          <p:spPr bwMode="auto">
            <a:xfrm>
              <a:off x="0" y="0"/>
              <a:ext cx="7543800" cy="308109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…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{…}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deposit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{…}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transferTo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amt,  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                      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a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.withdraw(amt);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a.deposit(amt);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  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89429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Deadlock</a:t>
            </a:r>
            <a:endParaRPr lang="en-US" alt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defTabSz="914400" eaLnBrk="1">
              <a:spcBef>
                <a:spcPts val="600"/>
              </a:spcBef>
            </a:pPr>
            <a:r>
              <a:rPr lang="en-US" alt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x</a:t>
            </a: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 and </a:t>
            </a:r>
            <a:r>
              <a:rPr lang="en-US" altLang="en-US" sz="24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y</a:t>
            </a: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 are two different accounts</a:t>
            </a:r>
            <a:endParaRPr lang="en-US" altLang="en-US" smtClean="0"/>
          </a:p>
        </p:txBody>
      </p:sp>
      <p:grpSp>
        <p:nvGrpSpPr>
          <p:cNvPr id="18437" name="Group 4"/>
          <p:cNvGrpSpPr>
            <a:grpSpLocks/>
          </p:cNvGrpSpPr>
          <p:nvPr/>
        </p:nvGrpSpPr>
        <p:grpSpPr bwMode="auto">
          <a:xfrm>
            <a:off x="1066800" y="2030413"/>
            <a:ext cx="3810000" cy="3279775"/>
            <a:chOff x="0" y="-1"/>
            <a:chExt cx="3810000" cy="3278708"/>
          </a:xfrm>
        </p:grpSpPr>
        <p:sp>
          <p:nvSpPr>
            <p:cNvPr id="18445" name="AutoShape 5"/>
            <p:cNvSpPr>
              <a:spLocks/>
            </p:cNvSpPr>
            <p:nvPr/>
          </p:nvSpPr>
          <p:spPr bwMode="auto">
            <a:xfrm>
              <a:off x="0" y="0"/>
              <a:ext cx="3810000" cy="22098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8446" name="AutoShape 6"/>
            <p:cNvSpPr>
              <a:spLocks/>
            </p:cNvSpPr>
            <p:nvPr/>
          </p:nvSpPr>
          <p:spPr bwMode="auto">
            <a:xfrm>
              <a:off x="0" y="0"/>
              <a:ext cx="3810000" cy="327870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i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acquire lock for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i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 from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x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500"/>
                </a:spcBef>
              </a:pPr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500"/>
                </a:spcBef>
              </a:pPr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500"/>
                </a:spcBef>
              </a:pPr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i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block on lock for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y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500"/>
                </a:spcBef>
              </a:pPr>
              <a:endParaRPr lang="en-US" altLang="en-US" sz="20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500"/>
                </a:spcBef>
              </a:pPr>
              <a:endParaRPr lang="en-US" altLang="en-US" sz="20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</p:grpSp>
      <p:grpSp>
        <p:nvGrpSpPr>
          <p:cNvPr id="18438" name="Group 7"/>
          <p:cNvGrpSpPr>
            <a:grpSpLocks/>
          </p:cNvGrpSpPr>
          <p:nvPr/>
        </p:nvGrpSpPr>
        <p:grpSpPr bwMode="auto">
          <a:xfrm>
            <a:off x="5105400" y="2030413"/>
            <a:ext cx="3733800" cy="2058987"/>
            <a:chOff x="0" y="-1"/>
            <a:chExt cx="3733800" cy="2057401"/>
          </a:xfrm>
        </p:grpSpPr>
        <p:sp>
          <p:nvSpPr>
            <p:cNvPr id="18443" name="AutoShape 8"/>
            <p:cNvSpPr>
              <a:spLocks/>
            </p:cNvSpPr>
            <p:nvPr/>
          </p:nvSpPr>
          <p:spPr bwMode="auto">
            <a:xfrm>
              <a:off x="0" y="0"/>
              <a:ext cx="3733800" cy="20574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8444" name="AutoShape 9"/>
            <p:cNvSpPr>
              <a:spLocks/>
            </p:cNvSpPr>
            <p:nvPr/>
          </p:nvSpPr>
          <p:spPr bwMode="auto">
            <a:xfrm>
              <a:off x="0" y="0"/>
              <a:ext cx="3733800" cy="1957907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500"/>
                </a:spcBef>
              </a:pPr>
              <a:endParaRPr lang="en-US" altLang="en-US" sz="2000" b="1" i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endParaRPr lang="en-US" altLang="en-US" sz="2000" b="1" i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i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acquire lock for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y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i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 from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y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500"/>
                </a:spcBef>
              </a:pPr>
              <a:endPara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i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block on lock for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18439" name="AutoShape 10"/>
          <p:cNvSpPr>
            <a:spLocks/>
          </p:cNvSpPr>
          <p:nvPr/>
        </p:nvSpPr>
        <p:spPr bwMode="auto">
          <a:xfrm>
            <a:off x="938213" y="4597400"/>
            <a:ext cx="3854450" cy="396875"/>
          </a:xfrm>
          <a:custGeom>
            <a:avLst/>
            <a:gdLst>
              <a:gd name="T0" fmla="*/ 2147483646 w 21600"/>
              <a:gd name="T1" fmla="*/ 66992298 h 21600"/>
              <a:gd name="T2" fmla="*/ 2147483646 w 21600"/>
              <a:gd name="T3" fmla="*/ 66992298 h 21600"/>
              <a:gd name="T4" fmla="*/ 2147483646 w 21600"/>
              <a:gd name="T5" fmla="*/ 66992298 h 21600"/>
              <a:gd name="T6" fmla="*/ 2147483646 w 21600"/>
              <a:gd name="T7" fmla="*/ 6699229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Thread 1: 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x.transferTo(1,y)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18440" name="Line 11"/>
          <p:cNvSpPr>
            <a:spLocks noChangeShapeType="1"/>
          </p:cNvSpPr>
          <p:nvPr/>
        </p:nvSpPr>
        <p:spPr bwMode="auto">
          <a:xfrm flipH="1">
            <a:off x="836613" y="2032000"/>
            <a:ext cx="1587" cy="2438400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8441" name="AutoShape 12"/>
          <p:cNvSpPr>
            <a:spLocks/>
          </p:cNvSpPr>
          <p:nvPr/>
        </p:nvSpPr>
        <p:spPr bwMode="auto">
          <a:xfrm rot="-5400000">
            <a:off x="238918" y="3098007"/>
            <a:ext cx="658813" cy="374650"/>
          </a:xfrm>
          <a:custGeom>
            <a:avLst/>
            <a:gdLst>
              <a:gd name="T0" fmla="*/ 306442963 w 21600"/>
              <a:gd name="T1" fmla="*/ 56355946 h 21600"/>
              <a:gd name="T2" fmla="*/ 306442963 w 21600"/>
              <a:gd name="T3" fmla="*/ 56355946 h 21600"/>
              <a:gd name="T4" fmla="*/ 306442963 w 21600"/>
              <a:gd name="T5" fmla="*/ 56355946 h 21600"/>
              <a:gd name="T6" fmla="*/ 306442963 w 21600"/>
              <a:gd name="T7" fmla="*/ 563559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Time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18442" name="AutoShape 13"/>
          <p:cNvSpPr>
            <a:spLocks/>
          </p:cNvSpPr>
          <p:nvPr/>
        </p:nvSpPr>
        <p:spPr bwMode="auto">
          <a:xfrm>
            <a:off x="5105400" y="4614863"/>
            <a:ext cx="4037013" cy="398462"/>
          </a:xfrm>
          <a:custGeom>
            <a:avLst/>
            <a:gdLst>
              <a:gd name="T0" fmla="*/ 2147483646 w 21600"/>
              <a:gd name="T1" fmla="*/ 67798992 h 21600"/>
              <a:gd name="T2" fmla="*/ 2147483646 w 21600"/>
              <a:gd name="T3" fmla="*/ 67798992 h 21600"/>
              <a:gd name="T4" fmla="*/ 2147483646 w 21600"/>
              <a:gd name="T5" fmla="*/ 67798992 h 21600"/>
              <a:gd name="T6" fmla="*/ 2147483646 w 21600"/>
              <a:gd name="T7" fmla="*/ 6779899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Thread 2: 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y.transferTo(1,x)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1082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Deadlock = Cycles</a:t>
            </a:r>
            <a:endParaRPr lang="en-US" alt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Multiple threads depending on each other in a cycle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T2 has lock that T1 needs </a:t>
            </a:r>
          </a:p>
          <a:p>
            <a:pPr marL="742950" lvl="1" indent="-28575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T3 has lock that T2 needs</a:t>
            </a:r>
          </a:p>
          <a:p>
            <a:pPr marL="742950" lvl="1" indent="-28575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T1 has lock that T3 needs</a:t>
            </a:r>
          </a:p>
          <a:p>
            <a:pPr marL="742950" lvl="1" indent="-285750" defTabSz="914400" eaLnBrk="1">
              <a:spcBef>
                <a:spcPts val="400"/>
              </a:spcBef>
              <a:buFontTx/>
              <a:buChar char="–"/>
            </a:pPr>
            <a:endParaRPr lang="en-US" altLang="en-US" sz="2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Solution?</a:t>
            </a:r>
            <a:endParaRPr lang="en-US" altLang="en-US" smtClean="0"/>
          </a:p>
        </p:txBody>
      </p:sp>
      <p:sp>
        <p:nvSpPr>
          <p:cNvPr id="20485" name="AutoShape 4"/>
          <p:cNvSpPr>
            <a:spLocks/>
          </p:cNvSpPr>
          <p:nvPr/>
        </p:nvSpPr>
        <p:spPr bwMode="auto">
          <a:xfrm>
            <a:off x="3619500" y="1968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T</a:t>
            </a:r>
            <a:r>
              <a:rPr lang="en-US" altLang="en-US" sz="2400" baseline="-6000">
                <a:latin typeface="Arial" pitchFamily="34" charset="0"/>
                <a:cs typeface="Arial" pitchFamily="34" charset="0"/>
                <a:sym typeface="Arial" pitchFamily="34" charset="0"/>
              </a:rPr>
              <a:t>1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0486" name="AutoShape 5"/>
          <p:cNvSpPr>
            <a:spLocks/>
          </p:cNvSpPr>
          <p:nvPr/>
        </p:nvSpPr>
        <p:spPr bwMode="auto">
          <a:xfrm>
            <a:off x="4254500" y="29464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T</a:t>
            </a:r>
            <a:r>
              <a:rPr lang="en-US" altLang="en-US" sz="2400" baseline="-60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4322763" y="2332038"/>
            <a:ext cx="715962" cy="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4827588" y="2551113"/>
            <a:ext cx="471487" cy="46990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0489" name="AutoShape 8"/>
          <p:cNvSpPr>
            <a:spLocks/>
          </p:cNvSpPr>
          <p:nvPr/>
        </p:nvSpPr>
        <p:spPr bwMode="auto">
          <a:xfrm>
            <a:off x="5016500" y="1968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T</a:t>
            </a:r>
            <a:r>
              <a:rPr lang="en-US" altLang="en-US" sz="2400" baseline="-60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 flipV="1">
            <a:off x="4052888" y="2640013"/>
            <a:ext cx="374650" cy="376237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1033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How to Fix Deadlock?</a:t>
            </a:r>
            <a:endParaRPr lang="en-US" alt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defTabSz="914400" eaLnBrk="1">
              <a:spcBef>
                <a:spcPts val="600"/>
              </a:spcBef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In Banking example</a:t>
            </a: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838200" y="2055813"/>
            <a:ext cx="7543800" cy="3278187"/>
            <a:chOff x="0" y="-1"/>
            <a:chExt cx="7543800" cy="3276601"/>
          </a:xfrm>
        </p:grpSpPr>
        <p:sp>
          <p:nvSpPr>
            <p:cNvPr id="22534" name="AutoShape 5"/>
            <p:cNvSpPr>
              <a:spLocks/>
            </p:cNvSpPr>
            <p:nvPr/>
          </p:nvSpPr>
          <p:spPr bwMode="auto">
            <a:xfrm>
              <a:off x="0" y="0"/>
              <a:ext cx="7543800" cy="32766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22535" name="AutoShape 6"/>
            <p:cNvSpPr>
              <a:spLocks/>
            </p:cNvSpPr>
            <p:nvPr/>
          </p:nvSpPr>
          <p:spPr bwMode="auto">
            <a:xfrm>
              <a:off x="0" y="0"/>
              <a:ext cx="7543800" cy="308109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…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{…}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deposit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{…}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transferTo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amt,  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                      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a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.withdraw(amt);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a.deposit(amt);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  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7575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Starting Monday – graphs and graph algorithms</a:t>
            </a:r>
          </a:p>
          <a:p>
            <a:pPr lvl="1"/>
            <a:r>
              <a:rPr lang="en-US" dirty="0" smtClean="0"/>
              <a:t>Readings:  Weiss,  chapter 9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25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How to Fix Deadlock?</a:t>
            </a:r>
            <a:endParaRPr lang="en-US" alt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defTabSz="914400" eaLnBrk="1">
              <a:spcBef>
                <a:spcPts val="600"/>
              </a:spcBef>
            </a:pPr>
            <a: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Separate withdraw from deposit</a:t>
            </a: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Problems?</a:t>
            </a: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600"/>
              </a:spcBef>
            </a:pP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23557" name="Group 4"/>
          <p:cNvGrpSpPr>
            <a:grpSpLocks/>
          </p:cNvGrpSpPr>
          <p:nvPr/>
        </p:nvGrpSpPr>
        <p:grpSpPr bwMode="auto">
          <a:xfrm>
            <a:off x="838200" y="2055813"/>
            <a:ext cx="7543800" cy="3278187"/>
            <a:chOff x="0" y="-1"/>
            <a:chExt cx="7543800" cy="3276601"/>
          </a:xfrm>
        </p:grpSpPr>
        <p:sp>
          <p:nvSpPr>
            <p:cNvPr id="23558" name="AutoShape 5"/>
            <p:cNvSpPr>
              <a:spLocks/>
            </p:cNvSpPr>
            <p:nvPr/>
          </p:nvSpPr>
          <p:spPr bwMode="auto">
            <a:xfrm>
              <a:off x="0" y="0"/>
              <a:ext cx="7543800" cy="32766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23559" name="AutoShape 6"/>
            <p:cNvSpPr>
              <a:spLocks/>
            </p:cNvSpPr>
            <p:nvPr/>
          </p:nvSpPr>
          <p:spPr bwMode="auto">
            <a:xfrm>
              <a:off x="0" y="0"/>
              <a:ext cx="7543800" cy="308109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…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{…}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deposit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{…}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solidFill>
                    <a:srgbClr val="929292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transferTo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amt,  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                      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a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.withdraw(amt);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a.deposit(amt);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  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76752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Possible Solutions</a:t>
            </a:r>
            <a:endParaRPr lang="en-US" altLang="en-US" smtClean="0"/>
          </a:p>
        </p:txBody>
      </p:sp>
      <p:sp>
        <p:nvSpPr>
          <p:cNvPr id="24580" name="AutoShape 3"/>
          <p:cNvSpPr>
            <a:spLocks/>
          </p:cNvSpPr>
          <p:nvPr/>
        </p:nvSpPr>
        <p:spPr bwMode="auto">
          <a:xfrm>
            <a:off x="685800" y="1600200"/>
            <a:ext cx="8001000" cy="4495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marL="457200" indent="-4572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857250" indent="-4572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>
              <a:spcBef>
                <a:spcPts val="400"/>
              </a:spcBef>
              <a:buFontTx/>
              <a:buAutoNum type="arabicPeriod"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transferTo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not synchronized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exposes intermediate state after 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withdraw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before 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deposit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may be okay here, but exposes wrong total amount in bank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endParaRPr lang="en-US" altLang="en-US" sz="1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400"/>
              </a:spcBef>
              <a:buFontTx/>
              <a:buAutoNum type="arabicPeriod" startAt="2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Coarsen lock granularity: one lock for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all 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accounts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works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, but sacrifices concurrent deposits/withdrawals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endParaRPr lang="en-US" altLang="en-US" sz="1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400"/>
              </a:spcBef>
              <a:buFontTx/>
              <a:buAutoNum type="arabicPeriod" startAt="3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Give every bank-account a unique ID and always acquire locks in the same ID order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Entire program 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should obey this order to avoid cycles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83810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Ordering Accounts</a:t>
            </a:r>
            <a:endParaRPr lang="en-US" alt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279900" cy="5562600"/>
          </a:xfrm>
        </p:spPr>
        <p:txBody>
          <a:bodyPr/>
          <a:lstStyle/>
          <a:p>
            <a:pPr marL="228600" indent="-228600" defTabSz="914400" eaLnBrk="1">
              <a:spcBef>
                <a:spcPts val="600"/>
              </a:spcBef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Transfer from bank </a:t>
            </a:r>
            <a:b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account 5 to account 9</a:t>
            </a:r>
            <a:b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28600" indent="-2286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28600" indent="-2286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lock A5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lock A9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withdraw from A5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deposit to A9</a:t>
            </a:r>
            <a:endParaRPr lang="en-US" altLang="en-US" smtClean="0"/>
          </a:p>
        </p:txBody>
      </p:sp>
      <p:sp>
        <p:nvSpPr>
          <p:cNvPr id="25605" name="AutoShape 4"/>
          <p:cNvSpPr>
            <a:spLocks/>
          </p:cNvSpPr>
          <p:nvPr/>
        </p:nvSpPr>
        <p:spPr bwMode="auto">
          <a:xfrm>
            <a:off x="1206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A5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" name="Line 5"/>
          <p:cNvSpPr>
            <a:spLocks noChangeShapeType="1"/>
          </p:cNvSpPr>
          <p:nvPr/>
        </p:nvSpPr>
        <p:spPr bwMode="auto">
          <a:xfrm>
            <a:off x="1909763" y="2713038"/>
            <a:ext cx="715962" cy="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5607" name="AutoShape 6"/>
          <p:cNvSpPr>
            <a:spLocks/>
          </p:cNvSpPr>
          <p:nvPr/>
        </p:nvSpPr>
        <p:spPr bwMode="auto">
          <a:xfrm>
            <a:off x="2603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A9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0234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Ordering Accounts</a:t>
            </a:r>
            <a:endParaRPr lang="en-US" alt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279900" cy="5562600"/>
          </a:xfrm>
        </p:spPr>
        <p:txBody>
          <a:bodyPr/>
          <a:lstStyle/>
          <a:p>
            <a:pPr marL="228600" indent="-228600" defTabSz="914400" eaLnBrk="1">
              <a:spcBef>
                <a:spcPts val="600"/>
              </a:spcBef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Transfer from bank </a:t>
            </a:r>
            <a:b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account 5 to account 9</a:t>
            </a:r>
            <a:b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28600" indent="-2286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28600" indent="-2286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lock A5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lock A9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withdraw from A5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deposit to A9</a:t>
            </a:r>
            <a:endParaRPr lang="en-US" altLang="en-US" smtClean="0"/>
          </a:p>
        </p:txBody>
      </p:sp>
      <p:sp>
        <p:nvSpPr>
          <p:cNvPr id="26629" name="AutoShape 4"/>
          <p:cNvSpPr>
            <a:spLocks/>
          </p:cNvSpPr>
          <p:nvPr/>
        </p:nvSpPr>
        <p:spPr bwMode="auto">
          <a:xfrm>
            <a:off x="1206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A5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" name="Line 5"/>
          <p:cNvSpPr>
            <a:spLocks noChangeShapeType="1"/>
          </p:cNvSpPr>
          <p:nvPr/>
        </p:nvSpPr>
        <p:spPr bwMode="auto">
          <a:xfrm>
            <a:off x="1909763" y="2713038"/>
            <a:ext cx="715962" cy="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6631" name="AutoShape 6"/>
          <p:cNvSpPr>
            <a:spLocks/>
          </p:cNvSpPr>
          <p:nvPr/>
        </p:nvSpPr>
        <p:spPr bwMode="auto">
          <a:xfrm>
            <a:off x="2603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A9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6632" name="AutoShape 7"/>
          <p:cNvSpPr>
            <a:spLocks/>
          </p:cNvSpPr>
          <p:nvPr/>
        </p:nvSpPr>
        <p:spPr bwMode="auto">
          <a:xfrm>
            <a:off x="5003800" y="1295400"/>
            <a:ext cx="4279900" cy="5562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marL="2286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74700" indent="-2667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Transfer from bank </a:t>
            </a:r>
            <a:b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account 9 to account 5</a:t>
            </a:r>
            <a:b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lock</a:t>
            </a: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lock</a:t>
            </a: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withdraw from</a:t>
            </a: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deposit to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6633" name="AutoShape 8"/>
          <p:cNvSpPr>
            <a:spLocks/>
          </p:cNvSpPr>
          <p:nvPr/>
        </p:nvSpPr>
        <p:spPr bwMode="auto">
          <a:xfrm>
            <a:off x="5524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A5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6227763" y="2713038"/>
            <a:ext cx="715962" cy="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triangle" w="med" len="med"/>
            <a:tailEnd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6635" name="AutoShape 10"/>
          <p:cNvSpPr>
            <a:spLocks/>
          </p:cNvSpPr>
          <p:nvPr/>
        </p:nvSpPr>
        <p:spPr bwMode="auto">
          <a:xfrm>
            <a:off x="6921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A9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99955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Ordering Accounts</a:t>
            </a:r>
            <a:endParaRPr lang="en-US" alt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4279900" cy="5562600"/>
          </a:xfrm>
        </p:spPr>
        <p:txBody>
          <a:bodyPr/>
          <a:lstStyle/>
          <a:p>
            <a:pPr marL="228600" indent="-228600" defTabSz="914400" eaLnBrk="1">
              <a:spcBef>
                <a:spcPts val="600"/>
              </a:spcBef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Transfer from bank </a:t>
            </a:r>
            <a:b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account 5 to account 9</a:t>
            </a:r>
            <a:b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28600" indent="-2286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28600" indent="-2286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lock A5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lock A9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withdraw from A5</a:t>
            </a:r>
          </a:p>
          <a:p>
            <a:pPr marL="774700" lvl="1" indent="-266700" defTabSz="914400" eaLnBrk="1">
              <a:spcBef>
                <a:spcPts val="400"/>
              </a:spcBef>
              <a:buFontTx/>
              <a:buAutoNum type="arabicPeriod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deposit to A9</a:t>
            </a:r>
            <a:endParaRPr lang="en-US" altLang="en-US" smtClean="0"/>
          </a:p>
        </p:txBody>
      </p:sp>
      <p:sp>
        <p:nvSpPr>
          <p:cNvPr id="27653" name="AutoShape 4"/>
          <p:cNvSpPr>
            <a:spLocks/>
          </p:cNvSpPr>
          <p:nvPr/>
        </p:nvSpPr>
        <p:spPr bwMode="auto">
          <a:xfrm>
            <a:off x="1206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A5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" name="Line 5"/>
          <p:cNvSpPr>
            <a:spLocks noChangeShapeType="1"/>
          </p:cNvSpPr>
          <p:nvPr/>
        </p:nvSpPr>
        <p:spPr bwMode="auto">
          <a:xfrm>
            <a:off x="1909763" y="2713038"/>
            <a:ext cx="715962" cy="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7655" name="AutoShape 6"/>
          <p:cNvSpPr>
            <a:spLocks/>
          </p:cNvSpPr>
          <p:nvPr/>
        </p:nvSpPr>
        <p:spPr bwMode="auto">
          <a:xfrm>
            <a:off x="2603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A9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7656" name="AutoShape 7"/>
          <p:cNvSpPr>
            <a:spLocks/>
          </p:cNvSpPr>
          <p:nvPr/>
        </p:nvSpPr>
        <p:spPr bwMode="auto">
          <a:xfrm>
            <a:off x="5003800" y="1295400"/>
            <a:ext cx="4279900" cy="55626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marL="2286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74700" indent="-2667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Transfer from bank </a:t>
            </a:r>
            <a:b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account 9 to account 5</a:t>
            </a:r>
            <a:b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lock</a:t>
            </a: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lock</a:t>
            </a: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withdraw from</a:t>
            </a:r>
          </a:p>
          <a:p>
            <a:pPr lvl="1" eaLnBrk="1">
              <a:spcBef>
                <a:spcPts val="400"/>
              </a:spcBef>
              <a:buFontTx/>
              <a:buAutoNum type="arabicPeriod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deposit to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7657" name="AutoShape 8"/>
          <p:cNvSpPr>
            <a:spLocks/>
          </p:cNvSpPr>
          <p:nvPr/>
        </p:nvSpPr>
        <p:spPr bwMode="auto">
          <a:xfrm>
            <a:off x="5524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A5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6227763" y="2713038"/>
            <a:ext cx="715962" cy="0"/>
          </a:xfrm>
          <a:prstGeom prst="line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triangle" w="med" len="med"/>
            <a:tailEnd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defRPr>
            </a:lvl9pPr>
          </a:lstStyle>
          <a:p>
            <a:pPr eaLnBrk="1">
              <a:defRPr/>
            </a:pPr>
            <a:endParaRPr lang="en-US" altLang="en-US" sz="1200" smtClean="0">
              <a:latin typeface="Helvetica" charset="0"/>
              <a:ea typeface="+mn-ea"/>
              <a:sym typeface="Helvetica" charset="0"/>
            </a:endParaRPr>
          </a:p>
        </p:txBody>
      </p:sp>
      <p:sp>
        <p:nvSpPr>
          <p:cNvPr id="27659" name="AutoShape 10"/>
          <p:cNvSpPr>
            <a:spLocks/>
          </p:cNvSpPr>
          <p:nvPr/>
        </p:nvSpPr>
        <p:spPr bwMode="auto">
          <a:xfrm>
            <a:off x="6921500" y="2349500"/>
            <a:ext cx="688975" cy="688975"/>
          </a:xfrm>
          <a:custGeom>
            <a:avLst/>
            <a:gdLst>
              <a:gd name="T0" fmla="*/ 422233107 w 19679"/>
              <a:gd name="T1" fmla="*/ 463473367 h 19679"/>
              <a:gd name="T2" fmla="*/ 422233107 w 19679"/>
              <a:gd name="T3" fmla="*/ 463473367 h 19679"/>
              <a:gd name="T4" fmla="*/ 422233107 w 19679"/>
              <a:gd name="T5" fmla="*/ 463473367 h 19679"/>
              <a:gd name="T6" fmla="*/ 422233107 w 19679"/>
              <a:gd name="T7" fmla="*/ 463473367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ctr"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A9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7660" name="AutoShape 11"/>
          <p:cNvSpPr>
            <a:spLocks/>
          </p:cNvSpPr>
          <p:nvPr/>
        </p:nvSpPr>
        <p:spPr bwMode="auto">
          <a:xfrm>
            <a:off x="947738" y="5249863"/>
            <a:ext cx="5459412" cy="1144587"/>
          </a:xfrm>
          <a:custGeom>
            <a:avLst/>
            <a:gdLst>
              <a:gd name="T0" fmla="*/ 2147483646 w 21600"/>
              <a:gd name="T1" fmla="*/ 1606975720 h 21600"/>
              <a:gd name="T2" fmla="*/ 2147483646 w 21600"/>
              <a:gd name="T3" fmla="*/ 1606975720 h 21600"/>
              <a:gd name="T4" fmla="*/ 2147483646 w 21600"/>
              <a:gd name="T5" fmla="*/ 1606975720 h 21600"/>
              <a:gd name="T6" fmla="*/ 2147483646 w 21600"/>
              <a:gd name="T7" fmla="*/ 160697572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857250" indent="-4572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No interleavings will produce deadlock!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T1 cannot block on A9 until it has A5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T2 cannot acquire A9 until it has A5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19489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Banking Without Deadlocks</a:t>
            </a:r>
            <a:endParaRPr lang="en-US" altLang="en-US" dirty="0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28677" name="Group 4"/>
          <p:cNvGrpSpPr>
            <a:grpSpLocks/>
          </p:cNvGrpSpPr>
          <p:nvPr/>
        </p:nvGrpSpPr>
        <p:grpSpPr bwMode="auto">
          <a:xfrm>
            <a:off x="1066800" y="1066800"/>
            <a:ext cx="7086600" cy="5499100"/>
            <a:chOff x="0" y="0"/>
            <a:chExt cx="7086600" cy="5499175"/>
          </a:xfrm>
        </p:grpSpPr>
        <p:sp>
          <p:nvSpPr>
            <p:cNvPr id="28678" name="AutoShape 5"/>
            <p:cNvSpPr>
              <a:spLocks/>
            </p:cNvSpPr>
            <p:nvPr/>
          </p:nvSpPr>
          <p:spPr bwMode="auto">
            <a:xfrm>
              <a:off x="0" y="0"/>
              <a:ext cx="7086600" cy="54102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28679" name="AutoShape 6"/>
            <p:cNvSpPr>
              <a:spLocks/>
            </p:cNvSpPr>
            <p:nvPr/>
          </p:nvSpPr>
          <p:spPr bwMode="auto">
            <a:xfrm>
              <a:off x="0" y="0"/>
              <a:ext cx="7086600" cy="54991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…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acctNumber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; </a:t>
              </a:r>
              <a:r>
                <a:rPr lang="en-US" altLang="en-US" sz="2000" b="1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must be unique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transferTo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(int 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amt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,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a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(this.acctNumber &lt; a.acctNumber)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.withdraw(amt);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  a.deposit(amt);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}}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else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  </a:t>
              </a: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.withdraw(amt);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  a.deposit(amt);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}}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15277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Lock Ordering</a:t>
            </a:r>
            <a:endParaRPr lang="en-US" alt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Useful in many situations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e.g., when moving an item from work queue A to B, need to acquire locks in a particular order</a:t>
            </a:r>
            <a:b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Doesn’t always work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not all objects can be naturally ordered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Java StringBuffer append is subject to deadlocks</a:t>
            </a:r>
          </a:p>
          <a:p>
            <a:pPr marL="1371600" lvl="2" indent="-457200" defTabSz="914400" eaLnBrk="1">
              <a:spcBef>
                <a:spcPts val="400"/>
              </a:spcBef>
              <a:buFontTx/>
              <a:buChar char="‣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thread 1:  append string A onto string B</a:t>
            </a:r>
          </a:p>
          <a:p>
            <a:pPr marL="1371600" lvl="2" indent="-457200" defTabSz="914400" eaLnBrk="1">
              <a:spcBef>
                <a:spcPts val="400"/>
              </a:spcBef>
              <a:buFontTx/>
              <a:buChar char="‣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thread 2:  append string B onto string A</a:t>
            </a:r>
            <a:b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5751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Locking a Hashtable</a:t>
            </a:r>
            <a:endParaRPr lang="en-US" alt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Consider a hashtable with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many simultaneous </a:t>
            </a:r>
            <a:r>
              <a:rPr lang="en-US" alt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lookup</a:t>
            </a:r>
            <a:r>
              <a:rPr lang="en-US" altLang="en-US" sz="200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operations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rare </a:t>
            </a:r>
            <a:r>
              <a:rPr lang="en-US" alt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insert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operations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endParaRPr lang="en-US" altLang="en-US" sz="2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What’s the right locking strategy?</a:t>
            </a:r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41464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Read vs. Write Locks</a:t>
            </a:r>
            <a:endParaRPr lang="en-US" alt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Recall race conditions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two simultaneous write to same location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one write, one simultaneous read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endParaRPr lang="en-US" altLang="en-US" sz="2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But two simultaneous reads OK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Synchronize is too strict</a:t>
            </a:r>
          </a:p>
          <a:p>
            <a:pPr marL="857250" lvl="1" indent="-457200" defTabSz="914400" eaLnBrk="1">
              <a:spcBef>
                <a:spcPts val="400"/>
              </a:spcBef>
              <a:buFontTx/>
              <a:buChar char="–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blocks simultaneous reads</a:t>
            </a:r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1945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Readers/Writer Locks</a:t>
            </a:r>
            <a:endParaRPr lang="en-US" altLang="en-US" smtClean="0"/>
          </a:p>
        </p:txBody>
      </p:sp>
      <p:sp>
        <p:nvSpPr>
          <p:cNvPr id="32772" name="AutoShape 3"/>
          <p:cNvSpPr>
            <a:spLocks/>
          </p:cNvSpPr>
          <p:nvPr/>
        </p:nvSpPr>
        <p:spPr bwMode="auto">
          <a:xfrm>
            <a:off x="685800" y="1524000"/>
            <a:ext cx="7924800" cy="4648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marL="252413" indent="-252413" defTabSz="904875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35013" indent="-282575" defTabSz="904875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 defTabSz="904875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 defTabSz="904875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 defTabSz="904875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>
              <a:spcBef>
                <a:spcPts val="400"/>
              </a:spcBef>
            </a:pP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A new synchronization ADT: The </a:t>
            </a:r>
            <a:r>
              <a:rPr lang="en-US" altLang="en-US" sz="1900">
                <a:solidFill>
                  <a:srgbClr val="3333C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readers/writer lock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endParaRPr lang="en-US" altLang="en-US" sz="9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400"/>
              </a:spcBef>
              <a:buFontTx/>
              <a:buChar char="•"/>
            </a:pP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A lock’s states fall into three categories: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“not held” 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“held for writing” by one thread 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“held for reading” by </a:t>
            </a:r>
            <a:r>
              <a:rPr lang="en-US" altLang="en-US" sz="1900" i="1">
                <a:latin typeface="Arial" pitchFamily="34" charset="0"/>
                <a:cs typeface="Arial" pitchFamily="34" charset="0"/>
                <a:sym typeface="Arial" pitchFamily="34" charset="0"/>
              </a:rPr>
              <a:t>one or more</a:t>
            </a: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 threads</a:t>
            </a:r>
          </a:p>
          <a:p>
            <a:pPr eaLnBrk="1">
              <a:spcBef>
                <a:spcPts val="400"/>
              </a:spcBef>
            </a:pPr>
            <a:endParaRPr lang="en-US" altLang="en-US" sz="9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•"/>
            </a:pPr>
            <a:r>
              <a:rPr lang="en-US" altLang="en-US" sz="19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new:</a:t>
            </a: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 make a new lock, initially “not held”</a:t>
            </a:r>
          </a:p>
          <a:p>
            <a:pPr eaLnBrk="1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•"/>
            </a:pPr>
            <a:r>
              <a:rPr lang="en-US" altLang="en-US" sz="19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acquire_write:</a:t>
            </a: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  block if currently “held for reading” or “held for writing”, else make “held for writing”</a:t>
            </a:r>
          </a:p>
          <a:p>
            <a:pPr eaLnBrk="1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•"/>
            </a:pPr>
            <a:r>
              <a:rPr lang="en-US" altLang="en-US" sz="19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release_write:</a:t>
            </a: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  make “not held”</a:t>
            </a:r>
          </a:p>
          <a:p>
            <a:pPr eaLnBrk="1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•"/>
            </a:pPr>
            <a:r>
              <a:rPr lang="en-US" altLang="en-US" sz="19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acquire_read:</a:t>
            </a: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  block if currently “held for writing”, else make/keep “held for reading” and increment </a:t>
            </a:r>
            <a:r>
              <a:rPr lang="en-US" altLang="en-US" sz="1900" i="1">
                <a:latin typeface="Arial" pitchFamily="34" charset="0"/>
                <a:cs typeface="Arial" pitchFamily="34" charset="0"/>
                <a:sym typeface="Arial" pitchFamily="34" charset="0"/>
              </a:rPr>
              <a:t>readers count</a:t>
            </a:r>
          </a:p>
          <a:p>
            <a:pPr eaLnBrk="1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•"/>
            </a:pPr>
            <a:r>
              <a:rPr lang="en-US" altLang="en-US" sz="1900" b="1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release_read:</a:t>
            </a:r>
            <a:r>
              <a:rPr lang="en-US" altLang="en-US" sz="1900">
                <a:latin typeface="Arial" pitchFamily="34" charset="0"/>
                <a:cs typeface="Arial" pitchFamily="34" charset="0"/>
                <a:sym typeface="Arial" pitchFamily="34" charset="0"/>
              </a:rPr>
              <a:t>  decrement readers count, if 0, make “not held”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32775" name="AutoShape 6"/>
          <p:cNvSpPr>
            <a:spLocks/>
          </p:cNvSpPr>
          <p:nvPr/>
        </p:nvSpPr>
        <p:spPr bwMode="auto">
          <a:xfrm>
            <a:off x="2453490" y="5658643"/>
            <a:ext cx="3687778" cy="1027113"/>
          </a:xfrm>
          <a:custGeom>
            <a:avLst/>
            <a:gdLst>
              <a:gd name="T0" fmla="*/ 2147483646 w 21600"/>
              <a:gd name="T1" fmla="*/ 1165978628 h 21600"/>
              <a:gd name="T2" fmla="*/ 2147483646 w 21600"/>
              <a:gd name="T3" fmla="*/ 1165978628 h 21600"/>
              <a:gd name="T4" fmla="*/ 2147483646 w 21600"/>
              <a:gd name="T5" fmla="*/ 1165978628 h 21600"/>
              <a:gd name="T6" fmla="*/ 2147483646 w 21600"/>
              <a:gd name="T7" fmla="*/ 116597862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B0F0"/>
            </a:solidFill>
          </a:ln>
          <a:effectLst/>
          <a:extLst/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>
              <a:spcBef>
                <a:spcPts val="0"/>
              </a:spcBef>
            </a:pPr>
            <a:r>
              <a:rPr lang="en-US" altLang="en-US" sz="2000" dirty="0">
                <a:latin typeface="Arial Bold" charset="0"/>
                <a:sym typeface="Arial Bold" charset="0"/>
              </a:rPr>
              <a:t>0 </a:t>
            </a:r>
            <a:r>
              <a:rPr lang="en-US" altLang="en-US" sz="2000" dirty="0">
                <a:latin typeface="Symbol" pitchFamily="18" charset="2"/>
                <a:sym typeface="Symbol" pitchFamily="18" charset="2"/>
              </a:rPr>
              <a:t> </a:t>
            </a:r>
            <a:r>
              <a:rPr lang="en-US" altLang="en-US" sz="2000" dirty="0">
                <a:latin typeface="Arial Bold" charset="0"/>
                <a:sym typeface="Arial Bold" charset="0"/>
              </a:rPr>
              <a:t>writers </a:t>
            </a:r>
            <a:r>
              <a:rPr lang="en-US" altLang="en-US" sz="2000" dirty="0">
                <a:latin typeface="Symbol" pitchFamily="18" charset="2"/>
                <a:sym typeface="Symbol" pitchFamily="18" charset="2"/>
              </a:rPr>
              <a:t> </a:t>
            </a:r>
            <a:r>
              <a:rPr lang="en-US" altLang="en-US" sz="2000" dirty="0">
                <a:latin typeface="Arial Bold" charset="0"/>
                <a:sym typeface="Arial Bold" charset="0"/>
              </a:rPr>
              <a:t>1</a:t>
            </a:r>
            <a:endParaRPr lang="en-US" altLang="en-US" sz="2400" dirty="0">
              <a:latin typeface="Times New Roman Bold" charset="0"/>
              <a:sym typeface="Times New Roman Bold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sz="2000" dirty="0">
                <a:latin typeface="Arial Bold" charset="0"/>
                <a:sym typeface="Arial Bold" charset="0"/>
              </a:rPr>
              <a:t>0</a:t>
            </a:r>
            <a:r>
              <a:rPr lang="en-US" altLang="en-US" sz="2000" dirty="0">
                <a:latin typeface="Times New Roman Bold" charset="0"/>
                <a:sym typeface="Times New Roman Bold" charset="0"/>
              </a:rPr>
              <a:t> </a:t>
            </a:r>
            <a:r>
              <a:rPr lang="en-US" altLang="en-US" sz="2000" dirty="0">
                <a:latin typeface="Symbol" pitchFamily="18" charset="2"/>
                <a:sym typeface="Symbol" pitchFamily="18" charset="2"/>
              </a:rPr>
              <a:t></a:t>
            </a:r>
            <a:r>
              <a:rPr lang="en-US" altLang="en-US" sz="2000" dirty="0">
                <a:latin typeface="Times New Roman Bold" charset="0"/>
                <a:sym typeface="Times New Roman Bold" charset="0"/>
              </a:rPr>
              <a:t> </a:t>
            </a:r>
            <a:r>
              <a:rPr lang="en-US" altLang="en-US" sz="2000" dirty="0">
                <a:latin typeface="Arial Bold" charset="0"/>
                <a:sym typeface="Arial Bold" charset="0"/>
              </a:rPr>
              <a:t>readers</a:t>
            </a:r>
            <a:endParaRPr lang="en-US" altLang="en-US" sz="2400" dirty="0">
              <a:latin typeface="Times New Roman Bold" charset="0"/>
              <a:sym typeface="Times New Roman Bold" charset="0"/>
            </a:endParaRPr>
          </a:p>
          <a:p>
            <a:pPr eaLnBrk="1">
              <a:spcBef>
                <a:spcPts val="0"/>
              </a:spcBef>
            </a:pPr>
            <a:r>
              <a:rPr lang="en-US" altLang="en-US" sz="2000" dirty="0">
                <a:latin typeface="Arial Bold" charset="0"/>
                <a:sym typeface="Arial Bold" charset="0"/>
              </a:rPr>
              <a:t>w</a:t>
            </a:r>
            <a:r>
              <a:rPr lang="en-US" altLang="en-US" sz="2000" dirty="0" smtClean="0">
                <a:latin typeface="Arial Bold" charset="0"/>
                <a:sym typeface="Arial Bold" charset="0"/>
              </a:rPr>
              <a:t>riters</a:t>
            </a:r>
            <a:r>
              <a:rPr lang="en-US" altLang="en-US" sz="20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==0 || </a:t>
            </a:r>
            <a:r>
              <a:rPr lang="en-US" altLang="en-US" sz="2000" dirty="0" smtClean="0">
                <a:latin typeface="Arial Bold" charset="0"/>
                <a:sym typeface="Arial Bold" charset="0"/>
              </a:rPr>
              <a:t>readers</a:t>
            </a:r>
            <a:r>
              <a:rPr lang="en-US" alt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Arial Bold" charset="0"/>
              </a:rPr>
              <a:t>==</a:t>
            </a:r>
            <a:r>
              <a:rPr lang="en-US" altLang="en-US" sz="2000" dirty="0">
                <a:latin typeface="Arial Bold" charset="0"/>
                <a:sym typeface="Arial Bold" charset="0"/>
              </a:rPr>
              <a:t>0</a:t>
            </a:r>
            <a:endParaRPr lang="en-US" altLang="en-US" sz="2400" dirty="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3858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BEA6C-37E7-B957-C615-6B7658C62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Midterm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90DD3-38E5-2C5A-EBB9-1BE0699F7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7732D-F41F-8E31-61C9-1A8E9D7C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F5BA4-1B42-C1DE-BC5D-A7C2EDAB5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C78906-DDFD-1640-BEB7-371A68EDD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196" y="1417638"/>
            <a:ext cx="7124700" cy="8001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9EF3C0-2F3C-DEDB-BFD4-1DB26971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72980"/>
            <a:ext cx="9144000" cy="193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270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In Java</a:t>
            </a:r>
            <a:endParaRPr lang="en-US" alt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114300" indent="-114300" defTabSz="914400" eaLnBrk="1">
              <a:spcBef>
                <a:spcPts val="400"/>
              </a:spcBef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Java’s </a:t>
            </a:r>
            <a:r>
              <a:rPr lang="en-US" altLang="en-US" sz="2000" b="1" smtClean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synchronized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statement does not support readers/writer</a:t>
            </a:r>
          </a:p>
          <a:p>
            <a:pPr marL="114300" indent="-114300" defTabSz="914400" eaLnBrk="1">
              <a:spcBef>
                <a:spcPts val="400"/>
              </a:spcBef>
            </a:pPr>
            <a:endParaRPr lang="en-US" altLang="en-US" sz="1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14300" indent="-114300" defTabSz="914400" eaLnBrk="1">
              <a:spcBef>
                <a:spcPts val="400"/>
              </a:spcBef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Instead, library </a:t>
            </a:r>
          </a:p>
          <a:p>
            <a:pPr marL="114300" indent="-114300" defTabSz="914400" eaLnBrk="1">
              <a:spcBef>
                <a:spcPts val="400"/>
              </a:spcBef>
            </a:pPr>
            <a:r>
              <a:rPr lang="en-US" alt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java.util.concurrent.locks.ReentrantReadWriteLock</a:t>
            </a:r>
            <a:r>
              <a:rPr lang="en-US" altLang="en-US" sz="200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</a:p>
          <a:p>
            <a:pPr marL="114300" indent="-114300" defTabSz="914400" eaLnBrk="1">
              <a:spcBef>
                <a:spcPts val="400"/>
              </a:spcBef>
              <a:buFontTx/>
              <a:buChar char="•"/>
            </a:pPr>
            <a:endParaRPr lang="en-US" altLang="en-US" sz="2000" smtClean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114300" indent="-114300" defTabSz="914400" eaLnBrk="1">
              <a:spcBef>
                <a:spcPts val="400"/>
              </a:spcBef>
              <a:buFontTx/>
              <a:buChar char="•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Different interface: methods </a:t>
            </a:r>
            <a:r>
              <a:rPr lang="en-US" alt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readLock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and </a:t>
            </a:r>
            <a:r>
              <a:rPr lang="en-US" alt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writeLock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return objects that themselves have </a:t>
            </a:r>
            <a:r>
              <a:rPr lang="en-US" alt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lock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and </a:t>
            </a:r>
            <a:r>
              <a:rPr lang="en-US" altLang="en-US" sz="2000" b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unlock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 methods</a:t>
            </a:r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65471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Concurrency Summary</a:t>
            </a:r>
            <a:endParaRPr lang="en-US" altLang="en-US" smtClean="0"/>
          </a:p>
        </p:txBody>
      </p:sp>
      <p:sp>
        <p:nvSpPr>
          <p:cNvPr id="44036" name="AutoShape 3"/>
          <p:cNvSpPr>
            <a:spLocks/>
          </p:cNvSpPr>
          <p:nvPr/>
        </p:nvSpPr>
        <p:spPr bwMode="auto">
          <a:xfrm>
            <a:off x="685800" y="1447800"/>
            <a:ext cx="7772400" cy="4572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marL="342900" indent="-3429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>
              <a:spcBef>
                <a:spcPts val="400"/>
              </a:spcBef>
              <a:buFontTx/>
              <a:buChar char="•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Parallelism is powerful, but introduces new concurrency issues: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Data races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Interleaving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Deadlocks</a:t>
            </a:r>
          </a:p>
          <a:p>
            <a:pPr eaLnBrk="1">
              <a:spcBef>
                <a:spcPts val="400"/>
              </a:spcBef>
              <a:buFontTx/>
              <a:buChar char="•"/>
            </a:pPr>
            <a:endParaRPr lang="en-US" altLang="en-US" sz="1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400"/>
              </a:spcBef>
              <a:buFontTx/>
              <a:buChar char="•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Requires synchronization</a:t>
            </a:r>
          </a:p>
          <a:p>
            <a:pPr lvl="1" eaLnBrk="1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Locks for 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mutual 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exclusion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 eaLnBrk="1">
              <a:spcBef>
                <a:spcPts val="400"/>
              </a:spcBef>
              <a:buFontTx/>
              <a:buChar char="–"/>
            </a:pPr>
            <a:endParaRPr lang="en-US" altLang="en-US" sz="1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eaLnBrk="1">
              <a:spcBef>
                <a:spcPts val="400"/>
              </a:spcBef>
              <a:buFontTx/>
              <a:buChar char="•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Guidelines for correct use help avoid common pitfalls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1676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>
                <a:solidFill>
                  <a:schemeClr val="accent2"/>
                </a:solidFill>
              </a:rPr>
              <a:t>Really</a:t>
            </a:r>
            <a:r>
              <a:rPr lang="en-US"/>
              <a:t> sharing memory between Threads </a:t>
            </a:r>
          </a:p>
        </p:txBody>
      </p:sp>
      <p:sp>
        <p:nvSpPr>
          <p:cNvPr id="22531" name="Oval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86200" y="2286000"/>
            <a:ext cx="4267200" cy="3200400"/>
          </a:xfrm>
          <a:prstGeom prst="ellipse">
            <a:avLst/>
          </a:prstGeom>
          <a:noFill/>
          <a:ln w="476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2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132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3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656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4" name="Rectangle 1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34000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5" name="Rectangle 14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486400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6" name="Rectangle 1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32488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7" name="Rectangle 1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084888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8" name="Rectangle 2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865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9" name="Rectangle 2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018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0" name="Rectangle 2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170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1" name="Rectangle 2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322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2" name="Rectangle 2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4752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3" name="Rectangle 3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627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4" name="Rectangle 3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780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5" name="Rectangle 3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932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6" name="Rectangle 3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084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cxnSp>
        <p:nvCxnSpPr>
          <p:cNvPr id="22547" name="Straight Arrow Connector 37"/>
          <p:cNvCxnSpPr>
            <a:cxnSpLocks noChangeShapeType="1"/>
            <a:stCxn id="22533" idx="3"/>
            <a:endCxn id="22534" idx="1"/>
          </p:cNvCxnSpPr>
          <p:nvPr>
            <p:custDataLst>
              <p:tags r:id="rId18"/>
            </p:custDataLst>
          </p:nvPr>
        </p:nvCxnSpPr>
        <p:spPr bwMode="auto">
          <a:xfrm flipV="1">
            <a:off x="5018088" y="3467100"/>
            <a:ext cx="315912" cy="9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8" name="Straight Arrow Connector 39"/>
          <p:cNvCxnSpPr>
            <a:cxnSpLocks noChangeShapeType="1"/>
            <a:stCxn id="22535" idx="3"/>
            <a:endCxn id="22536" idx="1"/>
          </p:cNvCxnSpPr>
          <p:nvPr>
            <p:custDataLst>
              <p:tags r:id="rId19"/>
            </p:custDataLst>
          </p:nvPr>
        </p:nvCxnSpPr>
        <p:spPr bwMode="auto">
          <a:xfrm>
            <a:off x="5638800" y="3467100"/>
            <a:ext cx="2936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49" name="TextBox 47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294438" y="914400"/>
            <a:ext cx="28495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Heap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 for all objects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and static fields, 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shared</a:t>
            </a:r>
            <a:b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by all threads</a:t>
            </a:r>
          </a:p>
        </p:txBody>
      </p:sp>
      <p:sp>
        <p:nvSpPr>
          <p:cNvPr id="22550" name="TextBox 48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52400" y="1676400"/>
            <a:ext cx="4373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2 Threads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, each with own 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unshared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 </a:t>
            </a:r>
            <a:b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call stack and “program counter” </a:t>
            </a:r>
          </a:p>
        </p:txBody>
      </p:sp>
      <p:sp>
        <p:nvSpPr>
          <p:cNvPr id="22551" name="Oval 6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62000" y="34290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2" name="Rectangle 6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914400" y="39624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65" name="TextBox 64"/>
          <p:cNvSpPr txBox="1"/>
          <p:nvPr>
            <p:custDataLst>
              <p:tags r:id="rId24"/>
            </p:custDataLst>
          </p:nvPr>
        </p:nvSpPr>
        <p:spPr>
          <a:xfrm>
            <a:off x="762000" y="35925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pc=0x…</a:t>
            </a:r>
          </a:p>
        </p:txBody>
      </p:sp>
      <p:sp>
        <p:nvSpPr>
          <p:cNvPr id="22554" name="Rectangle 65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914400" y="4114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5" name="Rectangle 6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914400" y="4267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6" name="Rectangle 6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914400" y="4419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69" name="TextBox 68"/>
          <p:cNvSpPr txBox="1"/>
          <p:nvPr>
            <p:custDataLst>
              <p:tags r:id="rId28"/>
            </p:custDataLst>
          </p:nvPr>
        </p:nvSpPr>
        <p:spPr>
          <a:xfrm rot="5400000">
            <a:off x="1027112" y="45926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…</a:t>
            </a:r>
          </a:p>
        </p:txBody>
      </p:sp>
      <p:sp>
        <p:nvSpPr>
          <p:cNvPr id="22558" name="Oval 69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847975" y="47244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9" name="Rectangle 70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000375" y="5257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31"/>
            </p:custDataLst>
          </p:nvPr>
        </p:nvSpPr>
        <p:spPr>
          <a:xfrm>
            <a:off x="2847975" y="48879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pc=0x…</a:t>
            </a:r>
          </a:p>
        </p:txBody>
      </p:sp>
      <p:sp>
        <p:nvSpPr>
          <p:cNvPr id="22561" name="Rectangle 72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3000375" y="5410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62" name="Rectangle 73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3000375" y="5562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63" name="Rectangle 7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000375" y="57150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76" name="TextBox 75"/>
          <p:cNvSpPr txBox="1"/>
          <p:nvPr>
            <p:custDataLst>
              <p:tags r:id="rId35"/>
            </p:custDataLst>
          </p:nvPr>
        </p:nvSpPr>
        <p:spPr>
          <a:xfrm rot="5400000">
            <a:off x="3113087" y="58880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…</a:t>
            </a:r>
          </a:p>
        </p:txBody>
      </p:sp>
      <p:cxnSp>
        <p:nvCxnSpPr>
          <p:cNvPr id="22565" name="Straight Arrow Connector 81"/>
          <p:cNvCxnSpPr>
            <a:cxnSpLocks noChangeShapeType="1"/>
            <a:stCxn id="22563" idx="3"/>
            <a:endCxn id="22532" idx="1"/>
          </p:cNvCxnSpPr>
          <p:nvPr>
            <p:custDataLst>
              <p:tags r:id="rId36"/>
            </p:custDataLst>
          </p:nvPr>
        </p:nvCxnSpPr>
        <p:spPr bwMode="auto">
          <a:xfrm flipV="1">
            <a:off x="3457575" y="3476625"/>
            <a:ext cx="1255713" cy="23145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66" name="Rectangle 84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477000" y="334327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67" name="Rectangle 85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629400" y="334327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cxnSp>
        <p:nvCxnSpPr>
          <p:cNvPr id="22568" name="Straight Arrow Connector 87"/>
          <p:cNvCxnSpPr>
            <a:cxnSpLocks noChangeShapeType="1"/>
            <a:stCxn id="22537" idx="3"/>
            <a:endCxn id="22566" idx="1"/>
          </p:cNvCxnSpPr>
          <p:nvPr>
            <p:custDataLst>
              <p:tags r:id="rId39"/>
            </p:custDataLst>
          </p:nvPr>
        </p:nvCxnSpPr>
        <p:spPr bwMode="auto">
          <a:xfrm flipV="1">
            <a:off x="6237288" y="3457575"/>
            <a:ext cx="239712" cy="9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69" name="Line 7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7010400" y="1828800"/>
            <a:ext cx="3048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0" name="Line 78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1295400" y="2362200"/>
            <a:ext cx="1143000" cy="914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1" name="Line 79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3276600" y="2362200"/>
            <a:ext cx="0" cy="2286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cxnSp>
        <p:nvCxnSpPr>
          <p:cNvPr id="22572" name="Straight Arrow Connector 81"/>
          <p:cNvCxnSpPr>
            <a:cxnSpLocks noChangeShapeType="1"/>
            <a:stCxn id="22552" idx="3"/>
            <a:endCxn id="22532" idx="1"/>
          </p:cNvCxnSpPr>
          <p:nvPr>
            <p:custDataLst>
              <p:tags r:id="rId43"/>
            </p:custDataLst>
          </p:nvPr>
        </p:nvCxnSpPr>
        <p:spPr bwMode="auto">
          <a:xfrm flipV="1">
            <a:off x="1371600" y="3476625"/>
            <a:ext cx="3341688" cy="5619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73" name="Straight Arrow Connector 81"/>
          <p:cNvCxnSpPr>
            <a:cxnSpLocks noChangeShapeType="1"/>
            <a:stCxn id="22559" idx="3"/>
            <a:endCxn id="22538" idx="1"/>
          </p:cNvCxnSpPr>
          <p:nvPr>
            <p:custDataLst>
              <p:tags r:id="rId44"/>
            </p:custDataLst>
          </p:nvPr>
        </p:nvCxnSpPr>
        <p:spPr bwMode="auto">
          <a:xfrm flipV="1">
            <a:off x="3457575" y="4695825"/>
            <a:ext cx="1408113" cy="638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74" name="Straight Arrow Connector 81"/>
          <p:cNvCxnSpPr>
            <a:cxnSpLocks noChangeShapeType="1"/>
            <a:stCxn id="22554" idx="3"/>
            <a:endCxn id="22538" idx="1"/>
          </p:cNvCxnSpPr>
          <p:nvPr>
            <p:custDataLst>
              <p:tags r:id="rId45"/>
            </p:custDataLst>
          </p:nvPr>
        </p:nvCxnSpPr>
        <p:spPr bwMode="auto">
          <a:xfrm>
            <a:off x="1371600" y="4191000"/>
            <a:ext cx="3494088" cy="5048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75" name="Rectangle 33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2372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6" name="Rectangle 3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394450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7" name="Rectangle 33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6546850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8" name="Rectangle 33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699250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85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/>
          </p:cNvSpPr>
          <p:nvPr>
            <p:ph type="title"/>
          </p:nvPr>
        </p:nvSpPr>
        <p:spPr bwMode="auto">
          <a:xfrm>
            <a:off x="685800" y="152400"/>
            <a:ext cx="7772400" cy="68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876300"/>
            <a:r>
              <a:rPr lang="en-US" altLang="en-US" sz="4200">
                <a:latin typeface="Arial" pitchFamily="34" charset="0"/>
                <a:cs typeface="Arial" pitchFamily="34" charset="0"/>
                <a:sym typeface="Arial" pitchFamily="34" charset="0"/>
              </a:rPr>
              <a:t>Banking</a:t>
            </a:r>
            <a:endParaRPr lang="en-US" altLang="en-US"/>
          </a:p>
        </p:txBody>
      </p:sp>
      <p:sp>
        <p:nvSpPr>
          <p:cNvPr id="4098" name="Rectangle 2"/>
          <p:cNvSpPr>
            <a:spLocks noGrp="1"/>
          </p:cNvSpPr>
          <p:nvPr>
            <p:ph idx="1"/>
          </p:nvPr>
        </p:nvSpPr>
        <p:spPr bwMode="auto">
          <a:xfrm>
            <a:off x="609600" y="914400"/>
            <a:ext cx="8001000" cy="838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09538" indent="-109538" defTabSz="914400">
              <a:spcBef>
                <a:spcPts val="400"/>
              </a:spcBef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Two threads both trying to 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withdraw(100)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from the </a:t>
            </a:r>
            <a:r>
              <a:rPr lang="en-US" altLang="en-US" sz="2000">
                <a:solidFill>
                  <a:srgbClr val="3333C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same account:</a:t>
            </a:r>
          </a:p>
          <a:p>
            <a:pPr marL="109538" indent="-109538" defTabSz="914400">
              <a:spcBef>
                <a:spcPts val="400"/>
              </a:spcBef>
              <a:buFontTx/>
              <a:buChar char="•"/>
            </a:pPr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Assume initial </a:t>
            </a:r>
            <a:r>
              <a:rPr lang="en-US" altLang="en-US" sz="18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balance</a:t>
            </a:r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 150</a:t>
            </a:r>
            <a:endParaRPr lang="en-US" altLang="en-US"/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1219200" y="1752600"/>
            <a:ext cx="7010400" cy="3835400"/>
            <a:chOff x="0" y="0"/>
            <a:chExt cx="7010400" cy="3835475"/>
          </a:xfrm>
        </p:grpSpPr>
        <p:sp>
          <p:nvSpPr>
            <p:cNvPr id="4100" name="AutoShape 4"/>
            <p:cNvSpPr>
              <a:spLocks/>
            </p:cNvSpPr>
            <p:nvPr/>
          </p:nvSpPr>
          <p:spPr bwMode="auto">
            <a:xfrm>
              <a:off x="0" y="0"/>
              <a:ext cx="7010400" cy="38100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4101" name="AutoShape 5"/>
            <p:cNvSpPr>
              <a:spLocks/>
            </p:cNvSpPr>
            <p:nvPr/>
          </p:nvSpPr>
          <p:spPr bwMode="auto">
            <a:xfrm>
              <a:off x="0" y="0"/>
              <a:ext cx="7010400" cy="383547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0;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      {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return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balance; }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void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 balance = x; } 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void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WithdrawTooLargeException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…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other operations like deposit, etc.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906463" y="6170613"/>
            <a:ext cx="2901950" cy="989012"/>
            <a:chOff x="0" y="-1"/>
            <a:chExt cx="2903538" cy="988644"/>
          </a:xfrm>
        </p:grpSpPr>
        <p:sp>
          <p:nvSpPr>
            <p:cNvPr id="4103" name="AutoShape 7"/>
            <p:cNvSpPr>
              <a:spLocks/>
            </p:cNvSpPr>
            <p:nvPr/>
          </p:nvSpPr>
          <p:spPr bwMode="auto">
            <a:xfrm>
              <a:off x="0" y="0"/>
              <a:ext cx="2903538" cy="5334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4104" name="AutoShape 8"/>
            <p:cNvSpPr>
              <a:spLocks/>
            </p:cNvSpPr>
            <p:nvPr/>
          </p:nvSpPr>
          <p:spPr bwMode="auto">
            <a:xfrm>
              <a:off x="0" y="0"/>
              <a:ext cx="2903538" cy="988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x.withdraw(100);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</p:grpSp>
      <p:sp>
        <p:nvSpPr>
          <p:cNvPr id="4105" name="AutoShape 9"/>
          <p:cNvSpPr>
            <a:spLocks/>
          </p:cNvSpPr>
          <p:nvPr/>
        </p:nvSpPr>
        <p:spPr bwMode="auto">
          <a:xfrm>
            <a:off x="1752600" y="579120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1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4876800" y="6170613"/>
            <a:ext cx="2901950" cy="989012"/>
            <a:chOff x="0" y="-1"/>
            <a:chExt cx="2903538" cy="988644"/>
          </a:xfrm>
        </p:grpSpPr>
        <p:sp>
          <p:nvSpPr>
            <p:cNvPr id="4107" name="AutoShape 11"/>
            <p:cNvSpPr>
              <a:spLocks/>
            </p:cNvSpPr>
            <p:nvPr/>
          </p:nvSpPr>
          <p:spPr bwMode="auto">
            <a:xfrm>
              <a:off x="0" y="0"/>
              <a:ext cx="2903538" cy="5334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4108" name="AutoShape 12"/>
            <p:cNvSpPr>
              <a:spLocks/>
            </p:cNvSpPr>
            <p:nvPr/>
          </p:nvSpPr>
          <p:spPr bwMode="auto">
            <a:xfrm>
              <a:off x="0" y="0"/>
              <a:ext cx="2903538" cy="988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x.withdraw(100);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</p:grpSp>
      <p:sp>
        <p:nvSpPr>
          <p:cNvPr id="4109" name="AutoShape 13"/>
          <p:cNvSpPr>
            <a:spLocks/>
          </p:cNvSpPr>
          <p:nvPr/>
        </p:nvSpPr>
        <p:spPr bwMode="auto">
          <a:xfrm>
            <a:off x="5722938" y="579120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2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5848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>
                <a:latin typeface="Arial" pitchFamily="34" charset="0"/>
                <a:cs typeface="Arial" pitchFamily="34" charset="0"/>
                <a:sym typeface="Arial" pitchFamily="34" charset="0"/>
              </a:rPr>
              <a:t>Race Conditions</a:t>
            </a:r>
            <a:endParaRPr lang="en-US" altLang="en-US" dirty="0"/>
          </a:p>
        </p:txBody>
      </p:sp>
      <p:sp>
        <p:nvSpPr>
          <p:cNvPr id="6146" name="Rectangle 2"/>
          <p:cNvSpPr>
            <a:spLocks noGrp="1"/>
          </p:cNvSpPr>
          <p:nvPr>
            <p:ph idx="1"/>
          </p:nvPr>
        </p:nvSpPr>
        <p:spPr bwMode="auto">
          <a:xfrm>
            <a:off x="685800" y="1219200"/>
            <a:ext cx="8114168" cy="533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race condition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:  program executes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inconsistently due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ordering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of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threads</a:t>
            </a:r>
          </a:p>
          <a:p>
            <a:pPr marL="0" indent="0" defTabSz="914400">
              <a:spcBef>
                <a:spcPts val="500"/>
              </a:spcBef>
              <a:buNone/>
            </a:pPr>
            <a:endParaRPr lang="en-US" altLang="en-US" sz="24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Write-write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T1:  a = 0;</a:t>
            </a: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T2:  a = 1;</a:t>
            </a:r>
          </a:p>
          <a:p>
            <a:pPr marL="0" indent="0" defTabSz="914400">
              <a:spcBef>
                <a:spcPts val="500"/>
              </a:spcBef>
              <a:buNone/>
            </a:pPr>
            <a:endParaRPr lang="en-US" altLang="en-US" sz="2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Write-read</a:t>
            </a: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T1: a = 0;</a:t>
            </a: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T2: b = a;</a:t>
            </a:r>
          </a:p>
          <a:p>
            <a:pPr marL="0" indent="0" defTabSz="914400">
              <a:spcBef>
                <a:spcPts val="500"/>
              </a:spcBef>
              <a:buNone/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Read-read (not a problem)</a:t>
            </a: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T1: b = a;</a:t>
            </a: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T2: c = a;</a:t>
            </a:r>
            <a:endParaRPr lang="en-US" altLang="en-US" sz="3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57200" lvl="1" indent="0" defTabSz="914400">
              <a:spcBef>
                <a:spcPts val="500"/>
              </a:spcBef>
              <a:buNone/>
            </a:pPr>
            <a:endParaRPr lang="en-US" altLang="en-US" sz="32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6147" name="AutoShape 3"/>
          <p:cNvSpPr>
            <a:spLocks/>
          </p:cNvSpPr>
          <p:nvPr/>
        </p:nvSpPr>
        <p:spPr bwMode="auto">
          <a:xfrm>
            <a:off x="6553200" y="7289800"/>
            <a:ext cx="1905000" cy="2873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6129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990600" y="1371600"/>
            <a:ext cx="7543800" cy="4419600"/>
            <a:chOff x="0" y="0"/>
            <a:chExt cx="7010400" cy="4419600"/>
          </a:xfrm>
        </p:grpSpPr>
        <p:sp>
          <p:nvSpPr>
            <p:cNvPr id="16388" name="AutoShape 4"/>
            <p:cNvSpPr>
              <a:spLocks/>
            </p:cNvSpPr>
            <p:nvPr/>
          </p:nvSpPr>
          <p:spPr bwMode="auto">
            <a:xfrm>
              <a:off x="0" y="0"/>
              <a:ext cx="6781800" cy="44196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</p:txBody>
        </p:sp>
        <p:sp>
          <p:nvSpPr>
            <p:cNvPr id="16389" name="AutoShape 5"/>
            <p:cNvSpPr>
              <a:spLocks/>
            </p:cNvSpPr>
            <p:nvPr/>
          </p:nvSpPr>
          <p:spPr bwMode="auto">
            <a:xfrm>
              <a:off x="0" y="0"/>
              <a:ext cx="7010400" cy="43282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0;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return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balance; }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 = x; }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2000" b="1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…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deposit would also use synchronized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8" name="Rectangle 1"/>
          <p:cNvSpPr txBox="1">
            <a:spLocks/>
          </p:cNvSpPr>
          <p:nvPr/>
        </p:nvSpPr>
        <p:spPr bwMode="auto">
          <a:xfrm>
            <a:off x="685800" y="74613"/>
            <a:ext cx="7772400" cy="1144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Corrected 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Version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60393" y="5913987"/>
            <a:ext cx="7297807" cy="376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31DD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synchronized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+mn-lt"/>
              </a:rPr>
              <a:t>provides a re-entrant lock for each bank account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882284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Locking Guidelines</a:t>
            </a:r>
            <a:endParaRPr lang="en-US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Correctness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Consistency:  make it well-defined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Granularity:  coarse to fine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Critical Sections:  make them small, atomic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Leverage libraries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016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Consistent Locking</a:t>
            </a:r>
            <a:endParaRPr lang="en-US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Clear mapping of locks to resources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followed by all methods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clearly documented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same lock can guard multiple resources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what’s a resource?  Conceptual:</a:t>
            </a:r>
          </a:p>
          <a:p>
            <a:pPr marL="1257300" lvl="2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object</a:t>
            </a:r>
          </a:p>
          <a:p>
            <a:pPr marL="1257300" lvl="2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field </a:t>
            </a:r>
          </a:p>
          <a:p>
            <a:pPr marL="1257300" lvl="2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data structure (e.g., linked list, hash table)</a:t>
            </a:r>
            <a:endParaRPr lang="en-US" altLang="en-US"/>
          </a:p>
        </p:txBody>
      </p:sp>
      <p:sp>
        <p:nvSpPr>
          <p:cNvPr id="9221" name="AutoShape 4"/>
          <p:cNvSpPr>
            <a:spLocks/>
          </p:cNvSpPr>
          <p:nvPr/>
        </p:nvSpPr>
        <p:spPr bwMode="auto">
          <a:xfrm>
            <a:off x="1905000" y="35544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2" name="AutoShape 5"/>
          <p:cNvSpPr>
            <a:spLocks/>
          </p:cNvSpPr>
          <p:nvPr/>
        </p:nvSpPr>
        <p:spPr bwMode="auto">
          <a:xfrm>
            <a:off x="2438400" y="37068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3" name="AutoShape 6"/>
          <p:cNvSpPr>
            <a:spLocks/>
          </p:cNvSpPr>
          <p:nvPr/>
        </p:nvSpPr>
        <p:spPr bwMode="auto">
          <a:xfrm>
            <a:off x="3429000" y="37068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4" name="AutoShape 7"/>
          <p:cNvSpPr>
            <a:spLocks/>
          </p:cNvSpPr>
          <p:nvPr/>
        </p:nvSpPr>
        <p:spPr bwMode="auto">
          <a:xfrm>
            <a:off x="4800600" y="35544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5" name="AutoShape 8"/>
          <p:cNvSpPr>
            <a:spLocks/>
          </p:cNvSpPr>
          <p:nvPr/>
        </p:nvSpPr>
        <p:spPr bwMode="auto">
          <a:xfrm>
            <a:off x="4191000" y="35544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6" name="AutoShape 9"/>
          <p:cNvSpPr>
            <a:spLocks/>
          </p:cNvSpPr>
          <p:nvPr/>
        </p:nvSpPr>
        <p:spPr bwMode="auto">
          <a:xfrm>
            <a:off x="2895600" y="34782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7" name="AutoShape 10"/>
          <p:cNvSpPr>
            <a:spLocks/>
          </p:cNvSpPr>
          <p:nvPr/>
        </p:nvSpPr>
        <p:spPr bwMode="auto">
          <a:xfrm>
            <a:off x="5562600" y="36306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8" name="AutoShape 11"/>
          <p:cNvSpPr>
            <a:spLocks/>
          </p:cNvSpPr>
          <p:nvPr/>
        </p:nvSpPr>
        <p:spPr bwMode="auto">
          <a:xfrm>
            <a:off x="6096000" y="34782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9229" name="Group 12"/>
          <p:cNvGrpSpPr>
            <a:grpSpLocks/>
          </p:cNvGrpSpPr>
          <p:nvPr/>
        </p:nvGrpSpPr>
        <p:grpSpPr bwMode="auto">
          <a:xfrm>
            <a:off x="2513013" y="4240213"/>
            <a:ext cx="533400" cy="533400"/>
            <a:chOff x="-1" y="-1"/>
            <a:chExt cx="533401" cy="533401"/>
          </a:xfrm>
        </p:grpSpPr>
        <p:sp>
          <p:nvSpPr>
            <p:cNvPr id="9259" name="AutoShape 13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0" name="AutoShape 14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1" name="AutoShape 15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2" name="AutoShape 16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3" name="AutoShape 17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4" name="AutoShape 18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9230" name="Group 19"/>
          <p:cNvGrpSpPr>
            <a:grpSpLocks/>
          </p:cNvGrpSpPr>
          <p:nvPr/>
        </p:nvGrpSpPr>
        <p:grpSpPr bwMode="auto">
          <a:xfrm>
            <a:off x="4037013" y="4164013"/>
            <a:ext cx="533400" cy="533400"/>
            <a:chOff x="-1" y="-1"/>
            <a:chExt cx="533401" cy="533401"/>
          </a:xfrm>
        </p:grpSpPr>
        <p:sp>
          <p:nvSpPr>
            <p:cNvPr id="9253" name="AutoShape 20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4" name="AutoShape 21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5" name="AutoShape 22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6" name="AutoShape 23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7" name="AutoShape 24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8" name="AutoShape 25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9231" name="Group 26"/>
          <p:cNvGrpSpPr>
            <a:grpSpLocks/>
          </p:cNvGrpSpPr>
          <p:nvPr/>
        </p:nvGrpSpPr>
        <p:grpSpPr bwMode="auto">
          <a:xfrm>
            <a:off x="4875213" y="4164013"/>
            <a:ext cx="533400" cy="533400"/>
            <a:chOff x="-1" y="-1"/>
            <a:chExt cx="533401" cy="533401"/>
          </a:xfrm>
        </p:grpSpPr>
        <p:sp>
          <p:nvSpPr>
            <p:cNvPr id="9247" name="AutoShape 27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8" name="AutoShape 28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9" name="AutoShape 29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0" name="AutoShape 30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1" name="AutoShape 31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2" name="AutoShape 32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9232" name="Group 33"/>
          <p:cNvGrpSpPr>
            <a:grpSpLocks/>
          </p:cNvGrpSpPr>
          <p:nvPr/>
        </p:nvGrpSpPr>
        <p:grpSpPr bwMode="auto">
          <a:xfrm>
            <a:off x="6094413" y="4164013"/>
            <a:ext cx="533400" cy="533400"/>
            <a:chOff x="-1" y="-1"/>
            <a:chExt cx="533401" cy="533401"/>
          </a:xfrm>
        </p:grpSpPr>
        <p:sp>
          <p:nvSpPr>
            <p:cNvPr id="9241" name="AutoShape 34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2" name="AutoShape 35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3" name="AutoShape 36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4" name="AutoShape 37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5" name="AutoShape 38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6" name="AutoShape 39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sp>
        <p:nvSpPr>
          <p:cNvPr id="9233" name="Line 40"/>
          <p:cNvSpPr>
            <a:spLocks noChangeShapeType="1"/>
          </p:cNvSpPr>
          <p:nvPr/>
        </p:nvSpPr>
        <p:spPr bwMode="auto">
          <a:xfrm>
            <a:off x="2095500" y="3859213"/>
            <a:ext cx="685800" cy="423862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4" name="Line 41"/>
          <p:cNvSpPr>
            <a:spLocks noChangeShapeType="1"/>
          </p:cNvSpPr>
          <p:nvPr/>
        </p:nvSpPr>
        <p:spPr bwMode="auto">
          <a:xfrm>
            <a:off x="2665413" y="4013200"/>
            <a:ext cx="114300" cy="227013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5" name="Line 42"/>
          <p:cNvSpPr>
            <a:spLocks noChangeShapeType="1"/>
          </p:cNvSpPr>
          <p:nvPr/>
        </p:nvSpPr>
        <p:spPr bwMode="auto">
          <a:xfrm flipH="1">
            <a:off x="2781300" y="3783013"/>
            <a:ext cx="304800" cy="458787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6" name="Line 43"/>
          <p:cNvSpPr>
            <a:spLocks noChangeShapeType="1"/>
          </p:cNvSpPr>
          <p:nvPr/>
        </p:nvSpPr>
        <p:spPr bwMode="auto">
          <a:xfrm flipH="1">
            <a:off x="2781300" y="3967163"/>
            <a:ext cx="703263" cy="2730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7" name="Line 44"/>
          <p:cNvSpPr>
            <a:spLocks noChangeShapeType="1"/>
          </p:cNvSpPr>
          <p:nvPr/>
        </p:nvSpPr>
        <p:spPr bwMode="auto">
          <a:xfrm flipH="1">
            <a:off x="4267200" y="3859213"/>
            <a:ext cx="114300" cy="350837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8" name="Line 45"/>
          <p:cNvSpPr>
            <a:spLocks noChangeShapeType="1"/>
          </p:cNvSpPr>
          <p:nvPr/>
        </p:nvSpPr>
        <p:spPr bwMode="auto">
          <a:xfrm>
            <a:off x="4991100" y="3859213"/>
            <a:ext cx="171450" cy="3048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9" name="Line 46"/>
          <p:cNvSpPr>
            <a:spLocks noChangeShapeType="1"/>
          </p:cNvSpPr>
          <p:nvPr/>
        </p:nvSpPr>
        <p:spPr bwMode="auto">
          <a:xfrm flipH="1">
            <a:off x="5143500" y="3890963"/>
            <a:ext cx="474663" cy="2730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40" name="Line 47"/>
          <p:cNvSpPr>
            <a:spLocks noChangeShapeType="1"/>
          </p:cNvSpPr>
          <p:nvPr/>
        </p:nvSpPr>
        <p:spPr bwMode="auto">
          <a:xfrm>
            <a:off x="6284913" y="3783013"/>
            <a:ext cx="58737" cy="3810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09842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1476</TotalTime>
  <Words>1668</Words>
  <Application>Microsoft Office PowerPoint</Application>
  <PresentationFormat>On-screen Show (4:3)</PresentationFormat>
  <Paragraphs>483</Paragraphs>
  <Slides>31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Arial Bold</vt:lpstr>
      <vt:lpstr>Calibri</vt:lpstr>
      <vt:lpstr>Courier New</vt:lpstr>
      <vt:lpstr>Helvetica</vt:lpstr>
      <vt:lpstr>Symbol</vt:lpstr>
      <vt:lpstr>Times New Roman</vt:lpstr>
      <vt:lpstr>Times New Roman Bold</vt:lpstr>
      <vt:lpstr>Office Theme</vt:lpstr>
      <vt:lpstr>CSE 332: Data Structures and Parallelism</vt:lpstr>
      <vt:lpstr>Announcements</vt:lpstr>
      <vt:lpstr>Midterm</vt:lpstr>
      <vt:lpstr>Really sharing memory between Threads </vt:lpstr>
      <vt:lpstr>Banking</vt:lpstr>
      <vt:lpstr>Race Conditions</vt:lpstr>
      <vt:lpstr>PowerPoint Presentation</vt:lpstr>
      <vt:lpstr>Locking Guidelines</vt:lpstr>
      <vt:lpstr>Consistent Locking</vt:lpstr>
      <vt:lpstr>Lock Granularity</vt:lpstr>
      <vt:lpstr>Lock Granularity</vt:lpstr>
      <vt:lpstr>Critical Sections</vt:lpstr>
      <vt:lpstr>Critical Sections</vt:lpstr>
      <vt:lpstr>Critical Sections</vt:lpstr>
      <vt:lpstr>Critical Sections</vt:lpstr>
      <vt:lpstr>Another Bank Operation</vt:lpstr>
      <vt:lpstr>Deadlock</vt:lpstr>
      <vt:lpstr>Deadlock = Cycles</vt:lpstr>
      <vt:lpstr>How to Fix Deadlock?</vt:lpstr>
      <vt:lpstr>How to Fix Deadlock?</vt:lpstr>
      <vt:lpstr>Possible Solutions</vt:lpstr>
      <vt:lpstr>Ordering Accounts</vt:lpstr>
      <vt:lpstr>Ordering Accounts</vt:lpstr>
      <vt:lpstr>Ordering Accounts</vt:lpstr>
      <vt:lpstr>Banking Without Deadlocks</vt:lpstr>
      <vt:lpstr>Lock Ordering</vt:lpstr>
      <vt:lpstr>Locking a Hashtable</vt:lpstr>
      <vt:lpstr>Read vs. Write Locks</vt:lpstr>
      <vt:lpstr>Readers/Writer Locks</vt:lpstr>
      <vt:lpstr>In Java</vt:lpstr>
      <vt:lpstr>Concurrency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34</cp:revision>
  <cp:lastPrinted>2014-01-05T21:20:15Z</cp:lastPrinted>
  <dcterms:created xsi:type="dcterms:W3CDTF">2002-03-26T00:11:56Z</dcterms:created>
  <dcterms:modified xsi:type="dcterms:W3CDTF">2022-05-13T16:44:39Z</dcterms:modified>
</cp:coreProperties>
</file>