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3.xml" ContentType="application/vnd.openxmlformats-officedocument.presentationml.notesSlide+xml"/>
  <Override PartName="/ppt/tags/tag5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56.xml" ContentType="application/vnd.openxmlformats-officedocument.presentationml.tags+xml"/>
  <Override PartName="/ppt/notesSlides/notesSlide7.xml" ContentType="application/vnd.openxmlformats-officedocument.presentationml.notesSlide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9" r:id="rId3"/>
    <p:sldId id="722" r:id="rId4"/>
    <p:sldId id="756" r:id="rId5"/>
    <p:sldId id="723" r:id="rId6"/>
    <p:sldId id="724" r:id="rId7"/>
    <p:sldId id="725" r:id="rId8"/>
    <p:sldId id="726" r:id="rId9"/>
    <p:sldId id="727" r:id="rId10"/>
    <p:sldId id="728" r:id="rId11"/>
    <p:sldId id="729" r:id="rId12"/>
    <p:sldId id="730" r:id="rId13"/>
    <p:sldId id="731" r:id="rId14"/>
    <p:sldId id="732" r:id="rId15"/>
    <p:sldId id="733" r:id="rId16"/>
    <p:sldId id="734" r:id="rId17"/>
    <p:sldId id="735" r:id="rId18"/>
    <p:sldId id="736" r:id="rId19"/>
    <p:sldId id="737" r:id="rId20"/>
    <p:sldId id="738" r:id="rId21"/>
    <p:sldId id="739" r:id="rId22"/>
    <p:sldId id="740" r:id="rId23"/>
    <p:sldId id="741" r:id="rId24"/>
    <p:sldId id="742" r:id="rId25"/>
    <p:sldId id="743" r:id="rId26"/>
    <p:sldId id="744" r:id="rId27"/>
    <p:sldId id="745" r:id="rId28"/>
    <p:sldId id="746" r:id="rId29"/>
    <p:sldId id="747" r:id="rId30"/>
    <p:sldId id="748" r:id="rId31"/>
    <p:sldId id="749" r:id="rId32"/>
    <p:sldId id="750" r:id="rId33"/>
    <p:sldId id="751" r:id="rId34"/>
    <p:sldId id="752" r:id="rId35"/>
    <p:sldId id="753" r:id="rId36"/>
    <p:sldId id="754" r:id="rId37"/>
    <p:sldId id="755" r:id="rId38"/>
  </p:sldIdLst>
  <p:sldSz cx="9144000" cy="6858000" type="screen4x3"/>
  <p:notesSz cx="6985000" cy="9283700"/>
  <p:custDataLst>
    <p:tags r:id="rId41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the class what goes wrong in each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8831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the class what goes wrong in each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6552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274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EC3FB3A-D02E-4ECF-89AA-0AEAF9D14D47}" type="datetime1">
              <a:rPr lang="en-US" altLang="en-US" sz="1300" smtClean="0"/>
              <a:t>5/11/2022</a:t>
            </a:fld>
            <a:endParaRPr lang="en-US" altLang="en-US" sz="130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DCF8E33-F996-41BA-99AB-4F9C0F2214A8}" type="slidenum">
              <a:rPr lang="en-US" altLang="en-US" sz="1300" smtClean="0"/>
              <a:pPr/>
              <a:t>2</a:t>
            </a:fld>
            <a:endParaRPr lang="en-US" altLang="en-US" sz="1300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316" y="8685856"/>
            <a:ext cx="2972115" cy="456570"/>
          </a:xfrm>
          <a:prstGeom prst="rect">
            <a:avLst/>
          </a:prstGeom>
          <a:noFill/>
        </p:spPr>
        <p:txBody>
          <a:bodyPr lIns="90571" tIns="45286" rIns="90571" bIns="45286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082A83-4AA6-427D-B7F8-728B841A64E1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charset="0"/>
                <a:sym typeface="Arial" pitchFamily="34" charset="0"/>
              </a:rPr>
              <a:pPr marL="0" marR="0" lvl="0" indent="0" algn="l" defTabSz="9144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66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What’s wrong with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43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the class what goes wrong in each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561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Typically,</a:t>
            </a:r>
            <a:r>
              <a:rPr lang="en-US" baseline="0" dirty="0" smtClean="0"/>
              <a:t> it’s the “resource” not the code that gets locked.  And simplest to do it at the level of Objects rather than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965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the class what goes wrong in each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6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the class what goes wrong in each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01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</a:t>
            </a:r>
            <a:r>
              <a:rPr lang="en-US" baseline="0" dirty="0" smtClean="0"/>
              <a:t> the class what goes wrong in each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10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65.xml"/><Relationship Id="rId3" Type="http://schemas.openxmlformats.org/officeDocument/2006/relationships/tags" Target="../tags/tag60.xml"/><Relationship Id="rId7" Type="http://schemas.openxmlformats.org/officeDocument/2006/relationships/tags" Target="../tags/tag64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10" Type="http://schemas.openxmlformats.org/officeDocument/2006/relationships/notesSlide" Target="../notesSlides/notesSlide8.xml"/><Relationship Id="rId4" Type="http://schemas.openxmlformats.org/officeDocument/2006/relationships/tags" Target="../tags/tag61.xml"/><Relationship Id="rId9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tags" Target="../tags/tag31.xml"/><Relationship Id="rId39" Type="http://schemas.openxmlformats.org/officeDocument/2006/relationships/tags" Target="../tags/tag44.xml"/><Relationship Id="rId21" Type="http://schemas.openxmlformats.org/officeDocument/2006/relationships/tags" Target="../tags/tag26.xml"/><Relationship Id="rId34" Type="http://schemas.openxmlformats.org/officeDocument/2006/relationships/tags" Target="../tags/tag39.xml"/><Relationship Id="rId42" Type="http://schemas.openxmlformats.org/officeDocument/2006/relationships/tags" Target="../tags/tag47.xml"/><Relationship Id="rId47" Type="http://schemas.openxmlformats.org/officeDocument/2006/relationships/tags" Target="../tags/tag52.xml"/><Relationship Id="rId50" Type="http://schemas.openxmlformats.org/officeDocument/2006/relationships/slideLayout" Target="../slideLayouts/slideLayout2.xml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9" Type="http://schemas.openxmlformats.org/officeDocument/2006/relationships/tags" Target="../tags/tag34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40" Type="http://schemas.openxmlformats.org/officeDocument/2006/relationships/tags" Target="../tags/tag45.xml"/><Relationship Id="rId45" Type="http://schemas.openxmlformats.org/officeDocument/2006/relationships/tags" Target="../tags/tag50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49" Type="http://schemas.openxmlformats.org/officeDocument/2006/relationships/tags" Target="../tags/tag54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31" Type="http://schemas.openxmlformats.org/officeDocument/2006/relationships/tags" Target="../tags/tag36.xml"/><Relationship Id="rId44" Type="http://schemas.openxmlformats.org/officeDocument/2006/relationships/tags" Target="../tags/tag49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43" Type="http://schemas.openxmlformats.org/officeDocument/2006/relationships/tags" Target="../tags/tag48.xml"/><Relationship Id="rId48" Type="http://schemas.openxmlformats.org/officeDocument/2006/relationships/tags" Target="../tags/tag53.xml"/><Relationship Id="rId8" Type="http://schemas.openxmlformats.org/officeDocument/2006/relationships/tags" Target="../tags/tag13.xml"/><Relationship Id="rId51" Type="http://schemas.openxmlformats.org/officeDocument/2006/relationships/notesSlide" Target="../notesSlides/notesSlide3.xml"/><Relationship Id="rId3" Type="http://schemas.openxmlformats.org/officeDocument/2006/relationships/tags" Target="../tags/tag8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38" Type="http://schemas.openxmlformats.org/officeDocument/2006/relationships/tags" Target="../tags/tag43.xml"/><Relationship Id="rId46" Type="http://schemas.openxmlformats.org/officeDocument/2006/relationships/tags" Target="../tags/tag51.xml"/><Relationship Id="rId20" Type="http://schemas.openxmlformats.org/officeDocument/2006/relationships/tags" Target="../tags/tag25.xml"/><Relationship Id="rId41" Type="http://schemas.openxmlformats.org/officeDocument/2006/relationships/tags" Target="../tags/tag46.xml"/><Relationship Id="rId1" Type="http://schemas.openxmlformats.org/officeDocument/2006/relationships/tags" Target="../tags/tag6.xml"/><Relationship Id="rId6" Type="http://schemas.openxmlformats.org/officeDocument/2006/relationships/tags" Target="../tags/tag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19: Concurrency and Locks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Concurrency Examples</a:t>
            </a:r>
            <a:endParaRPr lang="en-US" altLang="en-US"/>
          </a:p>
        </p:txBody>
      </p:sp>
      <p:sp>
        <p:nvSpPr>
          <p:cNvPr id="8194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Bank Accounts</a:t>
            </a:r>
            <a:b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Airline/hotel reservations</a:t>
            </a:r>
            <a:b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Wikipedia</a:t>
            </a:r>
            <a:b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Facebook</a:t>
            </a:r>
            <a:b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8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Databases</a:t>
            </a: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5735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Locks</a:t>
            </a:r>
            <a:endParaRPr lang="en-US" altLang="en-US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Allow access by at most one thread at a time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“mutual exclusion”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make others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block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(wait) until the resource is free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called a </a:t>
            </a:r>
            <a:r>
              <a:rPr lang="en-US" altLang="en-US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mutual-exclusion lock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or just </a:t>
            </a:r>
            <a:r>
              <a:rPr lang="en-US" altLang="en-US" sz="2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lock</a:t>
            </a:r>
            <a:r>
              <a:rPr lang="en-US" altLang="en-US" sz="2000" b="1" dirty="0">
                <a:latin typeface="Arial" pitchFamily="34" charset="0"/>
                <a:cs typeface="Arial" pitchFamily="34" charset="0"/>
                <a:sym typeface="Arial" pitchFamily="34" charset="0"/>
              </a:rPr>
              <a:t>,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for short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code that requires mutual exclusion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defined by the programmer (compiler can’t figure this out)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7081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Lock ADT</a:t>
            </a:r>
            <a:endParaRPr lang="en-US" altLang="en-US" dirty="0"/>
          </a:p>
        </p:txBody>
      </p:sp>
      <p:sp>
        <p:nvSpPr>
          <p:cNvPr id="10242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258175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0" indent="0" defTabSz="914400">
              <a:spcBef>
                <a:spcPts val="4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We define </a:t>
            </a:r>
            <a:r>
              <a:rPr lang="en-US" altLang="en-US" sz="2400" dirty="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Lock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as an ADT with operations:</a:t>
            </a:r>
          </a:p>
          <a:p>
            <a:pPr marL="742950" lvl="1" indent="-285750" defTabSz="914400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–"/>
            </a:pPr>
            <a:r>
              <a:rPr lang="en-US" altLang="en-US" sz="20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new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:   make a new lock, initially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“not held”</a:t>
            </a:r>
          </a:p>
          <a:p>
            <a:pPr marL="742950" lvl="1" indent="-285750" defTabSz="914400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–"/>
            </a:pPr>
            <a:r>
              <a:rPr lang="en-US" altLang="en-US" sz="20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acquire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:  blocks if this lock is already currently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“held”</a:t>
            </a:r>
          </a:p>
          <a:p>
            <a:pPr marL="1143000" lvl="2" indent="-228600" defTabSz="914400">
              <a:spcBef>
                <a:spcPts val="400"/>
              </a:spcBef>
              <a:buFontTx/>
              <a:buChar char="•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Once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“not held”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, makes lock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“held”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 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(one thread gets it)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400"/>
              </a:spcBef>
              <a:buClr>
                <a:srgbClr val="3333CC"/>
              </a:buClr>
              <a:buFont typeface="Courier New" pitchFamily="49" charset="0"/>
              <a:buChar char="–"/>
            </a:pPr>
            <a:r>
              <a:rPr lang="en-US" altLang="en-US" sz="20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release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: makes this lock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“not held”</a:t>
            </a:r>
          </a:p>
          <a:p>
            <a:pPr marL="1143000" lvl="2" indent="-228600" defTabSz="914400">
              <a:spcBef>
                <a:spcPts val="400"/>
              </a:spcBef>
              <a:buFontTx/>
              <a:buChar char="•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If &gt;= 1 threads are blocked on it, exactly 1 will acquire it </a:t>
            </a:r>
            <a:b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Allow access to at most one thread at a time</a:t>
            </a:r>
          </a:p>
          <a:p>
            <a:pPr marL="76200" indent="-76200" defTabSz="914400">
              <a:spcBef>
                <a:spcPts val="400"/>
              </a:spcBef>
              <a:buFontTx/>
              <a:buChar char="•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4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How can this be implemented?</a:t>
            </a: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acquire (check “not held” -&gt; make “held”) </a:t>
            </a:r>
            <a:r>
              <a:rPr lang="en-US" altLang="en-US" sz="2000" b="1" dirty="0">
                <a:latin typeface="Arial" pitchFamily="34" charset="0"/>
                <a:cs typeface="Arial" pitchFamily="34" charset="0"/>
                <a:sym typeface="Arial" pitchFamily="34" charset="0"/>
              </a:rPr>
              <a:t>cannot be interrupted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special hardware and operating system-level support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57417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defTabSz="914400"/>
            <a:r>
              <a:rPr lang="en-US" altLang="en-US" sz="3200" b="1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Basic idea</a:t>
            </a:r>
            <a:r>
              <a:rPr lang="en-US" altLang="en-US" sz="3200" i="1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(note Lock is not an actual Java class)</a:t>
            </a:r>
            <a:endParaRPr lang="en-US" altLang="en-US" dirty="0"/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1219200" y="1446213"/>
            <a:ext cx="7010400" cy="4465637"/>
            <a:chOff x="0" y="-1"/>
            <a:chExt cx="7010400" cy="4465396"/>
          </a:xfrm>
        </p:grpSpPr>
        <p:sp>
          <p:nvSpPr>
            <p:cNvPr id="11268" name="AutoShape 4"/>
            <p:cNvSpPr>
              <a:spLocks/>
            </p:cNvSpPr>
            <p:nvPr/>
          </p:nvSpPr>
          <p:spPr bwMode="auto">
            <a:xfrm>
              <a:off x="0" y="0"/>
              <a:ext cx="7010400" cy="44196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</p:txBody>
        </p:sp>
        <p:sp>
          <p:nvSpPr>
            <p:cNvPr id="11269" name="AutoShape 5"/>
            <p:cNvSpPr>
              <a:spLocks/>
            </p:cNvSpPr>
            <p:nvPr/>
          </p:nvSpPr>
          <p:spPr bwMode="auto">
            <a:xfrm>
              <a:off x="0" y="0"/>
              <a:ext cx="7010400" cy="446539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Lock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Lock();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</a:t>
              </a:r>
              <a:r>
                <a:rPr kumimoji="0" lang="en-US" altLang="en-US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lk.acquire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may block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WithdrawTooLargeException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lk.release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deposit would also acquire/release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73495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Common Mistakes</a:t>
            </a:r>
            <a:endParaRPr lang="en-US" altLang="en-US" dirty="0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Forgetting to release locks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e.g., because of Throws (previous slide)</a:t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Too few locks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e.g., all bank accounts share a single lock</a:t>
            </a:r>
          </a:p>
          <a:p>
            <a:pPr marL="171450" lvl="1" indent="0" defTabSz="914400">
              <a:spcBef>
                <a:spcPts val="400"/>
              </a:spcBef>
              <a:buNone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Too many locks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separate locks for deposit, withdraw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98927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What Do We Lock?</a:t>
            </a:r>
            <a:endParaRPr lang="en-US" altLang="en-US" dirty="0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Class</a:t>
            </a: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e.g., all bank accounts?</a:t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Object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e.g., a particular account?</a:t>
            </a:r>
          </a:p>
          <a:p>
            <a:pPr marL="457200" lvl="1" defTabSz="914400">
              <a:spcBef>
                <a:spcPts val="4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Field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e.g., balance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Code fragment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e.g.,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withdraw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56564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Synchronized</a:t>
            </a:r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:</a:t>
            </a:r>
            <a:r>
              <a:rPr lang="en-US" altLang="en-US" sz="3200" i="1" dirty="0">
                <a:latin typeface="Arial" pitchFamily="34" charset="0"/>
                <a:cs typeface="Arial" pitchFamily="34" charset="0"/>
                <a:sym typeface="Arial" pitchFamily="34" charset="0"/>
              </a:rPr>
              <a:t>  Locks in Java</a:t>
            </a:r>
            <a:endParaRPr lang="en-US" altLang="en-US" dirty="0"/>
          </a:p>
        </p:txBody>
      </p:sp>
      <p:sp>
        <p:nvSpPr>
          <p:cNvPr id="13314" name="Rectangle 2"/>
          <p:cNvSpPr>
            <a:spLocks noGrp="1"/>
          </p:cNvSpPr>
          <p:nvPr>
            <p:ph idx="1"/>
          </p:nvPr>
        </p:nvSpPr>
        <p:spPr bwMode="auto">
          <a:xfrm>
            <a:off x="685800" y="12954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0" indent="0" defTabSz="914400">
              <a:spcBef>
                <a:spcPts val="4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Java has built-in support for locks</a:t>
            </a:r>
            <a:endParaRPr lang="en-US" altLang="en-US" dirty="0"/>
          </a:p>
        </p:txBody>
      </p:sp>
      <p:sp>
        <p:nvSpPr>
          <p:cNvPr id="13315" name="AutoShape 3"/>
          <p:cNvSpPr>
            <a:spLocks/>
          </p:cNvSpPr>
          <p:nvPr/>
        </p:nvSpPr>
        <p:spPr bwMode="auto">
          <a:xfrm>
            <a:off x="685800" y="3124200"/>
            <a:ext cx="7772400" cy="35623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marL="381000" indent="-3810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838200" indent="-3810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marL="381000" marR="0" lvl="0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AutoNum type="arabicPeriod"/>
              <a:tabLst/>
              <a:defRPr/>
            </a:pPr>
            <a:r>
              <a:rPr kumimoji="0" lang="en-US" alt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expression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 evaluates to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an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Bold" charset="0"/>
                <a:cs typeface="Arial" pitchFamily="34" charset="0"/>
                <a:sym typeface="Arial Bold" charset="0"/>
              </a:rPr>
              <a:t>object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 Bold" charset="0"/>
              <a:cs typeface="Arial" pitchFamily="34" charset="0"/>
              <a:sym typeface="Times New Roman Bold" charset="0"/>
            </a:endParaRPr>
          </a:p>
          <a:p>
            <a:pPr marL="838200" marR="0" lvl="1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Any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 Bold" charset="0"/>
                <a:cs typeface="Arial" pitchFamily="34" charset="0"/>
                <a:sym typeface="Arial Bold" charset="0"/>
              </a:rPr>
              <a:t>object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(but not primitive types)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can be a lock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in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Java</a:t>
            </a:r>
            <a:b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 Bold" charset="0"/>
              <a:cs typeface="Arial" pitchFamily="34" charset="0"/>
              <a:sym typeface="Times New Roman Bold" charset="0"/>
            </a:endParaRPr>
          </a:p>
          <a:p>
            <a:pPr marL="381000" marR="0" lvl="0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AutoNum type="arabicPeriod" startAt="2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Acquires the lock, blocking if necessary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 Bold" charset="0"/>
              <a:cs typeface="Arial" pitchFamily="34" charset="0"/>
              <a:sym typeface="Times New Roman Bold" charset="0"/>
            </a:endParaRPr>
          </a:p>
          <a:p>
            <a:pPr marL="838200" marR="0" lvl="1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If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you get past the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{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, you have the </a:t>
            </a: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lock</a:t>
            </a:r>
            <a:b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 Bold" charset="0"/>
              <a:cs typeface="Arial" pitchFamily="34" charset="0"/>
              <a:sym typeface="Times New Roman Bold" charset="0"/>
            </a:endParaRPr>
          </a:p>
          <a:p>
            <a:pPr marL="381000" marR="0" lvl="0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AutoNum type="arabicPeriod" startAt="3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Releases the lock 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at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the matching </a:t>
            </a: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 Bold" charset="0"/>
              <a:cs typeface="Arial" pitchFamily="34" charset="0"/>
              <a:sym typeface="Times New Roman Bold" charset="0"/>
            </a:endParaRPr>
          </a:p>
          <a:p>
            <a:pPr marL="838200" marR="0" lvl="1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even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if control leaves due to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throw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return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, etc.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 Bold" charset="0"/>
              <a:cs typeface="Arial" pitchFamily="34" charset="0"/>
              <a:sym typeface="Times New Roman Bold" charset="0"/>
            </a:endParaRPr>
          </a:p>
          <a:p>
            <a:pPr marL="838200" marR="0" lvl="1" indent="-38100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so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impossible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 to forget to release the lock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3318" name="AutoShape 6"/>
          <p:cNvSpPr>
            <a:spLocks/>
          </p:cNvSpPr>
          <p:nvPr/>
        </p:nvSpPr>
        <p:spPr bwMode="auto">
          <a:xfrm>
            <a:off x="1778000" y="1905000"/>
            <a:ext cx="4951413" cy="10080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29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433FF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synchronized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 (expression) {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statements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5875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/>
          </p:cNvSpPr>
          <p:nvPr>
            <p:ph type="title"/>
          </p:nvPr>
        </p:nvSpPr>
        <p:spPr bwMode="auto">
          <a:xfrm>
            <a:off x="304800" y="25400"/>
            <a:ext cx="8534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38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BankAccount</a:t>
            </a:r>
            <a:r>
              <a:rPr lang="en-US" altLang="en-US" sz="3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in Java</a:t>
            </a:r>
            <a:endParaRPr lang="en-US" altLang="en-US" dirty="0"/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914400" y="1217613"/>
            <a:ext cx="7315200" cy="5248275"/>
            <a:chOff x="0" y="-1"/>
            <a:chExt cx="7315200" cy="5247716"/>
          </a:xfrm>
        </p:grpSpPr>
        <p:sp>
          <p:nvSpPr>
            <p:cNvPr id="14340" name="AutoShape 4"/>
            <p:cNvSpPr>
              <a:spLocks/>
            </p:cNvSpPr>
            <p:nvPr/>
          </p:nvSpPr>
          <p:spPr bwMode="auto">
            <a:xfrm>
              <a:off x="0" y="0"/>
              <a:ext cx="7315200" cy="51816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</p:txBody>
        </p:sp>
        <p:sp>
          <p:nvSpPr>
            <p:cNvPr id="14341" name="AutoShape 5"/>
            <p:cNvSpPr>
              <a:spLocks/>
            </p:cNvSpPr>
            <p:nvPr/>
          </p:nvSpPr>
          <p:spPr bwMode="auto">
            <a:xfrm>
              <a:off x="0" y="0"/>
              <a:ext cx="7315200" cy="524771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Object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Object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return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balance; } 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 = x; } }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2000" b="1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	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&gt; b)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…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– amount);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deposit would also use synchronized(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lk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9634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idx="1"/>
          </p:nvPr>
        </p:nvSpPr>
        <p:spPr bwMode="auto">
          <a:xfrm>
            <a:off x="685800" y="12954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0" indent="0" defTabSz="914400">
              <a:spcBef>
                <a:spcPts val="400"/>
              </a:spcBef>
              <a:buNone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Usually simplest to use the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class object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itself as the lock</a:t>
            </a:r>
            <a:endParaRPr lang="en-US" altLang="en-US" dirty="0"/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1752600" y="1865313"/>
            <a:ext cx="5180013" cy="1173162"/>
            <a:chOff x="-1" y="-1"/>
            <a:chExt cx="5180216" cy="1173080"/>
          </a:xfrm>
        </p:grpSpPr>
        <p:sp>
          <p:nvSpPr>
            <p:cNvPr id="15364" name="AutoShape 4"/>
            <p:cNvSpPr>
              <a:spLocks/>
            </p:cNvSpPr>
            <p:nvPr/>
          </p:nvSpPr>
          <p:spPr bwMode="auto">
            <a:xfrm>
              <a:off x="0" y="0"/>
              <a:ext cx="5180214" cy="1071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</p:txBody>
        </p:sp>
        <p:sp>
          <p:nvSpPr>
            <p:cNvPr id="15365" name="AutoShape 5"/>
            <p:cNvSpPr>
              <a:spLocks/>
            </p:cNvSpPr>
            <p:nvPr/>
          </p:nvSpPr>
          <p:spPr bwMode="auto">
            <a:xfrm>
              <a:off x="0" y="0"/>
              <a:ext cx="5180214" cy="117307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(</a:t>
              </a:r>
              <a:r>
                <a:rPr kumimoji="0" lang="en-US" altLang="en-US" sz="2000" b="1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this</a:t>
              </a: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statements</a:t>
              </a: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grpSp>
        <p:nvGrpSpPr>
          <p:cNvPr id="15368" name="Group 8"/>
          <p:cNvGrpSpPr>
            <a:grpSpLocks/>
          </p:cNvGrpSpPr>
          <p:nvPr/>
        </p:nvGrpSpPr>
        <p:grpSpPr bwMode="auto">
          <a:xfrm>
            <a:off x="1752600" y="3770313"/>
            <a:ext cx="5180013" cy="1173162"/>
            <a:chOff x="-1" y="-1"/>
            <a:chExt cx="5180216" cy="1173080"/>
          </a:xfrm>
        </p:grpSpPr>
        <p:sp>
          <p:nvSpPr>
            <p:cNvPr id="15369" name="AutoShape 9"/>
            <p:cNvSpPr>
              <a:spLocks/>
            </p:cNvSpPr>
            <p:nvPr/>
          </p:nvSpPr>
          <p:spPr bwMode="auto">
            <a:xfrm>
              <a:off x="0" y="0"/>
              <a:ext cx="5180214" cy="107176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</p:txBody>
        </p:sp>
        <p:sp>
          <p:nvSpPr>
            <p:cNvPr id="15370" name="AutoShape 10"/>
            <p:cNvSpPr>
              <a:spLocks/>
            </p:cNvSpPr>
            <p:nvPr/>
          </p:nvSpPr>
          <p:spPr bwMode="auto">
            <a:xfrm>
              <a:off x="0" y="0"/>
              <a:ext cx="5180214" cy="117307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1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statements</a:t>
              </a: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5371" name="AutoShape 11"/>
          <p:cNvSpPr>
            <a:spLocks/>
          </p:cNvSpPr>
          <p:nvPr/>
        </p:nvSpPr>
        <p:spPr bwMode="auto">
          <a:xfrm>
            <a:off x="679450" y="3240088"/>
            <a:ext cx="5835650" cy="37623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This is so common that Java provides a shorthand: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4" name="Rectangle 1"/>
          <p:cNvSpPr txBox="1">
            <a:spLocks/>
          </p:cNvSpPr>
          <p:nvPr/>
        </p:nvSpPr>
        <p:spPr bwMode="auto">
          <a:xfrm>
            <a:off x="685800" y="74613"/>
            <a:ext cx="7772400" cy="1144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Shorthand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05375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990600" y="1371600"/>
            <a:ext cx="7543800" cy="4419600"/>
            <a:chOff x="0" y="0"/>
            <a:chExt cx="7010400" cy="4419600"/>
          </a:xfrm>
        </p:grpSpPr>
        <p:sp>
          <p:nvSpPr>
            <p:cNvPr id="16388" name="AutoShape 4"/>
            <p:cNvSpPr>
              <a:spLocks/>
            </p:cNvSpPr>
            <p:nvPr/>
          </p:nvSpPr>
          <p:spPr bwMode="auto">
            <a:xfrm>
              <a:off x="0" y="0"/>
              <a:ext cx="6781800" cy="44196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</p:txBody>
        </p:sp>
        <p:sp>
          <p:nvSpPr>
            <p:cNvPr id="16389" name="AutoShape 5"/>
            <p:cNvSpPr>
              <a:spLocks/>
            </p:cNvSpPr>
            <p:nvPr/>
          </p:nvSpPr>
          <p:spPr bwMode="auto">
            <a:xfrm>
              <a:off x="0" y="0"/>
              <a:ext cx="7010400" cy="43282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return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balance; }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 = x; } 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2000" b="1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 smtClean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…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deposit would also use synchronized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 Bold" charset="0"/>
                <a:cs typeface="Arial" pitchFamily="34" charset="0"/>
                <a:sym typeface="Times New Roman Bold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19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8" name="Rectangle 1"/>
          <p:cNvSpPr txBox="1">
            <a:spLocks/>
          </p:cNvSpPr>
          <p:nvPr/>
        </p:nvSpPr>
        <p:spPr bwMode="auto">
          <a:xfrm>
            <a:off x="685800" y="74613"/>
            <a:ext cx="7772400" cy="1144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Final Version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067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Announcements 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Midterm to be returned Thursday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Today and Friday - Concurrency</a:t>
            </a:r>
          </a:p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F493B-9C12-8D86-05B2-24CA0721E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23AA-0055-3A01-D70C-D7D8F61E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1FA0B-C85B-1AA2-8A94-0E5E3972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/>
        </p:nvSpPr>
        <p:spPr bwMode="auto">
          <a:xfrm>
            <a:off x="685800" y="74613"/>
            <a:ext cx="7772400" cy="1144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Stack Example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8200" y="1295400"/>
            <a:ext cx="7543800" cy="4953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class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Stack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&lt;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&gt; {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private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E[]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array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= (E[])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new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Object[SIZE];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int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index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= -1;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boolean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isEmpty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 { 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urier New" pitchFamily="49" charset="0"/>
              <a:cs typeface="Arial" pitchFamily="34" charset="0"/>
              <a:sym typeface="Arial" pitchFamily="34" charset="0"/>
            </a:endParaRP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  return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index==-1; 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}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void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push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(E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val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) {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  array[++index] =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val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}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pop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 {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  if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isEmpty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())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  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throw new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StackEmptyException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(); 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return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array[index--];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}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05807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Why Wrong?</a:t>
            </a:r>
            <a:endParaRPr lang="en-US" altLang="en-US" dirty="0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279400" indent="-279400" defTabSz="914400">
              <a:spcBef>
                <a:spcPts val="400"/>
              </a:spcBef>
              <a:buFontTx/>
              <a:buChar char="•"/>
            </a:pPr>
            <a:r>
              <a:rPr lang="en-US" altLang="en-US" sz="24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IsEmpty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and push are one-liners.  What can go wrong?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ans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 one line, but multiple operations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Arial" pitchFamily="34" charset="0"/>
              </a:rPr>
              <a:t>array[++index] = </a:t>
            </a:r>
            <a:r>
              <a:rPr lang="en-US" alt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Arial" pitchFamily="34" charset="0"/>
              </a:rPr>
              <a:t>val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  probably takes at least two ops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data race if two pushes happen simultaneously</a:t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3309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/>
        </p:nvSpPr>
        <p:spPr bwMode="auto">
          <a:xfrm>
            <a:off x="685800" y="74613"/>
            <a:ext cx="7772400" cy="1144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Stack Example (fixed)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38200" y="1295400"/>
            <a:ext cx="7543800" cy="4953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class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Stack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&lt;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&gt; {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private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E[]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array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= (E[])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new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Object[SIZE];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int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index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= -1;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synchronized </a:t>
            </a:r>
            <a:r>
              <a:rPr kumimoji="0" 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boolean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isEmpty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 { 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urier New" pitchFamily="49" charset="0"/>
              <a:cs typeface="Arial" pitchFamily="34" charset="0"/>
              <a:sym typeface="Arial" pitchFamily="34" charset="0"/>
            </a:endParaRP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  return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index==-1; 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}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synchronized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void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push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(E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val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) {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  array[++index] =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val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;</a:t>
            </a:r>
          </a:p>
          <a:p>
            <a:pPr marL="342900" marR="0" lvl="0" indent="-342900" algn="l" defTabSz="914400" rtl="0" eaLnBrk="1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}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synchronized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19F33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pop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 {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  if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isEmpty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())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  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throw new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StackEmptyException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(); 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	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return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array[index--];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  }</a:t>
            </a:r>
          </a:p>
          <a:p>
            <a:pPr marL="342900" marR="0" lvl="0" indent="-342900" algn="l" defTabSz="914400" rtl="0" eaLnBrk="1" fontAlgn="base" latinLnBrk="0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Arial" pitchFamily="34" charset="0"/>
                <a:sym typeface="Arial" pitchFamily="34" charset="0"/>
              </a:rPr>
              <a:t>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3787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Lock everything?  No.</a:t>
            </a:r>
            <a:endParaRPr lang="en-US" altLang="en-US" dirty="0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defTabSz="914400">
              <a:spcBef>
                <a:spcPts val="400"/>
              </a:spcBef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For every memory location (e.g., object field), obey at least one of the following:</a:t>
            </a:r>
          </a:p>
          <a:p>
            <a:pPr marL="685800" lvl="1" indent="-457200" defTabSz="914400">
              <a:spcBef>
                <a:spcPts val="400"/>
              </a:spcBef>
              <a:buFont typeface="+mj-lt"/>
              <a:buAutoNum type="arabicPeriod"/>
            </a:pPr>
            <a:r>
              <a:rPr lang="en-US" altLang="en-US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Thread-local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only one thread sees it</a:t>
            </a:r>
          </a:p>
          <a:p>
            <a:pPr marL="685800" lvl="1" indent="-457200" defTabSz="914400">
              <a:spcBef>
                <a:spcPts val="400"/>
              </a:spcBef>
              <a:buFont typeface="+mj-lt"/>
              <a:buAutoNum type="arabicPeriod"/>
            </a:pPr>
            <a:r>
              <a:rPr lang="en-US" altLang="en-US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Immutable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read-only</a:t>
            </a:r>
          </a:p>
          <a:p>
            <a:pPr marL="685800" lvl="1" indent="-457200" defTabSz="914400">
              <a:spcBef>
                <a:spcPts val="400"/>
              </a:spcBef>
              <a:buFont typeface="+mj-lt"/>
              <a:buAutoNum type="arabicPeriod"/>
            </a:pPr>
            <a:r>
              <a:rPr lang="en-US" altLang="en-US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Shared-and-mutable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control access via a lock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defTabSz="914400">
              <a:spcBef>
                <a:spcPts val="400"/>
              </a:spcBef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5" name="Oval 4"/>
          <p:cNvSpPr/>
          <p:nvPr>
            <p:custDataLst>
              <p:tags r:id="rId1"/>
            </p:custDataLst>
          </p:nvPr>
        </p:nvSpPr>
        <p:spPr bwMode="auto">
          <a:xfrm>
            <a:off x="1066800" y="4092714"/>
            <a:ext cx="6858000" cy="23622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" name="TextBox 5"/>
          <p:cNvSpPr txBox="1"/>
          <p:nvPr>
            <p:custDataLst>
              <p:tags r:id="rId2"/>
            </p:custDataLst>
          </p:nvPr>
        </p:nvSpPr>
        <p:spPr>
          <a:xfrm>
            <a:off x="1295400" y="4800600"/>
            <a:ext cx="14382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all memory</a:t>
            </a:r>
          </a:p>
        </p:txBody>
      </p:sp>
      <p:sp>
        <p:nvSpPr>
          <p:cNvPr id="7" name="Oval 6"/>
          <p:cNvSpPr/>
          <p:nvPr>
            <p:custDataLst>
              <p:tags r:id="rId3"/>
            </p:custDataLst>
          </p:nvPr>
        </p:nvSpPr>
        <p:spPr bwMode="auto">
          <a:xfrm>
            <a:off x="2895600" y="4267200"/>
            <a:ext cx="2971800" cy="1959114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3429000" y="4724400"/>
            <a:ext cx="1524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thread-local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memory</a:t>
            </a:r>
          </a:p>
        </p:txBody>
      </p:sp>
      <p:sp>
        <p:nvSpPr>
          <p:cNvPr id="9" name="Oval 8"/>
          <p:cNvSpPr/>
          <p:nvPr>
            <p:custDataLst>
              <p:tags r:id="rId5"/>
            </p:custDataLst>
          </p:nvPr>
        </p:nvSpPr>
        <p:spPr bwMode="auto">
          <a:xfrm>
            <a:off x="5334000" y="4800600"/>
            <a:ext cx="1981200" cy="914400"/>
          </a:xfrm>
          <a:prstGeom prst="ellipse">
            <a:avLst/>
          </a:prstGeom>
          <a:noFill/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0" name="TextBox 9"/>
          <p:cNvSpPr txBox="1"/>
          <p:nvPr>
            <p:custDataLst>
              <p:tags r:id="rId6"/>
            </p:custDataLst>
          </p:nvPr>
        </p:nvSpPr>
        <p:spPr>
          <a:xfrm>
            <a:off x="5867400" y="4876800"/>
            <a:ext cx="137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immutable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memory</a:t>
            </a:r>
          </a:p>
        </p:txBody>
      </p:sp>
      <p:cxnSp>
        <p:nvCxnSpPr>
          <p:cNvPr id="11" name="Straight Connector 10"/>
          <p:cNvCxnSpPr>
            <a:endCxn id="12" idx="1"/>
          </p:cNvCxnSpPr>
          <p:nvPr>
            <p:custDataLst>
              <p:tags r:id="rId7"/>
            </p:custDataLst>
          </p:nvPr>
        </p:nvCxnSpPr>
        <p:spPr bwMode="auto">
          <a:xfrm flipV="1">
            <a:off x="6172200" y="4087743"/>
            <a:ext cx="762000" cy="408057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>
            <p:custDataLst>
              <p:tags r:id="rId8"/>
            </p:custDataLst>
          </p:nvPr>
        </p:nvSpPr>
        <p:spPr>
          <a:xfrm>
            <a:off x="6934200" y="3733800"/>
            <a:ext cx="19672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need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/>
                <a:cs typeface="Arial" pitchFamily="34" charset="0"/>
                <a:sym typeface="Arial" pitchFamily="34" charset="0"/>
              </a:rPr>
              <a:t>synchronization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7295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Thread local</a:t>
            </a:r>
            <a:endParaRPr lang="en-US" altLang="en-US" dirty="0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defTabSz="914400">
              <a:spcBef>
                <a:spcPts val="400"/>
              </a:spcBef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Whenever possible, do </a:t>
            </a:r>
            <a:r>
              <a:rPr lang="en-US" altLang="en-US" sz="2400" b="1" i="1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not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share resources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easier to give each thread its own local copy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only works if threads don’t need to communicate via resource</a:t>
            </a:r>
          </a:p>
          <a:p>
            <a:pPr defTabSz="914400">
              <a:spcBef>
                <a:spcPts val="400"/>
              </a:spcBef>
            </a:pPr>
            <a:endParaRPr lang="en-US" altLang="en-US" sz="24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400"/>
              </a:spcBef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In typical concurrent programs, the vast majority of objects should be thread local:  shared memory should be rare—minimize it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defTabSz="914400">
              <a:spcBef>
                <a:spcPts val="4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91548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Immutable</a:t>
            </a:r>
            <a:endParaRPr lang="en-US" altLang="en-US" dirty="0"/>
          </a:p>
        </p:txBody>
      </p:sp>
      <p:sp>
        <p:nvSpPr>
          <p:cNvPr id="9218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80772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defTabSz="914400">
              <a:spcBef>
                <a:spcPts val="400"/>
              </a:spcBef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If location is read-only, no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synchronizatin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is necessary</a:t>
            </a:r>
            <a:b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400"/>
              </a:spcBef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Whenever possible, do </a:t>
            </a:r>
            <a:r>
              <a:rPr lang="en-US" altLang="en-US" sz="2400" b="1" i="1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not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update objects</a:t>
            </a: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make new objects instead!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one of the key tenets of </a:t>
            </a:r>
            <a:r>
              <a:rPr lang="en-US" altLang="en-US" sz="2000" i="1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functional programming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(CSE 341)</a:t>
            </a:r>
          </a:p>
          <a:p>
            <a:pPr defTabSz="914400">
              <a:spcBef>
                <a:spcPts val="400"/>
              </a:spcBef>
            </a:pPr>
            <a:endParaRPr lang="en-US" altLang="en-US" sz="24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400"/>
              </a:spcBef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In practice, programmers usually over-use mutation – minimize it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defTabSz="914400">
              <a:spcBef>
                <a:spcPts val="4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04850" lvl="1" indent="-247650" defTabSz="914400">
              <a:spcBef>
                <a:spcPts val="4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39494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The rest:  keep it synchronized</a:t>
            </a:r>
            <a:endParaRPr lang="en-US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89479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idx="1"/>
          </p:nvPr>
        </p:nvSpPr>
        <p:spPr bwMode="auto">
          <a:xfrm>
            <a:off x="685800" y="1600200"/>
            <a:ext cx="77724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marL="342900" indent="-342900" defTabSz="914400">
              <a:spcBef>
                <a:spcPts val="400"/>
              </a:spcBef>
              <a:buFontTx/>
              <a:buChar char="•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Java provides many other features and details.  See, for example:</a:t>
            </a: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Chapter 14 of CoreJava, Volume 1 by Horstmann/Cornell</a:t>
            </a: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Java Concurrency in Practice by Goetz et al</a:t>
            </a:r>
            <a:endParaRPr lang="en-US" altLang="en-US"/>
          </a:p>
        </p:txBody>
      </p:sp>
      <p:sp>
        <p:nvSpPr>
          <p:cNvPr id="7" name="Rectangle 1"/>
          <p:cNvSpPr txBox="1">
            <a:spLocks/>
          </p:cNvSpPr>
          <p:nvPr/>
        </p:nvSpPr>
        <p:spPr bwMode="auto">
          <a:xfrm>
            <a:off x="685800" y="74613"/>
            <a:ext cx="8077200" cy="1144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 charset="0"/>
              </a:defRPr>
            </a:lvl1pPr>
            <a:lvl2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algn="l" defTabSz="457200" rtl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Other Forms of Locking in Java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/>
              <a:cs typeface="Helvetica"/>
              <a:sym typeface="Helvetica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25857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/>
          </p:cNvSpPr>
          <p:nvPr>
            <p:ph type="title"/>
          </p:nvPr>
        </p:nvSpPr>
        <p:spPr bwMode="auto">
          <a:xfrm>
            <a:off x="304800" y="25400"/>
            <a:ext cx="8534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 eaLnBrk="1"/>
            <a:r>
              <a:rPr lang="en-US" altLang="en-US" sz="3800" smtClean="0">
                <a:latin typeface="Arial" pitchFamily="34" charset="0"/>
                <a:cs typeface="Arial" pitchFamily="34" charset="0"/>
                <a:sym typeface="Arial" pitchFamily="34" charset="0"/>
              </a:rPr>
              <a:t>Recall Bank Account Problem</a:t>
            </a:r>
            <a:endParaRPr lang="en-US" altLang="en-US" smtClean="0"/>
          </a:p>
        </p:txBody>
      </p:sp>
      <p:grpSp>
        <p:nvGrpSpPr>
          <p:cNvPr id="6148" name="Group 3"/>
          <p:cNvGrpSpPr>
            <a:grpSpLocks/>
          </p:cNvGrpSpPr>
          <p:nvPr/>
        </p:nvGrpSpPr>
        <p:grpSpPr bwMode="auto">
          <a:xfrm>
            <a:off x="1219200" y="1054100"/>
            <a:ext cx="6781800" cy="4419600"/>
            <a:chOff x="0" y="0"/>
            <a:chExt cx="6781800" cy="4419600"/>
          </a:xfrm>
        </p:grpSpPr>
        <p:sp>
          <p:nvSpPr>
            <p:cNvPr id="6150" name="AutoShape 4"/>
            <p:cNvSpPr>
              <a:spLocks/>
            </p:cNvSpPr>
            <p:nvPr/>
          </p:nvSpPr>
          <p:spPr bwMode="auto">
            <a:xfrm>
              <a:off x="0" y="0"/>
              <a:ext cx="6781800" cy="44196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6151" name="AutoShape 5"/>
            <p:cNvSpPr>
              <a:spLocks/>
            </p:cNvSpPr>
            <p:nvPr/>
          </p:nvSpPr>
          <p:spPr bwMode="auto">
            <a:xfrm>
              <a:off x="0" y="0"/>
              <a:ext cx="6781800" cy="432823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 New Roman" pitchFamily="18" charset="0"/>
                  <a:ea typeface="Helvetica" charset="0"/>
                  <a:cs typeface="Helvetica" charset="0"/>
                  <a:sym typeface="Times New Roman" pitchFamily="18" charset="0"/>
                </a:defRPr>
              </a:lvl9pPr>
            </a:lstStyle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 err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 err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 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return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balance; } 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 dirty="0" err="1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{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 = x; } 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 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void </a:t>
              </a:r>
              <a:r>
                <a:rPr lang="en-US" altLang="en-US" sz="2000" b="1" dirty="0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 smtClean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 dirty="0" err="1" smtClean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lang="en-US" altLang="en-US" sz="2000" b="1" dirty="0" smtClean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lang="en-US" altLang="en-US" sz="2000" b="1" dirty="0">
                  <a:solidFill>
                    <a:srgbClr val="119F33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…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lang="en-US" altLang="en-US" sz="2000" b="1" dirty="0">
                  <a:solidFill>
                    <a:srgbClr val="7030A0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deposit would also use synchronized</a:t>
              </a:r>
              <a:endParaRPr lang="en-US" altLang="en-US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19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dirty="0"/>
            </a:p>
          </p:txBody>
        </p:sp>
      </p:grpSp>
      <p:sp>
        <p:nvSpPr>
          <p:cNvPr id="6149" name="AutoShape 6"/>
          <p:cNvSpPr>
            <a:spLocks/>
          </p:cNvSpPr>
          <p:nvPr/>
        </p:nvSpPr>
        <p:spPr bwMode="auto">
          <a:xfrm>
            <a:off x="1074738" y="5630863"/>
            <a:ext cx="6992937" cy="803275"/>
          </a:xfrm>
          <a:custGeom>
            <a:avLst/>
            <a:gdLst>
              <a:gd name="T0" fmla="*/ 2147483646 w 21600"/>
              <a:gd name="T1" fmla="*/ 555463844 h 21600"/>
              <a:gd name="T2" fmla="*/ 2147483646 w 21600"/>
              <a:gd name="T3" fmla="*/ 555463844 h 21600"/>
              <a:gd name="T4" fmla="*/ 2147483646 w 21600"/>
              <a:gd name="T5" fmla="*/ 555463844 h 21600"/>
              <a:gd name="T6" fmla="*/ 2147483646 w 21600"/>
              <a:gd name="T7" fmla="*/ 5554638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1pPr>
            <a:lvl2pPr marL="581025" indent="-200025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itchFamily="18" charset="0"/>
                <a:ea typeface="Helvetica" charset="0"/>
                <a:cs typeface="Helvetica" charset="0"/>
                <a:sym typeface="Times New Roman" pitchFamily="18" charset="0"/>
              </a:defRPr>
            </a:lvl9pPr>
          </a:lstStyle>
          <a:p>
            <a:pPr eaLnBrk="1"/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Call to setBalance in withdraw</a:t>
            </a:r>
          </a:p>
          <a:p>
            <a:pPr lvl="1" eaLnBrk="1">
              <a:buSzPct val="100000"/>
              <a:buFontTx/>
              <a:buChar char="-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tries to lock 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this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    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15736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Re-Entrant Lock</a:t>
            </a:r>
            <a:endParaRPr lang="en-US" alt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  <a:defRPr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 </a:t>
            </a:r>
            <a:r>
              <a:rPr lang="en-US" altLang="en-US" sz="2800" dirty="0" smtClean="0">
                <a:solidFill>
                  <a:srgbClr val="0433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re-entrant lock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(a.k.a. </a:t>
            </a:r>
            <a:r>
              <a:rPr lang="en-US" altLang="en-US" sz="2800" dirty="0" smtClean="0">
                <a:solidFill>
                  <a:srgbClr val="0433F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recursive lock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If a thread holds a lock, subsequent attempts to acquire the 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same lock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in the 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same thread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won’t block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withdraw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can acquire the lock and </a:t>
            </a:r>
            <a:r>
              <a:rPr lang="en-US" alt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Courier New" panose="02070309020205020404" pitchFamily="49" charset="0"/>
              </a:rPr>
              <a:t>setBalance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can also acquire it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implemented by maintaining a count of how many times each lock is acquired in each thread, and decrementing the count on each release.</a:t>
            </a:r>
          </a:p>
          <a:p>
            <a:pPr marL="571500" indent="-342900" defTabSz="914400" eaLnBrk="1">
              <a:spcBef>
                <a:spcPts val="600"/>
              </a:spcBef>
              <a:buFontTx/>
              <a:buChar char="-"/>
              <a:defRPr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  <a:defRPr/>
            </a:pP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Java </a:t>
            </a:r>
            <a:r>
              <a:rPr lang="en-US" altLang="en-US" sz="28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Arial" panose="020B0604020202020204" pitchFamily="34" charset="0"/>
              </a:rPr>
              <a:t>synchronize</a:t>
            </a:r>
            <a:r>
              <a:rPr lang="en-US" altLang="en-US" sz="280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locks are re-entrant</a:t>
            </a:r>
            <a:endParaRPr lang="en-US" altLang="en-US" sz="2800" dirty="0" smtClean="0">
              <a:sym typeface="Helvetica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2098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Really</a:t>
            </a:r>
            <a:r>
              <a:rPr lang="en-US" smtClean="0"/>
              <a:t> sharing memory between Threads </a:t>
            </a:r>
          </a:p>
        </p:txBody>
      </p:sp>
      <p:sp>
        <p:nvSpPr>
          <p:cNvPr id="22531" name="Oval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86200" y="2286000"/>
            <a:ext cx="4267200" cy="3200400"/>
          </a:xfrm>
          <a:prstGeom prst="ellipse">
            <a:avLst/>
          </a:prstGeom>
          <a:noFill/>
          <a:ln w="476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2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32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3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65688" y="33623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4" name="Rectangle 1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34000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5" name="Rectangle 14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486400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6" name="Rectangle 1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32488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7" name="Rectangle 1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084888" y="3352800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8" name="Rectangle 2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865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39" name="Rectangle 2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018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0" name="Rectangle 2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170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1" name="Rectangle 2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322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2" name="Rectangle 2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475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3" name="Rectangle 3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6276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4" name="Rectangle 3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7800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5" name="Rectangle 3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9324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46" name="Rectangle 3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0848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cxnSp>
        <p:nvCxnSpPr>
          <p:cNvPr id="22547" name="Straight Arrow Connector 37"/>
          <p:cNvCxnSpPr>
            <a:cxnSpLocks noChangeShapeType="1"/>
            <a:stCxn id="22533" idx="3"/>
            <a:endCxn id="22534" idx="1"/>
          </p:cNvCxnSpPr>
          <p:nvPr>
            <p:custDataLst>
              <p:tags r:id="rId18"/>
            </p:custDataLst>
          </p:nvPr>
        </p:nvCxnSpPr>
        <p:spPr bwMode="auto">
          <a:xfrm flipV="1">
            <a:off x="5018088" y="3467100"/>
            <a:ext cx="3159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48" name="Straight Arrow Connector 39"/>
          <p:cNvCxnSpPr>
            <a:cxnSpLocks noChangeShapeType="1"/>
            <a:stCxn id="22535" idx="3"/>
            <a:endCxn id="22536" idx="1"/>
          </p:cNvCxnSpPr>
          <p:nvPr>
            <p:custDataLst>
              <p:tags r:id="rId19"/>
            </p:custDataLst>
          </p:nvPr>
        </p:nvCxnSpPr>
        <p:spPr bwMode="auto">
          <a:xfrm>
            <a:off x="5638800" y="3467100"/>
            <a:ext cx="2936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49" name="TextBox 47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294438" y="914400"/>
            <a:ext cx="28495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Heap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 for all objects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and static fields, 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shared</a:t>
            </a:r>
            <a:b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by all threads</a:t>
            </a:r>
          </a:p>
        </p:txBody>
      </p:sp>
      <p:sp>
        <p:nvSpPr>
          <p:cNvPr id="22550" name="TextBox 4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52400" y="1676400"/>
            <a:ext cx="4373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2 Threads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, each with own 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F96A1B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unshared</a:t>
            </a: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 </a:t>
            </a:r>
            <a:b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pitchFamily="34" charset="0"/>
                <a:sym typeface="Arial" pitchFamily="34" charset="0"/>
              </a:rPr>
              <a:t>call stack and “program counter” </a:t>
            </a:r>
          </a:p>
        </p:txBody>
      </p:sp>
      <p:sp>
        <p:nvSpPr>
          <p:cNvPr id="22551" name="Oval 62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62000" y="34290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2" name="Rectangle 63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914400" y="39624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65" name="TextBox 64"/>
          <p:cNvSpPr txBox="1"/>
          <p:nvPr>
            <p:custDataLst>
              <p:tags r:id="rId24"/>
            </p:custDataLst>
          </p:nvPr>
        </p:nvSpPr>
        <p:spPr>
          <a:xfrm>
            <a:off x="762000" y="35925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pc=0x…</a:t>
            </a:r>
          </a:p>
        </p:txBody>
      </p:sp>
      <p:sp>
        <p:nvSpPr>
          <p:cNvPr id="22554" name="Rectangle 6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914400" y="4114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5" name="Rectangle 6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914400" y="4267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6" name="Rectangle 6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914400" y="4419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69" name="TextBox 68"/>
          <p:cNvSpPr txBox="1"/>
          <p:nvPr>
            <p:custDataLst>
              <p:tags r:id="rId28"/>
            </p:custDataLst>
          </p:nvPr>
        </p:nvSpPr>
        <p:spPr>
          <a:xfrm rot="5400000">
            <a:off x="1027112" y="45926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…</a:t>
            </a:r>
          </a:p>
        </p:txBody>
      </p:sp>
      <p:sp>
        <p:nvSpPr>
          <p:cNvPr id="22558" name="Oval 69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847975" y="4724400"/>
            <a:ext cx="990600" cy="1676400"/>
          </a:xfrm>
          <a:prstGeom prst="ellipse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59" name="Rectangle 70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000375" y="52578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72" name="TextBox 71"/>
          <p:cNvSpPr txBox="1"/>
          <p:nvPr>
            <p:custDataLst>
              <p:tags r:id="rId31"/>
            </p:custDataLst>
          </p:nvPr>
        </p:nvSpPr>
        <p:spPr>
          <a:xfrm>
            <a:off x="2847975" y="4887913"/>
            <a:ext cx="10382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pc=0x…</a:t>
            </a:r>
          </a:p>
        </p:txBody>
      </p:sp>
      <p:sp>
        <p:nvSpPr>
          <p:cNvPr id="22561" name="Rectangle 7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3000375" y="54102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62" name="Rectangle 73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3000375" y="55626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63" name="Rectangle 74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000375" y="5715000"/>
            <a:ext cx="457200" cy="152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76" name="TextBox 75"/>
          <p:cNvSpPr txBox="1"/>
          <p:nvPr>
            <p:custDataLst>
              <p:tags r:id="rId35"/>
            </p:custDataLst>
          </p:nvPr>
        </p:nvSpPr>
        <p:spPr>
          <a:xfrm rot="5400000">
            <a:off x="3113087" y="5888038"/>
            <a:ext cx="4413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Arial" pitchFamily="34" charset="0"/>
                <a:sym typeface="Arial" pitchFamily="34" charset="0"/>
              </a:rPr>
              <a:t>…</a:t>
            </a:r>
          </a:p>
        </p:txBody>
      </p:sp>
      <p:cxnSp>
        <p:nvCxnSpPr>
          <p:cNvPr id="22565" name="Straight Arrow Connector 81"/>
          <p:cNvCxnSpPr>
            <a:cxnSpLocks noChangeShapeType="1"/>
            <a:stCxn id="22563" idx="3"/>
            <a:endCxn id="22532" idx="1"/>
          </p:cNvCxnSpPr>
          <p:nvPr>
            <p:custDataLst>
              <p:tags r:id="rId36"/>
            </p:custDataLst>
          </p:nvPr>
        </p:nvCxnSpPr>
        <p:spPr bwMode="auto">
          <a:xfrm flipV="1">
            <a:off x="3457575" y="3476625"/>
            <a:ext cx="1255713" cy="23145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66" name="Rectangle 84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477000" y="334327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67" name="Rectangle 85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629400" y="334327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cxnSp>
        <p:nvCxnSpPr>
          <p:cNvPr id="22568" name="Straight Arrow Connector 87"/>
          <p:cNvCxnSpPr>
            <a:cxnSpLocks noChangeShapeType="1"/>
            <a:stCxn id="22537" idx="3"/>
            <a:endCxn id="22566" idx="1"/>
          </p:cNvCxnSpPr>
          <p:nvPr>
            <p:custDataLst>
              <p:tags r:id="rId39"/>
            </p:custDataLst>
          </p:nvPr>
        </p:nvCxnSpPr>
        <p:spPr bwMode="auto">
          <a:xfrm flipV="1">
            <a:off x="6237288" y="3457575"/>
            <a:ext cx="239712" cy="9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69" name="Line 7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7010400" y="1828800"/>
            <a:ext cx="304800" cy="45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0" name="Line 78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1295400" y="2362200"/>
            <a:ext cx="1143000" cy="914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1" name="Line 79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3276600" y="2362200"/>
            <a:ext cx="0" cy="2286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lg" len="lg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cxnSp>
        <p:nvCxnSpPr>
          <p:cNvPr id="22572" name="Straight Arrow Connector 81"/>
          <p:cNvCxnSpPr>
            <a:cxnSpLocks noChangeShapeType="1"/>
            <a:stCxn id="22552" idx="3"/>
            <a:endCxn id="22532" idx="1"/>
          </p:cNvCxnSpPr>
          <p:nvPr>
            <p:custDataLst>
              <p:tags r:id="rId43"/>
            </p:custDataLst>
          </p:nvPr>
        </p:nvCxnSpPr>
        <p:spPr bwMode="auto">
          <a:xfrm flipV="1">
            <a:off x="1371600" y="3476625"/>
            <a:ext cx="3341688" cy="5619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73" name="Straight Arrow Connector 81"/>
          <p:cNvCxnSpPr>
            <a:cxnSpLocks noChangeShapeType="1"/>
            <a:stCxn id="22559" idx="3"/>
            <a:endCxn id="22538" idx="1"/>
          </p:cNvCxnSpPr>
          <p:nvPr>
            <p:custDataLst>
              <p:tags r:id="rId44"/>
            </p:custDataLst>
          </p:nvPr>
        </p:nvCxnSpPr>
        <p:spPr bwMode="auto">
          <a:xfrm flipV="1">
            <a:off x="3457575" y="4695825"/>
            <a:ext cx="1408113" cy="638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2574" name="Straight Arrow Connector 81"/>
          <p:cNvCxnSpPr>
            <a:cxnSpLocks noChangeShapeType="1"/>
            <a:stCxn id="22554" idx="3"/>
            <a:endCxn id="22538" idx="1"/>
          </p:cNvCxnSpPr>
          <p:nvPr>
            <p:custDataLst>
              <p:tags r:id="rId45"/>
            </p:custDataLst>
          </p:nvPr>
        </p:nvCxnSpPr>
        <p:spPr bwMode="auto">
          <a:xfrm>
            <a:off x="1371600" y="4191000"/>
            <a:ext cx="3494088" cy="5048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575" name="Rectangle 33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237288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6" name="Rectangle 33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394450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7" name="Rectangle 3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546850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2578" name="Rectangle 33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699250" y="4581525"/>
            <a:ext cx="152400" cy="228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8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Locking Guidelines</a:t>
            </a:r>
            <a:endParaRPr lang="en-US" alt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Correctness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Consistency:  make it well-defined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Granularity:  coarse to fine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Critical Sections:  make them small, atomic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Leverage libraries</a:t>
            </a: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0164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Consistent Locking</a:t>
            </a:r>
            <a:endParaRPr lang="en-US" alt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Clear mapping of locks to resources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followed by all methods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clearly documented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same lock can guard multiple resources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4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what’s a resource?  Conceptual:</a:t>
            </a:r>
          </a:p>
          <a:p>
            <a:pPr marL="1257300" lvl="2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object</a:t>
            </a:r>
          </a:p>
          <a:p>
            <a:pPr marL="1257300" lvl="2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field </a:t>
            </a:r>
          </a:p>
          <a:p>
            <a:pPr marL="1257300" lvl="2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data structure (e.g., linked list, hash table)</a:t>
            </a:r>
            <a:endParaRPr lang="en-US" altLang="en-US" smtClean="0"/>
          </a:p>
        </p:txBody>
      </p:sp>
      <p:sp>
        <p:nvSpPr>
          <p:cNvPr id="9221" name="AutoShape 4"/>
          <p:cNvSpPr>
            <a:spLocks/>
          </p:cNvSpPr>
          <p:nvPr/>
        </p:nvSpPr>
        <p:spPr bwMode="auto">
          <a:xfrm>
            <a:off x="1905000" y="35544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2" name="AutoShape 5"/>
          <p:cNvSpPr>
            <a:spLocks/>
          </p:cNvSpPr>
          <p:nvPr/>
        </p:nvSpPr>
        <p:spPr bwMode="auto">
          <a:xfrm>
            <a:off x="2438400" y="37068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3" name="AutoShape 6"/>
          <p:cNvSpPr>
            <a:spLocks/>
          </p:cNvSpPr>
          <p:nvPr/>
        </p:nvSpPr>
        <p:spPr bwMode="auto">
          <a:xfrm>
            <a:off x="3429000" y="37068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4" name="AutoShape 7"/>
          <p:cNvSpPr>
            <a:spLocks/>
          </p:cNvSpPr>
          <p:nvPr/>
        </p:nvSpPr>
        <p:spPr bwMode="auto">
          <a:xfrm>
            <a:off x="4800600" y="35544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5" name="AutoShape 8"/>
          <p:cNvSpPr>
            <a:spLocks/>
          </p:cNvSpPr>
          <p:nvPr/>
        </p:nvSpPr>
        <p:spPr bwMode="auto">
          <a:xfrm>
            <a:off x="4191000" y="35544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6" name="AutoShape 9"/>
          <p:cNvSpPr>
            <a:spLocks/>
          </p:cNvSpPr>
          <p:nvPr/>
        </p:nvSpPr>
        <p:spPr bwMode="auto">
          <a:xfrm>
            <a:off x="2895600" y="34782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7" name="AutoShape 10"/>
          <p:cNvSpPr>
            <a:spLocks/>
          </p:cNvSpPr>
          <p:nvPr/>
        </p:nvSpPr>
        <p:spPr bwMode="auto">
          <a:xfrm>
            <a:off x="5562600" y="36306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28" name="AutoShape 11"/>
          <p:cNvSpPr>
            <a:spLocks/>
          </p:cNvSpPr>
          <p:nvPr/>
        </p:nvSpPr>
        <p:spPr bwMode="auto">
          <a:xfrm>
            <a:off x="6096000" y="34782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9229" name="Group 12"/>
          <p:cNvGrpSpPr>
            <a:grpSpLocks/>
          </p:cNvGrpSpPr>
          <p:nvPr/>
        </p:nvGrpSpPr>
        <p:grpSpPr bwMode="auto">
          <a:xfrm>
            <a:off x="2513013" y="4240213"/>
            <a:ext cx="533400" cy="533400"/>
            <a:chOff x="-1" y="-1"/>
            <a:chExt cx="533401" cy="533401"/>
          </a:xfrm>
        </p:grpSpPr>
        <p:sp>
          <p:nvSpPr>
            <p:cNvPr id="9259" name="AutoShape 13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0" name="AutoShape 14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1" name="AutoShape 15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2" name="AutoShape 16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3" name="AutoShape 17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64" name="AutoShape 18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9230" name="Group 19"/>
          <p:cNvGrpSpPr>
            <a:grpSpLocks/>
          </p:cNvGrpSpPr>
          <p:nvPr/>
        </p:nvGrpSpPr>
        <p:grpSpPr bwMode="auto">
          <a:xfrm>
            <a:off x="4037013" y="4164013"/>
            <a:ext cx="533400" cy="533400"/>
            <a:chOff x="-1" y="-1"/>
            <a:chExt cx="533401" cy="533401"/>
          </a:xfrm>
        </p:grpSpPr>
        <p:sp>
          <p:nvSpPr>
            <p:cNvPr id="9253" name="AutoShape 20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4" name="AutoShape 21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5" name="AutoShape 22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6" name="AutoShape 23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7" name="AutoShape 24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8" name="AutoShape 25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9231" name="Group 26"/>
          <p:cNvGrpSpPr>
            <a:grpSpLocks/>
          </p:cNvGrpSpPr>
          <p:nvPr/>
        </p:nvGrpSpPr>
        <p:grpSpPr bwMode="auto">
          <a:xfrm>
            <a:off x="4875213" y="4164013"/>
            <a:ext cx="533400" cy="533400"/>
            <a:chOff x="-1" y="-1"/>
            <a:chExt cx="533401" cy="533401"/>
          </a:xfrm>
        </p:grpSpPr>
        <p:sp>
          <p:nvSpPr>
            <p:cNvPr id="9247" name="AutoShape 27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8" name="AutoShape 28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9" name="AutoShape 29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0" name="AutoShape 30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1" name="AutoShape 31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52" name="AutoShape 32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9232" name="Group 33"/>
          <p:cNvGrpSpPr>
            <a:grpSpLocks/>
          </p:cNvGrpSpPr>
          <p:nvPr/>
        </p:nvGrpSpPr>
        <p:grpSpPr bwMode="auto">
          <a:xfrm>
            <a:off x="6094413" y="4164013"/>
            <a:ext cx="533400" cy="533400"/>
            <a:chOff x="-1" y="-1"/>
            <a:chExt cx="533401" cy="533401"/>
          </a:xfrm>
        </p:grpSpPr>
        <p:sp>
          <p:nvSpPr>
            <p:cNvPr id="9241" name="AutoShape 34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2" name="AutoShape 35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3" name="AutoShape 36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4" name="AutoShape 37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5" name="AutoShape 38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9246" name="AutoShape 39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sp>
        <p:nvSpPr>
          <p:cNvPr id="9233" name="Line 40"/>
          <p:cNvSpPr>
            <a:spLocks noChangeShapeType="1"/>
          </p:cNvSpPr>
          <p:nvPr/>
        </p:nvSpPr>
        <p:spPr bwMode="auto">
          <a:xfrm>
            <a:off x="2095500" y="3859213"/>
            <a:ext cx="685800" cy="423862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4" name="Line 41"/>
          <p:cNvSpPr>
            <a:spLocks noChangeShapeType="1"/>
          </p:cNvSpPr>
          <p:nvPr/>
        </p:nvSpPr>
        <p:spPr bwMode="auto">
          <a:xfrm>
            <a:off x="2665413" y="4013200"/>
            <a:ext cx="114300" cy="227013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5" name="Line 42"/>
          <p:cNvSpPr>
            <a:spLocks noChangeShapeType="1"/>
          </p:cNvSpPr>
          <p:nvPr/>
        </p:nvSpPr>
        <p:spPr bwMode="auto">
          <a:xfrm flipH="1">
            <a:off x="2781300" y="3783013"/>
            <a:ext cx="304800" cy="458787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6" name="Line 43"/>
          <p:cNvSpPr>
            <a:spLocks noChangeShapeType="1"/>
          </p:cNvSpPr>
          <p:nvPr/>
        </p:nvSpPr>
        <p:spPr bwMode="auto">
          <a:xfrm flipH="1">
            <a:off x="2781300" y="3967163"/>
            <a:ext cx="703263" cy="2730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7" name="Line 44"/>
          <p:cNvSpPr>
            <a:spLocks noChangeShapeType="1"/>
          </p:cNvSpPr>
          <p:nvPr/>
        </p:nvSpPr>
        <p:spPr bwMode="auto">
          <a:xfrm flipH="1">
            <a:off x="4267200" y="3859213"/>
            <a:ext cx="114300" cy="350837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8" name="Line 45"/>
          <p:cNvSpPr>
            <a:spLocks noChangeShapeType="1"/>
          </p:cNvSpPr>
          <p:nvPr/>
        </p:nvSpPr>
        <p:spPr bwMode="auto">
          <a:xfrm>
            <a:off x="4991100" y="3859213"/>
            <a:ext cx="171450" cy="3048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39" name="Line 46"/>
          <p:cNvSpPr>
            <a:spLocks noChangeShapeType="1"/>
          </p:cNvSpPr>
          <p:nvPr/>
        </p:nvSpPr>
        <p:spPr bwMode="auto">
          <a:xfrm flipH="1">
            <a:off x="5143500" y="3890963"/>
            <a:ext cx="474663" cy="2730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9240" name="Line 47"/>
          <p:cNvSpPr>
            <a:spLocks noChangeShapeType="1"/>
          </p:cNvSpPr>
          <p:nvPr/>
        </p:nvSpPr>
        <p:spPr bwMode="auto">
          <a:xfrm>
            <a:off x="6284913" y="3783013"/>
            <a:ext cx="58737" cy="38100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09842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Lock Granularity</a:t>
            </a:r>
            <a:endParaRPr lang="en-US" alt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Coarse grained:  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fewer locks, more objects per lock</a:t>
            </a: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e.g., one lock for entire data structure (e.g., linked list)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endParaRPr lang="en-US" altLang="en-US" sz="20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advantage: 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disadvantage:</a:t>
            </a:r>
          </a:p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Fine grained:  </a:t>
            </a: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more locks, fewer objects per lock</a:t>
            </a:r>
            <a:endParaRPr lang="en-US" altLang="en-US" sz="280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e.g., one lock for each item in the linked list</a:t>
            </a:r>
            <a:endParaRPr lang="en-US" altLang="en-US" smtClean="0"/>
          </a:p>
        </p:txBody>
      </p:sp>
      <p:sp>
        <p:nvSpPr>
          <p:cNvPr id="10245" name="AutoShape 4"/>
          <p:cNvSpPr>
            <a:spLocks/>
          </p:cNvSpPr>
          <p:nvPr/>
        </p:nvSpPr>
        <p:spPr bwMode="auto">
          <a:xfrm>
            <a:off x="25908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46" name="AutoShape 5"/>
          <p:cNvSpPr>
            <a:spLocks/>
          </p:cNvSpPr>
          <p:nvPr/>
        </p:nvSpPr>
        <p:spPr bwMode="auto">
          <a:xfrm>
            <a:off x="34290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47" name="AutoShape 6"/>
          <p:cNvSpPr>
            <a:spLocks/>
          </p:cNvSpPr>
          <p:nvPr/>
        </p:nvSpPr>
        <p:spPr bwMode="auto">
          <a:xfrm>
            <a:off x="58674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48" name="AutoShape 7"/>
          <p:cNvSpPr>
            <a:spLocks/>
          </p:cNvSpPr>
          <p:nvPr/>
        </p:nvSpPr>
        <p:spPr bwMode="auto">
          <a:xfrm>
            <a:off x="4267200" y="2386013"/>
            <a:ext cx="381000" cy="306387"/>
          </a:xfrm>
          <a:custGeom>
            <a:avLst/>
            <a:gdLst>
              <a:gd name="T0" fmla="*/ 71402931 w 19679"/>
              <a:gd name="T1" fmla="*/ 40759264 h 19679"/>
              <a:gd name="T2" fmla="*/ 71402931 w 19679"/>
              <a:gd name="T3" fmla="*/ 40759264 h 19679"/>
              <a:gd name="T4" fmla="*/ 71402931 w 19679"/>
              <a:gd name="T5" fmla="*/ 40759264 h 19679"/>
              <a:gd name="T6" fmla="*/ 71402931 w 19679"/>
              <a:gd name="T7" fmla="*/ 4075926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10249" name="Group 8"/>
          <p:cNvGrpSpPr>
            <a:grpSpLocks/>
          </p:cNvGrpSpPr>
          <p:nvPr/>
        </p:nvGrpSpPr>
        <p:grpSpPr bwMode="auto">
          <a:xfrm>
            <a:off x="4189413" y="2843213"/>
            <a:ext cx="533400" cy="533400"/>
            <a:chOff x="-1" y="-1"/>
            <a:chExt cx="533401" cy="533401"/>
          </a:xfrm>
        </p:grpSpPr>
        <p:sp>
          <p:nvSpPr>
            <p:cNvPr id="10297" name="AutoShape 9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8" name="AutoShape 10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9" name="AutoShape 11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300" name="AutoShape 12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301" name="AutoShape 13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302" name="AutoShape 14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sp>
        <p:nvSpPr>
          <p:cNvPr id="10250" name="AutoShape 15"/>
          <p:cNvSpPr>
            <a:spLocks/>
          </p:cNvSpPr>
          <p:nvPr/>
        </p:nvSpPr>
        <p:spPr bwMode="auto">
          <a:xfrm>
            <a:off x="2960688" y="2600325"/>
            <a:ext cx="1238250" cy="422275"/>
          </a:xfrm>
          <a:custGeom>
            <a:avLst/>
            <a:gdLst>
              <a:gd name="T0" fmla="*/ 2034639717 w 21600"/>
              <a:gd name="T1" fmla="*/ 80695560 h 21600"/>
              <a:gd name="T2" fmla="*/ 2034639717 w 21600"/>
              <a:gd name="T3" fmla="*/ 80695560 h 21600"/>
              <a:gd name="T4" fmla="*/ 2034639717 w 21600"/>
              <a:gd name="T5" fmla="*/ 80695560 h 21600"/>
              <a:gd name="T6" fmla="*/ 2034639717 w 21600"/>
              <a:gd name="T7" fmla="*/ 8069556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200"/>
                  <a:pt x="14399" y="14399"/>
                  <a:pt x="21599" y="21599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Line 16"/>
          <p:cNvSpPr>
            <a:spLocks noChangeShapeType="1"/>
          </p:cNvSpPr>
          <p:nvPr/>
        </p:nvSpPr>
        <p:spPr bwMode="auto">
          <a:xfrm>
            <a:off x="3732213" y="2690813"/>
            <a:ext cx="606425" cy="242887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2" name="AutoShape 17"/>
          <p:cNvSpPr>
            <a:spLocks/>
          </p:cNvSpPr>
          <p:nvPr/>
        </p:nvSpPr>
        <p:spPr bwMode="auto">
          <a:xfrm>
            <a:off x="4456113" y="2695575"/>
            <a:ext cx="0" cy="142875"/>
          </a:xfrm>
          <a:custGeom>
            <a:avLst/>
            <a:gdLst>
              <a:gd name="T0" fmla="*/ 0 w 21600"/>
              <a:gd name="T1" fmla="*/ 3125609 h 21600"/>
              <a:gd name="T2" fmla="*/ 0 w 21600"/>
              <a:gd name="T3" fmla="*/ 3125609 h 21600"/>
              <a:gd name="T4" fmla="*/ 0 w 21600"/>
              <a:gd name="T5" fmla="*/ 3125609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599" y="0"/>
                </a:moveTo>
                <a:cubicBezTo>
                  <a:pt x="14399" y="7200"/>
                  <a:pt x="7199" y="14399"/>
                  <a:pt x="0" y="21599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3" name="AutoShape 18"/>
          <p:cNvSpPr>
            <a:spLocks/>
          </p:cNvSpPr>
          <p:nvPr/>
        </p:nvSpPr>
        <p:spPr bwMode="auto">
          <a:xfrm>
            <a:off x="4714875" y="2603500"/>
            <a:ext cx="1163638" cy="415925"/>
          </a:xfrm>
          <a:custGeom>
            <a:avLst/>
            <a:gdLst>
              <a:gd name="T0" fmla="*/ 1688558819 w 21600"/>
              <a:gd name="T1" fmla="*/ 77109626 h 21600"/>
              <a:gd name="T2" fmla="*/ 1688558819 w 21600"/>
              <a:gd name="T3" fmla="*/ 77109626 h 21600"/>
              <a:gd name="T4" fmla="*/ 1688558819 w 21600"/>
              <a:gd name="T5" fmla="*/ 77109626 h 21600"/>
              <a:gd name="T6" fmla="*/ 1688558819 w 21600"/>
              <a:gd name="T7" fmla="*/ 7710962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cubicBezTo>
                  <a:pt x="14400" y="7200"/>
                  <a:pt x="7199" y="14399"/>
                  <a:pt x="0" y="21599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0254" name="AutoShape 19"/>
          <p:cNvCxnSpPr>
            <a:cxnSpLocks noChangeShapeType="1"/>
            <a:stCxn id="10245" idx="0"/>
            <a:endCxn id="10246" idx="0"/>
          </p:cNvCxnSpPr>
          <p:nvPr/>
        </p:nvCxnSpPr>
        <p:spPr bwMode="auto">
          <a:xfrm>
            <a:off x="2781300" y="2540000"/>
            <a:ext cx="838200" cy="0"/>
          </a:xfrm>
          <a:prstGeom prst="straightConnector1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55" name="Line 20"/>
          <p:cNvSpPr>
            <a:spLocks noChangeShapeType="1"/>
          </p:cNvSpPr>
          <p:nvPr/>
        </p:nvSpPr>
        <p:spPr bwMode="auto">
          <a:xfrm>
            <a:off x="3808413" y="2538413"/>
            <a:ext cx="457200" cy="317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6" name="Line 21"/>
          <p:cNvSpPr>
            <a:spLocks noChangeShapeType="1"/>
          </p:cNvSpPr>
          <p:nvPr/>
        </p:nvSpPr>
        <p:spPr bwMode="auto">
          <a:xfrm>
            <a:off x="4646613" y="2538413"/>
            <a:ext cx="457200" cy="317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7" name="AutoShape 22"/>
          <p:cNvSpPr>
            <a:spLocks/>
          </p:cNvSpPr>
          <p:nvPr/>
        </p:nvSpPr>
        <p:spPr bwMode="auto">
          <a:xfrm>
            <a:off x="5181600" y="2387600"/>
            <a:ext cx="357188" cy="374650"/>
          </a:xfrm>
          <a:custGeom>
            <a:avLst/>
            <a:gdLst>
              <a:gd name="T0" fmla="*/ 48837455 w 21600"/>
              <a:gd name="T1" fmla="*/ 56355946 h 21600"/>
              <a:gd name="T2" fmla="*/ 48837455 w 21600"/>
              <a:gd name="T3" fmla="*/ 56355946 h 21600"/>
              <a:gd name="T4" fmla="*/ 48837455 w 21600"/>
              <a:gd name="T5" fmla="*/ 56355946 h 21600"/>
              <a:gd name="T6" fmla="*/ 48837455 w 21600"/>
              <a:gd name="T7" fmla="*/ 563559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10258" name="Line 23"/>
          <p:cNvSpPr>
            <a:spLocks noChangeShapeType="1"/>
          </p:cNvSpPr>
          <p:nvPr/>
        </p:nvSpPr>
        <p:spPr bwMode="auto">
          <a:xfrm>
            <a:off x="5484813" y="2538413"/>
            <a:ext cx="457200" cy="3175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59" name="Line 24"/>
          <p:cNvSpPr>
            <a:spLocks noChangeShapeType="1"/>
          </p:cNvSpPr>
          <p:nvPr/>
        </p:nvSpPr>
        <p:spPr bwMode="auto">
          <a:xfrm flipH="1">
            <a:off x="4552950" y="2692400"/>
            <a:ext cx="703263" cy="27305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0" name="AutoShape 25"/>
          <p:cNvSpPr>
            <a:spLocks/>
          </p:cNvSpPr>
          <p:nvPr/>
        </p:nvSpPr>
        <p:spPr bwMode="auto">
          <a:xfrm>
            <a:off x="27432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1" name="AutoShape 26"/>
          <p:cNvSpPr>
            <a:spLocks/>
          </p:cNvSpPr>
          <p:nvPr/>
        </p:nvSpPr>
        <p:spPr bwMode="auto">
          <a:xfrm>
            <a:off x="35814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2" name="AutoShape 27"/>
          <p:cNvSpPr>
            <a:spLocks/>
          </p:cNvSpPr>
          <p:nvPr/>
        </p:nvSpPr>
        <p:spPr bwMode="auto">
          <a:xfrm>
            <a:off x="60198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3" name="AutoShape 28"/>
          <p:cNvSpPr>
            <a:spLocks/>
          </p:cNvSpPr>
          <p:nvPr/>
        </p:nvSpPr>
        <p:spPr bwMode="auto">
          <a:xfrm>
            <a:off x="4419600" y="5414963"/>
            <a:ext cx="381000" cy="304800"/>
          </a:xfrm>
          <a:custGeom>
            <a:avLst/>
            <a:gdLst>
              <a:gd name="T0" fmla="*/ 71402931 w 19679"/>
              <a:gd name="T1" fmla="*/ 40129160 h 19679"/>
              <a:gd name="T2" fmla="*/ 71402931 w 19679"/>
              <a:gd name="T3" fmla="*/ 40129160 h 19679"/>
              <a:gd name="T4" fmla="*/ 71402931 w 19679"/>
              <a:gd name="T5" fmla="*/ 40129160 h 19679"/>
              <a:gd name="T6" fmla="*/ 71402931 w 19679"/>
              <a:gd name="T7" fmla="*/ 40129160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CC99"/>
          </a:solidFill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10264" name="Group 29"/>
          <p:cNvGrpSpPr>
            <a:grpSpLocks/>
          </p:cNvGrpSpPr>
          <p:nvPr/>
        </p:nvGrpSpPr>
        <p:grpSpPr bwMode="auto">
          <a:xfrm>
            <a:off x="2513013" y="5033963"/>
            <a:ext cx="533400" cy="533400"/>
            <a:chOff x="-1" y="-1"/>
            <a:chExt cx="533401" cy="533401"/>
          </a:xfrm>
        </p:grpSpPr>
        <p:sp>
          <p:nvSpPr>
            <p:cNvPr id="10291" name="AutoShape 30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2" name="AutoShape 31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3" name="AutoShape 32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4" name="AutoShape 33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5" name="AutoShape 34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6" name="AutoShape 35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cxnSp>
        <p:nvCxnSpPr>
          <p:cNvPr id="10265" name="AutoShape 36"/>
          <p:cNvCxnSpPr>
            <a:cxnSpLocks noChangeShapeType="1"/>
            <a:stCxn id="10260" idx="0"/>
            <a:endCxn id="10261" idx="0"/>
          </p:cNvCxnSpPr>
          <p:nvPr/>
        </p:nvCxnSpPr>
        <p:spPr bwMode="auto">
          <a:xfrm>
            <a:off x="2933700" y="5567363"/>
            <a:ext cx="838200" cy="0"/>
          </a:xfrm>
          <a:prstGeom prst="straightConnector1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66" name="Line 37"/>
          <p:cNvSpPr>
            <a:spLocks noChangeShapeType="1"/>
          </p:cNvSpPr>
          <p:nvPr/>
        </p:nvSpPr>
        <p:spPr bwMode="auto">
          <a:xfrm>
            <a:off x="3960813" y="5567363"/>
            <a:ext cx="457200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7" name="Line 38"/>
          <p:cNvSpPr>
            <a:spLocks noChangeShapeType="1"/>
          </p:cNvSpPr>
          <p:nvPr/>
        </p:nvSpPr>
        <p:spPr bwMode="auto">
          <a:xfrm>
            <a:off x="4799013" y="5567363"/>
            <a:ext cx="457200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sp>
        <p:nvSpPr>
          <p:cNvPr id="10268" name="AutoShape 39"/>
          <p:cNvSpPr>
            <a:spLocks/>
          </p:cNvSpPr>
          <p:nvPr/>
        </p:nvSpPr>
        <p:spPr bwMode="auto">
          <a:xfrm>
            <a:off x="5334000" y="5414963"/>
            <a:ext cx="357188" cy="376237"/>
          </a:xfrm>
          <a:custGeom>
            <a:avLst/>
            <a:gdLst>
              <a:gd name="T0" fmla="*/ 48837455 w 21600"/>
              <a:gd name="T1" fmla="*/ 57075292 h 21600"/>
              <a:gd name="T2" fmla="*/ 48837455 w 21600"/>
              <a:gd name="T3" fmla="*/ 57075292 h 21600"/>
              <a:gd name="T4" fmla="*/ 48837455 w 21600"/>
              <a:gd name="T5" fmla="*/ 57075292 h 21600"/>
              <a:gd name="T6" fmla="*/ 48837455 w 21600"/>
              <a:gd name="T7" fmla="*/ 5707529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eaLnBrk="1"/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sp>
        <p:nvSpPr>
          <p:cNvPr id="10269" name="Line 40"/>
          <p:cNvSpPr>
            <a:spLocks noChangeShapeType="1"/>
          </p:cNvSpPr>
          <p:nvPr/>
        </p:nvSpPr>
        <p:spPr bwMode="auto">
          <a:xfrm>
            <a:off x="5637213" y="5567363"/>
            <a:ext cx="457200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endParaRPr lang="en-US"/>
          </a:p>
        </p:txBody>
      </p:sp>
      <p:grpSp>
        <p:nvGrpSpPr>
          <p:cNvPr id="10270" name="Group 41"/>
          <p:cNvGrpSpPr>
            <a:grpSpLocks/>
          </p:cNvGrpSpPr>
          <p:nvPr/>
        </p:nvGrpSpPr>
        <p:grpSpPr bwMode="auto">
          <a:xfrm>
            <a:off x="3427413" y="4957763"/>
            <a:ext cx="533400" cy="533400"/>
            <a:chOff x="-1" y="-1"/>
            <a:chExt cx="533401" cy="533401"/>
          </a:xfrm>
        </p:grpSpPr>
        <p:sp>
          <p:nvSpPr>
            <p:cNvPr id="10285" name="AutoShape 42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6" name="AutoShape 43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7" name="AutoShape 44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8" name="AutoShape 45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9" name="AutoShape 46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90" name="AutoShape 47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10271" name="Group 48"/>
          <p:cNvGrpSpPr>
            <a:grpSpLocks/>
          </p:cNvGrpSpPr>
          <p:nvPr/>
        </p:nvGrpSpPr>
        <p:grpSpPr bwMode="auto">
          <a:xfrm>
            <a:off x="4265613" y="5033963"/>
            <a:ext cx="533400" cy="533400"/>
            <a:chOff x="-1" y="-1"/>
            <a:chExt cx="533401" cy="533401"/>
          </a:xfrm>
        </p:grpSpPr>
        <p:sp>
          <p:nvSpPr>
            <p:cNvPr id="10279" name="AutoShape 49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0" name="AutoShape 50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1" name="AutoShape 51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2" name="AutoShape 52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3" name="AutoShape 53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84" name="AutoShape 54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grpSp>
        <p:nvGrpSpPr>
          <p:cNvPr id="10272" name="Group 55"/>
          <p:cNvGrpSpPr>
            <a:grpSpLocks/>
          </p:cNvGrpSpPr>
          <p:nvPr/>
        </p:nvGrpSpPr>
        <p:grpSpPr bwMode="auto">
          <a:xfrm>
            <a:off x="5865813" y="4957763"/>
            <a:ext cx="533400" cy="533400"/>
            <a:chOff x="-1" y="-1"/>
            <a:chExt cx="533401" cy="533401"/>
          </a:xfrm>
        </p:grpSpPr>
        <p:sp>
          <p:nvSpPr>
            <p:cNvPr id="10273" name="AutoShape 56"/>
            <p:cNvSpPr>
              <a:spLocks/>
            </p:cNvSpPr>
            <p:nvPr/>
          </p:nvSpPr>
          <p:spPr bwMode="auto">
            <a:xfrm>
              <a:off x="-1" y="0"/>
              <a:ext cx="533401" cy="533400"/>
            </a:xfrm>
            <a:custGeom>
              <a:avLst/>
              <a:gdLst>
                <a:gd name="T0" fmla="*/ 195931125 w 19679"/>
                <a:gd name="T1" fmla="*/ 215066696 h 19679"/>
                <a:gd name="T2" fmla="*/ 195931125 w 19679"/>
                <a:gd name="T3" fmla="*/ 215066696 h 19679"/>
                <a:gd name="T4" fmla="*/ 195931125 w 19679"/>
                <a:gd name="T5" fmla="*/ 215066696 h 19679"/>
                <a:gd name="T6" fmla="*/ 195931125 w 19679"/>
                <a:gd name="T7" fmla="*/ 2150666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4" name="AutoShape 57"/>
            <p:cNvSpPr>
              <a:spLocks/>
            </p:cNvSpPr>
            <p:nvPr/>
          </p:nvSpPr>
          <p:spPr bwMode="auto">
            <a:xfrm>
              <a:off x="98213" y="42068"/>
              <a:ext cx="338667" cy="328613"/>
            </a:xfrm>
            <a:custGeom>
              <a:avLst/>
              <a:gdLst>
                <a:gd name="T0" fmla="*/ 50148823 w 19679"/>
                <a:gd name="T1" fmla="*/ 50288643 h 19679"/>
                <a:gd name="T2" fmla="*/ 50148823 w 19679"/>
                <a:gd name="T3" fmla="*/ 50288643 h 19679"/>
                <a:gd name="T4" fmla="*/ 50148823 w 19679"/>
                <a:gd name="T5" fmla="*/ 50288643 h 19679"/>
                <a:gd name="T6" fmla="*/ 50148823 w 19679"/>
                <a:gd name="T7" fmla="*/ 5028864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5" name="AutoShape 58"/>
            <p:cNvSpPr>
              <a:spLocks/>
            </p:cNvSpPr>
            <p:nvPr/>
          </p:nvSpPr>
          <p:spPr bwMode="auto">
            <a:xfrm>
              <a:off x="147319" y="86518"/>
              <a:ext cx="237067" cy="257969"/>
            </a:xfrm>
            <a:custGeom>
              <a:avLst/>
              <a:gdLst>
                <a:gd name="T0" fmla="*/ 17200988 w 19679"/>
                <a:gd name="T1" fmla="*/ 24328683 h 19679"/>
                <a:gd name="T2" fmla="*/ 17200988 w 19679"/>
                <a:gd name="T3" fmla="*/ 24328683 h 19679"/>
                <a:gd name="T4" fmla="*/ 17200988 w 19679"/>
                <a:gd name="T5" fmla="*/ 24328683 h 19679"/>
                <a:gd name="T6" fmla="*/ 17200988 w 19679"/>
                <a:gd name="T7" fmla="*/ 243286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6" name="AutoShape 59"/>
            <p:cNvSpPr>
              <a:spLocks/>
            </p:cNvSpPr>
            <p:nvPr/>
          </p:nvSpPr>
          <p:spPr bwMode="auto">
            <a:xfrm>
              <a:off x="100753" y="174624"/>
              <a:ext cx="336127" cy="320677"/>
            </a:xfrm>
            <a:custGeom>
              <a:avLst/>
              <a:gdLst>
                <a:gd name="T0" fmla="*/ 49028903 w 19679"/>
                <a:gd name="T1" fmla="*/ 46732346 h 19679"/>
                <a:gd name="T2" fmla="*/ 49028903 w 19679"/>
                <a:gd name="T3" fmla="*/ 46732346 h 19679"/>
                <a:gd name="T4" fmla="*/ 49028903 w 19679"/>
                <a:gd name="T5" fmla="*/ 46732346 h 19679"/>
                <a:gd name="T6" fmla="*/ 49028903 w 19679"/>
                <a:gd name="T7" fmla="*/ 4673234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7" name="AutoShape 60"/>
            <p:cNvSpPr>
              <a:spLocks/>
            </p:cNvSpPr>
            <p:nvPr/>
          </p:nvSpPr>
          <p:spPr bwMode="auto">
            <a:xfrm>
              <a:off x="206586" y="240506"/>
              <a:ext cx="121075" cy="110333"/>
            </a:xfrm>
            <a:custGeom>
              <a:avLst/>
              <a:gdLst>
                <a:gd name="T0" fmla="*/ 2291405 w 19679"/>
                <a:gd name="T1" fmla="*/ 1903414 h 19679"/>
                <a:gd name="T2" fmla="*/ 2291405 w 19679"/>
                <a:gd name="T3" fmla="*/ 1903414 h 19679"/>
                <a:gd name="T4" fmla="*/ 2291405 w 19679"/>
                <a:gd name="T5" fmla="*/ 1903414 h 19679"/>
                <a:gd name="T6" fmla="*/ 2291405 w 19679"/>
                <a:gd name="T7" fmla="*/ 190341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  <p:sp>
          <p:nvSpPr>
            <p:cNvPr id="10278" name="AutoShape 61"/>
            <p:cNvSpPr>
              <a:spLocks/>
            </p:cNvSpPr>
            <p:nvPr/>
          </p:nvSpPr>
          <p:spPr bwMode="auto">
            <a:xfrm rot="10800000" flipH="1">
              <a:off x="231139" y="331787"/>
              <a:ext cx="81281" cy="96045"/>
            </a:xfrm>
            <a:custGeom>
              <a:avLst/>
              <a:gdLst>
                <a:gd name="T0" fmla="*/ 575485 w 21600"/>
                <a:gd name="T1" fmla="*/ 949494 h 21600"/>
                <a:gd name="T2" fmla="*/ 575485 w 21600"/>
                <a:gd name="T3" fmla="*/ 949494 h 21600"/>
                <a:gd name="T4" fmla="*/ 575485 w 21600"/>
                <a:gd name="T5" fmla="*/ 949494 h 21600"/>
                <a:gd name="T6" fmla="*/ 575485 w 21600"/>
                <a:gd name="T7" fmla="*/ 94949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5399" y="21599"/>
                  </a:lnTo>
                  <a:lnTo>
                    <a:pt x="16201" y="21599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>
              <a:solidFill>
                <a:srgbClr val="FFFFFF"/>
              </a:solidFill>
              <a:prstDash val="solid"/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29681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Lock Granularity</a:t>
            </a:r>
            <a:endParaRPr lang="en-US" alt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55563" indent="-55563" defTabSz="914400" eaLnBrk="1">
              <a:spcBef>
                <a:spcPts val="600"/>
              </a:spcBef>
              <a:defRPr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Example:  </a:t>
            </a:r>
            <a:r>
              <a:rPr lang="en-US" altLang="en-US" sz="24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hashtable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with separate chaining</a:t>
            </a:r>
          </a:p>
          <a:p>
            <a:pPr marL="765175" lvl="1" indent="-307975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coarse grained:  one lock for whole table</a:t>
            </a:r>
          </a:p>
          <a:p>
            <a:pPr marL="765175" lvl="1" indent="-307975" defTabSz="914400" eaLnBrk="1">
              <a:spcBef>
                <a:spcPts val="600"/>
              </a:spcBef>
              <a:buFontTx/>
              <a:buChar char="-"/>
              <a:defRPr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fine grained:  one lock for each bucket</a:t>
            </a:r>
          </a:p>
          <a:p>
            <a:pPr marL="55563" indent="-55563" defTabSz="914400" eaLnBrk="1">
              <a:spcBef>
                <a:spcPts val="600"/>
              </a:spcBef>
              <a:buFontTx/>
              <a:buChar char="-"/>
              <a:defRPr/>
            </a:pP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5563" indent="-55563" defTabSz="914400" eaLnBrk="1">
              <a:spcBef>
                <a:spcPts val="400"/>
              </a:spcBef>
              <a:defRPr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Which supports more concurrency for 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insert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lookup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?</a:t>
            </a:r>
          </a:p>
          <a:p>
            <a:pPr marL="55563" indent="-55563" defTabSz="914400" eaLnBrk="1">
              <a:spcBef>
                <a:spcPts val="400"/>
              </a:spcBef>
              <a:defRPr/>
            </a:pP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5563" indent="-55563" defTabSz="914400" eaLnBrk="1">
              <a:spcBef>
                <a:spcPts val="400"/>
              </a:spcBef>
              <a:defRPr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Which makes implementing 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resize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easier?</a:t>
            </a:r>
          </a:p>
          <a:p>
            <a:pPr marL="457200" lvl="1" defTabSz="914400" eaLnBrk="1">
              <a:spcBef>
                <a:spcPts val="400"/>
              </a:spcBef>
              <a:defRPr/>
            </a:pP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65175" lvl="1" indent="-307975" defTabSz="914400" eaLnBrk="1">
              <a:spcBef>
                <a:spcPts val="400"/>
              </a:spcBef>
              <a:buFontTx/>
              <a:buChar char="–"/>
              <a:defRPr/>
            </a:pPr>
            <a:endParaRPr lang="en-US" altLang="en-US" sz="2000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5563" indent="-55563" defTabSz="914400" eaLnBrk="1">
              <a:spcBef>
                <a:spcPts val="400"/>
              </a:spcBef>
              <a:defRPr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Suppose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  <a:sym typeface="Arial" pitchFamily="34" charset="0"/>
              </a:rPr>
              <a:t>hashtable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maintains a  </a:t>
            </a:r>
            <a:r>
              <a:rPr lang="en-US" altLang="en-US" sz="2000" b="1" dirty="0" err="1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numElements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field.  Which locking approach is better?</a:t>
            </a:r>
            <a:endParaRPr lang="en-US" alt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16595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Arial" pitchFamily="34" charset="0"/>
                <a:cs typeface="Arial" pitchFamily="34" charset="0"/>
                <a:sym typeface="Arial" pitchFamily="34" charset="0"/>
              </a:rPr>
              <a:t>Critical sections:  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how much code executes while you hold the lock?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want critical sections to be short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make them “atomic”:  think about smallest sequence of operations that have to occur at once (without data races, interleavings)</a:t>
            </a: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23432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Suppose we want to change a value in a hash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assume one lock for the entire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computing the new value takes a long time (“expensive”)</a:t>
            </a:r>
            <a:endParaRPr lang="en-US" altLang="en-US" smtClean="0"/>
          </a:p>
        </p:txBody>
      </p:sp>
      <p:grpSp>
        <p:nvGrpSpPr>
          <p:cNvPr id="13317" name="Group 4"/>
          <p:cNvGrpSpPr>
            <a:grpSpLocks/>
          </p:cNvGrpSpPr>
          <p:nvPr/>
        </p:nvGrpSpPr>
        <p:grpSpPr bwMode="auto">
          <a:xfrm>
            <a:off x="2489200" y="2997200"/>
            <a:ext cx="3733800" cy="1981200"/>
            <a:chOff x="0" y="0"/>
            <a:chExt cx="3733800" cy="1981200"/>
          </a:xfrm>
        </p:grpSpPr>
        <p:sp>
          <p:nvSpPr>
            <p:cNvPr id="13318" name="AutoShape 5"/>
            <p:cNvSpPr>
              <a:spLocks/>
            </p:cNvSpPr>
            <p:nvPr/>
          </p:nvSpPr>
          <p:spPr bwMode="auto">
            <a:xfrm>
              <a:off x="0" y="0"/>
              <a:ext cx="3733800" cy="19812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3319" name="AutoShape 6"/>
            <p:cNvSpPr>
              <a:spLocks/>
            </p:cNvSpPr>
            <p:nvPr/>
          </p:nvSpPr>
          <p:spPr bwMode="auto">
            <a:xfrm>
              <a:off x="0" y="0"/>
              <a:ext cx="3733800" cy="194571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v1 = table.lookup(k);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v2 = expensive(v1);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table.remove(k);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table.insert(k,v2);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10813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"/>
          <p:cNvGrpSpPr>
            <a:grpSpLocks/>
          </p:cNvGrpSpPr>
          <p:nvPr/>
        </p:nvGrpSpPr>
        <p:grpSpPr bwMode="auto">
          <a:xfrm>
            <a:off x="2489200" y="2995613"/>
            <a:ext cx="3733800" cy="2668587"/>
            <a:chOff x="0" y="-1"/>
            <a:chExt cx="3733800" cy="2667001"/>
          </a:xfrm>
        </p:grpSpPr>
        <p:sp>
          <p:nvSpPr>
            <p:cNvPr id="14342" name="AutoShape 2"/>
            <p:cNvSpPr>
              <a:spLocks/>
            </p:cNvSpPr>
            <p:nvPr/>
          </p:nvSpPr>
          <p:spPr bwMode="auto">
            <a:xfrm>
              <a:off x="0" y="0"/>
              <a:ext cx="3733800" cy="2667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4343" name="AutoShape 3"/>
            <p:cNvSpPr>
              <a:spLocks/>
            </p:cNvSpPr>
            <p:nvPr/>
          </p:nvSpPr>
          <p:spPr bwMode="auto">
            <a:xfrm>
              <a:off x="0" y="0"/>
              <a:ext cx="3733800" cy="257563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v1 = table.lookup(k);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v2 = expensive(v1);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synchronized</a:t>
              </a: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table.remove(k);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table.insert(k,v2);</a:t>
              </a:r>
              <a:endParaRPr lang="en-US" altLang="en-US" sz="240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lang="en-US" altLang="en-US" sz="240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 smtClean="0"/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Suppose we want to change a value in the hash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assume one lock for the entire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computing the new value takes a long time (“expensive”)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will this work?</a:t>
            </a:r>
            <a:endParaRPr lang="en-US" alt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61614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0813" cy="5562600"/>
          </a:xfrm>
        </p:spPr>
        <p:txBody>
          <a:bodyPr/>
          <a:lstStyle/>
          <a:p>
            <a:pPr marL="342900" indent="-342900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smtClean="0">
                <a:latin typeface="Arial" pitchFamily="34" charset="0"/>
                <a:cs typeface="Arial" pitchFamily="34" charset="0"/>
                <a:sym typeface="Arial" pitchFamily="34" charset="0"/>
              </a:rPr>
              <a:t>Suppose we want to change a value in the hash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assume one lock for the entire table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computing the new value takes a long time (“expensive”)</a:t>
            </a:r>
          </a:p>
          <a:p>
            <a:pPr marL="800100" lvl="1" indent="-342900" defTabSz="914400" eaLnBrk="1">
              <a:spcBef>
                <a:spcPts val="600"/>
              </a:spcBef>
              <a:buFontTx/>
              <a:buChar char="-"/>
            </a:pPr>
            <a:r>
              <a:rPr lang="en-US" altLang="en-US" sz="2000" smtClean="0">
                <a:latin typeface="Arial" pitchFamily="34" charset="0"/>
                <a:cs typeface="Arial" pitchFamily="34" charset="0"/>
                <a:sym typeface="Arial" pitchFamily="34" charset="0"/>
              </a:rPr>
              <a:t>convoluted fix:</a:t>
            </a:r>
            <a:endParaRPr lang="en-US" alt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293813"/>
          </a:xfrm>
        </p:spPr>
        <p:txBody>
          <a:bodyPr/>
          <a:lstStyle/>
          <a:p>
            <a:pPr algn="ctr" defTabSz="914400" eaLnBrk="1"/>
            <a:r>
              <a:rPr lang="en-US" altLang="en-US" sz="4400" smtClean="0">
                <a:latin typeface="Arial" pitchFamily="34" charset="0"/>
                <a:cs typeface="Arial" pitchFamily="34" charset="0"/>
                <a:sym typeface="Arial" pitchFamily="34" charset="0"/>
              </a:rPr>
              <a:t>Critical Sections</a:t>
            </a:r>
            <a:endParaRPr lang="en-US" altLang="en-US" smtClean="0"/>
          </a:p>
        </p:txBody>
      </p:sp>
      <p:sp>
        <p:nvSpPr>
          <p:cNvPr id="15364" name="AutoShape 3"/>
          <p:cNvSpPr>
            <a:spLocks/>
          </p:cNvSpPr>
          <p:nvPr/>
        </p:nvSpPr>
        <p:spPr bwMode="auto">
          <a:xfrm>
            <a:off x="6553200" y="6248400"/>
            <a:ext cx="1905000" cy="287338"/>
          </a:xfrm>
          <a:custGeom>
            <a:avLst/>
            <a:gdLst>
              <a:gd name="T0" fmla="*/ 2147483646 w 21600"/>
              <a:gd name="T1" fmla="*/ 25423866 h 21600"/>
              <a:gd name="T2" fmla="*/ 2147483646 w 21600"/>
              <a:gd name="T3" fmla="*/ 25423866 h 21600"/>
              <a:gd name="T4" fmla="*/ 2147483646 w 21600"/>
              <a:gd name="T5" fmla="*/ 25423866 h 21600"/>
              <a:gd name="T6" fmla="*/ 2147483646 w 21600"/>
              <a:gd name="T7" fmla="*/ 2542386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pPr algn="r" eaLnBrk="1"/>
            <a:fld id="{F96A3FCE-CD04-416A-A4C9-48F8CFA22E05}" type="slidenum">
              <a:rPr lang="en-US" altLang="en-US" sz="1400"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37</a:t>
            </a:fld>
            <a:endParaRPr lang="en-US" altLang="en-US" sz="2400">
              <a:latin typeface="Times New Roman" pitchFamily="18" charset="0"/>
              <a:sym typeface="Times New Roman" pitchFamily="18" charset="0"/>
            </a:endParaRPr>
          </a:p>
        </p:txBody>
      </p:sp>
      <p:grpSp>
        <p:nvGrpSpPr>
          <p:cNvPr id="15365" name="Group 4"/>
          <p:cNvGrpSpPr>
            <a:grpSpLocks/>
          </p:cNvGrpSpPr>
          <p:nvPr/>
        </p:nvGrpSpPr>
        <p:grpSpPr bwMode="auto">
          <a:xfrm>
            <a:off x="3403600" y="2844800"/>
            <a:ext cx="5334000" cy="3835400"/>
            <a:chOff x="0" y="0"/>
            <a:chExt cx="5334000" cy="3835475"/>
          </a:xfrm>
        </p:grpSpPr>
        <p:sp>
          <p:nvSpPr>
            <p:cNvPr id="15366" name="AutoShape 5"/>
            <p:cNvSpPr>
              <a:spLocks/>
            </p:cNvSpPr>
            <p:nvPr/>
          </p:nvSpPr>
          <p:spPr bwMode="auto">
            <a:xfrm>
              <a:off x="0" y="0"/>
              <a:ext cx="5334000" cy="3810000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endParaRPr lang="en-US"/>
            </a:p>
          </p:txBody>
        </p:sp>
        <p:sp>
          <p:nvSpPr>
            <p:cNvPr id="15367" name="AutoShape 6"/>
            <p:cNvSpPr>
              <a:spLocks/>
            </p:cNvSpPr>
            <p:nvPr/>
          </p:nvSpPr>
          <p:spPr bwMode="auto">
            <a:xfrm>
              <a:off x="0" y="0"/>
              <a:ext cx="5334000" cy="3835475"/>
            </a:xfrm>
            <a:custGeom>
              <a:avLst/>
              <a:gdLst>
                <a:gd name="T0" fmla="*/ 2147483646 w 21600"/>
                <a:gd name="T1" fmla="*/ 2147483646 h 21600"/>
                <a:gd name="T2" fmla="*/ 2147483646 w 21600"/>
                <a:gd name="T3" fmla="*/ 2147483646 h 21600"/>
                <a:gd name="T4" fmla="*/ 2147483646 w 21600"/>
                <a:gd name="T5" fmla="*/ 2147483646 h 21600"/>
                <a:gd name="T6" fmla="*/ 2147483646 w 21600"/>
                <a:gd name="T7" fmla="*/ 214748364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>
              <a:lvl1pPr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1pPr>
              <a:lvl2pPr marL="742950" indent="-28575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2pPr>
              <a:lvl3pPr marL="11430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3pPr>
              <a:lvl4pPr marL="16002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4pPr>
              <a:lvl5pPr marL="2057400" indent="-228600"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defRPr>
              </a:lvl9pPr>
            </a:lstStyle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done = false;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while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(!done)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v1 =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table.lookup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 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v2 = expensive(v1);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synchronized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(lock)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lang="en-US" altLang="en-US" sz="2000" b="1" dirty="0">
                  <a:solidFill>
                    <a:srgbClr val="3333CC"/>
                  </a:solidFill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table.lookup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(k)==v1) {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	done = true; </a:t>
              </a:r>
              <a:r>
                <a:rPr lang="en-US" altLang="en-US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I can exit the loop! </a:t>
              </a:r>
              <a:endPara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table.remove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lang="en-US" altLang="en-US" sz="2000" b="1" dirty="0" err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table.insert</a:t>
              </a: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(k,v2);</a:t>
              </a:r>
              <a:endParaRPr lang="en-US" altLang="en-US" sz="2400" dirty="0">
                <a:latin typeface="Times New Roman Bold" charset="0"/>
                <a:sym typeface="Times New Roman Bold" charset="0"/>
              </a:endParaRPr>
            </a:p>
            <a:p>
              <a:pPr eaLnBrk="1">
                <a:lnSpc>
                  <a:spcPts val="2000"/>
                </a:lnSpc>
                <a:spcBef>
                  <a:spcPts val="400"/>
                </a:spcBef>
              </a:pPr>
              <a:r>
                <a:rPr lang="en-US" altLang="en-US" sz="2000" b="1" dirty="0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}}}</a:t>
              </a:r>
              <a:endParaRPr lang="en-US" altLang="en-US" sz="2400" dirty="0">
                <a:latin typeface="Times New Roman" pitchFamily="18" charset="0"/>
                <a:sym typeface="Times New Roman" pitchFamily="18" charset="0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0581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sharing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9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55617" y="1235074"/>
            <a:ext cx="6546410" cy="5486401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SumTask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RecursiveTask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&lt;Integer&gt; {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lo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hi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4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4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SumTask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h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{ … }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  protected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Integer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compute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(){</a:t>
            </a:r>
            <a:endParaRPr lang="en-US" sz="14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(hi – lo &lt; SEQUENTIAL_CUTOFF) {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0; 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b="1" dirty="0" smtClean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=lo;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} </a:t>
            </a:r>
            <a:endParaRPr lang="en-US" sz="1400" b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 b="1" dirty="0" smtClean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SumTask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SumTask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arr,lo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)/2);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SumTask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SumTask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hi+lo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)/2,hi);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left.fork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sz="1400" b="1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4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right.compute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4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=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left.join</a:t>
            </a: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(); </a:t>
            </a:r>
            <a:endParaRPr lang="en-US" sz="14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leftAns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rightAns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1400" b="1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endParaRPr lang="en-US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static final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POOL 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1400" b="1" dirty="0">
                <a:solidFill>
                  <a:srgbClr val="3333CC"/>
                </a:solidFill>
                <a:latin typeface="Courier New" pitchFamily="49" charset="0"/>
                <a:cs typeface="Courier New" pitchFamily="49" charset="0"/>
              </a:rPr>
              <a:t> new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ForkJoinPool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>
                <a:solidFill>
                  <a:srgbClr val="119F33"/>
                </a:solidFill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sz="1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400" b="1" kern="0" dirty="0" err="1">
                <a:solidFill>
                  <a:srgbClr val="000000"/>
                </a:solidFill>
                <a:latin typeface="Courier New" pitchFamily="49" charset="0"/>
              </a:rPr>
              <a:t>SumTask</a:t>
            </a: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 task = </a:t>
            </a:r>
            <a:r>
              <a:rPr lang="en-US" sz="1400" b="1" kern="0" dirty="0">
                <a:solidFill>
                  <a:srgbClr val="3333CC"/>
                </a:solidFill>
                <a:latin typeface="Courier New" pitchFamily="49" charset="0"/>
              </a:rPr>
              <a:t>new</a:t>
            </a: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400" b="1" kern="0" dirty="0" err="1">
                <a:solidFill>
                  <a:srgbClr val="000000"/>
                </a:solidFill>
                <a:latin typeface="Courier New" pitchFamily="49" charset="0"/>
              </a:rPr>
              <a:t>SumTask</a:t>
            </a: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(arr,0,arr.length) 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US" sz="1400" b="1" kern="0" dirty="0">
                <a:solidFill>
                  <a:srgbClr val="3333CC"/>
                </a:solidFill>
                <a:latin typeface="Courier New" pitchFamily="49" charset="0"/>
              </a:rPr>
              <a:t>return</a:t>
            </a: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POOL.</a:t>
            </a:r>
            <a:r>
              <a:rPr lang="en-US" sz="1400" b="1" kern="0" dirty="0" err="1">
                <a:solidFill>
                  <a:srgbClr val="000000"/>
                </a:solidFill>
                <a:latin typeface="Courier New" pitchFamily="49" charset="0"/>
              </a:rPr>
              <a:t>invoke</a:t>
            </a: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(task</a:t>
            </a:r>
            <a:r>
              <a:rPr lang="en-US" sz="1400" b="1" kern="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ts val="1600"/>
              </a:lnSpc>
              <a:spcBef>
                <a:spcPct val="0"/>
              </a:spcBef>
            </a:pPr>
            <a:r>
              <a:rPr lang="en-US" sz="1400" b="1" kern="0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endParaRPr lang="en-US" sz="1400" b="1" kern="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30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876300"/>
            <a:r>
              <a:rPr lang="en-US" altLang="en-US" sz="4200">
                <a:latin typeface="Arial" pitchFamily="34" charset="0"/>
                <a:cs typeface="Arial" pitchFamily="34" charset="0"/>
                <a:sym typeface="Arial" pitchFamily="34" charset="0"/>
              </a:rPr>
              <a:t>Banking</a:t>
            </a:r>
            <a:endParaRPr lang="en-US" altLang="en-US"/>
          </a:p>
        </p:txBody>
      </p:sp>
      <p:sp>
        <p:nvSpPr>
          <p:cNvPr id="4098" name="Rectangle 2"/>
          <p:cNvSpPr>
            <a:spLocks noGrp="1"/>
          </p:cNvSpPr>
          <p:nvPr>
            <p:ph idx="1"/>
          </p:nvPr>
        </p:nvSpPr>
        <p:spPr bwMode="auto">
          <a:xfrm>
            <a:off x="609600" y="914400"/>
            <a:ext cx="8001000" cy="838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09538" indent="-109538" defTabSz="914400">
              <a:spcBef>
                <a:spcPts val="400"/>
              </a:spcBef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Two threads both trying to 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withdraw(100)</a:t>
            </a: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 from the </a:t>
            </a:r>
            <a:r>
              <a:rPr lang="en-US" altLang="en-US" sz="200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same account:</a:t>
            </a:r>
          </a:p>
          <a:p>
            <a:pPr marL="109538" indent="-109538" defTabSz="914400">
              <a:spcBef>
                <a:spcPts val="400"/>
              </a:spcBef>
              <a:buFontTx/>
              <a:buChar char="•"/>
            </a:pPr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Assume initial </a:t>
            </a:r>
            <a:r>
              <a:rPr lang="en-US" altLang="en-US" sz="18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balance</a:t>
            </a:r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 150</a:t>
            </a:r>
            <a:endParaRPr lang="en-US" altLang="en-US"/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1219200" y="1752600"/>
            <a:ext cx="7010400" cy="3835400"/>
            <a:chOff x="0" y="0"/>
            <a:chExt cx="7010400" cy="3835475"/>
          </a:xfrm>
        </p:grpSpPr>
        <p:sp>
          <p:nvSpPr>
            <p:cNvPr id="4100" name="AutoShape 4"/>
            <p:cNvSpPr>
              <a:spLocks/>
            </p:cNvSpPr>
            <p:nvPr/>
          </p:nvSpPr>
          <p:spPr bwMode="auto">
            <a:xfrm>
              <a:off x="0" y="0"/>
              <a:ext cx="7010400" cy="38100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4101" name="AutoShape 5"/>
            <p:cNvSpPr>
              <a:spLocks/>
            </p:cNvSpPr>
            <p:nvPr/>
          </p:nvSpPr>
          <p:spPr bwMode="auto">
            <a:xfrm>
              <a:off x="0" y="0"/>
              <a:ext cx="7010400" cy="383547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class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BankAccount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{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private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0;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      {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return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balance; }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 balance = x; } 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void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amount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) {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WithdrawTooLargeException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 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}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…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// other operations like deposit, etc.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}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906463" y="6170613"/>
            <a:ext cx="2901950" cy="989012"/>
            <a:chOff x="0" y="-1"/>
            <a:chExt cx="2903538" cy="988644"/>
          </a:xfrm>
        </p:grpSpPr>
        <p:sp>
          <p:nvSpPr>
            <p:cNvPr id="4103" name="AutoShape 7"/>
            <p:cNvSpPr>
              <a:spLocks/>
            </p:cNvSpPr>
            <p:nvPr/>
          </p:nvSpPr>
          <p:spPr bwMode="auto">
            <a:xfrm>
              <a:off x="0" y="0"/>
              <a:ext cx="2903538" cy="5334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4104" name="AutoShape 8"/>
            <p:cNvSpPr>
              <a:spLocks/>
            </p:cNvSpPr>
            <p:nvPr/>
          </p:nvSpPr>
          <p:spPr bwMode="auto">
            <a:xfrm>
              <a:off x="0" y="0"/>
              <a:ext cx="2903538" cy="988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x.withdraw(100);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</p:grpSp>
      <p:sp>
        <p:nvSpPr>
          <p:cNvPr id="4105" name="AutoShape 9"/>
          <p:cNvSpPr>
            <a:spLocks/>
          </p:cNvSpPr>
          <p:nvPr/>
        </p:nvSpPr>
        <p:spPr bwMode="auto">
          <a:xfrm>
            <a:off x="1752600" y="579120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1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4876800" y="6170613"/>
            <a:ext cx="2901950" cy="989012"/>
            <a:chOff x="0" y="-1"/>
            <a:chExt cx="2903538" cy="988644"/>
          </a:xfrm>
        </p:grpSpPr>
        <p:sp>
          <p:nvSpPr>
            <p:cNvPr id="4107" name="AutoShape 11"/>
            <p:cNvSpPr>
              <a:spLocks/>
            </p:cNvSpPr>
            <p:nvPr/>
          </p:nvSpPr>
          <p:spPr bwMode="auto">
            <a:xfrm>
              <a:off x="0" y="0"/>
              <a:ext cx="2903538" cy="5334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4108" name="AutoShape 12"/>
            <p:cNvSpPr>
              <a:spLocks/>
            </p:cNvSpPr>
            <p:nvPr/>
          </p:nvSpPr>
          <p:spPr bwMode="auto">
            <a:xfrm>
              <a:off x="0" y="0"/>
              <a:ext cx="2903538" cy="988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x.withdraw(100);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</p:grpSp>
      <p:sp>
        <p:nvSpPr>
          <p:cNvPr id="4109" name="AutoShape 13"/>
          <p:cNvSpPr>
            <a:spLocks/>
          </p:cNvSpPr>
          <p:nvPr/>
        </p:nvSpPr>
        <p:spPr bwMode="auto">
          <a:xfrm>
            <a:off x="5722938" y="579120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2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5848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A bad interleaving</a:t>
            </a:r>
            <a:endParaRPr lang="en-US" altLang="en-US"/>
          </a:p>
        </p:txBody>
      </p:sp>
      <p:sp>
        <p:nvSpPr>
          <p:cNvPr id="5122" name="Rectangle 2"/>
          <p:cNvSpPr>
            <a:spLocks noGrp="1"/>
          </p:cNvSpPr>
          <p:nvPr>
            <p:ph idx="1"/>
          </p:nvPr>
        </p:nvSpPr>
        <p:spPr bwMode="auto">
          <a:xfrm>
            <a:off x="685800" y="1217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171450" indent="-171450" defTabSz="914400">
              <a:spcBef>
                <a:spcPts val="500"/>
              </a:spcBef>
            </a:pP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Interleaved </a:t>
            </a:r>
            <a:r>
              <a:rPr lang="en-US" altLang="en-US" sz="9600" b="1" dirty="0">
                <a:latin typeface="Arial" pitchFamily="34" charset="0"/>
                <a:cs typeface="Arial" pitchFamily="34" charset="0"/>
                <a:sym typeface="Arial" pitchFamily="34" charset="0"/>
              </a:rPr>
              <a:t>withdraw(100)</a:t>
            </a: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 calls on the same account</a:t>
            </a: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Assume initial </a:t>
            </a:r>
            <a:r>
              <a:rPr lang="en-US" altLang="en-US" sz="9600" b="1" dirty="0">
                <a:latin typeface="Arial" pitchFamily="34" charset="0"/>
                <a:cs typeface="Arial" pitchFamily="34" charset="0"/>
                <a:sym typeface="Arial" pitchFamily="34" charset="0"/>
              </a:rPr>
              <a:t>balance</a:t>
            </a: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9600" b="1" dirty="0">
                <a:latin typeface="Arial" pitchFamily="34" charset="0"/>
                <a:cs typeface="Arial" pitchFamily="34" charset="0"/>
                <a:sym typeface="Arial" pitchFamily="34" charset="0"/>
              </a:rPr>
              <a:t>== 150</a:t>
            </a: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1066800" y="2741613"/>
            <a:ext cx="3810000" cy="2592387"/>
            <a:chOff x="0" y="-1"/>
            <a:chExt cx="3810000" cy="2590801"/>
          </a:xfrm>
        </p:grpSpPr>
        <p:sp>
          <p:nvSpPr>
            <p:cNvPr id="5125" name="AutoShape 5"/>
            <p:cNvSpPr>
              <a:spLocks/>
            </p:cNvSpPr>
            <p:nvPr/>
          </p:nvSpPr>
          <p:spPr bwMode="auto">
            <a:xfrm>
              <a:off x="0" y="0"/>
              <a:ext cx="3810000" cy="25908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5126" name="AutoShape 6"/>
            <p:cNvSpPr>
              <a:spLocks/>
            </p:cNvSpPr>
            <p:nvPr/>
          </p:nvSpPr>
          <p:spPr bwMode="auto">
            <a:xfrm>
              <a:off x="0" y="0"/>
              <a:ext cx="3810000" cy="255125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…;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5105400" y="2743200"/>
            <a:ext cx="3733800" cy="1981200"/>
            <a:chOff x="0" y="0"/>
            <a:chExt cx="3733800" cy="1981200"/>
          </a:xfrm>
        </p:grpSpPr>
        <p:sp>
          <p:nvSpPr>
            <p:cNvPr id="5128" name="AutoShape 8"/>
            <p:cNvSpPr>
              <a:spLocks/>
            </p:cNvSpPr>
            <p:nvPr/>
          </p:nvSpPr>
          <p:spPr bwMode="auto">
            <a:xfrm>
              <a:off x="0" y="0"/>
              <a:ext cx="3733800" cy="19812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5129" name="AutoShape 9"/>
            <p:cNvSpPr>
              <a:spLocks/>
            </p:cNvSpPr>
            <p:nvPr/>
          </p:nvSpPr>
          <p:spPr bwMode="auto">
            <a:xfrm>
              <a:off x="0" y="0"/>
              <a:ext cx="3733800" cy="16307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…;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5130" name="AutoShape 10"/>
          <p:cNvSpPr>
            <a:spLocks/>
          </p:cNvSpPr>
          <p:nvPr/>
        </p:nvSpPr>
        <p:spPr bwMode="auto">
          <a:xfrm>
            <a:off x="2141538" y="236220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1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5131" name="AutoShape 11"/>
          <p:cNvSpPr>
            <a:spLocks/>
          </p:cNvSpPr>
          <p:nvPr/>
        </p:nvSpPr>
        <p:spPr bwMode="auto">
          <a:xfrm>
            <a:off x="6324600" y="234315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2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836613" y="2820988"/>
            <a:ext cx="0" cy="2819400"/>
          </a:xfrm>
          <a:prstGeom prst="line">
            <a:avLst/>
          </a:prstGeom>
          <a:noFill/>
          <a:ln w="349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charset="0"/>
              <a:cs typeface="Arial" pitchFamily="34" charset="0"/>
              <a:sym typeface="Helvetica" charset="0"/>
            </a:endParaRPr>
          </a:p>
        </p:txBody>
      </p:sp>
      <p:sp>
        <p:nvSpPr>
          <p:cNvPr id="5133" name="AutoShape 13"/>
          <p:cNvSpPr>
            <a:spLocks/>
          </p:cNvSpPr>
          <p:nvPr/>
        </p:nvSpPr>
        <p:spPr bwMode="auto">
          <a:xfrm rot="16200000">
            <a:off x="250825" y="4052888"/>
            <a:ext cx="630238" cy="373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Time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1213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How to fix?</a:t>
            </a:r>
            <a:endParaRPr lang="en-US" altLang="en-US"/>
          </a:p>
        </p:txBody>
      </p:sp>
      <p:sp>
        <p:nvSpPr>
          <p:cNvPr id="6146" name="Rectangle 2"/>
          <p:cNvSpPr>
            <a:spLocks noGrp="1"/>
          </p:cNvSpPr>
          <p:nvPr>
            <p:ph idx="1"/>
          </p:nvPr>
        </p:nvSpPr>
        <p:spPr bwMode="auto">
          <a:xfrm>
            <a:off x="685800" y="1219200"/>
            <a:ext cx="7772400" cy="2012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  <a:normAutofit fontScale="25000" lnSpcReduction="20000"/>
          </a:bodyPr>
          <a:lstStyle/>
          <a:p>
            <a:pPr marL="171450" indent="-171450" defTabSz="914400">
              <a:spcBef>
                <a:spcPts val="500"/>
              </a:spcBef>
            </a:pP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No way to fix by rewriting the program</a:t>
            </a: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can always find a bad interleaving -&gt; violation</a:t>
            </a:r>
          </a:p>
          <a:p>
            <a:pPr marL="742950" lvl="1" indent="-285750" defTabSz="914400">
              <a:spcBef>
                <a:spcPts val="400"/>
              </a:spcBef>
              <a:buFontTx/>
              <a:buChar char="–"/>
            </a:pPr>
            <a:r>
              <a:rPr lang="en-US" altLang="en-US" sz="9600" dirty="0">
                <a:latin typeface="Arial" pitchFamily="34" charset="0"/>
                <a:cs typeface="Arial" pitchFamily="34" charset="0"/>
                <a:sym typeface="Arial" pitchFamily="34" charset="0"/>
              </a:rPr>
              <a:t>need some kind of synchronization</a:t>
            </a:r>
            <a:endParaRPr lang="en-US" altLang="en-US" sz="96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2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500"/>
              </a:spcBef>
              <a:buFont typeface="Courier New" pitchFamily="49" charset="0"/>
              <a:buChar char="–"/>
            </a:pPr>
            <a:endParaRPr lang="en-US" altLang="en-US" sz="34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71450" indent="-171450" defTabSz="914400">
              <a:spcBef>
                <a:spcPts val="600"/>
              </a:spcBef>
              <a:buFontTx/>
              <a:buChar char="•"/>
            </a:pPr>
            <a:r>
              <a:rPr lang="en-US" altLang="en-US" sz="3400" b="1" dirty="0">
                <a:latin typeface="Arial" pitchFamily="34" charset="0"/>
                <a:cs typeface="Arial" pitchFamily="34" charset="0"/>
                <a:sym typeface="Arial" pitchFamily="34" charset="0"/>
              </a:rPr>
              <a:t>How to fix?</a:t>
            </a:r>
            <a:endParaRPr lang="en-US" altLang="en-US" dirty="0"/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6553200" y="7289800"/>
            <a:ext cx="1905000" cy="2873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1066800" y="3211513"/>
            <a:ext cx="3810000" cy="2592387"/>
            <a:chOff x="0" y="-1"/>
            <a:chExt cx="3810000" cy="2590801"/>
          </a:xfrm>
        </p:grpSpPr>
        <p:sp>
          <p:nvSpPr>
            <p:cNvPr id="6149" name="AutoShape 5"/>
            <p:cNvSpPr>
              <a:spLocks/>
            </p:cNvSpPr>
            <p:nvPr/>
          </p:nvSpPr>
          <p:spPr bwMode="auto">
            <a:xfrm>
              <a:off x="0" y="0"/>
              <a:ext cx="3810000" cy="25908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6150" name="AutoShape 6"/>
            <p:cNvSpPr>
              <a:spLocks/>
            </p:cNvSpPr>
            <p:nvPr/>
          </p:nvSpPr>
          <p:spPr bwMode="auto">
            <a:xfrm>
              <a:off x="0" y="0"/>
              <a:ext cx="3810000" cy="255125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…;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grpSp>
        <p:nvGrpSpPr>
          <p:cNvPr id="6151" name="Group 7"/>
          <p:cNvGrpSpPr>
            <a:grpSpLocks/>
          </p:cNvGrpSpPr>
          <p:nvPr/>
        </p:nvGrpSpPr>
        <p:grpSpPr bwMode="auto">
          <a:xfrm>
            <a:off x="5186881" y="3203575"/>
            <a:ext cx="3733800" cy="1981200"/>
            <a:chOff x="0" y="0"/>
            <a:chExt cx="3733800" cy="1981200"/>
          </a:xfrm>
        </p:grpSpPr>
        <p:sp>
          <p:nvSpPr>
            <p:cNvPr id="6152" name="AutoShape 8"/>
            <p:cNvSpPr>
              <a:spLocks/>
            </p:cNvSpPr>
            <p:nvPr/>
          </p:nvSpPr>
          <p:spPr bwMode="auto">
            <a:xfrm>
              <a:off x="0" y="0"/>
              <a:ext cx="3733800" cy="19812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DDF3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</p:txBody>
        </p:sp>
        <p:sp>
          <p:nvSpPr>
            <p:cNvPr id="6153" name="AutoShape 9"/>
            <p:cNvSpPr>
              <a:spLocks/>
            </p:cNvSpPr>
            <p:nvPr/>
          </p:nvSpPr>
          <p:spPr bwMode="auto">
            <a:xfrm>
              <a:off x="0" y="0"/>
              <a:ext cx="3733800" cy="163075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/>
            <a:lstStyle/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  <a:sym typeface="Courier New" pitchFamily="49" charset="0"/>
              </a:endParaRP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int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19F33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b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= </a:t>
              </a: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getBalance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();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if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(amount &gt; b)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 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CC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throw new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 …;</a:t>
              </a:r>
            </a:p>
            <a:p>
              <a:pPr marL="0" marR="0" lvl="0" indent="0" algn="l" defTabSz="914400" rtl="0" eaLnBrk="1" fontAlgn="base" latinLnBrk="0" hangingPunct="0">
                <a:lnSpc>
                  <a:spcPts val="2000"/>
                </a:lnSpc>
                <a:spcBef>
                  <a:spcPts val="4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setBalance</a:t>
              </a:r>
              <a:r>
                <a:rPr kumimoji="0" lang="en-US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(b – amount);</a:t>
              </a:r>
              <a:endPara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6154" name="AutoShape 10"/>
          <p:cNvSpPr>
            <a:spLocks/>
          </p:cNvSpPr>
          <p:nvPr/>
        </p:nvSpPr>
        <p:spPr bwMode="auto">
          <a:xfrm>
            <a:off x="2141538" y="283210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1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155" name="AutoShape 11"/>
          <p:cNvSpPr>
            <a:spLocks/>
          </p:cNvSpPr>
          <p:nvPr/>
        </p:nvSpPr>
        <p:spPr bwMode="auto">
          <a:xfrm>
            <a:off x="6324600" y="2813050"/>
            <a:ext cx="1012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Thread 2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>
            <a:off x="836613" y="3290888"/>
            <a:ext cx="0" cy="2817812"/>
          </a:xfrm>
          <a:prstGeom prst="line">
            <a:avLst/>
          </a:prstGeom>
          <a:noFill/>
          <a:ln w="349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>
            <a:lvl1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defTabSz="457200"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defTabSz="45720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marL="0" marR="0" lvl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charset="0"/>
              <a:cs typeface="Arial" pitchFamily="34" charset="0"/>
              <a:sym typeface="Helvetica" charset="0"/>
            </a:endParaRPr>
          </a:p>
        </p:txBody>
      </p:sp>
      <p:sp>
        <p:nvSpPr>
          <p:cNvPr id="6157" name="AutoShape 13"/>
          <p:cNvSpPr>
            <a:spLocks/>
          </p:cNvSpPr>
          <p:nvPr/>
        </p:nvSpPr>
        <p:spPr bwMode="auto">
          <a:xfrm rot="16200000">
            <a:off x="250825" y="4524375"/>
            <a:ext cx="631825" cy="3714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Time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4575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Race Conditions</a:t>
            </a:r>
            <a:endParaRPr lang="en-US" altLang="en-US" dirty="0"/>
          </a:p>
        </p:txBody>
      </p:sp>
      <p:sp>
        <p:nvSpPr>
          <p:cNvPr id="6146" name="Rectangle 2"/>
          <p:cNvSpPr>
            <a:spLocks noGrp="1"/>
          </p:cNvSpPr>
          <p:nvPr>
            <p:ph idx="1"/>
          </p:nvPr>
        </p:nvSpPr>
        <p:spPr bwMode="auto">
          <a:xfrm>
            <a:off x="685800" y="1219200"/>
            <a:ext cx="8114168" cy="5334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race condition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:  program executes incorrectly due to unexpected order of threads</a:t>
            </a:r>
          </a:p>
          <a:p>
            <a:pPr marL="457200" lvl="1" indent="0" defTabSz="914400">
              <a:spcBef>
                <a:spcPts val="400"/>
              </a:spcBef>
              <a:buNone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indent="0" defTabSz="914400">
              <a:spcBef>
                <a:spcPts val="4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data race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: 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/>
            </a:r>
            <a:b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    - two threads write a variable at the same time</a:t>
            </a:r>
            <a:b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    - one thread writes, another reads simultaneously</a:t>
            </a:r>
          </a:p>
          <a:p>
            <a:pPr marL="457200" lvl="1" indent="0" defTabSz="914400">
              <a:spcBef>
                <a:spcPts val="400"/>
              </a:spcBef>
              <a:buNone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bad interleaving:  wrong result due to unexpected interleaving of statements in two or more threads </a:t>
            </a:r>
            <a:endParaRPr lang="en-US" altLang="en-US" sz="2400" b="1" dirty="0" smtClean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71450" lvl="1" indent="0" defTabSz="914400">
              <a:spcBef>
                <a:spcPts val="500"/>
              </a:spcBef>
              <a:buNone/>
            </a:pPr>
            <a:endParaRPr lang="en-US" altLang="en-US" sz="30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indent="0" defTabSz="914400">
              <a:spcBef>
                <a:spcPts val="500"/>
              </a:spcBef>
              <a:buNone/>
            </a:pPr>
            <a:endParaRPr lang="en-US" altLang="en-US" sz="3200" b="1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6553200" y="7289800"/>
            <a:ext cx="1905000" cy="2873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pPr marL="0" marR="0" lvl="0" indent="0" algn="r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6129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/>
          </p:cNvSpPr>
          <p:nvPr>
            <p:ph type="title"/>
          </p:nvPr>
        </p:nvSpPr>
        <p:spPr bwMode="auto">
          <a:xfrm>
            <a:off x="685800" y="74613"/>
            <a:ext cx="7772400" cy="114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914400"/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Concurrency</a:t>
            </a:r>
            <a:endParaRPr lang="en-US" altLang="en-US" dirty="0"/>
          </a:p>
        </p:txBody>
      </p:sp>
      <p:sp>
        <p:nvSpPr>
          <p:cNvPr id="7170" name="Rectangle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3820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 defTabSz="914400">
              <a:spcBef>
                <a:spcPts val="600"/>
              </a:spcBef>
              <a:buNone/>
            </a:pPr>
            <a:r>
              <a:rPr lang="en-US" altLang="en-US" sz="2800" dirty="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Concurrency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: </a:t>
            </a:r>
          </a:p>
          <a:p>
            <a:pPr marL="0" indent="0" defTabSz="914400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	Correctly and efficiently managing access to shared resources from multiple possibly-simultaneous clients</a:t>
            </a:r>
          </a:p>
          <a:p>
            <a:pPr marL="0" indent="0" defTabSz="914400">
              <a:spcBef>
                <a:spcPts val="600"/>
              </a:spcBef>
              <a:buNone/>
            </a:pPr>
            <a:endParaRPr lang="en-US" altLang="en-US" sz="1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600"/>
              </a:spcBef>
              <a:buNone/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Requires </a:t>
            </a:r>
            <a:r>
              <a:rPr lang="en-US" altLang="en-US" sz="2800" i="1" dirty="0">
                <a:latin typeface="Arial" pitchFamily="34" charset="0"/>
                <a:cs typeface="Arial" pitchFamily="34" charset="0"/>
                <a:sym typeface="Arial" pitchFamily="34" charset="0"/>
              </a:rPr>
              <a:t>coordination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57200" lvl="1" indent="0" defTabSz="914400">
              <a:spcBef>
                <a:spcPts val="400"/>
              </a:spcBef>
              <a:buClr>
                <a:srgbClr val="3333CC"/>
              </a:buClr>
              <a:buNone/>
            </a:pPr>
            <a:r>
              <a:rPr lang="en-US" altLang="en-US" sz="2000" dirty="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synchronization to avoid incorrect simultaneous access: </a:t>
            </a:r>
          </a:p>
          <a:p>
            <a:pPr marL="457200" lvl="1" indent="0" defTabSz="914400">
              <a:spcBef>
                <a:spcPts val="400"/>
              </a:spcBef>
              <a:buNone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make others </a:t>
            </a:r>
            <a:r>
              <a:rPr lang="en-US" altLang="en-US" sz="2000" i="1" dirty="0">
                <a:latin typeface="Arial" pitchFamily="34" charset="0"/>
                <a:cs typeface="Arial" pitchFamily="34" charset="0"/>
                <a:sym typeface="Arial" pitchFamily="34" charset="0"/>
              </a:rPr>
              <a:t>block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(wait) until the resource is free </a:t>
            </a:r>
          </a:p>
          <a:p>
            <a:pPr marL="457200" lvl="1" indent="0" defTabSz="914400">
              <a:spcBef>
                <a:spcPts val="500"/>
              </a:spcBef>
              <a:buNone/>
            </a:pPr>
            <a:endParaRPr lang="en-US" altLang="en-US" sz="1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>
              <a:spcBef>
                <a:spcPts val="600"/>
              </a:spcBef>
              <a:buNone/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Concurrent applications are often </a:t>
            </a:r>
            <a:r>
              <a:rPr lang="en-US" altLang="en-US" sz="2800" dirty="0">
                <a:solidFill>
                  <a:srgbClr val="3333C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non-deterministic</a:t>
            </a:r>
          </a:p>
          <a:p>
            <a:pPr marL="457200" lvl="1" indent="0" defTabSz="914400">
              <a:spcBef>
                <a:spcPts val="400"/>
              </a:spcBef>
              <a:buNone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how threads are scheduled affects what operations happen first </a:t>
            </a:r>
          </a:p>
          <a:p>
            <a:pPr marL="457200" lvl="1" indent="0" defTabSz="914400">
              <a:spcBef>
                <a:spcPts val="400"/>
              </a:spcBef>
              <a:buNone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non-repeatability complicates testing and debugging</a:t>
            </a:r>
          </a:p>
          <a:p>
            <a:pPr marL="457200" lvl="1" indent="0" defTabSz="914400">
              <a:spcBef>
                <a:spcPts val="400"/>
              </a:spcBef>
              <a:buNone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must </a:t>
            </a:r>
            <a:r>
              <a:rPr lang="en-US" altLang="en-US" sz="2000" b="1" dirty="0">
                <a:latin typeface="Arial" pitchFamily="34" charset="0"/>
                <a:cs typeface="Arial" pitchFamily="34" charset="0"/>
                <a:sym typeface="Arial" pitchFamily="34" charset="0"/>
              </a:rPr>
              <a:t>work for all possible </a:t>
            </a:r>
            <a:r>
              <a:rPr lang="en-US" altLang="en-US" sz="2000" b="1" dirty="0" err="1">
                <a:latin typeface="Arial" pitchFamily="34" charset="0"/>
                <a:cs typeface="Arial" pitchFamily="34" charset="0"/>
                <a:sym typeface="Arial" pitchFamily="34" charset="0"/>
              </a:rPr>
              <a:t>interleavings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!!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34470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2366</Words>
  <Application>Microsoft Office PowerPoint</Application>
  <PresentationFormat>On-screen Show (4:3)</PresentationFormat>
  <Paragraphs>548</Paragraphs>
  <Slides>37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</vt:lpstr>
      <vt:lpstr>Arial Bold</vt:lpstr>
      <vt:lpstr>Calibri</vt:lpstr>
      <vt:lpstr>Courier New</vt:lpstr>
      <vt:lpstr>Helvetica</vt:lpstr>
      <vt:lpstr>Times New Roman</vt:lpstr>
      <vt:lpstr>Times New Roman Bold</vt:lpstr>
      <vt:lpstr>Office Theme</vt:lpstr>
      <vt:lpstr>CSE 332: Data Structures and Parallelism</vt:lpstr>
      <vt:lpstr>Announcements  </vt:lpstr>
      <vt:lpstr>Really sharing memory between Threads </vt:lpstr>
      <vt:lpstr>Good sharing</vt:lpstr>
      <vt:lpstr>Banking</vt:lpstr>
      <vt:lpstr>A bad interleaving</vt:lpstr>
      <vt:lpstr>How to fix?</vt:lpstr>
      <vt:lpstr>Race Conditions</vt:lpstr>
      <vt:lpstr>Concurrency</vt:lpstr>
      <vt:lpstr>Concurrency Examples</vt:lpstr>
      <vt:lpstr>Locks</vt:lpstr>
      <vt:lpstr>Lock ADT</vt:lpstr>
      <vt:lpstr>Basic idea (note Lock is not an actual Java class)</vt:lpstr>
      <vt:lpstr>Common Mistakes</vt:lpstr>
      <vt:lpstr>What Do We Lock?</vt:lpstr>
      <vt:lpstr>Synchronized:  Locks in Java</vt:lpstr>
      <vt:lpstr>BankAccount in Java</vt:lpstr>
      <vt:lpstr>PowerPoint Presentation</vt:lpstr>
      <vt:lpstr>PowerPoint Presentation</vt:lpstr>
      <vt:lpstr>PowerPoint Presentation</vt:lpstr>
      <vt:lpstr>Why Wrong?</vt:lpstr>
      <vt:lpstr>PowerPoint Presentation</vt:lpstr>
      <vt:lpstr>Lock everything?  No.</vt:lpstr>
      <vt:lpstr>Thread local</vt:lpstr>
      <vt:lpstr>Immutable</vt:lpstr>
      <vt:lpstr>The rest:  keep it synchronized</vt:lpstr>
      <vt:lpstr>PowerPoint Presentation</vt:lpstr>
      <vt:lpstr>Recall Bank Account Problem</vt:lpstr>
      <vt:lpstr>Re-Entrant Lock</vt:lpstr>
      <vt:lpstr>Locking Guidelines</vt:lpstr>
      <vt:lpstr>Consistent Locking</vt:lpstr>
      <vt:lpstr>Lock Granularity</vt:lpstr>
      <vt:lpstr>Lock Granularity</vt:lpstr>
      <vt:lpstr>Critical Sections</vt:lpstr>
      <vt:lpstr>Critical Sections</vt:lpstr>
      <vt:lpstr>Critical Sections</vt:lpstr>
      <vt:lpstr>Critical Sections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23</cp:revision>
  <cp:lastPrinted>2014-01-05T21:20:15Z</cp:lastPrinted>
  <dcterms:created xsi:type="dcterms:W3CDTF">2002-03-26T00:11:56Z</dcterms:created>
  <dcterms:modified xsi:type="dcterms:W3CDTF">2022-05-11T17:50:34Z</dcterms:modified>
</cp:coreProperties>
</file>