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notesSlides/notesSlide9.xml" ContentType="application/vnd.openxmlformats-officedocument.presentationml.notesSlide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notesSlides/notesSlide10.xml" ContentType="application/vnd.openxmlformats-officedocument.presentationml.notesSlide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notesSlides/notesSlide11.xml" ContentType="application/vnd.openxmlformats-officedocument.presentationml.notesSlide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notesSlides/notesSlide12.xml" ContentType="application/vnd.openxmlformats-officedocument.presentationml.notesSlide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notesSlides/notesSlide13.xml" ContentType="application/vnd.openxmlformats-officedocument.presentationml.notesSlide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notesSlides/notesSlide14.xml" ContentType="application/vnd.openxmlformats-officedocument.presentationml.notesSlide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8"/>
  </p:notesMasterIdLst>
  <p:handoutMasterIdLst>
    <p:handoutMasterId r:id="rId29"/>
  </p:handoutMasterIdLst>
  <p:sldIdLst>
    <p:sldId id="256" r:id="rId2"/>
    <p:sldId id="269" r:id="rId3"/>
    <p:sldId id="634" r:id="rId4"/>
    <p:sldId id="598" r:id="rId5"/>
    <p:sldId id="599" r:id="rId6"/>
    <p:sldId id="600" r:id="rId7"/>
    <p:sldId id="601" r:id="rId8"/>
    <p:sldId id="602" r:id="rId9"/>
    <p:sldId id="603" r:id="rId10"/>
    <p:sldId id="604" r:id="rId11"/>
    <p:sldId id="606" r:id="rId12"/>
    <p:sldId id="621" r:id="rId13"/>
    <p:sldId id="635" r:id="rId14"/>
    <p:sldId id="637" r:id="rId15"/>
    <p:sldId id="638" r:id="rId16"/>
    <p:sldId id="639" r:id="rId17"/>
    <p:sldId id="642" r:id="rId18"/>
    <p:sldId id="643" r:id="rId19"/>
    <p:sldId id="644" r:id="rId20"/>
    <p:sldId id="627" r:id="rId21"/>
    <p:sldId id="628" r:id="rId22"/>
    <p:sldId id="629" r:id="rId23"/>
    <p:sldId id="630" r:id="rId24"/>
    <p:sldId id="631" r:id="rId25"/>
    <p:sldId id="632" r:id="rId26"/>
    <p:sldId id="633" r:id="rId27"/>
  </p:sldIdLst>
  <p:sldSz cx="9144000" cy="6858000" type="screen4x3"/>
  <p:notesSz cx="6985000" cy="9283700"/>
  <p:custDataLst>
    <p:tags r:id="rId30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80512" autoAdjust="0"/>
  </p:normalViewPr>
  <p:slideViewPr>
    <p:cSldViewPr>
      <p:cViewPr varScale="1">
        <p:scale>
          <a:sx n="113" d="100"/>
          <a:sy n="113" d="100"/>
        </p:scale>
        <p:origin x="3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308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CC677-33E9-4EE5-A583-2D5ADC7D3FA9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418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0A15D3-9C40-4B19-B203-1E9A00721307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02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2FD0A7-346C-4181-AB20-8F00AA7D48FF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8821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Q to class: Is this a map or a reduction? </a:t>
            </a:r>
          </a:p>
          <a:p>
            <a:r>
              <a:rPr lang="en-US" dirty="0" smtClean="0">
                <a:latin typeface="Arial" charset="0"/>
              </a:rPr>
              <a:t>A: a map,</a:t>
            </a:r>
            <a:r>
              <a:rPr lang="en-US" baseline="0" dirty="0" smtClean="0">
                <a:latin typeface="Arial" charset="0"/>
              </a:rPr>
              <a:t> the f values at the leaves just assign into the output array.  No single value is returned.</a:t>
            </a:r>
            <a:endParaRPr lang="en-US" dirty="0" smtClean="0">
              <a:latin typeface="Arial" charset="0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4927BC-D5F9-4A73-A887-98A4D5A6B70E}" type="slidenum">
              <a:rPr lang="en-US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46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56E21F-C3BB-4CCB-8D6E-C176D524242D}" type="slidenum">
              <a:rPr lang="en-US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765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6 3 2 7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1215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How?  Give hint,</a:t>
            </a:r>
            <a:r>
              <a:rPr lang="en-US" baseline="0" dirty="0" smtClean="0"/>
              <a:t> fill in blank entries...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2668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map O(1), sum-prefix O(log n), map</a:t>
            </a:r>
            <a:r>
              <a:rPr lang="en-US" baseline="0" dirty="0" smtClean="0"/>
              <a:t> O(1);    total:  O(log 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EC3FB3A-D02E-4ECF-89AA-0AEAF9D14D47}" type="datetime1">
              <a:rPr lang="en-US" altLang="en-US" sz="1300" smtClean="0"/>
              <a:t>5/6/2022</a:t>
            </a:fld>
            <a:endParaRPr lang="en-US" altLang="en-US" sz="1300"/>
          </a:p>
        </p:txBody>
      </p:sp>
      <p:sp>
        <p:nvSpPr>
          <p:cNvPr id="3686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DCF8E33-F996-41BA-99AB-4F9C0F2214A8}" type="slidenum">
              <a:rPr lang="en-US" altLang="en-US" sz="1300" smtClean="0"/>
              <a:pPr/>
              <a:t>2</a:t>
            </a:fld>
            <a:endParaRPr lang="en-US" altLang="en-US" sz="1300"/>
          </a:p>
        </p:txBody>
      </p:sp>
      <p:sp>
        <p:nvSpPr>
          <p:cNvPr id="368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82D2679-2ABE-4131-8DF3-099D0495C1FF}" type="slidenum">
              <a:rPr lang="en-US" altLang="en-US" sz="1300" smtClean="0"/>
              <a:pPr/>
              <a:t>6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638852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Example:  T_inf = 5s, T_4 = 25s, T_1 = 100s</a:t>
            </a: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1493BB1-B8F4-4ECD-8D85-473458019D20}" type="datetime1">
              <a:rPr lang="en-US" altLang="en-US" sz="1300" smtClean="0"/>
              <a:t>5/6/2022</a:t>
            </a:fld>
            <a:endParaRPr lang="en-US" altLang="en-US" sz="1300"/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0002451-AEF1-47AB-980D-EC8FCA92032B}" type="slidenum">
              <a:rPr lang="en-US" altLang="en-US" sz="1300" smtClean="0"/>
              <a:pPr/>
              <a:t>7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809149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1. is better for large P, 2. better for large P</a:t>
            </a:r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179BA2A-119C-487C-A89F-E6D4DB08698C}" type="datetime1">
              <a:rPr lang="en-US" altLang="en-US" sz="1300" smtClean="0"/>
              <a:t>5/6/2022</a:t>
            </a:fld>
            <a:endParaRPr lang="en-US" altLang="en-US" sz="1300"/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EC2D979-3F87-4906-927D-34E139E41775}" type="slidenum">
              <a:rPr lang="en-US" altLang="en-US" sz="1300" smtClean="0"/>
              <a:pPr/>
              <a:t>8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38631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Examples?</a:t>
            </a:r>
          </a:p>
        </p:txBody>
      </p:sp>
      <p:sp>
        <p:nvSpPr>
          <p:cNvPr id="30724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53DECF8-875E-4FAA-BD93-C4713669938B}" type="datetime1">
              <a:rPr lang="en-US" altLang="en-US" sz="1300" smtClean="0"/>
              <a:t>5/6/2022</a:t>
            </a:fld>
            <a:endParaRPr lang="en-US" altLang="en-US" sz="1300"/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25216FB-A6FC-4DED-9CAA-A666476CE5F8}" type="slidenum">
              <a:rPr lang="en-US" altLang="en-US" sz="1300" smtClean="0"/>
              <a:pPr/>
              <a:t>9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942328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Examples?</a:t>
            </a: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24471FC-87AB-40FD-A013-1C1F9A1C96BE}" type="datetime1">
              <a:rPr lang="en-US" altLang="en-US" sz="1300" smtClean="0"/>
              <a:t>5/6/2022</a:t>
            </a:fld>
            <a:endParaRPr lang="en-US" altLang="en-US" sz="1300"/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07B24E6-319A-4C94-8E7E-C77D4F24EE81}" type="slidenum">
              <a:rPr lang="en-US" altLang="en-US" sz="1300" smtClean="0"/>
              <a:pPr/>
              <a:t>10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546907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S is about 0.1  -&gt; roughy 90%</a:t>
            </a:r>
          </a:p>
        </p:txBody>
      </p:sp>
      <p:sp>
        <p:nvSpPr>
          <p:cNvPr id="33796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944C6C4-4BDA-450D-8684-684FC23F15F5}" type="datetime1">
              <a:rPr lang="en-US" altLang="en-US" sz="1300" smtClean="0"/>
              <a:t>5/6/2022</a:t>
            </a:fld>
            <a:endParaRPr lang="en-US" altLang="en-US" sz="1300"/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A9FCBA5-7EA8-4E51-9C88-62AF84D25673}" type="slidenum">
              <a:rPr lang="en-US" altLang="en-US" sz="1300" smtClean="0"/>
              <a:pPr/>
              <a:t>11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187963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12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4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4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4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97.xml"/><Relationship Id="rId18" Type="http://schemas.openxmlformats.org/officeDocument/2006/relationships/tags" Target="../tags/tag102.xml"/><Relationship Id="rId26" Type="http://schemas.openxmlformats.org/officeDocument/2006/relationships/tags" Target="../tags/tag110.xml"/><Relationship Id="rId39" Type="http://schemas.openxmlformats.org/officeDocument/2006/relationships/tags" Target="../tags/tag123.xml"/><Relationship Id="rId21" Type="http://schemas.openxmlformats.org/officeDocument/2006/relationships/tags" Target="../tags/tag105.xml"/><Relationship Id="rId34" Type="http://schemas.openxmlformats.org/officeDocument/2006/relationships/tags" Target="../tags/tag118.xml"/><Relationship Id="rId42" Type="http://schemas.openxmlformats.org/officeDocument/2006/relationships/tags" Target="../tags/tag126.xml"/><Relationship Id="rId47" Type="http://schemas.openxmlformats.org/officeDocument/2006/relationships/tags" Target="../tags/tag131.xml"/><Relationship Id="rId50" Type="http://schemas.openxmlformats.org/officeDocument/2006/relationships/notesSlide" Target="../notesSlides/notesSlide12.xml"/><Relationship Id="rId7" Type="http://schemas.openxmlformats.org/officeDocument/2006/relationships/tags" Target="../tags/tag91.xml"/><Relationship Id="rId2" Type="http://schemas.openxmlformats.org/officeDocument/2006/relationships/tags" Target="../tags/tag86.xml"/><Relationship Id="rId16" Type="http://schemas.openxmlformats.org/officeDocument/2006/relationships/tags" Target="../tags/tag100.xml"/><Relationship Id="rId29" Type="http://schemas.openxmlformats.org/officeDocument/2006/relationships/tags" Target="../tags/tag113.xml"/><Relationship Id="rId11" Type="http://schemas.openxmlformats.org/officeDocument/2006/relationships/tags" Target="../tags/tag95.xml"/><Relationship Id="rId24" Type="http://schemas.openxmlformats.org/officeDocument/2006/relationships/tags" Target="../tags/tag108.xml"/><Relationship Id="rId32" Type="http://schemas.openxmlformats.org/officeDocument/2006/relationships/tags" Target="../tags/tag116.xml"/><Relationship Id="rId37" Type="http://schemas.openxmlformats.org/officeDocument/2006/relationships/tags" Target="../tags/tag121.xml"/><Relationship Id="rId40" Type="http://schemas.openxmlformats.org/officeDocument/2006/relationships/tags" Target="../tags/tag124.xml"/><Relationship Id="rId45" Type="http://schemas.openxmlformats.org/officeDocument/2006/relationships/tags" Target="../tags/tag129.xml"/><Relationship Id="rId5" Type="http://schemas.openxmlformats.org/officeDocument/2006/relationships/tags" Target="../tags/tag89.xml"/><Relationship Id="rId15" Type="http://schemas.openxmlformats.org/officeDocument/2006/relationships/tags" Target="../tags/tag99.xml"/><Relationship Id="rId23" Type="http://schemas.openxmlformats.org/officeDocument/2006/relationships/tags" Target="../tags/tag107.xml"/><Relationship Id="rId28" Type="http://schemas.openxmlformats.org/officeDocument/2006/relationships/tags" Target="../tags/tag112.xml"/><Relationship Id="rId36" Type="http://schemas.openxmlformats.org/officeDocument/2006/relationships/tags" Target="../tags/tag120.xml"/><Relationship Id="rId49" Type="http://schemas.openxmlformats.org/officeDocument/2006/relationships/slideLayout" Target="../slideLayouts/slideLayout2.xml"/><Relationship Id="rId10" Type="http://schemas.openxmlformats.org/officeDocument/2006/relationships/tags" Target="../tags/tag94.xml"/><Relationship Id="rId19" Type="http://schemas.openxmlformats.org/officeDocument/2006/relationships/tags" Target="../tags/tag103.xml"/><Relationship Id="rId31" Type="http://schemas.openxmlformats.org/officeDocument/2006/relationships/tags" Target="../tags/tag115.xml"/><Relationship Id="rId44" Type="http://schemas.openxmlformats.org/officeDocument/2006/relationships/tags" Target="../tags/tag128.xml"/><Relationship Id="rId4" Type="http://schemas.openxmlformats.org/officeDocument/2006/relationships/tags" Target="../tags/tag88.xml"/><Relationship Id="rId9" Type="http://schemas.openxmlformats.org/officeDocument/2006/relationships/tags" Target="../tags/tag93.xml"/><Relationship Id="rId14" Type="http://schemas.openxmlformats.org/officeDocument/2006/relationships/tags" Target="../tags/tag98.xml"/><Relationship Id="rId22" Type="http://schemas.openxmlformats.org/officeDocument/2006/relationships/tags" Target="../tags/tag106.xml"/><Relationship Id="rId27" Type="http://schemas.openxmlformats.org/officeDocument/2006/relationships/tags" Target="../tags/tag111.xml"/><Relationship Id="rId30" Type="http://schemas.openxmlformats.org/officeDocument/2006/relationships/tags" Target="../tags/tag114.xml"/><Relationship Id="rId35" Type="http://schemas.openxmlformats.org/officeDocument/2006/relationships/tags" Target="../tags/tag119.xml"/><Relationship Id="rId43" Type="http://schemas.openxmlformats.org/officeDocument/2006/relationships/tags" Target="../tags/tag127.xml"/><Relationship Id="rId48" Type="http://schemas.openxmlformats.org/officeDocument/2006/relationships/tags" Target="../tags/tag132.xml"/><Relationship Id="rId8" Type="http://schemas.openxmlformats.org/officeDocument/2006/relationships/tags" Target="../tags/tag92.xml"/><Relationship Id="rId3" Type="http://schemas.openxmlformats.org/officeDocument/2006/relationships/tags" Target="../tags/tag87.xml"/><Relationship Id="rId12" Type="http://schemas.openxmlformats.org/officeDocument/2006/relationships/tags" Target="../tags/tag96.xml"/><Relationship Id="rId17" Type="http://schemas.openxmlformats.org/officeDocument/2006/relationships/tags" Target="../tags/tag101.xml"/><Relationship Id="rId25" Type="http://schemas.openxmlformats.org/officeDocument/2006/relationships/tags" Target="../tags/tag109.xml"/><Relationship Id="rId33" Type="http://schemas.openxmlformats.org/officeDocument/2006/relationships/tags" Target="../tags/tag117.xml"/><Relationship Id="rId38" Type="http://schemas.openxmlformats.org/officeDocument/2006/relationships/tags" Target="../tags/tag122.xml"/><Relationship Id="rId46" Type="http://schemas.openxmlformats.org/officeDocument/2006/relationships/tags" Target="../tags/tag130.xml"/><Relationship Id="rId20" Type="http://schemas.openxmlformats.org/officeDocument/2006/relationships/tags" Target="../tags/tag104.xml"/><Relationship Id="rId41" Type="http://schemas.openxmlformats.org/officeDocument/2006/relationships/tags" Target="../tags/tag125.xml"/><Relationship Id="rId1" Type="http://schemas.openxmlformats.org/officeDocument/2006/relationships/tags" Target="../tags/tag85.xml"/><Relationship Id="rId6" Type="http://schemas.openxmlformats.org/officeDocument/2006/relationships/tags" Target="../tags/tag9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26" Type="http://schemas.openxmlformats.org/officeDocument/2006/relationships/tags" Target="../tags/tag160.xml"/><Relationship Id="rId21" Type="http://schemas.openxmlformats.org/officeDocument/2006/relationships/tags" Target="../tags/tag155.xml"/><Relationship Id="rId34" Type="http://schemas.openxmlformats.org/officeDocument/2006/relationships/tags" Target="../tags/tag168.xml"/><Relationship Id="rId42" Type="http://schemas.openxmlformats.org/officeDocument/2006/relationships/tags" Target="../tags/tag176.xml"/><Relationship Id="rId47" Type="http://schemas.openxmlformats.org/officeDocument/2006/relationships/tags" Target="../tags/tag181.xml"/><Relationship Id="rId50" Type="http://schemas.openxmlformats.org/officeDocument/2006/relationships/tags" Target="../tags/tag184.xml"/><Relationship Id="rId55" Type="http://schemas.openxmlformats.org/officeDocument/2006/relationships/tags" Target="../tags/tag189.xml"/><Relationship Id="rId63" Type="http://schemas.openxmlformats.org/officeDocument/2006/relationships/tags" Target="../tags/tag197.xml"/><Relationship Id="rId7" Type="http://schemas.openxmlformats.org/officeDocument/2006/relationships/tags" Target="../tags/tag141.xml"/><Relationship Id="rId2" Type="http://schemas.openxmlformats.org/officeDocument/2006/relationships/tags" Target="../tags/tag136.xml"/><Relationship Id="rId16" Type="http://schemas.openxmlformats.org/officeDocument/2006/relationships/tags" Target="../tags/tag150.xml"/><Relationship Id="rId29" Type="http://schemas.openxmlformats.org/officeDocument/2006/relationships/tags" Target="../tags/tag163.xml"/><Relationship Id="rId11" Type="http://schemas.openxmlformats.org/officeDocument/2006/relationships/tags" Target="../tags/tag145.xml"/><Relationship Id="rId24" Type="http://schemas.openxmlformats.org/officeDocument/2006/relationships/tags" Target="../tags/tag158.xml"/><Relationship Id="rId32" Type="http://schemas.openxmlformats.org/officeDocument/2006/relationships/tags" Target="../tags/tag166.xml"/><Relationship Id="rId37" Type="http://schemas.openxmlformats.org/officeDocument/2006/relationships/tags" Target="../tags/tag171.xml"/><Relationship Id="rId40" Type="http://schemas.openxmlformats.org/officeDocument/2006/relationships/tags" Target="../tags/tag174.xml"/><Relationship Id="rId45" Type="http://schemas.openxmlformats.org/officeDocument/2006/relationships/tags" Target="../tags/tag179.xml"/><Relationship Id="rId53" Type="http://schemas.openxmlformats.org/officeDocument/2006/relationships/tags" Target="../tags/tag187.xml"/><Relationship Id="rId58" Type="http://schemas.openxmlformats.org/officeDocument/2006/relationships/tags" Target="../tags/tag192.xml"/><Relationship Id="rId66" Type="http://schemas.openxmlformats.org/officeDocument/2006/relationships/notesSlide" Target="../notesSlides/notesSlide14.xml"/><Relationship Id="rId5" Type="http://schemas.openxmlformats.org/officeDocument/2006/relationships/tags" Target="../tags/tag139.xml"/><Relationship Id="rId61" Type="http://schemas.openxmlformats.org/officeDocument/2006/relationships/tags" Target="../tags/tag195.xml"/><Relationship Id="rId19" Type="http://schemas.openxmlformats.org/officeDocument/2006/relationships/tags" Target="../tags/tag153.xml"/><Relationship Id="rId14" Type="http://schemas.openxmlformats.org/officeDocument/2006/relationships/tags" Target="../tags/tag148.xml"/><Relationship Id="rId22" Type="http://schemas.openxmlformats.org/officeDocument/2006/relationships/tags" Target="../tags/tag156.xml"/><Relationship Id="rId27" Type="http://schemas.openxmlformats.org/officeDocument/2006/relationships/tags" Target="../tags/tag161.xml"/><Relationship Id="rId30" Type="http://schemas.openxmlformats.org/officeDocument/2006/relationships/tags" Target="../tags/tag164.xml"/><Relationship Id="rId35" Type="http://schemas.openxmlformats.org/officeDocument/2006/relationships/tags" Target="../tags/tag169.xml"/><Relationship Id="rId43" Type="http://schemas.openxmlformats.org/officeDocument/2006/relationships/tags" Target="../tags/tag177.xml"/><Relationship Id="rId48" Type="http://schemas.openxmlformats.org/officeDocument/2006/relationships/tags" Target="../tags/tag182.xml"/><Relationship Id="rId56" Type="http://schemas.openxmlformats.org/officeDocument/2006/relationships/tags" Target="../tags/tag190.xml"/><Relationship Id="rId64" Type="http://schemas.openxmlformats.org/officeDocument/2006/relationships/tags" Target="../tags/tag198.xml"/><Relationship Id="rId8" Type="http://schemas.openxmlformats.org/officeDocument/2006/relationships/tags" Target="../tags/tag142.xml"/><Relationship Id="rId51" Type="http://schemas.openxmlformats.org/officeDocument/2006/relationships/tags" Target="../tags/tag185.xml"/><Relationship Id="rId3" Type="http://schemas.openxmlformats.org/officeDocument/2006/relationships/tags" Target="../tags/tag137.xml"/><Relationship Id="rId12" Type="http://schemas.openxmlformats.org/officeDocument/2006/relationships/tags" Target="../tags/tag146.xml"/><Relationship Id="rId17" Type="http://schemas.openxmlformats.org/officeDocument/2006/relationships/tags" Target="../tags/tag151.xml"/><Relationship Id="rId25" Type="http://schemas.openxmlformats.org/officeDocument/2006/relationships/tags" Target="../tags/tag159.xml"/><Relationship Id="rId33" Type="http://schemas.openxmlformats.org/officeDocument/2006/relationships/tags" Target="../tags/tag167.xml"/><Relationship Id="rId38" Type="http://schemas.openxmlformats.org/officeDocument/2006/relationships/tags" Target="../tags/tag172.xml"/><Relationship Id="rId46" Type="http://schemas.openxmlformats.org/officeDocument/2006/relationships/tags" Target="../tags/tag180.xml"/><Relationship Id="rId59" Type="http://schemas.openxmlformats.org/officeDocument/2006/relationships/tags" Target="../tags/tag193.xml"/><Relationship Id="rId20" Type="http://schemas.openxmlformats.org/officeDocument/2006/relationships/tags" Target="../tags/tag154.xml"/><Relationship Id="rId41" Type="http://schemas.openxmlformats.org/officeDocument/2006/relationships/tags" Target="../tags/tag175.xml"/><Relationship Id="rId54" Type="http://schemas.openxmlformats.org/officeDocument/2006/relationships/tags" Target="../tags/tag188.xml"/><Relationship Id="rId62" Type="http://schemas.openxmlformats.org/officeDocument/2006/relationships/tags" Target="../tags/tag196.xml"/><Relationship Id="rId1" Type="http://schemas.openxmlformats.org/officeDocument/2006/relationships/tags" Target="../tags/tag135.xml"/><Relationship Id="rId6" Type="http://schemas.openxmlformats.org/officeDocument/2006/relationships/tags" Target="../tags/tag140.xml"/><Relationship Id="rId15" Type="http://schemas.openxmlformats.org/officeDocument/2006/relationships/tags" Target="../tags/tag149.xml"/><Relationship Id="rId23" Type="http://schemas.openxmlformats.org/officeDocument/2006/relationships/tags" Target="../tags/tag157.xml"/><Relationship Id="rId28" Type="http://schemas.openxmlformats.org/officeDocument/2006/relationships/tags" Target="../tags/tag162.xml"/><Relationship Id="rId36" Type="http://schemas.openxmlformats.org/officeDocument/2006/relationships/tags" Target="../tags/tag170.xml"/><Relationship Id="rId49" Type="http://schemas.openxmlformats.org/officeDocument/2006/relationships/tags" Target="../tags/tag183.xml"/><Relationship Id="rId57" Type="http://schemas.openxmlformats.org/officeDocument/2006/relationships/tags" Target="../tags/tag191.xml"/><Relationship Id="rId10" Type="http://schemas.openxmlformats.org/officeDocument/2006/relationships/tags" Target="../tags/tag144.xml"/><Relationship Id="rId31" Type="http://schemas.openxmlformats.org/officeDocument/2006/relationships/tags" Target="../tags/tag165.xml"/><Relationship Id="rId44" Type="http://schemas.openxmlformats.org/officeDocument/2006/relationships/tags" Target="../tags/tag178.xml"/><Relationship Id="rId52" Type="http://schemas.openxmlformats.org/officeDocument/2006/relationships/tags" Target="../tags/tag186.xml"/><Relationship Id="rId60" Type="http://schemas.openxmlformats.org/officeDocument/2006/relationships/tags" Target="../tags/tag194.xml"/><Relationship Id="rId65" Type="http://schemas.openxmlformats.org/officeDocument/2006/relationships/slideLayout" Target="../slideLayouts/slideLayout7.xml"/><Relationship Id="rId4" Type="http://schemas.openxmlformats.org/officeDocument/2006/relationships/tags" Target="../tags/tag138.xml"/><Relationship Id="rId9" Type="http://schemas.openxmlformats.org/officeDocument/2006/relationships/tags" Target="../tags/tag143.xml"/><Relationship Id="rId13" Type="http://schemas.openxmlformats.org/officeDocument/2006/relationships/tags" Target="../tags/tag147.xml"/><Relationship Id="rId18" Type="http://schemas.openxmlformats.org/officeDocument/2006/relationships/tags" Target="../tags/tag152.xml"/><Relationship Id="rId39" Type="http://schemas.openxmlformats.org/officeDocument/2006/relationships/tags" Target="../tags/tag17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4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tags" Target="../tags/tag18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openxmlformats.org/officeDocument/2006/relationships/tags" Target="../tags/tag17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5" Type="http://schemas.openxmlformats.org/officeDocument/2006/relationships/tags" Target="../tags/tag10.xml"/><Relationship Id="rId10" Type="http://schemas.openxmlformats.org/officeDocument/2006/relationships/tags" Target="../tags/tag15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31.xml"/><Relationship Id="rId18" Type="http://schemas.openxmlformats.org/officeDocument/2006/relationships/tags" Target="../tags/tag36.xml"/><Relationship Id="rId26" Type="http://schemas.openxmlformats.org/officeDocument/2006/relationships/tags" Target="../tags/tag44.xml"/><Relationship Id="rId39" Type="http://schemas.openxmlformats.org/officeDocument/2006/relationships/tags" Target="../tags/tag57.xml"/><Relationship Id="rId21" Type="http://schemas.openxmlformats.org/officeDocument/2006/relationships/tags" Target="../tags/tag39.xml"/><Relationship Id="rId34" Type="http://schemas.openxmlformats.org/officeDocument/2006/relationships/tags" Target="../tags/tag52.xml"/><Relationship Id="rId42" Type="http://schemas.openxmlformats.org/officeDocument/2006/relationships/tags" Target="../tags/tag60.xml"/><Relationship Id="rId47" Type="http://schemas.openxmlformats.org/officeDocument/2006/relationships/tags" Target="../tags/tag65.xml"/><Relationship Id="rId50" Type="http://schemas.openxmlformats.org/officeDocument/2006/relationships/tags" Target="../tags/tag68.xml"/><Relationship Id="rId55" Type="http://schemas.openxmlformats.org/officeDocument/2006/relationships/tags" Target="../tags/tag73.xml"/><Relationship Id="rId7" Type="http://schemas.openxmlformats.org/officeDocument/2006/relationships/tags" Target="../tags/tag25.xml"/><Relationship Id="rId2" Type="http://schemas.openxmlformats.org/officeDocument/2006/relationships/tags" Target="../tags/tag20.xml"/><Relationship Id="rId16" Type="http://schemas.openxmlformats.org/officeDocument/2006/relationships/tags" Target="../tags/tag34.xml"/><Relationship Id="rId29" Type="http://schemas.openxmlformats.org/officeDocument/2006/relationships/tags" Target="../tags/tag47.xml"/><Relationship Id="rId11" Type="http://schemas.openxmlformats.org/officeDocument/2006/relationships/tags" Target="../tags/tag29.xml"/><Relationship Id="rId24" Type="http://schemas.openxmlformats.org/officeDocument/2006/relationships/tags" Target="../tags/tag42.xml"/><Relationship Id="rId32" Type="http://schemas.openxmlformats.org/officeDocument/2006/relationships/tags" Target="../tags/tag50.xml"/><Relationship Id="rId37" Type="http://schemas.openxmlformats.org/officeDocument/2006/relationships/tags" Target="../tags/tag55.xml"/><Relationship Id="rId40" Type="http://schemas.openxmlformats.org/officeDocument/2006/relationships/tags" Target="../tags/tag58.xml"/><Relationship Id="rId45" Type="http://schemas.openxmlformats.org/officeDocument/2006/relationships/tags" Target="../tags/tag63.xml"/><Relationship Id="rId53" Type="http://schemas.openxmlformats.org/officeDocument/2006/relationships/tags" Target="../tags/tag71.xml"/><Relationship Id="rId58" Type="http://schemas.openxmlformats.org/officeDocument/2006/relationships/tags" Target="../tags/tag76.xml"/><Relationship Id="rId5" Type="http://schemas.openxmlformats.org/officeDocument/2006/relationships/tags" Target="../tags/tag23.xml"/><Relationship Id="rId61" Type="http://schemas.openxmlformats.org/officeDocument/2006/relationships/slideLayout" Target="../slideLayouts/slideLayout2.xml"/><Relationship Id="rId19" Type="http://schemas.openxmlformats.org/officeDocument/2006/relationships/tags" Target="../tags/tag37.xml"/><Relationship Id="rId14" Type="http://schemas.openxmlformats.org/officeDocument/2006/relationships/tags" Target="../tags/tag32.xml"/><Relationship Id="rId22" Type="http://schemas.openxmlformats.org/officeDocument/2006/relationships/tags" Target="../tags/tag40.xml"/><Relationship Id="rId27" Type="http://schemas.openxmlformats.org/officeDocument/2006/relationships/tags" Target="../tags/tag45.xml"/><Relationship Id="rId30" Type="http://schemas.openxmlformats.org/officeDocument/2006/relationships/tags" Target="../tags/tag48.xml"/><Relationship Id="rId35" Type="http://schemas.openxmlformats.org/officeDocument/2006/relationships/tags" Target="../tags/tag53.xml"/><Relationship Id="rId43" Type="http://schemas.openxmlformats.org/officeDocument/2006/relationships/tags" Target="../tags/tag61.xml"/><Relationship Id="rId48" Type="http://schemas.openxmlformats.org/officeDocument/2006/relationships/tags" Target="../tags/tag66.xml"/><Relationship Id="rId56" Type="http://schemas.openxmlformats.org/officeDocument/2006/relationships/tags" Target="../tags/tag74.xml"/><Relationship Id="rId8" Type="http://schemas.openxmlformats.org/officeDocument/2006/relationships/tags" Target="../tags/tag26.xml"/><Relationship Id="rId51" Type="http://schemas.openxmlformats.org/officeDocument/2006/relationships/tags" Target="../tags/tag69.xml"/><Relationship Id="rId3" Type="http://schemas.openxmlformats.org/officeDocument/2006/relationships/tags" Target="../tags/tag21.xml"/><Relationship Id="rId12" Type="http://schemas.openxmlformats.org/officeDocument/2006/relationships/tags" Target="../tags/tag30.xml"/><Relationship Id="rId17" Type="http://schemas.openxmlformats.org/officeDocument/2006/relationships/tags" Target="../tags/tag35.xml"/><Relationship Id="rId25" Type="http://schemas.openxmlformats.org/officeDocument/2006/relationships/tags" Target="../tags/tag43.xml"/><Relationship Id="rId33" Type="http://schemas.openxmlformats.org/officeDocument/2006/relationships/tags" Target="../tags/tag51.xml"/><Relationship Id="rId38" Type="http://schemas.openxmlformats.org/officeDocument/2006/relationships/tags" Target="../tags/tag56.xml"/><Relationship Id="rId46" Type="http://schemas.openxmlformats.org/officeDocument/2006/relationships/tags" Target="../tags/tag64.xml"/><Relationship Id="rId59" Type="http://schemas.openxmlformats.org/officeDocument/2006/relationships/tags" Target="../tags/tag77.xml"/><Relationship Id="rId20" Type="http://schemas.openxmlformats.org/officeDocument/2006/relationships/tags" Target="../tags/tag38.xml"/><Relationship Id="rId41" Type="http://schemas.openxmlformats.org/officeDocument/2006/relationships/tags" Target="../tags/tag59.xml"/><Relationship Id="rId54" Type="http://schemas.openxmlformats.org/officeDocument/2006/relationships/tags" Target="../tags/tag72.xml"/><Relationship Id="rId62" Type="http://schemas.openxmlformats.org/officeDocument/2006/relationships/notesSlide" Target="../notesSlides/notesSlide3.xml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15" Type="http://schemas.openxmlformats.org/officeDocument/2006/relationships/tags" Target="../tags/tag33.xml"/><Relationship Id="rId23" Type="http://schemas.openxmlformats.org/officeDocument/2006/relationships/tags" Target="../tags/tag41.xml"/><Relationship Id="rId28" Type="http://schemas.openxmlformats.org/officeDocument/2006/relationships/tags" Target="../tags/tag46.xml"/><Relationship Id="rId36" Type="http://schemas.openxmlformats.org/officeDocument/2006/relationships/tags" Target="../tags/tag54.xml"/><Relationship Id="rId49" Type="http://schemas.openxmlformats.org/officeDocument/2006/relationships/tags" Target="../tags/tag67.xml"/><Relationship Id="rId57" Type="http://schemas.openxmlformats.org/officeDocument/2006/relationships/tags" Target="../tags/tag75.xml"/><Relationship Id="rId10" Type="http://schemas.openxmlformats.org/officeDocument/2006/relationships/tags" Target="../tags/tag28.xml"/><Relationship Id="rId31" Type="http://schemas.openxmlformats.org/officeDocument/2006/relationships/tags" Target="../tags/tag49.xml"/><Relationship Id="rId44" Type="http://schemas.openxmlformats.org/officeDocument/2006/relationships/tags" Target="../tags/tag62.xml"/><Relationship Id="rId52" Type="http://schemas.openxmlformats.org/officeDocument/2006/relationships/tags" Target="../tags/tag70.xml"/><Relationship Id="rId60" Type="http://schemas.openxmlformats.org/officeDocument/2006/relationships/tags" Target="../tags/tag78.xml"/><Relationship Id="rId4" Type="http://schemas.openxmlformats.org/officeDocument/2006/relationships/tags" Target="../tags/tag22.xml"/><Relationship Id="rId9" Type="http://schemas.openxmlformats.org/officeDocument/2006/relationships/tags" Target="../tags/tag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</a:t>
            </a:r>
            <a:r>
              <a:rPr lang="en-US" altLang="en-US" dirty="0" smtClean="0"/>
              <a:t>17: Parallel Algorithms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Amdahl’s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000" dirty="0"/>
              <a:t>Let T</a:t>
            </a:r>
            <a:r>
              <a:rPr lang="en-US" sz="2000" baseline="-25000" dirty="0"/>
              <a:t>1</a:t>
            </a:r>
            <a:r>
              <a:rPr lang="en-US" sz="2000" dirty="0"/>
              <a:t> = 1 unit of time</a:t>
            </a:r>
          </a:p>
          <a:p>
            <a:pPr>
              <a:defRPr/>
            </a:pPr>
            <a:r>
              <a:rPr lang="en-US" sz="2000" dirty="0"/>
              <a:t>Let S = proportion that can’t be parallelized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			</a:t>
            </a:r>
            <a:r>
              <a:rPr lang="en-US" sz="2400" dirty="0"/>
              <a:t>1 = </a:t>
            </a:r>
            <a:r>
              <a:rPr lang="en-US" sz="2400" b="1" dirty="0"/>
              <a:t>T</a:t>
            </a:r>
            <a:r>
              <a:rPr lang="en-US" sz="2400" b="1" baseline="-25000" dirty="0"/>
              <a:t>1</a:t>
            </a:r>
            <a:r>
              <a:rPr lang="en-US" sz="2400" b="1" dirty="0"/>
              <a:t> = S + (1 – S)</a:t>
            </a:r>
          </a:p>
          <a:p>
            <a:pPr>
              <a:defRPr/>
            </a:pPr>
            <a:r>
              <a:rPr lang="en-US" sz="2000" dirty="0"/>
              <a:t>Suppose we get perfect linear speedup on the parallel portion:</a:t>
            </a:r>
          </a:p>
          <a:p>
            <a:pPr marL="0" indent="0">
              <a:buFontTx/>
              <a:buNone/>
              <a:defRPr/>
            </a:pPr>
            <a:r>
              <a:rPr lang="en-US" b="1" dirty="0"/>
              <a:t>			</a:t>
            </a:r>
            <a:r>
              <a:rPr lang="en-US" sz="2400" b="1" dirty="0"/>
              <a:t>T</a:t>
            </a:r>
            <a:r>
              <a:rPr lang="en-US" sz="2400" b="1" baseline="-25000" dirty="0"/>
              <a:t>P</a:t>
            </a:r>
            <a:r>
              <a:rPr lang="en-US" sz="2400" b="1" dirty="0"/>
              <a:t> =</a:t>
            </a:r>
            <a:r>
              <a:rPr lang="en-US" b="1" dirty="0"/>
              <a:t> </a:t>
            </a:r>
            <a:endParaRPr lang="en-US" dirty="0"/>
          </a:p>
          <a:p>
            <a:pPr>
              <a:defRPr/>
            </a:pPr>
            <a:r>
              <a:rPr lang="en-US" sz="2000" dirty="0"/>
              <a:t>So the overall speed-up on P processors is (Amdahl’s Law):</a:t>
            </a:r>
            <a:r>
              <a:rPr lang="en-US" sz="2400" dirty="0"/>
              <a:t>				</a:t>
            </a:r>
            <a:r>
              <a:rPr lang="en-US" sz="2400" dirty="0" smtClean="0"/>
              <a:t>	</a:t>
            </a:r>
            <a:r>
              <a:rPr lang="en-US" sz="2400" b="1" dirty="0" smtClean="0"/>
              <a:t>T</a:t>
            </a:r>
            <a:r>
              <a:rPr lang="en-US" sz="2400" b="1" baseline="-25000" dirty="0" smtClean="0"/>
              <a:t>1</a:t>
            </a:r>
            <a:r>
              <a:rPr lang="en-US" sz="2400" b="1" dirty="0" smtClean="0"/>
              <a:t> </a:t>
            </a:r>
            <a:r>
              <a:rPr lang="en-US" sz="2400" b="1" dirty="0"/>
              <a:t>/ T</a:t>
            </a:r>
            <a:r>
              <a:rPr lang="en-US" sz="2400" b="1" baseline="-25000" dirty="0">
                <a:sym typeface="Symbol"/>
              </a:rPr>
              <a:t> P</a:t>
            </a:r>
            <a:r>
              <a:rPr lang="en-US" sz="2400" b="1" dirty="0"/>
              <a:t> =</a:t>
            </a:r>
            <a:br>
              <a:rPr lang="en-US" sz="2400" b="1" dirty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			T</a:t>
            </a:r>
            <a:r>
              <a:rPr lang="en-US" sz="2400" b="1" baseline="-25000" dirty="0"/>
              <a:t>1</a:t>
            </a:r>
            <a:r>
              <a:rPr lang="en-US" sz="2400" b="1" dirty="0"/>
              <a:t> / T</a:t>
            </a:r>
            <a:r>
              <a:rPr lang="en-US" sz="2400" b="1" baseline="-25000" dirty="0">
                <a:sym typeface="Symbol"/>
              </a:rPr>
              <a:t> </a:t>
            </a:r>
            <a:r>
              <a:rPr lang="en-US" sz="2400" b="1" dirty="0"/>
              <a:t> =</a:t>
            </a:r>
            <a:endParaRPr lang="en-US" sz="2400" dirty="0"/>
          </a:p>
          <a:p>
            <a:pPr>
              <a:defRPr/>
            </a:pPr>
            <a:endParaRPr lang="en-US" sz="2400" dirty="0"/>
          </a:p>
          <a:p>
            <a:pPr>
              <a:defRPr/>
            </a:pPr>
            <a:r>
              <a:rPr lang="en-US" sz="2000" dirty="0"/>
              <a:t>If 1/3 of your program is parallelizable, max speedup is: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2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Take 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/>
              <a:t>Parallel algorithms can be a big win</a:t>
            </a:r>
            <a:br>
              <a:rPr lang="en-US" sz="2400" dirty="0"/>
            </a:br>
            <a:endParaRPr lang="en-US" sz="2400" dirty="0"/>
          </a:p>
          <a:p>
            <a:pPr>
              <a:defRPr/>
            </a:pPr>
            <a:r>
              <a:rPr lang="en-US" sz="2400" dirty="0"/>
              <a:t>Many fit standard patterns that are easy to implement</a:t>
            </a:r>
            <a:br>
              <a:rPr lang="en-US" sz="2400" dirty="0"/>
            </a:br>
            <a:endParaRPr lang="en-US" sz="2400" dirty="0"/>
          </a:p>
          <a:p>
            <a:pPr>
              <a:defRPr/>
            </a:pPr>
            <a:r>
              <a:rPr lang="en-US" sz="2400" dirty="0"/>
              <a:t>Can’t just rely on more processors to make things faster (Amdahl’s Law)</a:t>
            </a:r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0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Parallelizable?</a:t>
            </a:r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 lIns="0" tIns="0" rIns="0" bIns="0"/>
              <a:lstStyle/>
              <a:p>
                <a:pPr defTabSz="914400">
                  <a:spcBef>
                    <a:spcPts val="600"/>
                  </a:spcBef>
                </a:pPr>
                <a:r>
                  <a:rPr lang="en-US" altLang="en-US" sz="2800" dirty="0" smtClean="0">
                    <a:latin typeface="Arial" pitchFamily="34" charset="0"/>
                    <a:cs typeface="Arial" pitchFamily="34" charset="0"/>
                    <a:sym typeface="Arial" pitchFamily="34" charset="0"/>
                  </a:rPr>
                  <a:t>Prefix-sum:</a:t>
                </a:r>
              </a:p>
              <a:p>
                <a:pPr defTabSz="914400">
                  <a:spcBef>
                    <a:spcPts val="600"/>
                  </a:spcBef>
                </a:pPr>
                <a:endParaRPr lang="en-US" altLang="en-US" sz="2800" dirty="0">
                  <a:latin typeface="Arial" pitchFamily="34" charset="0"/>
                  <a:cs typeface="Arial" pitchFamily="34" charset="0"/>
                  <a:sym typeface="Arial" pitchFamily="34" charset="0"/>
                </a:endParaRPr>
              </a:p>
              <a:p>
                <a:pPr defTabSz="914400">
                  <a:spcBef>
                    <a:spcPts val="600"/>
                  </a:spcBef>
                </a:pPr>
                <a:endParaRPr lang="en-US" altLang="en-US" sz="2800" dirty="0">
                  <a:latin typeface="Arial" pitchFamily="34" charset="0"/>
                  <a:cs typeface="Arial" pitchFamily="34" charset="0"/>
                  <a:sym typeface="Arial" pitchFamily="34" charset="0"/>
                </a:endParaRPr>
              </a:p>
              <a:p>
                <a:pPr defTabSz="914400">
                  <a:spcBef>
                    <a:spcPts val="600"/>
                  </a:spcBef>
                </a:pPr>
                <a:endParaRPr lang="en-US" altLang="en-US" sz="2800" dirty="0">
                  <a:latin typeface="Arial" pitchFamily="34" charset="0"/>
                  <a:cs typeface="Arial" pitchFamily="34" charset="0"/>
                  <a:sym typeface="Arial" pitchFamily="34" charset="0"/>
                </a:endParaRPr>
              </a:p>
              <a:p>
                <a:pPr defTabSz="914400">
                  <a:spcBef>
                    <a:spcPts val="600"/>
                  </a:spcBef>
                </a:pPr>
                <a:endParaRPr lang="en-US" altLang="en-US" sz="2800" dirty="0">
                  <a:latin typeface="Arial" pitchFamily="34" charset="0"/>
                  <a:cs typeface="Arial" pitchFamily="34" charset="0"/>
                  <a:sym typeface="Arial" pitchFamily="34" charset="0"/>
                </a:endParaRPr>
              </a:p>
              <a:p>
                <a:pPr defTabSz="914400"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2400" i="0" dirty="0" smtClean="0">
                        <a:latin typeface="Cambria Math"/>
                        <a:cs typeface="Arial" pitchFamily="34" charset="0"/>
                        <a:sym typeface="Arial" pitchFamily="34" charset="0"/>
                      </a:rPr>
                      <m:t>output</m:t>
                    </m:r>
                    <m:r>
                      <a:rPr lang="en-US" altLang="en-US" sz="2400" i="1" dirty="0" smtClean="0">
                        <a:latin typeface="Cambria Math"/>
                        <a:cs typeface="Arial" pitchFamily="34" charset="0"/>
                        <a:sym typeface="Arial" pitchFamily="34" charset="0"/>
                      </a:rPr>
                      <m:t>[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cs typeface="Arial" pitchFamily="34" charset="0"/>
                        <a:sym typeface="Arial" pitchFamily="34" charset="0"/>
                      </a:rPr>
                      <m:t>𝑗</m:t>
                    </m:r>
                    <m:r>
                      <a:rPr lang="en-US" altLang="en-US" sz="2400" i="1" dirty="0" smtClean="0">
                        <a:latin typeface="Cambria Math"/>
                        <a:cs typeface="Arial" pitchFamily="34" charset="0"/>
                        <a:sym typeface="Arial" pitchFamily="34" charset="0"/>
                      </a:rPr>
                      <m:t>]</m:t>
                    </m:r>
                  </m:oMath>
                </a14:m>
                <a:r>
                  <a:rPr lang="en-US" altLang="en-US" sz="2400" dirty="0" smtClean="0">
                    <a:latin typeface="Courier New" panose="02070309020205020404" pitchFamily="49" charset="0"/>
                    <a:cs typeface="Courier New" panose="02070309020205020404" pitchFamily="49" charset="0"/>
                    <a:sym typeface="Arial" pitchFamily="34" charset="0"/>
                  </a:rPr>
                  <a:t> </a:t>
                </a:r>
                <a:r>
                  <a:rPr lang="en-US" altLang="en-US" sz="2400" dirty="0">
                    <a:latin typeface="Arial" pitchFamily="34" charset="0"/>
                    <a:cs typeface="Arial" pitchFamily="34" charset="0"/>
                    <a:sym typeface="Arial" pitchFamily="34" charset="0"/>
                  </a:rPr>
                  <a:t>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sz="2400" i="1" dirty="0" smtClean="0">
                            <a:latin typeface="Cambria Math" panose="02040503050406030204" pitchFamily="18" charset="0"/>
                            <a:cs typeface="Arial" pitchFamily="34" charset="0"/>
                            <a:sym typeface="Arial" pitchFamily="34" charset="0"/>
                          </a:rPr>
                        </m:ctrlPr>
                      </m:naryPr>
                      <m:sub>
                        <m:r>
                          <a:rPr lang="en-US" altLang="en-US" sz="2400" b="0" i="1" dirty="0" smtClean="0">
                            <a:latin typeface="Cambria Math" panose="02040503050406030204" pitchFamily="18" charset="0"/>
                            <a:cs typeface="Arial" pitchFamily="34" charset="0"/>
                            <a:sym typeface="Arial" pitchFamily="34" charset="0"/>
                          </a:rPr>
                          <m:t>𝑖</m:t>
                        </m:r>
                        <m:r>
                          <a:rPr lang="en-US" altLang="en-US" sz="2400" b="0" i="1" dirty="0" smtClean="0">
                            <a:latin typeface="Cambria Math" panose="02040503050406030204" pitchFamily="18" charset="0"/>
                            <a:cs typeface="Arial" pitchFamily="34" charset="0"/>
                            <a:sym typeface="Arial" pitchFamily="34" charset="0"/>
                          </a:rPr>
                          <m:t>=0</m:t>
                        </m:r>
                      </m:sub>
                      <m:sup>
                        <m:r>
                          <a:rPr lang="en-US" altLang="en-US" sz="2400" b="0" i="1" dirty="0" smtClean="0">
                            <a:latin typeface="Cambria Math" panose="02040503050406030204" pitchFamily="18" charset="0"/>
                            <a:cs typeface="Arial" pitchFamily="34" charset="0"/>
                            <a:sym typeface="Arial" pitchFamily="34" charset="0"/>
                          </a:rPr>
                          <m:t>𝑗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en-US" altLang="en-US" sz="2400" b="0" i="0" dirty="0" smtClean="0">
                            <a:latin typeface="Cambria Math"/>
                            <a:cs typeface="Arial" pitchFamily="34" charset="0"/>
                            <a:sym typeface="Arial" pitchFamily="34" charset="0"/>
                          </a:rPr>
                          <m:t>input</m:t>
                        </m:r>
                        <m:r>
                          <a:rPr lang="en-US" altLang="en-US" sz="2400" b="0" i="1" dirty="0" smtClean="0">
                            <a:latin typeface="Cambria Math"/>
                            <a:cs typeface="Arial" pitchFamily="34" charset="0"/>
                            <a:sym typeface="Arial" pitchFamily="34" charset="0"/>
                          </a:rPr>
                          <m:t>[</m:t>
                        </m:r>
                        <m:r>
                          <a:rPr lang="en-US" altLang="en-US" sz="2400" b="0" i="1" dirty="0" smtClean="0">
                            <a:latin typeface="Cambria Math"/>
                            <a:cs typeface="Arial" pitchFamily="34" charset="0"/>
                            <a:sym typeface="Arial" pitchFamily="34" charset="0"/>
                          </a:rPr>
                          <m:t>𝑖</m:t>
                        </m:r>
                        <m:r>
                          <a:rPr lang="en-US" altLang="en-US" sz="2400" b="0" i="1" dirty="0" smtClean="0">
                            <a:latin typeface="Cambria Math"/>
                            <a:cs typeface="Arial" pitchFamily="34" charset="0"/>
                            <a:sym typeface="Arial" pitchFamily="34" charset="0"/>
                          </a:rPr>
                          <m:t>]</m:t>
                        </m:r>
                      </m:e>
                    </m:nary>
                  </m:oMath>
                </a14:m>
                <a:endParaRPr lang="en-US" altLang="en-US" dirty="0"/>
              </a:p>
            </p:txBody>
          </p:sp>
        </mc:Choice>
        <mc:Fallback xmlns="">
          <p:sp>
            <p:nvSpPr>
              <p:cNvPr id="81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2444" t="-2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96" name="AutoShape 4"/>
          <p:cNvSpPr>
            <a:spLocks/>
          </p:cNvSpPr>
          <p:nvPr/>
        </p:nvSpPr>
        <p:spPr bwMode="auto">
          <a:xfrm>
            <a:off x="723900" y="2586038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8197" name="AutoShape 5"/>
          <p:cNvSpPr>
            <a:spLocks/>
          </p:cNvSpPr>
          <p:nvPr/>
        </p:nvSpPr>
        <p:spPr bwMode="auto">
          <a:xfrm>
            <a:off x="627063" y="3214688"/>
            <a:ext cx="1017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output</a:t>
            </a:r>
            <a:endParaRPr lang="en-US" altLang="en-US"/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1822450" y="3155950"/>
            <a:ext cx="3973513" cy="501650"/>
            <a:chOff x="0" y="0"/>
            <a:chExt cx="3973359" cy="501159"/>
          </a:xfrm>
        </p:grpSpPr>
        <p:sp>
          <p:nvSpPr>
            <p:cNvPr id="8199" name="AutoShape 7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0" name="AutoShape 8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1" name="AutoShape 9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2" name="AutoShape 10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3" name="AutoShape 11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4" name="AutoShape 12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5" name="AutoShape 13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8206" name="AutoShape 14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8207" name="AutoShape 15"/>
          <p:cNvSpPr>
            <a:spLocks/>
          </p:cNvSpPr>
          <p:nvPr/>
        </p:nvSpPr>
        <p:spPr bwMode="auto">
          <a:xfrm>
            <a:off x="1822450" y="2535238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8208" name="AutoShape 16"/>
          <p:cNvSpPr>
            <a:spLocks/>
          </p:cNvSpPr>
          <p:nvPr/>
        </p:nvSpPr>
        <p:spPr bwMode="auto">
          <a:xfrm>
            <a:off x="2312988" y="2535238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8209" name="AutoShape 17"/>
          <p:cNvSpPr>
            <a:spLocks/>
          </p:cNvSpPr>
          <p:nvPr/>
        </p:nvSpPr>
        <p:spPr bwMode="auto">
          <a:xfrm>
            <a:off x="2816225" y="2535238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8210" name="AutoShape 18"/>
          <p:cNvSpPr>
            <a:spLocks/>
          </p:cNvSpPr>
          <p:nvPr/>
        </p:nvSpPr>
        <p:spPr bwMode="auto">
          <a:xfrm>
            <a:off x="3306763" y="2535238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8211" name="AutoShape 19"/>
          <p:cNvSpPr>
            <a:spLocks/>
          </p:cNvSpPr>
          <p:nvPr/>
        </p:nvSpPr>
        <p:spPr bwMode="auto">
          <a:xfrm>
            <a:off x="3810000" y="2535238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8212" name="AutoShape 20"/>
          <p:cNvSpPr>
            <a:spLocks/>
          </p:cNvSpPr>
          <p:nvPr/>
        </p:nvSpPr>
        <p:spPr bwMode="auto">
          <a:xfrm>
            <a:off x="4300538" y="2535238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8213" name="AutoShape 21"/>
          <p:cNvSpPr>
            <a:spLocks/>
          </p:cNvSpPr>
          <p:nvPr/>
        </p:nvSpPr>
        <p:spPr bwMode="auto">
          <a:xfrm>
            <a:off x="4803775" y="2535238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8214" name="AutoShape 22"/>
          <p:cNvSpPr>
            <a:spLocks/>
          </p:cNvSpPr>
          <p:nvPr/>
        </p:nvSpPr>
        <p:spPr bwMode="auto">
          <a:xfrm>
            <a:off x="5294313" y="2535238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245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Parallel prefix-sum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33400" y="1447800"/>
            <a:ext cx="8382000" cy="4114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parallel-prefix algorithm does two passes</a:t>
            </a:r>
          </a:p>
          <a:p>
            <a:pPr lvl="1"/>
            <a:r>
              <a:rPr lang="en-US" dirty="0" smtClean="0"/>
              <a:t>Each pass has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work and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 smtClean="0"/>
              <a:t>) span</a:t>
            </a:r>
          </a:p>
          <a:p>
            <a:pPr lvl="1"/>
            <a:r>
              <a:rPr lang="en-US" dirty="0" smtClean="0"/>
              <a:t>So in total there is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 work and </a:t>
            </a:r>
            <a:r>
              <a:rPr lang="en-US" i="1" dirty="0"/>
              <a:t>O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) span</a:t>
            </a:r>
          </a:p>
          <a:p>
            <a:pPr lvl="1"/>
            <a:r>
              <a:rPr lang="en-US" dirty="0" smtClean="0"/>
              <a:t>So like with array summing, parallelism is </a:t>
            </a:r>
            <a:r>
              <a:rPr lang="en-US" i="1" dirty="0" smtClean="0"/>
              <a:t>n</a:t>
            </a:r>
            <a:r>
              <a:rPr lang="en-US" dirty="0" smtClean="0"/>
              <a:t>/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endParaRPr lang="en-US" dirty="0"/>
          </a:p>
          <a:p>
            <a:pPr lvl="1"/>
            <a:endParaRPr lang="en-US" sz="1000" dirty="0" smtClean="0"/>
          </a:p>
          <a:p>
            <a:r>
              <a:rPr lang="en-US" dirty="0" smtClean="0"/>
              <a:t>First pass builds a tree bottom-up: the “up” pass</a:t>
            </a:r>
          </a:p>
          <a:p>
            <a:endParaRPr lang="en-US" sz="1000" dirty="0"/>
          </a:p>
          <a:p>
            <a:r>
              <a:rPr lang="en-US" dirty="0" smtClean="0"/>
              <a:t>Second pass traverses the tree top-down: the “down” pass</a:t>
            </a:r>
            <a:endParaRPr lang="en-US" dirty="0"/>
          </a:p>
          <a:p>
            <a:pPr marL="0" indent="0">
              <a:buNone/>
            </a:pP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181176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Parallel Prefix: The Up 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600200"/>
            <a:ext cx="7772400" cy="4648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smtClean="0"/>
              <a:t>We build want to </a:t>
            </a:r>
            <a:r>
              <a:rPr lang="en-US" sz="2400" u="sng" dirty="0" smtClean="0"/>
              <a:t>build a binary tree </a:t>
            </a:r>
            <a:r>
              <a:rPr lang="en-US" sz="2400" dirty="0" smtClean="0"/>
              <a:t>where </a:t>
            </a:r>
          </a:p>
          <a:p>
            <a:r>
              <a:rPr lang="en-US" dirty="0" smtClean="0"/>
              <a:t>Root has sum of the range [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</a:p>
          <a:p>
            <a:r>
              <a:rPr lang="en-US" dirty="0" smtClean="0"/>
              <a:t>If a node has sum of [</a:t>
            </a:r>
            <a:r>
              <a:rPr lang="en-US" dirty="0" err="1" smtClean="0"/>
              <a:t>lo,hi</a:t>
            </a:r>
            <a:r>
              <a:rPr lang="en-US" dirty="0" smtClean="0"/>
              <a:t>) and hi&gt;lo, </a:t>
            </a:r>
          </a:p>
          <a:p>
            <a:pPr marL="623888" lvl="1"/>
            <a:r>
              <a:rPr lang="en-US" dirty="0" smtClean="0"/>
              <a:t>Left child has sum of [</a:t>
            </a:r>
            <a:r>
              <a:rPr lang="en-US" dirty="0" err="1" smtClean="0"/>
              <a:t>lo,middle</a:t>
            </a:r>
            <a:r>
              <a:rPr lang="en-US" dirty="0" smtClean="0"/>
              <a:t>)</a:t>
            </a:r>
          </a:p>
          <a:p>
            <a:pPr marL="623888" lvl="1"/>
            <a:r>
              <a:rPr lang="en-US" dirty="0" smtClean="0"/>
              <a:t>Right child has sum of [</a:t>
            </a:r>
            <a:r>
              <a:rPr lang="en-US" dirty="0" err="1" smtClean="0"/>
              <a:t>middle,hi</a:t>
            </a:r>
            <a:r>
              <a:rPr lang="en-US" dirty="0" smtClean="0"/>
              <a:t>) </a:t>
            </a:r>
          </a:p>
          <a:p>
            <a:pPr marL="623888" lvl="1"/>
            <a:r>
              <a:rPr lang="en-US" dirty="0" smtClean="0"/>
              <a:t>A leaf has sum of [i,i+1), which is simply input[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sz="2400" dirty="0"/>
              <a:t>It is critical that we actually </a:t>
            </a:r>
            <a:r>
              <a:rPr lang="en-US" sz="2400" u="sng" dirty="0"/>
              <a:t>create the tree </a:t>
            </a:r>
            <a:r>
              <a:rPr lang="en-US" sz="2400" dirty="0"/>
              <a:t>as we will need it for the down pass</a:t>
            </a:r>
          </a:p>
          <a:p>
            <a:r>
              <a:rPr lang="en-US" dirty="0"/>
              <a:t>We do not need an actual linked structure</a:t>
            </a:r>
          </a:p>
          <a:p>
            <a:r>
              <a:rPr lang="en-US" dirty="0"/>
              <a:t>We could use an array as we did with </a:t>
            </a:r>
            <a:r>
              <a:rPr lang="en-US" dirty="0" smtClean="0"/>
              <a:t>heaps</a:t>
            </a:r>
          </a:p>
          <a:p>
            <a:endParaRPr lang="en-US" sz="1050" dirty="0" smtClean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Analysis of first step</a:t>
            </a:r>
            <a:r>
              <a:rPr lang="en-US" dirty="0" smtClean="0"/>
              <a:t>: Work = 		Span =</a:t>
            </a:r>
          </a:p>
          <a:p>
            <a:pPr lvl="1"/>
            <a:endParaRPr lang="en-US" sz="300" dirty="0" smtClean="0"/>
          </a:p>
        </p:txBody>
      </p:sp>
    </p:spTree>
    <p:extLst>
      <p:ext uri="{BB962C8B-B14F-4D97-AF65-F5344CB8AC3E}">
        <p14:creationId xmlns:p14="http://schemas.microsoft.com/office/powerpoint/2010/main" val="255769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algorithm,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600200"/>
            <a:ext cx="8001000" cy="449580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Tx/>
              <a:buAutoNum type="arabicPeriod"/>
            </a:pPr>
            <a:r>
              <a:rPr lang="en-US" dirty="0" smtClean="0"/>
              <a:t>Propagate ‘sum’ up: Build a binary tree where </a:t>
            </a:r>
          </a:p>
          <a:p>
            <a:pPr marL="857250" lvl="1" indent="-457200"/>
            <a:r>
              <a:rPr lang="en-US" dirty="0" smtClean="0"/>
              <a:t>Root has sum of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input[0]..input[n-1]</a:t>
            </a:r>
          </a:p>
          <a:p>
            <a:pPr marL="857250" lvl="1" indent="-457200"/>
            <a:r>
              <a:rPr lang="en-US" dirty="0" smtClean="0"/>
              <a:t>Each node has sum of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input[lo]..input[hi-1]</a:t>
            </a:r>
            <a:r>
              <a:rPr lang="en-US" dirty="0" smtClean="0"/>
              <a:t> </a:t>
            </a:r>
          </a:p>
          <a:p>
            <a:pPr marL="1130300" lvl="2" indent="-457200"/>
            <a:r>
              <a:rPr lang="en-US" dirty="0" smtClean="0">
                <a:cs typeface="Courier New" pitchFamily="49" charset="0"/>
              </a:rPr>
              <a:t>Build up from leaves; </a:t>
            </a:r>
            <a:r>
              <a:rPr lang="en-US" dirty="0" err="1" smtClean="0">
                <a:cs typeface="Courier New" pitchFamily="49" charset="0"/>
              </a:rPr>
              <a:t>parent.sum</a:t>
            </a:r>
            <a:r>
              <a:rPr lang="en-US" dirty="0" smtClean="0">
                <a:cs typeface="Courier New" pitchFamily="49" charset="0"/>
              </a:rPr>
              <a:t>=</a:t>
            </a:r>
            <a:r>
              <a:rPr lang="en-US" dirty="0" err="1" smtClean="0">
                <a:cs typeface="Courier New" pitchFamily="49" charset="0"/>
              </a:rPr>
              <a:t>left.sum+right.sum</a:t>
            </a:r>
            <a:endParaRPr lang="en-US" dirty="0" smtClean="0">
              <a:cs typeface="Courier New" pitchFamily="49" charset="0"/>
            </a:endParaRPr>
          </a:p>
          <a:p>
            <a:pPr marL="857250" lvl="1" indent="-457200"/>
            <a:r>
              <a:rPr lang="en-US" dirty="0" smtClean="0">
                <a:cs typeface="Courier New" pitchFamily="49" charset="0"/>
              </a:rPr>
              <a:t>A leaf’s sum is just it’s value;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input[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1130300" lvl="2" indent="-457200" eaLnBrk="1" hangingPunct="1"/>
            <a:endParaRPr lang="en-US" sz="1000" dirty="0" smtClean="0"/>
          </a:p>
          <a:p>
            <a:pPr marL="1130300" lvl="2" indent="-457200" eaLnBrk="1" hangingPunct="1"/>
            <a:endParaRPr lang="en-US" sz="1000" dirty="0" smtClean="0"/>
          </a:p>
          <a:p>
            <a:pPr marL="457200" indent="-457200" eaLnBrk="1" hangingPunct="1">
              <a:buFontTx/>
              <a:buNone/>
            </a:pPr>
            <a:r>
              <a:rPr lang="en-US" dirty="0" smtClean="0"/>
              <a:t>This is an easy fork-join computation: combine results by actually building a binary tree with all the sums of ranges</a:t>
            </a:r>
          </a:p>
          <a:p>
            <a:pPr marL="857250" lvl="1" indent="-457200" eaLnBrk="1" hangingPunct="1"/>
            <a:r>
              <a:rPr lang="en-US" dirty="0" smtClean="0"/>
              <a:t>Tree built bottom-up in parallel</a:t>
            </a:r>
          </a:p>
          <a:p>
            <a:pPr marL="857250" lvl="1" indent="-457200" eaLnBrk="1" hangingPunct="1"/>
            <a:r>
              <a:rPr lang="en-US" dirty="0" smtClean="0"/>
              <a:t>Could be more clever; ex. Use an array as tree representation like we did for heaps</a:t>
            </a:r>
            <a:endParaRPr lang="en-US" sz="1000" dirty="0" smtClean="0"/>
          </a:p>
          <a:p>
            <a:pPr marL="857250" lvl="1" indent="-457200" eaLnBrk="1" hangingPunct="1"/>
            <a:endParaRPr lang="en-US" sz="1000" dirty="0" smtClean="0"/>
          </a:p>
          <a:p>
            <a:pPr marL="457200" indent="-457200" eaLnBrk="1" hangingPunct="1">
              <a:buFontTx/>
              <a:buNone/>
            </a:pPr>
            <a:r>
              <a:rPr lang="en-US" dirty="0" smtClean="0">
                <a:solidFill>
                  <a:srgbClr val="0070C0"/>
                </a:solidFill>
              </a:rPr>
              <a:t>Analysis of first step</a:t>
            </a:r>
            <a:r>
              <a:rPr lang="en-US" dirty="0" smtClean="0"/>
              <a:t>: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b="1" dirty="0" smtClean="0"/>
              <a:t>work</a:t>
            </a:r>
            <a:r>
              <a:rPr lang="en-US" dirty="0" smtClean="0"/>
              <a:t>,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b="1" dirty="0" smtClean="0"/>
              <a:t>span</a:t>
            </a:r>
          </a:p>
        </p:txBody>
      </p:sp>
    </p:spTree>
    <p:extLst>
      <p:ext uri="{BB962C8B-B14F-4D97-AF65-F5344CB8AC3E}">
        <p14:creationId xmlns:p14="http://schemas.microsoft.com/office/powerpoint/2010/main" val="37331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2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1000" y="5410200"/>
            <a:ext cx="954107" cy="37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input</a:t>
            </a:r>
          </a:p>
        </p:txBody>
      </p:sp>
      <p:sp>
        <p:nvSpPr>
          <p:cNvPr id="24578" name="TextBox 28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3525" y="5943600"/>
            <a:ext cx="1107996" cy="37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output</a:t>
            </a:r>
          </a:p>
        </p:txBody>
      </p:sp>
      <p:sp>
        <p:nvSpPr>
          <p:cNvPr id="31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240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6</a:t>
            </a:r>
          </a:p>
        </p:txBody>
      </p:sp>
      <p:sp>
        <p:nvSpPr>
          <p:cNvPr id="39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4384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4</a:t>
            </a:r>
          </a:p>
        </p:txBody>
      </p:sp>
      <p:sp>
        <p:nvSpPr>
          <p:cNvPr id="40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3528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16</a:t>
            </a:r>
          </a:p>
        </p:txBody>
      </p:sp>
      <p:sp>
        <p:nvSpPr>
          <p:cNvPr id="41" name="Rectangle 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2672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10</a:t>
            </a:r>
          </a:p>
        </p:txBody>
      </p:sp>
      <p:sp>
        <p:nvSpPr>
          <p:cNvPr id="42" name="Rectangle 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1816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16</a:t>
            </a:r>
          </a:p>
        </p:txBody>
      </p:sp>
      <p:sp>
        <p:nvSpPr>
          <p:cNvPr id="43" name="Rectangle 5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0960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14</a:t>
            </a:r>
          </a:p>
        </p:txBody>
      </p:sp>
      <p:sp>
        <p:nvSpPr>
          <p:cNvPr id="44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0104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2</a:t>
            </a:r>
          </a:p>
        </p:txBody>
      </p:sp>
      <p:sp>
        <p:nvSpPr>
          <p:cNvPr id="45" name="Rectangle 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9248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>
                <a:latin typeface="+mj-lt"/>
              </a:rPr>
              <a:t>8</a:t>
            </a:r>
          </a:p>
        </p:txBody>
      </p:sp>
      <p:sp>
        <p:nvSpPr>
          <p:cNvPr id="24587" name="Rectangle 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5240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  </a:t>
            </a:r>
          </a:p>
        </p:txBody>
      </p:sp>
      <p:sp>
        <p:nvSpPr>
          <p:cNvPr id="24588" name="Rectangle 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4384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 </a:t>
            </a:r>
          </a:p>
        </p:txBody>
      </p:sp>
      <p:sp>
        <p:nvSpPr>
          <p:cNvPr id="24589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3528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 </a:t>
            </a:r>
          </a:p>
        </p:txBody>
      </p:sp>
      <p:sp>
        <p:nvSpPr>
          <p:cNvPr id="24590" name="Rectangle 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2672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 </a:t>
            </a:r>
          </a:p>
        </p:txBody>
      </p:sp>
      <p:sp>
        <p:nvSpPr>
          <p:cNvPr id="24591" name="Rectangle 5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1816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 </a:t>
            </a:r>
          </a:p>
        </p:txBody>
      </p:sp>
      <p:sp>
        <p:nvSpPr>
          <p:cNvPr id="24592" name="Rectangle 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0960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 </a:t>
            </a:r>
          </a:p>
        </p:txBody>
      </p:sp>
      <p:sp>
        <p:nvSpPr>
          <p:cNvPr id="24593" name="Rectangle 5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0104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 </a:t>
            </a:r>
          </a:p>
        </p:txBody>
      </p:sp>
      <p:sp>
        <p:nvSpPr>
          <p:cNvPr id="24594" name="Rectangle 5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9248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 </a:t>
            </a:r>
          </a:p>
        </p:txBody>
      </p:sp>
      <p:sp>
        <p:nvSpPr>
          <p:cNvPr id="54" name="Rectangle 53"/>
          <p:cNvSpPr/>
          <p:nvPr>
            <p:custDataLst>
              <p:tags r:id="rId19"/>
            </p:custDataLst>
          </p:nvPr>
        </p:nvSpPr>
        <p:spPr bwMode="auto">
          <a:xfrm>
            <a:off x="4495800" y="4572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  0,8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6" name="Rectangle 55"/>
          <p:cNvSpPr/>
          <p:nvPr>
            <p:custDataLst>
              <p:tags r:id="rId20"/>
            </p:custDataLst>
          </p:nvPr>
        </p:nvSpPr>
        <p:spPr bwMode="auto">
          <a:xfrm>
            <a:off x="2514600" y="16764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0,4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7" name="Rectangle 56"/>
          <p:cNvSpPr/>
          <p:nvPr>
            <p:custDataLst>
              <p:tags r:id="rId21"/>
            </p:custDataLst>
          </p:nvPr>
        </p:nvSpPr>
        <p:spPr bwMode="auto">
          <a:xfrm>
            <a:off x="6248400" y="16764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4,8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8" name="Rectangle 57"/>
          <p:cNvSpPr/>
          <p:nvPr>
            <p:custDataLst>
              <p:tags r:id="rId22"/>
            </p:custDataLst>
          </p:nvPr>
        </p:nvSpPr>
        <p:spPr bwMode="auto">
          <a:xfrm>
            <a:off x="7086600" y="29718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6,8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9" name="Rectangle 58"/>
          <p:cNvSpPr/>
          <p:nvPr>
            <p:custDataLst>
              <p:tags r:id="rId23"/>
            </p:custDataLst>
          </p:nvPr>
        </p:nvSpPr>
        <p:spPr bwMode="auto">
          <a:xfrm>
            <a:off x="5334000" y="29718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4,6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0" name="Rectangle 59"/>
          <p:cNvSpPr/>
          <p:nvPr>
            <p:custDataLst>
              <p:tags r:id="rId24"/>
            </p:custDataLst>
          </p:nvPr>
        </p:nvSpPr>
        <p:spPr bwMode="auto">
          <a:xfrm>
            <a:off x="3429000" y="29718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2,4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1" name="Rectangle 60"/>
          <p:cNvSpPr/>
          <p:nvPr>
            <p:custDataLst>
              <p:tags r:id="rId25"/>
            </p:custDataLst>
          </p:nvPr>
        </p:nvSpPr>
        <p:spPr bwMode="auto">
          <a:xfrm>
            <a:off x="1600200" y="29718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0,2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4" name="Rectangle 63"/>
          <p:cNvSpPr/>
          <p:nvPr>
            <p:custDataLst>
              <p:tags r:id="rId26"/>
            </p:custDataLst>
          </p:nvPr>
        </p:nvSpPr>
        <p:spPr bwMode="auto">
          <a:xfrm>
            <a:off x="15240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0,1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5" name="Rectangle 64"/>
          <p:cNvSpPr/>
          <p:nvPr>
            <p:custDataLst>
              <p:tags r:id="rId27"/>
            </p:custDataLst>
          </p:nvPr>
        </p:nvSpPr>
        <p:spPr bwMode="auto">
          <a:xfrm>
            <a:off x="24384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1,2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6" name="Rectangle 65"/>
          <p:cNvSpPr/>
          <p:nvPr>
            <p:custDataLst>
              <p:tags r:id="rId28"/>
            </p:custDataLst>
          </p:nvPr>
        </p:nvSpPr>
        <p:spPr bwMode="auto">
          <a:xfrm>
            <a:off x="33528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2,3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7" name="Rectangle 66"/>
          <p:cNvSpPr/>
          <p:nvPr>
            <p:custDataLst>
              <p:tags r:id="rId29"/>
            </p:custDataLst>
          </p:nvPr>
        </p:nvSpPr>
        <p:spPr bwMode="auto">
          <a:xfrm>
            <a:off x="42672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3,4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8" name="Rectangle 67"/>
          <p:cNvSpPr/>
          <p:nvPr>
            <p:custDataLst>
              <p:tags r:id="rId30"/>
            </p:custDataLst>
          </p:nvPr>
        </p:nvSpPr>
        <p:spPr bwMode="auto">
          <a:xfrm>
            <a:off x="51816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4,5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9" name="Rectangle 68"/>
          <p:cNvSpPr/>
          <p:nvPr>
            <p:custDataLst>
              <p:tags r:id="rId31"/>
            </p:custDataLst>
          </p:nvPr>
        </p:nvSpPr>
        <p:spPr bwMode="auto">
          <a:xfrm>
            <a:off x="60960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5,6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70" name="Rectangle 69"/>
          <p:cNvSpPr/>
          <p:nvPr>
            <p:custDataLst>
              <p:tags r:id="rId32"/>
            </p:custDataLst>
          </p:nvPr>
        </p:nvSpPr>
        <p:spPr bwMode="auto">
          <a:xfrm>
            <a:off x="70104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6,7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71" name="Rectangle 70"/>
          <p:cNvSpPr/>
          <p:nvPr>
            <p:custDataLst>
              <p:tags r:id="rId33"/>
            </p:custDataLst>
          </p:nvPr>
        </p:nvSpPr>
        <p:spPr bwMode="auto">
          <a:xfrm>
            <a:off x="79248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7.8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cxnSp>
        <p:nvCxnSpPr>
          <p:cNvPr id="24610" name="Straight Arrow Connector 72"/>
          <p:cNvCxnSpPr>
            <a:cxnSpLocks noChangeShapeType="1"/>
            <a:stCxn id="54" idx="1"/>
            <a:endCxn id="56" idx="0"/>
          </p:cNvCxnSpPr>
          <p:nvPr>
            <p:custDataLst>
              <p:tags r:id="rId34"/>
            </p:custDataLst>
          </p:nvPr>
        </p:nvCxnSpPr>
        <p:spPr bwMode="auto">
          <a:xfrm rot="10800000" flipV="1">
            <a:off x="3314700" y="914400"/>
            <a:ext cx="1181100" cy="7620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11" name="Straight Arrow Connector 74"/>
          <p:cNvCxnSpPr>
            <a:cxnSpLocks noChangeShapeType="1"/>
            <a:stCxn id="54" idx="3"/>
            <a:endCxn id="57" idx="0"/>
          </p:cNvCxnSpPr>
          <p:nvPr>
            <p:custDataLst>
              <p:tags r:id="rId35"/>
            </p:custDataLst>
          </p:nvPr>
        </p:nvCxnSpPr>
        <p:spPr bwMode="auto">
          <a:xfrm>
            <a:off x="6096000" y="914400"/>
            <a:ext cx="952500" cy="7620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12" name="Straight Arrow Connector 77"/>
          <p:cNvCxnSpPr>
            <a:cxnSpLocks noChangeShapeType="1"/>
            <a:endCxn id="61" idx="0"/>
          </p:cNvCxnSpPr>
          <p:nvPr>
            <p:custDataLst>
              <p:tags r:id="rId36"/>
            </p:custDataLst>
          </p:nvPr>
        </p:nvCxnSpPr>
        <p:spPr bwMode="auto">
          <a:xfrm rot="10800000" flipV="1">
            <a:off x="2400300" y="2590800"/>
            <a:ext cx="800100" cy="3810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13" name="Straight Arrow Connector 82"/>
          <p:cNvCxnSpPr>
            <a:cxnSpLocks noChangeShapeType="1"/>
            <a:stCxn id="56" idx="2"/>
            <a:endCxn id="60" idx="0"/>
          </p:cNvCxnSpPr>
          <p:nvPr>
            <p:custDataLst>
              <p:tags r:id="rId37"/>
            </p:custDataLst>
          </p:nvPr>
        </p:nvCxnSpPr>
        <p:spPr bwMode="auto">
          <a:xfrm rot="16200000" flipH="1">
            <a:off x="3581400" y="2324100"/>
            <a:ext cx="381000" cy="9144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14" name="Straight Arrow Connector 85"/>
          <p:cNvCxnSpPr>
            <a:cxnSpLocks noChangeShapeType="1"/>
          </p:cNvCxnSpPr>
          <p:nvPr>
            <p:custDataLst>
              <p:tags r:id="rId38"/>
            </p:custDataLst>
          </p:nvPr>
        </p:nvCxnSpPr>
        <p:spPr bwMode="auto">
          <a:xfrm rot="10800000" flipV="1">
            <a:off x="6172200" y="2590800"/>
            <a:ext cx="800100" cy="3810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15" name="Straight Arrow Connector 86"/>
          <p:cNvCxnSpPr>
            <a:cxnSpLocks noChangeShapeType="1"/>
          </p:cNvCxnSpPr>
          <p:nvPr>
            <p:custDataLst>
              <p:tags r:id="rId39"/>
            </p:custDataLst>
          </p:nvPr>
        </p:nvCxnSpPr>
        <p:spPr bwMode="auto">
          <a:xfrm rot="16200000" flipH="1">
            <a:off x="7353300" y="2324100"/>
            <a:ext cx="381000" cy="9144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16" name="Straight Arrow Connector 87"/>
          <p:cNvCxnSpPr>
            <a:cxnSpLocks noChangeShapeType="1"/>
            <a:stCxn id="61" idx="2"/>
            <a:endCxn id="64" idx="0"/>
          </p:cNvCxnSpPr>
          <p:nvPr>
            <p:custDataLst>
              <p:tags r:id="rId40"/>
            </p:custDataLst>
          </p:nvPr>
        </p:nvCxnSpPr>
        <p:spPr bwMode="auto">
          <a:xfrm rot="5400000">
            <a:off x="19431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17" name="Straight Arrow Connector 90"/>
          <p:cNvCxnSpPr>
            <a:cxnSpLocks noChangeShapeType="1"/>
            <a:stCxn id="61" idx="2"/>
            <a:endCxn id="65" idx="0"/>
          </p:cNvCxnSpPr>
          <p:nvPr>
            <p:custDataLst>
              <p:tags r:id="rId41"/>
            </p:custDataLst>
          </p:nvPr>
        </p:nvCxnSpPr>
        <p:spPr bwMode="auto">
          <a:xfrm rot="16200000" flipH="1">
            <a:off x="24003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18" name="Straight Arrow Connector 93"/>
          <p:cNvCxnSpPr>
            <a:cxnSpLocks noChangeShapeType="1"/>
          </p:cNvCxnSpPr>
          <p:nvPr>
            <p:custDataLst>
              <p:tags r:id="rId42"/>
            </p:custDataLst>
          </p:nvPr>
        </p:nvCxnSpPr>
        <p:spPr bwMode="auto">
          <a:xfrm rot="5400000">
            <a:off x="38100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19" name="Straight Arrow Connector 94"/>
          <p:cNvCxnSpPr>
            <a:cxnSpLocks noChangeShapeType="1"/>
          </p:cNvCxnSpPr>
          <p:nvPr>
            <p:custDataLst>
              <p:tags r:id="rId43"/>
            </p:custDataLst>
          </p:nvPr>
        </p:nvCxnSpPr>
        <p:spPr bwMode="auto">
          <a:xfrm rot="16200000" flipH="1">
            <a:off x="42672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20" name="Straight Arrow Connector 95"/>
          <p:cNvCxnSpPr>
            <a:cxnSpLocks noChangeShapeType="1"/>
          </p:cNvCxnSpPr>
          <p:nvPr>
            <p:custDataLst>
              <p:tags r:id="rId44"/>
            </p:custDataLst>
          </p:nvPr>
        </p:nvCxnSpPr>
        <p:spPr bwMode="auto">
          <a:xfrm rot="5400000">
            <a:off x="56388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21" name="Straight Arrow Connector 96"/>
          <p:cNvCxnSpPr>
            <a:cxnSpLocks noChangeShapeType="1"/>
          </p:cNvCxnSpPr>
          <p:nvPr>
            <p:custDataLst>
              <p:tags r:id="rId45"/>
            </p:custDataLst>
          </p:nvPr>
        </p:nvCxnSpPr>
        <p:spPr bwMode="auto">
          <a:xfrm rot="16200000" flipH="1">
            <a:off x="60960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22" name="Straight Arrow Connector 97"/>
          <p:cNvCxnSpPr>
            <a:cxnSpLocks noChangeShapeType="1"/>
          </p:cNvCxnSpPr>
          <p:nvPr>
            <p:custDataLst>
              <p:tags r:id="rId46"/>
            </p:custDataLst>
          </p:nvPr>
        </p:nvCxnSpPr>
        <p:spPr bwMode="auto">
          <a:xfrm rot="5400000">
            <a:off x="73914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623" name="Straight Arrow Connector 98"/>
          <p:cNvCxnSpPr>
            <a:cxnSpLocks noChangeShapeType="1"/>
          </p:cNvCxnSpPr>
          <p:nvPr>
            <p:custDataLst>
              <p:tags r:id="rId47"/>
            </p:custDataLst>
          </p:nvPr>
        </p:nvCxnSpPr>
        <p:spPr bwMode="auto">
          <a:xfrm rot="16200000" flipH="1">
            <a:off x="78486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4624" name="TextBox 75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0" y="0"/>
            <a:ext cx="403860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 smtClean="0">
                <a:latin typeface="+mn-lt"/>
              </a:rPr>
              <a:t>Do </a:t>
            </a:r>
            <a:r>
              <a:rPr lang="en-US" sz="2000" dirty="0">
                <a:latin typeface="+mn-lt"/>
              </a:rPr>
              <a:t>an initial pass to gather information, enabling us to do a second pass to get the answer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First we’ll gather 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the ‘sum’ for each 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recursive block</a:t>
            </a:r>
          </a:p>
        </p:txBody>
      </p:sp>
    </p:spTree>
    <p:extLst>
      <p:ext uri="{BB962C8B-B14F-4D97-AF65-F5344CB8AC3E}">
        <p14:creationId xmlns:p14="http://schemas.microsoft.com/office/powerpoint/2010/main" val="1041531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algorithm, part 2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85800" y="1143000"/>
            <a:ext cx="8229600" cy="495300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Tx/>
              <a:buAutoNum type="arabicPeriod" startAt="2"/>
            </a:pPr>
            <a:r>
              <a:rPr lang="en-US" dirty="0" smtClean="0"/>
              <a:t>Propagate ‘</a:t>
            </a:r>
            <a:r>
              <a:rPr lang="en-US" dirty="0" err="1" smtClean="0"/>
              <a:t>fromleft</a:t>
            </a:r>
            <a:r>
              <a:rPr lang="en-US" dirty="0" smtClean="0"/>
              <a:t>’ down: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857250" lvl="1" indent="-457200" eaLnBrk="1" hangingPunct="1"/>
            <a:r>
              <a:rPr lang="en-US" dirty="0" smtClean="0"/>
              <a:t>Root given a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fromLeft</a:t>
            </a:r>
            <a:r>
              <a:rPr lang="en-US" dirty="0" smtClean="0"/>
              <a:t> of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0</a:t>
            </a:r>
          </a:p>
          <a:p>
            <a:pPr marL="857250" lvl="1" indent="-457200" eaLnBrk="1" hangingPunct="1"/>
            <a:r>
              <a:rPr lang="en-US" dirty="0" smtClean="0"/>
              <a:t>Node takes its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fromLeft</a:t>
            </a:r>
            <a:r>
              <a:rPr lang="en-US" dirty="0" smtClean="0"/>
              <a:t> value and</a:t>
            </a:r>
          </a:p>
          <a:p>
            <a:pPr marL="1257300" lvl="2" indent="-457200" eaLnBrk="1" hangingPunct="1"/>
            <a:r>
              <a:rPr lang="en-US" dirty="0" smtClean="0"/>
              <a:t>Passes its left child the same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fromLeft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1257300" lvl="2" indent="-457200" eaLnBrk="1" hangingPunct="1"/>
            <a:r>
              <a:rPr lang="en-US" dirty="0" smtClean="0"/>
              <a:t>Passes its right child its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fromLeft</a:t>
            </a:r>
            <a:r>
              <a:rPr lang="en-US" dirty="0" smtClean="0"/>
              <a:t> plus its left child’s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dirty="0" smtClean="0"/>
              <a:t> (as stored in part 1)</a:t>
            </a:r>
          </a:p>
          <a:p>
            <a:pPr marL="857250" lvl="1" indent="-457200" eaLnBrk="1" hangingPunct="1"/>
            <a:r>
              <a:rPr lang="en-US" dirty="0" smtClean="0"/>
              <a:t>At the leaf for array position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output[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]=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fromLeft+input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marL="1257300" lvl="2" indent="-457200" eaLnBrk="1" hangingPunct="1"/>
            <a:endParaRPr lang="en-US" sz="1000" dirty="0" smtClean="0"/>
          </a:p>
          <a:p>
            <a:pPr marL="457200" indent="-457200" eaLnBrk="1" hangingPunct="1">
              <a:buFontTx/>
              <a:buNone/>
            </a:pPr>
            <a:r>
              <a:rPr lang="en-US" dirty="0" smtClean="0"/>
              <a:t>This is an easy fork-join computation: traverse the tree built in step 1 and produce no result (the leaves assign to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output</a:t>
            </a:r>
            <a:r>
              <a:rPr lang="en-US" dirty="0" smtClean="0"/>
              <a:t>)</a:t>
            </a:r>
          </a:p>
          <a:p>
            <a:pPr marL="857250" lvl="1" indent="-457200" eaLnBrk="1" hangingPunct="1"/>
            <a:r>
              <a:rPr lang="en-US" dirty="0" smtClean="0"/>
              <a:t>Invariant: </a:t>
            </a:r>
            <a:r>
              <a:rPr lang="en-US" b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fromLeft</a:t>
            </a:r>
            <a:r>
              <a:rPr lang="en-US" dirty="0" smtClean="0">
                <a:solidFill>
                  <a:schemeClr val="accent2"/>
                </a:solidFill>
              </a:rPr>
              <a:t> is sum of elements left of the node’s range</a:t>
            </a:r>
          </a:p>
          <a:p>
            <a:pPr marL="457200" indent="-457200" eaLnBrk="1" hangingPunct="1"/>
            <a:endParaRPr lang="en-US" sz="1000" dirty="0" smtClean="0"/>
          </a:p>
          <a:p>
            <a:pPr marL="457200" indent="-457200">
              <a:buFontTx/>
              <a:buNone/>
            </a:pPr>
            <a:r>
              <a:rPr lang="en-US" dirty="0" smtClean="0">
                <a:solidFill>
                  <a:srgbClr val="0070C0"/>
                </a:solidFill>
              </a:rPr>
              <a:t>Analysis of first step</a:t>
            </a:r>
            <a:r>
              <a:rPr lang="en-US" dirty="0" smtClean="0"/>
              <a:t>: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b="1" dirty="0" smtClean="0"/>
              <a:t>work</a:t>
            </a:r>
            <a:r>
              <a:rPr lang="en-US" dirty="0" smtClean="0"/>
              <a:t>,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b="1" dirty="0" smtClean="0"/>
              <a:t>span </a:t>
            </a:r>
          </a:p>
          <a:p>
            <a:pPr marL="457200" indent="-457200">
              <a:buFontTx/>
              <a:buNone/>
            </a:pPr>
            <a:r>
              <a:rPr lang="en-US" dirty="0" smtClean="0">
                <a:solidFill>
                  <a:srgbClr val="0070C0"/>
                </a:solidFill>
              </a:rPr>
              <a:t>Analysis of second step</a:t>
            </a:r>
            <a:r>
              <a:rPr lang="en-US" dirty="0" smtClean="0"/>
              <a:t>: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b="1" dirty="0" smtClean="0"/>
              <a:t>work</a:t>
            </a:r>
            <a:r>
              <a:rPr lang="en-US" dirty="0" smtClean="0"/>
              <a:t>,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b="1" dirty="0" smtClean="0"/>
              <a:t>span</a:t>
            </a:r>
          </a:p>
          <a:p>
            <a:pPr marL="457200" indent="-457200">
              <a:buFontTx/>
              <a:buNone/>
            </a:pPr>
            <a:r>
              <a:rPr lang="en-US" b="1" dirty="0" smtClean="0"/>
              <a:t>Total for algorithm: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b="1" dirty="0" smtClean="0"/>
              <a:t>work</a:t>
            </a:r>
            <a:r>
              <a:rPr lang="en-US" dirty="0" smtClean="0"/>
              <a:t>,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b="1" dirty="0" smtClean="0"/>
              <a:t>span</a:t>
            </a:r>
          </a:p>
        </p:txBody>
      </p:sp>
    </p:spTree>
    <p:extLst>
      <p:ext uri="{BB962C8B-B14F-4D97-AF65-F5344CB8AC3E}">
        <p14:creationId xmlns:p14="http://schemas.microsoft.com/office/powerpoint/2010/main" val="332672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27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1000" y="5410200"/>
            <a:ext cx="954107" cy="37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input</a:t>
            </a:r>
          </a:p>
        </p:txBody>
      </p:sp>
      <p:sp>
        <p:nvSpPr>
          <p:cNvPr id="28675" name="TextBox 28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3525" y="5943600"/>
            <a:ext cx="1107996" cy="37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output</a:t>
            </a:r>
          </a:p>
        </p:txBody>
      </p:sp>
      <p:sp>
        <p:nvSpPr>
          <p:cNvPr id="31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240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6</a:t>
            </a:r>
          </a:p>
        </p:txBody>
      </p:sp>
      <p:sp>
        <p:nvSpPr>
          <p:cNvPr id="39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4384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4</a:t>
            </a:r>
          </a:p>
        </p:txBody>
      </p:sp>
      <p:sp>
        <p:nvSpPr>
          <p:cNvPr id="40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3528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16</a:t>
            </a:r>
          </a:p>
        </p:txBody>
      </p:sp>
      <p:sp>
        <p:nvSpPr>
          <p:cNvPr id="41" name="Rectangle 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2672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10</a:t>
            </a:r>
          </a:p>
        </p:txBody>
      </p:sp>
      <p:sp>
        <p:nvSpPr>
          <p:cNvPr id="42" name="Rectangle 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1816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16</a:t>
            </a:r>
          </a:p>
        </p:txBody>
      </p:sp>
      <p:sp>
        <p:nvSpPr>
          <p:cNvPr id="43" name="Rectangle 5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0960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14</a:t>
            </a:r>
          </a:p>
        </p:txBody>
      </p:sp>
      <p:sp>
        <p:nvSpPr>
          <p:cNvPr id="44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0104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2</a:t>
            </a:r>
          </a:p>
        </p:txBody>
      </p:sp>
      <p:sp>
        <p:nvSpPr>
          <p:cNvPr id="45" name="Rectangle 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924800" y="54102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>
                <a:latin typeface="+mj-lt"/>
              </a:rPr>
              <a:t>8</a:t>
            </a:r>
          </a:p>
        </p:txBody>
      </p:sp>
      <p:sp>
        <p:nvSpPr>
          <p:cNvPr id="46" name="Rectangle 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5240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 smtClean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47" name="Rectangle 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4384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48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3528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49" name="Rectangle 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2672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50" name="Rectangle 5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1816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51" name="Rectangle 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0960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52" name="Rectangle 5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0104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53" name="Rectangle 5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924800" y="5943600"/>
            <a:ext cx="914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</a:t>
            </a:r>
            <a:endParaRPr lang="en-US" sz="2000" dirty="0">
              <a:latin typeface="+mj-lt"/>
            </a:endParaRPr>
          </a:p>
        </p:txBody>
      </p:sp>
      <p:sp>
        <p:nvSpPr>
          <p:cNvPr id="54" name="Rectangle 53"/>
          <p:cNvSpPr/>
          <p:nvPr>
            <p:custDataLst>
              <p:tags r:id="rId19"/>
            </p:custDataLst>
          </p:nvPr>
        </p:nvSpPr>
        <p:spPr bwMode="auto">
          <a:xfrm>
            <a:off x="4495800" y="4572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 </a:t>
            </a: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         </a:t>
            </a:r>
            <a:r>
              <a:rPr lang="en-US" sz="1800" dirty="0">
                <a:solidFill>
                  <a:schemeClr val="tx1"/>
                </a:solidFill>
                <a:latin typeface="+mj-lt"/>
              </a:rPr>
              <a:t>0,8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6" name="Rectangle 55"/>
          <p:cNvSpPr/>
          <p:nvPr>
            <p:custDataLst>
              <p:tags r:id="rId20"/>
            </p:custDataLst>
          </p:nvPr>
        </p:nvSpPr>
        <p:spPr bwMode="auto">
          <a:xfrm>
            <a:off x="2514600" y="16764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0,4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7" name="Rectangle 56"/>
          <p:cNvSpPr/>
          <p:nvPr>
            <p:custDataLst>
              <p:tags r:id="rId21"/>
            </p:custDataLst>
          </p:nvPr>
        </p:nvSpPr>
        <p:spPr bwMode="auto">
          <a:xfrm>
            <a:off x="6248400" y="16764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4,8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8" name="Rectangle 57"/>
          <p:cNvSpPr/>
          <p:nvPr>
            <p:custDataLst>
              <p:tags r:id="rId22"/>
            </p:custDataLst>
          </p:nvPr>
        </p:nvSpPr>
        <p:spPr bwMode="auto">
          <a:xfrm>
            <a:off x="7086600" y="29718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6,8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9" name="Rectangle 58"/>
          <p:cNvSpPr/>
          <p:nvPr>
            <p:custDataLst>
              <p:tags r:id="rId23"/>
            </p:custDataLst>
          </p:nvPr>
        </p:nvSpPr>
        <p:spPr bwMode="auto">
          <a:xfrm>
            <a:off x="5334000" y="29718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4,6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0" name="Rectangle 59"/>
          <p:cNvSpPr/>
          <p:nvPr>
            <p:custDataLst>
              <p:tags r:id="rId24"/>
            </p:custDataLst>
          </p:nvPr>
        </p:nvSpPr>
        <p:spPr bwMode="auto">
          <a:xfrm>
            <a:off x="3429000" y="29718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2,4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1" name="Rectangle 60"/>
          <p:cNvSpPr/>
          <p:nvPr>
            <p:custDataLst>
              <p:tags r:id="rId25"/>
            </p:custDataLst>
          </p:nvPr>
        </p:nvSpPr>
        <p:spPr bwMode="auto">
          <a:xfrm>
            <a:off x="1600200" y="2971800"/>
            <a:ext cx="1600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range	 0,2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sum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 err="1">
                <a:solidFill>
                  <a:schemeClr val="tx1"/>
                </a:solidFill>
                <a:latin typeface="+mj-lt"/>
              </a:rPr>
              <a:t>fromleft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4" name="Rectangle 63"/>
          <p:cNvSpPr/>
          <p:nvPr>
            <p:custDataLst>
              <p:tags r:id="rId26"/>
            </p:custDataLst>
          </p:nvPr>
        </p:nvSpPr>
        <p:spPr bwMode="auto">
          <a:xfrm>
            <a:off x="15240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0,1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5" name="Rectangle 64"/>
          <p:cNvSpPr/>
          <p:nvPr>
            <p:custDataLst>
              <p:tags r:id="rId27"/>
            </p:custDataLst>
          </p:nvPr>
        </p:nvSpPr>
        <p:spPr bwMode="auto">
          <a:xfrm>
            <a:off x="24384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1,2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6" name="Rectangle 65"/>
          <p:cNvSpPr/>
          <p:nvPr>
            <p:custDataLst>
              <p:tags r:id="rId28"/>
            </p:custDataLst>
          </p:nvPr>
        </p:nvSpPr>
        <p:spPr bwMode="auto">
          <a:xfrm>
            <a:off x="33528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2,3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7" name="Rectangle 66"/>
          <p:cNvSpPr/>
          <p:nvPr>
            <p:custDataLst>
              <p:tags r:id="rId29"/>
            </p:custDataLst>
          </p:nvPr>
        </p:nvSpPr>
        <p:spPr bwMode="auto">
          <a:xfrm>
            <a:off x="42672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3,4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8" name="Rectangle 67"/>
          <p:cNvSpPr/>
          <p:nvPr>
            <p:custDataLst>
              <p:tags r:id="rId30"/>
            </p:custDataLst>
          </p:nvPr>
        </p:nvSpPr>
        <p:spPr bwMode="auto">
          <a:xfrm>
            <a:off x="51816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4,5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69" name="Rectangle 68"/>
          <p:cNvSpPr/>
          <p:nvPr>
            <p:custDataLst>
              <p:tags r:id="rId31"/>
            </p:custDataLst>
          </p:nvPr>
        </p:nvSpPr>
        <p:spPr bwMode="auto">
          <a:xfrm>
            <a:off x="60960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5,6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70" name="Rectangle 69"/>
          <p:cNvSpPr/>
          <p:nvPr>
            <p:custDataLst>
              <p:tags r:id="rId32"/>
            </p:custDataLst>
          </p:nvPr>
        </p:nvSpPr>
        <p:spPr bwMode="auto">
          <a:xfrm>
            <a:off x="70104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6,7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sp>
        <p:nvSpPr>
          <p:cNvPr id="71" name="Rectangle 70"/>
          <p:cNvSpPr/>
          <p:nvPr>
            <p:custDataLst>
              <p:tags r:id="rId33"/>
            </p:custDataLst>
          </p:nvPr>
        </p:nvSpPr>
        <p:spPr bwMode="auto">
          <a:xfrm>
            <a:off x="7924800" y="4343400"/>
            <a:ext cx="8382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r  </a:t>
            </a:r>
            <a:r>
              <a:rPr lang="en-US" sz="1800" dirty="0" smtClean="0">
                <a:solidFill>
                  <a:schemeClr val="tx1"/>
                </a:solidFill>
                <a:latin typeface="+mj-lt"/>
              </a:rPr>
              <a:t>7,8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s  </a:t>
            </a:r>
          </a:p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f</a:t>
            </a:r>
          </a:p>
        </p:txBody>
      </p:sp>
      <p:cxnSp>
        <p:nvCxnSpPr>
          <p:cNvPr id="28707" name="Straight Arrow Connector 72"/>
          <p:cNvCxnSpPr>
            <a:cxnSpLocks noChangeShapeType="1"/>
            <a:stCxn id="54" idx="1"/>
            <a:endCxn id="56" idx="0"/>
          </p:cNvCxnSpPr>
          <p:nvPr>
            <p:custDataLst>
              <p:tags r:id="rId34"/>
            </p:custDataLst>
          </p:nvPr>
        </p:nvCxnSpPr>
        <p:spPr bwMode="auto">
          <a:xfrm rot="10800000" flipV="1">
            <a:off x="3314700" y="914400"/>
            <a:ext cx="1181100" cy="7620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08" name="Straight Arrow Connector 74"/>
          <p:cNvCxnSpPr>
            <a:cxnSpLocks noChangeShapeType="1"/>
            <a:stCxn id="54" idx="3"/>
            <a:endCxn id="57" idx="0"/>
          </p:cNvCxnSpPr>
          <p:nvPr>
            <p:custDataLst>
              <p:tags r:id="rId35"/>
            </p:custDataLst>
          </p:nvPr>
        </p:nvCxnSpPr>
        <p:spPr bwMode="auto">
          <a:xfrm>
            <a:off x="6096000" y="914400"/>
            <a:ext cx="952500" cy="7620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09" name="Straight Arrow Connector 77"/>
          <p:cNvCxnSpPr>
            <a:cxnSpLocks noChangeShapeType="1"/>
            <a:endCxn id="61" idx="0"/>
          </p:cNvCxnSpPr>
          <p:nvPr>
            <p:custDataLst>
              <p:tags r:id="rId36"/>
            </p:custDataLst>
          </p:nvPr>
        </p:nvCxnSpPr>
        <p:spPr bwMode="auto">
          <a:xfrm rot="10800000" flipV="1">
            <a:off x="2400300" y="2590800"/>
            <a:ext cx="800100" cy="3810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10" name="Straight Arrow Connector 82"/>
          <p:cNvCxnSpPr>
            <a:cxnSpLocks noChangeShapeType="1"/>
            <a:stCxn id="56" idx="2"/>
            <a:endCxn id="60" idx="0"/>
          </p:cNvCxnSpPr>
          <p:nvPr>
            <p:custDataLst>
              <p:tags r:id="rId37"/>
            </p:custDataLst>
          </p:nvPr>
        </p:nvCxnSpPr>
        <p:spPr bwMode="auto">
          <a:xfrm rot="16200000" flipH="1">
            <a:off x="3581400" y="2324100"/>
            <a:ext cx="381000" cy="9144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11" name="Straight Arrow Connector 85"/>
          <p:cNvCxnSpPr>
            <a:cxnSpLocks noChangeShapeType="1"/>
          </p:cNvCxnSpPr>
          <p:nvPr>
            <p:custDataLst>
              <p:tags r:id="rId38"/>
            </p:custDataLst>
          </p:nvPr>
        </p:nvCxnSpPr>
        <p:spPr bwMode="auto">
          <a:xfrm rot="10800000" flipV="1">
            <a:off x="6172200" y="2590800"/>
            <a:ext cx="800100" cy="3810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12" name="Straight Arrow Connector 86"/>
          <p:cNvCxnSpPr>
            <a:cxnSpLocks noChangeShapeType="1"/>
          </p:cNvCxnSpPr>
          <p:nvPr>
            <p:custDataLst>
              <p:tags r:id="rId39"/>
            </p:custDataLst>
          </p:nvPr>
        </p:nvCxnSpPr>
        <p:spPr bwMode="auto">
          <a:xfrm rot="16200000" flipH="1">
            <a:off x="7353300" y="2324100"/>
            <a:ext cx="381000" cy="9144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13" name="Straight Arrow Connector 87"/>
          <p:cNvCxnSpPr>
            <a:cxnSpLocks noChangeShapeType="1"/>
            <a:stCxn id="61" idx="2"/>
            <a:endCxn id="64" idx="0"/>
          </p:cNvCxnSpPr>
          <p:nvPr>
            <p:custDataLst>
              <p:tags r:id="rId40"/>
            </p:custDataLst>
          </p:nvPr>
        </p:nvCxnSpPr>
        <p:spPr bwMode="auto">
          <a:xfrm rot="5400000">
            <a:off x="19431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14" name="Straight Arrow Connector 90"/>
          <p:cNvCxnSpPr>
            <a:cxnSpLocks noChangeShapeType="1"/>
            <a:stCxn id="61" idx="2"/>
            <a:endCxn id="65" idx="0"/>
          </p:cNvCxnSpPr>
          <p:nvPr>
            <p:custDataLst>
              <p:tags r:id="rId41"/>
            </p:custDataLst>
          </p:nvPr>
        </p:nvCxnSpPr>
        <p:spPr bwMode="auto">
          <a:xfrm rot="16200000" flipH="1">
            <a:off x="24003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15" name="Straight Arrow Connector 93"/>
          <p:cNvCxnSpPr>
            <a:cxnSpLocks noChangeShapeType="1"/>
          </p:cNvCxnSpPr>
          <p:nvPr>
            <p:custDataLst>
              <p:tags r:id="rId42"/>
            </p:custDataLst>
          </p:nvPr>
        </p:nvCxnSpPr>
        <p:spPr bwMode="auto">
          <a:xfrm rot="5400000">
            <a:off x="38100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16" name="Straight Arrow Connector 94"/>
          <p:cNvCxnSpPr>
            <a:cxnSpLocks noChangeShapeType="1"/>
          </p:cNvCxnSpPr>
          <p:nvPr>
            <p:custDataLst>
              <p:tags r:id="rId43"/>
            </p:custDataLst>
          </p:nvPr>
        </p:nvCxnSpPr>
        <p:spPr bwMode="auto">
          <a:xfrm rot="16200000" flipH="1">
            <a:off x="42672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17" name="Straight Arrow Connector 95"/>
          <p:cNvCxnSpPr>
            <a:cxnSpLocks noChangeShapeType="1"/>
          </p:cNvCxnSpPr>
          <p:nvPr>
            <p:custDataLst>
              <p:tags r:id="rId44"/>
            </p:custDataLst>
          </p:nvPr>
        </p:nvCxnSpPr>
        <p:spPr bwMode="auto">
          <a:xfrm rot="5400000">
            <a:off x="56388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18" name="Straight Arrow Connector 96"/>
          <p:cNvCxnSpPr>
            <a:cxnSpLocks noChangeShapeType="1"/>
          </p:cNvCxnSpPr>
          <p:nvPr>
            <p:custDataLst>
              <p:tags r:id="rId45"/>
            </p:custDataLst>
          </p:nvPr>
        </p:nvCxnSpPr>
        <p:spPr bwMode="auto">
          <a:xfrm rot="16200000" flipH="1">
            <a:off x="60960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19" name="Straight Arrow Connector 97"/>
          <p:cNvCxnSpPr>
            <a:cxnSpLocks noChangeShapeType="1"/>
          </p:cNvCxnSpPr>
          <p:nvPr>
            <p:custDataLst>
              <p:tags r:id="rId46"/>
            </p:custDataLst>
          </p:nvPr>
        </p:nvCxnSpPr>
        <p:spPr bwMode="auto">
          <a:xfrm rot="5400000">
            <a:off x="73914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720" name="Straight Arrow Connector 98"/>
          <p:cNvCxnSpPr>
            <a:cxnSpLocks noChangeShapeType="1"/>
          </p:cNvCxnSpPr>
          <p:nvPr>
            <p:custDataLst>
              <p:tags r:id="rId47"/>
            </p:custDataLst>
          </p:nvPr>
        </p:nvCxnSpPr>
        <p:spPr bwMode="auto">
          <a:xfrm rot="16200000" flipH="1">
            <a:off x="7848600" y="3886200"/>
            <a:ext cx="457200" cy="45720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00" name="TextBox 99"/>
          <p:cNvSpPr txBox="1"/>
          <p:nvPr>
            <p:custDataLst>
              <p:tags r:id="rId48"/>
            </p:custDataLst>
          </p:nvPr>
        </p:nvSpPr>
        <p:spPr>
          <a:xfrm>
            <a:off x="1905000" y="4611368"/>
            <a:ext cx="301686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6</a:t>
            </a:r>
          </a:p>
        </p:txBody>
      </p:sp>
      <p:sp>
        <p:nvSpPr>
          <p:cNvPr id="101" name="TextBox 100"/>
          <p:cNvSpPr txBox="1"/>
          <p:nvPr>
            <p:custDataLst>
              <p:tags r:id="rId49"/>
            </p:custDataLst>
          </p:nvPr>
        </p:nvSpPr>
        <p:spPr>
          <a:xfrm>
            <a:off x="2819400" y="4611368"/>
            <a:ext cx="301686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4</a:t>
            </a:r>
          </a:p>
        </p:txBody>
      </p:sp>
      <p:sp>
        <p:nvSpPr>
          <p:cNvPr id="102" name="TextBox 101"/>
          <p:cNvSpPr txBox="1"/>
          <p:nvPr>
            <p:custDataLst>
              <p:tags r:id="rId50"/>
            </p:custDataLst>
          </p:nvPr>
        </p:nvSpPr>
        <p:spPr>
          <a:xfrm>
            <a:off x="3657600" y="4611368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16</a:t>
            </a:r>
          </a:p>
        </p:txBody>
      </p:sp>
      <p:sp>
        <p:nvSpPr>
          <p:cNvPr id="103" name="TextBox 102"/>
          <p:cNvSpPr txBox="1"/>
          <p:nvPr>
            <p:custDataLst>
              <p:tags r:id="rId51"/>
            </p:custDataLst>
          </p:nvPr>
        </p:nvSpPr>
        <p:spPr>
          <a:xfrm>
            <a:off x="4572000" y="4611368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10</a:t>
            </a:r>
          </a:p>
        </p:txBody>
      </p:sp>
      <p:sp>
        <p:nvSpPr>
          <p:cNvPr id="104" name="TextBox 103"/>
          <p:cNvSpPr txBox="1"/>
          <p:nvPr>
            <p:custDataLst>
              <p:tags r:id="rId52"/>
            </p:custDataLst>
          </p:nvPr>
        </p:nvSpPr>
        <p:spPr>
          <a:xfrm>
            <a:off x="5486400" y="4611368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16</a:t>
            </a:r>
          </a:p>
        </p:txBody>
      </p:sp>
      <p:sp>
        <p:nvSpPr>
          <p:cNvPr id="105" name="TextBox 104"/>
          <p:cNvSpPr txBox="1"/>
          <p:nvPr>
            <p:custDataLst>
              <p:tags r:id="rId53"/>
            </p:custDataLst>
          </p:nvPr>
        </p:nvSpPr>
        <p:spPr>
          <a:xfrm>
            <a:off x="6416675" y="4611368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14</a:t>
            </a:r>
          </a:p>
        </p:txBody>
      </p:sp>
      <p:sp>
        <p:nvSpPr>
          <p:cNvPr id="106" name="TextBox 105"/>
          <p:cNvSpPr txBox="1"/>
          <p:nvPr>
            <p:custDataLst>
              <p:tags r:id="rId54"/>
            </p:custDataLst>
          </p:nvPr>
        </p:nvSpPr>
        <p:spPr>
          <a:xfrm>
            <a:off x="7383463" y="4611368"/>
            <a:ext cx="301686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2</a:t>
            </a:r>
          </a:p>
        </p:txBody>
      </p:sp>
      <p:sp>
        <p:nvSpPr>
          <p:cNvPr id="107" name="TextBox 106"/>
          <p:cNvSpPr txBox="1"/>
          <p:nvPr>
            <p:custDataLst>
              <p:tags r:id="rId55"/>
            </p:custDataLst>
          </p:nvPr>
        </p:nvSpPr>
        <p:spPr>
          <a:xfrm>
            <a:off x="8297863" y="4611368"/>
            <a:ext cx="301686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8</a:t>
            </a:r>
          </a:p>
        </p:txBody>
      </p:sp>
      <p:sp>
        <p:nvSpPr>
          <p:cNvPr id="109" name="TextBox 108"/>
          <p:cNvSpPr txBox="1"/>
          <p:nvPr>
            <p:custDataLst>
              <p:tags r:id="rId56"/>
            </p:custDataLst>
          </p:nvPr>
        </p:nvSpPr>
        <p:spPr>
          <a:xfrm>
            <a:off x="2590800" y="3200400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10</a:t>
            </a:r>
          </a:p>
        </p:txBody>
      </p:sp>
      <p:sp>
        <p:nvSpPr>
          <p:cNvPr id="110" name="TextBox 109"/>
          <p:cNvSpPr txBox="1"/>
          <p:nvPr>
            <p:custDataLst>
              <p:tags r:id="rId57"/>
            </p:custDataLst>
          </p:nvPr>
        </p:nvSpPr>
        <p:spPr>
          <a:xfrm>
            <a:off x="4419600" y="3200400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26</a:t>
            </a:r>
          </a:p>
        </p:txBody>
      </p:sp>
      <p:sp>
        <p:nvSpPr>
          <p:cNvPr id="111" name="TextBox 110"/>
          <p:cNvSpPr txBox="1"/>
          <p:nvPr>
            <p:custDataLst>
              <p:tags r:id="rId58"/>
            </p:custDataLst>
          </p:nvPr>
        </p:nvSpPr>
        <p:spPr>
          <a:xfrm>
            <a:off x="6324600" y="3200400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30</a:t>
            </a:r>
          </a:p>
        </p:txBody>
      </p:sp>
      <p:sp>
        <p:nvSpPr>
          <p:cNvPr id="112" name="TextBox 111"/>
          <p:cNvSpPr txBox="1"/>
          <p:nvPr>
            <p:custDataLst>
              <p:tags r:id="rId59"/>
            </p:custDataLst>
          </p:nvPr>
        </p:nvSpPr>
        <p:spPr>
          <a:xfrm>
            <a:off x="8093075" y="3200400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10</a:t>
            </a:r>
          </a:p>
        </p:txBody>
      </p:sp>
      <p:sp>
        <p:nvSpPr>
          <p:cNvPr id="113" name="TextBox 112"/>
          <p:cNvSpPr txBox="1"/>
          <p:nvPr>
            <p:custDataLst>
              <p:tags r:id="rId60"/>
            </p:custDataLst>
          </p:nvPr>
        </p:nvSpPr>
        <p:spPr>
          <a:xfrm>
            <a:off x="3521075" y="1916113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36</a:t>
            </a:r>
          </a:p>
        </p:txBody>
      </p:sp>
      <p:sp>
        <p:nvSpPr>
          <p:cNvPr id="114" name="TextBox 113"/>
          <p:cNvSpPr txBox="1"/>
          <p:nvPr>
            <p:custDataLst>
              <p:tags r:id="rId61"/>
            </p:custDataLst>
          </p:nvPr>
        </p:nvSpPr>
        <p:spPr>
          <a:xfrm>
            <a:off x="7239000" y="1905000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40</a:t>
            </a:r>
          </a:p>
        </p:txBody>
      </p:sp>
      <p:sp>
        <p:nvSpPr>
          <p:cNvPr id="115" name="TextBox 114"/>
          <p:cNvSpPr txBox="1"/>
          <p:nvPr>
            <p:custDataLst>
              <p:tags r:id="rId62"/>
            </p:custDataLst>
          </p:nvPr>
        </p:nvSpPr>
        <p:spPr>
          <a:xfrm>
            <a:off x="5578475" y="685800"/>
            <a:ext cx="418704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</a:rPr>
              <a:t>76</a:t>
            </a:r>
          </a:p>
        </p:txBody>
      </p:sp>
      <p:sp>
        <p:nvSpPr>
          <p:cNvPr id="116" name="TextBox 115"/>
          <p:cNvSpPr txBox="1"/>
          <p:nvPr>
            <p:custDataLst>
              <p:tags r:id="rId63"/>
            </p:custDataLst>
          </p:nvPr>
        </p:nvSpPr>
        <p:spPr>
          <a:xfrm>
            <a:off x="7254875" y="2220913"/>
            <a:ext cx="237566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1800" dirty="0" smtClean="0">
                <a:solidFill>
                  <a:schemeClr val="tx1"/>
                </a:solidFill>
                <a:latin typeface="+mn-lt"/>
              </a:rPr>
              <a:t> </a:t>
            </a:r>
            <a:endParaRPr lang="en-US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751" name="TextBox 116"/>
          <p:cNvSpPr txBox="1"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206375" y="195262"/>
            <a:ext cx="2667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latin typeface="+mn-lt"/>
              </a:rPr>
              <a:t>Using ‘sum’, get the sum of everything to the left of this range (call it ‘</a:t>
            </a:r>
            <a:r>
              <a:rPr lang="en-US" sz="2000" dirty="0" err="1">
                <a:latin typeface="+mn-lt"/>
              </a:rPr>
              <a:t>fromleft</a:t>
            </a:r>
            <a:r>
              <a:rPr lang="en-US" sz="2000" dirty="0">
                <a:latin typeface="+mn-lt"/>
              </a:rPr>
              <a:t>’); propagate down from root</a:t>
            </a:r>
          </a:p>
        </p:txBody>
      </p:sp>
    </p:spTree>
    <p:extLst>
      <p:ext uri="{BB962C8B-B14F-4D97-AF65-F5344CB8AC3E}">
        <p14:creationId xmlns:p14="http://schemas.microsoft.com/office/powerpoint/2010/main" val="1812214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Sequential cut-off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  <p:custDataLst>
              <p:tags r:id="rId2"/>
            </p:custDataLst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None/>
            </a:pPr>
            <a:r>
              <a:rPr lang="en-US" dirty="0" smtClean="0"/>
              <a:t>Adding a sequential cut-off isn’t too bad:</a:t>
            </a:r>
          </a:p>
          <a:p>
            <a:endParaRPr lang="en-US" sz="700" dirty="0" smtClean="0"/>
          </a:p>
          <a:p>
            <a:r>
              <a:rPr lang="en-US" b="1" dirty="0" smtClean="0"/>
              <a:t>Step One</a:t>
            </a:r>
            <a:r>
              <a:rPr lang="en-US" dirty="0" smtClean="0"/>
              <a:t>: Propagating Up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sum</a:t>
            </a:r>
            <a:r>
              <a:rPr lang="en-US" dirty="0" smtClean="0"/>
              <a:t>s: </a:t>
            </a:r>
          </a:p>
          <a:p>
            <a:pPr lvl="1"/>
            <a:r>
              <a:rPr lang="en-US" dirty="0" smtClean="0"/>
              <a:t>	Have a leaf node just hold the sum of a range of values instead of just one array value (Sequentially compute sum for that range)</a:t>
            </a:r>
          </a:p>
          <a:p>
            <a:pPr lvl="1"/>
            <a:r>
              <a:rPr lang="en-US" dirty="0" smtClean="0"/>
              <a:t>	The tree itself will be shallower</a:t>
            </a:r>
          </a:p>
          <a:p>
            <a:endParaRPr lang="en-US" sz="1000" dirty="0" smtClean="0"/>
          </a:p>
          <a:p>
            <a:r>
              <a:rPr lang="en-US" b="1" dirty="0" smtClean="0"/>
              <a:t>Step Two</a:t>
            </a:r>
            <a:r>
              <a:rPr lang="en-US" dirty="0" smtClean="0"/>
              <a:t>: Propagating Down the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fromLeft</a:t>
            </a:r>
            <a:r>
              <a:rPr lang="en-US" dirty="0" err="1" smtClean="0"/>
              <a:t>s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Have leaf compute prefix sum sequentially over its [</a:t>
            </a:r>
            <a:r>
              <a:rPr lang="en-US" dirty="0" err="1" smtClean="0"/>
              <a:t>lo,hi</a:t>
            </a:r>
            <a:r>
              <a:rPr lang="en-US" dirty="0" smtClean="0"/>
              <a:t>):</a:t>
            </a:r>
          </a:p>
          <a:p>
            <a:pPr>
              <a:buFontTx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   output[lo]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fromLeft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+ input[lo];</a:t>
            </a:r>
          </a:p>
          <a:p>
            <a:pPr>
              <a:buFontTx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for(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=lo+1;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&lt; hi;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buFontTx/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	     output[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 = output[i-1] + input[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87134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Announcements  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Read parallel computing notes by Dan Grossman </a:t>
            </a:r>
            <a:r>
              <a:rPr lang="en-US" altLang="en-US" dirty="0" smtClean="0">
                <a:latin typeface="Arial" charset="0"/>
                <a:cs typeface="Arial" charset="0"/>
              </a:rPr>
              <a:t>3.5-5.4</a:t>
            </a:r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F493B-9C12-8D86-05B2-24CA0721E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E23AA-0055-3A01-D70C-D7D8F61ED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1FA0B-C85B-1AA2-8A94-0E5E39726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Prefix, Generalized</a:t>
            </a:r>
            <a:endParaRPr lang="en-U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>
              <a:spcBef>
                <a:spcPts val="600"/>
              </a:spcBef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Prefix-sum is another common pattern (prefix problems)</a:t>
            </a: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maximum element </a:t>
            </a:r>
            <a:r>
              <a:rPr lang="en-US" altLang="en-US" sz="20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to the left of </a:t>
            </a:r>
            <a:r>
              <a:rPr lang="en-US" altLang="en-US" sz="2000" dirty="0" err="1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</a:t>
            </a: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is there an element </a:t>
            </a:r>
            <a:r>
              <a:rPr lang="en-US" altLang="en-US" sz="20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to the left of </a:t>
            </a:r>
            <a:r>
              <a:rPr lang="en-US" altLang="en-US" sz="2000" dirty="0" err="1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</a:t>
            </a:r>
            <a:r>
              <a:rPr lang="en-US" altLang="en-US" sz="20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satisfying 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some property?</a:t>
            </a: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count of elements </a:t>
            </a:r>
            <a:r>
              <a:rPr lang="en-US" altLang="en-US" sz="2000" dirty="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to the left of </a:t>
            </a:r>
            <a:r>
              <a:rPr lang="en-US" altLang="en-US" sz="2000" dirty="0" err="1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</a:t>
            </a: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 satisfying some property</a:t>
            </a: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…</a:t>
            </a: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We can solve all of these problems in the same way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719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 dirty="0">
                <a:latin typeface="Arial" pitchFamily="34" charset="0"/>
                <a:cs typeface="Arial" pitchFamily="34" charset="0"/>
                <a:sym typeface="Arial" pitchFamily="34" charset="0"/>
              </a:rPr>
              <a:t>Pack</a:t>
            </a:r>
            <a:endParaRPr lang="en-US" alt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0" tIns="0" rIns="0" bIns="0"/>
          <a:lstStyle/>
          <a:p>
            <a:pPr defTabSz="914400">
              <a:spcBef>
                <a:spcPts val="600"/>
              </a:spcBef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Pack: </a:t>
            </a:r>
          </a:p>
          <a:p>
            <a:pPr defTabSz="914400">
              <a:spcBef>
                <a:spcPts val="6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Output array of elements satisfying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, in original order</a:t>
            </a:r>
          </a:p>
          <a:p>
            <a:pPr defTabSz="914400">
              <a:spcBef>
                <a:spcPts val="6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5364" name="AutoShape 4"/>
          <p:cNvSpPr>
            <a:spLocks/>
          </p:cNvSpPr>
          <p:nvPr/>
        </p:nvSpPr>
        <p:spPr bwMode="auto">
          <a:xfrm>
            <a:off x="723900" y="1941513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15365" name="AutoShape 5"/>
          <p:cNvSpPr>
            <a:spLocks/>
          </p:cNvSpPr>
          <p:nvPr/>
        </p:nvSpPr>
        <p:spPr bwMode="auto">
          <a:xfrm>
            <a:off x="627063" y="2570163"/>
            <a:ext cx="1017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output</a:t>
            </a:r>
            <a:endParaRPr lang="en-US" altLang="en-US"/>
          </a:p>
        </p:txBody>
      </p: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1822450" y="2511425"/>
            <a:ext cx="3973513" cy="501650"/>
            <a:chOff x="0" y="0"/>
            <a:chExt cx="3973359" cy="501159"/>
          </a:xfrm>
        </p:grpSpPr>
        <p:sp>
          <p:nvSpPr>
            <p:cNvPr id="15367" name="AutoShape 7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68" name="AutoShape 8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69" name="AutoShape 9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70" name="AutoShape 10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71" name="AutoShape 11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72" name="AutoShape 12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73" name="AutoShape 13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5374" name="AutoShape 14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15375" name="AutoShape 15"/>
          <p:cNvSpPr>
            <a:spLocks/>
          </p:cNvSpPr>
          <p:nvPr/>
        </p:nvSpPr>
        <p:spPr bwMode="auto">
          <a:xfrm>
            <a:off x="182245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15376" name="AutoShape 16"/>
          <p:cNvSpPr>
            <a:spLocks/>
          </p:cNvSpPr>
          <p:nvPr/>
        </p:nvSpPr>
        <p:spPr bwMode="auto">
          <a:xfrm>
            <a:off x="2312988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15377" name="AutoShape 17"/>
          <p:cNvSpPr>
            <a:spLocks/>
          </p:cNvSpPr>
          <p:nvPr/>
        </p:nvSpPr>
        <p:spPr bwMode="auto">
          <a:xfrm>
            <a:off x="281622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15378" name="AutoShape 18"/>
          <p:cNvSpPr>
            <a:spLocks/>
          </p:cNvSpPr>
          <p:nvPr/>
        </p:nvSpPr>
        <p:spPr bwMode="auto">
          <a:xfrm>
            <a:off x="3306763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15379" name="AutoShape 19"/>
          <p:cNvSpPr>
            <a:spLocks/>
          </p:cNvSpPr>
          <p:nvPr/>
        </p:nvSpPr>
        <p:spPr bwMode="auto">
          <a:xfrm>
            <a:off x="381000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5380" name="AutoShape 20"/>
          <p:cNvSpPr>
            <a:spLocks/>
          </p:cNvSpPr>
          <p:nvPr/>
        </p:nvSpPr>
        <p:spPr bwMode="auto">
          <a:xfrm>
            <a:off x="4300538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15381" name="AutoShape 21"/>
          <p:cNvSpPr>
            <a:spLocks/>
          </p:cNvSpPr>
          <p:nvPr/>
        </p:nvSpPr>
        <p:spPr bwMode="auto">
          <a:xfrm>
            <a:off x="480377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15382" name="AutoShape 22"/>
          <p:cNvSpPr>
            <a:spLocks/>
          </p:cNvSpPr>
          <p:nvPr/>
        </p:nvSpPr>
        <p:spPr bwMode="auto">
          <a:xfrm>
            <a:off x="5294313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5383" name="AutoShape 23"/>
          <p:cNvSpPr>
            <a:spLocks/>
          </p:cNvSpPr>
          <p:nvPr/>
        </p:nvSpPr>
        <p:spPr bwMode="auto">
          <a:xfrm>
            <a:off x="6075363" y="1946275"/>
            <a:ext cx="2085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test:  X &lt; 8?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476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Pack?</a:t>
            </a:r>
            <a:endParaRPr lang="en-US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088" y="1295400"/>
            <a:ext cx="8001000" cy="5562600"/>
          </a:xfrm>
        </p:spPr>
        <p:txBody>
          <a:bodyPr lIns="0" tIns="0" rIns="0" bIns="0"/>
          <a:lstStyle/>
          <a:p>
            <a:pPr marL="44450" indent="-44450" defTabSz="914400"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Pack</a:t>
            </a: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  <a:buFontTx/>
              <a:buChar char="•"/>
            </a:pPr>
            <a:r>
              <a:rPr lang="en-US" altLang="en-US" sz="2200">
                <a:latin typeface="Arial" pitchFamily="34" charset="0"/>
                <a:cs typeface="Arial" pitchFamily="34" charset="0"/>
                <a:sym typeface="Arial" pitchFamily="34" charset="0"/>
              </a:rPr>
              <a:t>Determining </a:t>
            </a:r>
            <a:r>
              <a:rPr lang="en-US" altLang="en-US" sz="2200" b="1">
                <a:latin typeface="Arial" pitchFamily="34" charset="0"/>
                <a:cs typeface="Arial" pitchFamily="34" charset="0"/>
                <a:sym typeface="Arial" pitchFamily="34" charset="0"/>
              </a:rPr>
              <a:t>which</a:t>
            </a:r>
            <a:r>
              <a:rPr lang="en-US" altLang="en-US" sz="2200">
                <a:latin typeface="Arial" pitchFamily="34" charset="0"/>
                <a:cs typeface="Arial" pitchFamily="34" charset="0"/>
                <a:sym typeface="Arial" pitchFamily="34" charset="0"/>
              </a:rPr>
              <a:t> elements to include is </a:t>
            </a:r>
            <a:r>
              <a:rPr lang="en-US" altLang="en-US" sz="2200" b="1">
                <a:latin typeface="Arial" pitchFamily="34" charset="0"/>
                <a:cs typeface="Arial" pitchFamily="34" charset="0"/>
                <a:sym typeface="Arial" pitchFamily="34" charset="0"/>
              </a:rPr>
              <a:t>easy</a:t>
            </a:r>
            <a:endParaRPr lang="en-US" altLang="en-US" sz="22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  <a:buFontTx/>
              <a:buChar char="•"/>
            </a:pPr>
            <a:r>
              <a:rPr lang="en-US" altLang="en-US" sz="2200">
                <a:latin typeface="Arial" pitchFamily="34" charset="0"/>
                <a:cs typeface="Arial" pitchFamily="34" charset="0"/>
                <a:sym typeface="Arial" pitchFamily="34" charset="0"/>
              </a:rPr>
              <a:t>Determining </a:t>
            </a:r>
            <a:r>
              <a:rPr lang="en-US" altLang="en-US" sz="2200" b="1">
                <a:latin typeface="Arial" pitchFamily="34" charset="0"/>
                <a:cs typeface="Arial" pitchFamily="34" charset="0"/>
                <a:sym typeface="Arial" pitchFamily="34" charset="0"/>
              </a:rPr>
              <a:t>where</a:t>
            </a:r>
            <a:r>
              <a:rPr lang="en-US" altLang="en-US" sz="2200">
                <a:latin typeface="Arial" pitchFamily="34" charset="0"/>
                <a:cs typeface="Arial" pitchFamily="34" charset="0"/>
                <a:sym typeface="Arial" pitchFamily="34" charset="0"/>
              </a:rPr>
              <a:t> each element goes in output is </a:t>
            </a:r>
            <a:r>
              <a:rPr lang="en-US" altLang="en-US" sz="2200" b="1">
                <a:latin typeface="Arial" pitchFamily="34" charset="0"/>
                <a:cs typeface="Arial" pitchFamily="34" charset="0"/>
                <a:sym typeface="Arial" pitchFamily="34" charset="0"/>
              </a:rPr>
              <a:t>hard</a:t>
            </a:r>
            <a:endParaRPr lang="en-US" altLang="en-US" sz="22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90575" lvl="1" indent="-333375" defTabSz="914400">
              <a:spcBef>
                <a:spcPts val="600"/>
              </a:spcBef>
              <a:buFontTx/>
              <a:buChar char="–"/>
            </a:pPr>
            <a:r>
              <a:rPr lang="en-US" altLang="en-US" sz="2000">
                <a:latin typeface="Arial" pitchFamily="34" charset="0"/>
                <a:cs typeface="Arial" pitchFamily="34" charset="0"/>
                <a:sym typeface="Arial" pitchFamily="34" charset="0"/>
              </a:rPr>
              <a:t>seems to depend on previous results</a:t>
            </a:r>
          </a:p>
          <a:p>
            <a:pPr marL="44450" indent="-44450" defTabSz="914400">
              <a:spcBef>
                <a:spcPts val="600"/>
              </a:spcBef>
            </a:pPr>
            <a:endParaRPr lang="en-US" altLang="en-US" sz="20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44450" indent="-44450" defTabSz="914400">
              <a:spcBef>
                <a:spcPts val="6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16388" name="AutoShape 4"/>
          <p:cNvSpPr>
            <a:spLocks/>
          </p:cNvSpPr>
          <p:nvPr/>
        </p:nvSpPr>
        <p:spPr bwMode="auto">
          <a:xfrm>
            <a:off x="723900" y="1941513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16389" name="AutoShape 5"/>
          <p:cNvSpPr>
            <a:spLocks/>
          </p:cNvSpPr>
          <p:nvPr/>
        </p:nvSpPr>
        <p:spPr bwMode="auto">
          <a:xfrm>
            <a:off x="627063" y="2570163"/>
            <a:ext cx="1017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output</a:t>
            </a:r>
            <a:endParaRPr lang="en-US" altLang="en-US"/>
          </a:p>
        </p:txBody>
      </p:sp>
      <p:grpSp>
        <p:nvGrpSpPr>
          <p:cNvPr id="16390" name="Group 6"/>
          <p:cNvGrpSpPr>
            <a:grpSpLocks/>
          </p:cNvGrpSpPr>
          <p:nvPr/>
        </p:nvGrpSpPr>
        <p:grpSpPr bwMode="auto">
          <a:xfrm>
            <a:off x="1822450" y="2511425"/>
            <a:ext cx="3973513" cy="501650"/>
            <a:chOff x="0" y="0"/>
            <a:chExt cx="3973359" cy="501159"/>
          </a:xfrm>
        </p:grpSpPr>
        <p:sp>
          <p:nvSpPr>
            <p:cNvPr id="16391" name="AutoShape 7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6</a:t>
              </a:r>
              <a:endParaRPr lang="en-US" altLang="en-US"/>
            </a:p>
          </p:txBody>
        </p:sp>
        <p:sp>
          <p:nvSpPr>
            <p:cNvPr id="16392" name="AutoShape 8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16393" name="AutoShape 9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6394" name="AutoShape 10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7</a:t>
              </a:r>
              <a:endParaRPr lang="en-US" altLang="en-US"/>
            </a:p>
          </p:txBody>
        </p:sp>
        <p:sp>
          <p:nvSpPr>
            <p:cNvPr id="16395" name="AutoShape 11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6396" name="AutoShape 12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6397" name="AutoShape 13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6398" name="AutoShape 14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16399" name="AutoShape 15"/>
          <p:cNvSpPr>
            <a:spLocks/>
          </p:cNvSpPr>
          <p:nvPr/>
        </p:nvSpPr>
        <p:spPr bwMode="auto">
          <a:xfrm>
            <a:off x="182245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16400" name="AutoShape 16"/>
          <p:cNvSpPr>
            <a:spLocks/>
          </p:cNvSpPr>
          <p:nvPr/>
        </p:nvSpPr>
        <p:spPr bwMode="auto">
          <a:xfrm>
            <a:off x="2312988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16401" name="AutoShape 17"/>
          <p:cNvSpPr>
            <a:spLocks/>
          </p:cNvSpPr>
          <p:nvPr/>
        </p:nvSpPr>
        <p:spPr bwMode="auto">
          <a:xfrm>
            <a:off x="281622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16402" name="AutoShape 18"/>
          <p:cNvSpPr>
            <a:spLocks/>
          </p:cNvSpPr>
          <p:nvPr/>
        </p:nvSpPr>
        <p:spPr bwMode="auto">
          <a:xfrm>
            <a:off x="3306763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16403" name="AutoShape 19"/>
          <p:cNvSpPr>
            <a:spLocks/>
          </p:cNvSpPr>
          <p:nvPr/>
        </p:nvSpPr>
        <p:spPr bwMode="auto">
          <a:xfrm>
            <a:off x="381000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6404" name="AutoShape 20"/>
          <p:cNvSpPr>
            <a:spLocks/>
          </p:cNvSpPr>
          <p:nvPr/>
        </p:nvSpPr>
        <p:spPr bwMode="auto">
          <a:xfrm>
            <a:off x="4300538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16405" name="AutoShape 21"/>
          <p:cNvSpPr>
            <a:spLocks/>
          </p:cNvSpPr>
          <p:nvPr/>
        </p:nvSpPr>
        <p:spPr bwMode="auto">
          <a:xfrm>
            <a:off x="480377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16406" name="AutoShape 22"/>
          <p:cNvSpPr>
            <a:spLocks/>
          </p:cNvSpPr>
          <p:nvPr/>
        </p:nvSpPr>
        <p:spPr bwMode="auto">
          <a:xfrm>
            <a:off x="5294313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6407" name="AutoShape 23"/>
          <p:cNvSpPr>
            <a:spLocks/>
          </p:cNvSpPr>
          <p:nvPr/>
        </p:nvSpPr>
        <p:spPr bwMode="auto">
          <a:xfrm>
            <a:off x="6075363" y="1946275"/>
            <a:ext cx="2085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test:  X &lt; 8?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182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Pack</a:t>
            </a:r>
            <a:endParaRPr lang="en-US" altLang="en-US"/>
          </a:p>
        </p:txBody>
      </p:sp>
      <p:sp>
        <p:nvSpPr>
          <p:cNvPr id="17411" name="AutoShape 3"/>
          <p:cNvSpPr>
            <a:spLocks/>
          </p:cNvSpPr>
          <p:nvPr/>
        </p:nvSpPr>
        <p:spPr bwMode="auto">
          <a:xfrm>
            <a:off x="723900" y="1941513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17412" name="AutoShape 4"/>
          <p:cNvSpPr>
            <a:spLocks/>
          </p:cNvSpPr>
          <p:nvPr/>
        </p:nvSpPr>
        <p:spPr bwMode="auto">
          <a:xfrm>
            <a:off x="874713" y="2570163"/>
            <a:ext cx="7143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</a:t>
            </a:r>
            <a:endParaRPr lang="en-US" altLang="en-US"/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1822450" y="2511425"/>
            <a:ext cx="3973513" cy="501650"/>
            <a:chOff x="0" y="0"/>
            <a:chExt cx="3973359" cy="501159"/>
          </a:xfrm>
        </p:grpSpPr>
        <p:sp>
          <p:nvSpPr>
            <p:cNvPr id="17414" name="AutoShape 6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15" name="AutoShape 7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16" name="AutoShape 8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7" name="AutoShape 9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8" name="AutoShape 10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9" name="AutoShape 11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20" name="AutoShape 12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21" name="AutoShape 13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</p:grpSp>
      <p:sp>
        <p:nvSpPr>
          <p:cNvPr id="17422" name="AutoShape 14"/>
          <p:cNvSpPr>
            <a:spLocks/>
          </p:cNvSpPr>
          <p:nvPr/>
        </p:nvSpPr>
        <p:spPr bwMode="auto">
          <a:xfrm>
            <a:off x="182245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>
            <a:off x="2312988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17424" name="AutoShape 16"/>
          <p:cNvSpPr>
            <a:spLocks/>
          </p:cNvSpPr>
          <p:nvPr/>
        </p:nvSpPr>
        <p:spPr bwMode="auto">
          <a:xfrm>
            <a:off x="281622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17425" name="AutoShape 17"/>
          <p:cNvSpPr>
            <a:spLocks/>
          </p:cNvSpPr>
          <p:nvPr/>
        </p:nvSpPr>
        <p:spPr bwMode="auto">
          <a:xfrm>
            <a:off x="3306763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17426" name="AutoShape 18"/>
          <p:cNvSpPr>
            <a:spLocks/>
          </p:cNvSpPr>
          <p:nvPr/>
        </p:nvSpPr>
        <p:spPr bwMode="auto">
          <a:xfrm>
            <a:off x="381000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7427" name="AutoShape 19"/>
          <p:cNvSpPr>
            <a:spLocks/>
          </p:cNvSpPr>
          <p:nvPr/>
        </p:nvSpPr>
        <p:spPr bwMode="auto">
          <a:xfrm>
            <a:off x="4300538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17428" name="AutoShape 20"/>
          <p:cNvSpPr>
            <a:spLocks/>
          </p:cNvSpPr>
          <p:nvPr/>
        </p:nvSpPr>
        <p:spPr bwMode="auto">
          <a:xfrm>
            <a:off x="480377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17429" name="AutoShape 21"/>
          <p:cNvSpPr>
            <a:spLocks/>
          </p:cNvSpPr>
          <p:nvPr/>
        </p:nvSpPr>
        <p:spPr bwMode="auto">
          <a:xfrm>
            <a:off x="5294313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7430" name="AutoShape 22"/>
          <p:cNvSpPr>
            <a:spLocks/>
          </p:cNvSpPr>
          <p:nvPr/>
        </p:nvSpPr>
        <p:spPr bwMode="auto">
          <a:xfrm>
            <a:off x="6075363" y="1946275"/>
            <a:ext cx="2085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test:  X &lt; 8?</a:t>
            </a:r>
            <a:endParaRPr lang="en-US" altLang="en-US"/>
          </a:p>
        </p:txBody>
      </p:sp>
      <p:sp>
        <p:nvSpPr>
          <p:cNvPr id="17431" name="AutoShape 23"/>
          <p:cNvSpPr>
            <a:spLocks/>
          </p:cNvSpPr>
          <p:nvPr/>
        </p:nvSpPr>
        <p:spPr bwMode="auto">
          <a:xfrm>
            <a:off x="720725" y="1266825"/>
            <a:ext cx="5457825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1.  map test input, output [0,1] bit vector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962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Pack</a:t>
            </a:r>
            <a:endParaRPr lang="en-US" altLang="en-US"/>
          </a:p>
        </p:txBody>
      </p:sp>
      <p:sp>
        <p:nvSpPr>
          <p:cNvPr id="17411" name="AutoShape 3"/>
          <p:cNvSpPr>
            <a:spLocks/>
          </p:cNvSpPr>
          <p:nvPr/>
        </p:nvSpPr>
        <p:spPr bwMode="auto">
          <a:xfrm>
            <a:off x="723900" y="1941513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17412" name="AutoShape 4"/>
          <p:cNvSpPr>
            <a:spLocks/>
          </p:cNvSpPr>
          <p:nvPr/>
        </p:nvSpPr>
        <p:spPr bwMode="auto">
          <a:xfrm>
            <a:off x="874713" y="2570163"/>
            <a:ext cx="7143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</a:t>
            </a:r>
            <a:endParaRPr lang="en-US" altLang="en-US"/>
          </a:p>
        </p:txBody>
      </p:sp>
      <p:grpSp>
        <p:nvGrpSpPr>
          <p:cNvPr id="17413" name="Group 5"/>
          <p:cNvGrpSpPr>
            <a:grpSpLocks/>
          </p:cNvGrpSpPr>
          <p:nvPr/>
        </p:nvGrpSpPr>
        <p:grpSpPr bwMode="auto">
          <a:xfrm>
            <a:off x="1822450" y="2511425"/>
            <a:ext cx="3973513" cy="501650"/>
            <a:chOff x="0" y="0"/>
            <a:chExt cx="3973359" cy="501159"/>
          </a:xfrm>
        </p:grpSpPr>
        <p:sp>
          <p:nvSpPr>
            <p:cNvPr id="17414" name="AutoShape 6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15" name="AutoShape 7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16" name="AutoShape 8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7" name="AutoShape 9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8" name="AutoShape 10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7419" name="AutoShape 11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20" name="AutoShape 12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21" name="AutoShape 13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</p:grpSp>
      <p:sp>
        <p:nvSpPr>
          <p:cNvPr id="17422" name="AutoShape 14"/>
          <p:cNvSpPr>
            <a:spLocks/>
          </p:cNvSpPr>
          <p:nvPr/>
        </p:nvSpPr>
        <p:spPr bwMode="auto">
          <a:xfrm>
            <a:off x="182245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>
            <a:off x="2312988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17424" name="AutoShape 16"/>
          <p:cNvSpPr>
            <a:spLocks/>
          </p:cNvSpPr>
          <p:nvPr/>
        </p:nvSpPr>
        <p:spPr bwMode="auto">
          <a:xfrm>
            <a:off x="281622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17425" name="AutoShape 17"/>
          <p:cNvSpPr>
            <a:spLocks/>
          </p:cNvSpPr>
          <p:nvPr/>
        </p:nvSpPr>
        <p:spPr bwMode="auto">
          <a:xfrm>
            <a:off x="3306763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17426" name="AutoShape 18"/>
          <p:cNvSpPr>
            <a:spLocks/>
          </p:cNvSpPr>
          <p:nvPr/>
        </p:nvSpPr>
        <p:spPr bwMode="auto">
          <a:xfrm>
            <a:off x="381000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7427" name="AutoShape 19"/>
          <p:cNvSpPr>
            <a:spLocks/>
          </p:cNvSpPr>
          <p:nvPr/>
        </p:nvSpPr>
        <p:spPr bwMode="auto">
          <a:xfrm>
            <a:off x="4300538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17428" name="AutoShape 20"/>
          <p:cNvSpPr>
            <a:spLocks/>
          </p:cNvSpPr>
          <p:nvPr/>
        </p:nvSpPr>
        <p:spPr bwMode="auto">
          <a:xfrm>
            <a:off x="480377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17429" name="AutoShape 21"/>
          <p:cNvSpPr>
            <a:spLocks/>
          </p:cNvSpPr>
          <p:nvPr/>
        </p:nvSpPr>
        <p:spPr bwMode="auto">
          <a:xfrm>
            <a:off x="5294313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7430" name="AutoShape 22"/>
          <p:cNvSpPr>
            <a:spLocks/>
          </p:cNvSpPr>
          <p:nvPr/>
        </p:nvSpPr>
        <p:spPr bwMode="auto">
          <a:xfrm>
            <a:off x="6075363" y="1946275"/>
            <a:ext cx="2085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test:  X &lt; 8?</a:t>
            </a:r>
            <a:endParaRPr lang="en-US" altLang="en-US"/>
          </a:p>
        </p:txBody>
      </p:sp>
      <p:sp>
        <p:nvSpPr>
          <p:cNvPr id="17431" name="AutoShape 23"/>
          <p:cNvSpPr>
            <a:spLocks/>
          </p:cNvSpPr>
          <p:nvPr/>
        </p:nvSpPr>
        <p:spPr bwMode="auto">
          <a:xfrm>
            <a:off x="720725" y="1266825"/>
            <a:ext cx="5457825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1.  map test input, output [0,1] bit vector</a:t>
            </a:r>
            <a:endParaRPr lang="en-US" altLang="en-US"/>
          </a:p>
        </p:txBody>
      </p:sp>
      <p:sp>
        <p:nvSpPr>
          <p:cNvPr id="17432" name="AutoShape 24"/>
          <p:cNvSpPr>
            <a:spLocks/>
          </p:cNvSpPr>
          <p:nvPr/>
        </p:nvSpPr>
        <p:spPr bwMode="auto">
          <a:xfrm>
            <a:off x="727075" y="3262313"/>
            <a:ext cx="8048625" cy="4365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2.  transform bit vector into array of indices into result array</a:t>
            </a:r>
            <a:endParaRPr lang="en-US" altLang="en-US"/>
          </a:p>
        </p:txBody>
      </p:sp>
      <p:grpSp>
        <p:nvGrpSpPr>
          <p:cNvPr id="17433" name="Group 25"/>
          <p:cNvGrpSpPr>
            <a:grpSpLocks/>
          </p:cNvGrpSpPr>
          <p:nvPr/>
        </p:nvGrpSpPr>
        <p:grpSpPr bwMode="auto">
          <a:xfrm>
            <a:off x="1822450" y="3879850"/>
            <a:ext cx="3973513" cy="500063"/>
            <a:chOff x="0" y="0"/>
            <a:chExt cx="3973359" cy="501159"/>
          </a:xfrm>
        </p:grpSpPr>
        <p:sp>
          <p:nvSpPr>
            <p:cNvPr id="17434" name="AutoShape 26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7435" name="AutoShape 27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7436" name="AutoShape 28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7437" name="AutoShape 29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7438" name="AutoShape 30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7439" name="AutoShape 31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17440" name="AutoShape 32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4</a:t>
              </a:r>
              <a:endParaRPr lang="en-US" altLang="en-US"/>
            </a:p>
          </p:txBody>
        </p:sp>
        <p:sp>
          <p:nvSpPr>
            <p:cNvPr id="17441" name="AutoShape 33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17442" name="AutoShape 34"/>
          <p:cNvSpPr>
            <a:spLocks/>
          </p:cNvSpPr>
          <p:nvPr/>
        </p:nvSpPr>
        <p:spPr bwMode="auto">
          <a:xfrm>
            <a:off x="966788" y="3943350"/>
            <a:ext cx="561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pos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246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Pack</a:t>
            </a:r>
            <a:endParaRPr lang="en-US" altLang="en-US"/>
          </a:p>
        </p:txBody>
      </p:sp>
      <p:sp>
        <p:nvSpPr>
          <p:cNvPr id="18435" name="AutoShape 3"/>
          <p:cNvSpPr>
            <a:spLocks/>
          </p:cNvSpPr>
          <p:nvPr/>
        </p:nvSpPr>
        <p:spPr bwMode="auto">
          <a:xfrm>
            <a:off x="723900" y="1941513"/>
            <a:ext cx="865188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input</a:t>
            </a:r>
            <a:endParaRPr lang="en-US" altLang="en-US"/>
          </a:p>
        </p:txBody>
      </p:sp>
      <p:sp>
        <p:nvSpPr>
          <p:cNvPr id="18436" name="AutoShape 4"/>
          <p:cNvSpPr>
            <a:spLocks/>
          </p:cNvSpPr>
          <p:nvPr/>
        </p:nvSpPr>
        <p:spPr bwMode="auto">
          <a:xfrm>
            <a:off x="874713" y="2570163"/>
            <a:ext cx="7143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</a:t>
            </a:r>
            <a:endParaRPr lang="en-US" altLang="en-US"/>
          </a:p>
        </p:txBody>
      </p:sp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1822450" y="2511425"/>
            <a:ext cx="3973513" cy="501650"/>
            <a:chOff x="0" y="0"/>
            <a:chExt cx="3973359" cy="501159"/>
          </a:xfrm>
        </p:grpSpPr>
        <p:sp>
          <p:nvSpPr>
            <p:cNvPr id="18438" name="AutoShape 6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8439" name="AutoShape 7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8440" name="AutoShape 8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8441" name="AutoShape 9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8442" name="AutoShape 10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  <p:sp>
          <p:nvSpPr>
            <p:cNvPr id="18443" name="AutoShape 11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8444" name="AutoShape 12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8445" name="AutoShape 13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0</a:t>
              </a:r>
              <a:endParaRPr lang="en-US" altLang="en-US"/>
            </a:p>
          </p:txBody>
        </p:sp>
      </p:grpSp>
      <p:sp>
        <p:nvSpPr>
          <p:cNvPr id="18446" name="AutoShape 14"/>
          <p:cNvSpPr>
            <a:spLocks/>
          </p:cNvSpPr>
          <p:nvPr/>
        </p:nvSpPr>
        <p:spPr bwMode="auto">
          <a:xfrm>
            <a:off x="182245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6</a:t>
            </a:r>
            <a:endParaRPr lang="en-US" altLang="en-US"/>
          </a:p>
        </p:txBody>
      </p:sp>
      <p:sp>
        <p:nvSpPr>
          <p:cNvPr id="18447" name="AutoShape 15"/>
          <p:cNvSpPr>
            <a:spLocks/>
          </p:cNvSpPr>
          <p:nvPr/>
        </p:nvSpPr>
        <p:spPr bwMode="auto">
          <a:xfrm>
            <a:off x="2312988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endParaRPr lang="en-US" altLang="en-US"/>
          </a:p>
        </p:txBody>
      </p:sp>
      <p:sp>
        <p:nvSpPr>
          <p:cNvPr id="18448" name="AutoShape 16"/>
          <p:cNvSpPr>
            <a:spLocks/>
          </p:cNvSpPr>
          <p:nvPr/>
        </p:nvSpPr>
        <p:spPr bwMode="auto">
          <a:xfrm>
            <a:off x="281622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11</a:t>
            </a:r>
            <a:endParaRPr lang="en-US" altLang="en-US"/>
          </a:p>
        </p:txBody>
      </p:sp>
      <p:sp>
        <p:nvSpPr>
          <p:cNvPr id="18449" name="AutoShape 17"/>
          <p:cNvSpPr>
            <a:spLocks/>
          </p:cNvSpPr>
          <p:nvPr/>
        </p:nvSpPr>
        <p:spPr bwMode="auto">
          <a:xfrm>
            <a:off x="3306763" y="1890713"/>
            <a:ext cx="500062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10</a:t>
            </a:r>
            <a:endParaRPr lang="en-US" altLang="en-US"/>
          </a:p>
        </p:txBody>
      </p:sp>
      <p:sp>
        <p:nvSpPr>
          <p:cNvPr id="18450" name="AutoShape 18"/>
          <p:cNvSpPr>
            <a:spLocks/>
          </p:cNvSpPr>
          <p:nvPr/>
        </p:nvSpPr>
        <p:spPr bwMode="auto">
          <a:xfrm>
            <a:off x="3810000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8451" name="AutoShape 19"/>
          <p:cNvSpPr>
            <a:spLocks/>
          </p:cNvSpPr>
          <p:nvPr/>
        </p:nvSpPr>
        <p:spPr bwMode="auto">
          <a:xfrm>
            <a:off x="4300538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2</a:t>
            </a:r>
            <a:endParaRPr lang="en-US" altLang="en-US"/>
          </a:p>
        </p:txBody>
      </p:sp>
      <p:sp>
        <p:nvSpPr>
          <p:cNvPr id="18452" name="AutoShape 20"/>
          <p:cNvSpPr>
            <a:spLocks/>
          </p:cNvSpPr>
          <p:nvPr/>
        </p:nvSpPr>
        <p:spPr bwMode="auto">
          <a:xfrm>
            <a:off x="4803775" y="1890713"/>
            <a:ext cx="500063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7</a:t>
            </a:r>
            <a:endParaRPr lang="en-US" altLang="en-US"/>
          </a:p>
        </p:txBody>
      </p:sp>
      <p:sp>
        <p:nvSpPr>
          <p:cNvPr id="18453" name="AutoShape 21"/>
          <p:cNvSpPr>
            <a:spLocks/>
          </p:cNvSpPr>
          <p:nvPr/>
        </p:nvSpPr>
        <p:spPr bwMode="auto">
          <a:xfrm>
            <a:off x="5294313" y="1890713"/>
            <a:ext cx="501650" cy="5000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D5F0E4"/>
          </a:solidFill>
          <a:ln w="254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algn="ctr"/>
            <a:r>
              <a:rPr lang="en-US" altLang="en-US" sz="1800">
                <a:latin typeface="Arial" pitchFamily="34" charset="0"/>
                <a:cs typeface="Arial" pitchFamily="34" charset="0"/>
                <a:sym typeface="Arial" pitchFamily="34" charset="0"/>
              </a:rPr>
              <a:t>8</a:t>
            </a:r>
            <a:endParaRPr lang="en-US" altLang="en-US"/>
          </a:p>
        </p:txBody>
      </p:sp>
      <p:sp>
        <p:nvSpPr>
          <p:cNvPr id="18454" name="AutoShape 22"/>
          <p:cNvSpPr>
            <a:spLocks/>
          </p:cNvSpPr>
          <p:nvPr/>
        </p:nvSpPr>
        <p:spPr bwMode="auto">
          <a:xfrm>
            <a:off x="6075363" y="1946275"/>
            <a:ext cx="2085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test:  X &lt; 8?</a:t>
            </a:r>
            <a:endParaRPr lang="en-US" altLang="en-US"/>
          </a:p>
        </p:txBody>
      </p:sp>
      <p:sp>
        <p:nvSpPr>
          <p:cNvPr id="18455" name="AutoShape 23"/>
          <p:cNvSpPr>
            <a:spLocks/>
          </p:cNvSpPr>
          <p:nvPr/>
        </p:nvSpPr>
        <p:spPr bwMode="auto">
          <a:xfrm>
            <a:off x="720725" y="1266825"/>
            <a:ext cx="5457825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1.  map test input, output [0,1] bit vector</a:t>
            </a:r>
            <a:endParaRPr lang="en-US" altLang="en-US"/>
          </a:p>
        </p:txBody>
      </p:sp>
      <p:sp>
        <p:nvSpPr>
          <p:cNvPr id="18456" name="AutoShape 24"/>
          <p:cNvSpPr>
            <a:spLocks/>
          </p:cNvSpPr>
          <p:nvPr/>
        </p:nvSpPr>
        <p:spPr bwMode="auto">
          <a:xfrm>
            <a:off x="727075" y="3262313"/>
            <a:ext cx="3694113" cy="43656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2.  prefix-sum on bit vector</a:t>
            </a:r>
            <a:endParaRPr lang="en-US" altLang="en-US"/>
          </a:p>
        </p:txBody>
      </p:sp>
      <p:grpSp>
        <p:nvGrpSpPr>
          <p:cNvPr id="18457" name="Group 25"/>
          <p:cNvGrpSpPr>
            <a:grpSpLocks/>
          </p:cNvGrpSpPr>
          <p:nvPr/>
        </p:nvGrpSpPr>
        <p:grpSpPr bwMode="auto">
          <a:xfrm>
            <a:off x="1822450" y="3879850"/>
            <a:ext cx="3973513" cy="500063"/>
            <a:chOff x="0" y="0"/>
            <a:chExt cx="3973359" cy="501159"/>
          </a:xfrm>
        </p:grpSpPr>
        <p:sp>
          <p:nvSpPr>
            <p:cNvPr id="18458" name="AutoShape 26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 b="1">
                  <a:latin typeface="Arial" pitchFamily="34" charset="0"/>
                  <a:cs typeface="Arial" pitchFamily="34" charset="0"/>
                  <a:sym typeface="Arial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18459" name="AutoShape 27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 b="1"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8460" name="AutoShape 28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solidFill>
                    <a:srgbClr val="919191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8461" name="AutoShape 29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solidFill>
                    <a:srgbClr val="939393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8462" name="AutoShape 30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solidFill>
                    <a:srgbClr val="919191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 b="1">
                  <a:latin typeface="Arial" pitchFamily="34" charset="0"/>
                  <a:cs typeface="Arial" pitchFamily="34" charset="0"/>
                  <a:sym typeface="Arial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18464" name="AutoShape 32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 b="1">
                  <a:latin typeface="Arial" pitchFamily="34" charset="0"/>
                  <a:cs typeface="Arial" pitchFamily="34" charset="0"/>
                  <a:sym typeface="Arial" pitchFamily="34" charset="0"/>
                </a:rPr>
                <a:t>4</a:t>
              </a:r>
              <a:endParaRPr lang="en-US" altLang="en-US"/>
            </a:p>
          </p:txBody>
        </p:sp>
        <p:sp>
          <p:nvSpPr>
            <p:cNvPr id="18465" name="AutoShape 33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solidFill>
                    <a:srgbClr val="929292"/>
                  </a:solidFill>
                  <a:latin typeface="Arial" pitchFamily="34" charset="0"/>
                  <a:cs typeface="Arial" pitchFamily="34" charset="0"/>
                  <a:sym typeface="Arial" pitchFamily="34" charset="0"/>
                </a:rPr>
                <a:t>4</a:t>
              </a:r>
              <a:endParaRPr lang="en-US" altLang="en-US"/>
            </a:p>
          </p:txBody>
        </p:sp>
      </p:grpSp>
      <p:sp>
        <p:nvSpPr>
          <p:cNvPr id="18466" name="AutoShape 34"/>
          <p:cNvSpPr>
            <a:spLocks/>
          </p:cNvSpPr>
          <p:nvPr/>
        </p:nvSpPr>
        <p:spPr bwMode="auto">
          <a:xfrm>
            <a:off x="731838" y="4635500"/>
            <a:ext cx="6762750" cy="43656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>
                <a:latin typeface="Arial" pitchFamily="34" charset="0"/>
                <a:cs typeface="Arial" pitchFamily="34" charset="0"/>
                <a:sym typeface="Arial" pitchFamily="34" charset="0"/>
              </a:rPr>
              <a:t>3.  map input to corresponding positions in output</a:t>
            </a:r>
            <a:endParaRPr lang="en-US" altLang="en-US"/>
          </a:p>
        </p:txBody>
      </p:sp>
      <p:sp>
        <p:nvSpPr>
          <p:cNvPr id="18467" name="AutoShape 35"/>
          <p:cNvSpPr>
            <a:spLocks/>
          </p:cNvSpPr>
          <p:nvPr/>
        </p:nvSpPr>
        <p:spPr bwMode="auto">
          <a:xfrm>
            <a:off x="966788" y="3943350"/>
            <a:ext cx="561975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pos</a:t>
            </a:r>
            <a:endParaRPr lang="en-US" altLang="en-US"/>
          </a:p>
        </p:txBody>
      </p:sp>
      <p:grpSp>
        <p:nvGrpSpPr>
          <p:cNvPr id="18468" name="Group 36"/>
          <p:cNvGrpSpPr>
            <a:grpSpLocks/>
          </p:cNvGrpSpPr>
          <p:nvPr/>
        </p:nvGrpSpPr>
        <p:grpSpPr bwMode="auto">
          <a:xfrm>
            <a:off x="1822450" y="5246688"/>
            <a:ext cx="3973513" cy="501650"/>
            <a:chOff x="0" y="0"/>
            <a:chExt cx="3973359" cy="501159"/>
          </a:xfrm>
        </p:grpSpPr>
        <p:sp>
          <p:nvSpPr>
            <p:cNvPr id="18469" name="AutoShape 37"/>
            <p:cNvSpPr>
              <a:spLocks/>
            </p:cNvSpPr>
            <p:nvPr/>
          </p:nvSpPr>
          <p:spPr bwMode="auto">
            <a:xfrm>
              <a:off x="0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6</a:t>
              </a:r>
              <a:endParaRPr lang="en-US" altLang="en-US"/>
            </a:p>
          </p:txBody>
        </p:sp>
        <p:sp>
          <p:nvSpPr>
            <p:cNvPr id="18470" name="AutoShape 38"/>
            <p:cNvSpPr>
              <a:spLocks/>
            </p:cNvSpPr>
            <p:nvPr/>
          </p:nvSpPr>
          <p:spPr bwMode="auto">
            <a:xfrm>
              <a:off x="491222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18471" name="AutoShape 39"/>
            <p:cNvSpPr>
              <a:spLocks/>
            </p:cNvSpPr>
            <p:nvPr/>
          </p:nvSpPr>
          <p:spPr bwMode="auto">
            <a:xfrm>
              <a:off x="993881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18472" name="AutoShape 40"/>
            <p:cNvSpPr>
              <a:spLocks/>
            </p:cNvSpPr>
            <p:nvPr/>
          </p:nvSpPr>
          <p:spPr bwMode="auto">
            <a:xfrm>
              <a:off x="1485104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altLang="en-US" sz="1800">
                  <a:latin typeface="Arial" pitchFamily="34" charset="0"/>
                  <a:cs typeface="Arial" pitchFamily="34" charset="0"/>
                  <a:sym typeface="Arial" pitchFamily="34" charset="0"/>
                </a:rPr>
                <a:t>7</a:t>
              </a:r>
              <a:endParaRPr lang="en-US" altLang="en-US"/>
            </a:p>
          </p:txBody>
        </p:sp>
        <p:sp>
          <p:nvSpPr>
            <p:cNvPr id="18473" name="AutoShape 41"/>
            <p:cNvSpPr>
              <a:spLocks/>
            </p:cNvSpPr>
            <p:nvPr/>
          </p:nvSpPr>
          <p:spPr bwMode="auto">
            <a:xfrm>
              <a:off x="1987763" y="0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8474" name="AutoShape 42"/>
            <p:cNvSpPr>
              <a:spLocks/>
            </p:cNvSpPr>
            <p:nvPr/>
          </p:nvSpPr>
          <p:spPr bwMode="auto">
            <a:xfrm>
              <a:off x="2478986" y="668"/>
              <a:ext cx="500491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8475" name="AutoShape 43"/>
            <p:cNvSpPr>
              <a:spLocks/>
            </p:cNvSpPr>
            <p:nvPr/>
          </p:nvSpPr>
          <p:spPr bwMode="auto">
            <a:xfrm>
              <a:off x="2981644" y="0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  <p:sp>
          <p:nvSpPr>
            <p:cNvPr id="18476" name="AutoShape 44"/>
            <p:cNvSpPr>
              <a:spLocks/>
            </p:cNvSpPr>
            <p:nvPr/>
          </p:nvSpPr>
          <p:spPr bwMode="auto">
            <a:xfrm>
              <a:off x="3472867" y="668"/>
              <a:ext cx="500492" cy="50049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algn="ctr"/>
              <a:endParaRPr lang="en-US" altLang="en-US" sz="1800">
                <a:latin typeface="Arial" pitchFamily="34" charset="0"/>
                <a:cs typeface="Arial" pitchFamily="34" charset="0"/>
                <a:sym typeface="Arial" pitchFamily="34" charset="0"/>
              </a:endParaRPr>
            </a:p>
          </p:txBody>
        </p:sp>
      </p:grpSp>
      <p:sp>
        <p:nvSpPr>
          <p:cNvPr id="18477" name="AutoShape 45"/>
          <p:cNvSpPr>
            <a:spLocks/>
          </p:cNvSpPr>
          <p:nvPr/>
        </p:nvSpPr>
        <p:spPr bwMode="auto">
          <a:xfrm>
            <a:off x="736600" y="5884863"/>
            <a:ext cx="6461125" cy="4349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en-US" altLang="en-US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1800">
                <a:latin typeface="Courier New" pitchFamily="49" charset="0"/>
                <a:cs typeface="Courier New" pitchFamily="49" charset="0"/>
                <a:sym typeface="Courier New" pitchFamily="49" charset="0"/>
              </a:rPr>
              <a:t>- </a:t>
            </a:r>
            <a:r>
              <a:rPr lang="en-US" altLang="en-US" sz="18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if (test[i] == 1) output[pos[i]] = input[i]</a:t>
            </a:r>
            <a:endParaRPr lang="en-US" altLang="en-US"/>
          </a:p>
        </p:txBody>
      </p:sp>
      <p:sp>
        <p:nvSpPr>
          <p:cNvPr id="18478" name="AutoShape 46"/>
          <p:cNvSpPr>
            <a:spLocks/>
          </p:cNvSpPr>
          <p:nvPr/>
        </p:nvSpPr>
        <p:spPr bwMode="auto">
          <a:xfrm>
            <a:off x="604838" y="5303838"/>
            <a:ext cx="1017587" cy="3841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output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098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Parallel Pack Analysis</a:t>
            </a:r>
            <a:endParaRPr lang="en-US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defTabSz="914400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Parallel Pack</a:t>
            </a:r>
          </a:p>
          <a:p>
            <a:pPr marL="828675" lvl="1" indent="-320675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map:             O(        ) span</a:t>
            </a:r>
          </a:p>
          <a:p>
            <a:pPr marL="828675" lvl="1" indent="-320675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sum-prefix:   O(        ) span</a:t>
            </a:r>
          </a:p>
          <a:p>
            <a:pPr marL="828675" lvl="1" indent="-320675" defTabSz="914400">
              <a:spcBef>
                <a:spcPts val="600"/>
              </a:spcBef>
              <a:buFontTx/>
              <a:buAutoNum type="arabicPeriod"/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map:             O(        ) span</a:t>
            </a:r>
            <a:b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342900" indent="-342900" defTabSz="914400"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Total:      O(        ) span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831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0813" cy="1065213"/>
          </a:xfrm>
        </p:spPr>
        <p:txBody>
          <a:bodyPr/>
          <a:lstStyle/>
          <a:p>
            <a:pPr algn="ctr" defTabSz="914400"/>
            <a:r>
              <a:rPr lang="en-US" altLang="en-US" sz="4400">
                <a:latin typeface="Arial" pitchFamily="34" charset="0"/>
                <a:cs typeface="Arial" pitchFamily="34" charset="0"/>
                <a:sym typeface="Arial" pitchFamily="34" charset="0"/>
              </a:rPr>
              <a:t>Recap</a:t>
            </a:r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001000" cy="4876800"/>
          </a:xfrm>
        </p:spPr>
        <p:txBody>
          <a:bodyPr>
            <a:normAutofit/>
          </a:bodyPr>
          <a:lstStyle/>
          <a:p>
            <a:pPr defTabSz="914400">
              <a:spcBef>
                <a:spcPts val="600"/>
              </a:spcBef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Last </a:t>
            </a:r>
            <a:r>
              <a:rPr lang="en-US" altLang="en-US" sz="28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lectures</a:t>
            </a: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742950" lvl="1" indent="-285750" defTabSz="914400">
              <a:spcBef>
                <a:spcPts val="6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simple parallel programs</a:t>
            </a:r>
          </a:p>
          <a:p>
            <a:pPr lvl="1">
              <a:spcBef>
                <a:spcPts val="6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f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ork-join/thread programming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>
              <a:spcBef>
                <a:spcPts val="600"/>
              </a:spcBef>
              <a:buFontTx/>
              <a:buChar char="–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common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patterns: 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reduce, map 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>
              <a:spcBef>
                <a:spcPts val="600"/>
              </a:spcBef>
            </a:pPr>
            <a:r>
              <a:rPr lang="en-US" altLang="en-US" sz="28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Now</a:t>
            </a:r>
          </a:p>
          <a:p>
            <a:pPr lvl="1">
              <a:spcBef>
                <a:spcPts val="600"/>
              </a:spcBef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analysis tools (work, span, parallelism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)</a:t>
            </a: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>
              <a:spcBef>
                <a:spcPts val="6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Amdahl’s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Law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>
              <a:spcBef>
                <a:spcPts val="6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useful building blocks:  prefix, 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pack</a:t>
            </a:r>
          </a:p>
          <a:p>
            <a:pPr lvl="1">
              <a:spcBef>
                <a:spcPts val="600"/>
              </a:spcBef>
              <a:buFontTx/>
              <a:buChar char="–"/>
            </a:pPr>
            <a:r>
              <a:rPr lang="en-US" altLang="en-US" sz="24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parallel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quicksort, merge sort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6516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Analyzing Parallel Programs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Let </a:t>
            </a:r>
            <a:r>
              <a:rPr lang="en-US" altLang="en-US" sz="2400" b="1">
                <a:latin typeface="Arial" charset="0"/>
                <a:cs typeface="Arial" charset="0"/>
              </a:rPr>
              <a:t>T</a:t>
            </a:r>
            <a:r>
              <a:rPr lang="en-US" altLang="en-US" sz="2400" b="1" baseline="-25000">
                <a:latin typeface="Arial" charset="0"/>
                <a:cs typeface="Arial" charset="0"/>
              </a:rPr>
              <a:t>P</a:t>
            </a:r>
            <a:r>
              <a:rPr lang="en-US" altLang="en-US" sz="2400">
                <a:latin typeface="Arial" charset="0"/>
                <a:cs typeface="Arial" charset="0"/>
              </a:rPr>
              <a:t> be the running time on </a:t>
            </a:r>
            <a:r>
              <a:rPr lang="en-US" altLang="en-US" sz="2400" b="1">
                <a:latin typeface="Arial" charset="0"/>
                <a:cs typeface="Arial" charset="0"/>
              </a:rPr>
              <a:t>P</a:t>
            </a:r>
            <a:r>
              <a:rPr lang="en-US" altLang="en-US" sz="2400">
                <a:latin typeface="Arial" charset="0"/>
                <a:cs typeface="Arial" charset="0"/>
              </a:rPr>
              <a:t> processors</a:t>
            </a:r>
          </a:p>
          <a:p>
            <a:pPr>
              <a:buFontTx/>
              <a:buNone/>
            </a:pPr>
            <a:endParaRPr lang="en-US" altLang="en-US" sz="240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Two key measures of run-time:</a:t>
            </a:r>
          </a:p>
          <a:p>
            <a:r>
              <a:rPr lang="en-US" alt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Work</a:t>
            </a:r>
            <a:r>
              <a:rPr lang="en-US" altLang="en-US" sz="2400">
                <a:latin typeface="Arial" charset="0"/>
                <a:cs typeface="Arial" charset="0"/>
              </a:rPr>
              <a:t>: How long it would take 1 processor = </a:t>
            </a:r>
            <a:r>
              <a:rPr lang="en-US" altLang="en-US" sz="2400" b="1">
                <a:solidFill>
                  <a:schemeClr val="accent2"/>
                </a:solidFill>
                <a:latin typeface="Arial" charset="0"/>
                <a:cs typeface="Arial" charset="0"/>
              </a:rPr>
              <a:t>T</a:t>
            </a:r>
            <a:r>
              <a:rPr lang="en-US" altLang="en-US" sz="2400" b="1" baseline="-25000">
                <a:solidFill>
                  <a:schemeClr val="accent2"/>
                </a:solidFill>
                <a:latin typeface="Arial" charset="0"/>
                <a:cs typeface="Arial" charset="0"/>
              </a:rPr>
              <a:t>1</a:t>
            </a:r>
            <a:endParaRPr lang="en-US" altLang="en-US">
              <a:latin typeface="Arial" charset="0"/>
              <a:cs typeface="Arial" charset="0"/>
            </a:endParaRPr>
          </a:p>
          <a:p>
            <a:r>
              <a:rPr lang="en-US" alt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Span</a:t>
            </a:r>
            <a:r>
              <a:rPr lang="en-US" altLang="en-US" sz="2400">
                <a:latin typeface="Arial" charset="0"/>
                <a:cs typeface="Arial" charset="0"/>
              </a:rPr>
              <a:t>: How long it would take infinity processors = </a:t>
            </a:r>
            <a:r>
              <a:rPr lang="en-US" altLang="en-US" sz="2400" b="1">
                <a:solidFill>
                  <a:schemeClr val="accent2"/>
                </a:solidFill>
                <a:latin typeface="Arial" charset="0"/>
                <a:cs typeface="Arial" charset="0"/>
              </a:rPr>
              <a:t>T</a:t>
            </a:r>
            <a:r>
              <a:rPr lang="en-US" altLang="en-US" sz="2400" b="1" baseline="-25000">
                <a:solidFill>
                  <a:schemeClr val="accent2"/>
                </a:solidFill>
                <a:latin typeface="Arial" charset="0"/>
                <a:cs typeface="Arial" charset="0"/>
                <a:sym typeface="Symbol" pitchFamily="18" charset="2"/>
              </a:rPr>
              <a:t></a:t>
            </a:r>
            <a:endParaRPr lang="en-US" altLang="en-US" sz="2400" b="1" baseline="-2500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The hypothetical ideal for parallelization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This is the longest “dependence chain” in the computation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Example: </a:t>
            </a:r>
            <a:r>
              <a:rPr lang="en-US" altLang="en-US" sz="2000" i="1">
                <a:latin typeface="Arial" charset="0"/>
                <a:cs typeface="Arial" charset="0"/>
              </a:rPr>
              <a:t>O</a:t>
            </a:r>
            <a:r>
              <a:rPr lang="en-US" altLang="en-US" sz="2000">
                <a:latin typeface="Arial" charset="0"/>
                <a:cs typeface="Arial" charset="0"/>
              </a:rPr>
              <a:t>(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altLang="en-US" sz="2000">
                <a:latin typeface="Arial" charset="0"/>
                <a:cs typeface="Arial" charset="0"/>
              </a:rPr>
              <a:t> </a:t>
            </a:r>
            <a:r>
              <a:rPr lang="en-US" altLang="en-US" sz="2000" i="1">
                <a:latin typeface="Arial" charset="0"/>
                <a:cs typeface="Arial" charset="0"/>
              </a:rPr>
              <a:t>n</a:t>
            </a:r>
            <a:r>
              <a:rPr lang="en-US" altLang="en-US" sz="2000">
                <a:latin typeface="Arial" charset="0"/>
                <a:cs typeface="Arial" charset="0"/>
              </a:rPr>
              <a:t>) for summing an array 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Also called “critical path length” or “computational depth”</a:t>
            </a:r>
          </a:p>
          <a:p>
            <a:endParaRPr lang="en-US" altLang="en-US" sz="2000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4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The DAG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077200" cy="48006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/>
              <a:t>Fork-join programs can be modeled with a DAG</a:t>
            </a:r>
          </a:p>
          <a:p>
            <a:pPr lvl="1">
              <a:defRPr/>
            </a:pPr>
            <a:r>
              <a:rPr lang="en-US" sz="2000" dirty="0"/>
              <a:t>nodes:  pieces of work</a:t>
            </a:r>
          </a:p>
          <a:p>
            <a:pPr lvl="1">
              <a:defRPr/>
            </a:pPr>
            <a:r>
              <a:rPr lang="en-US" sz="2000" dirty="0"/>
              <a:t>edges:  order dependencies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marL="457200" lvl="1" indent="0">
              <a:buFontTx/>
              <a:buNone/>
              <a:defRPr/>
            </a:pPr>
            <a:r>
              <a:rPr lang="en-US" sz="2000" dirty="0"/>
              <a:t>What’s </a:t>
            </a:r>
            <a:r>
              <a:rPr lang="en-US" sz="2000" b="1" dirty="0">
                <a:solidFill>
                  <a:schemeClr val="accent2"/>
                </a:solidFill>
              </a:rPr>
              <a:t>T</a:t>
            </a:r>
            <a:r>
              <a:rPr lang="en-US" sz="2000" b="1" baseline="-25000" dirty="0">
                <a:solidFill>
                  <a:schemeClr val="accent2"/>
                </a:solidFill>
              </a:rPr>
              <a:t>1</a:t>
            </a:r>
            <a:r>
              <a:rPr lang="en-US" sz="2000" dirty="0"/>
              <a:t> (work):</a:t>
            </a:r>
          </a:p>
          <a:p>
            <a:pPr marL="457200" lvl="1" indent="0">
              <a:buFontTx/>
              <a:buNone/>
              <a:defRPr/>
            </a:pP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What’s </a:t>
            </a:r>
            <a:r>
              <a:rPr lang="en-US" sz="2000" b="1" dirty="0">
                <a:solidFill>
                  <a:schemeClr val="accent2"/>
                </a:solidFill>
              </a:rPr>
              <a:t>T</a:t>
            </a:r>
            <a:r>
              <a:rPr lang="en-US" sz="2000" b="1" baseline="-25000" dirty="0">
                <a:solidFill>
                  <a:schemeClr val="accent2"/>
                </a:solidFill>
                <a:sym typeface="Symbol"/>
              </a:rPr>
              <a:t></a:t>
            </a:r>
            <a:r>
              <a:rPr lang="en-US" sz="2000" dirty="0"/>
              <a:t> (span):</a:t>
            </a:r>
          </a:p>
        </p:txBody>
      </p:sp>
      <p:grpSp>
        <p:nvGrpSpPr>
          <p:cNvPr id="13317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 rot="5400000">
            <a:off x="-330994" y="2693194"/>
            <a:ext cx="2566988" cy="1600200"/>
            <a:chOff x="2995614" y="2590801"/>
            <a:chExt cx="2566986" cy="1600200"/>
          </a:xfrm>
        </p:grpSpPr>
        <p:sp>
          <p:nvSpPr>
            <p:cNvPr id="13319" name="Oval 5"/>
            <p:cNvSpPr>
              <a:spLocks noChangeAspect="1" noChangeArrowheads="1"/>
            </p:cNvSpPr>
            <p:nvPr>
              <p:custDataLst>
                <p:tags r:id="rId3"/>
              </p:custDataLst>
            </p:nvPr>
          </p:nvSpPr>
          <p:spPr bwMode="auto">
            <a:xfrm rot="-5400000">
              <a:off x="3031673" y="3154817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3320" name="Oval 6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 rot="-5400000">
              <a:off x="4303259" y="311195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3321" name="Oval 7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 rot="-5400000">
              <a:off x="3621883" y="255474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3322" name="Oval 8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 rot="-5400000">
              <a:off x="3621883" y="375489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3323" name="AutoShape 9"/>
            <p:cNvCxnSpPr>
              <a:cxnSpLocks noChangeShapeType="1"/>
            </p:cNvCxnSpPr>
            <p:nvPr>
              <p:custDataLst>
                <p:tags r:id="rId7"/>
              </p:custDataLst>
            </p:nvPr>
          </p:nvCxnSpPr>
          <p:spPr bwMode="auto">
            <a:xfrm>
              <a:off x="3398635" y="3532340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4" name="AutoShape 10"/>
            <p:cNvCxnSpPr>
              <a:cxnSpLocks noChangeShapeType="1"/>
            </p:cNvCxnSpPr>
            <p:nvPr>
              <p:custDataLst>
                <p:tags r:id="rId8"/>
              </p:custDataLst>
            </p:nvPr>
          </p:nvCxnSpPr>
          <p:spPr bwMode="auto">
            <a:xfrm flipV="1">
              <a:off x="3398635" y="2932265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5" name="AutoShape 11"/>
            <p:cNvCxnSpPr>
              <a:cxnSpLocks noChangeShapeType="1"/>
            </p:cNvCxnSpPr>
            <p:nvPr>
              <p:custDataLst>
                <p:tags r:id="rId9"/>
              </p:custDataLst>
            </p:nvPr>
          </p:nvCxnSpPr>
          <p:spPr bwMode="auto">
            <a:xfrm>
              <a:off x="3988845" y="2932265"/>
              <a:ext cx="347502" cy="27433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6" name="AutoShape 12"/>
            <p:cNvCxnSpPr>
              <a:cxnSpLocks noChangeShapeType="1"/>
            </p:cNvCxnSpPr>
            <p:nvPr>
              <p:custDataLst>
                <p:tags r:id="rId10"/>
              </p:custDataLst>
            </p:nvPr>
          </p:nvCxnSpPr>
          <p:spPr bwMode="auto">
            <a:xfrm flipV="1">
              <a:off x="3988845" y="3489478"/>
              <a:ext cx="347502" cy="36005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27" name="AutoShape 11"/>
            <p:cNvCxnSpPr>
              <a:cxnSpLocks noChangeShapeType="1"/>
            </p:cNvCxnSpPr>
            <p:nvPr>
              <p:custDataLst>
                <p:tags r:id="rId11"/>
              </p:custDataLst>
            </p:nvPr>
          </p:nvCxnSpPr>
          <p:spPr bwMode="auto">
            <a:xfrm>
              <a:off x="4038600" y="2767014"/>
              <a:ext cx="990600" cy="1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28" name="Oval 6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 rot="-5400000">
              <a:off x="5126491" y="257855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3329" name="AutoShape 12"/>
            <p:cNvCxnSpPr>
              <a:cxnSpLocks noChangeShapeType="1"/>
            </p:cNvCxnSpPr>
            <p:nvPr>
              <p:custDataLst>
                <p:tags r:id="rId13"/>
              </p:custDataLst>
            </p:nvPr>
          </p:nvCxnSpPr>
          <p:spPr bwMode="auto">
            <a:xfrm flipV="1">
              <a:off x="4648200" y="2919414"/>
              <a:ext cx="381000" cy="28386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7" name="Content Placeholder 2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3505200" y="2414587"/>
            <a:ext cx="4495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b="1" kern="0" dirty="0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fork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creates two children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new thread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continuation of current thread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9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b="1" kern="0" dirty="0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en-US" sz="2000" b="1" kern="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makes a node with two incoming edges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terminated thread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Arial" panose="020B0604020202020204" pitchFamily="34" charset="0"/>
                <a:cs typeface="Arial" panose="020B0604020202020204" pitchFamily="34" charset="0"/>
              </a:rPr>
              <a:t>continuation of current thread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5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76200"/>
            <a:ext cx="8001000" cy="1143000"/>
          </a:xfrm>
        </p:spPr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Divide and Conquer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685800" y="1371600"/>
            <a:ext cx="7772400" cy="381000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None/>
              <a:defRPr/>
            </a:pPr>
            <a:r>
              <a:rPr lang="en-US" dirty="0">
                <a:cs typeface="Courier New" pitchFamily="49" charset="0"/>
              </a:rPr>
              <a:t>Our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fork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join</a:t>
            </a:r>
            <a:r>
              <a:rPr lang="en-US" dirty="0"/>
              <a:t> frequently look like this: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grpSp>
        <p:nvGrpSpPr>
          <p:cNvPr id="14340" name="Group 73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133600" y="2057400"/>
            <a:ext cx="5562600" cy="2627313"/>
            <a:chOff x="1466850" y="2423432"/>
            <a:chExt cx="7586166" cy="4087966"/>
          </a:xfrm>
        </p:grpSpPr>
        <p:sp>
          <p:nvSpPr>
            <p:cNvPr id="14343" name="Oval 5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067175" y="242343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44" name="Oval 7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524500" y="30180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45" name="Oval 8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476500" y="301364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46" name="AutoShape 9"/>
            <p:cNvCxnSpPr>
              <a:cxnSpLocks noChangeShapeType="1"/>
            </p:cNvCxnSpPr>
            <p:nvPr>
              <p:custDataLst>
                <p:tags r:id="rId8"/>
              </p:custDataLst>
            </p:nvPr>
          </p:nvCxnSpPr>
          <p:spPr bwMode="auto">
            <a:xfrm rot="10800000" flipV="1">
              <a:off x="2857500" y="2826454"/>
              <a:ext cx="1268262" cy="20657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7" name="AutoShape 10"/>
            <p:cNvCxnSpPr>
              <a:cxnSpLocks noChangeShapeType="1"/>
              <a:endCxn id="14344" idx="0"/>
            </p:cNvCxnSpPr>
            <p:nvPr>
              <p:custDataLst>
                <p:tags r:id="rId9"/>
              </p:custDataLst>
            </p:nvPr>
          </p:nvCxnSpPr>
          <p:spPr bwMode="auto">
            <a:xfrm>
              <a:off x="4457700" y="2804431"/>
              <a:ext cx="1266825" cy="2136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48" name="Oval 7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067050" y="37038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49" name="Oval 8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866900" y="37038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50" name="AutoShape 9"/>
            <p:cNvCxnSpPr>
              <a:cxnSpLocks noChangeShapeType="1"/>
            </p:cNvCxnSpPr>
            <p:nvPr>
              <p:custDataLst>
                <p:tags r:id="rId12"/>
              </p:custDataLst>
            </p:nvPr>
          </p:nvCxnSpPr>
          <p:spPr bwMode="auto">
            <a:xfrm rot="5400000">
              <a:off x="2238795" y="3486245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51" name="AutoShape 10"/>
            <p:cNvCxnSpPr>
              <a:cxnSpLocks noChangeShapeType="1"/>
            </p:cNvCxnSpPr>
            <p:nvPr>
              <p:custDataLst>
                <p:tags r:id="rId13"/>
              </p:custDataLst>
            </p:nvPr>
          </p:nvCxnSpPr>
          <p:spPr bwMode="auto">
            <a:xfrm rot="5400000" flipV="1">
              <a:off x="2838870" y="3486245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52" name="Oval 7"/>
            <p:cNvSpPr>
              <a:spLocks noChangeAspect="1"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115050" y="3677421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53" name="Oval 8"/>
            <p:cNvSpPr>
              <a:spLocks noChangeAspect="1"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914900" y="3677421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54" name="AutoShape 9"/>
            <p:cNvCxnSpPr>
              <a:cxnSpLocks noChangeShapeType="1"/>
            </p:cNvCxnSpPr>
            <p:nvPr>
              <p:custDataLst>
                <p:tags r:id="rId16"/>
              </p:custDataLst>
            </p:nvPr>
          </p:nvCxnSpPr>
          <p:spPr bwMode="auto">
            <a:xfrm rot="5400000">
              <a:off x="5286795" y="3459802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55" name="AutoShape 10"/>
            <p:cNvCxnSpPr>
              <a:cxnSpLocks noChangeShapeType="1"/>
            </p:cNvCxnSpPr>
            <p:nvPr>
              <p:custDataLst>
                <p:tags r:id="rId17"/>
              </p:custDataLst>
            </p:nvPr>
          </p:nvCxnSpPr>
          <p:spPr bwMode="auto">
            <a:xfrm rot="5400000" flipV="1">
              <a:off x="5886870" y="3459802"/>
              <a:ext cx="256336" cy="31719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56" name="Oval 7"/>
            <p:cNvSpPr>
              <a:spLocks noChangeAspect="1"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247900" y="43896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57" name="Oval 8"/>
            <p:cNvSpPr>
              <a:spLocks noChangeAspect="1"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1466850" y="43896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58" name="AutoShape 9"/>
            <p:cNvCxnSpPr>
              <a:cxnSpLocks noChangeShapeType="1"/>
              <a:stCxn id="14349" idx="3"/>
              <a:endCxn id="14357" idx="0"/>
            </p:cNvCxnSpPr>
            <p:nvPr>
              <p:custDataLst>
                <p:tags r:id="rId20"/>
              </p:custDataLst>
            </p:nvPr>
          </p:nvCxnSpPr>
          <p:spPr bwMode="auto">
            <a:xfrm rot="5400000">
              <a:off x="1654792" y="4118969"/>
              <a:ext cx="282779" cy="2586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59" name="AutoShape 10"/>
            <p:cNvCxnSpPr>
              <a:cxnSpLocks noChangeShapeType="1"/>
              <a:endCxn id="14356" idx="0"/>
            </p:cNvCxnSpPr>
            <p:nvPr>
              <p:custDataLst>
                <p:tags r:id="rId21"/>
              </p:custDataLst>
            </p:nvPr>
          </p:nvCxnSpPr>
          <p:spPr bwMode="auto">
            <a:xfrm rot="16200000" flipH="1">
              <a:off x="2164897" y="4106635"/>
              <a:ext cx="289831" cy="2762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60" name="Oval 7"/>
            <p:cNvSpPr>
              <a:spLocks noChangeAspect="1"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486150" y="43896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61" name="Oval 8"/>
            <p:cNvSpPr>
              <a:spLocks noChangeAspect="1"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705100" y="4389664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62" name="AutoShape 9"/>
            <p:cNvCxnSpPr>
              <a:cxnSpLocks noChangeShapeType="1"/>
              <a:endCxn id="14361" idx="0"/>
            </p:cNvCxnSpPr>
            <p:nvPr>
              <p:custDataLst>
                <p:tags r:id="rId24"/>
              </p:custDataLst>
            </p:nvPr>
          </p:nvCxnSpPr>
          <p:spPr bwMode="auto">
            <a:xfrm rot="5400000">
              <a:off x="2893042" y="4118969"/>
              <a:ext cx="282779" cy="2586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3" name="AutoShape 10"/>
            <p:cNvCxnSpPr>
              <a:cxnSpLocks noChangeShapeType="1"/>
              <a:endCxn id="14360" idx="0"/>
            </p:cNvCxnSpPr>
            <p:nvPr>
              <p:custDataLst>
                <p:tags r:id="rId25"/>
              </p:custDataLst>
            </p:nvPr>
          </p:nvCxnSpPr>
          <p:spPr bwMode="auto">
            <a:xfrm rot="16200000" flipH="1">
              <a:off x="3403147" y="4106635"/>
              <a:ext cx="289831" cy="2762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64" name="Oval 7"/>
            <p:cNvSpPr>
              <a:spLocks noChangeAspect="1"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314950" y="438966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65" name="Oval 8"/>
            <p:cNvSpPr>
              <a:spLocks noChangeAspect="1"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533900" y="438966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66" name="AutoShape 9"/>
            <p:cNvCxnSpPr>
              <a:cxnSpLocks noChangeShapeType="1"/>
              <a:endCxn id="14365" idx="0"/>
            </p:cNvCxnSpPr>
            <p:nvPr>
              <p:custDataLst>
                <p:tags r:id="rId28"/>
              </p:custDataLst>
            </p:nvPr>
          </p:nvCxnSpPr>
          <p:spPr bwMode="auto">
            <a:xfrm rot="5400000">
              <a:off x="4721842" y="4118970"/>
              <a:ext cx="282779" cy="2586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67" name="AutoShape 10"/>
            <p:cNvCxnSpPr>
              <a:cxnSpLocks noChangeShapeType="1"/>
              <a:endCxn id="14364" idx="0"/>
            </p:cNvCxnSpPr>
            <p:nvPr>
              <p:custDataLst>
                <p:tags r:id="rId29"/>
              </p:custDataLst>
            </p:nvPr>
          </p:nvCxnSpPr>
          <p:spPr bwMode="auto">
            <a:xfrm rot="16200000" flipH="1">
              <a:off x="5231947" y="4106636"/>
              <a:ext cx="289831" cy="2762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68" name="Oval 7"/>
            <p:cNvSpPr>
              <a:spLocks noChangeAspect="1"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6534150" y="438966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69" name="Oval 8"/>
            <p:cNvSpPr>
              <a:spLocks noChangeAspect="1"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5753100" y="4389665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70" name="AutoShape 9"/>
            <p:cNvCxnSpPr>
              <a:cxnSpLocks noChangeShapeType="1"/>
              <a:endCxn id="14369" idx="0"/>
            </p:cNvCxnSpPr>
            <p:nvPr>
              <p:custDataLst>
                <p:tags r:id="rId32"/>
              </p:custDataLst>
            </p:nvPr>
          </p:nvCxnSpPr>
          <p:spPr bwMode="auto">
            <a:xfrm rot="5400000">
              <a:off x="5941042" y="4118970"/>
              <a:ext cx="282779" cy="25861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71" name="AutoShape 10"/>
            <p:cNvCxnSpPr>
              <a:cxnSpLocks noChangeShapeType="1"/>
              <a:endCxn id="14368" idx="0"/>
            </p:cNvCxnSpPr>
            <p:nvPr>
              <p:custDataLst>
                <p:tags r:id="rId33"/>
              </p:custDataLst>
            </p:nvPr>
          </p:nvCxnSpPr>
          <p:spPr bwMode="auto">
            <a:xfrm rot="16200000" flipH="1">
              <a:off x="6451147" y="4106636"/>
              <a:ext cx="289831" cy="2762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72" name="AutoShape 9"/>
            <p:cNvCxnSpPr>
              <a:cxnSpLocks noChangeShapeType="1"/>
            </p:cNvCxnSpPr>
            <p:nvPr>
              <p:custDataLst>
                <p:tags r:id="rId34"/>
              </p:custDataLst>
            </p:nvPr>
          </p:nvCxnSpPr>
          <p:spPr bwMode="auto">
            <a:xfrm rot="16200000" flipH="1">
              <a:off x="1600200" y="4938032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73" name="AutoShape 9"/>
            <p:cNvCxnSpPr>
              <a:cxnSpLocks noChangeShapeType="1"/>
            </p:cNvCxnSpPr>
            <p:nvPr>
              <p:custDataLst>
                <p:tags r:id="rId35"/>
              </p:custDataLst>
            </p:nvPr>
          </p:nvCxnSpPr>
          <p:spPr bwMode="auto">
            <a:xfrm rot="5400000">
              <a:off x="2133600" y="4938032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74" name="Oval 8"/>
            <p:cNvSpPr>
              <a:spLocks noChangeAspect="1"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828800" y="516663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75" name="AutoShape 9"/>
            <p:cNvCxnSpPr>
              <a:cxnSpLocks noChangeShapeType="1"/>
            </p:cNvCxnSpPr>
            <p:nvPr>
              <p:custDataLst>
                <p:tags r:id="rId37"/>
              </p:custDataLst>
            </p:nvPr>
          </p:nvCxnSpPr>
          <p:spPr bwMode="auto">
            <a:xfrm rot="16200000" flipH="1">
              <a:off x="2895600" y="4938032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76" name="AutoShape 9"/>
            <p:cNvCxnSpPr>
              <a:cxnSpLocks noChangeShapeType="1"/>
            </p:cNvCxnSpPr>
            <p:nvPr>
              <p:custDataLst>
                <p:tags r:id="rId38"/>
              </p:custDataLst>
            </p:nvPr>
          </p:nvCxnSpPr>
          <p:spPr bwMode="auto">
            <a:xfrm rot="5400000">
              <a:off x="3352800" y="4938032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77" name="Oval 8"/>
            <p:cNvSpPr>
              <a:spLocks noChangeAspect="1"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3105150" y="516663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78" name="AutoShape 9"/>
            <p:cNvCxnSpPr>
              <a:cxnSpLocks noChangeShapeType="1"/>
            </p:cNvCxnSpPr>
            <p:nvPr>
              <p:custDataLst>
                <p:tags r:id="rId40"/>
              </p:custDataLst>
            </p:nvPr>
          </p:nvCxnSpPr>
          <p:spPr bwMode="auto">
            <a:xfrm rot="16200000" flipH="1">
              <a:off x="4648200" y="4938033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79" name="AutoShape 9"/>
            <p:cNvCxnSpPr>
              <a:cxnSpLocks noChangeShapeType="1"/>
            </p:cNvCxnSpPr>
            <p:nvPr>
              <p:custDataLst>
                <p:tags r:id="rId41"/>
              </p:custDataLst>
            </p:nvPr>
          </p:nvCxnSpPr>
          <p:spPr bwMode="auto">
            <a:xfrm rot="5400000">
              <a:off x="5181600" y="4938033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80" name="Oval 8"/>
            <p:cNvSpPr>
              <a:spLocks noChangeAspect="1"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4876800" y="5166633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81" name="AutoShape 9"/>
            <p:cNvCxnSpPr>
              <a:cxnSpLocks noChangeShapeType="1"/>
            </p:cNvCxnSpPr>
            <p:nvPr>
              <p:custDataLst>
                <p:tags r:id="rId43"/>
              </p:custDataLst>
            </p:nvPr>
          </p:nvCxnSpPr>
          <p:spPr bwMode="auto">
            <a:xfrm rot="16200000" flipH="1">
              <a:off x="5867400" y="4938033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82" name="AutoShape 9"/>
            <p:cNvCxnSpPr>
              <a:cxnSpLocks noChangeShapeType="1"/>
            </p:cNvCxnSpPr>
            <p:nvPr>
              <p:custDataLst>
                <p:tags r:id="rId44"/>
              </p:custDataLst>
            </p:nvPr>
          </p:nvCxnSpPr>
          <p:spPr bwMode="auto">
            <a:xfrm rot="5400000">
              <a:off x="6400800" y="4938033"/>
              <a:ext cx="3810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83" name="Oval 8"/>
            <p:cNvSpPr>
              <a:spLocks noChangeAspect="1"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6096000" y="5166633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84" name="AutoShape 9"/>
            <p:cNvCxnSpPr>
              <a:cxnSpLocks noChangeShapeType="1"/>
              <a:stCxn id="14374" idx="4"/>
              <a:endCxn id="14386" idx="1"/>
            </p:cNvCxnSpPr>
            <p:nvPr>
              <p:custDataLst>
                <p:tags r:id="rId46"/>
              </p:custDataLst>
            </p:nvPr>
          </p:nvCxnSpPr>
          <p:spPr bwMode="auto">
            <a:xfrm rot="16200000" flipH="1">
              <a:off x="2197716" y="5469908"/>
              <a:ext cx="130379" cy="4681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85" name="AutoShape 9"/>
            <p:cNvCxnSpPr>
              <a:cxnSpLocks noChangeShapeType="1"/>
              <a:stCxn id="14377" idx="3"/>
              <a:endCxn id="14386" idx="7"/>
            </p:cNvCxnSpPr>
            <p:nvPr>
              <p:custDataLst>
                <p:tags r:id="rId47"/>
              </p:custDataLst>
            </p:nvPr>
          </p:nvCxnSpPr>
          <p:spPr bwMode="auto">
            <a:xfrm rot="5400000">
              <a:off x="2872037" y="5477480"/>
              <a:ext cx="199526" cy="3838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86" name="Oval 8"/>
            <p:cNvSpPr>
              <a:spLocks noChangeAspect="1"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438400" y="570003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87" name="AutoShape 9"/>
            <p:cNvCxnSpPr>
              <a:cxnSpLocks noChangeShapeType="1"/>
              <a:endCxn id="14389" idx="1"/>
            </p:cNvCxnSpPr>
            <p:nvPr>
              <p:custDataLst>
                <p:tags r:id="rId49"/>
              </p:custDataLst>
            </p:nvPr>
          </p:nvCxnSpPr>
          <p:spPr bwMode="auto">
            <a:xfrm rot="16200000" flipH="1">
              <a:off x="5282380" y="5462855"/>
              <a:ext cx="130379" cy="4681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88" name="AutoShape 9"/>
            <p:cNvCxnSpPr>
              <a:cxnSpLocks noChangeShapeType="1"/>
              <a:endCxn id="14389" idx="7"/>
            </p:cNvCxnSpPr>
            <p:nvPr>
              <p:custDataLst>
                <p:tags r:id="rId50"/>
              </p:custDataLst>
            </p:nvPr>
          </p:nvCxnSpPr>
          <p:spPr bwMode="auto">
            <a:xfrm rot="10800000" flipV="1">
              <a:off x="5864528" y="5562600"/>
              <a:ext cx="383872" cy="1995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89" name="Oval 8"/>
            <p:cNvSpPr>
              <a:spLocks noChangeAspect="1"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5523064" y="5692979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90" name="Oval 5"/>
            <p:cNvSpPr>
              <a:spLocks noChangeAspect="1"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114800" y="6004832"/>
              <a:ext cx="400050" cy="47216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cxnSp>
          <p:nvCxnSpPr>
            <p:cNvPr id="14391" name="AutoShape 9"/>
            <p:cNvCxnSpPr>
              <a:cxnSpLocks noChangeShapeType="1"/>
              <a:endCxn id="14390" idx="2"/>
            </p:cNvCxnSpPr>
            <p:nvPr>
              <p:custDataLst>
                <p:tags r:id="rId53"/>
              </p:custDataLst>
            </p:nvPr>
          </p:nvCxnSpPr>
          <p:spPr bwMode="auto">
            <a:xfrm>
              <a:off x="2884639" y="5965621"/>
              <a:ext cx="1230161" cy="27529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92" name="AutoShape 9"/>
            <p:cNvCxnSpPr>
              <a:cxnSpLocks noChangeShapeType="1"/>
              <a:stCxn id="14389" idx="2"/>
            </p:cNvCxnSpPr>
            <p:nvPr>
              <p:custDataLst>
                <p:tags r:id="rId54"/>
              </p:custDataLst>
            </p:nvPr>
          </p:nvCxnSpPr>
          <p:spPr bwMode="auto">
            <a:xfrm rot="10800000" flipV="1">
              <a:off x="4569128" y="5929063"/>
              <a:ext cx="953936" cy="3193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93" name="Left Brace 90"/>
            <p:cNvSpPr>
              <a:spLocks/>
            </p:cNvSpPr>
            <p:nvPr>
              <p:custDataLst>
                <p:tags r:id="rId55"/>
              </p:custDataLst>
            </p:nvPr>
          </p:nvSpPr>
          <p:spPr bwMode="auto">
            <a:xfrm rot="10800000">
              <a:off x="7098173" y="4428725"/>
              <a:ext cx="304800" cy="381000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476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92" name="TextBox 91"/>
            <p:cNvSpPr txBox="1"/>
            <p:nvPr>
              <p:custDataLst>
                <p:tags r:id="rId56"/>
              </p:custDataLst>
            </p:nvPr>
          </p:nvSpPr>
          <p:spPr>
            <a:xfrm>
              <a:off x="7468235" y="4419248"/>
              <a:ext cx="1480861" cy="40015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+mn-lt"/>
                </a:rPr>
                <a:t>base cases</a:t>
              </a:r>
            </a:p>
          </p:txBody>
        </p:sp>
        <p:sp>
          <p:nvSpPr>
            <p:cNvPr id="14395" name="Left Brace 92"/>
            <p:cNvSpPr>
              <a:spLocks/>
            </p:cNvSpPr>
            <p:nvPr>
              <p:custDataLst>
                <p:tags r:id="rId57"/>
              </p:custDataLst>
            </p:nvPr>
          </p:nvSpPr>
          <p:spPr bwMode="auto">
            <a:xfrm rot="10800000">
              <a:off x="7010400" y="2590799"/>
              <a:ext cx="304800" cy="1676400"/>
            </a:xfrm>
            <a:prstGeom prst="leftBrace">
              <a:avLst>
                <a:gd name="adj1" fmla="val 8326"/>
                <a:gd name="adj2" fmla="val 50000"/>
              </a:avLst>
            </a:prstGeom>
            <a:noFill/>
            <a:ln w="476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94" name="TextBox 93"/>
            <p:cNvSpPr txBox="1"/>
            <p:nvPr>
              <p:custDataLst>
                <p:tags r:id="rId58"/>
              </p:custDataLst>
            </p:nvPr>
          </p:nvSpPr>
          <p:spPr>
            <a:xfrm>
              <a:off x="7379470" y="3201505"/>
              <a:ext cx="926621" cy="40015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+mn-lt"/>
                </a:rPr>
                <a:t>divide </a:t>
              </a:r>
            </a:p>
          </p:txBody>
        </p:sp>
        <p:sp>
          <p:nvSpPr>
            <p:cNvPr id="14397" name="Left Brace 94"/>
            <p:cNvSpPr>
              <a:spLocks/>
            </p:cNvSpPr>
            <p:nvPr>
              <p:custDataLst>
                <p:tags r:id="rId59"/>
              </p:custDataLst>
            </p:nvPr>
          </p:nvSpPr>
          <p:spPr bwMode="auto">
            <a:xfrm rot="10800000">
              <a:off x="7086601" y="4952999"/>
              <a:ext cx="304800" cy="1524001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476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 b="1"/>
            </a:p>
          </p:txBody>
        </p:sp>
        <p:sp>
          <p:nvSpPr>
            <p:cNvPr id="96" name="TextBox 95"/>
            <p:cNvSpPr txBox="1"/>
            <p:nvPr>
              <p:custDataLst>
                <p:tags r:id="rId60"/>
              </p:custDataLst>
            </p:nvPr>
          </p:nvSpPr>
          <p:spPr>
            <a:xfrm>
              <a:off x="7455245" y="5409747"/>
              <a:ext cx="1597771" cy="110165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latin typeface="+mn-lt"/>
                </a:rPr>
                <a:t>combine results </a:t>
              </a:r>
            </a:p>
          </p:txBody>
        </p:sp>
      </p:grpSp>
      <p:sp>
        <p:nvSpPr>
          <p:cNvPr id="62" name="TextBox 61"/>
          <p:cNvSpPr txBox="1"/>
          <p:nvPr>
            <p:custDataLst>
              <p:tags r:id="rId4"/>
            </p:custDataLst>
          </p:nvPr>
        </p:nvSpPr>
        <p:spPr>
          <a:xfrm>
            <a:off x="457200" y="4724400"/>
            <a:ext cx="8458200" cy="1538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this context, the span (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  <a:sym typeface="Symbol"/>
              </a:rPr>
              <a:t>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) is: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longest dependence-chain; longest ‘branch’ in parallel ‘tree’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Example: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(log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 for summing an array; we halve the data down to our cut-off, then add back together;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(log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 steps, O(1) time for each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Also called “critical path length” or “computational depth”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050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Parallel Speed-up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153400" cy="4800600"/>
          </a:xfrm>
        </p:spPr>
        <p:txBody>
          <a:bodyPr/>
          <a:lstStyle/>
          <a:p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Speed-up</a:t>
            </a:r>
            <a:r>
              <a:rPr lang="en-US" altLang="en-US" sz="2000">
                <a:latin typeface="Arial" charset="0"/>
                <a:cs typeface="Arial" charset="0"/>
              </a:rPr>
              <a:t> on </a:t>
            </a:r>
            <a:r>
              <a:rPr lang="en-US" altLang="en-US" sz="2000" b="1">
                <a:latin typeface="Arial" charset="0"/>
                <a:cs typeface="Arial" charset="0"/>
              </a:rPr>
              <a:t>P</a:t>
            </a:r>
            <a:r>
              <a:rPr lang="en-US" altLang="en-US" sz="2000">
                <a:latin typeface="Arial" charset="0"/>
                <a:cs typeface="Arial" charset="0"/>
              </a:rPr>
              <a:t> processors: </a:t>
            </a:r>
            <a:r>
              <a:rPr lang="en-US" altLang="en-US" sz="2000" b="1">
                <a:latin typeface="Arial" charset="0"/>
                <a:cs typeface="Arial" charset="0"/>
              </a:rPr>
              <a:t>T</a:t>
            </a:r>
            <a:r>
              <a:rPr lang="en-US" altLang="en-US" sz="2000" b="1" baseline="-25000">
                <a:latin typeface="Arial" charset="0"/>
                <a:cs typeface="Arial" charset="0"/>
              </a:rPr>
              <a:t>1</a:t>
            </a:r>
            <a:r>
              <a:rPr lang="en-US" altLang="en-US" sz="2000" b="1">
                <a:latin typeface="Arial" charset="0"/>
                <a:cs typeface="Arial" charset="0"/>
              </a:rPr>
              <a:t> / T</a:t>
            </a:r>
            <a:r>
              <a:rPr lang="en-US" altLang="en-US" sz="2000" b="1" baseline="-25000">
                <a:latin typeface="Arial" charset="0"/>
                <a:cs typeface="Arial" charset="0"/>
              </a:rPr>
              <a:t>P </a:t>
            </a:r>
            <a:r>
              <a:rPr lang="en-US" altLang="en-US" sz="2000">
                <a:latin typeface="Arial" charset="0"/>
                <a:cs typeface="Arial" charset="0"/>
              </a:rPr>
              <a:t> </a:t>
            </a:r>
          </a:p>
          <a:p>
            <a:pPr lvl="1"/>
            <a:endParaRPr lang="en-US" altLang="en-US" sz="2000">
              <a:latin typeface="Arial" charset="0"/>
              <a:cs typeface="Arial" charset="0"/>
            </a:endParaRPr>
          </a:p>
          <a:p>
            <a:r>
              <a:rPr lang="en-US" altLang="en-US" sz="2000">
                <a:latin typeface="Arial" charset="0"/>
                <a:cs typeface="Arial" charset="0"/>
              </a:rPr>
              <a:t>If speed-up is </a:t>
            </a:r>
            <a:r>
              <a:rPr lang="en-US" altLang="en-US" sz="2000" b="1">
                <a:latin typeface="Arial" charset="0"/>
                <a:cs typeface="Arial" charset="0"/>
              </a:rPr>
              <a:t>P</a:t>
            </a:r>
            <a:r>
              <a:rPr lang="en-US" altLang="en-US" sz="2000">
                <a:latin typeface="Arial" charset="0"/>
                <a:cs typeface="Arial" charset="0"/>
              </a:rPr>
              <a:t>, we call it </a:t>
            </a:r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perfect</a:t>
            </a:r>
            <a:r>
              <a:rPr lang="en-US" altLang="en-US" sz="2000">
                <a:latin typeface="Arial" charset="0"/>
                <a:cs typeface="Arial" charset="0"/>
              </a:rPr>
              <a:t> </a:t>
            </a:r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linear speed-up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e.g., doubling </a:t>
            </a:r>
            <a:r>
              <a:rPr lang="en-US" altLang="en-US" sz="2000" b="1">
                <a:latin typeface="Arial" charset="0"/>
                <a:cs typeface="Arial" charset="0"/>
              </a:rPr>
              <a:t>P</a:t>
            </a:r>
            <a:r>
              <a:rPr lang="en-US" altLang="en-US" sz="2000">
                <a:latin typeface="Arial" charset="0"/>
                <a:cs typeface="Arial" charset="0"/>
              </a:rPr>
              <a:t> halves running time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hard to achieve in practice</a:t>
            </a:r>
          </a:p>
          <a:p>
            <a:pPr lvl="1"/>
            <a:endParaRPr lang="en-US" altLang="en-US" sz="2000">
              <a:latin typeface="Arial" charset="0"/>
              <a:cs typeface="Arial" charset="0"/>
            </a:endParaRPr>
          </a:p>
          <a:p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Parallelism</a:t>
            </a:r>
            <a:r>
              <a:rPr lang="en-US" altLang="en-US" sz="2000">
                <a:latin typeface="Arial" charset="0"/>
                <a:cs typeface="Arial" charset="0"/>
              </a:rPr>
              <a:t> is the maximum possible speed-up: </a:t>
            </a:r>
            <a:r>
              <a:rPr lang="en-US" altLang="en-US" sz="2000" b="1">
                <a:latin typeface="Arial" charset="0"/>
                <a:cs typeface="Arial" charset="0"/>
              </a:rPr>
              <a:t>T</a:t>
            </a:r>
            <a:r>
              <a:rPr lang="en-US" altLang="en-US" sz="2000" b="1" baseline="-25000">
                <a:latin typeface="Arial" charset="0"/>
                <a:cs typeface="Arial" charset="0"/>
              </a:rPr>
              <a:t>1</a:t>
            </a:r>
            <a:r>
              <a:rPr lang="en-US" altLang="en-US" sz="2000" b="1">
                <a:latin typeface="Arial" charset="0"/>
                <a:cs typeface="Arial" charset="0"/>
              </a:rPr>
              <a:t> / T</a:t>
            </a:r>
            <a:r>
              <a:rPr lang="en-US" altLang="en-US" sz="2000" b="1" baseline="-25000">
                <a:latin typeface="Arial" charset="0"/>
                <a:cs typeface="Arial" charset="0"/>
                <a:sym typeface="Symbol" pitchFamily="18" charset="2"/>
              </a:rPr>
              <a:t> </a:t>
            </a:r>
            <a:r>
              <a:rPr lang="en-US" altLang="en-US" sz="2000" b="1" baseline="-25000">
                <a:latin typeface="Arial" charset="0"/>
                <a:cs typeface="Arial" charset="0"/>
              </a:rPr>
              <a:t> </a:t>
            </a:r>
          </a:p>
          <a:p>
            <a:pPr lvl="1"/>
            <a:r>
              <a:rPr lang="en-US" altLang="en-US" sz="2000">
                <a:latin typeface="Arial" charset="0"/>
                <a:cs typeface="Arial" charset="0"/>
              </a:rPr>
              <a:t>if you had infinite processors</a:t>
            </a:r>
          </a:p>
          <a:p>
            <a:pPr lvl="1"/>
            <a:endParaRPr lang="en-US" altLang="en-US" sz="2000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5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Estimating T</a:t>
            </a:r>
            <a:r>
              <a:rPr lang="en-US" altLang="en-US" baseline="-25000">
                <a:latin typeface="Arial" charset="0"/>
                <a:cs typeface="Arial" charset="0"/>
              </a:rPr>
              <a:t>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153400" cy="4800600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How to estimate </a:t>
            </a:r>
            <a:r>
              <a:rPr lang="en-US" sz="2400" b="1" dirty="0"/>
              <a:t>T</a:t>
            </a:r>
            <a:r>
              <a:rPr lang="en-US" sz="2400" b="1" baseline="-25000" dirty="0"/>
              <a:t>P </a:t>
            </a:r>
            <a:r>
              <a:rPr lang="en-US" sz="2400" dirty="0"/>
              <a:t> (e.g., P = 4)?</a:t>
            </a:r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400" dirty="0"/>
              <a:t>Lower bounds on </a:t>
            </a:r>
            <a:r>
              <a:rPr lang="en-US" sz="2400" b="1" dirty="0"/>
              <a:t>T</a:t>
            </a:r>
            <a:r>
              <a:rPr lang="en-US" sz="2400" b="1" baseline="-25000" dirty="0"/>
              <a:t>P</a:t>
            </a:r>
            <a:r>
              <a:rPr lang="en-US" sz="2400" dirty="0"/>
              <a:t>  </a:t>
            </a:r>
            <a:r>
              <a:rPr lang="en-US" sz="1800" dirty="0"/>
              <a:t>(ignoring memory, caching...)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2000" b="1" dirty="0"/>
              <a:t>T</a:t>
            </a:r>
            <a:r>
              <a:rPr lang="en-US" sz="2000" b="1" baseline="-25000" dirty="0">
                <a:sym typeface="Symbol"/>
              </a:rPr>
              <a:t> </a:t>
            </a:r>
          </a:p>
          <a:p>
            <a:pPr marL="800100" lvl="1" indent="-342900">
              <a:buFont typeface="+mj-lt"/>
              <a:buAutoNum type="arabicPeriod"/>
              <a:defRPr/>
            </a:pPr>
            <a:r>
              <a:rPr lang="en-US" sz="2000" b="1" dirty="0"/>
              <a:t>T</a:t>
            </a:r>
            <a:r>
              <a:rPr lang="en-US" sz="2000" b="1" baseline="-25000" dirty="0"/>
              <a:t>1</a:t>
            </a:r>
            <a:r>
              <a:rPr lang="en-US" sz="2000" b="1" dirty="0"/>
              <a:t> / P</a:t>
            </a:r>
            <a:endParaRPr lang="en-US" sz="2000" dirty="0">
              <a:solidFill>
                <a:schemeClr val="accent2"/>
              </a:solidFill>
            </a:endParaRPr>
          </a:p>
          <a:p>
            <a:pPr lvl="1">
              <a:defRPr/>
            </a:pPr>
            <a:r>
              <a:rPr lang="en-US" sz="2000" dirty="0"/>
              <a:t>which one is the tighter (higher) lower bound?</a:t>
            </a:r>
            <a:br>
              <a:rPr lang="en-US" sz="2000" dirty="0"/>
            </a:br>
            <a:endParaRPr lang="en-US" sz="2000" dirty="0"/>
          </a:p>
          <a:p>
            <a:pPr lvl="1">
              <a:defRPr/>
            </a:pPr>
            <a:endParaRPr lang="en-US" sz="2000" dirty="0"/>
          </a:p>
          <a:p>
            <a:pPr>
              <a:defRPr/>
            </a:pPr>
            <a:r>
              <a:rPr lang="en-US" sz="2400" dirty="0"/>
              <a:t>The </a:t>
            </a:r>
            <a:r>
              <a:rPr lang="en-US" sz="2400" dirty="0" err="1"/>
              <a:t>ForkJoin</a:t>
            </a:r>
            <a:r>
              <a:rPr lang="en-US" sz="2400" dirty="0"/>
              <a:t> Java Framework achieves the following expected time asymptotic bound:</a:t>
            </a:r>
            <a:br>
              <a:rPr lang="en-US" sz="2400" dirty="0"/>
            </a:br>
            <a:r>
              <a:rPr lang="en-US" sz="2400" dirty="0"/>
              <a:t>                </a:t>
            </a:r>
            <a:r>
              <a:rPr lang="en-US" b="1" dirty="0"/>
              <a:t>T</a:t>
            </a:r>
            <a:r>
              <a:rPr lang="en-US" b="1" baseline="-25000" dirty="0"/>
              <a:t>P</a:t>
            </a:r>
            <a:r>
              <a:rPr lang="en-US" dirty="0"/>
              <a:t>  </a:t>
            </a:r>
            <a:r>
              <a:rPr lang="en-US" dirty="0" smtClean="0"/>
              <a:t>is  </a:t>
            </a:r>
            <a:r>
              <a:rPr lang="en-US" b="1" dirty="0">
                <a:sym typeface="Symbol"/>
              </a:rPr>
              <a:t>O</a:t>
            </a:r>
            <a:r>
              <a:rPr lang="en-US" dirty="0">
                <a:sym typeface="Symbol"/>
              </a:rPr>
              <a:t>(</a:t>
            </a:r>
            <a:r>
              <a:rPr lang="en-US" sz="2400" b="1" dirty="0"/>
              <a:t>T</a:t>
            </a:r>
            <a:r>
              <a:rPr lang="en-US" sz="2400" b="1" baseline="-25000" dirty="0">
                <a:sym typeface="Symbol"/>
              </a:rPr>
              <a:t> </a:t>
            </a:r>
            <a:r>
              <a:rPr lang="en-US" sz="2400" dirty="0">
                <a:sym typeface="Symbol"/>
              </a:rPr>
              <a:t> + </a:t>
            </a:r>
            <a:r>
              <a:rPr lang="en-US" sz="2400" b="1" dirty="0"/>
              <a:t>T</a:t>
            </a:r>
            <a:r>
              <a:rPr lang="en-US" sz="2400" b="1" baseline="-25000" dirty="0"/>
              <a:t>1</a:t>
            </a:r>
            <a:r>
              <a:rPr lang="en-US" sz="2400" b="1" dirty="0"/>
              <a:t> / P</a:t>
            </a:r>
            <a:r>
              <a:rPr lang="en-US" dirty="0">
                <a:sym typeface="Symbol"/>
              </a:rPr>
              <a:t>)</a:t>
            </a:r>
            <a:endParaRPr lang="en-US" dirty="0"/>
          </a:p>
          <a:p>
            <a:pPr lvl="1">
              <a:defRPr/>
            </a:pPr>
            <a:r>
              <a:rPr lang="en-US" sz="2000" dirty="0"/>
              <a:t>this bound is optimal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Amdahl’s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Most programs have 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/>
              <a:t>parts that parallelize well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/>
              <a:t>parts that don’t parallelize at </a:t>
            </a:r>
            <a:r>
              <a:rPr lang="en-US" dirty="0" smtClean="0"/>
              <a:t>all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514350" indent="-457200">
              <a:defRPr/>
            </a:pPr>
            <a:r>
              <a:rPr lang="en-US" dirty="0"/>
              <a:t>The latter become </a:t>
            </a:r>
            <a:r>
              <a:rPr lang="en-US" dirty="0" smtClean="0"/>
              <a:t>bottlenecks</a:t>
            </a:r>
          </a:p>
          <a:p>
            <a:pPr marL="514350" indent="-457200">
              <a:defRPr/>
            </a:pPr>
            <a:endParaRPr lang="en-US" dirty="0" smtClean="0"/>
          </a:p>
          <a:p>
            <a:pPr marL="514350" indent="-457200"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5/6/2022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3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38469</TotalTime>
  <Words>1901</Words>
  <Application>Microsoft Office PowerPoint</Application>
  <PresentationFormat>On-screen Show (4:3)</PresentationFormat>
  <Paragraphs>554</Paragraphs>
  <Slides>26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Cambria Math</vt:lpstr>
      <vt:lpstr>Courier New</vt:lpstr>
      <vt:lpstr>Symbol</vt:lpstr>
      <vt:lpstr>Times New Roman</vt:lpstr>
      <vt:lpstr>Office Theme</vt:lpstr>
      <vt:lpstr>CSE 332: Data Structures and Parallelism</vt:lpstr>
      <vt:lpstr>Announcements  </vt:lpstr>
      <vt:lpstr>Recap</vt:lpstr>
      <vt:lpstr>Analyzing Parallel Programs</vt:lpstr>
      <vt:lpstr>The DAG</vt:lpstr>
      <vt:lpstr>Divide and Conquer Algorithms</vt:lpstr>
      <vt:lpstr>Parallel Speed-up</vt:lpstr>
      <vt:lpstr>Estimating Tp</vt:lpstr>
      <vt:lpstr>Amdahl’s Law</vt:lpstr>
      <vt:lpstr>Amdahl’s Law</vt:lpstr>
      <vt:lpstr>Take Aways</vt:lpstr>
      <vt:lpstr>Parallelizable?</vt:lpstr>
      <vt:lpstr>Parallel prefix-sum</vt:lpstr>
      <vt:lpstr>Parallel Prefix: The Up Pass</vt:lpstr>
      <vt:lpstr>The algorithm, part 1</vt:lpstr>
      <vt:lpstr>PowerPoint Presentation</vt:lpstr>
      <vt:lpstr>The algorithm, part 2</vt:lpstr>
      <vt:lpstr>PowerPoint Presentation</vt:lpstr>
      <vt:lpstr>Sequential cut-off</vt:lpstr>
      <vt:lpstr>Parallel Prefix, Generalized</vt:lpstr>
      <vt:lpstr>Pack</vt:lpstr>
      <vt:lpstr>Parallel Pack?</vt:lpstr>
      <vt:lpstr>Parallel Pack</vt:lpstr>
      <vt:lpstr>Parallel Pack</vt:lpstr>
      <vt:lpstr>Parallel Pack</vt:lpstr>
      <vt:lpstr>Parallel Pack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435</cp:revision>
  <cp:lastPrinted>2014-01-05T21:20:15Z</cp:lastPrinted>
  <dcterms:created xsi:type="dcterms:W3CDTF">2002-03-26T00:11:56Z</dcterms:created>
  <dcterms:modified xsi:type="dcterms:W3CDTF">2022-05-06T18:51:19Z</dcterms:modified>
</cp:coreProperties>
</file>