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2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notesSlides/notesSlide3.xml" ContentType="application/vnd.openxmlformats-officedocument.presentationml.notesSlide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notesSlides/notesSlide4.xml" ContentType="application/vnd.openxmlformats-officedocument.presentationml.notesSlide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notesSlides/notesSlide5.xml" ContentType="application/vnd.openxmlformats-officedocument.presentationml.notesSlide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notesSlides/notesSlide6.xml" ContentType="application/vnd.openxmlformats-officedocument.presentationml.notesSlide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notesSlides/notesSlide7.xml" ContentType="application/vnd.openxmlformats-officedocument.presentationml.notesSlide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notesSlides/notesSlide8.xml" ContentType="application/vnd.openxmlformats-officedocument.presentationml.notesSlide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notesSlides/notesSlide9.xml" ContentType="application/vnd.openxmlformats-officedocument.presentationml.notesSlide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notesSlides/notesSlide10.xml" ContentType="application/vnd.openxmlformats-officedocument.presentationml.notesSlide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notesSlides/notesSlide11.xml" ContentType="application/vnd.openxmlformats-officedocument.presentationml.notesSlide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notesSlides/notesSlide12.xml" ContentType="application/vnd.openxmlformats-officedocument.presentationml.notesSlide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notesSlides/notesSlide13.xml" ContentType="application/vnd.openxmlformats-officedocument.presentationml.notesSlide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notesSlides/notesSlide14.xml" ContentType="application/vnd.openxmlformats-officedocument.presentationml.notesSlide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notesSlides/notesSlide15.xml" ContentType="application/vnd.openxmlformats-officedocument.presentationml.notesSlide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notesSlides/notesSlide16.xml" ContentType="application/vnd.openxmlformats-officedocument.presentationml.notesSlide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7"/>
  </p:notesMasterIdLst>
  <p:handoutMasterIdLst>
    <p:handoutMasterId r:id="rId28"/>
  </p:handoutMasterIdLst>
  <p:sldIdLst>
    <p:sldId id="256" r:id="rId2"/>
    <p:sldId id="430" r:id="rId3"/>
    <p:sldId id="467" r:id="rId4"/>
    <p:sldId id="305" r:id="rId5"/>
    <p:sldId id="308" r:id="rId6"/>
    <p:sldId id="314" r:id="rId7"/>
    <p:sldId id="483" r:id="rId8"/>
    <p:sldId id="309" r:id="rId9"/>
    <p:sldId id="332" r:id="rId10"/>
    <p:sldId id="484" r:id="rId11"/>
    <p:sldId id="485" r:id="rId12"/>
    <p:sldId id="486" r:id="rId13"/>
    <p:sldId id="487" r:id="rId14"/>
    <p:sldId id="488" r:id="rId15"/>
    <p:sldId id="489" r:id="rId16"/>
    <p:sldId id="490" r:id="rId17"/>
    <p:sldId id="491" r:id="rId18"/>
    <p:sldId id="492" r:id="rId19"/>
    <p:sldId id="493" r:id="rId20"/>
    <p:sldId id="494" r:id="rId21"/>
    <p:sldId id="496" r:id="rId22"/>
    <p:sldId id="497" r:id="rId23"/>
    <p:sldId id="498" r:id="rId24"/>
    <p:sldId id="499" r:id="rId25"/>
    <p:sldId id="500" r:id="rId26"/>
  </p:sldIdLst>
  <p:sldSz cx="9144000" cy="6858000" type="screen4x3"/>
  <p:notesSz cx="6985000" cy="9283700"/>
  <p:custDataLst>
    <p:tags r:id="rId29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B0D75C-99BE-4A1C-8784-9F11BE7988EE}" v="22" dt="2022-04-03T18:37:51.2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80512" autoAdjust="0"/>
  </p:normalViewPr>
  <p:slideViewPr>
    <p:cSldViewPr>
      <p:cViewPr varScale="1">
        <p:scale>
          <a:sx n="113" d="100"/>
          <a:sy n="113" d="100"/>
        </p:scale>
        <p:origin x="39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notesViewPr>
    <p:cSldViewPr>
      <p:cViewPr varScale="1">
        <p:scale>
          <a:sx n="88" d="100"/>
          <a:sy n="88" d="100"/>
        </p:scale>
        <p:origin x="-1926" y="-10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5180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857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8005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4101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3159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470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6687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658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C91871F-68EF-4C86-9D58-BFC36241F98C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z="13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Let’s try pretending it’s a heap already and just fixing the heap-order property.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The red nodes are the ones that are out of order.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Question: which nodes MIGHT be out of order in any heap?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02226CC-C86E-45A8-9B45-651986CDB299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z="13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Let’s try pretending it’s a heap already and just fixing the heap-order property.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The red nodes are the ones that are out of order.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Question: which nodes MIGHT be out of order in any heap?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5D0732-272F-43BD-8CBC-C373AEF09ED9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z="13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8ABC891-23A3-4E22-B95A-56C5B9C62386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z="13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How long does this take? Well, everything above the fringe might move 1 step.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Everything height 2 or greater might move 2 steps.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Most nodes move only a small number of steps</a:t>
            </a:r>
          </a:p>
          <a:p>
            <a:pPr eaLnBrk="1" hangingPunct="1"/>
            <a:r>
              <a:rPr lang="en-US" altLang="en-US">
                <a:sym typeface="Wingdings" pitchFamily="2" charset="2"/>
              </a:rPr>
              <a:t> </a:t>
            </a:r>
            <a:r>
              <a:rPr lang="en-US" altLang="en-US"/>
              <a:t>the runtime is O(n).</a:t>
            </a:r>
          </a:p>
          <a:p>
            <a:pPr eaLnBrk="1" hangingPunct="1"/>
            <a:r>
              <a:rPr lang="en-US" altLang="en-US"/>
              <a:t>(see text for proof)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Full sum = (I=0 to height) SUM (h-I) * 2^i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C5C1574-C588-466F-A0A6-F85F41B8E265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 sz="130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n/4 + 2*n/8 + 3*n/16 + ...</a:t>
            </a:r>
          </a:p>
          <a:p>
            <a:pPr eaLnBrk="1" hangingPunct="1"/>
            <a:r>
              <a:rPr lang="en-US" altLang="en-US"/>
              <a:t>= n (1/4 + 2/8 + 3/16 + ...)  </a:t>
            </a:r>
          </a:p>
          <a:p>
            <a:pPr eaLnBrk="1" hangingPunct="1"/>
            <a:r>
              <a:rPr lang="en-US" altLang="en-US"/>
              <a:t>= n*1 = n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6237E7-6AFD-47D9-A01F-F634E91D81A0}" type="slidenum">
              <a:rPr lang="en-US"/>
              <a:pPr/>
              <a:t>13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3818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428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36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0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11.xml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19.xml"/><Relationship Id="rId13" Type="http://schemas.openxmlformats.org/officeDocument/2006/relationships/tags" Target="../tags/tag224.xml"/><Relationship Id="rId18" Type="http://schemas.openxmlformats.org/officeDocument/2006/relationships/tags" Target="../tags/tag229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214.xml"/><Relationship Id="rId21" Type="http://schemas.openxmlformats.org/officeDocument/2006/relationships/tags" Target="../tags/tag232.xml"/><Relationship Id="rId7" Type="http://schemas.openxmlformats.org/officeDocument/2006/relationships/tags" Target="../tags/tag218.xml"/><Relationship Id="rId12" Type="http://schemas.openxmlformats.org/officeDocument/2006/relationships/tags" Target="../tags/tag223.xml"/><Relationship Id="rId17" Type="http://schemas.openxmlformats.org/officeDocument/2006/relationships/tags" Target="../tags/tag228.xml"/><Relationship Id="rId25" Type="http://schemas.openxmlformats.org/officeDocument/2006/relationships/tags" Target="../tags/tag236.xml"/><Relationship Id="rId2" Type="http://schemas.openxmlformats.org/officeDocument/2006/relationships/tags" Target="../tags/tag213.xml"/><Relationship Id="rId16" Type="http://schemas.openxmlformats.org/officeDocument/2006/relationships/tags" Target="../tags/tag227.xml"/><Relationship Id="rId20" Type="http://schemas.openxmlformats.org/officeDocument/2006/relationships/tags" Target="../tags/tag231.xml"/><Relationship Id="rId1" Type="http://schemas.openxmlformats.org/officeDocument/2006/relationships/tags" Target="../tags/tag212.xml"/><Relationship Id="rId6" Type="http://schemas.openxmlformats.org/officeDocument/2006/relationships/tags" Target="../tags/tag217.xml"/><Relationship Id="rId11" Type="http://schemas.openxmlformats.org/officeDocument/2006/relationships/tags" Target="../tags/tag222.xml"/><Relationship Id="rId24" Type="http://schemas.openxmlformats.org/officeDocument/2006/relationships/tags" Target="../tags/tag235.xml"/><Relationship Id="rId5" Type="http://schemas.openxmlformats.org/officeDocument/2006/relationships/tags" Target="../tags/tag216.xml"/><Relationship Id="rId15" Type="http://schemas.openxmlformats.org/officeDocument/2006/relationships/tags" Target="../tags/tag226.xml"/><Relationship Id="rId23" Type="http://schemas.openxmlformats.org/officeDocument/2006/relationships/tags" Target="../tags/tag234.xml"/><Relationship Id="rId10" Type="http://schemas.openxmlformats.org/officeDocument/2006/relationships/tags" Target="../tags/tag221.xml"/><Relationship Id="rId19" Type="http://schemas.openxmlformats.org/officeDocument/2006/relationships/tags" Target="../tags/tag230.xml"/><Relationship Id="rId4" Type="http://schemas.openxmlformats.org/officeDocument/2006/relationships/tags" Target="../tags/tag215.xml"/><Relationship Id="rId9" Type="http://schemas.openxmlformats.org/officeDocument/2006/relationships/tags" Target="../tags/tag220.xml"/><Relationship Id="rId14" Type="http://schemas.openxmlformats.org/officeDocument/2006/relationships/tags" Target="../tags/tag225.xml"/><Relationship Id="rId22" Type="http://schemas.openxmlformats.org/officeDocument/2006/relationships/tags" Target="../tags/tag233.xml"/><Relationship Id="rId27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38.xml"/><Relationship Id="rId1" Type="http://schemas.openxmlformats.org/officeDocument/2006/relationships/tags" Target="../tags/tag23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41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4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45.xml"/><Relationship Id="rId2" Type="http://schemas.openxmlformats.org/officeDocument/2006/relationships/tags" Target="../tags/tag244.xml"/><Relationship Id="rId1" Type="http://schemas.openxmlformats.org/officeDocument/2006/relationships/tags" Target="../tags/tag243.xml"/><Relationship Id="rId4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53.xml"/><Relationship Id="rId13" Type="http://schemas.openxmlformats.org/officeDocument/2006/relationships/tags" Target="../tags/tag258.xml"/><Relationship Id="rId18" Type="http://schemas.openxmlformats.org/officeDocument/2006/relationships/tags" Target="../tags/tag263.xml"/><Relationship Id="rId26" Type="http://schemas.openxmlformats.org/officeDocument/2006/relationships/notesSlide" Target="../notesSlides/notesSlide10.xml"/><Relationship Id="rId3" Type="http://schemas.openxmlformats.org/officeDocument/2006/relationships/tags" Target="../tags/tag248.xml"/><Relationship Id="rId21" Type="http://schemas.openxmlformats.org/officeDocument/2006/relationships/tags" Target="../tags/tag266.xml"/><Relationship Id="rId7" Type="http://schemas.openxmlformats.org/officeDocument/2006/relationships/tags" Target="../tags/tag252.xml"/><Relationship Id="rId12" Type="http://schemas.openxmlformats.org/officeDocument/2006/relationships/tags" Target="../tags/tag257.xml"/><Relationship Id="rId17" Type="http://schemas.openxmlformats.org/officeDocument/2006/relationships/tags" Target="../tags/tag262.xml"/><Relationship Id="rId25" Type="http://schemas.openxmlformats.org/officeDocument/2006/relationships/slideLayout" Target="../slideLayouts/slideLayout2.xml"/><Relationship Id="rId2" Type="http://schemas.openxmlformats.org/officeDocument/2006/relationships/tags" Target="../tags/tag247.xml"/><Relationship Id="rId16" Type="http://schemas.openxmlformats.org/officeDocument/2006/relationships/tags" Target="../tags/tag261.xml"/><Relationship Id="rId20" Type="http://schemas.openxmlformats.org/officeDocument/2006/relationships/tags" Target="../tags/tag265.xml"/><Relationship Id="rId1" Type="http://schemas.openxmlformats.org/officeDocument/2006/relationships/tags" Target="../tags/tag246.xml"/><Relationship Id="rId6" Type="http://schemas.openxmlformats.org/officeDocument/2006/relationships/tags" Target="../tags/tag251.xml"/><Relationship Id="rId11" Type="http://schemas.openxmlformats.org/officeDocument/2006/relationships/tags" Target="../tags/tag256.xml"/><Relationship Id="rId24" Type="http://schemas.openxmlformats.org/officeDocument/2006/relationships/tags" Target="../tags/tag269.xml"/><Relationship Id="rId5" Type="http://schemas.openxmlformats.org/officeDocument/2006/relationships/tags" Target="../tags/tag250.xml"/><Relationship Id="rId15" Type="http://schemas.openxmlformats.org/officeDocument/2006/relationships/tags" Target="../tags/tag260.xml"/><Relationship Id="rId23" Type="http://schemas.openxmlformats.org/officeDocument/2006/relationships/tags" Target="../tags/tag268.xml"/><Relationship Id="rId10" Type="http://schemas.openxmlformats.org/officeDocument/2006/relationships/tags" Target="../tags/tag255.xml"/><Relationship Id="rId19" Type="http://schemas.openxmlformats.org/officeDocument/2006/relationships/tags" Target="../tags/tag264.xml"/><Relationship Id="rId4" Type="http://schemas.openxmlformats.org/officeDocument/2006/relationships/tags" Target="../tags/tag249.xml"/><Relationship Id="rId9" Type="http://schemas.openxmlformats.org/officeDocument/2006/relationships/tags" Target="../tags/tag254.xml"/><Relationship Id="rId14" Type="http://schemas.openxmlformats.org/officeDocument/2006/relationships/tags" Target="../tags/tag259.xml"/><Relationship Id="rId22" Type="http://schemas.openxmlformats.org/officeDocument/2006/relationships/tags" Target="../tags/tag26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72.xml"/><Relationship Id="rId2" Type="http://schemas.openxmlformats.org/officeDocument/2006/relationships/tags" Target="../tags/tag271.xml"/><Relationship Id="rId1" Type="http://schemas.openxmlformats.org/officeDocument/2006/relationships/tags" Target="../tags/tag270.xml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4" Type="http://schemas.openxmlformats.org/officeDocument/2006/relationships/notesSlide" Target="../notesSlides/notesSlide1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3.xml"/><Relationship Id="rId3" Type="http://schemas.openxmlformats.org/officeDocument/2006/relationships/tags" Target="../tags/tag277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76.xml"/><Relationship Id="rId1" Type="http://schemas.openxmlformats.org/officeDocument/2006/relationships/tags" Target="../tags/tag275.xml"/><Relationship Id="rId6" Type="http://schemas.openxmlformats.org/officeDocument/2006/relationships/tags" Target="../tags/tag280.xml"/><Relationship Id="rId5" Type="http://schemas.openxmlformats.org/officeDocument/2006/relationships/tags" Target="../tags/tag279.xml"/><Relationship Id="rId4" Type="http://schemas.openxmlformats.org/officeDocument/2006/relationships/tags" Target="../tags/tag27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2.xml"/><Relationship Id="rId1" Type="http://schemas.openxmlformats.org/officeDocument/2006/relationships/tags" Target="../tags/tag281.xml"/><Relationship Id="rId4" Type="http://schemas.openxmlformats.org/officeDocument/2006/relationships/notesSlide" Target="../notesSlides/notesSlide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85.xml"/><Relationship Id="rId2" Type="http://schemas.openxmlformats.org/officeDocument/2006/relationships/tags" Target="../tags/tag284.xml"/><Relationship Id="rId1" Type="http://schemas.openxmlformats.org/officeDocument/2006/relationships/tags" Target="../tags/tag283.xml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293.xml"/><Relationship Id="rId3" Type="http://schemas.openxmlformats.org/officeDocument/2006/relationships/tags" Target="../tags/tag288.xml"/><Relationship Id="rId7" Type="http://schemas.openxmlformats.org/officeDocument/2006/relationships/tags" Target="../tags/tag292.xml"/><Relationship Id="rId2" Type="http://schemas.openxmlformats.org/officeDocument/2006/relationships/tags" Target="../tags/tag287.xml"/><Relationship Id="rId1" Type="http://schemas.openxmlformats.org/officeDocument/2006/relationships/tags" Target="../tags/tag286.xml"/><Relationship Id="rId6" Type="http://schemas.openxmlformats.org/officeDocument/2006/relationships/tags" Target="../tags/tag291.xml"/><Relationship Id="rId5" Type="http://schemas.openxmlformats.org/officeDocument/2006/relationships/tags" Target="../tags/tag290.xml"/><Relationship Id="rId10" Type="http://schemas.openxmlformats.org/officeDocument/2006/relationships/notesSlide" Target="../notesSlides/notesSlide16.xml"/><Relationship Id="rId4" Type="http://schemas.openxmlformats.org/officeDocument/2006/relationships/tags" Target="../tags/tag289.xml"/><Relationship Id="rId9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95.xml"/><Relationship Id="rId1" Type="http://schemas.openxmlformats.org/officeDocument/2006/relationships/tags" Target="../tags/tag294.xml"/><Relationship Id="rId4" Type="http://schemas.openxmlformats.org/officeDocument/2006/relationships/notesSlide" Target="../notesSlides/notesSlide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tags" Target="../tags/tag16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12" Type="http://schemas.openxmlformats.org/officeDocument/2006/relationships/tags" Target="../tags/tag15.xml"/><Relationship Id="rId2" Type="http://schemas.openxmlformats.org/officeDocument/2006/relationships/tags" Target="../tags/tag5.xml"/><Relationship Id="rId16" Type="http://schemas.openxmlformats.org/officeDocument/2006/relationships/notesSlide" Target="../notesSlides/notesSlide2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5" Type="http://schemas.openxmlformats.org/officeDocument/2006/relationships/tags" Target="../tags/tag8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3.xml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tags" Target="../tags/tag17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30.xml"/><Relationship Id="rId18" Type="http://schemas.openxmlformats.org/officeDocument/2006/relationships/tags" Target="../tags/tag35.xml"/><Relationship Id="rId26" Type="http://schemas.openxmlformats.org/officeDocument/2006/relationships/tags" Target="../tags/tag43.xml"/><Relationship Id="rId39" Type="http://schemas.openxmlformats.org/officeDocument/2006/relationships/tags" Target="../tags/tag56.xml"/><Relationship Id="rId21" Type="http://schemas.openxmlformats.org/officeDocument/2006/relationships/tags" Target="../tags/tag38.xml"/><Relationship Id="rId34" Type="http://schemas.openxmlformats.org/officeDocument/2006/relationships/tags" Target="../tags/tag51.xml"/><Relationship Id="rId42" Type="http://schemas.openxmlformats.org/officeDocument/2006/relationships/slideLayout" Target="../slideLayouts/slideLayout2.xml"/><Relationship Id="rId7" Type="http://schemas.openxmlformats.org/officeDocument/2006/relationships/tags" Target="../tags/tag24.xml"/><Relationship Id="rId2" Type="http://schemas.openxmlformats.org/officeDocument/2006/relationships/tags" Target="../tags/tag19.xml"/><Relationship Id="rId16" Type="http://schemas.openxmlformats.org/officeDocument/2006/relationships/tags" Target="../tags/tag33.xml"/><Relationship Id="rId20" Type="http://schemas.openxmlformats.org/officeDocument/2006/relationships/tags" Target="../tags/tag37.xml"/><Relationship Id="rId29" Type="http://schemas.openxmlformats.org/officeDocument/2006/relationships/tags" Target="../tags/tag46.xml"/><Relationship Id="rId41" Type="http://schemas.openxmlformats.org/officeDocument/2006/relationships/tags" Target="../tags/tag58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tags" Target="../tags/tag28.xml"/><Relationship Id="rId24" Type="http://schemas.openxmlformats.org/officeDocument/2006/relationships/tags" Target="../tags/tag41.xml"/><Relationship Id="rId32" Type="http://schemas.openxmlformats.org/officeDocument/2006/relationships/tags" Target="../tags/tag49.xml"/><Relationship Id="rId37" Type="http://schemas.openxmlformats.org/officeDocument/2006/relationships/tags" Target="../tags/tag54.xml"/><Relationship Id="rId40" Type="http://schemas.openxmlformats.org/officeDocument/2006/relationships/tags" Target="../tags/tag57.xml"/><Relationship Id="rId5" Type="http://schemas.openxmlformats.org/officeDocument/2006/relationships/tags" Target="../tags/tag22.xml"/><Relationship Id="rId15" Type="http://schemas.openxmlformats.org/officeDocument/2006/relationships/tags" Target="../tags/tag32.xml"/><Relationship Id="rId23" Type="http://schemas.openxmlformats.org/officeDocument/2006/relationships/tags" Target="../tags/tag40.xml"/><Relationship Id="rId28" Type="http://schemas.openxmlformats.org/officeDocument/2006/relationships/tags" Target="../tags/tag45.xml"/><Relationship Id="rId36" Type="http://schemas.openxmlformats.org/officeDocument/2006/relationships/tags" Target="../tags/tag53.xml"/><Relationship Id="rId10" Type="http://schemas.openxmlformats.org/officeDocument/2006/relationships/tags" Target="../tags/tag27.xml"/><Relationship Id="rId19" Type="http://schemas.openxmlformats.org/officeDocument/2006/relationships/tags" Target="../tags/tag36.xml"/><Relationship Id="rId31" Type="http://schemas.openxmlformats.org/officeDocument/2006/relationships/tags" Target="../tags/tag48.xml"/><Relationship Id="rId4" Type="http://schemas.openxmlformats.org/officeDocument/2006/relationships/tags" Target="../tags/tag21.xml"/><Relationship Id="rId9" Type="http://schemas.openxmlformats.org/officeDocument/2006/relationships/tags" Target="../tags/tag26.xml"/><Relationship Id="rId14" Type="http://schemas.openxmlformats.org/officeDocument/2006/relationships/tags" Target="../tags/tag31.xml"/><Relationship Id="rId22" Type="http://schemas.openxmlformats.org/officeDocument/2006/relationships/tags" Target="../tags/tag39.xml"/><Relationship Id="rId27" Type="http://schemas.openxmlformats.org/officeDocument/2006/relationships/tags" Target="../tags/tag44.xml"/><Relationship Id="rId30" Type="http://schemas.openxmlformats.org/officeDocument/2006/relationships/tags" Target="../tags/tag47.xml"/><Relationship Id="rId35" Type="http://schemas.openxmlformats.org/officeDocument/2006/relationships/tags" Target="../tags/tag52.xml"/><Relationship Id="rId43" Type="http://schemas.openxmlformats.org/officeDocument/2006/relationships/notesSlide" Target="../notesSlides/notesSlide3.xml"/><Relationship Id="rId8" Type="http://schemas.openxmlformats.org/officeDocument/2006/relationships/tags" Target="../tags/tag25.xml"/><Relationship Id="rId3" Type="http://schemas.openxmlformats.org/officeDocument/2006/relationships/tags" Target="../tags/tag20.xml"/><Relationship Id="rId12" Type="http://schemas.openxmlformats.org/officeDocument/2006/relationships/tags" Target="../tags/tag29.xml"/><Relationship Id="rId17" Type="http://schemas.openxmlformats.org/officeDocument/2006/relationships/tags" Target="../tags/tag34.xml"/><Relationship Id="rId25" Type="http://schemas.openxmlformats.org/officeDocument/2006/relationships/tags" Target="../tags/tag42.xml"/><Relationship Id="rId33" Type="http://schemas.openxmlformats.org/officeDocument/2006/relationships/tags" Target="../tags/tag50.xml"/><Relationship Id="rId38" Type="http://schemas.openxmlformats.org/officeDocument/2006/relationships/tags" Target="../tags/tag55.xml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tags" Target="../tags/tag84.xml"/><Relationship Id="rId21" Type="http://schemas.openxmlformats.org/officeDocument/2006/relationships/tags" Target="../tags/tag79.xml"/><Relationship Id="rId42" Type="http://schemas.openxmlformats.org/officeDocument/2006/relationships/tags" Target="../tags/tag100.xml"/><Relationship Id="rId47" Type="http://schemas.openxmlformats.org/officeDocument/2006/relationships/tags" Target="../tags/tag105.xml"/><Relationship Id="rId63" Type="http://schemas.openxmlformats.org/officeDocument/2006/relationships/tags" Target="../tags/tag121.xml"/><Relationship Id="rId68" Type="http://schemas.openxmlformats.org/officeDocument/2006/relationships/tags" Target="../tags/tag126.xml"/><Relationship Id="rId84" Type="http://schemas.openxmlformats.org/officeDocument/2006/relationships/tags" Target="../tags/tag142.xml"/><Relationship Id="rId89" Type="http://schemas.openxmlformats.org/officeDocument/2006/relationships/tags" Target="../tags/tag147.xml"/><Relationship Id="rId16" Type="http://schemas.openxmlformats.org/officeDocument/2006/relationships/tags" Target="../tags/tag74.xml"/><Relationship Id="rId11" Type="http://schemas.openxmlformats.org/officeDocument/2006/relationships/tags" Target="../tags/tag69.xml"/><Relationship Id="rId32" Type="http://schemas.openxmlformats.org/officeDocument/2006/relationships/tags" Target="../tags/tag90.xml"/><Relationship Id="rId37" Type="http://schemas.openxmlformats.org/officeDocument/2006/relationships/tags" Target="../tags/tag95.xml"/><Relationship Id="rId53" Type="http://schemas.openxmlformats.org/officeDocument/2006/relationships/tags" Target="../tags/tag111.xml"/><Relationship Id="rId58" Type="http://schemas.openxmlformats.org/officeDocument/2006/relationships/tags" Target="../tags/tag116.xml"/><Relationship Id="rId74" Type="http://schemas.openxmlformats.org/officeDocument/2006/relationships/tags" Target="../tags/tag132.xml"/><Relationship Id="rId79" Type="http://schemas.openxmlformats.org/officeDocument/2006/relationships/tags" Target="../tags/tag137.xml"/><Relationship Id="rId5" Type="http://schemas.openxmlformats.org/officeDocument/2006/relationships/tags" Target="../tags/tag63.xml"/><Relationship Id="rId90" Type="http://schemas.openxmlformats.org/officeDocument/2006/relationships/tags" Target="../tags/tag148.xml"/><Relationship Id="rId95" Type="http://schemas.openxmlformats.org/officeDocument/2006/relationships/tags" Target="../tags/tag153.xml"/><Relationship Id="rId22" Type="http://schemas.openxmlformats.org/officeDocument/2006/relationships/tags" Target="../tags/tag80.xml"/><Relationship Id="rId27" Type="http://schemas.openxmlformats.org/officeDocument/2006/relationships/tags" Target="../tags/tag85.xml"/><Relationship Id="rId43" Type="http://schemas.openxmlformats.org/officeDocument/2006/relationships/tags" Target="../tags/tag101.xml"/><Relationship Id="rId48" Type="http://schemas.openxmlformats.org/officeDocument/2006/relationships/tags" Target="../tags/tag106.xml"/><Relationship Id="rId64" Type="http://schemas.openxmlformats.org/officeDocument/2006/relationships/tags" Target="../tags/tag122.xml"/><Relationship Id="rId69" Type="http://schemas.openxmlformats.org/officeDocument/2006/relationships/tags" Target="../tags/tag127.xml"/><Relationship Id="rId80" Type="http://schemas.openxmlformats.org/officeDocument/2006/relationships/tags" Target="../tags/tag138.xml"/><Relationship Id="rId85" Type="http://schemas.openxmlformats.org/officeDocument/2006/relationships/tags" Target="../tags/tag143.xml"/><Relationship Id="rId3" Type="http://schemas.openxmlformats.org/officeDocument/2006/relationships/tags" Target="../tags/tag61.xml"/><Relationship Id="rId12" Type="http://schemas.openxmlformats.org/officeDocument/2006/relationships/tags" Target="../tags/tag70.xml"/><Relationship Id="rId17" Type="http://schemas.openxmlformats.org/officeDocument/2006/relationships/tags" Target="../tags/tag75.xml"/><Relationship Id="rId25" Type="http://schemas.openxmlformats.org/officeDocument/2006/relationships/tags" Target="../tags/tag83.xml"/><Relationship Id="rId33" Type="http://schemas.openxmlformats.org/officeDocument/2006/relationships/tags" Target="../tags/tag91.xml"/><Relationship Id="rId38" Type="http://schemas.openxmlformats.org/officeDocument/2006/relationships/tags" Target="../tags/tag96.xml"/><Relationship Id="rId46" Type="http://schemas.openxmlformats.org/officeDocument/2006/relationships/tags" Target="../tags/tag104.xml"/><Relationship Id="rId59" Type="http://schemas.openxmlformats.org/officeDocument/2006/relationships/tags" Target="../tags/tag117.xml"/><Relationship Id="rId67" Type="http://schemas.openxmlformats.org/officeDocument/2006/relationships/tags" Target="../tags/tag125.xml"/><Relationship Id="rId20" Type="http://schemas.openxmlformats.org/officeDocument/2006/relationships/tags" Target="../tags/tag78.xml"/><Relationship Id="rId41" Type="http://schemas.openxmlformats.org/officeDocument/2006/relationships/tags" Target="../tags/tag99.xml"/><Relationship Id="rId54" Type="http://schemas.openxmlformats.org/officeDocument/2006/relationships/tags" Target="../tags/tag112.xml"/><Relationship Id="rId62" Type="http://schemas.openxmlformats.org/officeDocument/2006/relationships/tags" Target="../tags/tag120.xml"/><Relationship Id="rId70" Type="http://schemas.openxmlformats.org/officeDocument/2006/relationships/tags" Target="../tags/tag128.xml"/><Relationship Id="rId75" Type="http://schemas.openxmlformats.org/officeDocument/2006/relationships/tags" Target="../tags/tag133.xml"/><Relationship Id="rId83" Type="http://schemas.openxmlformats.org/officeDocument/2006/relationships/tags" Target="../tags/tag141.xml"/><Relationship Id="rId88" Type="http://schemas.openxmlformats.org/officeDocument/2006/relationships/tags" Target="../tags/tag146.xml"/><Relationship Id="rId91" Type="http://schemas.openxmlformats.org/officeDocument/2006/relationships/tags" Target="../tags/tag149.xml"/><Relationship Id="rId96" Type="http://schemas.openxmlformats.org/officeDocument/2006/relationships/tags" Target="../tags/tag154.xml"/><Relationship Id="rId1" Type="http://schemas.openxmlformats.org/officeDocument/2006/relationships/tags" Target="../tags/tag59.xml"/><Relationship Id="rId6" Type="http://schemas.openxmlformats.org/officeDocument/2006/relationships/tags" Target="../tags/tag64.xml"/><Relationship Id="rId15" Type="http://schemas.openxmlformats.org/officeDocument/2006/relationships/tags" Target="../tags/tag73.xml"/><Relationship Id="rId23" Type="http://schemas.openxmlformats.org/officeDocument/2006/relationships/tags" Target="../tags/tag81.xml"/><Relationship Id="rId28" Type="http://schemas.openxmlformats.org/officeDocument/2006/relationships/tags" Target="../tags/tag86.xml"/><Relationship Id="rId36" Type="http://schemas.openxmlformats.org/officeDocument/2006/relationships/tags" Target="../tags/tag94.xml"/><Relationship Id="rId49" Type="http://schemas.openxmlformats.org/officeDocument/2006/relationships/tags" Target="../tags/tag107.xml"/><Relationship Id="rId57" Type="http://schemas.openxmlformats.org/officeDocument/2006/relationships/tags" Target="../tags/tag115.xml"/><Relationship Id="rId10" Type="http://schemas.openxmlformats.org/officeDocument/2006/relationships/tags" Target="../tags/tag68.xml"/><Relationship Id="rId31" Type="http://schemas.openxmlformats.org/officeDocument/2006/relationships/tags" Target="../tags/tag89.xml"/><Relationship Id="rId44" Type="http://schemas.openxmlformats.org/officeDocument/2006/relationships/tags" Target="../tags/tag102.xml"/><Relationship Id="rId52" Type="http://schemas.openxmlformats.org/officeDocument/2006/relationships/tags" Target="../tags/tag110.xml"/><Relationship Id="rId60" Type="http://schemas.openxmlformats.org/officeDocument/2006/relationships/tags" Target="../tags/tag118.xml"/><Relationship Id="rId65" Type="http://schemas.openxmlformats.org/officeDocument/2006/relationships/tags" Target="../tags/tag123.xml"/><Relationship Id="rId73" Type="http://schemas.openxmlformats.org/officeDocument/2006/relationships/tags" Target="../tags/tag131.xml"/><Relationship Id="rId78" Type="http://schemas.openxmlformats.org/officeDocument/2006/relationships/tags" Target="../tags/tag136.xml"/><Relationship Id="rId81" Type="http://schemas.openxmlformats.org/officeDocument/2006/relationships/tags" Target="../tags/tag139.xml"/><Relationship Id="rId86" Type="http://schemas.openxmlformats.org/officeDocument/2006/relationships/tags" Target="../tags/tag144.xml"/><Relationship Id="rId94" Type="http://schemas.openxmlformats.org/officeDocument/2006/relationships/tags" Target="../tags/tag152.xml"/><Relationship Id="rId99" Type="http://schemas.openxmlformats.org/officeDocument/2006/relationships/notesSlide" Target="../notesSlides/notesSlide4.xml"/><Relationship Id="rId4" Type="http://schemas.openxmlformats.org/officeDocument/2006/relationships/tags" Target="../tags/tag62.xml"/><Relationship Id="rId9" Type="http://schemas.openxmlformats.org/officeDocument/2006/relationships/tags" Target="../tags/tag67.xml"/><Relationship Id="rId13" Type="http://schemas.openxmlformats.org/officeDocument/2006/relationships/tags" Target="../tags/tag71.xml"/><Relationship Id="rId18" Type="http://schemas.openxmlformats.org/officeDocument/2006/relationships/tags" Target="../tags/tag76.xml"/><Relationship Id="rId39" Type="http://schemas.openxmlformats.org/officeDocument/2006/relationships/tags" Target="../tags/tag97.xml"/><Relationship Id="rId34" Type="http://schemas.openxmlformats.org/officeDocument/2006/relationships/tags" Target="../tags/tag92.xml"/><Relationship Id="rId50" Type="http://schemas.openxmlformats.org/officeDocument/2006/relationships/tags" Target="../tags/tag108.xml"/><Relationship Id="rId55" Type="http://schemas.openxmlformats.org/officeDocument/2006/relationships/tags" Target="../tags/tag113.xml"/><Relationship Id="rId76" Type="http://schemas.openxmlformats.org/officeDocument/2006/relationships/tags" Target="../tags/tag134.xml"/><Relationship Id="rId97" Type="http://schemas.openxmlformats.org/officeDocument/2006/relationships/tags" Target="../tags/tag155.xml"/><Relationship Id="rId7" Type="http://schemas.openxmlformats.org/officeDocument/2006/relationships/tags" Target="../tags/tag65.xml"/><Relationship Id="rId71" Type="http://schemas.openxmlformats.org/officeDocument/2006/relationships/tags" Target="../tags/tag129.xml"/><Relationship Id="rId92" Type="http://schemas.openxmlformats.org/officeDocument/2006/relationships/tags" Target="../tags/tag150.xml"/><Relationship Id="rId2" Type="http://schemas.openxmlformats.org/officeDocument/2006/relationships/tags" Target="../tags/tag60.xml"/><Relationship Id="rId29" Type="http://schemas.openxmlformats.org/officeDocument/2006/relationships/tags" Target="../tags/tag87.xml"/><Relationship Id="rId24" Type="http://schemas.openxmlformats.org/officeDocument/2006/relationships/tags" Target="../tags/tag82.xml"/><Relationship Id="rId40" Type="http://schemas.openxmlformats.org/officeDocument/2006/relationships/tags" Target="../tags/tag98.xml"/><Relationship Id="rId45" Type="http://schemas.openxmlformats.org/officeDocument/2006/relationships/tags" Target="../tags/tag103.xml"/><Relationship Id="rId66" Type="http://schemas.openxmlformats.org/officeDocument/2006/relationships/tags" Target="../tags/tag124.xml"/><Relationship Id="rId87" Type="http://schemas.openxmlformats.org/officeDocument/2006/relationships/tags" Target="../tags/tag145.xml"/><Relationship Id="rId61" Type="http://schemas.openxmlformats.org/officeDocument/2006/relationships/tags" Target="../tags/tag119.xml"/><Relationship Id="rId82" Type="http://schemas.openxmlformats.org/officeDocument/2006/relationships/tags" Target="../tags/tag140.xml"/><Relationship Id="rId19" Type="http://schemas.openxmlformats.org/officeDocument/2006/relationships/tags" Target="../tags/tag77.xml"/><Relationship Id="rId14" Type="http://schemas.openxmlformats.org/officeDocument/2006/relationships/tags" Target="../tags/tag72.xml"/><Relationship Id="rId30" Type="http://schemas.openxmlformats.org/officeDocument/2006/relationships/tags" Target="../tags/tag88.xml"/><Relationship Id="rId35" Type="http://schemas.openxmlformats.org/officeDocument/2006/relationships/tags" Target="../tags/tag93.xml"/><Relationship Id="rId56" Type="http://schemas.openxmlformats.org/officeDocument/2006/relationships/tags" Target="../tags/tag114.xml"/><Relationship Id="rId77" Type="http://schemas.openxmlformats.org/officeDocument/2006/relationships/tags" Target="../tags/tag135.xml"/><Relationship Id="rId8" Type="http://schemas.openxmlformats.org/officeDocument/2006/relationships/tags" Target="../tags/tag66.xml"/><Relationship Id="rId51" Type="http://schemas.openxmlformats.org/officeDocument/2006/relationships/tags" Target="../tags/tag109.xml"/><Relationship Id="rId72" Type="http://schemas.openxmlformats.org/officeDocument/2006/relationships/tags" Target="../tags/tag130.xml"/><Relationship Id="rId93" Type="http://schemas.openxmlformats.org/officeDocument/2006/relationships/tags" Target="../tags/tag151.xml"/><Relationship Id="rId98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63.xml"/><Relationship Id="rId13" Type="http://schemas.openxmlformats.org/officeDocument/2006/relationships/tags" Target="../tags/tag168.xml"/><Relationship Id="rId18" Type="http://schemas.openxmlformats.org/officeDocument/2006/relationships/tags" Target="../tags/tag173.xml"/><Relationship Id="rId3" Type="http://schemas.openxmlformats.org/officeDocument/2006/relationships/tags" Target="../tags/tag158.xml"/><Relationship Id="rId21" Type="http://schemas.openxmlformats.org/officeDocument/2006/relationships/tags" Target="../tags/tag176.xml"/><Relationship Id="rId7" Type="http://schemas.openxmlformats.org/officeDocument/2006/relationships/tags" Target="../tags/tag162.xml"/><Relationship Id="rId12" Type="http://schemas.openxmlformats.org/officeDocument/2006/relationships/tags" Target="../tags/tag167.xml"/><Relationship Id="rId17" Type="http://schemas.openxmlformats.org/officeDocument/2006/relationships/tags" Target="../tags/tag172.xml"/><Relationship Id="rId2" Type="http://schemas.openxmlformats.org/officeDocument/2006/relationships/tags" Target="../tags/tag157.xml"/><Relationship Id="rId16" Type="http://schemas.openxmlformats.org/officeDocument/2006/relationships/tags" Target="../tags/tag171.xml"/><Relationship Id="rId20" Type="http://schemas.openxmlformats.org/officeDocument/2006/relationships/tags" Target="../tags/tag175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tags" Target="../tags/tag166.xml"/><Relationship Id="rId24" Type="http://schemas.openxmlformats.org/officeDocument/2006/relationships/slideLayout" Target="../slideLayouts/slideLayout6.xml"/><Relationship Id="rId5" Type="http://schemas.openxmlformats.org/officeDocument/2006/relationships/tags" Target="../tags/tag160.xml"/><Relationship Id="rId15" Type="http://schemas.openxmlformats.org/officeDocument/2006/relationships/tags" Target="../tags/tag170.xml"/><Relationship Id="rId23" Type="http://schemas.openxmlformats.org/officeDocument/2006/relationships/tags" Target="../tags/tag178.xml"/><Relationship Id="rId10" Type="http://schemas.openxmlformats.org/officeDocument/2006/relationships/tags" Target="../tags/tag165.xml"/><Relationship Id="rId19" Type="http://schemas.openxmlformats.org/officeDocument/2006/relationships/tags" Target="../tags/tag174.xml"/><Relationship Id="rId4" Type="http://schemas.openxmlformats.org/officeDocument/2006/relationships/tags" Target="../tags/tag159.xml"/><Relationship Id="rId9" Type="http://schemas.openxmlformats.org/officeDocument/2006/relationships/tags" Target="../tags/tag164.xml"/><Relationship Id="rId14" Type="http://schemas.openxmlformats.org/officeDocument/2006/relationships/tags" Target="../tags/tag169.xml"/><Relationship Id="rId22" Type="http://schemas.openxmlformats.org/officeDocument/2006/relationships/tags" Target="../tags/tag17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81.xml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89.xml"/><Relationship Id="rId13" Type="http://schemas.openxmlformats.org/officeDocument/2006/relationships/tags" Target="../tags/tag194.xml"/><Relationship Id="rId18" Type="http://schemas.openxmlformats.org/officeDocument/2006/relationships/tags" Target="../tags/tag199.xml"/><Relationship Id="rId26" Type="http://schemas.openxmlformats.org/officeDocument/2006/relationships/tags" Target="../tags/tag207.xml"/><Relationship Id="rId3" Type="http://schemas.openxmlformats.org/officeDocument/2006/relationships/tags" Target="../tags/tag184.xml"/><Relationship Id="rId21" Type="http://schemas.openxmlformats.org/officeDocument/2006/relationships/tags" Target="../tags/tag202.xml"/><Relationship Id="rId7" Type="http://schemas.openxmlformats.org/officeDocument/2006/relationships/tags" Target="../tags/tag188.xml"/><Relationship Id="rId12" Type="http://schemas.openxmlformats.org/officeDocument/2006/relationships/tags" Target="../tags/tag193.xml"/><Relationship Id="rId17" Type="http://schemas.openxmlformats.org/officeDocument/2006/relationships/tags" Target="../tags/tag198.xml"/><Relationship Id="rId25" Type="http://schemas.openxmlformats.org/officeDocument/2006/relationships/tags" Target="../tags/tag206.xml"/><Relationship Id="rId2" Type="http://schemas.openxmlformats.org/officeDocument/2006/relationships/tags" Target="../tags/tag183.xml"/><Relationship Id="rId16" Type="http://schemas.openxmlformats.org/officeDocument/2006/relationships/tags" Target="../tags/tag197.xml"/><Relationship Id="rId20" Type="http://schemas.openxmlformats.org/officeDocument/2006/relationships/tags" Target="../tags/tag201.xml"/><Relationship Id="rId1" Type="http://schemas.openxmlformats.org/officeDocument/2006/relationships/tags" Target="../tags/tag182.xml"/><Relationship Id="rId6" Type="http://schemas.openxmlformats.org/officeDocument/2006/relationships/tags" Target="../tags/tag187.xml"/><Relationship Id="rId11" Type="http://schemas.openxmlformats.org/officeDocument/2006/relationships/tags" Target="../tags/tag192.xml"/><Relationship Id="rId24" Type="http://schemas.openxmlformats.org/officeDocument/2006/relationships/tags" Target="../tags/tag205.xml"/><Relationship Id="rId5" Type="http://schemas.openxmlformats.org/officeDocument/2006/relationships/tags" Target="../tags/tag186.xml"/><Relationship Id="rId15" Type="http://schemas.openxmlformats.org/officeDocument/2006/relationships/tags" Target="../tags/tag196.xml"/><Relationship Id="rId23" Type="http://schemas.openxmlformats.org/officeDocument/2006/relationships/tags" Target="../tags/tag204.xml"/><Relationship Id="rId28" Type="http://schemas.openxmlformats.org/officeDocument/2006/relationships/notesSlide" Target="../notesSlides/notesSlide6.xml"/><Relationship Id="rId10" Type="http://schemas.openxmlformats.org/officeDocument/2006/relationships/tags" Target="../tags/tag191.xml"/><Relationship Id="rId19" Type="http://schemas.openxmlformats.org/officeDocument/2006/relationships/tags" Target="../tags/tag200.xml"/><Relationship Id="rId4" Type="http://schemas.openxmlformats.org/officeDocument/2006/relationships/tags" Target="../tags/tag185.xml"/><Relationship Id="rId9" Type="http://schemas.openxmlformats.org/officeDocument/2006/relationships/tags" Target="../tags/tag190.xml"/><Relationship Id="rId14" Type="http://schemas.openxmlformats.org/officeDocument/2006/relationships/tags" Target="../tags/tag195.xml"/><Relationship Id="rId22" Type="http://schemas.openxmlformats.org/officeDocument/2006/relationships/tags" Target="../tags/tag203.xml"/><Relationship Id="rId27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</a:t>
            </a:r>
            <a:r>
              <a:rPr lang="en-US" altLang="en-US" dirty="0" smtClean="0"/>
              <a:t>6: Binary Heaps and Algorithm Analysis</a:t>
            </a: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495800" cy="1143000"/>
          </a:xfrm>
        </p:spPr>
        <p:txBody>
          <a:bodyPr/>
          <a:lstStyle/>
          <a:p>
            <a:r>
              <a:rPr lang="en-US" dirty="0" smtClean="0"/>
              <a:t>The Math: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5259" y="56426"/>
            <a:ext cx="2737908" cy="144480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266" y="1584825"/>
            <a:ext cx="7734300" cy="1104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267" y="2759759"/>
            <a:ext cx="7708900" cy="1898126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66" y="4727919"/>
            <a:ext cx="7751763" cy="2000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5887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sort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/>
          <a:lstStyle/>
          <a:p>
            <a:r>
              <a:rPr lang="en-US" dirty="0" smtClean="0"/>
              <a:t>Put n elements into a heap</a:t>
            </a:r>
          </a:p>
          <a:p>
            <a:r>
              <a:rPr lang="en-US" dirty="0" smtClean="0"/>
              <a:t>Perform n </a:t>
            </a:r>
            <a:r>
              <a:rPr lang="en-US" dirty="0" err="1" smtClean="0"/>
              <a:t>DeleteMins</a:t>
            </a:r>
            <a:r>
              <a:rPr lang="en-US" dirty="0" smtClean="0"/>
              <a:t> and put into an array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00200" y="3505200"/>
            <a:ext cx="6019800" cy="1124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buildHeap</a:t>
            </a:r>
            <a:r>
              <a:rPr lang="en-US" sz="18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n;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B[</a:t>
            </a:r>
            <a:r>
              <a:rPr lang="en-US" sz="18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DeleteMin</a:t>
            </a:r>
            <a:r>
              <a:rPr lang="en-US" sz="18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1722022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sort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8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066800" y="2209800"/>
            <a:ext cx="7010400" cy="2895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// Sort array h of size 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heapSort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[]h,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n)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{</a:t>
            </a:r>
          </a:p>
          <a:p>
            <a:pPr marL="342900" indent="-342900" eaLnBrk="1" hangingPunct="1">
              <a:spcBef>
                <a:spcPts val="200"/>
              </a:spcBef>
              <a:defRPr/>
            </a:pP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   for(</a:t>
            </a:r>
            <a:r>
              <a:rPr lang="en-US" sz="2000" b="1" kern="0" dirty="0" err="1" smtClean="0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 = n/2; </a:t>
            </a:r>
            <a:r>
              <a:rPr lang="en-US" sz="2000" b="1" kern="0" dirty="0" err="1" smtClean="0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 &gt;= 0; </a:t>
            </a:r>
            <a:r>
              <a:rPr lang="en-US" sz="2000" b="1" kern="0" dirty="0" err="1" smtClean="0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--)</a:t>
            </a:r>
          </a:p>
          <a:p>
            <a:pPr marL="342900" indent="-342900" eaLnBrk="1" hangingPunct="1">
              <a:spcBef>
                <a:spcPts val="200"/>
              </a:spcBef>
              <a:defRPr/>
            </a:pP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      </a:t>
            </a:r>
            <a:r>
              <a:rPr lang="en-US" sz="2000" b="1" kern="0" dirty="0" err="1" smtClean="0">
                <a:solidFill>
                  <a:schemeClr val="tx1"/>
                </a:solidFill>
                <a:latin typeface="Courier New" pitchFamily="49" charset="0"/>
              </a:rPr>
              <a:t>percolateDown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(h, </a:t>
            </a:r>
            <a:r>
              <a:rPr lang="en-US" sz="2000" b="1" kern="0" dirty="0" err="1" smtClean="0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, n);</a:t>
            </a:r>
          </a:p>
          <a:p>
            <a:pPr marL="342900" indent="-342900" eaLnBrk="1" hangingPunct="1">
              <a:spcBef>
                <a:spcPts val="200"/>
              </a:spcBef>
              <a:defRPr/>
            </a:pPr>
            <a:r>
              <a:rPr lang="en-US" sz="2000" b="1" kern="0" dirty="0">
                <a:solidFill>
                  <a:schemeClr val="tx1"/>
                </a:solidFill>
                <a:latin typeface="Courier New" pitchFamily="49" charset="0"/>
              </a:rPr>
              <a:t>	 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for (</a:t>
            </a:r>
            <a:r>
              <a:rPr lang="en-US" sz="2000" b="1" kern="0" dirty="0" err="1" smtClean="0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lang="en-US" sz="2000" b="1" kern="0" dirty="0" err="1" smtClean="0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 = n-1; </a:t>
            </a:r>
            <a:r>
              <a:rPr lang="en-US" sz="2000" b="1" kern="0" dirty="0" err="1" smtClean="0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 &gt; 0; </a:t>
            </a:r>
            <a:r>
              <a:rPr lang="en-US" sz="2000" b="1" kern="0" dirty="0" err="1" smtClean="0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--){</a:t>
            </a:r>
          </a:p>
          <a:p>
            <a:pPr marL="342900" indent="-342900" eaLnBrk="1" hangingPunct="1">
              <a:spcBef>
                <a:spcPts val="200"/>
              </a:spcBef>
              <a:defRPr/>
            </a:pPr>
            <a:r>
              <a:rPr lang="en-US" sz="2000" b="1" kern="0" dirty="0">
                <a:solidFill>
                  <a:schemeClr val="tx1"/>
                </a:solidFill>
                <a:latin typeface="Courier New" pitchFamily="49" charset="0"/>
              </a:rPr>
              <a:t>	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    v = h[0];  h[0] = h[</a:t>
            </a:r>
            <a:r>
              <a:rPr lang="en-US" sz="2000" b="1" kern="0" dirty="0" err="1" smtClean="0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]; h[</a:t>
            </a:r>
            <a:r>
              <a:rPr lang="en-US" sz="2000" b="1" kern="0" dirty="0" err="1" smtClean="0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] = v;</a:t>
            </a:r>
          </a:p>
          <a:p>
            <a:pPr marL="342900" indent="-342900" eaLnBrk="1" hangingPunct="1">
              <a:spcBef>
                <a:spcPts val="200"/>
              </a:spcBef>
              <a:defRPr/>
            </a:pP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      </a:t>
            </a:r>
            <a:r>
              <a:rPr lang="en-US" sz="2000" b="1" kern="0" dirty="0" err="1" smtClean="0">
                <a:solidFill>
                  <a:schemeClr val="tx1"/>
                </a:solidFill>
                <a:latin typeface="Courier New" pitchFamily="49" charset="0"/>
              </a:rPr>
              <a:t>percolateDown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(h</a:t>
            </a:r>
            <a:r>
              <a:rPr lang="en-US" sz="2000" b="1" kern="0" dirty="0">
                <a:solidFill>
                  <a:schemeClr val="tx1"/>
                </a:solidFill>
                <a:latin typeface="Courier New" pitchFamily="49" charset="0"/>
              </a:rPr>
              <a:t>, </a:t>
            </a:r>
            <a:r>
              <a:rPr lang="en-US" sz="2000" b="1" kern="0" dirty="0" err="1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lang="en-US" sz="2000" b="1" kern="0" dirty="0">
                <a:solidFill>
                  <a:schemeClr val="tx1"/>
                </a:solidFill>
                <a:latin typeface="Courier New" pitchFamily="49" charset="0"/>
              </a:rPr>
              <a:t>, n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);</a:t>
            </a:r>
          </a:p>
          <a:p>
            <a:pPr marL="342900" indent="-342900" eaLnBrk="1" hangingPunct="1">
              <a:spcBef>
                <a:spcPts val="200"/>
              </a:spcBef>
              <a:defRPr/>
            </a:pPr>
            <a:r>
              <a:rPr lang="en-US" sz="2000" b="1" kern="0" dirty="0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lang="en-US" sz="2000" b="1" kern="0" dirty="0" smtClean="0">
                <a:solidFill>
                  <a:schemeClr val="tx1"/>
                </a:solidFill>
                <a:latin typeface="Courier New" pitchFamily="49" charset="0"/>
              </a:rPr>
              <a:t>  }</a:t>
            </a:r>
          </a:p>
          <a:p>
            <a:pPr marL="342900" indent="-342900" eaLnBrk="1" hangingPunct="1">
              <a:spcBef>
                <a:spcPts val="200"/>
              </a:spcBef>
              <a:defRPr/>
            </a:pPr>
            <a:r>
              <a:rPr lang="en-US" sz="2000" b="1" kern="0" dirty="0">
                <a:solidFill>
                  <a:schemeClr val="tx1"/>
                </a:solidFill>
                <a:latin typeface="Courier New" pitchFamily="49" charset="0"/>
              </a:rPr>
              <a:t>}</a:t>
            </a:r>
          </a:p>
          <a:p>
            <a:pPr marL="342900" indent="-342900" eaLnBrk="1" hangingPunct="1">
              <a:spcBef>
                <a:spcPts val="200"/>
              </a:spcBef>
              <a:defRPr/>
            </a:pPr>
            <a:r>
              <a:rPr lang="en-US" sz="2000" b="1" kern="0" dirty="0" smtClean="0">
                <a:solidFill>
                  <a:srgbClr val="3333CC"/>
                </a:solidFill>
                <a:latin typeface="Courier New" pitchFamily="49" charset="0"/>
              </a:rPr>
              <a:t>      </a:t>
            </a:r>
            <a:endParaRPr lang="en-US" sz="2000" b="1" kern="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marL="342900" indent="-342900" eaLnBrk="1" hangingPunct="1">
              <a:spcBef>
                <a:spcPts val="200"/>
              </a:spcBef>
              <a:defRPr/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627834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Analyzing code (“worst case”)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  <p:custDataLst>
              <p:tags r:id="rId3"/>
            </p:custDataLst>
          </p:nvPr>
        </p:nvSpPr>
        <p:spPr>
          <a:xfrm>
            <a:off x="685800" y="1447800"/>
            <a:ext cx="7772400" cy="4953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Basic operations  take “some amount of” </a:t>
            </a:r>
            <a:r>
              <a:rPr lang="en-US" dirty="0" smtClean="0">
                <a:solidFill>
                  <a:schemeClr val="accent2"/>
                </a:solidFill>
              </a:rPr>
              <a:t>constant time</a:t>
            </a:r>
          </a:p>
          <a:p>
            <a:pPr lvl="1"/>
            <a:r>
              <a:rPr lang="en-US" dirty="0" smtClean="0"/>
              <a:t>Arithmetic</a:t>
            </a:r>
          </a:p>
          <a:p>
            <a:pPr lvl="1"/>
            <a:r>
              <a:rPr lang="en-US" dirty="0" smtClean="0"/>
              <a:t>Assignment</a:t>
            </a:r>
          </a:p>
          <a:p>
            <a:pPr lvl="1"/>
            <a:r>
              <a:rPr lang="en-US" dirty="0" smtClean="0"/>
              <a:t>Access one Java field </a:t>
            </a:r>
            <a:r>
              <a:rPr lang="en-US" b="1" dirty="0" smtClean="0"/>
              <a:t>or array index</a:t>
            </a:r>
          </a:p>
          <a:p>
            <a:pPr lvl="1"/>
            <a:r>
              <a:rPr lang="en-US" dirty="0" smtClean="0"/>
              <a:t>Etc.</a:t>
            </a:r>
          </a:p>
          <a:p>
            <a:pPr>
              <a:buNone/>
            </a:pPr>
            <a:r>
              <a:rPr lang="en-US" dirty="0" smtClean="0"/>
              <a:t>(This is an </a:t>
            </a:r>
            <a:r>
              <a:rPr lang="en-US" i="1" dirty="0" smtClean="0"/>
              <a:t>approximation of reality</a:t>
            </a:r>
            <a:r>
              <a:rPr lang="en-US" dirty="0" smtClean="0"/>
              <a:t>: a very useful “lie”.)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Consecutive statements		</a:t>
            </a:r>
            <a:r>
              <a:rPr lang="en-US" dirty="0" smtClean="0">
                <a:solidFill>
                  <a:schemeClr val="accent2"/>
                </a:solidFill>
              </a:rPr>
              <a:t>Sum of time of each statement</a:t>
            </a:r>
          </a:p>
          <a:p>
            <a:pPr>
              <a:buNone/>
            </a:pPr>
            <a:r>
              <a:rPr lang="en-US" dirty="0"/>
              <a:t>Loops				</a:t>
            </a:r>
            <a:r>
              <a:rPr lang="en-US" dirty="0" err="1">
                <a:solidFill>
                  <a:schemeClr val="accent2"/>
                </a:solidFill>
              </a:rPr>
              <a:t>Num</a:t>
            </a:r>
            <a:r>
              <a:rPr lang="en-US" dirty="0"/>
              <a:t> </a:t>
            </a:r>
            <a:r>
              <a:rPr lang="en-US" dirty="0">
                <a:solidFill>
                  <a:schemeClr val="accent2"/>
                </a:solidFill>
              </a:rPr>
              <a:t>iterations * time for loop body</a:t>
            </a:r>
          </a:p>
          <a:p>
            <a:pPr>
              <a:buNone/>
            </a:pPr>
            <a:r>
              <a:rPr lang="en-US" dirty="0" smtClean="0"/>
              <a:t>Conditionals			</a:t>
            </a:r>
            <a:r>
              <a:rPr lang="en-US" dirty="0" smtClean="0">
                <a:solidFill>
                  <a:schemeClr val="accent2"/>
                </a:solidFill>
              </a:rPr>
              <a:t>Time of condition plus time of 					    slower branch</a:t>
            </a:r>
          </a:p>
          <a:p>
            <a:pPr>
              <a:buNone/>
            </a:pPr>
            <a:r>
              <a:rPr lang="en-US" dirty="0" smtClean="0"/>
              <a:t>Function Calls			</a:t>
            </a:r>
            <a:r>
              <a:rPr lang="en-US" dirty="0" smtClean="0">
                <a:solidFill>
                  <a:schemeClr val="accent2"/>
                </a:solidFill>
              </a:rPr>
              <a:t>Time of function’s body</a:t>
            </a:r>
          </a:p>
          <a:p>
            <a:pPr>
              <a:buNone/>
            </a:pPr>
            <a:r>
              <a:rPr lang="en-US" dirty="0" smtClean="0"/>
              <a:t>Recursion			</a:t>
            </a:r>
            <a:r>
              <a:rPr lang="en-US" dirty="0" smtClean="0">
                <a:solidFill>
                  <a:schemeClr val="accent2"/>
                </a:solidFill>
              </a:rPr>
              <a:t>Solve </a:t>
            </a:r>
            <a:r>
              <a:rPr lang="en-US" i="1" dirty="0" smtClean="0">
                <a:solidFill>
                  <a:schemeClr val="accent2"/>
                </a:solidFill>
              </a:rPr>
              <a:t>recurrence equation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900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Linear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2514600"/>
            <a:ext cx="7772400" cy="4572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Find an integer in a </a:t>
            </a:r>
            <a:r>
              <a:rPr lang="en-US" i="1" dirty="0" smtClean="0"/>
              <a:t>sorted</a:t>
            </a:r>
            <a:r>
              <a:rPr lang="en-US" dirty="0" smtClean="0"/>
              <a:t> array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 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dirty="0" smtClean="0"/>
          </a:p>
        </p:txBody>
      </p:sp>
      <p:grpSp>
        <p:nvGrpSpPr>
          <p:cNvPr id="6" name="Group 53"/>
          <p:cNvGrpSpPr/>
          <p:nvPr>
            <p:custDataLst>
              <p:tags r:id="rId3"/>
            </p:custDataLst>
          </p:nvPr>
        </p:nvGrpSpPr>
        <p:grpSpPr>
          <a:xfrm>
            <a:off x="1676400" y="1219200"/>
            <a:ext cx="5943600" cy="1143000"/>
            <a:chOff x="1676400" y="1143000"/>
            <a:chExt cx="5943600" cy="1143000"/>
          </a:xfrm>
        </p:grpSpPr>
        <p:sp>
          <p:nvSpPr>
            <p:cNvPr id="28" name="Rectangle 27"/>
            <p:cNvSpPr/>
            <p:nvPr>
              <p:custDataLst>
                <p:tags r:id="rId6"/>
              </p:custDataLst>
            </p:nvPr>
          </p:nvSpPr>
          <p:spPr bwMode="auto">
            <a:xfrm>
              <a:off x="1676400" y="1143000"/>
              <a:ext cx="5943600" cy="1143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7" name="Group 24"/>
            <p:cNvGrpSpPr>
              <a:grpSpLocks/>
            </p:cNvGrpSpPr>
            <p:nvPr>
              <p:custDataLst>
                <p:tags r:id="rId7"/>
              </p:custDataLst>
            </p:nvPr>
          </p:nvGrpSpPr>
          <p:grpSpPr bwMode="auto">
            <a:xfrm>
              <a:off x="1905000" y="1447800"/>
              <a:ext cx="5518150" cy="533400"/>
              <a:chOff x="864" y="864"/>
              <a:chExt cx="3911" cy="384"/>
            </a:xfrm>
          </p:grpSpPr>
          <p:grpSp>
            <p:nvGrpSpPr>
              <p:cNvPr id="8" name="Group 14"/>
              <p:cNvGrpSpPr>
                <a:grpSpLocks/>
              </p:cNvGrpSpPr>
              <p:nvPr/>
            </p:nvGrpSpPr>
            <p:grpSpPr bwMode="auto">
              <a:xfrm>
                <a:off x="864" y="864"/>
                <a:ext cx="3888" cy="384"/>
                <a:chOff x="864" y="864"/>
                <a:chExt cx="3888" cy="384"/>
              </a:xfrm>
            </p:grpSpPr>
            <p:sp>
              <p:nvSpPr>
                <p:cNvPr id="18" name="Rectangle 4"/>
                <p:cNvSpPr>
                  <a:spLocks noChangeArrowheads="1"/>
                </p:cNvSpPr>
                <p:nvPr>
                  <p:custDataLst>
                    <p:tags r:id="rId17"/>
                  </p:custDataLst>
                </p:nvPr>
              </p:nvSpPr>
              <p:spPr bwMode="auto">
                <a:xfrm>
                  <a:off x="864" y="864"/>
                  <a:ext cx="3888" cy="38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/>
                <p:cNvSpPr>
                  <a:spLocks noChangeShapeType="1"/>
                </p:cNvSpPr>
                <p:nvPr>
                  <p:custDataLst>
                    <p:tags r:id="rId18"/>
                  </p:custDataLst>
                </p:nvPr>
              </p:nvSpPr>
              <p:spPr bwMode="auto">
                <a:xfrm>
                  <a:off x="1296" y="864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Line 7"/>
                <p:cNvSpPr>
                  <a:spLocks noChangeShapeType="1"/>
                </p:cNvSpPr>
                <p:nvPr>
                  <p:custDataLst>
                    <p:tags r:id="rId19"/>
                  </p:custDataLst>
                </p:nvPr>
              </p:nvSpPr>
              <p:spPr bwMode="auto">
                <a:xfrm>
                  <a:off x="1728" y="864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Line 8"/>
                <p:cNvSpPr>
                  <a:spLocks noChangeShapeType="1"/>
                </p:cNvSpPr>
                <p:nvPr>
                  <p:custDataLst>
                    <p:tags r:id="rId20"/>
                  </p:custDataLst>
                </p:nvPr>
              </p:nvSpPr>
              <p:spPr bwMode="auto">
                <a:xfrm>
                  <a:off x="2160" y="864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9"/>
                <p:cNvSpPr>
                  <a:spLocks noChangeShapeType="1"/>
                </p:cNvSpPr>
                <p:nvPr>
                  <p:custDataLst>
                    <p:tags r:id="rId21"/>
                  </p:custDataLst>
                </p:nvPr>
              </p:nvSpPr>
              <p:spPr bwMode="auto">
                <a:xfrm>
                  <a:off x="2592" y="864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Line 10"/>
                <p:cNvSpPr>
                  <a:spLocks noChangeShapeType="1"/>
                </p:cNvSpPr>
                <p:nvPr>
                  <p:custDataLst>
                    <p:tags r:id="rId22"/>
                  </p:custDataLst>
                </p:nvPr>
              </p:nvSpPr>
              <p:spPr bwMode="auto">
                <a:xfrm>
                  <a:off x="3024" y="864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" name="Line 11"/>
                <p:cNvSpPr>
                  <a:spLocks noChangeShapeType="1"/>
                </p:cNvSpPr>
                <p:nvPr>
                  <p:custDataLst>
                    <p:tags r:id="rId23"/>
                  </p:custDataLst>
                </p:nvPr>
              </p:nvSpPr>
              <p:spPr bwMode="auto">
                <a:xfrm>
                  <a:off x="3456" y="864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Line 12"/>
                <p:cNvSpPr>
                  <a:spLocks noChangeShapeType="1"/>
                </p:cNvSpPr>
                <p:nvPr>
                  <p:custDataLst>
                    <p:tags r:id="rId24"/>
                  </p:custDataLst>
                </p:nvPr>
              </p:nvSpPr>
              <p:spPr bwMode="auto">
                <a:xfrm>
                  <a:off x="3888" y="864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Line 13"/>
                <p:cNvSpPr>
                  <a:spLocks noChangeShapeType="1"/>
                </p:cNvSpPr>
                <p:nvPr>
                  <p:custDataLst>
                    <p:tags r:id="rId25"/>
                  </p:custDataLst>
                </p:nvPr>
              </p:nvSpPr>
              <p:spPr bwMode="auto">
                <a:xfrm>
                  <a:off x="4320" y="864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" name="Text Box 15"/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960" y="912"/>
                <a:ext cx="212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Text Box 16"/>
              <p:cNvSpPr txBox="1"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1392" y="912"/>
                <a:ext cx="238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Text Box 17"/>
              <p:cNvSpPr txBox="1"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1824" y="912"/>
                <a:ext cx="238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2" name="Text Box 18"/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2256" y="912"/>
                <a:ext cx="346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13" name="Text Box 19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2688" y="912"/>
                <a:ext cx="346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37</a:t>
                </a:r>
              </a:p>
            </p:txBody>
          </p:sp>
          <p:sp>
            <p:nvSpPr>
              <p:cNvPr id="14" name="Text Box 20"/>
              <p:cNvSpPr txBox="1"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120" y="912"/>
                <a:ext cx="346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50</a:t>
                </a:r>
              </a:p>
            </p:txBody>
          </p:sp>
          <p:sp>
            <p:nvSpPr>
              <p:cNvPr id="15" name="Text Box 21"/>
              <p:cNvSpPr txBox="1"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504" y="912"/>
                <a:ext cx="346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73</a:t>
                </a:r>
              </a:p>
            </p:txBody>
          </p:sp>
          <p:sp>
            <p:nvSpPr>
              <p:cNvPr id="16" name="Text Box 22"/>
              <p:cNvSpPr txBox="1"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3984" y="912"/>
                <a:ext cx="347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75</a:t>
                </a:r>
              </a:p>
            </p:txBody>
          </p:sp>
          <p:sp>
            <p:nvSpPr>
              <p:cNvPr id="17" name="Text Box 23"/>
              <p:cNvSpPr txBox="1"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320" y="912"/>
                <a:ext cx="455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126</a:t>
                </a:r>
              </a:p>
            </p:txBody>
          </p:sp>
        </p:grpSp>
      </p:grpSp>
      <p:sp>
        <p:nvSpPr>
          <p:cNvPr id="56" name="Rectangle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33400" y="3048000"/>
            <a:ext cx="5715000" cy="2743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requires array is sorted     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returns whether k is in array</a:t>
            </a:r>
          </a:p>
          <a:p>
            <a:pPr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find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[]</a:t>
            </a:r>
            <a:r>
              <a:rPr lang="en-US" sz="20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k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{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</a:rPr>
              <a:t>for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(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int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urier New" pitchFamily="49" charset="0"/>
              </a:rPr>
              <a:t>i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=0;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i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&lt;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arr.length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; </a:t>
            </a:r>
            <a:r>
              <a:rPr lang="en-US" sz="2000" b="1" kern="0" dirty="0" smtClean="0">
                <a:latin typeface="Courier New" pitchFamily="49" charset="0"/>
              </a:rPr>
              <a:t>++</a:t>
            </a:r>
            <a:r>
              <a:rPr lang="en-US" sz="2000" b="1" kern="0" dirty="0" err="1" smtClean="0">
                <a:latin typeface="Courier New" pitchFamily="49" charset="0"/>
              </a:rPr>
              <a:t>i</a:t>
            </a:r>
            <a:r>
              <a:rPr lang="en-US" sz="2000" b="1" kern="0" dirty="0" smtClean="0">
                <a:latin typeface="Courier New" pitchFamily="49" charset="0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     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</a:rPr>
              <a:t>if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(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arr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[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i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] == k)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     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true;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</a:rPr>
              <a:t>return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</a:t>
            </a:r>
            <a:r>
              <a:rPr lang="en-US" sz="2000" b="1" kern="0" dirty="0" smtClean="0">
                <a:latin typeface="Courier New" pitchFamily="49" charset="0"/>
              </a:rPr>
              <a:t>false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;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}</a:t>
            </a:r>
          </a:p>
        </p:txBody>
      </p:sp>
      <p:sp>
        <p:nvSpPr>
          <p:cNvPr id="30" name="Content Placeholder 2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4495800" y="4648200"/>
            <a:ext cx="41910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Best case:  6 steps =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(1)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0" kern="0" dirty="0" smtClean="0">
                <a:latin typeface="+mn-lt"/>
              </a:rPr>
              <a:t>Worst case: 5 *  (</a:t>
            </a:r>
            <a:r>
              <a:rPr lang="en-US" sz="2000" b="0" kern="0" dirty="0" err="1" smtClean="0">
                <a:latin typeface="+mn-lt"/>
              </a:rPr>
              <a:t>arr.length</a:t>
            </a:r>
            <a:r>
              <a:rPr lang="en-US" sz="2000" b="0" kern="0" dirty="0" smtClean="0">
                <a:latin typeface="+mn-lt"/>
              </a:rPr>
              <a:t>)  		     = </a:t>
            </a:r>
            <a:r>
              <a:rPr lang="en-US" sz="2000" b="0" i="1" kern="0" dirty="0" smtClean="0">
                <a:latin typeface="+mn-lt"/>
              </a:rPr>
              <a:t>O</a:t>
            </a:r>
            <a:r>
              <a:rPr lang="en-US" sz="2000" b="0" kern="0" dirty="0" smtClean="0">
                <a:latin typeface="+mn-lt"/>
              </a:rPr>
              <a:t>(</a:t>
            </a:r>
            <a:r>
              <a:rPr lang="en-US" sz="2000" b="0" kern="0" dirty="0" err="1" smtClean="0">
                <a:latin typeface="+mn-lt"/>
              </a:rPr>
              <a:t>arr.length</a:t>
            </a:r>
            <a:r>
              <a:rPr lang="en-US" sz="2000" b="0" kern="0" dirty="0" smtClean="0">
                <a:latin typeface="+mn-lt"/>
              </a:rPr>
              <a:t>)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690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Analyzing Recursive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600200"/>
            <a:ext cx="8001000" cy="4495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Computing run-times gets interesting with </a:t>
            </a:r>
            <a:r>
              <a:rPr lang="en-US" dirty="0" smtClean="0"/>
              <a:t>recursion</a:t>
            </a:r>
            <a:endParaRPr lang="en-US" dirty="0"/>
          </a:p>
          <a:p>
            <a:r>
              <a:rPr lang="en-US" dirty="0" smtClean="0"/>
              <a:t>Say </a:t>
            </a:r>
            <a:r>
              <a:rPr lang="en-US" dirty="0"/>
              <a:t>we want to perform some computation </a:t>
            </a:r>
            <a:r>
              <a:rPr lang="en-US" dirty="0" smtClean="0"/>
              <a:t>recursively </a:t>
            </a:r>
            <a:r>
              <a:rPr lang="en-US" dirty="0"/>
              <a:t>on a list of size n</a:t>
            </a:r>
          </a:p>
          <a:p>
            <a:pPr lvl="1"/>
            <a:r>
              <a:rPr lang="en-US" dirty="0" smtClean="0"/>
              <a:t>Conceptually</a:t>
            </a:r>
            <a:r>
              <a:rPr lang="en-US" dirty="0"/>
              <a:t>, in each recursive call </a:t>
            </a:r>
            <a:r>
              <a:rPr lang="en-US" dirty="0" smtClean="0"/>
              <a:t>we:</a:t>
            </a:r>
          </a:p>
          <a:p>
            <a:pPr lvl="2"/>
            <a:r>
              <a:rPr lang="en-US" dirty="0" smtClean="0"/>
              <a:t>Perform </a:t>
            </a:r>
            <a:r>
              <a:rPr lang="en-US" dirty="0"/>
              <a:t>some amount of work, call it </a:t>
            </a:r>
            <a:r>
              <a:rPr lang="en-US" dirty="0" smtClean="0"/>
              <a:t>w(n)</a:t>
            </a:r>
          </a:p>
          <a:p>
            <a:pPr lvl="2"/>
            <a:r>
              <a:rPr lang="en-US" dirty="0" smtClean="0"/>
              <a:t>Call </a:t>
            </a:r>
            <a:r>
              <a:rPr lang="en-US" dirty="0"/>
              <a:t>the function recursively with a smaller portion of the </a:t>
            </a:r>
            <a:r>
              <a:rPr lang="en-US" dirty="0" smtClean="0"/>
              <a:t>list</a:t>
            </a:r>
          </a:p>
          <a:p>
            <a:pPr lvl="2"/>
            <a:endParaRPr lang="en-US" dirty="0"/>
          </a:p>
          <a:p>
            <a:r>
              <a:rPr lang="en-US" dirty="0"/>
              <a:t>So, if we do w(n) work per step, and reduce the </a:t>
            </a:r>
            <a:r>
              <a:rPr lang="en-US" dirty="0" smtClean="0"/>
              <a:t>problem size in </a:t>
            </a:r>
            <a:r>
              <a:rPr lang="en-US" dirty="0"/>
              <a:t>the next recursive call by 1, we do total work:</a:t>
            </a:r>
          </a:p>
          <a:p>
            <a:pPr marL="914400" lvl="2" indent="0">
              <a:buNone/>
            </a:pPr>
            <a:r>
              <a:rPr lang="en-US" dirty="0" smtClean="0"/>
              <a:t>	</a:t>
            </a:r>
            <a:r>
              <a:rPr lang="en-US" sz="3300" dirty="0" smtClean="0"/>
              <a:t>T(n</a:t>
            </a:r>
            <a:r>
              <a:rPr lang="en-US" sz="3300" dirty="0"/>
              <a:t>)=w(n)+T(n-1)</a:t>
            </a:r>
          </a:p>
          <a:p>
            <a:r>
              <a:rPr lang="en-US" dirty="0"/>
              <a:t>With some base case, like T(1)=</a:t>
            </a:r>
            <a:r>
              <a:rPr lang="en-US" dirty="0" smtClean="0"/>
              <a:t>5=O(1)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46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Example Recursive code: sum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9600" y="4953000"/>
            <a:ext cx="7772400" cy="76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Each time </a:t>
            </a:r>
            <a:r>
              <a:rPr lang="en-US" sz="2000" b="1" dirty="0">
                <a:solidFill>
                  <a:srgbClr val="119F33"/>
                </a:solidFill>
              </a:rPr>
              <a:t>help</a:t>
            </a:r>
            <a:r>
              <a:rPr lang="en-US" sz="2000" dirty="0" smtClean="0"/>
              <a:t> is called, it does that O(1) amount of work, and then calls </a:t>
            </a:r>
            <a:r>
              <a:rPr lang="en-US" sz="2000" b="1" dirty="0">
                <a:solidFill>
                  <a:srgbClr val="119F33"/>
                </a:solidFill>
              </a:rPr>
              <a:t>help</a:t>
            </a:r>
            <a:r>
              <a:rPr lang="en-US" sz="2000" dirty="0"/>
              <a:t> </a:t>
            </a:r>
            <a:r>
              <a:rPr lang="en-US" sz="2000" dirty="0" smtClean="0"/>
              <a:t>again on a problem one less than previous problem size.</a:t>
            </a:r>
          </a:p>
          <a:p>
            <a:pPr>
              <a:buNone/>
            </a:pPr>
            <a:r>
              <a:rPr lang="en-US" sz="2000" dirty="0" smtClean="0"/>
              <a:t>Recurrence Relation: </a:t>
            </a:r>
            <a:r>
              <a:rPr lang="en-US" sz="2000" i="1" dirty="0" smtClean="0"/>
              <a:t>T</a:t>
            </a:r>
            <a:r>
              <a:rPr lang="en-US" sz="2000" dirty="0" smtClean="0"/>
              <a:t>(</a:t>
            </a:r>
            <a:r>
              <a:rPr lang="en-US" sz="2000" i="1" dirty="0" smtClean="0"/>
              <a:t>n</a:t>
            </a:r>
            <a:r>
              <a:rPr lang="en-US" sz="2000" dirty="0" smtClean="0"/>
              <a:t>) = </a:t>
            </a:r>
            <a:r>
              <a:rPr lang="en-US" sz="2000" i="1" dirty="0" smtClean="0"/>
              <a:t>O</a:t>
            </a:r>
            <a:r>
              <a:rPr lang="en-US" sz="2000" dirty="0" smtClean="0"/>
              <a:t>(1) + </a:t>
            </a:r>
            <a:r>
              <a:rPr lang="en-US" sz="2000" i="1" dirty="0" smtClean="0"/>
              <a:t>T</a:t>
            </a:r>
            <a:r>
              <a:rPr lang="en-US" sz="2000" dirty="0" smtClean="0"/>
              <a:t>(</a:t>
            </a:r>
            <a:r>
              <a:rPr lang="en-US" sz="2000" i="1" dirty="0" smtClean="0"/>
              <a:t>n</a:t>
            </a:r>
            <a:r>
              <a:rPr lang="en-US" sz="2000" dirty="0" smtClean="0"/>
              <a:t>-1)</a:t>
            </a:r>
          </a:p>
        </p:txBody>
      </p:sp>
      <p:sp>
        <p:nvSpPr>
          <p:cNvPr id="9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581400" y="1905000"/>
            <a:ext cx="5181600" cy="2362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{</a:t>
            </a:r>
          </a:p>
          <a:p>
            <a:pPr>
              <a:lnSpc>
                <a:spcPts val="1800"/>
              </a:lnSpc>
              <a:buNone/>
            </a:pPr>
            <a:r>
              <a:rPr lang="en-US" sz="2000" b="1" kern="0" dirty="0" smtClean="0">
                <a:latin typeface="Courier New" pitchFamily="49" charset="0"/>
              </a:rPr>
              <a:t>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help(arr,0);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smtClean="0">
                <a:solidFill>
                  <a:srgbClr val="119F33"/>
                </a:solidFill>
                <a:latin typeface="Courier New" pitchFamily="49" charset="0"/>
              </a:rPr>
              <a:t>help</a:t>
            </a:r>
            <a:r>
              <a:rPr lang="en-US" sz="2000" b="1" kern="0" dirty="0" smtClean="0">
                <a:latin typeface="Courier New" pitchFamily="49" charset="0"/>
              </a:rPr>
              <a:t>(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[]</a:t>
            </a:r>
            <a:r>
              <a:rPr lang="en-US" sz="2000" b="1" kern="0" dirty="0" err="1" smtClean="0">
                <a:solidFill>
                  <a:srgbClr val="119F33"/>
                </a:solidFill>
                <a:latin typeface="Courier New" pitchFamily="49" charset="0"/>
              </a:rPr>
              <a:t>arr</a:t>
            </a:r>
            <a:r>
              <a:rPr lang="en-US" sz="2000" b="1" kern="0" dirty="0" err="1" smtClean="0">
                <a:latin typeface="Courier New" pitchFamily="49" charset="0"/>
              </a:rPr>
              <a:t>,int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err="1" smtClean="0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b="1" kern="0" dirty="0" smtClean="0">
                <a:latin typeface="Courier New" pitchFamily="49" charset="0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</a:rPr>
              <a:t>if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(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i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==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arr.length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) 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  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</a:rPr>
              <a:t>return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0;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err="1" smtClean="0">
                <a:latin typeface="Courier New" pitchFamily="49" charset="0"/>
              </a:rPr>
              <a:t>arr</a:t>
            </a:r>
            <a:r>
              <a:rPr lang="en-US" sz="2000" b="1" kern="0" dirty="0" smtClean="0">
                <a:latin typeface="Courier New" pitchFamily="49" charset="0"/>
              </a:rPr>
              <a:t>[</a:t>
            </a:r>
            <a:r>
              <a:rPr lang="en-US" sz="2000" b="1" kern="0" dirty="0" err="1" smtClean="0">
                <a:latin typeface="Courier New" pitchFamily="49" charset="0"/>
              </a:rPr>
              <a:t>i</a:t>
            </a:r>
            <a:r>
              <a:rPr lang="en-US" sz="2000" b="1" kern="0" dirty="0" smtClean="0">
                <a:latin typeface="Courier New" pitchFamily="49" charset="0"/>
              </a:rPr>
              <a:t>] + help(arr,i+1);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}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762000" y="1905000"/>
            <a:ext cx="2743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Recursive: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Recurrence is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000" b="0" kern="0" dirty="0" smtClean="0">
                <a:latin typeface="+mn-lt"/>
              </a:rPr>
              <a:t>	some constant amount of work O(1) done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times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64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Solving Recurrence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143000"/>
            <a:ext cx="7772400" cy="49530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Say we have the following recurrence relation:</a:t>
            </a:r>
          </a:p>
          <a:p>
            <a:pPr marL="0" indent="0">
              <a:buNone/>
            </a:pPr>
            <a:r>
              <a:rPr lang="en-US" dirty="0" smtClean="0"/>
              <a:t>		T(n)=6 + T(n-1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		T(1)=9  		</a:t>
            </a:r>
            <a:r>
              <a:rPr lang="en-US" dirty="0" smtClean="0">
                <a:sym typeface="Wingdings" pitchFamily="2" charset="2"/>
              </a:rPr>
              <a:t>base case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Now we just need to solve it; that is, reduce it to a closed </a:t>
            </a:r>
            <a:r>
              <a:rPr lang="en-US" dirty="0" smtClean="0"/>
              <a:t>form.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Start by writing it out:</a:t>
            </a:r>
          </a:p>
          <a:p>
            <a:pPr marL="0" indent="0">
              <a:buNone/>
            </a:pPr>
            <a:r>
              <a:rPr lang="en-US" dirty="0" smtClean="0"/>
              <a:t>	T(n)=6+T(n-1)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smtClean="0"/>
              <a:t>      =6+6+T(n-2)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   =6+6+6+T(n-3)</a:t>
            </a:r>
          </a:p>
          <a:p>
            <a:pPr marL="0" indent="0">
              <a:buNone/>
            </a:pPr>
            <a:r>
              <a:rPr lang="en-US" dirty="0" smtClean="0"/>
              <a:t>	       =</a:t>
            </a:r>
            <a:r>
              <a:rPr lang="en-US" dirty="0"/>
              <a:t>6+6+6+…+6+T(1)  =  6+6+6+…+6+9</a:t>
            </a:r>
          </a:p>
          <a:p>
            <a:pPr marL="0" indent="0">
              <a:buNone/>
            </a:pPr>
            <a:r>
              <a:rPr lang="en-US" dirty="0" smtClean="0"/>
              <a:t>	       =6k+T(n-k)</a:t>
            </a:r>
          </a:p>
          <a:p>
            <a:pPr marL="0" indent="0">
              <a:buNone/>
            </a:pPr>
            <a:r>
              <a:rPr lang="en-US" dirty="0" smtClean="0"/>
              <a:t>       	       =6k+9, where k is the # of times we expanded T()</a:t>
            </a:r>
          </a:p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dirty="0"/>
              <a:t>expanded it out n-1 times, so</a:t>
            </a:r>
          </a:p>
          <a:p>
            <a:pPr marL="0" indent="0">
              <a:buNone/>
            </a:pPr>
            <a:r>
              <a:rPr lang="en-US" dirty="0" smtClean="0"/>
              <a:t>	T(n)=6k+T(n-k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	       =6(n-1)+T(1) = 6(n-1)+9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   =6n+3 = O(n</a:t>
            </a:r>
            <a:r>
              <a:rPr lang="en-US" dirty="0"/>
              <a:t>)</a:t>
            </a:r>
          </a:p>
        </p:txBody>
      </p:sp>
      <p:sp>
        <p:nvSpPr>
          <p:cNvPr id="7" name="TextBox 6"/>
          <p:cNvSpPr txBox="1"/>
          <p:nvPr>
            <p:custDataLst>
              <p:tags r:id="rId3"/>
            </p:custDataLst>
          </p:nvPr>
        </p:nvSpPr>
        <p:spPr>
          <a:xfrm>
            <a:off x="5181600" y="5486400"/>
            <a:ext cx="2999942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Or  When does	n-k=1?</a:t>
            </a:r>
            <a:br>
              <a:rPr lang="en-US" sz="2000" b="0" dirty="0" smtClean="0">
                <a:latin typeface="+mn-lt"/>
              </a:rPr>
            </a:br>
            <a:r>
              <a:rPr lang="en-US" sz="2000" b="0" dirty="0" smtClean="0">
                <a:latin typeface="+mn-lt"/>
              </a:rPr>
              <a:t>Answer: when	k=n-1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30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963101"/>
            <a:ext cx="7772400" cy="40401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Find an integer in a </a:t>
            </a:r>
            <a:r>
              <a:rPr lang="en-US" i="1" dirty="0" smtClean="0"/>
              <a:t>sorted</a:t>
            </a:r>
            <a:r>
              <a:rPr lang="en-US" dirty="0" smtClean="0"/>
              <a:t> array    </a:t>
            </a:r>
            <a:r>
              <a:rPr lang="en-US" b="1" dirty="0" smtClean="0"/>
              <a:t> 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dirty="0" smtClean="0"/>
          </a:p>
        </p:txBody>
      </p:sp>
      <p:grpSp>
        <p:nvGrpSpPr>
          <p:cNvPr id="7" name="Group 53"/>
          <p:cNvGrpSpPr/>
          <p:nvPr>
            <p:custDataLst>
              <p:tags r:id="rId3"/>
            </p:custDataLst>
          </p:nvPr>
        </p:nvGrpSpPr>
        <p:grpSpPr>
          <a:xfrm>
            <a:off x="1676400" y="1071720"/>
            <a:ext cx="5943600" cy="914400"/>
            <a:chOff x="1676400" y="1143000"/>
            <a:chExt cx="5943600" cy="1143000"/>
          </a:xfrm>
        </p:grpSpPr>
        <p:sp>
          <p:nvSpPr>
            <p:cNvPr id="28" name="Rectangle 27"/>
            <p:cNvSpPr/>
            <p:nvPr>
              <p:custDataLst>
                <p:tags r:id="rId5"/>
              </p:custDataLst>
            </p:nvPr>
          </p:nvSpPr>
          <p:spPr bwMode="auto">
            <a:xfrm>
              <a:off x="1676400" y="1143000"/>
              <a:ext cx="5943600" cy="1143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8" name="Group 24"/>
            <p:cNvGrpSpPr>
              <a:grpSpLocks/>
            </p:cNvGrpSpPr>
            <p:nvPr>
              <p:custDataLst>
                <p:tags r:id="rId6"/>
              </p:custDataLst>
            </p:nvPr>
          </p:nvGrpSpPr>
          <p:grpSpPr bwMode="auto">
            <a:xfrm>
              <a:off x="1905000" y="1447800"/>
              <a:ext cx="5518150" cy="533400"/>
              <a:chOff x="864" y="864"/>
              <a:chExt cx="3911" cy="384"/>
            </a:xfrm>
          </p:grpSpPr>
          <p:grpSp>
            <p:nvGrpSpPr>
              <p:cNvPr id="27" name="Group 14"/>
              <p:cNvGrpSpPr>
                <a:grpSpLocks/>
              </p:cNvGrpSpPr>
              <p:nvPr/>
            </p:nvGrpSpPr>
            <p:grpSpPr bwMode="auto">
              <a:xfrm>
                <a:off x="864" y="864"/>
                <a:ext cx="3888" cy="384"/>
                <a:chOff x="864" y="864"/>
                <a:chExt cx="3888" cy="384"/>
              </a:xfrm>
            </p:grpSpPr>
            <p:sp>
              <p:nvSpPr>
                <p:cNvPr id="18" name="Rectangle 4"/>
                <p:cNvSpPr>
                  <a:spLocks noChangeArrowheads="1"/>
                </p:cNvSpPr>
                <p:nvPr>
                  <p:custDataLst>
                    <p:tags r:id="rId16"/>
                  </p:custDataLst>
                </p:nvPr>
              </p:nvSpPr>
              <p:spPr bwMode="auto">
                <a:xfrm>
                  <a:off x="864" y="864"/>
                  <a:ext cx="3888" cy="38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/>
                <p:cNvSpPr>
                  <a:spLocks noChangeShapeType="1"/>
                </p:cNvSpPr>
                <p:nvPr>
                  <p:custDataLst>
                    <p:tags r:id="rId17"/>
                  </p:custDataLst>
                </p:nvPr>
              </p:nvSpPr>
              <p:spPr bwMode="auto">
                <a:xfrm>
                  <a:off x="1296" y="864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Line 7"/>
                <p:cNvSpPr>
                  <a:spLocks noChangeShapeType="1"/>
                </p:cNvSpPr>
                <p:nvPr>
                  <p:custDataLst>
                    <p:tags r:id="rId18"/>
                  </p:custDataLst>
                </p:nvPr>
              </p:nvSpPr>
              <p:spPr bwMode="auto">
                <a:xfrm>
                  <a:off x="1728" y="864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Line 8"/>
                <p:cNvSpPr>
                  <a:spLocks noChangeShapeType="1"/>
                </p:cNvSpPr>
                <p:nvPr>
                  <p:custDataLst>
                    <p:tags r:id="rId19"/>
                  </p:custDataLst>
                </p:nvPr>
              </p:nvSpPr>
              <p:spPr bwMode="auto">
                <a:xfrm>
                  <a:off x="2160" y="864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9"/>
                <p:cNvSpPr>
                  <a:spLocks noChangeShapeType="1"/>
                </p:cNvSpPr>
                <p:nvPr>
                  <p:custDataLst>
                    <p:tags r:id="rId20"/>
                  </p:custDataLst>
                </p:nvPr>
              </p:nvSpPr>
              <p:spPr bwMode="auto">
                <a:xfrm>
                  <a:off x="2592" y="864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Line 10"/>
                <p:cNvSpPr>
                  <a:spLocks noChangeShapeType="1"/>
                </p:cNvSpPr>
                <p:nvPr>
                  <p:custDataLst>
                    <p:tags r:id="rId21"/>
                  </p:custDataLst>
                </p:nvPr>
              </p:nvSpPr>
              <p:spPr bwMode="auto">
                <a:xfrm>
                  <a:off x="3024" y="864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" name="Line 11"/>
                <p:cNvSpPr>
                  <a:spLocks noChangeShapeType="1"/>
                </p:cNvSpPr>
                <p:nvPr>
                  <p:custDataLst>
                    <p:tags r:id="rId22"/>
                  </p:custDataLst>
                </p:nvPr>
              </p:nvSpPr>
              <p:spPr bwMode="auto">
                <a:xfrm>
                  <a:off x="3456" y="864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Line 12"/>
                <p:cNvSpPr>
                  <a:spLocks noChangeShapeType="1"/>
                </p:cNvSpPr>
                <p:nvPr>
                  <p:custDataLst>
                    <p:tags r:id="rId23"/>
                  </p:custDataLst>
                </p:nvPr>
              </p:nvSpPr>
              <p:spPr bwMode="auto">
                <a:xfrm>
                  <a:off x="3888" y="864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Line 13"/>
                <p:cNvSpPr>
                  <a:spLocks noChangeShapeType="1"/>
                </p:cNvSpPr>
                <p:nvPr>
                  <p:custDataLst>
                    <p:tags r:id="rId24"/>
                  </p:custDataLst>
                </p:nvPr>
              </p:nvSpPr>
              <p:spPr bwMode="auto">
                <a:xfrm>
                  <a:off x="4320" y="864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" name="Text Box 15"/>
              <p:cNvSpPr txBox="1"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960" y="912"/>
                <a:ext cx="212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Text Box 16"/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1392" y="912"/>
                <a:ext cx="238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Text Box 17"/>
              <p:cNvSpPr txBox="1"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1824" y="912"/>
                <a:ext cx="238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2" name="Text Box 18"/>
              <p:cNvSpPr txBox="1"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2256" y="912"/>
                <a:ext cx="346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13" name="Text Box 19"/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2688" y="912"/>
                <a:ext cx="346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37</a:t>
                </a:r>
              </a:p>
            </p:txBody>
          </p:sp>
          <p:sp>
            <p:nvSpPr>
              <p:cNvPr id="14" name="Text Box 20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120" y="912"/>
                <a:ext cx="346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50</a:t>
                </a:r>
              </a:p>
            </p:txBody>
          </p:sp>
          <p:sp>
            <p:nvSpPr>
              <p:cNvPr id="15" name="Text Box 21"/>
              <p:cNvSpPr txBox="1"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504" y="912"/>
                <a:ext cx="346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73</a:t>
                </a:r>
              </a:p>
            </p:txBody>
          </p:sp>
          <p:sp>
            <p:nvSpPr>
              <p:cNvPr id="16" name="Text Box 22"/>
              <p:cNvSpPr txBox="1"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984" y="912"/>
                <a:ext cx="347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75</a:t>
                </a:r>
              </a:p>
            </p:txBody>
          </p:sp>
          <p:sp>
            <p:nvSpPr>
              <p:cNvPr id="17" name="Text Box 23"/>
              <p:cNvSpPr txBox="1"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320" y="912"/>
                <a:ext cx="455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chemeClr val="tx1"/>
                    </a:solidFill>
                  </a:rPr>
                  <a:t>126</a:t>
                </a:r>
              </a:p>
            </p:txBody>
          </p:sp>
        </p:grpSp>
      </p:grpSp>
      <p:sp>
        <p:nvSpPr>
          <p:cNvPr id="56" name="Rectangle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99749" y="2285106"/>
            <a:ext cx="7696200" cy="364420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requires array is sorted     </a:t>
            </a:r>
          </a:p>
          <a:p>
            <a:pPr>
              <a:lnSpc>
                <a:spcPts val="1800"/>
              </a:lnSpc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returns whether k is in array</a:t>
            </a:r>
          </a:p>
          <a:p>
            <a:pPr>
              <a:lnSpc>
                <a:spcPts val="1800"/>
              </a:lnSpc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find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[]</a:t>
            </a:r>
            <a:r>
              <a:rPr lang="en-US" sz="20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k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{</a:t>
            </a:r>
          </a:p>
          <a:p>
            <a:pPr>
              <a:lnSpc>
                <a:spcPts val="1800"/>
              </a:lnSpc>
              <a:buNone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help(arr,k,0,arr.length);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err="1" smtClean="0">
                <a:latin typeface="Courier New" pitchFamily="49" charset="0"/>
              </a:rPr>
              <a:t>boolean</a:t>
            </a:r>
            <a:r>
              <a:rPr lang="en-US" sz="2000" b="1" kern="0" dirty="0" smtClean="0">
                <a:latin typeface="Courier New" pitchFamily="49" charset="0"/>
              </a:rPr>
              <a:t> help(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[]</a:t>
            </a:r>
            <a:r>
              <a:rPr lang="en-US" sz="2000" b="1" kern="0" dirty="0" err="1" smtClean="0">
                <a:latin typeface="Courier New" pitchFamily="49" charset="0"/>
              </a:rPr>
              <a:t>arr</a:t>
            </a:r>
            <a:r>
              <a:rPr lang="en-US" sz="2000" b="1" kern="0" dirty="0" smtClean="0">
                <a:latin typeface="Courier New" pitchFamily="49" charset="0"/>
              </a:rPr>
              <a:t>, 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k, 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lo, 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hi) {</a:t>
            </a:r>
          </a:p>
          <a:p>
            <a:pPr marL="342900" lvl="0" indent="-342900">
              <a:lnSpc>
                <a:spcPts val="1800"/>
              </a:lnSpc>
              <a:spcBef>
                <a:spcPts val="200"/>
              </a:spcBef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err="1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mid = (</a:t>
            </a:r>
            <a:r>
              <a:rPr lang="en-US" sz="2000" b="1" kern="0" dirty="0" err="1" smtClean="0">
                <a:latin typeface="Courier New" pitchFamily="49" charset="0"/>
              </a:rPr>
              <a:t>hi+lo</a:t>
            </a:r>
            <a:r>
              <a:rPr lang="en-US" sz="2000" b="1" kern="0" dirty="0" smtClean="0">
                <a:latin typeface="Courier New" pitchFamily="49" charset="0"/>
              </a:rPr>
              <a:t>)/2; </a:t>
            </a:r>
            <a:r>
              <a:rPr lang="en-US" sz="2000" b="1" kern="0" dirty="0" smtClean="0">
                <a:solidFill>
                  <a:srgbClr val="D60093"/>
                </a:solidFill>
                <a:latin typeface="Courier New" pitchFamily="49" charset="0"/>
              </a:rPr>
              <a:t>//i.e., lo+(hi-lo)/2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2000" b="1" kern="0" dirty="0" smtClean="0">
                <a:latin typeface="Courier New" pitchFamily="49" charset="0"/>
              </a:rPr>
              <a:t>(lo==hi)   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false;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2000" b="1" kern="0" dirty="0" smtClean="0">
                <a:latin typeface="Courier New" pitchFamily="49" charset="0"/>
              </a:rPr>
              <a:t>(</a:t>
            </a:r>
            <a:r>
              <a:rPr lang="en-US" sz="2000" b="1" kern="0" dirty="0" err="1" smtClean="0">
                <a:latin typeface="Courier New" pitchFamily="49" charset="0"/>
              </a:rPr>
              <a:t>arr</a:t>
            </a:r>
            <a:r>
              <a:rPr lang="en-US" sz="2000" b="1" kern="0" dirty="0" smtClean="0">
                <a:latin typeface="Courier New" pitchFamily="49" charset="0"/>
              </a:rPr>
              <a:t>[mid]==k)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true;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2000" b="1" kern="0" dirty="0" smtClean="0">
                <a:latin typeface="Courier New" pitchFamily="49" charset="0"/>
              </a:rPr>
              <a:t>(</a:t>
            </a:r>
            <a:r>
              <a:rPr lang="en-US" sz="2000" b="1" kern="0" dirty="0" err="1" smtClean="0">
                <a:latin typeface="Courier New" pitchFamily="49" charset="0"/>
              </a:rPr>
              <a:t>arr</a:t>
            </a:r>
            <a:r>
              <a:rPr lang="en-US" sz="2000" b="1" kern="0" dirty="0" smtClean="0">
                <a:latin typeface="Courier New" pitchFamily="49" charset="0"/>
              </a:rPr>
              <a:t>[mid]&lt; k)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help(arr,k,mid+1,hi);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else</a:t>
            </a:r>
            <a:r>
              <a:rPr lang="en-US" sz="2000" b="1" kern="0" dirty="0" smtClean="0">
                <a:latin typeface="Courier New" pitchFamily="49" charset="0"/>
              </a:rPr>
              <a:t>         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help(</a:t>
            </a:r>
            <a:r>
              <a:rPr lang="en-US" sz="2000" b="1" kern="0" dirty="0" err="1" smtClean="0">
                <a:latin typeface="Courier New" pitchFamily="49" charset="0"/>
              </a:rPr>
              <a:t>arr,k,lo,mid</a:t>
            </a:r>
            <a:r>
              <a:rPr lang="en-US" sz="2000" b="1" kern="0" dirty="0" smtClean="0">
                <a:latin typeface="Courier New" pitchFamily="49" charset="0"/>
              </a:rPr>
              <a:t>);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  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58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56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62000" y="3047999"/>
            <a:ext cx="7696200" cy="36734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requires array is sorted     </a:t>
            </a:r>
          </a:p>
          <a:p>
            <a:pPr>
              <a:lnSpc>
                <a:spcPts val="1800"/>
              </a:lnSpc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returns whether k is in array</a:t>
            </a:r>
          </a:p>
          <a:p>
            <a:pPr>
              <a:lnSpc>
                <a:spcPts val="1800"/>
              </a:lnSpc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find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[]</a:t>
            </a:r>
            <a:r>
              <a:rPr lang="en-US" sz="20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k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{</a:t>
            </a:r>
          </a:p>
          <a:p>
            <a:pPr>
              <a:lnSpc>
                <a:spcPts val="1800"/>
              </a:lnSpc>
              <a:buNone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help(arr,k,0,arr.length);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err="1" smtClean="0">
                <a:latin typeface="Courier New" pitchFamily="49" charset="0"/>
              </a:rPr>
              <a:t>boolean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smtClean="0">
                <a:solidFill>
                  <a:srgbClr val="119F33"/>
                </a:solidFill>
                <a:latin typeface="Courier New" pitchFamily="49" charset="0"/>
              </a:rPr>
              <a:t>help</a:t>
            </a:r>
            <a:r>
              <a:rPr lang="en-US" sz="2000" b="1" kern="0" dirty="0" smtClean="0">
                <a:latin typeface="Courier New" pitchFamily="49" charset="0"/>
              </a:rPr>
              <a:t>(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[]</a:t>
            </a:r>
            <a:r>
              <a:rPr lang="en-US" sz="2000" b="1" kern="0" dirty="0" err="1" smtClean="0">
                <a:solidFill>
                  <a:srgbClr val="119F33"/>
                </a:solidFill>
                <a:latin typeface="Courier New" pitchFamily="49" charset="0"/>
              </a:rPr>
              <a:t>arr</a:t>
            </a:r>
            <a:r>
              <a:rPr lang="en-US" sz="2000" b="1" kern="0" dirty="0" smtClean="0">
                <a:latin typeface="Courier New" pitchFamily="49" charset="0"/>
              </a:rPr>
              <a:t>, 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smtClean="0">
                <a:solidFill>
                  <a:srgbClr val="119F33"/>
                </a:solidFill>
                <a:latin typeface="Courier New" pitchFamily="49" charset="0"/>
              </a:rPr>
              <a:t>k</a:t>
            </a:r>
            <a:r>
              <a:rPr lang="en-US" sz="2000" b="1" kern="0" dirty="0" smtClean="0">
                <a:latin typeface="Courier New" pitchFamily="49" charset="0"/>
              </a:rPr>
              <a:t>, 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smtClean="0">
                <a:solidFill>
                  <a:srgbClr val="119F33"/>
                </a:solidFill>
                <a:latin typeface="Courier New" pitchFamily="49" charset="0"/>
              </a:rPr>
              <a:t>lo</a:t>
            </a:r>
            <a:r>
              <a:rPr lang="en-US" sz="2000" b="1" kern="0" dirty="0" smtClean="0">
                <a:latin typeface="Courier New" pitchFamily="49" charset="0"/>
              </a:rPr>
              <a:t>, 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smtClean="0">
                <a:solidFill>
                  <a:srgbClr val="119F33"/>
                </a:solidFill>
                <a:latin typeface="Courier New" pitchFamily="49" charset="0"/>
              </a:rPr>
              <a:t>hi</a:t>
            </a:r>
            <a:r>
              <a:rPr lang="en-US" sz="2000" b="1" kern="0" dirty="0" smtClean="0">
                <a:latin typeface="Courier New" pitchFamily="49" charset="0"/>
              </a:rPr>
              <a:t>) {</a:t>
            </a:r>
          </a:p>
          <a:p>
            <a:pPr marL="342900" lvl="0" indent="-342900">
              <a:lnSpc>
                <a:spcPts val="1800"/>
              </a:lnSpc>
              <a:spcBef>
                <a:spcPts val="200"/>
              </a:spcBef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err="1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smtClean="0">
                <a:solidFill>
                  <a:srgbClr val="119F33"/>
                </a:solidFill>
                <a:latin typeface="Courier New" pitchFamily="49" charset="0"/>
              </a:rPr>
              <a:t>mid</a:t>
            </a:r>
            <a:r>
              <a:rPr lang="en-US" sz="2000" b="1" kern="0" dirty="0" smtClean="0">
                <a:latin typeface="Courier New" pitchFamily="49" charset="0"/>
              </a:rPr>
              <a:t> = (</a:t>
            </a:r>
            <a:r>
              <a:rPr lang="en-US" sz="2000" b="1" kern="0" dirty="0" err="1" smtClean="0">
                <a:latin typeface="Courier New" pitchFamily="49" charset="0"/>
              </a:rPr>
              <a:t>hi+lo</a:t>
            </a:r>
            <a:r>
              <a:rPr lang="en-US" sz="2000" b="1" kern="0" dirty="0" smtClean="0">
                <a:latin typeface="Courier New" pitchFamily="49" charset="0"/>
              </a:rPr>
              <a:t>)/2;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2000" b="1" kern="0" dirty="0" smtClean="0">
                <a:latin typeface="Courier New" pitchFamily="49" charset="0"/>
              </a:rPr>
              <a:t>(lo==hi)   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false;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2000" b="1" kern="0" dirty="0" smtClean="0">
                <a:latin typeface="Courier New" pitchFamily="49" charset="0"/>
              </a:rPr>
              <a:t>(</a:t>
            </a:r>
            <a:r>
              <a:rPr lang="en-US" sz="2000" b="1" kern="0" dirty="0" err="1" smtClean="0">
                <a:latin typeface="Courier New" pitchFamily="49" charset="0"/>
              </a:rPr>
              <a:t>arr</a:t>
            </a:r>
            <a:r>
              <a:rPr lang="en-US" sz="2000" b="1" kern="0" dirty="0" smtClean="0">
                <a:latin typeface="Courier New" pitchFamily="49" charset="0"/>
              </a:rPr>
              <a:t>[mid]==k)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true;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2000" b="1" kern="0" dirty="0" smtClean="0">
                <a:latin typeface="Courier New" pitchFamily="49" charset="0"/>
              </a:rPr>
              <a:t>(</a:t>
            </a:r>
            <a:r>
              <a:rPr lang="en-US" sz="2000" b="1" kern="0" dirty="0" err="1" smtClean="0">
                <a:latin typeface="Courier New" pitchFamily="49" charset="0"/>
              </a:rPr>
              <a:t>arr</a:t>
            </a:r>
            <a:r>
              <a:rPr lang="en-US" sz="2000" b="1" kern="0" dirty="0" smtClean="0">
                <a:latin typeface="Courier New" pitchFamily="49" charset="0"/>
              </a:rPr>
              <a:t>[mid]&lt; k)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help(arr,k,mid+1,hi);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else</a:t>
            </a:r>
            <a:r>
              <a:rPr lang="en-US" sz="2000" b="1" kern="0" dirty="0" smtClean="0">
                <a:latin typeface="Courier New" pitchFamily="49" charset="0"/>
              </a:rPr>
              <a:t>         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help(</a:t>
            </a:r>
            <a:r>
              <a:rPr lang="en-US" sz="2000" b="1" kern="0" dirty="0" err="1" smtClean="0">
                <a:latin typeface="Courier New" pitchFamily="49" charset="0"/>
              </a:rPr>
              <a:t>arr,k,lo,mid</a:t>
            </a:r>
            <a:r>
              <a:rPr lang="en-US" sz="2000" b="1" kern="0" dirty="0" smtClean="0">
                <a:latin typeface="Courier New" pitchFamily="49" charset="0"/>
              </a:rPr>
              <a:t>);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  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</p:txBody>
      </p:sp>
      <p:sp>
        <p:nvSpPr>
          <p:cNvPr id="31" name="Content Placeholder 2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685800" y="1295400"/>
            <a:ext cx="6858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Best case: 9  steps =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(1)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0" kern="0" dirty="0" smtClean="0">
                <a:latin typeface="+mn-lt"/>
              </a:rPr>
              <a:t>Worst case: </a:t>
            </a:r>
            <a:r>
              <a:rPr lang="en-US" sz="2000" b="0" i="1" kern="0" dirty="0" smtClean="0">
                <a:latin typeface="+mn-lt"/>
              </a:rPr>
              <a:t>T</a:t>
            </a:r>
            <a:r>
              <a:rPr lang="en-US" sz="2000" b="0" kern="0" dirty="0" smtClean="0">
                <a:latin typeface="+mn-lt"/>
              </a:rPr>
              <a:t>(</a:t>
            </a:r>
            <a:r>
              <a:rPr lang="en-US" sz="2000" b="0" i="1" kern="0" dirty="0" smtClean="0">
                <a:latin typeface="+mn-lt"/>
              </a:rPr>
              <a:t>n</a:t>
            </a:r>
            <a:r>
              <a:rPr lang="en-US" sz="2000" b="0" kern="0" dirty="0" smtClean="0">
                <a:latin typeface="+mn-lt"/>
              </a:rPr>
              <a:t>) = 10  + </a:t>
            </a:r>
            <a:r>
              <a:rPr lang="en-US" sz="2000" b="0" i="1" kern="0" dirty="0" smtClean="0">
                <a:latin typeface="+mn-lt"/>
              </a:rPr>
              <a:t>T</a:t>
            </a:r>
            <a:r>
              <a:rPr lang="en-US" sz="2000" b="0" kern="0" dirty="0" smtClean="0">
                <a:latin typeface="+mn-lt"/>
              </a:rPr>
              <a:t>(</a:t>
            </a:r>
            <a:r>
              <a:rPr lang="en-US" sz="2000" b="0" i="1" kern="0" dirty="0" smtClean="0">
                <a:latin typeface="+mn-lt"/>
              </a:rPr>
              <a:t>n</a:t>
            </a:r>
            <a:r>
              <a:rPr lang="en-US" sz="2000" b="0" kern="0" dirty="0" smtClean="0">
                <a:latin typeface="+mn-lt"/>
              </a:rPr>
              <a:t>/2) where </a:t>
            </a:r>
            <a:r>
              <a:rPr lang="en-US" sz="2000" b="0" i="1" kern="0" dirty="0" smtClean="0">
                <a:latin typeface="+mn-lt"/>
              </a:rPr>
              <a:t>n</a:t>
            </a:r>
            <a:r>
              <a:rPr lang="en-US" sz="2000" b="0" kern="0" dirty="0" smtClean="0">
                <a:latin typeface="+mn-lt"/>
              </a:rPr>
              <a:t> is </a:t>
            </a:r>
            <a:r>
              <a:rPr lang="en-US" sz="2000" b="1" kern="0" dirty="0" smtClean="0">
                <a:latin typeface="Courier New" pitchFamily="49" charset="0"/>
                <a:cs typeface="Courier New" pitchFamily="49" charset="0"/>
              </a:rPr>
              <a:t>hi-lo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0" i="1" kern="0" dirty="0" smtClean="0">
                <a:latin typeface="+mn-lt"/>
                <a:cs typeface="Courier New" pitchFamily="49" charset="0"/>
              </a:rPr>
              <a:t>O</a:t>
            </a:r>
            <a:r>
              <a:rPr lang="en-US" sz="2000" b="0" kern="0" dirty="0" smtClean="0">
                <a:latin typeface="+mn-lt"/>
                <a:cs typeface="Courier New" pitchFamily="49" charset="0"/>
              </a:rPr>
              <a:t>(</a:t>
            </a:r>
            <a:r>
              <a:rPr lang="en-US" sz="2000" kern="0" dirty="0" smtClean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sz="2000" b="0" kern="0" dirty="0" smtClean="0">
                <a:latin typeface="+mn-lt"/>
                <a:cs typeface="Courier New" pitchFamily="49" charset="0"/>
              </a:rPr>
              <a:t> </a:t>
            </a:r>
            <a:r>
              <a:rPr lang="en-US" sz="2000" b="0" i="1" kern="0" dirty="0" smtClean="0">
                <a:latin typeface="+mn-lt"/>
                <a:cs typeface="Courier New" pitchFamily="49" charset="0"/>
              </a:rPr>
              <a:t>n</a:t>
            </a:r>
            <a:r>
              <a:rPr lang="en-US" sz="2000" b="0" kern="0" dirty="0" smtClean="0">
                <a:latin typeface="+mn-lt"/>
                <a:cs typeface="Courier New" pitchFamily="49" charset="0"/>
              </a:rPr>
              <a:t>) where </a:t>
            </a:r>
            <a:r>
              <a:rPr lang="en-US" sz="2000" b="0" i="1" kern="0" dirty="0" smtClean="0">
                <a:latin typeface="+mn-lt"/>
                <a:cs typeface="Courier New" pitchFamily="49" charset="0"/>
              </a:rPr>
              <a:t>n</a:t>
            </a:r>
            <a:r>
              <a:rPr lang="en-US" sz="2000" b="0" kern="0" dirty="0" smtClean="0">
                <a:latin typeface="+mn-lt"/>
                <a:cs typeface="Courier New" pitchFamily="49" charset="0"/>
              </a:rPr>
              <a:t> is </a:t>
            </a:r>
            <a:r>
              <a:rPr lang="en-US" sz="2000" kern="0" dirty="0" err="1" smtClean="0">
                <a:latin typeface="Courier New" pitchFamily="49" charset="0"/>
                <a:cs typeface="Courier New" pitchFamily="49" charset="0"/>
              </a:rPr>
              <a:t>array.length</a:t>
            </a:r>
            <a:endParaRPr lang="en-US" sz="2000" kern="0" dirty="0" smtClean="0">
              <a:latin typeface="Courier New" pitchFamily="49" charset="0"/>
              <a:cs typeface="Courier New" pitchFamily="49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Courier New" pitchFamily="49" charset="0"/>
              </a:rPr>
              <a:t>Solve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Courier New" pitchFamily="49" charset="0"/>
              </a:rPr>
              <a:t>recurrence equation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Courier New" pitchFamily="49" charset="0"/>
              </a:rPr>
              <a:t> to know that…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5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r>
              <a:rPr lang="en-US" dirty="0"/>
              <a:t>:  </a:t>
            </a:r>
            <a:r>
              <a:rPr lang="en-US" dirty="0" smtClean="0"/>
              <a:t>Weiss</a:t>
            </a:r>
          </a:p>
          <a:p>
            <a:pPr lvl="1"/>
            <a:r>
              <a:rPr lang="en-US" dirty="0" smtClean="0"/>
              <a:t>Friday:  Algorithm Analysis, 2.1-2.2</a:t>
            </a:r>
          </a:p>
          <a:p>
            <a:pPr lvl="1"/>
            <a:r>
              <a:rPr lang="en-US" dirty="0" smtClean="0"/>
              <a:t>Monday:  Binary Search Trees, 4.1-4.3, </a:t>
            </a:r>
            <a:r>
              <a:rPr lang="en-US" dirty="0" smtClean="0"/>
              <a:t>4.6</a:t>
            </a:r>
          </a:p>
          <a:p>
            <a:r>
              <a:rPr lang="en-US" dirty="0" smtClean="0"/>
              <a:t>Project #1 Due Tuesday</a:t>
            </a:r>
          </a:p>
          <a:p>
            <a:pPr lvl="1"/>
            <a:r>
              <a:rPr lang="en-US" dirty="0" smtClean="0"/>
              <a:t>Write up portion is important</a:t>
            </a:r>
          </a:p>
          <a:p>
            <a:pPr lvl="2"/>
            <a:r>
              <a:rPr lang="en-US" dirty="0" smtClean="0"/>
              <a:t>Linked handout provides guidance</a:t>
            </a:r>
          </a:p>
          <a:p>
            <a:pPr lvl="1"/>
            <a:r>
              <a:rPr lang="en-US" dirty="0" smtClean="0"/>
              <a:t>Run zip experiment and fuzzy testing to reveal bugs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6317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Solving Recurrence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157750"/>
            <a:ext cx="8001000" cy="4495800"/>
          </a:xfrm>
        </p:spPr>
        <p:txBody>
          <a:bodyPr>
            <a:normAutofit fontScale="77500" lnSpcReduction="20000"/>
          </a:bodyPr>
          <a:lstStyle/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Determine the recurrence relation.  What is the base case?</a:t>
            </a:r>
          </a:p>
          <a:p>
            <a:pPr marL="933450" lvl="1" indent="-533400">
              <a:lnSpc>
                <a:spcPct val="90000"/>
              </a:lnSpc>
            </a:pPr>
            <a:r>
              <a:rPr lang="en-US" i="1" dirty="0" smtClean="0">
                <a:solidFill>
                  <a:schemeClr val="accent2"/>
                </a:solidFill>
              </a:rPr>
              <a:t>T</a:t>
            </a:r>
            <a:r>
              <a:rPr lang="en-US" dirty="0" smtClean="0">
                <a:solidFill>
                  <a:schemeClr val="accent2"/>
                </a:solidFill>
              </a:rPr>
              <a:t>(</a:t>
            </a:r>
            <a:r>
              <a:rPr lang="en-US" i="1" dirty="0" smtClean="0">
                <a:solidFill>
                  <a:schemeClr val="accent2"/>
                </a:solidFill>
              </a:rPr>
              <a:t>n</a:t>
            </a:r>
            <a:r>
              <a:rPr lang="en-US" dirty="0" smtClean="0">
                <a:solidFill>
                  <a:schemeClr val="accent2"/>
                </a:solidFill>
              </a:rPr>
              <a:t>) = 10 + </a:t>
            </a:r>
            <a:r>
              <a:rPr lang="en-US" i="1" dirty="0" smtClean="0">
                <a:solidFill>
                  <a:schemeClr val="accent2"/>
                </a:solidFill>
              </a:rPr>
              <a:t>T</a:t>
            </a:r>
            <a:r>
              <a:rPr lang="en-US" dirty="0" smtClean="0">
                <a:solidFill>
                  <a:schemeClr val="accent2"/>
                </a:solidFill>
              </a:rPr>
              <a:t>(</a:t>
            </a:r>
            <a:r>
              <a:rPr lang="en-US" i="1" dirty="0" smtClean="0">
                <a:solidFill>
                  <a:schemeClr val="accent2"/>
                </a:solidFill>
              </a:rPr>
              <a:t>n</a:t>
            </a:r>
            <a:r>
              <a:rPr lang="en-US" dirty="0" smtClean="0">
                <a:solidFill>
                  <a:schemeClr val="accent2"/>
                </a:solidFill>
              </a:rPr>
              <a:t>/2)	</a:t>
            </a:r>
            <a:r>
              <a:rPr lang="en-US" i="1" dirty="0" smtClean="0">
                <a:solidFill>
                  <a:schemeClr val="accent2"/>
                </a:solidFill>
              </a:rPr>
              <a:t>T</a:t>
            </a:r>
            <a:r>
              <a:rPr lang="en-US" dirty="0" smtClean="0">
                <a:solidFill>
                  <a:schemeClr val="accent2"/>
                </a:solidFill>
              </a:rPr>
              <a:t>(1) = 15</a:t>
            </a:r>
            <a:endParaRPr lang="en-US" dirty="0" smtClean="0"/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“Expand” the original relation to find an equivalent general expression </a:t>
            </a:r>
            <a:r>
              <a:rPr lang="en-US" i="1" dirty="0" smtClean="0"/>
              <a:t>in terms of the number of expansions</a:t>
            </a:r>
            <a:r>
              <a:rPr lang="en-US" dirty="0" smtClean="0"/>
              <a:t>.</a:t>
            </a:r>
          </a:p>
          <a:p>
            <a:pPr marL="933450" lvl="1" indent="-533400">
              <a:lnSpc>
                <a:spcPct val="90000"/>
              </a:lnSpc>
            </a:pPr>
            <a:endParaRPr lang="en-US" dirty="0" smtClean="0"/>
          </a:p>
          <a:p>
            <a:pPr marL="933450" lvl="1" indent="-533400">
              <a:lnSpc>
                <a:spcPct val="90000"/>
              </a:lnSpc>
            </a:pPr>
            <a:endParaRPr lang="en-US" dirty="0" smtClean="0"/>
          </a:p>
          <a:p>
            <a:pPr marL="933450" lvl="1" indent="-533400">
              <a:lnSpc>
                <a:spcPct val="90000"/>
              </a:lnSpc>
            </a:pPr>
            <a:endParaRPr lang="en-US" dirty="0" smtClean="0"/>
          </a:p>
          <a:p>
            <a:pPr marL="933450" lvl="1" indent="-533400">
              <a:lnSpc>
                <a:spcPct val="90000"/>
              </a:lnSpc>
            </a:pPr>
            <a:endParaRPr lang="en-US" dirty="0" smtClean="0"/>
          </a:p>
          <a:p>
            <a:pPr marL="933450" lvl="1" indent="-533400">
              <a:lnSpc>
                <a:spcPct val="90000"/>
              </a:lnSpc>
            </a:pPr>
            <a:endParaRPr lang="en-US" dirty="0" smtClean="0"/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Find a closed-form expression by setting </a:t>
            </a:r>
            <a:r>
              <a:rPr lang="en-US" i="1" dirty="0" smtClean="0"/>
              <a:t>the number of expansions</a:t>
            </a:r>
            <a:r>
              <a:rPr lang="en-US" dirty="0" smtClean="0"/>
              <a:t> to a value which reduces the problem to a base case</a:t>
            </a:r>
          </a:p>
          <a:p>
            <a:pPr marL="933450" lvl="1" indent="-533400">
              <a:lnSpc>
                <a:spcPct val="90000"/>
              </a:lnSpc>
            </a:pPr>
            <a:endParaRPr lang="en-US" dirty="0" smtClean="0">
              <a:solidFill>
                <a:schemeClr val="accent2"/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088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sum array 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371600"/>
            <a:ext cx="7772400" cy="457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Two “obviously” linear algorithms: </a:t>
            </a:r>
            <a:r>
              <a:rPr lang="en-US" i="1" dirty="0" smtClean="0"/>
              <a:t>T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= </a:t>
            </a:r>
            <a:r>
              <a:rPr lang="en-US" i="1" dirty="0" smtClean="0"/>
              <a:t>O</a:t>
            </a:r>
            <a:r>
              <a:rPr lang="en-US" dirty="0" smtClean="0"/>
              <a:t>(1) + </a:t>
            </a:r>
            <a:r>
              <a:rPr lang="en-US" i="1" dirty="0" smtClean="0"/>
              <a:t>T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-1)</a:t>
            </a:r>
          </a:p>
        </p:txBody>
      </p:sp>
      <p:sp>
        <p:nvSpPr>
          <p:cNvPr id="8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429000" y="2133600"/>
            <a:ext cx="5257800" cy="1600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{</a:t>
            </a:r>
          </a:p>
          <a:p>
            <a:pPr>
              <a:lnSpc>
                <a:spcPts val="1800"/>
              </a:lnSpc>
              <a:buNone/>
            </a:pPr>
            <a:r>
              <a:rPr lang="en-US" sz="2000" b="1" kern="0" dirty="0" smtClean="0">
                <a:latin typeface="Courier New" pitchFamily="49" charset="0"/>
              </a:rPr>
              <a:t>  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err="1" smtClean="0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b="1" kern="0" dirty="0" smtClean="0">
                <a:latin typeface="Courier New" pitchFamily="49" charset="0"/>
              </a:rPr>
              <a:t> = 0;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</a:rPr>
              <a:t>for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(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int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urier New" pitchFamily="49" charset="0"/>
              </a:rPr>
              <a:t>i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=0;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i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&lt;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arr.length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; </a:t>
            </a:r>
            <a:r>
              <a:rPr lang="en-US" sz="2000" b="1" kern="0" dirty="0" smtClean="0">
                <a:latin typeface="Courier New" pitchFamily="49" charset="0"/>
              </a:rPr>
              <a:t>++</a:t>
            </a:r>
            <a:r>
              <a:rPr lang="en-US" sz="2000" b="1" kern="0" dirty="0" err="1" smtClean="0">
                <a:latin typeface="Courier New" pitchFamily="49" charset="0"/>
              </a:rPr>
              <a:t>i</a:t>
            </a:r>
            <a:r>
              <a:rPr lang="en-US" sz="2000" b="1" kern="0" dirty="0" smtClean="0">
                <a:latin typeface="Courier New" pitchFamily="49" charset="0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   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ans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+=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arr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[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i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];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</a:rPr>
              <a:t>return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ans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;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}</a:t>
            </a:r>
          </a:p>
        </p:txBody>
      </p:sp>
      <p:sp>
        <p:nvSpPr>
          <p:cNvPr id="9" name="Rectangle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505200" y="4191000"/>
            <a:ext cx="5181600" cy="2286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{</a:t>
            </a:r>
          </a:p>
          <a:p>
            <a:pPr>
              <a:lnSpc>
                <a:spcPts val="1800"/>
              </a:lnSpc>
              <a:buNone/>
            </a:pPr>
            <a:r>
              <a:rPr lang="en-US" sz="2000" b="1" kern="0" dirty="0" smtClean="0">
                <a:latin typeface="Courier New" pitchFamily="49" charset="0"/>
              </a:rPr>
              <a:t>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help(arr,0);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smtClean="0">
                <a:solidFill>
                  <a:srgbClr val="119F33"/>
                </a:solidFill>
                <a:latin typeface="Courier New" pitchFamily="49" charset="0"/>
              </a:rPr>
              <a:t>help</a:t>
            </a:r>
            <a:r>
              <a:rPr lang="en-US" sz="2000" b="1" kern="0" dirty="0" smtClean="0">
                <a:latin typeface="Courier New" pitchFamily="49" charset="0"/>
              </a:rPr>
              <a:t>(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[]</a:t>
            </a:r>
            <a:r>
              <a:rPr lang="en-US" sz="2000" b="1" kern="0" dirty="0" err="1" smtClean="0">
                <a:solidFill>
                  <a:srgbClr val="119F33"/>
                </a:solidFill>
                <a:latin typeface="Courier New" pitchFamily="49" charset="0"/>
              </a:rPr>
              <a:t>arr</a:t>
            </a:r>
            <a:r>
              <a:rPr lang="en-US" sz="2000" b="1" kern="0" dirty="0" err="1" smtClean="0">
                <a:latin typeface="Courier New" pitchFamily="49" charset="0"/>
              </a:rPr>
              <a:t>,int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err="1" smtClean="0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b="1" kern="0" dirty="0" smtClean="0">
                <a:latin typeface="Courier New" pitchFamily="49" charset="0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</a:rPr>
              <a:t>if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(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i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==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arr.length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) 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  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</a:rPr>
              <a:t>return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0;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err="1" smtClean="0">
                <a:latin typeface="Courier New" pitchFamily="49" charset="0"/>
              </a:rPr>
              <a:t>arr</a:t>
            </a:r>
            <a:r>
              <a:rPr lang="en-US" sz="2000" b="1" kern="0" dirty="0" smtClean="0">
                <a:latin typeface="Courier New" pitchFamily="49" charset="0"/>
              </a:rPr>
              <a:t>[</a:t>
            </a:r>
            <a:r>
              <a:rPr lang="en-US" sz="2000" b="1" kern="0" dirty="0" err="1" smtClean="0">
                <a:latin typeface="Courier New" pitchFamily="49" charset="0"/>
              </a:rPr>
              <a:t>i</a:t>
            </a:r>
            <a:r>
              <a:rPr lang="en-US" sz="2000" b="1" kern="0" dirty="0" smtClean="0">
                <a:latin typeface="Courier New" pitchFamily="49" charset="0"/>
              </a:rPr>
              <a:t>] + help(arr,i+1);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}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762000" y="4191000"/>
            <a:ext cx="2743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Recursive: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Recurrence is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000" b="0" kern="0" dirty="0" smtClean="0">
                <a:latin typeface="+mn-lt"/>
              </a:rPr>
              <a:t>	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+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 + … +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000" b="0" kern="0" dirty="0" smtClean="0">
                <a:latin typeface="+mn-lt"/>
              </a:rPr>
              <a:t>	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for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times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3" name="Content Placeholder 2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762000" y="2286000"/>
            <a:ext cx="137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Iterative: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63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about a </a:t>
            </a:r>
            <a:r>
              <a:rPr lang="en-US" u="sng" dirty="0" smtClean="0"/>
              <a:t>binary</a:t>
            </a:r>
            <a:r>
              <a:rPr lang="en-US" dirty="0" smtClean="0"/>
              <a:t> version of sum?</a:t>
            </a:r>
            <a:endParaRPr lang="en-US" dirty="0"/>
          </a:p>
        </p:txBody>
      </p:sp>
      <p:sp>
        <p:nvSpPr>
          <p:cNvPr id="10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8200" y="1295400"/>
            <a:ext cx="7315200" cy="2819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{</a:t>
            </a:r>
          </a:p>
          <a:p>
            <a:pPr>
              <a:lnSpc>
                <a:spcPts val="1800"/>
              </a:lnSpc>
              <a:buNone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help(arr,0,arr.length);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smtClean="0">
                <a:solidFill>
                  <a:srgbClr val="119F33"/>
                </a:solidFill>
                <a:latin typeface="Courier New" pitchFamily="49" charset="0"/>
              </a:rPr>
              <a:t>help</a:t>
            </a:r>
            <a:r>
              <a:rPr lang="en-US" sz="2000" b="1" kern="0" dirty="0" smtClean="0">
                <a:latin typeface="Courier New" pitchFamily="49" charset="0"/>
              </a:rPr>
              <a:t>(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[] </a:t>
            </a:r>
            <a:r>
              <a:rPr lang="en-US" sz="2000" b="1" kern="0" dirty="0" err="1" smtClean="0">
                <a:solidFill>
                  <a:srgbClr val="119F33"/>
                </a:solidFill>
                <a:latin typeface="Courier New" pitchFamily="49" charset="0"/>
              </a:rPr>
              <a:t>arr</a:t>
            </a:r>
            <a:r>
              <a:rPr lang="en-US" sz="2000" b="1" kern="0" dirty="0" smtClean="0">
                <a:latin typeface="Courier New" pitchFamily="49" charset="0"/>
              </a:rPr>
              <a:t>, 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smtClean="0">
                <a:solidFill>
                  <a:srgbClr val="119F33"/>
                </a:solidFill>
                <a:latin typeface="Courier New" pitchFamily="49" charset="0"/>
              </a:rPr>
              <a:t>lo</a:t>
            </a:r>
            <a:r>
              <a:rPr lang="en-US" sz="2000" b="1" kern="0" dirty="0" smtClean="0">
                <a:latin typeface="Courier New" pitchFamily="49" charset="0"/>
              </a:rPr>
              <a:t>, 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smtClean="0">
                <a:solidFill>
                  <a:srgbClr val="119F33"/>
                </a:solidFill>
                <a:latin typeface="Courier New" pitchFamily="49" charset="0"/>
              </a:rPr>
              <a:t>hi</a:t>
            </a:r>
            <a:r>
              <a:rPr lang="en-US" sz="2000" b="1" kern="0" dirty="0" smtClean="0">
                <a:latin typeface="Courier New" pitchFamily="49" charset="0"/>
              </a:rPr>
              <a:t>) {</a:t>
            </a:r>
          </a:p>
          <a:p>
            <a:pPr marL="342900" lvl="0" indent="-342900">
              <a:lnSpc>
                <a:spcPts val="1800"/>
              </a:lnSpc>
              <a:spcBef>
                <a:spcPts val="200"/>
              </a:spcBef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2000" b="1" kern="0" dirty="0" smtClean="0">
                <a:latin typeface="Courier New" pitchFamily="49" charset="0"/>
              </a:rPr>
              <a:t>(lo==hi)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0;</a:t>
            </a:r>
          </a:p>
          <a:p>
            <a:pPr marL="342900" indent="-342900">
              <a:lnSpc>
                <a:spcPts val="1800"/>
              </a:lnSpc>
              <a:spcBef>
                <a:spcPts val="200"/>
              </a:spcBef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2000" b="1" kern="0" dirty="0" smtClean="0">
                <a:latin typeface="Courier New" pitchFamily="49" charset="0"/>
              </a:rPr>
              <a:t>(lo==hi-1)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err="1" smtClean="0">
                <a:latin typeface="Courier New" pitchFamily="49" charset="0"/>
              </a:rPr>
              <a:t>arr</a:t>
            </a:r>
            <a:r>
              <a:rPr lang="en-US" sz="2000" b="1" kern="0" dirty="0" smtClean="0">
                <a:latin typeface="Courier New" pitchFamily="49" charset="0"/>
              </a:rPr>
              <a:t>[lo];   </a:t>
            </a:r>
          </a:p>
          <a:p>
            <a:pPr marL="342900" lvl="0" indent="-342900">
              <a:lnSpc>
                <a:spcPts val="1800"/>
              </a:lnSpc>
              <a:spcBef>
                <a:spcPts val="200"/>
              </a:spcBef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err="1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smtClean="0">
                <a:solidFill>
                  <a:srgbClr val="119F33"/>
                </a:solidFill>
                <a:latin typeface="Courier New" pitchFamily="49" charset="0"/>
              </a:rPr>
              <a:t>mid</a:t>
            </a:r>
            <a:r>
              <a:rPr lang="en-US" sz="2000" b="1" kern="0" dirty="0" smtClean="0">
                <a:latin typeface="Courier New" pitchFamily="49" charset="0"/>
              </a:rPr>
              <a:t> = (</a:t>
            </a:r>
            <a:r>
              <a:rPr lang="en-US" sz="2000" b="1" kern="0" dirty="0" err="1" smtClean="0">
                <a:latin typeface="Courier New" pitchFamily="49" charset="0"/>
              </a:rPr>
              <a:t>hi+lo</a:t>
            </a:r>
            <a:r>
              <a:rPr lang="en-US" sz="2000" b="1" kern="0" dirty="0" smtClean="0">
                <a:latin typeface="Courier New" pitchFamily="49" charset="0"/>
              </a:rPr>
              <a:t>)/2;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help(</a:t>
            </a:r>
            <a:r>
              <a:rPr lang="en-US" sz="2000" b="1" kern="0" dirty="0" err="1" smtClean="0">
                <a:latin typeface="Courier New" pitchFamily="49" charset="0"/>
              </a:rPr>
              <a:t>arr,lo,mid</a:t>
            </a:r>
            <a:r>
              <a:rPr lang="en-US" sz="2000" b="1" kern="0" dirty="0" smtClean="0">
                <a:latin typeface="Courier New" pitchFamily="49" charset="0"/>
              </a:rPr>
              <a:t>) + help(</a:t>
            </a:r>
            <a:r>
              <a:rPr lang="en-US" sz="2000" b="1" kern="0" dirty="0" err="1" smtClean="0">
                <a:latin typeface="Courier New" pitchFamily="49" charset="0"/>
              </a:rPr>
              <a:t>arr,mid,hi</a:t>
            </a:r>
            <a:r>
              <a:rPr lang="en-US" sz="2000" b="1" kern="0" dirty="0" smtClean="0">
                <a:latin typeface="Courier New" pitchFamily="49" charset="0"/>
              </a:rPr>
              <a:t>);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  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0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about a </a:t>
            </a:r>
            <a:r>
              <a:rPr lang="en-US" u="sng" dirty="0" smtClean="0"/>
              <a:t>binary</a:t>
            </a:r>
            <a:r>
              <a:rPr lang="en-US" dirty="0" smtClean="0"/>
              <a:t> version of sum?</a:t>
            </a:r>
            <a:endParaRPr lang="en-US" dirty="0"/>
          </a:p>
        </p:txBody>
      </p:sp>
      <p:sp>
        <p:nvSpPr>
          <p:cNvPr id="7" name="Content Placeholder 2"/>
          <p:cNvSpPr txBox="1">
            <a:spLocks noGrp="1"/>
          </p:cNvSpPr>
          <p:nvPr>
            <p:ph idx="1"/>
            <p:custDataLst>
              <p:tags r:id="rId2"/>
            </p:custDataLst>
          </p:nvPr>
        </p:nvSpPr>
        <p:spPr bwMode="auto">
          <a:xfrm>
            <a:off x="762000" y="3810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lvl="0">
              <a:buNone/>
            </a:pPr>
            <a:r>
              <a:rPr kumimoji="0" lang="en-US" sz="2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Recurrence is </a:t>
            </a:r>
            <a:r>
              <a:rPr lang="en-US" sz="2900" i="1" dirty="0" smtClean="0"/>
              <a:t>T</a:t>
            </a:r>
            <a:r>
              <a:rPr lang="en-US" sz="2900" dirty="0" smtClean="0"/>
              <a:t>(</a:t>
            </a:r>
            <a:r>
              <a:rPr lang="en-US" sz="2900" i="1" dirty="0" smtClean="0"/>
              <a:t>n</a:t>
            </a:r>
            <a:r>
              <a:rPr lang="en-US" sz="2900" dirty="0" smtClean="0"/>
              <a:t>) = O(1) + 2</a:t>
            </a:r>
            <a:r>
              <a:rPr lang="en-US" sz="2900" i="1" dirty="0" smtClean="0"/>
              <a:t>T</a:t>
            </a:r>
            <a:r>
              <a:rPr lang="en-US" sz="2900" dirty="0" smtClean="0"/>
              <a:t>(</a:t>
            </a:r>
            <a:r>
              <a:rPr lang="en-US" sz="2900" i="1" dirty="0" smtClean="0"/>
              <a:t>n</a:t>
            </a:r>
            <a:r>
              <a:rPr lang="en-US" sz="2900" dirty="0" smtClean="0"/>
              <a:t>/2)</a:t>
            </a:r>
          </a:p>
          <a:p>
            <a:pPr lvl="1"/>
            <a:r>
              <a:rPr kumimoji="0" lang="en-US" sz="2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1 + 2 + 4 + 8 + …   for </a:t>
            </a:r>
            <a:r>
              <a:rPr kumimoji="0" lang="en-US" sz="29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log</a:t>
            </a:r>
            <a:r>
              <a:rPr kumimoji="0" lang="en-US" sz="2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en-US" sz="29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n</a:t>
            </a:r>
            <a:r>
              <a:rPr kumimoji="0" lang="en-US" sz="2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times</a:t>
            </a:r>
          </a:p>
          <a:p>
            <a:pPr lvl="1"/>
            <a:r>
              <a:rPr kumimoji="0" lang="en-US" sz="2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2</a:t>
            </a:r>
            <a:r>
              <a:rPr kumimoji="0" lang="en-US" sz="2900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(log n)</a:t>
            </a:r>
            <a:r>
              <a:rPr kumimoji="0" lang="en-US" sz="2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– 1 which</a:t>
            </a:r>
            <a:r>
              <a:rPr kumimoji="0" lang="en-US" sz="29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is proportional to </a:t>
            </a:r>
            <a:r>
              <a:rPr kumimoji="0" lang="en-US" sz="29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n</a:t>
            </a:r>
            <a:r>
              <a:rPr kumimoji="0" lang="en-US" sz="29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(by definition of logarithm)</a:t>
            </a:r>
          </a:p>
          <a:p>
            <a:pPr lvl="1"/>
            <a:endParaRPr lang="en-US" sz="2900" baseline="0" dirty="0" smtClean="0"/>
          </a:p>
          <a:p>
            <a:pPr>
              <a:buNone/>
            </a:pPr>
            <a:r>
              <a:rPr kumimoji="0" lang="en-US" sz="29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Easier explanation: it adds each number once while doing little else</a:t>
            </a:r>
          </a:p>
          <a:p>
            <a:pPr>
              <a:buNone/>
            </a:pPr>
            <a:endParaRPr kumimoji="0" lang="en-US" sz="29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>
              <a:buNone/>
            </a:pPr>
            <a:r>
              <a:rPr lang="en-US" sz="2900" dirty="0" smtClean="0"/>
              <a:t>“Obvious”: You can’t do better than </a:t>
            </a:r>
            <a:r>
              <a:rPr lang="en-US" sz="2900" i="1" dirty="0" smtClean="0"/>
              <a:t>O(n)</a:t>
            </a:r>
            <a:r>
              <a:rPr lang="en-US" sz="2900" dirty="0" smtClean="0"/>
              <a:t> – have to read whole array</a:t>
            </a:r>
            <a:endParaRPr kumimoji="0" lang="en-US" sz="29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lvl="1"/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838200" y="1295400"/>
            <a:ext cx="7315200" cy="248285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{</a:t>
            </a:r>
          </a:p>
          <a:p>
            <a:pPr>
              <a:lnSpc>
                <a:spcPts val="1800"/>
              </a:lnSpc>
              <a:buNone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help(arr,0,arr.length);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smtClean="0">
                <a:solidFill>
                  <a:srgbClr val="119F33"/>
                </a:solidFill>
                <a:latin typeface="Courier New" pitchFamily="49" charset="0"/>
              </a:rPr>
              <a:t>help</a:t>
            </a:r>
            <a:r>
              <a:rPr lang="en-US" sz="2000" b="1" kern="0" dirty="0" smtClean="0">
                <a:latin typeface="Courier New" pitchFamily="49" charset="0"/>
              </a:rPr>
              <a:t>(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[] </a:t>
            </a:r>
            <a:r>
              <a:rPr lang="en-US" sz="2000" b="1" kern="0" dirty="0" err="1" smtClean="0">
                <a:solidFill>
                  <a:srgbClr val="119F33"/>
                </a:solidFill>
                <a:latin typeface="Courier New" pitchFamily="49" charset="0"/>
              </a:rPr>
              <a:t>arr</a:t>
            </a:r>
            <a:r>
              <a:rPr lang="en-US" sz="2000" b="1" kern="0" dirty="0" smtClean="0">
                <a:latin typeface="Courier New" pitchFamily="49" charset="0"/>
              </a:rPr>
              <a:t>, 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smtClean="0">
                <a:solidFill>
                  <a:srgbClr val="119F33"/>
                </a:solidFill>
                <a:latin typeface="Courier New" pitchFamily="49" charset="0"/>
              </a:rPr>
              <a:t>lo</a:t>
            </a:r>
            <a:r>
              <a:rPr lang="en-US" sz="2000" b="1" kern="0" dirty="0" smtClean="0">
                <a:latin typeface="Courier New" pitchFamily="49" charset="0"/>
              </a:rPr>
              <a:t>, </a:t>
            </a:r>
            <a:r>
              <a:rPr lang="en-US" sz="2000" b="1" kern="0" dirty="0" err="1" smtClean="0"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smtClean="0">
                <a:solidFill>
                  <a:srgbClr val="119F33"/>
                </a:solidFill>
                <a:latin typeface="Courier New" pitchFamily="49" charset="0"/>
              </a:rPr>
              <a:t>hi</a:t>
            </a:r>
            <a:r>
              <a:rPr lang="en-US" sz="2000" b="1" kern="0" dirty="0" smtClean="0">
                <a:latin typeface="Courier New" pitchFamily="49" charset="0"/>
              </a:rPr>
              <a:t>) {</a:t>
            </a:r>
          </a:p>
          <a:p>
            <a:pPr marL="342900" lvl="0" indent="-342900">
              <a:lnSpc>
                <a:spcPts val="1800"/>
              </a:lnSpc>
              <a:spcBef>
                <a:spcPts val="200"/>
              </a:spcBef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2000" b="1" kern="0" dirty="0" smtClean="0">
                <a:latin typeface="Courier New" pitchFamily="49" charset="0"/>
              </a:rPr>
              <a:t>(lo==hi)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0;</a:t>
            </a:r>
          </a:p>
          <a:p>
            <a:pPr marL="342900" indent="-342900">
              <a:lnSpc>
                <a:spcPts val="1800"/>
              </a:lnSpc>
              <a:spcBef>
                <a:spcPts val="200"/>
              </a:spcBef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2000" b="1" kern="0" dirty="0" smtClean="0">
                <a:latin typeface="Courier New" pitchFamily="49" charset="0"/>
              </a:rPr>
              <a:t>(lo==hi-1)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err="1" smtClean="0">
                <a:latin typeface="Courier New" pitchFamily="49" charset="0"/>
              </a:rPr>
              <a:t>arr</a:t>
            </a:r>
            <a:r>
              <a:rPr lang="en-US" sz="2000" b="1" kern="0" dirty="0" smtClean="0">
                <a:latin typeface="Courier New" pitchFamily="49" charset="0"/>
              </a:rPr>
              <a:t>[lo];   </a:t>
            </a:r>
          </a:p>
          <a:p>
            <a:pPr marL="342900" lvl="0" indent="-342900">
              <a:lnSpc>
                <a:spcPts val="1800"/>
              </a:lnSpc>
              <a:spcBef>
                <a:spcPts val="200"/>
              </a:spcBef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err="1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z="2000" b="1" kern="0" dirty="0" smtClean="0">
                <a:latin typeface="Courier New" pitchFamily="49" charset="0"/>
              </a:rPr>
              <a:t> </a:t>
            </a:r>
            <a:r>
              <a:rPr lang="en-US" sz="2000" b="1" kern="0" dirty="0" smtClean="0">
                <a:solidFill>
                  <a:srgbClr val="119F33"/>
                </a:solidFill>
                <a:latin typeface="Courier New" pitchFamily="49" charset="0"/>
              </a:rPr>
              <a:t>mid</a:t>
            </a:r>
            <a:r>
              <a:rPr lang="en-US" sz="2000" b="1" kern="0" dirty="0" smtClean="0">
                <a:latin typeface="Courier New" pitchFamily="49" charset="0"/>
              </a:rPr>
              <a:t> = (</a:t>
            </a:r>
            <a:r>
              <a:rPr lang="en-US" sz="2000" b="1" kern="0" dirty="0" err="1" smtClean="0">
                <a:latin typeface="Courier New" pitchFamily="49" charset="0"/>
              </a:rPr>
              <a:t>hi+lo</a:t>
            </a:r>
            <a:r>
              <a:rPr lang="en-US" sz="2000" b="1" kern="0" dirty="0" smtClean="0">
                <a:latin typeface="Courier New" pitchFamily="49" charset="0"/>
              </a:rPr>
              <a:t>)/2;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   </a:t>
            </a:r>
            <a:r>
              <a:rPr lang="en-US" sz="2000" b="1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 smtClean="0">
                <a:latin typeface="Courier New" pitchFamily="49" charset="0"/>
              </a:rPr>
              <a:t> help(</a:t>
            </a:r>
            <a:r>
              <a:rPr lang="en-US" sz="2000" b="1" kern="0" dirty="0" err="1" smtClean="0">
                <a:latin typeface="Courier New" pitchFamily="49" charset="0"/>
              </a:rPr>
              <a:t>arr,lo,mid</a:t>
            </a:r>
            <a:r>
              <a:rPr lang="en-US" sz="2000" b="1" kern="0" dirty="0" smtClean="0">
                <a:latin typeface="Courier New" pitchFamily="49" charset="0"/>
              </a:rPr>
              <a:t>) + help(</a:t>
            </a:r>
            <a:r>
              <a:rPr lang="en-US" sz="2000" b="1" kern="0" dirty="0" err="1" smtClean="0">
                <a:latin typeface="Courier New" pitchFamily="49" charset="0"/>
              </a:rPr>
              <a:t>arr,mid,hi</a:t>
            </a:r>
            <a:r>
              <a:rPr lang="en-US" sz="2000" b="1" kern="0" dirty="0" smtClean="0">
                <a:latin typeface="Courier New" pitchFamily="49" charset="0"/>
              </a:rPr>
              <a:t>);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latin typeface="Courier New" pitchFamily="49" charset="0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   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214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Parallelism teaser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371600"/>
            <a:ext cx="7772400" cy="914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But suppose we could do two recursive calls </a:t>
            </a:r>
            <a:r>
              <a:rPr lang="en-US" i="1" dirty="0" smtClean="0"/>
              <a:t>at the same time</a:t>
            </a:r>
          </a:p>
          <a:p>
            <a:pPr lvl="1"/>
            <a:r>
              <a:rPr lang="en-US" i="1" dirty="0" smtClean="0"/>
              <a:t>Like having a friend do half the work for you!</a:t>
            </a:r>
            <a:endParaRPr lang="en-US" i="1" dirty="0"/>
          </a:p>
        </p:txBody>
      </p:sp>
      <p:grpSp>
        <p:nvGrpSpPr>
          <p:cNvPr id="12" name="Group 11"/>
          <p:cNvGrpSpPr/>
          <p:nvPr>
            <p:custDataLst>
              <p:tags r:id="rId3"/>
            </p:custDataLst>
          </p:nvPr>
        </p:nvGrpSpPr>
        <p:grpSpPr>
          <a:xfrm>
            <a:off x="990600" y="2201862"/>
            <a:ext cx="7315200" cy="2446338"/>
            <a:chOff x="990600" y="2278062"/>
            <a:chExt cx="7315200" cy="2446338"/>
          </a:xfrm>
        </p:grpSpPr>
        <p:sp>
          <p:nvSpPr>
            <p:cNvPr id="7" name="Rectangle 3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990600" y="2278062"/>
              <a:ext cx="7315200" cy="2362200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ts val="1800"/>
                </a:lnSpc>
                <a:buNone/>
              </a:pPr>
              <a:r>
                <a:rPr lang="en-US" sz="2000" b="1" dirty="0" err="1" smtClean="0"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2000" b="1" dirty="0" smtClean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2000" b="1" dirty="0" smtClean="0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</a:rPr>
                <a:t>sum</a:t>
              </a:r>
              <a:r>
                <a:rPr lang="en-US" sz="2000" b="1" dirty="0" smtClean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2000" b="1" dirty="0" err="1" smtClean="0"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2000" b="1" dirty="0" smtClean="0">
                  <a:latin typeface="Courier New" pitchFamily="49" charset="0"/>
                  <a:cs typeface="Courier New" pitchFamily="49" charset="0"/>
                </a:rPr>
                <a:t>[]</a:t>
              </a:r>
              <a:r>
                <a:rPr lang="en-US" sz="2000" b="1" dirty="0" err="1" smtClean="0">
                  <a:solidFill>
                    <a:srgbClr val="00B050"/>
                  </a:solidFill>
                  <a:latin typeface="Courier New" pitchFamily="49" charset="0"/>
                  <a:cs typeface="Courier New" pitchFamily="49" charset="0"/>
                </a:rPr>
                <a:t>arr</a:t>
              </a:r>
              <a:r>
                <a:rPr lang="en-US" sz="2000" b="1" dirty="0" smtClean="0">
                  <a:latin typeface="Courier New" pitchFamily="49" charset="0"/>
                  <a:cs typeface="Courier New" pitchFamily="49" charset="0"/>
                </a:rPr>
                <a:t>)</a:t>
              </a: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urier New" pitchFamily="49" charset="0"/>
                </a:rPr>
                <a:t>{</a:t>
              </a:r>
            </a:p>
            <a:p>
              <a:pPr>
                <a:lnSpc>
                  <a:spcPts val="1800"/>
                </a:lnSpc>
                <a:buNone/>
              </a:pPr>
              <a:r>
                <a:rPr lang="en-US" sz="2000" b="1" kern="0" dirty="0" smtClean="0">
                  <a:latin typeface="Courier New" pitchFamily="49" charset="0"/>
                </a:rPr>
                <a:t>   </a:t>
              </a:r>
              <a:r>
                <a:rPr lang="en-US" sz="2000" b="1" kern="0" dirty="0" smtClean="0">
                  <a:solidFill>
                    <a:schemeClr val="accent2"/>
                  </a:solidFill>
                  <a:latin typeface="Courier New" pitchFamily="49" charset="0"/>
                </a:rPr>
                <a:t>return</a:t>
              </a:r>
              <a:r>
                <a:rPr lang="en-US" sz="2000" b="1" kern="0" dirty="0" smtClean="0">
                  <a:latin typeface="Courier New" pitchFamily="49" charset="0"/>
                </a:rPr>
                <a:t> help(arr,0,arr.length);</a:t>
              </a:r>
              <a:endPara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endParaRPr>
            </a:p>
            <a:p>
              <a:pPr marL="342900" marR="0" lvl="0" indent="-342900" algn="l" defTabSz="914400" rtl="0" eaLnBrk="1" fontAlgn="base" latinLnBrk="0" hangingPunct="1">
                <a:lnSpc>
                  <a:spcPts val="1800"/>
                </a:lnSpc>
                <a:spcBef>
                  <a:spcPts val="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urier New" pitchFamily="49" charset="0"/>
                </a:rPr>
                <a:t>}</a:t>
              </a:r>
            </a:p>
            <a:p>
              <a:pPr marL="342900" marR="0" lvl="0" indent="-342900" algn="l" defTabSz="914400" rtl="0" eaLnBrk="1" fontAlgn="base" latinLnBrk="0" hangingPunct="1">
                <a:lnSpc>
                  <a:spcPts val="1800"/>
                </a:lnSpc>
                <a:spcBef>
                  <a:spcPts val="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000" b="1" kern="0" dirty="0" err="1" smtClean="0">
                  <a:latin typeface="Courier New" pitchFamily="49" charset="0"/>
                </a:rPr>
                <a:t>int</a:t>
              </a:r>
              <a:r>
                <a:rPr lang="en-US" sz="2000" b="1" kern="0" dirty="0" smtClean="0">
                  <a:latin typeface="Courier New" pitchFamily="49" charset="0"/>
                </a:rPr>
                <a:t> </a:t>
              </a:r>
              <a:r>
                <a:rPr lang="en-US" sz="2000" b="1" kern="0" dirty="0" smtClean="0">
                  <a:solidFill>
                    <a:srgbClr val="119F33"/>
                  </a:solidFill>
                  <a:latin typeface="Courier New" pitchFamily="49" charset="0"/>
                </a:rPr>
                <a:t>help</a:t>
              </a:r>
              <a:r>
                <a:rPr lang="en-US" sz="2000" b="1" kern="0" dirty="0" smtClean="0">
                  <a:latin typeface="Courier New" pitchFamily="49" charset="0"/>
                </a:rPr>
                <a:t>(</a:t>
              </a:r>
              <a:r>
                <a:rPr lang="en-US" sz="2000" b="1" kern="0" dirty="0" err="1" smtClean="0">
                  <a:latin typeface="Courier New" pitchFamily="49" charset="0"/>
                </a:rPr>
                <a:t>int</a:t>
              </a:r>
              <a:r>
                <a:rPr lang="en-US" sz="2000" b="1" kern="0" dirty="0" smtClean="0">
                  <a:latin typeface="Courier New" pitchFamily="49" charset="0"/>
                </a:rPr>
                <a:t>[]</a:t>
              </a:r>
              <a:r>
                <a:rPr lang="en-US" sz="2000" b="1" kern="0" dirty="0" err="1" smtClean="0">
                  <a:solidFill>
                    <a:srgbClr val="119F33"/>
                  </a:solidFill>
                  <a:latin typeface="Courier New" pitchFamily="49" charset="0"/>
                </a:rPr>
                <a:t>arr</a:t>
              </a:r>
              <a:r>
                <a:rPr lang="en-US" sz="2000" b="1" kern="0" dirty="0" smtClean="0">
                  <a:latin typeface="Courier New" pitchFamily="49" charset="0"/>
                </a:rPr>
                <a:t>, </a:t>
              </a:r>
              <a:r>
                <a:rPr lang="en-US" sz="2000" b="1" kern="0" dirty="0" err="1" smtClean="0">
                  <a:latin typeface="Courier New" pitchFamily="49" charset="0"/>
                </a:rPr>
                <a:t>int</a:t>
              </a:r>
              <a:r>
                <a:rPr lang="en-US" sz="2000" b="1" kern="0" dirty="0" smtClean="0">
                  <a:latin typeface="Courier New" pitchFamily="49" charset="0"/>
                </a:rPr>
                <a:t> </a:t>
              </a:r>
              <a:r>
                <a:rPr lang="en-US" sz="2000" b="1" kern="0" dirty="0" smtClean="0">
                  <a:solidFill>
                    <a:srgbClr val="119F33"/>
                  </a:solidFill>
                  <a:latin typeface="Courier New" pitchFamily="49" charset="0"/>
                </a:rPr>
                <a:t>lo</a:t>
              </a:r>
              <a:r>
                <a:rPr lang="en-US" sz="2000" b="1" kern="0" dirty="0" smtClean="0">
                  <a:latin typeface="Courier New" pitchFamily="49" charset="0"/>
                </a:rPr>
                <a:t>, </a:t>
              </a:r>
              <a:r>
                <a:rPr lang="en-US" sz="2000" b="1" kern="0" dirty="0" err="1" smtClean="0">
                  <a:latin typeface="Courier New" pitchFamily="49" charset="0"/>
                </a:rPr>
                <a:t>int</a:t>
              </a:r>
              <a:r>
                <a:rPr lang="en-US" sz="2000" b="1" kern="0" dirty="0" smtClean="0">
                  <a:latin typeface="Courier New" pitchFamily="49" charset="0"/>
                </a:rPr>
                <a:t> </a:t>
              </a:r>
              <a:r>
                <a:rPr lang="en-US" sz="2000" b="1" kern="0" dirty="0" smtClean="0">
                  <a:solidFill>
                    <a:srgbClr val="119F33"/>
                  </a:solidFill>
                  <a:latin typeface="Courier New" pitchFamily="49" charset="0"/>
                </a:rPr>
                <a:t>hi</a:t>
              </a:r>
              <a:r>
                <a:rPr lang="en-US" sz="2000" b="1" kern="0" dirty="0" smtClean="0">
                  <a:latin typeface="Courier New" pitchFamily="49" charset="0"/>
                </a:rPr>
                <a:t>) {</a:t>
              </a:r>
            </a:p>
            <a:p>
              <a:pPr marL="342900" lvl="0" indent="-342900">
                <a:lnSpc>
                  <a:spcPts val="1800"/>
                </a:lnSpc>
                <a:spcBef>
                  <a:spcPts val="200"/>
                </a:spcBef>
                <a:defRPr/>
              </a:pPr>
              <a:r>
                <a:rPr lang="en-US" sz="2000" b="1" kern="0" dirty="0" smtClean="0">
                  <a:latin typeface="Courier New" pitchFamily="49" charset="0"/>
                </a:rPr>
                <a:t>   </a:t>
              </a:r>
              <a:r>
                <a:rPr lang="en-US" sz="2000" b="1" kern="0" dirty="0" smtClean="0">
                  <a:solidFill>
                    <a:schemeClr val="accent2"/>
                  </a:solidFill>
                  <a:latin typeface="Courier New" pitchFamily="49" charset="0"/>
                </a:rPr>
                <a:t>if</a:t>
              </a:r>
              <a:r>
                <a:rPr lang="en-US" sz="2000" b="1" kern="0" dirty="0" smtClean="0">
                  <a:latin typeface="Courier New" pitchFamily="49" charset="0"/>
                </a:rPr>
                <a:t>(lo==hi)   </a:t>
              </a:r>
              <a:r>
                <a:rPr lang="en-US" sz="2000" b="1" kern="0" dirty="0" smtClean="0">
                  <a:solidFill>
                    <a:schemeClr val="accent2"/>
                  </a:solidFill>
                  <a:latin typeface="Courier New" pitchFamily="49" charset="0"/>
                </a:rPr>
                <a:t>return</a:t>
              </a:r>
              <a:r>
                <a:rPr lang="en-US" sz="2000" b="1" kern="0" dirty="0" smtClean="0">
                  <a:latin typeface="Courier New" pitchFamily="49" charset="0"/>
                </a:rPr>
                <a:t> 0;</a:t>
              </a:r>
            </a:p>
            <a:p>
              <a:pPr marL="342900" indent="-342900">
                <a:lnSpc>
                  <a:spcPts val="1800"/>
                </a:lnSpc>
                <a:spcBef>
                  <a:spcPts val="200"/>
                </a:spcBef>
                <a:defRPr/>
              </a:pPr>
              <a:r>
                <a:rPr lang="en-US" sz="2000" b="1" kern="0" dirty="0" smtClean="0">
                  <a:latin typeface="Courier New" pitchFamily="49" charset="0"/>
                </a:rPr>
                <a:t>   </a:t>
              </a:r>
              <a:r>
                <a:rPr lang="en-US" sz="2000" b="1" kern="0" dirty="0" smtClean="0">
                  <a:solidFill>
                    <a:schemeClr val="accent2"/>
                  </a:solidFill>
                  <a:latin typeface="Courier New" pitchFamily="49" charset="0"/>
                </a:rPr>
                <a:t>if</a:t>
              </a:r>
              <a:r>
                <a:rPr lang="en-US" sz="2000" b="1" kern="0" dirty="0" smtClean="0">
                  <a:latin typeface="Courier New" pitchFamily="49" charset="0"/>
                </a:rPr>
                <a:t>(lo==hi-1) </a:t>
              </a:r>
              <a:r>
                <a:rPr lang="en-US" sz="2000" b="1" kern="0" dirty="0" smtClean="0">
                  <a:solidFill>
                    <a:schemeClr val="accent2"/>
                  </a:solidFill>
                  <a:latin typeface="Courier New" pitchFamily="49" charset="0"/>
                </a:rPr>
                <a:t>return</a:t>
              </a:r>
              <a:r>
                <a:rPr lang="en-US" sz="2000" b="1" kern="0" dirty="0" smtClean="0">
                  <a:latin typeface="Courier New" pitchFamily="49" charset="0"/>
                </a:rPr>
                <a:t> </a:t>
              </a:r>
              <a:r>
                <a:rPr lang="en-US" sz="2000" b="1" kern="0" dirty="0" err="1" smtClean="0">
                  <a:latin typeface="Courier New" pitchFamily="49" charset="0"/>
                </a:rPr>
                <a:t>arr</a:t>
              </a:r>
              <a:r>
                <a:rPr lang="en-US" sz="2000" b="1" kern="0" dirty="0" smtClean="0">
                  <a:latin typeface="Courier New" pitchFamily="49" charset="0"/>
                </a:rPr>
                <a:t>[lo];   </a:t>
              </a:r>
            </a:p>
            <a:p>
              <a:pPr marL="342900" lvl="0" indent="-342900">
                <a:lnSpc>
                  <a:spcPts val="1800"/>
                </a:lnSpc>
                <a:spcBef>
                  <a:spcPts val="200"/>
                </a:spcBef>
                <a:defRPr/>
              </a:pPr>
              <a:r>
                <a:rPr lang="en-US" sz="2000" b="1" kern="0" dirty="0" smtClean="0">
                  <a:latin typeface="Courier New" pitchFamily="49" charset="0"/>
                </a:rPr>
                <a:t>   </a:t>
              </a:r>
              <a:r>
                <a:rPr lang="en-US" sz="2000" b="1" kern="0" dirty="0" err="1" smtClean="0">
                  <a:solidFill>
                    <a:schemeClr val="accent2"/>
                  </a:solidFill>
                  <a:latin typeface="Courier New" pitchFamily="49" charset="0"/>
                </a:rPr>
                <a:t>int</a:t>
              </a:r>
              <a:r>
                <a:rPr lang="en-US" sz="2000" b="1" kern="0" dirty="0" smtClean="0">
                  <a:latin typeface="Courier New" pitchFamily="49" charset="0"/>
                </a:rPr>
                <a:t> </a:t>
              </a:r>
              <a:r>
                <a:rPr lang="en-US" sz="2000" b="1" kern="0" dirty="0" smtClean="0">
                  <a:solidFill>
                    <a:srgbClr val="119F33"/>
                  </a:solidFill>
                  <a:latin typeface="Courier New" pitchFamily="49" charset="0"/>
                </a:rPr>
                <a:t>mid</a:t>
              </a:r>
              <a:r>
                <a:rPr lang="en-US" sz="2000" b="1" kern="0" dirty="0" smtClean="0">
                  <a:latin typeface="Courier New" pitchFamily="49" charset="0"/>
                </a:rPr>
                <a:t> = (</a:t>
              </a:r>
              <a:r>
                <a:rPr lang="en-US" sz="2000" b="1" kern="0" dirty="0" err="1" smtClean="0">
                  <a:latin typeface="Courier New" pitchFamily="49" charset="0"/>
                </a:rPr>
                <a:t>hi+lo</a:t>
              </a:r>
              <a:r>
                <a:rPr lang="en-US" sz="2000" b="1" kern="0" dirty="0" smtClean="0">
                  <a:latin typeface="Courier New" pitchFamily="49" charset="0"/>
                </a:rPr>
                <a:t>)/2;</a:t>
              </a:r>
            </a:p>
            <a:p>
              <a:pPr marL="342900" marR="0" lvl="0" indent="-342900" algn="l" defTabSz="914400" rtl="0" eaLnBrk="1" fontAlgn="base" latinLnBrk="0" hangingPunct="1">
                <a:lnSpc>
                  <a:spcPts val="1800"/>
                </a:lnSpc>
                <a:spcBef>
                  <a:spcPts val="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000" b="1" kern="0" dirty="0" smtClean="0">
                  <a:latin typeface="Courier New" pitchFamily="49" charset="0"/>
                </a:rPr>
                <a:t>   </a:t>
              </a:r>
              <a:r>
                <a:rPr lang="en-US" sz="2000" b="1" kern="0" dirty="0" smtClean="0">
                  <a:solidFill>
                    <a:schemeClr val="accent2"/>
                  </a:solidFill>
                  <a:latin typeface="Courier New" pitchFamily="49" charset="0"/>
                </a:rPr>
                <a:t>return</a:t>
              </a:r>
              <a:r>
                <a:rPr lang="en-US" sz="2000" b="1" kern="0" dirty="0" smtClean="0">
                  <a:latin typeface="Courier New" pitchFamily="49" charset="0"/>
                </a:rPr>
                <a:t> help(</a:t>
              </a:r>
              <a:r>
                <a:rPr lang="en-US" sz="2000" b="1" kern="0" dirty="0" err="1" smtClean="0">
                  <a:latin typeface="Courier New" pitchFamily="49" charset="0"/>
                </a:rPr>
                <a:t>arr,lo,mid</a:t>
              </a:r>
              <a:r>
                <a:rPr lang="en-US" sz="2000" b="1" kern="0" dirty="0" smtClean="0">
                  <a:latin typeface="Courier New" pitchFamily="49" charset="0"/>
                </a:rPr>
                <a:t>) + help(</a:t>
              </a:r>
              <a:r>
                <a:rPr lang="en-US" sz="2000" b="1" kern="0" dirty="0" err="1" smtClean="0">
                  <a:latin typeface="Courier New" pitchFamily="49" charset="0"/>
                </a:rPr>
                <a:t>arr,mid,hi</a:t>
              </a:r>
              <a:r>
                <a:rPr lang="en-US" sz="2000" b="1" kern="0" dirty="0" smtClean="0">
                  <a:latin typeface="Courier New" pitchFamily="49" charset="0"/>
                </a:rPr>
                <a:t>);</a:t>
              </a:r>
            </a:p>
            <a:p>
              <a:pPr marL="342900" marR="0" lvl="0" indent="-342900" algn="l" defTabSz="914400" rtl="0" eaLnBrk="1" fontAlgn="base" latinLnBrk="0" hangingPunct="1">
                <a:lnSpc>
                  <a:spcPts val="1800"/>
                </a:lnSpc>
                <a:spcBef>
                  <a:spcPts val="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000" b="1" kern="0" dirty="0" smtClean="0">
                  <a:latin typeface="Courier New" pitchFamily="49" charset="0"/>
                </a:rPr>
                <a:t>}</a:t>
              </a:r>
            </a:p>
            <a:p>
              <a:pPr marL="342900" marR="0" lvl="0" indent="-342900" algn="l" defTabSz="914400" rtl="0" eaLnBrk="1" fontAlgn="base" latinLnBrk="0" hangingPunct="1">
                <a:lnSpc>
                  <a:spcPts val="1800"/>
                </a:lnSpc>
                <a:spcBef>
                  <a:spcPts val="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urier New" pitchFamily="49" charset="0"/>
                </a:rPr>
                <a:t>   </a:t>
              </a:r>
              <a:endPara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endParaRPr>
            </a:p>
          </p:txBody>
        </p:sp>
        <p:sp>
          <p:nvSpPr>
            <p:cNvPr id="8" name="Oval 7"/>
            <p:cNvSpPr/>
            <p:nvPr>
              <p:custDataLst>
                <p:tags r:id="rId7"/>
              </p:custDataLst>
            </p:nvPr>
          </p:nvSpPr>
          <p:spPr bwMode="auto">
            <a:xfrm>
              <a:off x="2362200" y="3962400"/>
              <a:ext cx="2743200" cy="762000"/>
            </a:xfrm>
            <a:prstGeom prst="ellipse">
              <a:avLst/>
            </a:prstGeom>
            <a:noFill/>
            <a:ln w="603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9" name="Oval 8"/>
            <p:cNvSpPr/>
            <p:nvPr>
              <p:custDataLst>
                <p:tags r:id="rId8"/>
              </p:custDataLst>
            </p:nvPr>
          </p:nvSpPr>
          <p:spPr bwMode="auto">
            <a:xfrm>
              <a:off x="5334000" y="3962400"/>
              <a:ext cx="2743200" cy="762000"/>
            </a:xfrm>
            <a:prstGeom prst="ellipse">
              <a:avLst/>
            </a:prstGeom>
            <a:noFill/>
            <a:ln w="603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10" name="Content Placeholder 2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762000" y="47244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0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1" name="Content Placeholder 2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762000" y="4800600"/>
            <a:ext cx="8077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you have as many “friends of friends” as needed, the recurrence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now   </a:t>
            </a:r>
            <a:r>
              <a:rPr kumimoji="0" lang="en-US" sz="20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lang="en-US" sz="2000" b="0" i="1" kern="0" baseline="0" dirty="0" smtClean="0">
                <a:latin typeface="+mn-lt"/>
              </a:rPr>
              <a:t>(n)</a:t>
            </a:r>
            <a:r>
              <a:rPr lang="en-US" sz="2000" b="0" kern="0" dirty="0" smtClean="0">
                <a:latin typeface="+mn-lt"/>
              </a:rPr>
              <a:t> = </a:t>
            </a:r>
            <a:r>
              <a:rPr lang="en-US" sz="2000" b="0" i="1" kern="0" dirty="0" smtClean="0">
                <a:latin typeface="+mn-lt"/>
              </a:rPr>
              <a:t>O(</a:t>
            </a:r>
            <a:r>
              <a:rPr lang="en-US" sz="2000" b="0" kern="0" dirty="0" smtClean="0">
                <a:latin typeface="+mn-lt"/>
              </a:rPr>
              <a:t>1</a:t>
            </a:r>
            <a:r>
              <a:rPr lang="en-US" sz="2000" b="0" i="1" kern="0" dirty="0" smtClean="0">
                <a:latin typeface="+mn-lt"/>
              </a:rPr>
              <a:t>)</a:t>
            </a:r>
            <a:r>
              <a:rPr lang="en-US" sz="2000" b="0" kern="0" dirty="0" smtClean="0">
                <a:latin typeface="+mn-lt"/>
              </a:rPr>
              <a:t> + </a:t>
            </a:r>
            <a:r>
              <a:rPr lang="en-US" sz="2000" b="0" kern="0" dirty="0" smtClean="0">
                <a:solidFill>
                  <a:srgbClr val="FF0000"/>
                </a:solidFill>
                <a:latin typeface="+mn-lt"/>
              </a:rPr>
              <a:t>1</a:t>
            </a:r>
            <a:r>
              <a:rPr lang="en-US" sz="2000" b="0" i="1" kern="0" dirty="0" smtClean="0">
                <a:latin typeface="+mn-lt"/>
              </a:rPr>
              <a:t>T(n/</a:t>
            </a:r>
            <a:r>
              <a:rPr lang="en-US" sz="2000" b="0" kern="0" dirty="0" smtClean="0">
                <a:latin typeface="+mn-lt"/>
              </a:rPr>
              <a:t>2</a:t>
            </a:r>
            <a:r>
              <a:rPr lang="en-US" sz="2000" b="0" i="1" kern="0" dirty="0" smtClean="0">
                <a:latin typeface="+mn-lt"/>
              </a:rPr>
              <a:t>)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–"/>
            </a:pP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O</a:t>
            </a:r>
            <a:r>
              <a:rPr kumimoji="0" lang="en-US" sz="20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(</a:t>
            </a:r>
            <a:r>
              <a:rPr kumimoji="0" lang="en-US" sz="200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log</a:t>
            </a:r>
            <a:r>
              <a:rPr kumimoji="0" lang="en-US" sz="20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n</a:t>
            </a:r>
            <a:r>
              <a:rPr kumimoji="0" lang="en-US" sz="20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) </a:t>
            </a:r>
            <a:r>
              <a:rPr kumimoji="0" lang="en-US" sz="20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: </a:t>
            </a:r>
            <a:r>
              <a:rPr kumimoji="0" lang="en-US" sz="20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same</a:t>
            </a:r>
            <a:r>
              <a:rPr kumimoji="0" lang="en-US" sz="20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recurrence as for </a:t>
            </a:r>
            <a:r>
              <a:rPr kumimoji="0" lang="en-US" sz="200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find</a:t>
            </a:r>
            <a:endParaRPr kumimoji="0" lang="en-US" sz="200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5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Really common recurrences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Should know how to solve recurrences but also recognize some really common ones:</a:t>
            </a:r>
          </a:p>
          <a:p>
            <a:pPr>
              <a:buNone/>
            </a:pPr>
            <a:endParaRPr lang="en-US" sz="600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T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/>
              <a:t>) = </a:t>
            </a:r>
            <a:r>
              <a:rPr lang="en-US" i="1" dirty="0"/>
              <a:t>O</a:t>
            </a:r>
            <a:r>
              <a:rPr lang="en-US" dirty="0"/>
              <a:t>(1) + </a:t>
            </a:r>
            <a:r>
              <a:rPr lang="en-US" i="1" dirty="0"/>
              <a:t>T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/2) 		logarithmic </a:t>
            </a:r>
            <a:r>
              <a:rPr lang="en-US" dirty="0" smtClean="0"/>
              <a:t>	</a:t>
            </a:r>
            <a:r>
              <a:rPr lang="en-US" i="1" dirty="0" smtClean="0"/>
              <a:t>O</a:t>
            </a:r>
            <a:r>
              <a:rPr lang="en-US" dirty="0" smtClean="0"/>
              <a:t>(log n)</a:t>
            </a:r>
          </a:p>
          <a:p>
            <a:pPr>
              <a:buNone/>
            </a:pPr>
            <a:r>
              <a:rPr lang="en-US" i="1" dirty="0"/>
              <a:t>	T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= </a:t>
            </a:r>
            <a:r>
              <a:rPr lang="en-US" i="1" dirty="0"/>
              <a:t>O</a:t>
            </a:r>
            <a:r>
              <a:rPr lang="en-US" dirty="0"/>
              <a:t>(1) + 2</a:t>
            </a:r>
            <a:r>
              <a:rPr lang="en-US" i="1" dirty="0"/>
              <a:t>T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/2) 	</a:t>
            </a:r>
            <a:r>
              <a:rPr lang="en-US" dirty="0" smtClean="0"/>
              <a:t>	linear		</a:t>
            </a:r>
            <a:r>
              <a:rPr lang="en-US" i="1" dirty="0" smtClean="0"/>
              <a:t>O</a:t>
            </a:r>
            <a:r>
              <a:rPr lang="en-US" dirty="0" smtClean="0"/>
              <a:t>(n)</a:t>
            </a:r>
          </a:p>
          <a:p>
            <a:pPr>
              <a:buNone/>
            </a:pPr>
            <a:endParaRPr lang="en-US" sz="700" dirty="0"/>
          </a:p>
          <a:p>
            <a:pPr>
              <a:buNone/>
            </a:pPr>
            <a:r>
              <a:rPr lang="en-US" i="1" dirty="0" smtClean="0"/>
              <a:t>	T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= </a:t>
            </a:r>
            <a:r>
              <a:rPr lang="en-US" i="1" dirty="0" smtClean="0"/>
              <a:t>O</a:t>
            </a:r>
            <a:r>
              <a:rPr lang="en-US" dirty="0" smtClean="0"/>
              <a:t>(1) + </a:t>
            </a:r>
            <a:r>
              <a:rPr lang="en-US" i="1" dirty="0" smtClean="0"/>
              <a:t>T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-1)		linear		</a:t>
            </a:r>
            <a:r>
              <a:rPr lang="en-US" i="1" dirty="0" smtClean="0"/>
              <a:t>O</a:t>
            </a:r>
            <a:r>
              <a:rPr lang="en-US" dirty="0" smtClean="0"/>
              <a:t>(n)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/>
              <a:t>T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=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+ </a:t>
            </a:r>
            <a:r>
              <a:rPr lang="en-US" i="1" dirty="0"/>
              <a:t>T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-1) 		quadratic </a:t>
            </a:r>
            <a:r>
              <a:rPr lang="en-US" dirty="0" smtClean="0"/>
              <a:t>	</a:t>
            </a:r>
            <a:r>
              <a:rPr lang="en-US" i="1" dirty="0" smtClean="0"/>
              <a:t>O</a:t>
            </a:r>
            <a:r>
              <a:rPr lang="en-US" dirty="0" smtClean="0"/>
              <a:t>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endParaRPr lang="en-US" dirty="0"/>
          </a:p>
          <a:p>
            <a:pPr>
              <a:buNone/>
            </a:pPr>
            <a:r>
              <a:rPr lang="en-US" i="1" dirty="0" smtClean="0"/>
              <a:t>	T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= </a:t>
            </a:r>
            <a:r>
              <a:rPr lang="en-US" i="1" dirty="0" smtClean="0"/>
              <a:t>O</a:t>
            </a:r>
            <a:r>
              <a:rPr lang="en-US" dirty="0" smtClean="0"/>
              <a:t>(1) + 2</a:t>
            </a:r>
            <a:r>
              <a:rPr lang="en-US" i="1" dirty="0" smtClean="0"/>
              <a:t>T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-1) 		exponential</a:t>
            </a:r>
            <a:r>
              <a:rPr lang="en-US" dirty="0"/>
              <a:t>	</a:t>
            </a:r>
            <a:r>
              <a:rPr lang="en-US" i="1" dirty="0" smtClean="0"/>
              <a:t>O</a:t>
            </a:r>
            <a:r>
              <a:rPr lang="en-US" dirty="0" smtClean="0"/>
              <a:t>(2</a:t>
            </a:r>
            <a:r>
              <a:rPr lang="en-US" baseline="30000" dirty="0" smtClean="0"/>
              <a:t>n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sz="700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/>
              <a:t>T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=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+ </a:t>
            </a:r>
            <a:r>
              <a:rPr lang="en-US" i="1" dirty="0"/>
              <a:t>T(n/2)</a:t>
            </a:r>
            <a:r>
              <a:rPr lang="en-US" dirty="0"/>
              <a:t> 		linear		</a:t>
            </a:r>
            <a:r>
              <a:rPr lang="en-US" i="1" dirty="0" smtClean="0"/>
              <a:t>O</a:t>
            </a:r>
            <a:r>
              <a:rPr lang="en-US" dirty="0" smtClean="0"/>
              <a:t>(n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i="1" dirty="0" smtClean="0"/>
              <a:t>	T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/>
              <a:t>) =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+ 2</a:t>
            </a:r>
            <a:r>
              <a:rPr lang="en-US" i="1" dirty="0"/>
              <a:t>T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/2) </a:t>
            </a: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err="1" smtClean="0"/>
              <a:t>loglinear</a:t>
            </a:r>
            <a:r>
              <a:rPr lang="en-US" dirty="0" smtClean="0"/>
              <a:t>	</a:t>
            </a:r>
            <a:r>
              <a:rPr lang="en-US" i="1" dirty="0" smtClean="0"/>
              <a:t>O</a:t>
            </a:r>
            <a:r>
              <a:rPr lang="en-US" dirty="0" smtClean="0"/>
              <a:t>(n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/>
              <a:t> n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sz="7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53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DB265-5C1B-4333-9DEA-4389F9495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7AD00-1B01-4D96-9484-7C4119E31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Heap Initialization</a:t>
            </a:r>
          </a:p>
          <a:p>
            <a:pPr lvl="1"/>
            <a:r>
              <a:rPr lang="en-US" dirty="0" smtClean="0"/>
              <a:t>Put n elements into a heap in O(n) </a:t>
            </a:r>
            <a:r>
              <a:rPr lang="en-US" dirty="0" smtClean="0"/>
              <a:t>time</a:t>
            </a:r>
          </a:p>
          <a:p>
            <a:r>
              <a:rPr lang="en-US" dirty="0" smtClean="0"/>
              <a:t>Algorithm analysis for recursive programs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62F5C-8B44-4E3C-B63F-E6A7A1D49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509D7-5E1E-4ECE-9D01-0D3489D2A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DC4D4-553C-42A9-BBF6-1F3AC4A28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38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Arial" charset="0"/>
                <a:cs typeface="Arial" charset="0"/>
              </a:rPr>
              <a:t>Building a </a:t>
            </a:r>
            <a:r>
              <a:rPr lang="en-US" altLang="en-US" dirty="0" smtClean="0">
                <a:latin typeface="Arial" charset="0"/>
                <a:cs typeface="Arial" charset="0"/>
              </a:rPr>
              <a:t>Heap </a:t>
            </a:r>
            <a:endParaRPr lang="en-US" altLang="en-US" dirty="0">
              <a:latin typeface="Arial" charset="0"/>
              <a:cs typeface="Arial" charset="0"/>
            </a:endParaRPr>
          </a:p>
        </p:txBody>
      </p:sp>
      <p:grpSp>
        <p:nvGrpSpPr>
          <p:cNvPr id="29700" name="Group 3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990600" y="1600200"/>
            <a:ext cx="7010400" cy="584200"/>
            <a:chOff x="240" y="1152"/>
            <a:chExt cx="4416" cy="368"/>
          </a:xfrm>
        </p:grpSpPr>
        <p:sp>
          <p:nvSpPr>
            <p:cNvPr id="29701" name="Rectangle 4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60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29702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976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11</a:t>
              </a:r>
            </a:p>
          </p:txBody>
        </p:sp>
        <p:sp>
          <p:nvSpPr>
            <p:cNvPr id="29703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344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29704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712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10</a:t>
              </a:r>
            </a:p>
          </p:txBody>
        </p:sp>
        <p:sp>
          <p:nvSpPr>
            <p:cNvPr id="29705" name="Rectangle 8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08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29706" name="Rectangle 9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44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9</a:t>
              </a:r>
            </a:p>
          </p:txBody>
        </p:sp>
        <p:sp>
          <p:nvSpPr>
            <p:cNvPr id="2970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816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29708" name="Rectangle 1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184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8</a:t>
              </a:r>
            </a:p>
          </p:txBody>
        </p:sp>
        <p:sp>
          <p:nvSpPr>
            <p:cNvPr id="29709" name="Rectangle 1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552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29710" name="Rectangle 1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92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29711" name="Rectangle 1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28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29712" name="Rectangle 1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4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12</a:t>
              </a:r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0F36A8-2048-4CC7-9A32-05FFEC7C4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173B5A-A546-4C99-9397-3F053001B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D2B20-9676-4C29-BD0A-392072A98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BuildHeap: Floyd’s Method</a:t>
            </a:r>
          </a:p>
        </p:txBody>
      </p:sp>
      <p:sp>
        <p:nvSpPr>
          <p:cNvPr id="30724" name="Text Box 16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04800" y="2286000"/>
            <a:ext cx="7145338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Add elements arbitrarily to form a complete tree.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Pretend it’s a heap and fix the heap-order property!</a:t>
            </a:r>
          </a:p>
        </p:txBody>
      </p:sp>
      <p:cxnSp>
        <p:nvCxnSpPr>
          <p:cNvPr id="30725" name="AutoShape 17"/>
          <p:cNvCxnSpPr>
            <a:cxnSpLocks noChangeShapeType="1"/>
          </p:cNvCxnSpPr>
          <p:nvPr>
            <p:custDataLst>
              <p:tags r:id="rId3"/>
            </p:custDataLst>
          </p:nvPr>
        </p:nvCxnSpPr>
        <p:spPr bwMode="auto">
          <a:xfrm flipH="1">
            <a:off x="6265863" y="3200400"/>
            <a:ext cx="463550" cy="609600"/>
          </a:xfrm>
          <a:prstGeom prst="curvedConnector4">
            <a:avLst>
              <a:gd name="adj1" fmla="val -49315"/>
              <a:gd name="adj2" fmla="val 68750"/>
            </a:avLst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26" name="Oval 18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5334000" y="6019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30727" name="Oval 19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4800600" y="6019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7</a:t>
            </a:r>
          </a:p>
        </p:txBody>
      </p:sp>
      <p:sp>
        <p:nvSpPr>
          <p:cNvPr id="30728" name="Oval 20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4267200" y="6019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1</a:t>
            </a:r>
          </a:p>
        </p:txBody>
      </p:sp>
      <p:sp>
        <p:nvSpPr>
          <p:cNvPr id="30729" name="Oval 21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3733800" y="6019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8</a:t>
            </a:r>
          </a:p>
        </p:txBody>
      </p:sp>
      <p:sp>
        <p:nvSpPr>
          <p:cNvPr id="30730" name="Oval 22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3200400" y="6019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4</a:t>
            </a:r>
          </a:p>
        </p:txBody>
      </p:sp>
      <p:sp>
        <p:nvSpPr>
          <p:cNvPr id="30731" name="Oval 23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6667500" y="513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30732" name="Oval 24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5600700" y="5130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30733" name="Oval 25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4533900" y="5130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30734" name="Oval 26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3467100" y="513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30735" name="Oval 27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6134100" y="4241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11</a:t>
            </a:r>
          </a:p>
        </p:txBody>
      </p:sp>
      <p:sp>
        <p:nvSpPr>
          <p:cNvPr id="30736" name="Oval 28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4000500" y="4241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30737" name="Oval 29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5067300" y="3352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12</a:t>
            </a:r>
          </a:p>
        </p:txBody>
      </p:sp>
      <p:cxnSp>
        <p:nvCxnSpPr>
          <p:cNvPr id="30738" name="AutoShape 30"/>
          <p:cNvCxnSpPr>
            <a:cxnSpLocks noChangeShapeType="1"/>
            <a:stCxn id="30737" idx="3"/>
            <a:endCxn id="30736" idx="0"/>
          </p:cNvCxnSpPr>
          <p:nvPr>
            <p:custDataLst>
              <p:tags r:id="rId16"/>
            </p:custDataLst>
          </p:nvPr>
        </p:nvCxnSpPr>
        <p:spPr bwMode="auto">
          <a:xfrm flipH="1">
            <a:off x="4191000" y="36972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9" name="AutoShape 31"/>
          <p:cNvCxnSpPr>
            <a:cxnSpLocks noChangeShapeType="1"/>
            <a:stCxn id="30737" idx="5"/>
            <a:endCxn id="30735" idx="0"/>
          </p:cNvCxnSpPr>
          <p:nvPr>
            <p:custDataLst>
              <p:tags r:id="rId17"/>
            </p:custDataLst>
          </p:nvPr>
        </p:nvCxnSpPr>
        <p:spPr bwMode="auto">
          <a:xfrm>
            <a:off x="5392738" y="36972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0" name="AutoShape 32"/>
          <p:cNvCxnSpPr>
            <a:cxnSpLocks noChangeShapeType="1"/>
            <a:stCxn id="30735" idx="3"/>
            <a:endCxn id="30732" idx="0"/>
          </p:cNvCxnSpPr>
          <p:nvPr>
            <p:custDataLst>
              <p:tags r:id="rId18"/>
            </p:custDataLst>
          </p:nvPr>
        </p:nvCxnSpPr>
        <p:spPr bwMode="auto">
          <a:xfrm flipH="1">
            <a:off x="5791200" y="45862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1" name="AutoShape 33"/>
          <p:cNvCxnSpPr>
            <a:cxnSpLocks noChangeShapeType="1"/>
            <a:stCxn id="30735" idx="5"/>
            <a:endCxn id="30731" idx="0"/>
          </p:cNvCxnSpPr>
          <p:nvPr>
            <p:custDataLst>
              <p:tags r:id="rId19"/>
            </p:custDataLst>
          </p:nvPr>
        </p:nvCxnSpPr>
        <p:spPr bwMode="auto">
          <a:xfrm>
            <a:off x="6459538" y="45862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2" name="AutoShape 34"/>
          <p:cNvCxnSpPr>
            <a:cxnSpLocks noChangeShapeType="1"/>
            <a:stCxn id="30732" idx="3"/>
            <a:endCxn id="30726" idx="0"/>
          </p:cNvCxnSpPr>
          <p:nvPr>
            <p:custDataLst>
              <p:tags r:id="rId20"/>
            </p:custDataLst>
          </p:nvPr>
        </p:nvCxnSpPr>
        <p:spPr bwMode="auto">
          <a:xfrm flipH="1">
            <a:off x="5524500" y="54752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3" name="AutoShape 35"/>
          <p:cNvCxnSpPr>
            <a:cxnSpLocks noChangeShapeType="1"/>
            <a:stCxn id="30736" idx="3"/>
            <a:endCxn id="30734" idx="0"/>
          </p:cNvCxnSpPr>
          <p:nvPr>
            <p:custDataLst>
              <p:tags r:id="rId21"/>
            </p:custDataLst>
          </p:nvPr>
        </p:nvCxnSpPr>
        <p:spPr bwMode="auto">
          <a:xfrm flipH="1">
            <a:off x="3657600" y="45862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4" name="AutoShape 36"/>
          <p:cNvCxnSpPr>
            <a:cxnSpLocks noChangeShapeType="1"/>
            <a:stCxn id="30736" idx="5"/>
            <a:endCxn id="30733" idx="0"/>
          </p:cNvCxnSpPr>
          <p:nvPr>
            <p:custDataLst>
              <p:tags r:id="rId22"/>
            </p:custDataLst>
          </p:nvPr>
        </p:nvCxnSpPr>
        <p:spPr bwMode="auto">
          <a:xfrm>
            <a:off x="4325938" y="45862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5" name="AutoShape 37"/>
          <p:cNvCxnSpPr>
            <a:cxnSpLocks noChangeShapeType="1"/>
            <a:stCxn id="30734" idx="3"/>
            <a:endCxn id="30730" idx="0"/>
          </p:cNvCxnSpPr>
          <p:nvPr>
            <p:custDataLst>
              <p:tags r:id="rId23"/>
            </p:custDataLst>
          </p:nvPr>
        </p:nvCxnSpPr>
        <p:spPr bwMode="auto">
          <a:xfrm flipH="1">
            <a:off x="3390900" y="54752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6" name="AutoShape 38"/>
          <p:cNvCxnSpPr>
            <a:cxnSpLocks noChangeShapeType="1"/>
            <a:stCxn id="30734" idx="5"/>
            <a:endCxn id="30729" idx="0"/>
          </p:cNvCxnSpPr>
          <p:nvPr>
            <p:custDataLst>
              <p:tags r:id="rId24"/>
            </p:custDataLst>
          </p:nvPr>
        </p:nvCxnSpPr>
        <p:spPr bwMode="auto">
          <a:xfrm>
            <a:off x="3792538" y="5475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7" name="AutoShape 39"/>
          <p:cNvCxnSpPr>
            <a:cxnSpLocks noChangeShapeType="1"/>
            <a:stCxn id="30733" idx="3"/>
            <a:endCxn id="30728" idx="0"/>
          </p:cNvCxnSpPr>
          <p:nvPr>
            <p:custDataLst>
              <p:tags r:id="rId25"/>
            </p:custDataLst>
          </p:nvPr>
        </p:nvCxnSpPr>
        <p:spPr bwMode="auto">
          <a:xfrm flipH="1">
            <a:off x="4457700" y="54752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8" name="AutoShape 40"/>
          <p:cNvCxnSpPr>
            <a:cxnSpLocks noChangeShapeType="1"/>
            <a:stCxn id="30733" idx="5"/>
            <a:endCxn id="30727" idx="0"/>
          </p:cNvCxnSpPr>
          <p:nvPr>
            <p:custDataLst>
              <p:tags r:id="rId26"/>
            </p:custDataLst>
          </p:nvPr>
        </p:nvCxnSpPr>
        <p:spPr bwMode="auto">
          <a:xfrm>
            <a:off x="4859338" y="5475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49" name="Text Box 41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04800" y="3581400"/>
            <a:ext cx="21336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Arial" charset="0"/>
                <a:cs typeface="Arial" charset="0"/>
              </a:rPr>
              <a:t>Red nodes need to percolate down</a:t>
            </a:r>
          </a:p>
        </p:txBody>
      </p:sp>
      <p:sp>
        <p:nvSpPr>
          <p:cNvPr id="30750" name="Text Box 41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04800" y="4927600"/>
            <a:ext cx="21336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charset="0"/>
                <a:cs typeface="Arial" charset="0"/>
              </a:rPr>
              <a:t>Key idea</a:t>
            </a:r>
            <a:r>
              <a:rPr lang="en-US" altLang="en-US" sz="2000">
                <a:latin typeface="Arial" charset="0"/>
                <a:cs typeface="Arial" charset="0"/>
              </a:rPr>
              <a:t>:  fix red nodes from </a:t>
            </a:r>
            <a:r>
              <a:rPr lang="en-US" altLang="en-US" sz="2000" b="1">
                <a:latin typeface="Arial" charset="0"/>
                <a:cs typeface="Arial" charset="0"/>
              </a:rPr>
              <a:t>bottom-up</a:t>
            </a:r>
          </a:p>
        </p:txBody>
      </p:sp>
      <p:grpSp>
        <p:nvGrpSpPr>
          <p:cNvPr id="30751" name="Group 3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990600" y="1600200"/>
            <a:ext cx="7010400" cy="584200"/>
            <a:chOff x="240" y="1152"/>
            <a:chExt cx="4416" cy="368"/>
          </a:xfrm>
        </p:grpSpPr>
        <p:sp>
          <p:nvSpPr>
            <p:cNvPr id="30752" name="Rectangle 4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60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30753" name="Rectangle 5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976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11</a:t>
              </a:r>
            </a:p>
          </p:txBody>
        </p:sp>
        <p:sp>
          <p:nvSpPr>
            <p:cNvPr id="30754" name="Rectangle 6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1344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30755" name="Rectangle 7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1712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10</a:t>
              </a:r>
            </a:p>
          </p:txBody>
        </p:sp>
        <p:sp>
          <p:nvSpPr>
            <p:cNvPr id="30756" name="Rectangle 8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208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30757" name="Rectangle 9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244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9</a:t>
              </a:r>
            </a:p>
          </p:txBody>
        </p:sp>
        <p:sp>
          <p:nvSpPr>
            <p:cNvPr id="30758" name="Rectangle 10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2816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30759" name="Rectangle 11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3184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8</a:t>
              </a:r>
            </a:p>
          </p:txBody>
        </p:sp>
        <p:sp>
          <p:nvSpPr>
            <p:cNvPr id="30760" name="Rectangle 12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3552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30761" name="Rectangle 13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392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30762" name="Rectangle 14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428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30763" name="Rectangle 15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4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12</a:t>
              </a:r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461487-F4A9-4C27-B736-9B14CE657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DBA5B8-C4D8-4F7B-A836-1C3A7D36C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C09470-22EA-4443-B0D7-A6AB0D505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BuildHeap: Floyd’s Method</a:t>
            </a:r>
          </a:p>
        </p:txBody>
      </p:sp>
      <p:sp>
        <p:nvSpPr>
          <p:cNvPr id="31748" name="Oval 3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2362200" y="3276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6</a:t>
            </a:r>
          </a:p>
        </p:txBody>
      </p:sp>
      <p:sp>
        <p:nvSpPr>
          <p:cNvPr id="31749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18288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31750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2954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31751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7620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</a:t>
            </a:r>
          </a:p>
        </p:txBody>
      </p:sp>
      <p:sp>
        <p:nvSpPr>
          <p:cNvPr id="31752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2286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</a:t>
            </a:r>
          </a:p>
        </p:txBody>
      </p:sp>
      <p:sp>
        <p:nvSpPr>
          <p:cNvPr id="31753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3695700" y="2387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</a:t>
            </a:r>
          </a:p>
        </p:txBody>
      </p:sp>
      <p:sp>
        <p:nvSpPr>
          <p:cNvPr id="31754" name="Oval 9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2628900" y="2387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2</a:t>
            </a:r>
          </a:p>
        </p:txBody>
      </p:sp>
      <p:sp>
        <p:nvSpPr>
          <p:cNvPr id="31755" name="Oval 10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1562100" y="2387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31756" name="Oval 11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495300" y="2387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757" name="Oval 12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3162300" y="1498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31758" name="Oval 13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1028700" y="1498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1759" name="Oval 1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2095500" y="609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12</a:t>
            </a:r>
          </a:p>
        </p:txBody>
      </p:sp>
      <p:cxnSp>
        <p:nvCxnSpPr>
          <p:cNvPr id="31760" name="AutoShape 15"/>
          <p:cNvCxnSpPr>
            <a:cxnSpLocks noChangeShapeType="1"/>
            <a:stCxn id="31759" idx="3"/>
            <a:endCxn id="31758" idx="0"/>
          </p:cNvCxnSpPr>
          <p:nvPr>
            <p:custDataLst>
              <p:tags r:id="rId14"/>
            </p:custDataLst>
          </p:nvPr>
        </p:nvCxnSpPr>
        <p:spPr bwMode="auto">
          <a:xfrm flipH="1">
            <a:off x="1219200" y="9540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1" name="AutoShape 16"/>
          <p:cNvCxnSpPr>
            <a:cxnSpLocks noChangeShapeType="1"/>
            <a:stCxn id="31759" idx="5"/>
            <a:endCxn id="31757" idx="0"/>
          </p:cNvCxnSpPr>
          <p:nvPr>
            <p:custDataLst>
              <p:tags r:id="rId15"/>
            </p:custDataLst>
          </p:nvPr>
        </p:nvCxnSpPr>
        <p:spPr bwMode="auto">
          <a:xfrm>
            <a:off x="2420938" y="9540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2" name="AutoShape 17"/>
          <p:cNvCxnSpPr>
            <a:cxnSpLocks noChangeShapeType="1"/>
            <a:stCxn id="31757" idx="3"/>
            <a:endCxn id="31754" idx="0"/>
          </p:cNvCxnSpPr>
          <p:nvPr>
            <p:custDataLst>
              <p:tags r:id="rId16"/>
            </p:custDataLst>
          </p:nvPr>
        </p:nvCxnSpPr>
        <p:spPr bwMode="auto">
          <a:xfrm flipH="1">
            <a:off x="2819400" y="1843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3" name="AutoShape 18"/>
          <p:cNvCxnSpPr>
            <a:cxnSpLocks noChangeShapeType="1"/>
            <a:stCxn id="31757" idx="5"/>
            <a:endCxn id="31753" idx="0"/>
          </p:cNvCxnSpPr>
          <p:nvPr>
            <p:custDataLst>
              <p:tags r:id="rId17"/>
            </p:custDataLst>
          </p:nvPr>
        </p:nvCxnSpPr>
        <p:spPr bwMode="auto">
          <a:xfrm>
            <a:off x="3487738" y="1843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4" name="AutoShape 19"/>
          <p:cNvCxnSpPr>
            <a:cxnSpLocks noChangeShapeType="1"/>
            <a:stCxn id="31754" idx="3"/>
            <a:endCxn id="31748" idx="0"/>
          </p:cNvCxnSpPr>
          <p:nvPr>
            <p:custDataLst>
              <p:tags r:id="rId18"/>
            </p:custDataLst>
          </p:nvPr>
        </p:nvCxnSpPr>
        <p:spPr bwMode="auto">
          <a:xfrm flipH="1">
            <a:off x="2552700" y="2732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5" name="AutoShape 20"/>
          <p:cNvCxnSpPr>
            <a:cxnSpLocks noChangeShapeType="1"/>
            <a:stCxn id="31758" idx="3"/>
            <a:endCxn id="31756" idx="0"/>
          </p:cNvCxnSpPr>
          <p:nvPr>
            <p:custDataLst>
              <p:tags r:id="rId19"/>
            </p:custDataLst>
          </p:nvPr>
        </p:nvCxnSpPr>
        <p:spPr bwMode="auto">
          <a:xfrm flipH="1">
            <a:off x="685800" y="1843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6" name="AutoShape 21"/>
          <p:cNvCxnSpPr>
            <a:cxnSpLocks noChangeShapeType="1"/>
            <a:stCxn id="31758" idx="5"/>
            <a:endCxn id="31755" idx="0"/>
          </p:cNvCxnSpPr>
          <p:nvPr>
            <p:custDataLst>
              <p:tags r:id="rId20"/>
            </p:custDataLst>
          </p:nvPr>
        </p:nvCxnSpPr>
        <p:spPr bwMode="auto">
          <a:xfrm>
            <a:off x="1354138" y="1843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7" name="AutoShape 22"/>
          <p:cNvCxnSpPr>
            <a:cxnSpLocks noChangeShapeType="1"/>
            <a:stCxn id="31756" idx="3"/>
            <a:endCxn id="31752" idx="0"/>
          </p:cNvCxnSpPr>
          <p:nvPr>
            <p:custDataLst>
              <p:tags r:id="rId21"/>
            </p:custDataLst>
          </p:nvPr>
        </p:nvCxnSpPr>
        <p:spPr bwMode="auto">
          <a:xfrm flipH="1">
            <a:off x="419100" y="27320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8" name="AutoShape 23"/>
          <p:cNvCxnSpPr>
            <a:cxnSpLocks noChangeShapeType="1"/>
            <a:stCxn id="31756" idx="5"/>
            <a:endCxn id="31751" idx="0"/>
          </p:cNvCxnSpPr>
          <p:nvPr>
            <p:custDataLst>
              <p:tags r:id="rId22"/>
            </p:custDataLst>
          </p:nvPr>
        </p:nvCxnSpPr>
        <p:spPr bwMode="auto">
          <a:xfrm>
            <a:off x="820738" y="2732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9" name="AutoShape 24"/>
          <p:cNvCxnSpPr>
            <a:cxnSpLocks noChangeShapeType="1"/>
            <a:stCxn id="31755" idx="3"/>
            <a:endCxn id="31750" idx="0"/>
          </p:cNvCxnSpPr>
          <p:nvPr>
            <p:custDataLst>
              <p:tags r:id="rId23"/>
            </p:custDataLst>
          </p:nvPr>
        </p:nvCxnSpPr>
        <p:spPr bwMode="auto">
          <a:xfrm flipH="1">
            <a:off x="1485900" y="27320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70" name="AutoShape 25"/>
          <p:cNvCxnSpPr>
            <a:cxnSpLocks noChangeShapeType="1"/>
            <a:stCxn id="31755" idx="5"/>
            <a:endCxn id="31749" idx="0"/>
          </p:cNvCxnSpPr>
          <p:nvPr>
            <p:custDataLst>
              <p:tags r:id="rId24"/>
            </p:custDataLst>
          </p:nvPr>
        </p:nvCxnSpPr>
        <p:spPr bwMode="auto">
          <a:xfrm>
            <a:off x="1887538" y="2732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71" name="Line 26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3962400" y="2057400"/>
            <a:ext cx="914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2" name="Oval 27"/>
          <p:cNvSpPr>
            <a:spLocks noChangeAspect="1" noChangeArrowheads="1"/>
          </p:cNvSpPr>
          <p:nvPr>
            <p:custDataLst>
              <p:tags r:id="rId26"/>
            </p:custDataLst>
          </p:nvPr>
        </p:nvSpPr>
        <p:spPr bwMode="auto">
          <a:xfrm>
            <a:off x="6667500" y="3276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6</a:t>
            </a:r>
          </a:p>
        </p:txBody>
      </p:sp>
      <p:sp>
        <p:nvSpPr>
          <p:cNvPr id="31773" name="Oval 28"/>
          <p:cNvSpPr>
            <a:spLocks noChangeAspect="1" noChangeArrowheads="1"/>
          </p:cNvSpPr>
          <p:nvPr>
            <p:custDataLst>
              <p:tags r:id="rId27"/>
            </p:custDataLst>
          </p:nvPr>
        </p:nvSpPr>
        <p:spPr bwMode="auto">
          <a:xfrm>
            <a:off x="61341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31774" name="Oval 29"/>
          <p:cNvSpPr>
            <a:spLocks noChangeAspect="1" noChangeArrowheads="1"/>
          </p:cNvSpPr>
          <p:nvPr>
            <p:custDataLst>
              <p:tags r:id="rId28"/>
            </p:custDataLst>
          </p:nvPr>
        </p:nvSpPr>
        <p:spPr bwMode="auto">
          <a:xfrm>
            <a:off x="5600700" y="3276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10</a:t>
            </a:r>
          </a:p>
        </p:txBody>
      </p:sp>
      <p:sp>
        <p:nvSpPr>
          <p:cNvPr id="31775" name="Oval 30"/>
          <p:cNvSpPr>
            <a:spLocks noChangeAspect="1" noChangeArrowheads="1"/>
          </p:cNvSpPr>
          <p:nvPr>
            <p:custDataLst>
              <p:tags r:id="rId29"/>
            </p:custDataLst>
          </p:nvPr>
        </p:nvSpPr>
        <p:spPr bwMode="auto">
          <a:xfrm>
            <a:off x="50673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</a:t>
            </a:r>
          </a:p>
        </p:txBody>
      </p:sp>
      <p:sp>
        <p:nvSpPr>
          <p:cNvPr id="31776" name="Oval 31"/>
          <p:cNvSpPr>
            <a:spLocks noChangeAspect="1" noChangeArrowheads="1"/>
          </p:cNvSpPr>
          <p:nvPr>
            <p:custDataLst>
              <p:tags r:id="rId30"/>
            </p:custDataLst>
          </p:nvPr>
        </p:nvSpPr>
        <p:spPr bwMode="auto">
          <a:xfrm>
            <a:off x="45339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</a:t>
            </a:r>
          </a:p>
        </p:txBody>
      </p:sp>
      <p:sp>
        <p:nvSpPr>
          <p:cNvPr id="31777" name="Oval 32"/>
          <p:cNvSpPr>
            <a:spLocks noChangeAspect="1" noChangeArrowheads="1"/>
          </p:cNvSpPr>
          <p:nvPr>
            <p:custDataLst>
              <p:tags r:id="rId31"/>
            </p:custDataLst>
          </p:nvPr>
        </p:nvSpPr>
        <p:spPr bwMode="auto">
          <a:xfrm>
            <a:off x="8001000" y="2387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</a:t>
            </a:r>
          </a:p>
        </p:txBody>
      </p:sp>
      <p:sp>
        <p:nvSpPr>
          <p:cNvPr id="31778" name="Oval 33"/>
          <p:cNvSpPr>
            <a:spLocks noChangeAspect="1" noChangeArrowheads="1"/>
          </p:cNvSpPr>
          <p:nvPr>
            <p:custDataLst>
              <p:tags r:id="rId32"/>
            </p:custDataLst>
          </p:nvPr>
        </p:nvSpPr>
        <p:spPr bwMode="auto">
          <a:xfrm>
            <a:off x="6934200" y="2387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2</a:t>
            </a:r>
          </a:p>
        </p:txBody>
      </p:sp>
      <p:sp>
        <p:nvSpPr>
          <p:cNvPr id="31779" name="Oval 34"/>
          <p:cNvSpPr>
            <a:spLocks noChangeAspect="1" noChangeArrowheads="1"/>
          </p:cNvSpPr>
          <p:nvPr>
            <p:custDataLst>
              <p:tags r:id="rId33"/>
            </p:custDataLst>
          </p:nvPr>
        </p:nvSpPr>
        <p:spPr bwMode="auto">
          <a:xfrm>
            <a:off x="5867400" y="2387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</a:t>
            </a:r>
          </a:p>
        </p:txBody>
      </p:sp>
      <p:sp>
        <p:nvSpPr>
          <p:cNvPr id="31780" name="Oval 35"/>
          <p:cNvSpPr>
            <a:spLocks noChangeAspect="1" noChangeArrowheads="1"/>
          </p:cNvSpPr>
          <p:nvPr>
            <p:custDataLst>
              <p:tags r:id="rId34"/>
            </p:custDataLst>
          </p:nvPr>
        </p:nvSpPr>
        <p:spPr bwMode="auto">
          <a:xfrm>
            <a:off x="4800600" y="2387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781" name="Oval 36"/>
          <p:cNvSpPr>
            <a:spLocks noChangeAspect="1" noChangeArrowheads="1"/>
          </p:cNvSpPr>
          <p:nvPr>
            <p:custDataLst>
              <p:tags r:id="rId35"/>
            </p:custDataLst>
          </p:nvPr>
        </p:nvSpPr>
        <p:spPr bwMode="auto">
          <a:xfrm>
            <a:off x="7467600" y="1498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31782" name="Oval 37"/>
          <p:cNvSpPr>
            <a:spLocks noChangeAspect="1" noChangeArrowheads="1"/>
          </p:cNvSpPr>
          <p:nvPr>
            <p:custDataLst>
              <p:tags r:id="rId36"/>
            </p:custDataLst>
          </p:nvPr>
        </p:nvSpPr>
        <p:spPr bwMode="auto">
          <a:xfrm>
            <a:off x="5334000" y="1498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1783" name="Oval 38"/>
          <p:cNvSpPr>
            <a:spLocks noChangeAspect="1" noChangeArrowheads="1"/>
          </p:cNvSpPr>
          <p:nvPr>
            <p:custDataLst>
              <p:tags r:id="rId37"/>
            </p:custDataLst>
          </p:nvPr>
        </p:nvSpPr>
        <p:spPr bwMode="auto">
          <a:xfrm>
            <a:off x="6400800" y="609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12</a:t>
            </a:r>
          </a:p>
        </p:txBody>
      </p:sp>
      <p:cxnSp>
        <p:nvCxnSpPr>
          <p:cNvPr id="31784" name="AutoShape 39"/>
          <p:cNvCxnSpPr>
            <a:cxnSpLocks noChangeShapeType="1"/>
            <a:stCxn id="31783" idx="3"/>
            <a:endCxn id="31782" idx="0"/>
          </p:cNvCxnSpPr>
          <p:nvPr>
            <p:custDataLst>
              <p:tags r:id="rId38"/>
            </p:custDataLst>
          </p:nvPr>
        </p:nvCxnSpPr>
        <p:spPr bwMode="auto">
          <a:xfrm flipH="1">
            <a:off x="5524500" y="9540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5" name="AutoShape 40"/>
          <p:cNvCxnSpPr>
            <a:cxnSpLocks noChangeShapeType="1"/>
            <a:stCxn id="31783" idx="5"/>
            <a:endCxn id="31781" idx="0"/>
          </p:cNvCxnSpPr>
          <p:nvPr>
            <p:custDataLst>
              <p:tags r:id="rId39"/>
            </p:custDataLst>
          </p:nvPr>
        </p:nvCxnSpPr>
        <p:spPr bwMode="auto">
          <a:xfrm>
            <a:off x="6726238" y="9540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6" name="AutoShape 41"/>
          <p:cNvCxnSpPr>
            <a:cxnSpLocks noChangeShapeType="1"/>
            <a:stCxn id="31781" idx="3"/>
            <a:endCxn id="31778" idx="0"/>
          </p:cNvCxnSpPr>
          <p:nvPr>
            <p:custDataLst>
              <p:tags r:id="rId40"/>
            </p:custDataLst>
          </p:nvPr>
        </p:nvCxnSpPr>
        <p:spPr bwMode="auto">
          <a:xfrm flipH="1">
            <a:off x="7124700" y="1843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7" name="AutoShape 42"/>
          <p:cNvCxnSpPr>
            <a:cxnSpLocks noChangeShapeType="1"/>
            <a:stCxn id="31781" idx="5"/>
            <a:endCxn id="31777" idx="0"/>
          </p:cNvCxnSpPr>
          <p:nvPr>
            <p:custDataLst>
              <p:tags r:id="rId41"/>
            </p:custDataLst>
          </p:nvPr>
        </p:nvCxnSpPr>
        <p:spPr bwMode="auto">
          <a:xfrm>
            <a:off x="7793038" y="1843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8" name="AutoShape 43"/>
          <p:cNvCxnSpPr>
            <a:cxnSpLocks noChangeShapeType="1"/>
            <a:stCxn id="31778" idx="3"/>
            <a:endCxn id="31772" idx="0"/>
          </p:cNvCxnSpPr>
          <p:nvPr>
            <p:custDataLst>
              <p:tags r:id="rId42"/>
            </p:custDataLst>
          </p:nvPr>
        </p:nvCxnSpPr>
        <p:spPr bwMode="auto">
          <a:xfrm flipH="1">
            <a:off x="6858000" y="2732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9" name="AutoShape 44"/>
          <p:cNvCxnSpPr>
            <a:cxnSpLocks noChangeShapeType="1"/>
            <a:stCxn id="31782" idx="3"/>
            <a:endCxn id="31780" idx="0"/>
          </p:cNvCxnSpPr>
          <p:nvPr>
            <p:custDataLst>
              <p:tags r:id="rId43"/>
            </p:custDataLst>
          </p:nvPr>
        </p:nvCxnSpPr>
        <p:spPr bwMode="auto">
          <a:xfrm flipH="1">
            <a:off x="4991100" y="1843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90" name="AutoShape 45"/>
          <p:cNvCxnSpPr>
            <a:cxnSpLocks noChangeShapeType="1"/>
            <a:stCxn id="31782" idx="5"/>
            <a:endCxn id="31779" idx="0"/>
          </p:cNvCxnSpPr>
          <p:nvPr>
            <p:custDataLst>
              <p:tags r:id="rId44"/>
            </p:custDataLst>
          </p:nvPr>
        </p:nvCxnSpPr>
        <p:spPr bwMode="auto">
          <a:xfrm>
            <a:off x="5659438" y="1843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91" name="AutoShape 46"/>
          <p:cNvCxnSpPr>
            <a:cxnSpLocks noChangeShapeType="1"/>
            <a:stCxn id="31780" idx="3"/>
            <a:endCxn id="31776" idx="0"/>
          </p:cNvCxnSpPr>
          <p:nvPr>
            <p:custDataLst>
              <p:tags r:id="rId45"/>
            </p:custDataLst>
          </p:nvPr>
        </p:nvCxnSpPr>
        <p:spPr bwMode="auto">
          <a:xfrm flipH="1">
            <a:off x="4724400" y="27320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92" name="AutoShape 47"/>
          <p:cNvCxnSpPr>
            <a:cxnSpLocks noChangeShapeType="1"/>
            <a:stCxn id="31780" idx="5"/>
            <a:endCxn id="31775" idx="0"/>
          </p:cNvCxnSpPr>
          <p:nvPr>
            <p:custDataLst>
              <p:tags r:id="rId46"/>
            </p:custDataLst>
          </p:nvPr>
        </p:nvCxnSpPr>
        <p:spPr bwMode="auto">
          <a:xfrm>
            <a:off x="5126038" y="2732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93" name="AutoShape 48"/>
          <p:cNvCxnSpPr>
            <a:cxnSpLocks noChangeShapeType="1"/>
            <a:stCxn id="31779" idx="3"/>
            <a:endCxn id="31774" idx="0"/>
          </p:cNvCxnSpPr>
          <p:nvPr>
            <p:custDataLst>
              <p:tags r:id="rId47"/>
            </p:custDataLst>
          </p:nvPr>
        </p:nvCxnSpPr>
        <p:spPr bwMode="auto">
          <a:xfrm flipH="1">
            <a:off x="5791200" y="2732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94" name="AutoShape 49"/>
          <p:cNvCxnSpPr>
            <a:cxnSpLocks noChangeShapeType="1"/>
            <a:stCxn id="31779" idx="5"/>
            <a:endCxn id="31773" idx="0"/>
          </p:cNvCxnSpPr>
          <p:nvPr>
            <p:custDataLst>
              <p:tags r:id="rId48"/>
            </p:custDataLst>
          </p:nvPr>
        </p:nvCxnSpPr>
        <p:spPr bwMode="auto">
          <a:xfrm>
            <a:off x="6192838" y="2732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95" name="Oval 50"/>
          <p:cNvSpPr>
            <a:spLocks noChangeAspect="1" noChangeArrowheads="1"/>
          </p:cNvSpPr>
          <p:nvPr>
            <p:custDataLst>
              <p:tags r:id="rId49"/>
            </p:custDataLst>
          </p:nvPr>
        </p:nvSpPr>
        <p:spPr bwMode="auto">
          <a:xfrm>
            <a:off x="3352800" y="6400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11</a:t>
            </a:r>
          </a:p>
        </p:txBody>
      </p:sp>
      <p:sp>
        <p:nvSpPr>
          <p:cNvPr id="31796" name="Oval 51"/>
          <p:cNvSpPr>
            <a:spLocks noChangeAspect="1" noChangeArrowheads="1"/>
          </p:cNvSpPr>
          <p:nvPr>
            <p:custDataLst>
              <p:tags r:id="rId50"/>
            </p:custDataLst>
          </p:nvPr>
        </p:nvSpPr>
        <p:spPr bwMode="auto">
          <a:xfrm>
            <a:off x="28194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31797" name="Oval 52"/>
          <p:cNvSpPr>
            <a:spLocks noChangeAspect="1" noChangeArrowheads="1"/>
          </p:cNvSpPr>
          <p:nvPr>
            <p:custDataLst>
              <p:tags r:id="rId51"/>
            </p:custDataLst>
          </p:nvPr>
        </p:nvSpPr>
        <p:spPr bwMode="auto">
          <a:xfrm>
            <a:off x="2286000" y="6400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10</a:t>
            </a:r>
          </a:p>
        </p:txBody>
      </p:sp>
      <p:sp>
        <p:nvSpPr>
          <p:cNvPr id="31798" name="Oval 53"/>
          <p:cNvSpPr>
            <a:spLocks noChangeAspect="1" noChangeArrowheads="1"/>
          </p:cNvSpPr>
          <p:nvPr>
            <p:custDataLst>
              <p:tags r:id="rId52"/>
            </p:custDataLst>
          </p:nvPr>
        </p:nvSpPr>
        <p:spPr bwMode="auto">
          <a:xfrm>
            <a:off x="17526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</a:t>
            </a:r>
          </a:p>
        </p:txBody>
      </p:sp>
      <p:sp>
        <p:nvSpPr>
          <p:cNvPr id="31799" name="Oval 54"/>
          <p:cNvSpPr>
            <a:spLocks noChangeAspect="1" noChangeArrowheads="1"/>
          </p:cNvSpPr>
          <p:nvPr>
            <p:custDataLst>
              <p:tags r:id="rId53"/>
            </p:custDataLst>
          </p:nvPr>
        </p:nvSpPr>
        <p:spPr bwMode="auto">
          <a:xfrm>
            <a:off x="12192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</a:t>
            </a:r>
          </a:p>
        </p:txBody>
      </p:sp>
      <p:sp>
        <p:nvSpPr>
          <p:cNvPr id="31800" name="Oval 55"/>
          <p:cNvSpPr>
            <a:spLocks noChangeAspect="1" noChangeArrowheads="1"/>
          </p:cNvSpPr>
          <p:nvPr>
            <p:custDataLst>
              <p:tags r:id="rId54"/>
            </p:custDataLst>
          </p:nvPr>
        </p:nvSpPr>
        <p:spPr bwMode="auto">
          <a:xfrm>
            <a:off x="4686300" y="5511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</a:t>
            </a:r>
          </a:p>
        </p:txBody>
      </p:sp>
      <p:sp>
        <p:nvSpPr>
          <p:cNvPr id="31801" name="Oval 56"/>
          <p:cNvSpPr>
            <a:spLocks noChangeAspect="1" noChangeArrowheads="1"/>
          </p:cNvSpPr>
          <p:nvPr>
            <p:custDataLst>
              <p:tags r:id="rId55"/>
            </p:custDataLst>
          </p:nvPr>
        </p:nvSpPr>
        <p:spPr bwMode="auto">
          <a:xfrm>
            <a:off x="3619500" y="5511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6</a:t>
            </a:r>
          </a:p>
        </p:txBody>
      </p:sp>
      <p:sp>
        <p:nvSpPr>
          <p:cNvPr id="31802" name="Oval 57"/>
          <p:cNvSpPr>
            <a:spLocks noChangeAspect="1" noChangeArrowheads="1"/>
          </p:cNvSpPr>
          <p:nvPr>
            <p:custDataLst>
              <p:tags r:id="rId56"/>
            </p:custDataLst>
          </p:nvPr>
        </p:nvSpPr>
        <p:spPr bwMode="auto">
          <a:xfrm>
            <a:off x="2552700" y="5511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</a:t>
            </a:r>
          </a:p>
        </p:txBody>
      </p:sp>
      <p:sp>
        <p:nvSpPr>
          <p:cNvPr id="31803" name="Oval 58"/>
          <p:cNvSpPr>
            <a:spLocks noChangeAspect="1" noChangeArrowheads="1"/>
          </p:cNvSpPr>
          <p:nvPr>
            <p:custDataLst>
              <p:tags r:id="rId57"/>
            </p:custDataLst>
          </p:nvPr>
        </p:nvSpPr>
        <p:spPr bwMode="auto">
          <a:xfrm>
            <a:off x="1485900" y="5511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804" name="Oval 59"/>
          <p:cNvSpPr>
            <a:spLocks noChangeAspect="1" noChangeArrowheads="1"/>
          </p:cNvSpPr>
          <p:nvPr>
            <p:custDataLst>
              <p:tags r:id="rId58"/>
            </p:custDataLst>
          </p:nvPr>
        </p:nvSpPr>
        <p:spPr bwMode="auto">
          <a:xfrm>
            <a:off x="4152900" y="4622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2</a:t>
            </a:r>
          </a:p>
        </p:txBody>
      </p:sp>
      <p:sp>
        <p:nvSpPr>
          <p:cNvPr id="31805" name="Oval 60"/>
          <p:cNvSpPr>
            <a:spLocks noChangeAspect="1" noChangeArrowheads="1"/>
          </p:cNvSpPr>
          <p:nvPr>
            <p:custDataLst>
              <p:tags r:id="rId59"/>
            </p:custDataLst>
          </p:nvPr>
        </p:nvSpPr>
        <p:spPr bwMode="auto">
          <a:xfrm>
            <a:off x="2019300" y="4622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1806" name="Oval 61"/>
          <p:cNvSpPr>
            <a:spLocks noChangeAspect="1" noChangeArrowheads="1"/>
          </p:cNvSpPr>
          <p:nvPr>
            <p:custDataLst>
              <p:tags r:id="rId60"/>
            </p:custDataLst>
          </p:nvPr>
        </p:nvSpPr>
        <p:spPr bwMode="auto">
          <a:xfrm>
            <a:off x="3086100" y="3733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12</a:t>
            </a:r>
          </a:p>
        </p:txBody>
      </p:sp>
      <p:cxnSp>
        <p:nvCxnSpPr>
          <p:cNvPr id="31807" name="AutoShape 62"/>
          <p:cNvCxnSpPr>
            <a:cxnSpLocks noChangeShapeType="1"/>
            <a:stCxn id="31806" idx="3"/>
            <a:endCxn id="31805" idx="0"/>
          </p:cNvCxnSpPr>
          <p:nvPr>
            <p:custDataLst>
              <p:tags r:id="rId61"/>
            </p:custDataLst>
          </p:nvPr>
        </p:nvCxnSpPr>
        <p:spPr bwMode="auto">
          <a:xfrm flipH="1">
            <a:off x="2209800" y="40782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08" name="AutoShape 63"/>
          <p:cNvCxnSpPr>
            <a:cxnSpLocks noChangeShapeType="1"/>
            <a:stCxn id="31806" idx="5"/>
            <a:endCxn id="31804" idx="0"/>
          </p:cNvCxnSpPr>
          <p:nvPr>
            <p:custDataLst>
              <p:tags r:id="rId62"/>
            </p:custDataLst>
          </p:nvPr>
        </p:nvCxnSpPr>
        <p:spPr bwMode="auto">
          <a:xfrm>
            <a:off x="3411538" y="40782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09" name="AutoShape 64"/>
          <p:cNvCxnSpPr>
            <a:cxnSpLocks noChangeShapeType="1"/>
            <a:stCxn id="31804" idx="3"/>
            <a:endCxn id="31801" idx="0"/>
          </p:cNvCxnSpPr>
          <p:nvPr>
            <p:custDataLst>
              <p:tags r:id="rId63"/>
            </p:custDataLst>
          </p:nvPr>
        </p:nvCxnSpPr>
        <p:spPr bwMode="auto">
          <a:xfrm flipH="1">
            <a:off x="3810000" y="4967288"/>
            <a:ext cx="3984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0" name="AutoShape 65"/>
          <p:cNvCxnSpPr>
            <a:cxnSpLocks noChangeShapeType="1"/>
            <a:stCxn id="31804" idx="5"/>
            <a:endCxn id="31800" idx="0"/>
          </p:cNvCxnSpPr>
          <p:nvPr>
            <p:custDataLst>
              <p:tags r:id="rId64"/>
            </p:custDataLst>
          </p:nvPr>
        </p:nvCxnSpPr>
        <p:spPr bwMode="auto">
          <a:xfrm>
            <a:off x="4478338" y="49672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1" name="AutoShape 66"/>
          <p:cNvCxnSpPr>
            <a:cxnSpLocks noChangeShapeType="1"/>
            <a:stCxn id="31801" idx="3"/>
            <a:endCxn id="31795" idx="0"/>
          </p:cNvCxnSpPr>
          <p:nvPr>
            <p:custDataLst>
              <p:tags r:id="rId65"/>
            </p:custDataLst>
          </p:nvPr>
        </p:nvCxnSpPr>
        <p:spPr bwMode="auto">
          <a:xfrm flipH="1">
            <a:off x="3543300" y="58562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2" name="AutoShape 67"/>
          <p:cNvCxnSpPr>
            <a:cxnSpLocks noChangeShapeType="1"/>
            <a:stCxn id="31805" idx="3"/>
            <a:endCxn id="31803" idx="0"/>
          </p:cNvCxnSpPr>
          <p:nvPr>
            <p:custDataLst>
              <p:tags r:id="rId66"/>
            </p:custDataLst>
          </p:nvPr>
        </p:nvCxnSpPr>
        <p:spPr bwMode="auto">
          <a:xfrm flipH="1">
            <a:off x="1676400" y="49672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3" name="AutoShape 68"/>
          <p:cNvCxnSpPr>
            <a:cxnSpLocks noChangeShapeType="1"/>
            <a:stCxn id="31805" idx="5"/>
            <a:endCxn id="31802" idx="0"/>
          </p:cNvCxnSpPr>
          <p:nvPr>
            <p:custDataLst>
              <p:tags r:id="rId67"/>
            </p:custDataLst>
          </p:nvPr>
        </p:nvCxnSpPr>
        <p:spPr bwMode="auto">
          <a:xfrm>
            <a:off x="2344738" y="49672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4" name="AutoShape 69"/>
          <p:cNvCxnSpPr>
            <a:cxnSpLocks noChangeShapeType="1"/>
            <a:stCxn id="31803" idx="3"/>
            <a:endCxn id="31799" idx="0"/>
          </p:cNvCxnSpPr>
          <p:nvPr>
            <p:custDataLst>
              <p:tags r:id="rId68"/>
            </p:custDataLst>
          </p:nvPr>
        </p:nvCxnSpPr>
        <p:spPr bwMode="auto">
          <a:xfrm flipH="1">
            <a:off x="1409700" y="58562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5" name="AutoShape 70"/>
          <p:cNvCxnSpPr>
            <a:cxnSpLocks noChangeShapeType="1"/>
            <a:stCxn id="31803" idx="5"/>
            <a:endCxn id="31798" idx="0"/>
          </p:cNvCxnSpPr>
          <p:nvPr>
            <p:custDataLst>
              <p:tags r:id="rId69"/>
            </p:custDataLst>
          </p:nvPr>
        </p:nvCxnSpPr>
        <p:spPr bwMode="auto">
          <a:xfrm>
            <a:off x="1811338" y="5856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6" name="AutoShape 71"/>
          <p:cNvCxnSpPr>
            <a:cxnSpLocks noChangeShapeType="1"/>
            <a:stCxn id="31802" idx="3"/>
            <a:endCxn id="31797" idx="0"/>
          </p:cNvCxnSpPr>
          <p:nvPr>
            <p:custDataLst>
              <p:tags r:id="rId70"/>
            </p:custDataLst>
          </p:nvPr>
        </p:nvCxnSpPr>
        <p:spPr bwMode="auto">
          <a:xfrm flipH="1">
            <a:off x="2476500" y="58562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7" name="AutoShape 72"/>
          <p:cNvCxnSpPr>
            <a:cxnSpLocks noChangeShapeType="1"/>
            <a:stCxn id="31802" idx="5"/>
            <a:endCxn id="31796" idx="0"/>
          </p:cNvCxnSpPr>
          <p:nvPr>
            <p:custDataLst>
              <p:tags r:id="rId71"/>
            </p:custDataLst>
          </p:nvPr>
        </p:nvCxnSpPr>
        <p:spPr bwMode="auto">
          <a:xfrm>
            <a:off x="2878138" y="5856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818" name="Oval 73"/>
          <p:cNvSpPr>
            <a:spLocks noChangeAspect="1" noChangeArrowheads="1"/>
          </p:cNvSpPr>
          <p:nvPr>
            <p:custDataLst>
              <p:tags r:id="rId72"/>
            </p:custDataLst>
          </p:nvPr>
        </p:nvSpPr>
        <p:spPr bwMode="auto">
          <a:xfrm>
            <a:off x="7353300" y="6400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11</a:t>
            </a:r>
          </a:p>
        </p:txBody>
      </p:sp>
      <p:sp>
        <p:nvSpPr>
          <p:cNvPr id="31819" name="Oval 74"/>
          <p:cNvSpPr>
            <a:spLocks noChangeAspect="1" noChangeArrowheads="1"/>
          </p:cNvSpPr>
          <p:nvPr>
            <p:custDataLst>
              <p:tags r:id="rId73"/>
            </p:custDataLst>
          </p:nvPr>
        </p:nvSpPr>
        <p:spPr bwMode="auto">
          <a:xfrm>
            <a:off x="68199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31820" name="Oval 75"/>
          <p:cNvSpPr>
            <a:spLocks noChangeAspect="1" noChangeArrowheads="1"/>
          </p:cNvSpPr>
          <p:nvPr>
            <p:custDataLst>
              <p:tags r:id="rId74"/>
            </p:custDataLst>
          </p:nvPr>
        </p:nvSpPr>
        <p:spPr bwMode="auto">
          <a:xfrm>
            <a:off x="6286500" y="6400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10</a:t>
            </a:r>
          </a:p>
        </p:txBody>
      </p:sp>
      <p:sp>
        <p:nvSpPr>
          <p:cNvPr id="31821" name="Oval 76"/>
          <p:cNvSpPr>
            <a:spLocks noChangeAspect="1" noChangeArrowheads="1"/>
          </p:cNvSpPr>
          <p:nvPr>
            <p:custDataLst>
              <p:tags r:id="rId75"/>
            </p:custDataLst>
          </p:nvPr>
        </p:nvSpPr>
        <p:spPr bwMode="auto">
          <a:xfrm>
            <a:off x="57531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</a:t>
            </a:r>
          </a:p>
        </p:txBody>
      </p:sp>
      <p:sp>
        <p:nvSpPr>
          <p:cNvPr id="31822" name="Oval 77"/>
          <p:cNvSpPr>
            <a:spLocks noChangeAspect="1" noChangeArrowheads="1"/>
          </p:cNvSpPr>
          <p:nvPr>
            <p:custDataLst>
              <p:tags r:id="rId76"/>
            </p:custDataLst>
          </p:nvPr>
        </p:nvSpPr>
        <p:spPr bwMode="auto">
          <a:xfrm>
            <a:off x="52197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</a:t>
            </a:r>
          </a:p>
        </p:txBody>
      </p:sp>
      <p:sp>
        <p:nvSpPr>
          <p:cNvPr id="31823" name="Oval 78"/>
          <p:cNvSpPr>
            <a:spLocks noChangeAspect="1" noChangeArrowheads="1"/>
          </p:cNvSpPr>
          <p:nvPr>
            <p:custDataLst>
              <p:tags r:id="rId77"/>
            </p:custDataLst>
          </p:nvPr>
        </p:nvSpPr>
        <p:spPr bwMode="auto">
          <a:xfrm>
            <a:off x="8686800" y="5511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</a:t>
            </a:r>
          </a:p>
        </p:txBody>
      </p:sp>
      <p:sp>
        <p:nvSpPr>
          <p:cNvPr id="31824" name="Oval 79"/>
          <p:cNvSpPr>
            <a:spLocks noChangeAspect="1" noChangeArrowheads="1"/>
          </p:cNvSpPr>
          <p:nvPr>
            <p:custDataLst>
              <p:tags r:id="rId78"/>
            </p:custDataLst>
          </p:nvPr>
        </p:nvSpPr>
        <p:spPr bwMode="auto">
          <a:xfrm>
            <a:off x="7620000" y="5511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6</a:t>
            </a:r>
          </a:p>
        </p:txBody>
      </p:sp>
      <p:sp>
        <p:nvSpPr>
          <p:cNvPr id="31825" name="Oval 80"/>
          <p:cNvSpPr>
            <a:spLocks noChangeAspect="1" noChangeArrowheads="1"/>
          </p:cNvSpPr>
          <p:nvPr>
            <p:custDataLst>
              <p:tags r:id="rId79"/>
            </p:custDataLst>
          </p:nvPr>
        </p:nvSpPr>
        <p:spPr bwMode="auto">
          <a:xfrm>
            <a:off x="6553200" y="5511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5</a:t>
            </a:r>
          </a:p>
        </p:txBody>
      </p:sp>
      <p:sp>
        <p:nvSpPr>
          <p:cNvPr id="31826" name="Oval 81"/>
          <p:cNvSpPr>
            <a:spLocks noChangeAspect="1" noChangeArrowheads="1"/>
          </p:cNvSpPr>
          <p:nvPr>
            <p:custDataLst>
              <p:tags r:id="rId80"/>
            </p:custDataLst>
          </p:nvPr>
        </p:nvSpPr>
        <p:spPr bwMode="auto">
          <a:xfrm>
            <a:off x="5486400" y="5511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827" name="Oval 82"/>
          <p:cNvSpPr>
            <a:spLocks noChangeAspect="1" noChangeArrowheads="1"/>
          </p:cNvSpPr>
          <p:nvPr>
            <p:custDataLst>
              <p:tags r:id="rId81"/>
            </p:custDataLst>
          </p:nvPr>
        </p:nvSpPr>
        <p:spPr bwMode="auto">
          <a:xfrm>
            <a:off x="8153400" y="4622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2</a:t>
            </a:r>
          </a:p>
        </p:txBody>
      </p:sp>
      <p:sp>
        <p:nvSpPr>
          <p:cNvPr id="31828" name="Oval 83"/>
          <p:cNvSpPr>
            <a:spLocks noChangeAspect="1" noChangeArrowheads="1"/>
          </p:cNvSpPr>
          <p:nvPr>
            <p:custDataLst>
              <p:tags r:id="rId82"/>
            </p:custDataLst>
          </p:nvPr>
        </p:nvSpPr>
        <p:spPr bwMode="auto">
          <a:xfrm>
            <a:off x="6019800" y="4622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</a:t>
            </a:r>
          </a:p>
        </p:txBody>
      </p:sp>
      <p:sp>
        <p:nvSpPr>
          <p:cNvPr id="31829" name="Oval 84"/>
          <p:cNvSpPr>
            <a:spLocks noChangeAspect="1" noChangeArrowheads="1"/>
          </p:cNvSpPr>
          <p:nvPr>
            <p:custDataLst>
              <p:tags r:id="rId83"/>
            </p:custDataLst>
          </p:nvPr>
        </p:nvSpPr>
        <p:spPr bwMode="auto">
          <a:xfrm>
            <a:off x="7086600" y="3733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12</a:t>
            </a:r>
          </a:p>
        </p:txBody>
      </p:sp>
      <p:cxnSp>
        <p:nvCxnSpPr>
          <p:cNvPr id="31830" name="AutoShape 85"/>
          <p:cNvCxnSpPr>
            <a:cxnSpLocks noChangeShapeType="1"/>
            <a:stCxn id="31829" idx="3"/>
            <a:endCxn id="31828" idx="0"/>
          </p:cNvCxnSpPr>
          <p:nvPr>
            <p:custDataLst>
              <p:tags r:id="rId84"/>
            </p:custDataLst>
          </p:nvPr>
        </p:nvCxnSpPr>
        <p:spPr bwMode="auto">
          <a:xfrm flipH="1">
            <a:off x="6210300" y="40782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1" name="AutoShape 86"/>
          <p:cNvCxnSpPr>
            <a:cxnSpLocks noChangeShapeType="1"/>
            <a:stCxn id="31829" idx="5"/>
            <a:endCxn id="31827" idx="0"/>
          </p:cNvCxnSpPr>
          <p:nvPr>
            <p:custDataLst>
              <p:tags r:id="rId85"/>
            </p:custDataLst>
          </p:nvPr>
        </p:nvCxnSpPr>
        <p:spPr bwMode="auto">
          <a:xfrm>
            <a:off x="7412038" y="40782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2" name="AutoShape 87"/>
          <p:cNvCxnSpPr>
            <a:cxnSpLocks noChangeShapeType="1"/>
            <a:stCxn id="31827" idx="3"/>
            <a:endCxn id="31824" idx="0"/>
          </p:cNvCxnSpPr>
          <p:nvPr>
            <p:custDataLst>
              <p:tags r:id="rId86"/>
            </p:custDataLst>
          </p:nvPr>
        </p:nvCxnSpPr>
        <p:spPr bwMode="auto">
          <a:xfrm flipH="1">
            <a:off x="7810500" y="4967288"/>
            <a:ext cx="3984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3" name="AutoShape 88"/>
          <p:cNvCxnSpPr>
            <a:cxnSpLocks noChangeShapeType="1"/>
            <a:stCxn id="31827" idx="5"/>
            <a:endCxn id="31823" idx="0"/>
          </p:cNvCxnSpPr>
          <p:nvPr>
            <p:custDataLst>
              <p:tags r:id="rId87"/>
            </p:custDataLst>
          </p:nvPr>
        </p:nvCxnSpPr>
        <p:spPr bwMode="auto">
          <a:xfrm>
            <a:off x="8478838" y="49672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4" name="AutoShape 89"/>
          <p:cNvCxnSpPr>
            <a:cxnSpLocks noChangeShapeType="1"/>
            <a:stCxn id="31824" idx="3"/>
            <a:endCxn id="31818" idx="0"/>
          </p:cNvCxnSpPr>
          <p:nvPr>
            <p:custDataLst>
              <p:tags r:id="rId88"/>
            </p:custDataLst>
          </p:nvPr>
        </p:nvCxnSpPr>
        <p:spPr bwMode="auto">
          <a:xfrm flipH="1">
            <a:off x="7543800" y="58562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5" name="AutoShape 90"/>
          <p:cNvCxnSpPr>
            <a:cxnSpLocks noChangeShapeType="1"/>
            <a:stCxn id="31828" idx="3"/>
            <a:endCxn id="31826" idx="0"/>
          </p:cNvCxnSpPr>
          <p:nvPr>
            <p:custDataLst>
              <p:tags r:id="rId89"/>
            </p:custDataLst>
          </p:nvPr>
        </p:nvCxnSpPr>
        <p:spPr bwMode="auto">
          <a:xfrm flipH="1">
            <a:off x="5676900" y="49672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6" name="AutoShape 91"/>
          <p:cNvCxnSpPr>
            <a:cxnSpLocks noChangeShapeType="1"/>
            <a:stCxn id="31828" idx="5"/>
            <a:endCxn id="31825" idx="0"/>
          </p:cNvCxnSpPr>
          <p:nvPr>
            <p:custDataLst>
              <p:tags r:id="rId90"/>
            </p:custDataLst>
          </p:nvPr>
        </p:nvCxnSpPr>
        <p:spPr bwMode="auto">
          <a:xfrm>
            <a:off x="6345238" y="4967288"/>
            <a:ext cx="398462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7" name="AutoShape 92"/>
          <p:cNvCxnSpPr>
            <a:cxnSpLocks noChangeShapeType="1"/>
            <a:stCxn id="31826" idx="3"/>
            <a:endCxn id="31822" idx="0"/>
          </p:cNvCxnSpPr>
          <p:nvPr>
            <p:custDataLst>
              <p:tags r:id="rId91"/>
            </p:custDataLst>
          </p:nvPr>
        </p:nvCxnSpPr>
        <p:spPr bwMode="auto">
          <a:xfrm flipH="1">
            <a:off x="5410200" y="58562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8" name="AutoShape 93"/>
          <p:cNvCxnSpPr>
            <a:cxnSpLocks noChangeShapeType="1"/>
            <a:stCxn id="31826" idx="5"/>
            <a:endCxn id="31821" idx="0"/>
          </p:cNvCxnSpPr>
          <p:nvPr>
            <p:custDataLst>
              <p:tags r:id="rId92"/>
            </p:custDataLst>
          </p:nvPr>
        </p:nvCxnSpPr>
        <p:spPr bwMode="auto">
          <a:xfrm>
            <a:off x="5811838" y="5856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9" name="AutoShape 94"/>
          <p:cNvCxnSpPr>
            <a:cxnSpLocks noChangeShapeType="1"/>
            <a:stCxn id="31825" idx="3"/>
            <a:endCxn id="31820" idx="0"/>
          </p:cNvCxnSpPr>
          <p:nvPr>
            <p:custDataLst>
              <p:tags r:id="rId93"/>
            </p:custDataLst>
          </p:nvPr>
        </p:nvCxnSpPr>
        <p:spPr bwMode="auto">
          <a:xfrm flipH="1">
            <a:off x="6477000" y="58562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40" name="AutoShape 95"/>
          <p:cNvCxnSpPr>
            <a:cxnSpLocks noChangeShapeType="1"/>
            <a:stCxn id="31825" idx="5"/>
            <a:endCxn id="31819" idx="0"/>
          </p:cNvCxnSpPr>
          <p:nvPr>
            <p:custDataLst>
              <p:tags r:id="rId94"/>
            </p:custDataLst>
          </p:nvPr>
        </p:nvCxnSpPr>
        <p:spPr bwMode="auto">
          <a:xfrm>
            <a:off x="6878638" y="5856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841" name="Line 96"/>
          <p:cNvSpPr>
            <a:spLocks noChangeShapeType="1"/>
          </p:cNvSpPr>
          <p:nvPr>
            <p:custDataLst>
              <p:tags r:id="rId95"/>
            </p:custDataLst>
          </p:nvPr>
        </p:nvSpPr>
        <p:spPr bwMode="auto">
          <a:xfrm>
            <a:off x="4876800" y="5105400"/>
            <a:ext cx="914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842" name="Line 97"/>
          <p:cNvSpPr>
            <a:spLocks noChangeShapeType="1"/>
          </p:cNvSpPr>
          <p:nvPr>
            <p:custDataLst>
              <p:tags r:id="rId96"/>
            </p:custDataLst>
          </p:nvPr>
        </p:nvSpPr>
        <p:spPr bwMode="auto">
          <a:xfrm>
            <a:off x="8153400" y="2057400"/>
            <a:ext cx="914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843" name="Line 98"/>
          <p:cNvSpPr>
            <a:spLocks noChangeShapeType="1"/>
          </p:cNvSpPr>
          <p:nvPr>
            <p:custDataLst>
              <p:tags r:id="rId97"/>
            </p:custDataLst>
          </p:nvPr>
        </p:nvSpPr>
        <p:spPr bwMode="auto">
          <a:xfrm>
            <a:off x="685800" y="5105400"/>
            <a:ext cx="914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F416E4-AC0E-4D57-808E-15B8D075A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62D3F8-CFBC-42F4-BB6E-639DD9819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41B46A-B85E-401B-A0D4-64C7A4172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Finally . . 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Oval 3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4495800" y="4419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11</a:t>
            </a:r>
          </a:p>
        </p:txBody>
      </p:sp>
      <p:sp>
        <p:nvSpPr>
          <p:cNvPr id="9" name="Oval 4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3962400" y="4419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10" name="Oval 5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3429000" y="4419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10</a:t>
            </a:r>
          </a:p>
        </p:txBody>
      </p:sp>
      <p:sp>
        <p:nvSpPr>
          <p:cNvPr id="11" name="Oval 6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2895600" y="4419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</a:t>
            </a:r>
          </a:p>
        </p:txBody>
      </p:sp>
      <p:sp>
        <p:nvSpPr>
          <p:cNvPr id="12" name="Oval 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2362200" y="4419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12</a:t>
            </a:r>
          </a:p>
        </p:txBody>
      </p:sp>
      <p:sp>
        <p:nvSpPr>
          <p:cNvPr id="13" name="Oval 8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5829300" y="3530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</a:t>
            </a:r>
          </a:p>
        </p:txBody>
      </p:sp>
      <p:sp>
        <p:nvSpPr>
          <p:cNvPr id="14" name="Oval 9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4762500" y="3530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6</a:t>
            </a:r>
          </a:p>
        </p:txBody>
      </p:sp>
      <p:sp>
        <p:nvSpPr>
          <p:cNvPr id="15" name="Oval 10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3695700" y="3530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5</a:t>
            </a:r>
          </a:p>
        </p:txBody>
      </p:sp>
      <p:sp>
        <p:nvSpPr>
          <p:cNvPr id="16" name="Oval 11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2628900" y="3530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4</a:t>
            </a:r>
          </a:p>
        </p:txBody>
      </p:sp>
      <p:sp>
        <p:nvSpPr>
          <p:cNvPr id="17" name="Oval 12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5295900" y="2641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2</a:t>
            </a:r>
          </a:p>
        </p:txBody>
      </p:sp>
      <p:sp>
        <p:nvSpPr>
          <p:cNvPr id="18" name="Oval 13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3162300" y="2641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3</a:t>
            </a:r>
          </a:p>
        </p:txBody>
      </p:sp>
      <p:sp>
        <p:nvSpPr>
          <p:cNvPr id="19" name="Oval 14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4229100" y="1752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</a:t>
            </a:r>
          </a:p>
        </p:txBody>
      </p:sp>
      <p:cxnSp>
        <p:nvCxnSpPr>
          <p:cNvPr id="20" name="AutoShape 15"/>
          <p:cNvCxnSpPr>
            <a:cxnSpLocks noChangeShapeType="1"/>
            <a:stCxn id="19" idx="3"/>
            <a:endCxn id="18" idx="0"/>
          </p:cNvCxnSpPr>
          <p:nvPr>
            <p:custDataLst>
              <p:tags r:id="rId13"/>
            </p:custDataLst>
          </p:nvPr>
        </p:nvCxnSpPr>
        <p:spPr bwMode="auto">
          <a:xfrm flipH="1">
            <a:off x="3352800" y="2097088"/>
            <a:ext cx="9318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AutoShape 16"/>
          <p:cNvCxnSpPr>
            <a:cxnSpLocks noChangeShapeType="1"/>
            <a:stCxn id="19" idx="5"/>
            <a:endCxn id="17" idx="0"/>
          </p:cNvCxnSpPr>
          <p:nvPr>
            <p:custDataLst>
              <p:tags r:id="rId14"/>
            </p:custDataLst>
          </p:nvPr>
        </p:nvCxnSpPr>
        <p:spPr bwMode="auto">
          <a:xfrm>
            <a:off x="4554538" y="20970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AutoShape 17"/>
          <p:cNvCxnSpPr>
            <a:cxnSpLocks noChangeShapeType="1"/>
            <a:stCxn id="17" idx="3"/>
            <a:endCxn id="14" idx="0"/>
          </p:cNvCxnSpPr>
          <p:nvPr>
            <p:custDataLst>
              <p:tags r:id="rId15"/>
            </p:custDataLst>
          </p:nvPr>
        </p:nvCxnSpPr>
        <p:spPr bwMode="auto">
          <a:xfrm flipH="1">
            <a:off x="4953000" y="2986088"/>
            <a:ext cx="3984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AutoShape 18"/>
          <p:cNvCxnSpPr>
            <a:cxnSpLocks noChangeShapeType="1"/>
            <a:stCxn id="17" idx="5"/>
            <a:endCxn id="13" idx="0"/>
          </p:cNvCxnSpPr>
          <p:nvPr>
            <p:custDataLst>
              <p:tags r:id="rId16"/>
            </p:custDataLst>
          </p:nvPr>
        </p:nvCxnSpPr>
        <p:spPr bwMode="auto">
          <a:xfrm>
            <a:off x="5621338" y="2986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AutoShape 19"/>
          <p:cNvCxnSpPr>
            <a:cxnSpLocks noChangeShapeType="1"/>
            <a:stCxn id="14" idx="3"/>
            <a:endCxn id="8" idx="0"/>
          </p:cNvCxnSpPr>
          <p:nvPr>
            <p:custDataLst>
              <p:tags r:id="rId17"/>
            </p:custDataLst>
          </p:nvPr>
        </p:nvCxnSpPr>
        <p:spPr bwMode="auto">
          <a:xfrm flipH="1">
            <a:off x="4686300" y="3875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AutoShape 20"/>
          <p:cNvCxnSpPr>
            <a:cxnSpLocks noChangeShapeType="1"/>
            <a:stCxn id="18" idx="3"/>
            <a:endCxn id="16" idx="0"/>
          </p:cNvCxnSpPr>
          <p:nvPr>
            <p:custDataLst>
              <p:tags r:id="rId18"/>
            </p:custDataLst>
          </p:nvPr>
        </p:nvCxnSpPr>
        <p:spPr bwMode="auto">
          <a:xfrm flipH="1">
            <a:off x="2819400" y="2986088"/>
            <a:ext cx="3984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AutoShape 21"/>
          <p:cNvCxnSpPr>
            <a:cxnSpLocks noChangeShapeType="1"/>
            <a:stCxn id="18" idx="5"/>
            <a:endCxn id="15" idx="0"/>
          </p:cNvCxnSpPr>
          <p:nvPr>
            <p:custDataLst>
              <p:tags r:id="rId19"/>
            </p:custDataLst>
          </p:nvPr>
        </p:nvCxnSpPr>
        <p:spPr bwMode="auto">
          <a:xfrm>
            <a:off x="3487738" y="2986088"/>
            <a:ext cx="398462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AutoShape 22"/>
          <p:cNvCxnSpPr>
            <a:cxnSpLocks noChangeShapeType="1"/>
            <a:stCxn id="16" idx="3"/>
            <a:endCxn id="12" idx="0"/>
          </p:cNvCxnSpPr>
          <p:nvPr>
            <p:custDataLst>
              <p:tags r:id="rId20"/>
            </p:custDataLst>
          </p:nvPr>
        </p:nvCxnSpPr>
        <p:spPr bwMode="auto">
          <a:xfrm flipH="1">
            <a:off x="2552700" y="3875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AutoShape 23"/>
          <p:cNvCxnSpPr>
            <a:cxnSpLocks noChangeShapeType="1"/>
            <a:stCxn id="16" idx="5"/>
            <a:endCxn id="11" idx="0"/>
          </p:cNvCxnSpPr>
          <p:nvPr>
            <p:custDataLst>
              <p:tags r:id="rId21"/>
            </p:custDataLst>
          </p:nvPr>
        </p:nvCxnSpPr>
        <p:spPr bwMode="auto">
          <a:xfrm>
            <a:off x="2954338" y="3875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AutoShape 24"/>
          <p:cNvCxnSpPr>
            <a:cxnSpLocks noChangeShapeType="1"/>
            <a:stCxn id="15" idx="3"/>
            <a:endCxn id="10" idx="0"/>
          </p:cNvCxnSpPr>
          <p:nvPr>
            <p:custDataLst>
              <p:tags r:id="rId22"/>
            </p:custDataLst>
          </p:nvPr>
        </p:nvCxnSpPr>
        <p:spPr bwMode="auto">
          <a:xfrm flipH="1">
            <a:off x="3619500" y="3875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AutoShape 25"/>
          <p:cNvCxnSpPr>
            <a:cxnSpLocks noChangeShapeType="1"/>
            <a:stCxn id="15" idx="5"/>
            <a:endCxn id="9" idx="0"/>
          </p:cNvCxnSpPr>
          <p:nvPr>
            <p:custDataLst>
              <p:tags r:id="rId23"/>
            </p:custDataLst>
          </p:nvPr>
        </p:nvCxnSpPr>
        <p:spPr bwMode="auto">
          <a:xfrm>
            <a:off x="4021138" y="3875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30961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1905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Buildheap pseudocode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752600"/>
            <a:ext cx="8458200" cy="3429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 dirty="0">
                <a:latin typeface="Courier New" pitchFamily="49" charset="0"/>
              </a:rPr>
              <a:t>private void </a:t>
            </a:r>
            <a:r>
              <a:rPr lang="en-US" altLang="en-US" sz="2400" b="1" dirty="0" err="1">
                <a:latin typeface="Courier New" pitchFamily="49" charset="0"/>
              </a:rPr>
              <a:t>buildHeap</a:t>
            </a:r>
            <a:r>
              <a:rPr lang="en-US" altLang="en-US" sz="2400" b="1" dirty="0">
                <a:latin typeface="Courier New" pitchFamily="49" charset="0"/>
              </a:rPr>
              <a:t>() {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latin typeface="Courier New" pitchFamily="49" charset="0"/>
              </a:rPr>
              <a:t>	for ( </a:t>
            </a:r>
            <a:r>
              <a:rPr lang="en-US" altLang="en-US" sz="2400" b="1" dirty="0" err="1">
                <a:latin typeface="Courier New" pitchFamily="49" charset="0"/>
              </a:rPr>
              <a:t>int</a:t>
            </a:r>
            <a:r>
              <a:rPr lang="en-US" altLang="en-US" sz="2400" b="1" dirty="0">
                <a:latin typeface="Courier New" pitchFamily="49" charset="0"/>
              </a:rPr>
              <a:t> </a:t>
            </a:r>
            <a:r>
              <a:rPr lang="en-US" altLang="en-US" sz="2400" b="1" dirty="0" err="1">
                <a:latin typeface="Courier New" pitchFamily="49" charset="0"/>
              </a:rPr>
              <a:t>i</a:t>
            </a:r>
            <a:r>
              <a:rPr lang="en-US" altLang="en-US" sz="2400" b="1" dirty="0">
                <a:latin typeface="Courier New" pitchFamily="49" charset="0"/>
              </a:rPr>
              <a:t> = </a:t>
            </a:r>
            <a:r>
              <a:rPr lang="en-US" altLang="en-US" sz="2400" b="1" dirty="0" err="1">
                <a:latin typeface="Courier New" pitchFamily="49" charset="0"/>
              </a:rPr>
              <a:t>currentSize</a:t>
            </a:r>
            <a:r>
              <a:rPr lang="en-US" altLang="en-US" sz="2400" b="1" dirty="0">
                <a:latin typeface="Courier New" pitchFamily="49" charset="0"/>
              </a:rPr>
              <a:t>/2; </a:t>
            </a:r>
            <a:r>
              <a:rPr lang="en-US" altLang="en-US" sz="2400" b="1" dirty="0" err="1">
                <a:latin typeface="Courier New" pitchFamily="49" charset="0"/>
              </a:rPr>
              <a:t>i</a:t>
            </a:r>
            <a:r>
              <a:rPr lang="en-US" altLang="en-US" sz="2400" b="1" dirty="0">
                <a:latin typeface="Courier New" pitchFamily="49" charset="0"/>
              </a:rPr>
              <a:t> </a:t>
            </a:r>
            <a:r>
              <a:rPr lang="en-US" altLang="en-US" sz="2400" b="1" dirty="0" smtClean="0">
                <a:latin typeface="Courier New" pitchFamily="49" charset="0"/>
              </a:rPr>
              <a:t>&gt;= </a:t>
            </a:r>
            <a:r>
              <a:rPr lang="en-US" altLang="en-US" sz="2400" b="1" dirty="0">
                <a:latin typeface="Courier New" pitchFamily="49" charset="0"/>
              </a:rPr>
              <a:t>0; </a:t>
            </a:r>
            <a:r>
              <a:rPr lang="en-US" altLang="en-US" sz="2400" b="1" dirty="0" err="1">
                <a:latin typeface="Courier New" pitchFamily="49" charset="0"/>
              </a:rPr>
              <a:t>i</a:t>
            </a:r>
            <a:r>
              <a:rPr lang="en-US" altLang="en-US" sz="2400" b="1" dirty="0">
                <a:latin typeface="Courier New" pitchFamily="49" charset="0"/>
              </a:rPr>
              <a:t>-- )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latin typeface="Courier New" pitchFamily="49" charset="0"/>
              </a:rPr>
              <a:t>		</a:t>
            </a:r>
            <a:r>
              <a:rPr lang="en-US" altLang="en-US" sz="2400" b="1" dirty="0" err="1">
                <a:latin typeface="Courier New" pitchFamily="49" charset="0"/>
              </a:rPr>
              <a:t>percolateDown</a:t>
            </a:r>
            <a:r>
              <a:rPr lang="en-US" altLang="en-US" sz="2400" b="1" dirty="0">
                <a:latin typeface="Courier New" pitchFamily="49" charset="0"/>
              </a:rPr>
              <a:t>( </a:t>
            </a:r>
            <a:r>
              <a:rPr lang="en-US" altLang="en-US" sz="2400" b="1" dirty="0" err="1">
                <a:latin typeface="Courier New" pitchFamily="49" charset="0"/>
              </a:rPr>
              <a:t>i</a:t>
            </a:r>
            <a:r>
              <a:rPr lang="en-US" altLang="en-US" sz="2400" b="1" dirty="0">
                <a:latin typeface="Courier New" pitchFamily="49" charset="0"/>
              </a:rPr>
              <a:t> );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latin typeface="Courier New" pitchFamily="49" charset="0"/>
              </a:rPr>
              <a:t>}</a:t>
            </a:r>
          </a:p>
        </p:txBody>
      </p:sp>
      <p:sp>
        <p:nvSpPr>
          <p:cNvPr id="33797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" y="5029200"/>
            <a:ext cx="1233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accent2"/>
                </a:solidFill>
              </a:rPr>
              <a:t>runtime:</a:t>
            </a:r>
            <a:endParaRPr lang="en-US" altLang="en-US" sz="24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8CE457-BDBF-4EE5-B709-4272BB5E9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12194E-FE58-453C-8053-198406A6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E5CF5-9C1E-4DE1-97C7-A71B06DFF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1905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Buildheap Analysis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752600"/>
            <a:ext cx="8458200" cy="3429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n/4 nodes percolate at most 1 level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n/8 percolate at most 2 levels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n/16 percolate at most 3 levels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...</a:t>
            </a:r>
          </a:p>
        </p:txBody>
      </p:sp>
      <p:sp>
        <p:nvSpPr>
          <p:cNvPr id="34821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" y="5029200"/>
            <a:ext cx="1233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accent2"/>
                </a:solidFill>
              </a:rPr>
              <a:t>runtime:</a:t>
            </a:r>
            <a:endParaRPr lang="en-US" altLang="en-US" sz="2400"/>
          </a:p>
        </p:txBody>
      </p:sp>
      <p:grpSp>
        <p:nvGrpSpPr>
          <p:cNvPr id="34822" name="Group 1"/>
          <p:cNvGrpSpPr>
            <a:grpSpLocks/>
          </p:cNvGrpSpPr>
          <p:nvPr/>
        </p:nvGrpSpPr>
        <p:grpSpPr bwMode="auto">
          <a:xfrm>
            <a:off x="5808663" y="1752600"/>
            <a:ext cx="3259137" cy="2581275"/>
            <a:chOff x="4914900" y="1752600"/>
            <a:chExt cx="3848100" cy="3048000"/>
          </a:xfrm>
        </p:grpSpPr>
        <p:sp>
          <p:nvSpPr>
            <p:cNvPr id="34823" name="Oval 3"/>
            <p:cNvSpPr>
              <a:spLocks noChangeAspect="1"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7048500" y="4419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4" name="Oval 4"/>
            <p:cNvSpPr>
              <a:spLocks noChangeAspect="1"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515100" y="4419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5" name="Oval 5"/>
            <p:cNvSpPr>
              <a:spLocks noChangeAspect="1"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981700" y="4419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6" name="Oval 6"/>
            <p:cNvSpPr>
              <a:spLocks noChangeAspect="1"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448300" y="4419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7" name="Oval 7"/>
            <p:cNvSpPr>
              <a:spLocks noChangeAspect="1"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4914900" y="4419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8" name="Oval 8"/>
            <p:cNvSpPr>
              <a:spLocks noChangeAspect="1"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8382000" y="3530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9" name="Oval 9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7315200" y="3530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30" name="Oval 10"/>
            <p:cNvSpPr>
              <a:spLocks noChangeAspect="1"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6248400" y="3530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31" name="Oval 11"/>
            <p:cNvSpPr>
              <a:spLocks noChangeAspect="1"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5181600" y="3530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32" name="Oval 12"/>
            <p:cNvSpPr>
              <a:spLocks noChangeAspect="1"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848600" y="2641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33" name="Oval 13"/>
            <p:cNvSpPr>
              <a:spLocks noChangeAspect="1"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715000" y="2641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34" name="Oval 14"/>
            <p:cNvSpPr>
              <a:spLocks noChangeAspect="1"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6781800" y="1752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cxnSp>
          <p:nvCxnSpPr>
            <p:cNvPr id="34835" name="AutoShape 15"/>
            <p:cNvCxnSpPr>
              <a:cxnSpLocks noChangeShapeType="1"/>
              <a:stCxn id="34834" idx="3"/>
              <a:endCxn id="34833" idx="0"/>
            </p:cNvCxnSpPr>
            <p:nvPr>
              <p:custDataLst>
                <p:tags r:id="rId16"/>
              </p:custDataLst>
            </p:nvPr>
          </p:nvCxnSpPr>
          <p:spPr bwMode="auto">
            <a:xfrm flipH="1">
              <a:off x="5905500" y="2097088"/>
              <a:ext cx="9318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36" name="AutoShape 16"/>
            <p:cNvCxnSpPr>
              <a:cxnSpLocks noChangeShapeType="1"/>
              <a:stCxn id="34834" idx="5"/>
              <a:endCxn id="34832" idx="0"/>
            </p:cNvCxnSpPr>
            <p:nvPr>
              <p:custDataLst>
                <p:tags r:id="rId17"/>
              </p:custDataLst>
            </p:nvPr>
          </p:nvCxnSpPr>
          <p:spPr bwMode="auto">
            <a:xfrm>
              <a:off x="7107238" y="2097088"/>
              <a:ext cx="931862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37" name="AutoShape 17"/>
            <p:cNvCxnSpPr>
              <a:cxnSpLocks noChangeShapeType="1"/>
              <a:stCxn id="34832" idx="3"/>
              <a:endCxn id="34829" idx="0"/>
            </p:cNvCxnSpPr>
            <p:nvPr>
              <p:custDataLst>
                <p:tags r:id="rId18"/>
              </p:custDataLst>
            </p:nvPr>
          </p:nvCxnSpPr>
          <p:spPr bwMode="auto">
            <a:xfrm flipH="1">
              <a:off x="7505700" y="2986088"/>
              <a:ext cx="3984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38" name="AutoShape 18"/>
            <p:cNvCxnSpPr>
              <a:cxnSpLocks noChangeShapeType="1"/>
              <a:stCxn id="34832" idx="5"/>
              <a:endCxn id="34828" idx="0"/>
            </p:cNvCxnSpPr>
            <p:nvPr>
              <p:custDataLst>
                <p:tags r:id="rId19"/>
              </p:custDataLst>
            </p:nvPr>
          </p:nvCxnSpPr>
          <p:spPr bwMode="auto">
            <a:xfrm>
              <a:off x="8174038" y="2986088"/>
              <a:ext cx="398462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39" name="AutoShape 19"/>
            <p:cNvCxnSpPr>
              <a:cxnSpLocks noChangeShapeType="1"/>
              <a:stCxn id="34829" idx="3"/>
              <a:endCxn id="34823" idx="0"/>
            </p:cNvCxnSpPr>
            <p:nvPr>
              <p:custDataLst>
                <p:tags r:id="rId20"/>
              </p:custDataLst>
            </p:nvPr>
          </p:nvCxnSpPr>
          <p:spPr bwMode="auto">
            <a:xfrm flipH="1">
              <a:off x="7239000" y="3875088"/>
              <a:ext cx="1317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0" name="AutoShape 20"/>
            <p:cNvCxnSpPr>
              <a:cxnSpLocks noChangeShapeType="1"/>
              <a:stCxn id="34833" idx="3"/>
              <a:endCxn id="34831" idx="0"/>
            </p:cNvCxnSpPr>
            <p:nvPr>
              <p:custDataLst>
                <p:tags r:id="rId21"/>
              </p:custDataLst>
            </p:nvPr>
          </p:nvCxnSpPr>
          <p:spPr bwMode="auto">
            <a:xfrm flipH="1">
              <a:off x="5372100" y="2986088"/>
              <a:ext cx="3984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1" name="AutoShape 21"/>
            <p:cNvCxnSpPr>
              <a:cxnSpLocks noChangeShapeType="1"/>
              <a:stCxn id="34833" idx="5"/>
              <a:endCxn id="34830" idx="0"/>
            </p:cNvCxnSpPr>
            <p:nvPr>
              <p:custDataLst>
                <p:tags r:id="rId22"/>
              </p:custDataLst>
            </p:nvPr>
          </p:nvCxnSpPr>
          <p:spPr bwMode="auto">
            <a:xfrm>
              <a:off x="6040438" y="2986088"/>
              <a:ext cx="398462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2" name="AutoShape 22"/>
            <p:cNvCxnSpPr>
              <a:cxnSpLocks noChangeShapeType="1"/>
              <a:stCxn id="34831" idx="3"/>
              <a:endCxn id="34827" idx="0"/>
            </p:cNvCxnSpPr>
            <p:nvPr>
              <p:custDataLst>
                <p:tags r:id="rId23"/>
              </p:custDataLst>
            </p:nvPr>
          </p:nvCxnSpPr>
          <p:spPr bwMode="auto">
            <a:xfrm flipH="1">
              <a:off x="5105400" y="3875088"/>
              <a:ext cx="1317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3" name="AutoShape 23"/>
            <p:cNvCxnSpPr>
              <a:cxnSpLocks noChangeShapeType="1"/>
              <a:stCxn id="34831" idx="5"/>
              <a:endCxn id="34826" idx="0"/>
            </p:cNvCxnSpPr>
            <p:nvPr>
              <p:custDataLst>
                <p:tags r:id="rId24"/>
              </p:custDataLst>
            </p:nvPr>
          </p:nvCxnSpPr>
          <p:spPr bwMode="auto">
            <a:xfrm>
              <a:off x="5507038" y="3875088"/>
              <a:ext cx="131762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4" name="AutoShape 24"/>
            <p:cNvCxnSpPr>
              <a:cxnSpLocks noChangeShapeType="1"/>
              <a:stCxn id="34830" idx="3"/>
              <a:endCxn id="34825" idx="0"/>
            </p:cNvCxnSpPr>
            <p:nvPr>
              <p:custDataLst>
                <p:tags r:id="rId25"/>
              </p:custDataLst>
            </p:nvPr>
          </p:nvCxnSpPr>
          <p:spPr bwMode="auto">
            <a:xfrm flipH="1">
              <a:off x="6172200" y="3875088"/>
              <a:ext cx="1317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5" name="AutoShape 25"/>
            <p:cNvCxnSpPr>
              <a:cxnSpLocks noChangeShapeType="1"/>
              <a:stCxn id="34830" idx="5"/>
              <a:endCxn id="34824" idx="0"/>
            </p:cNvCxnSpPr>
            <p:nvPr>
              <p:custDataLst>
                <p:tags r:id="rId26"/>
              </p:custDataLst>
            </p:nvPr>
          </p:nvCxnSpPr>
          <p:spPr bwMode="auto">
            <a:xfrm>
              <a:off x="6573838" y="3875088"/>
              <a:ext cx="131762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4D1CBF-734A-4AD1-B3C5-84991F9C0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76FC0F-04F1-49FD-BAD5-116D82E80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5360E8-67D1-495E-A0B3-CD1D64721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|15.1|16|6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36487</TotalTime>
  <Words>2028</Words>
  <Application>Microsoft Office PowerPoint</Application>
  <PresentationFormat>On-screen Show (4:3)</PresentationFormat>
  <Paragraphs>475</Paragraphs>
  <Slides>25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Courier New</vt:lpstr>
      <vt:lpstr>Times New Roman</vt:lpstr>
      <vt:lpstr>Wingdings</vt:lpstr>
      <vt:lpstr>Office Theme</vt:lpstr>
      <vt:lpstr>CSE 332: Data Structures and Parallelism</vt:lpstr>
      <vt:lpstr>Announcements</vt:lpstr>
      <vt:lpstr>Today</vt:lpstr>
      <vt:lpstr>Building a Heap </vt:lpstr>
      <vt:lpstr>BuildHeap: Floyd’s Method</vt:lpstr>
      <vt:lpstr>BuildHeap: Floyd’s Method</vt:lpstr>
      <vt:lpstr>Finally . . .</vt:lpstr>
      <vt:lpstr>Buildheap pseudocode</vt:lpstr>
      <vt:lpstr>Buildheap Analysis</vt:lpstr>
      <vt:lpstr>The Math:  </vt:lpstr>
      <vt:lpstr>Heap sort</vt:lpstr>
      <vt:lpstr>Heap sort</vt:lpstr>
      <vt:lpstr>Analyzing code (“worst case”)</vt:lpstr>
      <vt:lpstr>Linear search</vt:lpstr>
      <vt:lpstr>Analyzing Recursive Code</vt:lpstr>
      <vt:lpstr>Example Recursive code: sum array</vt:lpstr>
      <vt:lpstr>Solving Recurrence Relations</vt:lpstr>
      <vt:lpstr>Binary search</vt:lpstr>
      <vt:lpstr>Binary search</vt:lpstr>
      <vt:lpstr>Solving Recurrence Relations</vt:lpstr>
      <vt:lpstr>sum array again</vt:lpstr>
      <vt:lpstr>What about a binary version of sum?</vt:lpstr>
      <vt:lpstr>What about a binary version of sum?</vt:lpstr>
      <vt:lpstr>Parallelism teaser</vt:lpstr>
      <vt:lpstr>Really common recurrences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374</cp:revision>
  <cp:lastPrinted>2014-01-05T21:20:15Z</cp:lastPrinted>
  <dcterms:created xsi:type="dcterms:W3CDTF">2002-03-26T00:11:56Z</dcterms:created>
  <dcterms:modified xsi:type="dcterms:W3CDTF">2022-04-08T18:39:48Z</dcterms:modified>
</cp:coreProperties>
</file>