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9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0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11.xml" ContentType="application/vnd.openxmlformats-officedocument.presentationml.notes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12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13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14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15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16.xml" ContentType="application/vnd.openxmlformats-officedocument.presentationml.notesSlid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notesSlides/notesSlide17.xml" ContentType="application/vnd.openxmlformats-officedocument.presentationml.notesSlide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18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notesSlides/notesSlide19.xml" ContentType="application/vnd.openxmlformats-officedocument.presentationml.notesSlide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notesSlides/notesSlide20.xml" ContentType="application/vnd.openxmlformats-officedocument.presentationml.notesSlide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notesSlides/notesSlide21.xml" ContentType="application/vnd.openxmlformats-officedocument.presentationml.notesSlide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notesSlides/notesSlide22.xml" ContentType="application/vnd.openxmlformats-officedocument.presentationml.notesSlide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23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24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25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notesSlides/notesSlide26.xml" ContentType="application/vnd.openxmlformats-officedocument.presentationml.notesSlide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notesSlides/notesSlide27.xml" ContentType="application/vnd.openxmlformats-officedocument.presentationml.notesSlide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notesSlides/notesSlide28.xml" ContentType="application/vnd.openxmlformats-officedocument.presentationml.notesSlide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notesSlides/notesSlide29.xml" ContentType="application/vnd.openxmlformats-officedocument.presentationml.notesSlide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notesSlides/notesSlide30.xml" ContentType="application/vnd.openxmlformats-officedocument.presentationml.notesSlide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notesSlides/notesSlide31.xml" ContentType="application/vnd.openxmlformats-officedocument.presentationml.notesSlide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3"/>
  </p:notesMasterIdLst>
  <p:handoutMasterIdLst>
    <p:handoutMasterId r:id="rId44"/>
  </p:handoutMasterIdLst>
  <p:sldIdLst>
    <p:sldId id="256" r:id="rId2"/>
    <p:sldId id="430" r:id="rId3"/>
    <p:sldId id="467" r:id="rId4"/>
    <p:sldId id="468" r:id="rId5"/>
    <p:sldId id="446" r:id="rId6"/>
    <p:sldId id="451" r:id="rId7"/>
    <p:sldId id="469" r:id="rId8"/>
    <p:sldId id="470" r:id="rId9"/>
    <p:sldId id="471" r:id="rId10"/>
    <p:sldId id="447" r:id="rId11"/>
    <p:sldId id="472" r:id="rId12"/>
    <p:sldId id="474" r:id="rId13"/>
    <p:sldId id="473" r:id="rId14"/>
    <p:sldId id="322" r:id="rId15"/>
    <p:sldId id="476" r:id="rId16"/>
    <p:sldId id="304" r:id="rId17"/>
    <p:sldId id="278" r:id="rId18"/>
    <p:sldId id="475" r:id="rId19"/>
    <p:sldId id="281" r:id="rId20"/>
    <p:sldId id="477" r:id="rId21"/>
    <p:sldId id="330" r:id="rId22"/>
    <p:sldId id="329" r:id="rId23"/>
    <p:sldId id="274" r:id="rId24"/>
    <p:sldId id="266" r:id="rId25"/>
    <p:sldId id="275" r:id="rId26"/>
    <p:sldId id="267" r:id="rId27"/>
    <p:sldId id="324" r:id="rId28"/>
    <p:sldId id="257" r:id="rId29"/>
    <p:sldId id="263" r:id="rId30"/>
    <p:sldId id="291" r:id="rId31"/>
    <p:sldId id="290" r:id="rId32"/>
    <p:sldId id="276" r:id="rId33"/>
    <p:sldId id="316" r:id="rId34"/>
    <p:sldId id="325" r:id="rId35"/>
    <p:sldId id="326" r:id="rId36"/>
    <p:sldId id="305" r:id="rId37"/>
    <p:sldId id="308" r:id="rId38"/>
    <p:sldId id="314" r:id="rId39"/>
    <p:sldId id="315" r:id="rId40"/>
    <p:sldId id="309" r:id="rId41"/>
    <p:sldId id="332" r:id="rId42"/>
  </p:sldIdLst>
  <p:sldSz cx="9144000" cy="6858000" type="screen4x3"/>
  <p:notesSz cx="6985000" cy="9283700"/>
  <p:custDataLst>
    <p:tags r:id="rId45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0D75C-99BE-4A1C-8784-9F11BE7988EE}" v="22" dt="2022-04-03T18:37:5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3754" autoAdjust="0"/>
    <p:restoredTop sz="80512" autoAdjust="0"/>
  </p:normalViewPr>
  <p:slideViewPr>
    <p:cSldViewPr>
      <p:cViewPr varScale="1">
        <p:scale>
          <a:sx n="90" d="100"/>
          <a:sy n="90" d="100"/>
        </p:scale>
        <p:origin x="7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2" Type="http://schemas.openxmlformats.org/officeDocument/2006/relationships/slide" Target="slides/slide33.xml"/><Relationship Id="rId1" Type="http://schemas.openxmlformats.org/officeDocument/2006/relationships/slide" Target="slides/slide8.xml"/><Relationship Id="rId4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43BEE8-96BD-4B73-BD6F-DBAAAFE3E84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Trees have many uses, and we’ll take about them later. To start, let’s just review the basics.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review the words:</a:t>
            </a:r>
          </a:p>
          <a:p>
            <a:pPr eaLnBrk="1" hangingPunct="1"/>
            <a:r>
              <a:rPr lang="en-US" altLang="en-US" i="1"/>
              <a:t>root: </a:t>
            </a:r>
            <a:r>
              <a:rPr lang="en-US" altLang="en-US"/>
              <a:t>A</a:t>
            </a:r>
          </a:p>
          <a:p>
            <a:pPr eaLnBrk="1" hangingPunct="1"/>
            <a:r>
              <a:rPr lang="en-US" altLang="en-US" i="1"/>
              <a:t>leaf: </a:t>
            </a:r>
            <a:r>
              <a:rPr lang="en-US" altLang="en-US"/>
              <a:t>DEFJKLMNI</a:t>
            </a:r>
          </a:p>
          <a:p>
            <a:pPr eaLnBrk="1" hangingPunct="1"/>
            <a:r>
              <a:rPr lang="en-US" altLang="en-US" i="1"/>
              <a:t>child:</a:t>
            </a:r>
            <a:r>
              <a:rPr lang="en-US" altLang="en-US"/>
              <a:t>A - C or H - K leaves have no children</a:t>
            </a:r>
          </a:p>
          <a:p>
            <a:pPr eaLnBrk="1" hangingPunct="1"/>
            <a:r>
              <a:rPr lang="en-US" altLang="en-US" i="1"/>
              <a:t>parent:</a:t>
            </a:r>
            <a:r>
              <a:rPr lang="en-US" altLang="en-US"/>
              <a:t> C - A or L - H the root has no parent</a:t>
            </a:r>
          </a:p>
          <a:p>
            <a:pPr eaLnBrk="1" hangingPunct="1"/>
            <a:r>
              <a:rPr lang="en-US" altLang="en-US" i="1"/>
              <a:t>sibling:</a:t>
            </a:r>
            <a:r>
              <a:rPr lang="en-US" altLang="en-US"/>
              <a:t> D - E or F or J - K,L,M, or N</a:t>
            </a:r>
          </a:p>
          <a:p>
            <a:pPr eaLnBrk="1" hangingPunct="1"/>
            <a:r>
              <a:rPr lang="en-US" altLang="en-US" i="1"/>
              <a:t>grandparent:</a:t>
            </a:r>
            <a:r>
              <a:rPr lang="en-US" altLang="en-US"/>
              <a:t> G to A</a:t>
            </a:r>
          </a:p>
          <a:p>
            <a:pPr eaLnBrk="1" hangingPunct="1"/>
            <a:r>
              <a:rPr lang="en-US" altLang="en-US" i="1"/>
              <a:t>grandchild:</a:t>
            </a:r>
            <a:r>
              <a:rPr lang="en-US" altLang="en-US"/>
              <a:t> C to H or I</a:t>
            </a:r>
          </a:p>
          <a:p>
            <a:pPr eaLnBrk="1" hangingPunct="1"/>
            <a:r>
              <a:rPr lang="en-US" altLang="en-US" i="1"/>
              <a:t>ancestor:</a:t>
            </a:r>
            <a:r>
              <a:rPr lang="en-US" altLang="en-US"/>
              <a:t> the node itself or any ancestor’s parent</a:t>
            </a:r>
          </a:p>
          <a:p>
            <a:pPr eaLnBrk="1" hangingPunct="1"/>
            <a:r>
              <a:rPr lang="en-US" altLang="en-US" i="1"/>
              <a:t>descendent:</a:t>
            </a:r>
            <a:r>
              <a:rPr lang="en-US" altLang="en-US"/>
              <a:t> the node itself or any child’s descendent</a:t>
            </a:r>
          </a:p>
          <a:p>
            <a:pPr eaLnBrk="1" hangingPunct="1"/>
            <a:r>
              <a:rPr lang="en-US" altLang="en-US" i="1"/>
              <a:t>subtree: </a:t>
            </a:r>
            <a:r>
              <a:rPr lang="en-US" altLang="en-US"/>
              <a:t>a node and all its descendents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139729-90F6-416D-B8B9-F20F23A12BA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C418ED-E37E-4AC4-8A55-940A6A7E650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Tree is PARTIALLY ORDERED.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For each node: its value is </a:t>
            </a:r>
            <a:r>
              <a:rPr lang="en-US" altLang="en-US" b="1"/>
              <a:t>less than</a:t>
            </a:r>
            <a:r>
              <a:rPr lang="en-US" altLang="en-US"/>
              <a:t> value of all of its descendants.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This is the definition for a MIN heap – could do the same for a max heap.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3DF89D-8662-4EE2-BF66-537005F3321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59CF5F4-0673-4B3C-9E18-75521DC599B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How long does step 1 take?</a:t>
            </a:r>
          </a:p>
          <a:p>
            <a:pPr eaLnBrk="1" hangingPunct="1"/>
            <a:r>
              <a:rPr lang="en-US" altLang="en-US"/>
              <a:t>QUESTION: Max number of exchanges is ?  O(log N) – must percolate up to root.</a:t>
            </a:r>
          </a:p>
          <a:p>
            <a:pPr eaLnBrk="1" hangingPunct="1"/>
            <a:r>
              <a:rPr lang="en-US" altLang="en-US"/>
              <a:t>On average, analysis shows that you tend to only need to move up 1.67 levels, so get O(1) on average.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Optimization in the book – bubble up an EMPTY space, and then do a swap (reduces the # of swaps).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37AC47-ED9D-4EDF-A044-90BCC59DB2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Now insert 90. (no swaps, even though 99 is larger!)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Now insert 7.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8F0528-DEE9-4F05-BB0C-182BFBC984E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If I &lt; = both children, then you are done.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How long does step 1 take?</a:t>
            </a:r>
          </a:p>
          <a:p>
            <a:pPr eaLnBrk="1" hangingPunct="1"/>
            <a:r>
              <a:rPr lang="en-US" altLang="en-US"/>
              <a:t>QUESTION: Max number of exchanges is ?  O(log N) – must percolate all the way to the bottom level.</a:t>
            </a:r>
          </a:p>
          <a:p>
            <a:pPr eaLnBrk="1" hangingPunct="1"/>
            <a:r>
              <a:rPr lang="en-US" altLang="en-US"/>
              <a:t>In fact this is often the case, you just took the value from the bottom, there is a good chance it has to go down to the lowest level. O(log N)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Optimization in the book – bubble up an EMPTY space down, and then do a swap (reduces the # of swaps).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5D0819-4B44-493F-A7C3-267ACED79B72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50FB24-DD88-49DD-A073-0B19C312A03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Now delete 15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323969-78B0-45D0-A002-4225297A5BE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Left child of node I = 2 * I</a:t>
            </a:r>
          </a:p>
          <a:p>
            <a:pPr eaLnBrk="1" hangingPunct="1"/>
            <a:r>
              <a:rPr lang="en-US" altLang="en-US"/>
              <a:t>Right child  I = (2*i) +1</a:t>
            </a:r>
          </a:p>
          <a:p>
            <a:pPr eaLnBrk="1" hangingPunct="1"/>
            <a:r>
              <a:rPr lang="en-US" altLang="en-US"/>
              <a:t>Parent of node I is at i/2 (floor)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5E87B766-4460-4A62-B39A-49E12CA05741}" type="slidenum">
              <a:rPr lang="en-US" altLang="en-US" sz="1200" smtClean="0">
                <a:solidFill>
                  <a:schemeClr val="tx1"/>
                </a:solidFill>
              </a:rPr>
              <a:pPr/>
              <a:t>5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778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C7914D-5BBE-4CAF-A4BB-6D79B285B30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no pointers (space).</a:t>
            </a:r>
          </a:p>
          <a:p>
            <a:pPr eaLnBrk="1" hangingPunct="1"/>
            <a:r>
              <a:rPr lang="en-US" altLang="en-US"/>
              <a:t>*2, /2, + are faster operations than dereferencing a pointer.</a:t>
            </a:r>
          </a:p>
          <a:p>
            <a:pPr eaLnBrk="1" hangingPunct="1"/>
            <a:r>
              <a:rPr lang="en-US" altLang="en-US"/>
              <a:t>(faster operations) but also, better locality.</a:t>
            </a:r>
          </a:p>
          <a:p>
            <a:pPr eaLnBrk="1" hangingPunct="1"/>
            <a:r>
              <a:rPr lang="en-US" altLang="en-US"/>
              <a:t>can get to parent easily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Can we use the implicit representation for binary search trees?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BC3EC2-11F9-4C25-AC76-4A09EC6A53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Note that there are three things going on here: </a:t>
            </a:r>
          </a:p>
          <a:p>
            <a:pPr eaLnBrk="1" hangingPunct="1"/>
            <a:r>
              <a:rPr lang="en-US" altLang="en-US"/>
              <a:t>1. find the smaller child</a:t>
            </a:r>
          </a:p>
          <a:p>
            <a:pPr eaLnBrk="1" hangingPunct="1"/>
            <a:r>
              <a:rPr lang="en-US" altLang="en-US"/>
              <a:t>2. if the smaller child is still smaller than the moving value, move the smaller child up</a:t>
            </a:r>
          </a:p>
          <a:p>
            <a:pPr eaLnBrk="1" hangingPunct="1"/>
            <a:r>
              <a:rPr lang="en-US" altLang="en-US"/>
              <a:t>3. otherwise, we’ve found the right spot, and stop.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Runtime log N (worst case and average)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50759E-FC72-42BA-B51B-D13AB14ACB6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 sz="13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Optimization: no swaps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Notice that this code is a _lot_ easier.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Runtime:  log N worst case, but constant on average</a:t>
            </a:r>
          </a:p>
          <a:p>
            <a:pPr eaLnBrk="1" hangingPunct="1"/>
            <a:r>
              <a:rPr lang="en-US" altLang="en-US"/>
              <a:t>(only have to go up a few levels)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EAAC4B-D4CA-4922-A0A1-E61130FC02C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Deletemin - &gt; returns 2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Deletemin -&gt; returns 4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2CBD9B-60D9-4728-AA8A-0318674FA8E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Why do I insist on a pointer to each item in decreaseKey, increaseKey, and remove?</a:t>
            </a:r>
          </a:p>
          <a:p>
            <a:pPr eaLnBrk="1" hangingPunct="1"/>
            <a:r>
              <a:rPr lang="en-US" altLang="en-US"/>
              <a:t>Because it’s hard to find an item in a heap; it’s easy to delete the minimum, but how would you find some arbitrary element?</a:t>
            </a:r>
          </a:p>
          <a:p>
            <a:pPr eaLnBrk="1" hangingPunct="1"/>
            <a:r>
              <a:rPr lang="en-US" altLang="en-US"/>
              <a:t>This is where the Dictionary ADT and its various implementations which we will study soon come up.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decreaseKey: percolateUp</a:t>
            </a:r>
          </a:p>
          <a:p>
            <a:pPr eaLnBrk="1" hangingPunct="1"/>
            <a:r>
              <a:rPr lang="en-US" altLang="en-US"/>
              <a:t>increaseKey: percolateDown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60B56C-5DF3-45FF-B765-EEF7C874BFA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52DEE4-B9F5-477F-AE7A-9E434F64490D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91871F-68EF-4C86-9D58-BFC36241F9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 sz="13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2226CC-C86E-45A8-9B45-651986CDB29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5D0732-272F-43BD-8CBC-C373AEF09ED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2789BDCD-6EAE-413D-8EAF-9323327534C1}" type="slidenum">
              <a:rPr lang="en-US" altLang="en-US" sz="1200" smtClean="0">
                <a:solidFill>
                  <a:schemeClr val="tx1"/>
                </a:solidFill>
              </a:rPr>
              <a:pPr/>
              <a:t>6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2383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97FC036-D834-4897-9E3B-1235D21CBE3F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z="13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ABC891-23A3-4E22-B95A-56C5B9C6238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How long does this take? Well, everything above the fringe might move 1 step.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Everything height 2 or greater might move 2 steps.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Most nodes move only a small number of steps</a:t>
            </a:r>
          </a:p>
          <a:p>
            <a:pPr eaLnBrk="1" hangingPunct="1"/>
            <a:r>
              <a:rPr lang="en-US" altLang="en-US">
                <a:sym typeface="Wingdings" pitchFamily="2" charset="2"/>
              </a:rPr>
              <a:t> </a:t>
            </a:r>
            <a:r>
              <a:rPr lang="en-US" altLang="en-US"/>
              <a:t>the runtime is O(n).</a:t>
            </a:r>
          </a:p>
          <a:p>
            <a:pPr eaLnBrk="1" hangingPunct="1"/>
            <a:r>
              <a:rPr lang="en-US" altLang="en-US"/>
              <a:t>(see text for proof)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Full sum = (I=0 to height) SUM (h-I) * 2^i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5C1574-C588-466F-A0A6-F85F41B8E26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41</a:t>
            </a:fld>
            <a:endParaRPr lang="en-US" altLang="en-US" sz="13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n/4 + 2*n/8 + 3*n/16 + ...</a:t>
            </a:r>
          </a:p>
          <a:p>
            <a:pPr eaLnBrk="1" hangingPunct="1"/>
            <a:r>
              <a:rPr lang="en-US" altLang="en-US"/>
              <a:t>= n (1/4 + 2/8 + 3/16 + ...)  </a:t>
            </a:r>
          </a:p>
          <a:p>
            <a:pPr eaLnBrk="1" hangingPunct="1"/>
            <a:r>
              <a:rPr lang="en-US" altLang="en-US"/>
              <a:t>= n*1 = 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2789BDCD-6EAE-413D-8EAF-9323327534C1}" type="slidenum">
              <a:rPr lang="en-US" altLang="en-US" sz="1200" smtClean="0">
                <a:solidFill>
                  <a:schemeClr val="tx1"/>
                </a:solidFill>
              </a:rPr>
              <a:pPr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931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A5BD0FC1-6220-45D1-AE18-92675328ECBB}" type="slidenum">
              <a:rPr lang="en-US" altLang="en-US" sz="1200" smtClean="0">
                <a:solidFill>
                  <a:schemeClr val="tx1"/>
                </a:solidFill>
              </a:rPr>
              <a:pPr/>
              <a:t>8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sym typeface="Symbol" pitchFamily="18" charset="2"/>
              </a:rPr>
              <a:t>N in Omega (log N) </a:t>
            </a:r>
          </a:p>
          <a:p>
            <a:endParaRPr lang="en-US" altLang="en-US">
              <a:solidFill>
                <a:schemeClr val="accent2"/>
              </a:solidFill>
              <a:sym typeface="Symbol" pitchFamily="18" charset="2"/>
            </a:endParaRPr>
          </a:p>
          <a:p>
            <a:r>
              <a:rPr lang="en-US" altLang="en-US">
                <a:solidFill>
                  <a:schemeClr val="accent2"/>
                </a:solidFill>
                <a:sym typeface="Symbol" pitchFamily="18" charset="2"/>
              </a:rPr>
              <a:t>N in O(N^2)</a:t>
            </a:r>
            <a:endParaRPr lang="en-US" alt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441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accent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4BFBB75C-222B-4588-866C-D6F325090956}" type="slidenum">
              <a:rPr lang="en-US" altLang="en-US" sz="1200" smtClean="0">
                <a:solidFill>
                  <a:schemeClr val="tx1"/>
                </a:solidFill>
              </a:rPr>
              <a:pPr/>
              <a:t>10</a:t>
            </a:fld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69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CD54AE-AAAF-452D-B115-67271DD3090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A6B63B-ECF5-45DB-9048-694D4B1BADA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7334DB-E7FB-4B72-8BAE-DB77A1DF7260}" type="slidenum">
              <a:rPr lang="en-US" altLang="en-US" sz="1300"/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We need a new ADT for this. One that returns the </a:t>
            </a:r>
            <a:r>
              <a:rPr lang="en-US" altLang="en-US" i="1"/>
              <a:t>best</a:t>
            </a:r>
            <a:r>
              <a:rPr lang="en-US" altLang="en-US"/>
              <a:t> (which we’ll generally define as lowest priority value) node next.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Unfortunate terminology:  low priority is better.  Think of the priority value as a “rank” instead of a score.  I.e., 1 is the best.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A860CA-149F-4B68-952C-F8CB5D9BF12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9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tags" Target="../tags/tag44.xml"/><Relationship Id="rId26" Type="http://schemas.openxmlformats.org/officeDocument/2006/relationships/tags" Target="../tags/tag52.xml"/><Relationship Id="rId3" Type="http://schemas.openxmlformats.org/officeDocument/2006/relationships/tags" Target="../tags/tag29.xml"/><Relationship Id="rId21" Type="http://schemas.openxmlformats.org/officeDocument/2006/relationships/tags" Target="../tags/tag47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tags" Target="../tags/tag43.xml"/><Relationship Id="rId25" Type="http://schemas.openxmlformats.org/officeDocument/2006/relationships/tags" Target="../tags/tag51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20" Type="http://schemas.openxmlformats.org/officeDocument/2006/relationships/tags" Target="../tags/tag46.xml"/><Relationship Id="rId29" Type="http://schemas.openxmlformats.org/officeDocument/2006/relationships/tags" Target="../tags/tag55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24" Type="http://schemas.openxmlformats.org/officeDocument/2006/relationships/tags" Target="../tags/tag50.xml"/><Relationship Id="rId32" Type="http://schemas.openxmlformats.org/officeDocument/2006/relationships/notesSlide" Target="../notesSlides/notesSlide10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23" Type="http://schemas.openxmlformats.org/officeDocument/2006/relationships/tags" Target="../tags/tag49.xml"/><Relationship Id="rId28" Type="http://schemas.openxmlformats.org/officeDocument/2006/relationships/tags" Target="../tags/tag54.xml"/><Relationship Id="rId10" Type="http://schemas.openxmlformats.org/officeDocument/2006/relationships/tags" Target="../tags/tag36.xml"/><Relationship Id="rId19" Type="http://schemas.openxmlformats.org/officeDocument/2006/relationships/tags" Target="../tags/tag45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Relationship Id="rId22" Type="http://schemas.openxmlformats.org/officeDocument/2006/relationships/tags" Target="../tags/tag48.xml"/><Relationship Id="rId27" Type="http://schemas.openxmlformats.org/officeDocument/2006/relationships/tags" Target="../tags/tag53.xml"/><Relationship Id="rId30" Type="http://schemas.openxmlformats.org/officeDocument/2006/relationships/tags" Target="../tags/tag5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64.xml"/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26" Type="http://schemas.openxmlformats.org/officeDocument/2006/relationships/tags" Target="../tags/tag82.xml"/><Relationship Id="rId3" Type="http://schemas.openxmlformats.org/officeDocument/2006/relationships/tags" Target="../tags/tag59.xml"/><Relationship Id="rId21" Type="http://schemas.openxmlformats.org/officeDocument/2006/relationships/tags" Target="../tags/tag77.xml"/><Relationship Id="rId7" Type="http://schemas.openxmlformats.org/officeDocument/2006/relationships/tags" Target="../tags/tag63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5" Type="http://schemas.openxmlformats.org/officeDocument/2006/relationships/tags" Target="../tags/tag81.xml"/><Relationship Id="rId2" Type="http://schemas.openxmlformats.org/officeDocument/2006/relationships/tags" Target="../tags/tag58.xml"/><Relationship Id="rId16" Type="http://schemas.openxmlformats.org/officeDocument/2006/relationships/tags" Target="../tags/tag72.xml"/><Relationship Id="rId20" Type="http://schemas.openxmlformats.org/officeDocument/2006/relationships/tags" Target="../tags/tag76.xml"/><Relationship Id="rId29" Type="http://schemas.openxmlformats.org/officeDocument/2006/relationships/tags" Target="../tags/tag85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24" Type="http://schemas.openxmlformats.org/officeDocument/2006/relationships/tags" Target="../tags/tag80.xml"/><Relationship Id="rId5" Type="http://schemas.openxmlformats.org/officeDocument/2006/relationships/tags" Target="../tags/tag61.xml"/><Relationship Id="rId15" Type="http://schemas.openxmlformats.org/officeDocument/2006/relationships/tags" Target="../tags/tag71.xml"/><Relationship Id="rId23" Type="http://schemas.openxmlformats.org/officeDocument/2006/relationships/tags" Target="../tags/tag79.xml"/><Relationship Id="rId28" Type="http://schemas.openxmlformats.org/officeDocument/2006/relationships/tags" Target="../tags/tag84.xml"/><Relationship Id="rId10" Type="http://schemas.openxmlformats.org/officeDocument/2006/relationships/tags" Target="../tags/tag66.xml"/><Relationship Id="rId19" Type="http://schemas.openxmlformats.org/officeDocument/2006/relationships/tags" Target="../tags/tag75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Relationship Id="rId22" Type="http://schemas.openxmlformats.org/officeDocument/2006/relationships/tags" Target="../tags/tag78.xml"/><Relationship Id="rId27" Type="http://schemas.openxmlformats.org/officeDocument/2006/relationships/tags" Target="../tags/tag83.xml"/><Relationship Id="rId30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tags" Target="../tags/tag105.xml"/><Relationship Id="rId26" Type="http://schemas.openxmlformats.org/officeDocument/2006/relationships/tags" Target="../tags/tag113.xml"/><Relationship Id="rId3" Type="http://schemas.openxmlformats.org/officeDocument/2006/relationships/tags" Target="../tags/tag90.xml"/><Relationship Id="rId21" Type="http://schemas.openxmlformats.org/officeDocument/2006/relationships/tags" Target="../tags/tag108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5" Type="http://schemas.openxmlformats.org/officeDocument/2006/relationships/tags" Target="../tags/tag112.xml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tags" Target="../tags/tag107.xml"/><Relationship Id="rId29" Type="http://schemas.openxmlformats.org/officeDocument/2006/relationships/tags" Target="../tags/tag116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24" Type="http://schemas.openxmlformats.org/officeDocument/2006/relationships/tags" Target="../tags/tag111.xml"/><Relationship Id="rId32" Type="http://schemas.openxmlformats.org/officeDocument/2006/relationships/notesSlide" Target="../notesSlides/notesSlide12.xml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23" Type="http://schemas.openxmlformats.org/officeDocument/2006/relationships/tags" Target="../tags/tag110.xml"/><Relationship Id="rId28" Type="http://schemas.openxmlformats.org/officeDocument/2006/relationships/tags" Target="../tags/tag115.xml"/><Relationship Id="rId10" Type="http://schemas.openxmlformats.org/officeDocument/2006/relationships/tags" Target="../tags/tag97.xml"/><Relationship Id="rId19" Type="http://schemas.openxmlformats.org/officeDocument/2006/relationships/tags" Target="../tags/tag106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Relationship Id="rId22" Type="http://schemas.openxmlformats.org/officeDocument/2006/relationships/tags" Target="../tags/tag109.xml"/><Relationship Id="rId27" Type="http://schemas.openxmlformats.org/officeDocument/2006/relationships/tags" Target="../tags/tag114.xml"/><Relationship Id="rId30" Type="http://schemas.openxmlformats.org/officeDocument/2006/relationships/tags" Target="../tags/tag1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4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3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136.xml"/><Relationship Id="rId18" Type="http://schemas.openxmlformats.org/officeDocument/2006/relationships/tags" Target="../tags/tag141.xml"/><Relationship Id="rId26" Type="http://schemas.openxmlformats.org/officeDocument/2006/relationships/tags" Target="../tags/tag149.xml"/><Relationship Id="rId39" Type="http://schemas.openxmlformats.org/officeDocument/2006/relationships/tags" Target="../tags/tag162.xml"/><Relationship Id="rId21" Type="http://schemas.openxmlformats.org/officeDocument/2006/relationships/tags" Target="../tags/tag144.xml"/><Relationship Id="rId34" Type="http://schemas.openxmlformats.org/officeDocument/2006/relationships/tags" Target="../tags/tag157.xml"/><Relationship Id="rId42" Type="http://schemas.openxmlformats.org/officeDocument/2006/relationships/tags" Target="../tags/tag165.xml"/><Relationship Id="rId47" Type="http://schemas.openxmlformats.org/officeDocument/2006/relationships/tags" Target="../tags/tag170.xml"/><Relationship Id="rId7" Type="http://schemas.openxmlformats.org/officeDocument/2006/relationships/tags" Target="../tags/tag130.xml"/><Relationship Id="rId2" Type="http://schemas.openxmlformats.org/officeDocument/2006/relationships/tags" Target="../tags/tag125.xml"/><Relationship Id="rId16" Type="http://schemas.openxmlformats.org/officeDocument/2006/relationships/tags" Target="../tags/tag139.xml"/><Relationship Id="rId29" Type="http://schemas.openxmlformats.org/officeDocument/2006/relationships/tags" Target="../tags/tag152.xml"/><Relationship Id="rId11" Type="http://schemas.openxmlformats.org/officeDocument/2006/relationships/tags" Target="../tags/tag134.xml"/><Relationship Id="rId24" Type="http://schemas.openxmlformats.org/officeDocument/2006/relationships/tags" Target="../tags/tag147.xml"/><Relationship Id="rId32" Type="http://schemas.openxmlformats.org/officeDocument/2006/relationships/tags" Target="../tags/tag155.xml"/><Relationship Id="rId37" Type="http://schemas.openxmlformats.org/officeDocument/2006/relationships/tags" Target="../tags/tag160.xml"/><Relationship Id="rId40" Type="http://schemas.openxmlformats.org/officeDocument/2006/relationships/tags" Target="../tags/tag163.xml"/><Relationship Id="rId45" Type="http://schemas.openxmlformats.org/officeDocument/2006/relationships/tags" Target="../tags/tag168.xml"/><Relationship Id="rId5" Type="http://schemas.openxmlformats.org/officeDocument/2006/relationships/tags" Target="../tags/tag128.xml"/><Relationship Id="rId15" Type="http://schemas.openxmlformats.org/officeDocument/2006/relationships/tags" Target="../tags/tag138.xml"/><Relationship Id="rId23" Type="http://schemas.openxmlformats.org/officeDocument/2006/relationships/tags" Target="../tags/tag146.xml"/><Relationship Id="rId28" Type="http://schemas.openxmlformats.org/officeDocument/2006/relationships/tags" Target="../tags/tag151.xml"/><Relationship Id="rId36" Type="http://schemas.openxmlformats.org/officeDocument/2006/relationships/tags" Target="../tags/tag159.xml"/><Relationship Id="rId49" Type="http://schemas.openxmlformats.org/officeDocument/2006/relationships/notesSlide" Target="../notesSlides/notesSlide15.xml"/><Relationship Id="rId10" Type="http://schemas.openxmlformats.org/officeDocument/2006/relationships/tags" Target="../tags/tag133.xml"/><Relationship Id="rId19" Type="http://schemas.openxmlformats.org/officeDocument/2006/relationships/tags" Target="../tags/tag142.xml"/><Relationship Id="rId31" Type="http://schemas.openxmlformats.org/officeDocument/2006/relationships/tags" Target="../tags/tag154.xml"/><Relationship Id="rId44" Type="http://schemas.openxmlformats.org/officeDocument/2006/relationships/tags" Target="../tags/tag167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Relationship Id="rId22" Type="http://schemas.openxmlformats.org/officeDocument/2006/relationships/tags" Target="../tags/tag145.xml"/><Relationship Id="rId27" Type="http://schemas.openxmlformats.org/officeDocument/2006/relationships/tags" Target="../tags/tag150.xml"/><Relationship Id="rId30" Type="http://schemas.openxmlformats.org/officeDocument/2006/relationships/tags" Target="../tags/tag153.xml"/><Relationship Id="rId35" Type="http://schemas.openxmlformats.org/officeDocument/2006/relationships/tags" Target="../tags/tag158.xml"/><Relationship Id="rId43" Type="http://schemas.openxmlformats.org/officeDocument/2006/relationships/tags" Target="../tags/tag166.xml"/><Relationship Id="rId48" Type="http://schemas.openxmlformats.org/officeDocument/2006/relationships/slideLayout" Target="../slideLayouts/slideLayout2.xml"/><Relationship Id="rId8" Type="http://schemas.openxmlformats.org/officeDocument/2006/relationships/tags" Target="../tags/tag131.xml"/><Relationship Id="rId3" Type="http://schemas.openxmlformats.org/officeDocument/2006/relationships/tags" Target="../tags/tag126.xml"/><Relationship Id="rId12" Type="http://schemas.openxmlformats.org/officeDocument/2006/relationships/tags" Target="../tags/tag135.xml"/><Relationship Id="rId17" Type="http://schemas.openxmlformats.org/officeDocument/2006/relationships/tags" Target="../tags/tag140.xml"/><Relationship Id="rId25" Type="http://schemas.openxmlformats.org/officeDocument/2006/relationships/tags" Target="../tags/tag148.xml"/><Relationship Id="rId33" Type="http://schemas.openxmlformats.org/officeDocument/2006/relationships/tags" Target="../tags/tag156.xml"/><Relationship Id="rId38" Type="http://schemas.openxmlformats.org/officeDocument/2006/relationships/tags" Target="../tags/tag161.xml"/><Relationship Id="rId46" Type="http://schemas.openxmlformats.org/officeDocument/2006/relationships/tags" Target="../tags/tag169.xml"/><Relationship Id="rId20" Type="http://schemas.openxmlformats.org/officeDocument/2006/relationships/tags" Target="../tags/tag143.xml"/><Relationship Id="rId41" Type="http://schemas.openxmlformats.org/officeDocument/2006/relationships/tags" Target="../tags/tag164.xml"/><Relationship Id="rId1" Type="http://schemas.openxmlformats.org/officeDocument/2006/relationships/tags" Target="../tags/tag124.xml"/><Relationship Id="rId6" Type="http://schemas.openxmlformats.org/officeDocument/2006/relationships/tags" Target="../tags/tag1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tags" Target="../tags/tag191.xml"/><Relationship Id="rId26" Type="http://schemas.openxmlformats.org/officeDocument/2006/relationships/notesSlide" Target="../notesSlides/notesSlide17.xml"/><Relationship Id="rId3" Type="http://schemas.openxmlformats.org/officeDocument/2006/relationships/tags" Target="../tags/tag176.xml"/><Relationship Id="rId21" Type="http://schemas.openxmlformats.org/officeDocument/2006/relationships/tags" Target="../tags/tag194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tags" Target="../tags/tag19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tags" Target="../tags/tag193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24" Type="http://schemas.openxmlformats.org/officeDocument/2006/relationships/tags" Target="../tags/tag197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23" Type="http://schemas.openxmlformats.org/officeDocument/2006/relationships/tags" Target="../tags/tag196.xml"/><Relationship Id="rId10" Type="http://schemas.openxmlformats.org/officeDocument/2006/relationships/tags" Target="../tags/tag183.xml"/><Relationship Id="rId19" Type="http://schemas.openxmlformats.org/officeDocument/2006/relationships/tags" Target="../tags/tag192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tags" Target="../tags/tag19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05.xml"/><Relationship Id="rId13" Type="http://schemas.openxmlformats.org/officeDocument/2006/relationships/tags" Target="../tags/tag210.xml"/><Relationship Id="rId18" Type="http://schemas.openxmlformats.org/officeDocument/2006/relationships/tags" Target="../tags/tag215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12" Type="http://schemas.openxmlformats.org/officeDocument/2006/relationships/tags" Target="../tags/tag209.xml"/><Relationship Id="rId17" Type="http://schemas.openxmlformats.org/officeDocument/2006/relationships/tags" Target="../tags/tag214.xml"/><Relationship Id="rId2" Type="http://schemas.openxmlformats.org/officeDocument/2006/relationships/tags" Target="../tags/tag199.xml"/><Relationship Id="rId16" Type="http://schemas.openxmlformats.org/officeDocument/2006/relationships/tags" Target="../tags/tag213.xml"/><Relationship Id="rId20" Type="http://schemas.openxmlformats.org/officeDocument/2006/relationships/notesSlide" Target="../notesSlides/notesSlide18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tags" Target="../tags/tag208.xml"/><Relationship Id="rId5" Type="http://schemas.openxmlformats.org/officeDocument/2006/relationships/tags" Target="../tags/tag202.xml"/><Relationship Id="rId15" Type="http://schemas.openxmlformats.org/officeDocument/2006/relationships/tags" Target="../tags/tag212.xml"/><Relationship Id="rId10" Type="http://schemas.openxmlformats.org/officeDocument/2006/relationships/tags" Target="../tags/tag207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201.xml"/><Relationship Id="rId9" Type="http://schemas.openxmlformats.org/officeDocument/2006/relationships/tags" Target="../tags/tag206.xml"/><Relationship Id="rId14" Type="http://schemas.openxmlformats.org/officeDocument/2006/relationships/tags" Target="../tags/tag211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228.xml"/><Relationship Id="rId18" Type="http://schemas.openxmlformats.org/officeDocument/2006/relationships/tags" Target="../tags/tag233.xml"/><Relationship Id="rId26" Type="http://schemas.openxmlformats.org/officeDocument/2006/relationships/tags" Target="../tags/tag241.xml"/><Relationship Id="rId39" Type="http://schemas.openxmlformats.org/officeDocument/2006/relationships/tags" Target="../tags/tag254.xml"/><Relationship Id="rId21" Type="http://schemas.openxmlformats.org/officeDocument/2006/relationships/tags" Target="../tags/tag236.xml"/><Relationship Id="rId34" Type="http://schemas.openxmlformats.org/officeDocument/2006/relationships/tags" Target="../tags/tag249.xml"/><Relationship Id="rId42" Type="http://schemas.openxmlformats.org/officeDocument/2006/relationships/tags" Target="../tags/tag257.xml"/><Relationship Id="rId7" Type="http://schemas.openxmlformats.org/officeDocument/2006/relationships/tags" Target="../tags/tag222.xml"/><Relationship Id="rId2" Type="http://schemas.openxmlformats.org/officeDocument/2006/relationships/tags" Target="../tags/tag217.xml"/><Relationship Id="rId16" Type="http://schemas.openxmlformats.org/officeDocument/2006/relationships/tags" Target="../tags/tag231.xml"/><Relationship Id="rId20" Type="http://schemas.openxmlformats.org/officeDocument/2006/relationships/tags" Target="../tags/tag235.xml"/><Relationship Id="rId29" Type="http://schemas.openxmlformats.org/officeDocument/2006/relationships/tags" Target="../tags/tag244.xml"/><Relationship Id="rId41" Type="http://schemas.openxmlformats.org/officeDocument/2006/relationships/tags" Target="../tags/tag256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24" Type="http://schemas.openxmlformats.org/officeDocument/2006/relationships/tags" Target="../tags/tag239.xml"/><Relationship Id="rId32" Type="http://schemas.openxmlformats.org/officeDocument/2006/relationships/tags" Target="../tags/tag247.xml"/><Relationship Id="rId37" Type="http://schemas.openxmlformats.org/officeDocument/2006/relationships/tags" Target="../tags/tag252.xml"/><Relationship Id="rId40" Type="http://schemas.openxmlformats.org/officeDocument/2006/relationships/tags" Target="../tags/tag255.xml"/><Relationship Id="rId5" Type="http://schemas.openxmlformats.org/officeDocument/2006/relationships/tags" Target="../tags/tag220.xml"/><Relationship Id="rId15" Type="http://schemas.openxmlformats.org/officeDocument/2006/relationships/tags" Target="../tags/tag230.xml"/><Relationship Id="rId23" Type="http://schemas.openxmlformats.org/officeDocument/2006/relationships/tags" Target="../tags/tag238.xml"/><Relationship Id="rId28" Type="http://schemas.openxmlformats.org/officeDocument/2006/relationships/tags" Target="../tags/tag243.xml"/><Relationship Id="rId36" Type="http://schemas.openxmlformats.org/officeDocument/2006/relationships/tags" Target="../tags/tag251.xml"/><Relationship Id="rId10" Type="http://schemas.openxmlformats.org/officeDocument/2006/relationships/tags" Target="../tags/tag225.xml"/><Relationship Id="rId19" Type="http://schemas.openxmlformats.org/officeDocument/2006/relationships/tags" Target="../tags/tag234.xml"/><Relationship Id="rId31" Type="http://schemas.openxmlformats.org/officeDocument/2006/relationships/tags" Target="../tags/tag246.xml"/><Relationship Id="rId44" Type="http://schemas.openxmlformats.org/officeDocument/2006/relationships/notesSlide" Target="../notesSlides/notesSlide19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tags" Target="../tags/tag229.xml"/><Relationship Id="rId22" Type="http://schemas.openxmlformats.org/officeDocument/2006/relationships/tags" Target="../tags/tag237.xml"/><Relationship Id="rId27" Type="http://schemas.openxmlformats.org/officeDocument/2006/relationships/tags" Target="../tags/tag242.xml"/><Relationship Id="rId30" Type="http://schemas.openxmlformats.org/officeDocument/2006/relationships/tags" Target="../tags/tag245.xml"/><Relationship Id="rId35" Type="http://schemas.openxmlformats.org/officeDocument/2006/relationships/tags" Target="../tags/tag250.xml"/><Relationship Id="rId43" Type="http://schemas.openxmlformats.org/officeDocument/2006/relationships/slideLayout" Target="../slideLayouts/slideLayout2.xml"/><Relationship Id="rId8" Type="http://schemas.openxmlformats.org/officeDocument/2006/relationships/tags" Target="../tags/tag223.xml"/><Relationship Id="rId3" Type="http://schemas.openxmlformats.org/officeDocument/2006/relationships/tags" Target="../tags/tag218.xml"/><Relationship Id="rId12" Type="http://schemas.openxmlformats.org/officeDocument/2006/relationships/tags" Target="../tags/tag227.xml"/><Relationship Id="rId17" Type="http://schemas.openxmlformats.org/officeDocument/2006/relationships/tags" Target="../tags/tag232.xml"/><Relationship Id="rId25" Type="http://schemas.openxmlformats.org/officeDocument/2006/relationships/tags" Target="../tags/tag240.xml"/><Relationship Id="rId33" Type="http://schemas.openxmlformats.org/officeDocument/2006/relationships/tags" Target="../tags/tag248.xml"/><Relationship Id="rId38" Type="http://schemas.openxmlformats.org/officeDocument/2006/relationships/tags" Target="../tags/tag25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60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1.xml"/><Relationship Id="rId3" Type="http://schemas.openxmlformats.org/officeDocument/2006/relationships/tags" Target="../tags/tag26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5" Type="http://schemas.openxmlformats.org/officeDocument/2006/relationships/tags" Target="../tags/tag265.xml"/><Relationship Id="rId4" Type="http://schemas.openxmlformats.org/officeDocument/2006/relationships/tags" Target="../tags/tag26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2.xml"/><Relationship Id="rId3" Type="http://schemas.openxmlformats.org/officeDocument/2006/relationships/tags" Target="../tags/tag26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68.xml"/><Relationship Id="rId1" Type="http://schemas.openxmlformats.org/officeDocument/2006/relationships/tags" Target="../tags/tag267.xml"/><Relationship Id="rId6" Type="http://schemas.openxmlformats.org/officeDocument/2006/relationships/tags" Target="../tags/tag272.xml"/><Relationship Id="rId5" Type="http://schemas.openxmlformats.org/officeDocument/2006/relationships/tags" Target="../tags/tag271.xml"/><Relationship Id="rId4" Type="http://schemas.openxmlformats.org/officeDocument/2006/relationships/tags" Target="../tags/tag27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4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4.xml"/><Relationship Id="rId3" Type="http://schemas.openxmlformats.org/officeDocument/2006/relationships/tags" Target="../tags/tag27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5" Type="http://schemas.openxmlformats.org/officeDocument/2006/relationships/tags" Target="../tags/tag279.xml"/><Relationship Id="rId4" Type="http://schemas.openxmlformats.org/officeDocument/2006/relationships/tags" Target="../tags/tag27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85.xml"/><Relationship Id="rId4" Type="http://schemas.openxmlformats.org/officeDocument/2006/relationships/tags" Target="../tags/tag28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5" Type="http://schemas.openxmlformats.org/officeDocument/2006/relationships/notesSlide" Target="../notesSlides/notesSlide26.xml"/><Relationship Id="rId4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tags" Target="../tags/tag296.xml"/><Relationship Id="rId13" Type="http://schemas.openxmlformats.org/officeDocument/2006/relationships/tags" Target="../tags/tag301.xml"/><Relationship Id="rId3" Type="http://schemas.openxmlformats.org/officeDocument/2006/relationships/tags" Target="../tags/tag291.xml"/><Relationship Id="rId7" Type="http://schemas.openxmlformats.org/officeDocument/2006/relationships/tags" Target="../tags/tag295.xml"/><Relationship Id="rId12" Type="http://schemas.openxmlformats.org/officeDocument/2006/relationships/tags" Target="../tags/tag300.xml"/><Relationship Id="rId2" Type="http://schemas.openxmlformats.org/officeDocument/2006/relationships/tags" Target="../tags/tag290.xml"/><Relationship Id="rId16" Type="http://schemas.openxmlformats.org/officeDocument/2006/relationships/notesSlide" Target="../notesSlides/notesSlide27.xml"/><Relationship Id="rId1" Type="http://schemas.openxmlformats.org/officeDocument/2006/relationships/tags" Target="../tags/tag289.xml"/><Relationship Id="rId6" Type="http://schemas.openxmlformats.org/officeDocument/2006/relationships/tags" Target="../tags/tag294.xml"/><Relationship Id="rId11" Type="http://schemas.openxmlformats.org/officeDocument/2006/relationships/tags" Target="../tags/tag299.xml"/><Relationship Id="rId5" Type="http://schemas.openxmlformats.org/officeDocument/2006/relationships/tags" Target="../tags/tag293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298.xml"/><Relationship Id="rId4" Type="http://schemas.openxmlformats.org/officeDocument/2006/relationships/tags" Target="../tags/tag292.xml"/><Relationship Id="rId9" Type="http://schemas.openxmlformats.org/officeDocument/2006/relationships/tags" Target="../tags/tag297.xml"/><Relationship Id="rId14" Type="http://schemas.openxmlformats.org/officeDocument/2006/relationships/tags" Target="../tags/tag302.xml"/></Relationships>
</file>

<file path=ppt/slides/_rels/slide37.xml.rels><?xml version="1.0" encoding="UTF-8" standalone="yes"?>
<Relationships xmlns="http://schemas.openxmlformats.org/package/2006/relationships"><Relationship Id="rId13" Type="http://schemas.openxmlformats.org/officeDocument/2006/relationships/tags" Target="../tags/tag315.xml"/><Relationship Id="rId18" Type="http://schemas.openxmlformats.org/officeDocument/2006/relationships/tags" Target="../tags/tag320.xml"/><Relationship Id="rId26" Type="http://schemas.openxmlformats.org/officeDocument/2006/relationships/tags" Target="../tags/tag328.xml"/><Relationship Id="rId39" Type="http://schemas.openxmlformats.org/officeDocument/2006/relationships/tags" Target="../tags/tag341.xml"/><Relationship Id="rId21" Type="http://schemas.openxmlformats.org/officeDocument/2006/relationships/tags" Target="../tags/tag323.xml"/><Relationship Id="rId34" Type="http://schemas.openxmlformats.org/officeDocument/2006/relationships/tags" Target="../tags/tag336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309.xml"/><Relationship Id="rId2" Type="http://schemas.openxmlformats.org/officeDocument/2006/relationships/tags" Target="../tags/tag304.xml"/><Relationship Id="rId16" Type="http://schemas.openxmlformats.org/officeDocument/2006/relationships/tags" Target="../tags/tag318.xml"/><Relationship Id="rId20" Type="http://schemas.openxmlformats.org/officeDocument/2006/relationships/tags" Target="../tags/tag322.xml"/><Relationship Id="rId29" Type="http://schemas.openxmlformats.org/officeDocument/2006/relationships/tags" Target="../tags/tag331.xml"/><Relationship Id="rId41" Type="http://schemas.openxmlformats.org/officeDocument/2006/relationships/tags" Target="../tags/tag343.xml"/><Relationship Id="rId1" Type="http://schemas.openxmlformats.org/officeDocument/2006/relationships/tags" Target="../tags/tag303.xml"/><Relationship Id="rId6" Type="http://schemas.openxmlformats.org/officeDocument/2006/relationships/tags" Target="../tags/tag308.xml"/><Relationship Id="rId11" Type="http://schemas.openxmlformats.org/officeDocument/2006/relationships/tags" Target="../tags/tag313.xml"/><Relationship Id="rId24" Type="http://schemas.openxmlformats.org/officeDocument/2006/relationships/tags" Target="../tags/tag326.xml"/><Relationship Id="rId32" Type="http://schemas.openxmlformats.org/officeDocument/2006/relationships/tags" Target="../tags/tag334.xml"/><Relationship Id="rId37" Type="http://schemas.openxmlformats.org/officeDocument/2006/relationships/tags" Target="../tags/tag339.xml"/><Relationship Id="rId40" Type="http://schemas.openxmlformats.org/officeDocument/2006/relationships/tags" Target="../tags/tag342.xml"/><Relationship Id="rId5" Type="http://schemas.openxmlformats.org/officeDocument/2006/relationships/tags" Target="../tags/tag307.xml"/><Relationship Id="rId15" Type="http://schemas.openxmlformats.org/officeDocument/2006/relationships/tags" Target="../tags/tag317.xml"/><Relationship Id="rId23" Type="http://schemas.openxmlformats.org/officeDocument/2006/relationships/tags" Target="../tags/tag325.xml"/><Relationship Id="rId28" Type="http://schemas.openxmlformats.org/officeDocument/2006/relationships/tags" Target="../tags/tag330.xml"/><Relationship Id="rId36" Type="http://schemas.openxmlformats.org/officeDocument/2006/relationships/tags" Target="../tags/tag338.xml"/><Relationship Id="rId10" Type="http://schemas.openxmlformats.org/officeDocument/2006/relationships/tags" Target="../tags/tag312.xml"/><Relationship Id="rId19" Type="http://schemas.openxmlformats.org/officeDocument/2006/relationships/tags" Target="../tags/tag321.xml"/><Relationship Id="rId31" Type="http://schemas.openxmlformats.org/officeDocument/2006/relationships/tags" Target="../tags/tag333.xml"/><Relationship Id="rId4" Type="http://schemas.openxmlformats.org/officeDocument/2006/relationships/tags" Target="../tags/tag306.xml"/><Relationship Id="rId9" Type="http://schemas.openxmlformats.org/officeDocument/2006/relationships/tags" Target="../tags/tag311.xml"/><Relationship Id="rId14" Type="http://schemas.openxmlformats.org/officeDocument/2006/relationships/tags" Target="../tags/tag316.xml"/><Relationship Id="rId22" Type="http://schemas.openxmlformats.org/officeDocument/2006/relationships/tags" Target="../tags/tag324.xml"/><Relationship Id="rId27" Type="http://schemas.openxmlformats.org/officeDocument/2006/relationships/tags" Target="../tags/tag329.xml"/><Relationship Id="rId30" Type="http://schemas.openxmlformats.org/officeDocument/2006/relationships/tags" Target="../tags/tag332.xml"/><Relationship Id="rId35" Type="http://schemas.openxmlformats.org/officeDocument/2006/relationships/tags" Target="../tags/tag337.xml"/><Relationship Id="rId43" Type="http://schemas.openxmlformats.org/officeDocument/2006/relationships/notesSlide" Target="../notesSlides/notesSlide28.xml"/><Relationship Id="rId8" Type="http://schemas.openxmlformats.org/officeDocument/2006/relationships/tags" Target="../tags/tag310.xml"/><Relationship Id="rId3" Type="http://schemas.openxmlformats.org/officeDocument/2006/relationships/tags" Target="../tags/tag305.xml"/><Relationship Id="rId12" Type="http://schemas.openxmlformats.org/officeDocument/2006/relationships/tags" Target="../tags/tag314.xml"/><Relationship Id="rId17" Type="http://schemas.openxmlformats.org/officeDocument/2006/relationships/tags" Target="../tags/tag319.xml"/><Relationship Id="rId25" Type="http://schemas.openxmlformats.org/officeDocument/2006/relationships/tags" Target="../tags/tag327.xml"/><Relationship Id="rId33" Type="http://schemas.openxmlformats.org/officeDocument/2006/relationships/tags" Target="../tags/tag335.xml"/><Relationship Id="rId38" Type="http://schemas.openxmlformats.org/officeDocument/2006/relationships/tags" Target="../tags/tag340.xml"/></Relationships>
</file>

<file path=ppt/slides/_rels/slide38.xml.rels><?xml version="1.0" encoding="UTF-8" standalone="yes"?>
<Relationships xmlns="http://schemas.openxmlformats.org/package/2006/relationships"><Relationship Id="rId26" Type="http://schemas.openxmlformats.org/officeDocument/2006/relationships/tags" Target="../tags/tag369.xml"/><Relationship Id="rId21" Type="http://schemas.openxmlformats.org/officeDocument/2006/relationships/tags" Target="../tags/tag364.xml"/><Relationship Id="rId42" Type="http://schemas.openxmlformats.org/officeDocument/2006/relationships/tags" Target="../tags/tag385.xml"/><Relationship Id="rId47" Type="http://schemas.openxmlformats.org/officeDocument/2006/relationships/tags" Target="../tags/tag390.xml"/><Relationship Id="rId63" Type="http://schemas.openxmlformats.org/officeDocument/2006/relationships/tags" Target="../tags/tag406.xml"/><Relationship Id="rId68" Type="http://schemas.openxmlformats.org/officeDocument/2006/relationships/tags" Target="../tags/tag411.xml"/><Relationship Id="rId84" Type="http://schemas.openxmlformats.org/officeDocument/2006/relationships/tags" Target="../tags/tag427.xml"/><Relationship Id="rId89" Type="http://schemas.openxmlformats.org/officeDocument/2006/relationships/tags" Target="../tags/tag432.xml"/><Relationship Id="rId16" Type="http://schemas.openxmlformats.org/officeDocument/2006/relationships/tags" Target="../tags/tag359.xml"/><Relationship Id="rId11" Type="http://schemas.openxmlformats.org/officeDocument/2006/relationships/tags" Target="../tags/tag354.xml"/><Relationship Id="rId32" Type="http://schemas.openxmlformats.org/officeDocument/2006/relationships/tags" Target="../tags/tag375.xml"/><Relationship Id="rId37" Type="http://schemas.openxmlformats.org/officeDocument/2006/relationships/tags" Target="../tags/tag380.xml"/><Relationship Id="rId53" Type="http://schemas.openxmlformats.org/officeDocument/2006/relationships/tags" Target="../tags/tag396.xml"/><Relationship Id="rId58" Type="http://schemas.openxmlformats.org/officeDocument/2006/relationships/tags" Target="../tags/tag401.xml"/><Relationship Id="rId74" Type="http://schemas.openxmlformats.org/officeDocument/2006/relationships/tags" Target="../tags/tag417.xml"/><Relationship Id="rId79" Type="http://schemas.openxmlformats.org/officeDocument/2006/relationships/tags" Target="../tags/tag422.xml"/><Relationship Id="rId5" Type="http://schemas.openxmlformats.org/officeDocument/2006/relationships/tags" Target="../tags/tag348.xml"/><Relationship Id="rId90" Type="http://schemas.openxmlformats.org/officeDocument/2006/relationships/tags" Target="../tags/tag433.xml"/><Relationship Id="rId95" Type="http://schemas.openxmlformats.org/officeDocument/2006/relationships/tags" Target="../tags/tag438.xml"/><Relationship Id="rId22" Type="http://schemas.openxmlformats.org/officeDocument/2006/relationships/tags" Target="../tags/tag365.xml"/><Relationship Id="rId27" Type="http://schemas.openxmlformats.org/officeDocument/2006/relationships/tags" Target="../tags/tag370.xml"/><Relationship Id="rId43" Type="http://schemas.openxmlformats.org/officeDocument/2006/relationships/tags" Target="../tags/tag386.xml"/><Relationship Id="rId48" Type="http://schemas.openxmlformats.org/officeDocument/2006/relationships/tags" Target="../tags/tag391.xml"/><Relationship Id="rId64" Type="http://schemas.openxmlformats.org/officeDocument/2006/relationships/tags" Target="../tags/tag407.xml"/><Relationship Id="rId69" Type="http://schemas.openxmlformats.org/officeDocument/2006/relationships/tags" Target="../tags/tag412.xml"/><Relationship Id="rId80" Type="http://schemas.openxmlformats.org/officeDocument/2006/relationships/tags" Target="../tags/tag423.xml"/><Relationship Id="rId85" Type="http://schemas.openxmlformats.org/officeDocument/2006/relationships/tags" Target="../tags/tag428.xml"/><Relationship Id="rId3" Type="http://schemas.openxmlformats.org/officeDocument/2006/relationships/tags" Target="../tags/tag346.xml"/><Relationship Id="rId12" Type="http://schemas.openxmlformats.org/officeDocument/2006/relationships/tags" Target="../tags/tag355.xml"/><Relationship Id="rId17" Type="http://schemas.openxmlformats.org/officeDocument/2006/relationships/tags" Target="../tags/tag360.xml"/><Relationship Id="rId25" Type="http://schemas.openxmlformats.org/officeDocument/2006/relationships/tags" Target="../tags/tag368.xml"/><Relationship Id="rId33" Type="http://schemas.openxmlformats.org/officeDocument/2006/relationships/tags" Target="../tags/tag376.xml"/><Relationship Id="rId38" Type="http://schemas.openxmlformats.org/officeDocument/2006/relationships/tags" Target="../tags/tag381.xml"/><Relationship Id="rId46" Type="http://schemas.openxmlformats.org/officeDocument/2006/relationships/tags" Target="../tags/tag389.xml"/><Relationship Id="rId59" Type="http://schemas.openxmlformats.org/officeDocument/2006/relationships/tags" Target="../tags/tag402.xml"/><Relationship Id="rId67" Type="http://schemas.openxmlformats.org/officeDocument/2006/relationships/tags" Target="../tags/tag410.xml"/><Relationship Id="rId20" Type="http://schemas.openxmlformats.org/officeDocument/2006/relationships/tags" Target="../tags/tag363.xml"/><Relationship Id="rId41" Type="http://schemas.openxmlformats.org/officeDocument/2006/relationships/tags" Target="../tags/tag384.xml"/><Relationship Id="rId54" Type="http://schemas.openxmlformats.org/officeDocument/2006/relationships/tags" Target="../tags/tag397.xml"/><Relationship Id="rId62" Type="http://schemas.openxmlformats.org/officeDocument/2006/relationships/tags" Target="../tags/tag405.xml"/><Relationship Id="rId70" Type="http://schemas.openxmlformats.org/officeDocument/2006/relationships/tags" Target="../tags/tag413.xml"/><Relationship Id="rId75" Type="http://schemas.openxmlformats.org/officeDocument/2006/relationships/tags" Target="../tags/tag418.xml"/><Relationship Id="rId83" Type="http://schemas.openxmlformats.org/officeDocument/2006/relationships/tags" Target="../tags/tag426.xml"/><Relationship Id="rId88" Type="http://schemas.openxmlformats.org/officeDocument/2006/relationships/tags" Target="../tags/tag431.xml"/><Relationship Id="rId91" Type="http://schemas.openxmlformats.org/officeDocument/2006/relationships/tags" Target="../tags/tag434.xml"/><Relationship Id="rId96" Type="http://schemas.openxmlformats.org/officeDocument/2006/relationships/tags" Target="../tags/tag439.xml"/><Relationship Id="rId1" Type="http://schemas.openxmlformats.org/officeDocument/2006/relationships/tags" Target="../tags/tag344.xml"/><Relationship Id="rId6" Type="http://schemas.openxmlformats.org/officeDocument/2006/relationships/tags" Target="../tags/tag349.xml"/><Relationship Id="rId15" Type="http://schemas.openxmlformats.org/officeDocument/2006/relationships/tags" Target="../tags/tag358.xml"/><Relationship Id="rId23" Type="http://schemas.openxmlformats.org/officeDocument/2006/relationships/tags" Target="../tags/tag366.xml"/><Relationship Id="rId28" Type="http://schemas.openxmlformats.org/officeDocument/2006/relationships/tags" Target="../tags/tag371.xml"/><Relationship Id="rId36" Type="http://schemas.openxmlformats.org/officeDocument/2006/relationships/tags" Target="../tags/tag379.xml"/><Relationship Id="rId49" Type="http://schemas.openxmlformats.org/officeDocument/2006/relationships/tags" Target="../tags/tag392.xml"/><Relationship Id="rId57" Type="http://schemas.openxmlformats.org/officeDocument/2006/relationships/tags" Target="../tags/tag400.xml"/><Relationship Id="rId10" Type="http://schemas.openxmlformats.org/officeDocument/2006/relationships/tags" Target="../tags/tag353.xml"/><Relationship Id="rId31" Type="http://schemas.openxmlformats.org/officeDocument/2006/relationships/tags" Target="../tags/tag374.xml"/><Relationship Id="rId44" Type="http://schemas.openxmlformats.org/officeDocument/2006/relationships/tags" Target="../tags/tag387.xml"/><Relationship Id="rId52" Type="http://schemas.openxmlformats.org/officeDocument/2006/relationships/tags" Target="../tags/tag395.xml"/><Relationship Id="rId60" Type="http://schemas.openxmlformats.org/officeDocument/2006/relationships/tags" Target="../tags/tag403.xml"/><Relationship Id="rId65" Type="http://schemas.openxmlformats.org/officeDocument/2006/relationships/tags" Target="../tags/tag408.xml"/><Relationship Id="rId73" Type="http://schemas.openxmlformats.org/officeDocument/2006/relationships/tags" Target="../tags/tag416.xml"/><Relationship Id="rId78" Type="http://schemas.openxmlformats.org/officeDocument/2006/relationships/tags" Target="../tags/tag421.xml"/><Relationship Id="rId81" Type="http://schemas.openxmlformats.org/officeDocument/2006/relationships/tags" Target="../tags/tag424.xml"/><Relationship Id="rId86" Type="http://schemas.openxmlformats.org/officeDocument/2006/relationships/tags" Target="../tags/tag429.xml"/><Relationship Id="rId94" Type="http://schemas.openxmlformats.org/officeDocument/2006/relationships/tags" Target="../tags/tag437.xml"/><Relationship Id="rId99" Type="http://schemas.openxmlformats.org/officeDocument/2006/relationships/notesSlide" Target="../notesSlides/notesSlide29.xml"/><Relationship Id="rId4" Type="http://schemas.openxmlformats.org/officeDocument/2006/relationships/tags" Target="../tags/tag347.xml"/><Relationship Id="rId9" Type="http://schemas.openxmlformats.org/officeDocument/2006/relationships/tags" Target="../tags/tag352.xml"/><Relationship Id="rId13" Type="http://schemas.openxmlformats.org/officeDocument/2006/relationships/tags" Target="../tags/tag356.xml"/><Relationship Id="rId18" Type="http://schemas.openxmlformats.org/officeDocument/2006/relationships/tags" Target="../tags/tag361.xml"/><Relationship Id="rId39" Type="http://schemas.openxmlformats.org/officeDocument/2006/relationships/tags" Target="../tags/tag382.xml"/><Relationship Id="rId34" Type="http://schemas.openxmlformats.org/officeDocument/2006/relationships/tags" Target="../tags/tag377.xml"/><Relationship Id="rId50" Type="http://schemas.openxmlformats.org/officeDocument/2006/relationships/tags" Target="../tags/tag393.xml"/><Relationship Id="rId55" Type="http://schemas.openxmlformats.org/officeDocument/2006/relationships/tags" Target="../tags/tag398.xml"/><Relationship Id="rId76" Type="http://schemas.openxmlformats.org/officeDocument/2006/relationships/tags" Target="../tags/tag419.xml"/><Relationship Id="rId97" Type="http://schemas.openxmlformats.org/officeDocument/2006/relationships/tags" Target="../tags/tag440.xml"/><Relationship Id="rId7" Type="http://schemas.openxmlformats.org/officeDocument/2006/relationships/tags" Target="../tags/tag350.xml"/><Relationship Id="rId71" Type="http://schemas.openxmlformats.org/officeDocument/2006/relationships/tags" Target="../tags/tag414.xml"/><Relationship Id="rId92" Type="http://schemas.openxmlformats.org/officeDocument/2006/relationships/tags" Target="../tags/tag435.xml"/><Relationship Id="rId2" Type="http://schemas.openxmlformats.org/officeDocument/2006/relationships/tags" Target="../tags/tag345.xml"/><Relationship Id="rId29" Type="http://schemas.openxmlformats.org/officeDocument/2006/relationships/tags" Target="../tags/tag372.xml"/><Relationship Id="rId24" Type="http://schemas.openxmlformats.org/officeDocument/2006/relationships/tags" Target="../tags/tag367.xml"/><Relationship Id="rId40" Type="http://schemas.openxmlformats.org/officeDocument/2006/relationships/tags" Target="../tags/tag383.xml"/><Relationship Id="rId45" Type="http://schemas.openxmlformats.org/officeDocument/2006/relationships/tags" Target="../tags/tag388.xml"/><Relationship Id="rId66" Type="http://schemas.openxmlformats.org/officeDocument/2006/relationships/tags" Target="../tags/tag409.xml"/><Relationship Id="rId87" Type="http://schemas.openxmlformats.org/officeDocument/2006/relationships/tags" Target="../tags/tag430.xml"/><Relationship Id="rId61" Type="http://schemas.openxmlformats.org/officeDocument/2006/relationships/tags" Target="../tags/tag404.xml"/><Relationship Id="rId82" Type="http://schemas.openxmlformats.org/officeDocument/2006/relationships/tags" Target="../tags/tag425.xml"/><Relationship Id="rId19" Type="http://schemas.openxmlformats.org/officeDocument/2006/relationships/tags" Target="../tags/tag362.xml"/><Relationship Id="rId14" Type="http://schemas.openxmlformats.org/officeDocument/2006/relationships/tags" Target="../tags/tag357.xml"/><Relationship Id="rId30" Type="http://schemas.openxmlformats.org/officeDocument/2006/relationships/tags" Target="../tags/tag373.xml"/><Relationship Id="rId35" Type="http://schemas.openxmlformats.org/officeDocument/2006/relationships/tags" Target="../tags/tag378.xml"/><Relationship Id="rId56" Type="http://schemas.openxmlformats.org/officeDocument/2006/relationships/tags" Target="../tags/tag399.xml"/><Relationship Id="rId77" Type="http://schemas.openxmlformats.org/officeDocument/2006/relationships/tags" Target="../tags/tag420.xml"/><Relationship Id="rId8" Type="http://schemas.openxmlformats.org/officeDocument/2006/relationships/tags" Target="../tags/tag351.xml"/><Relationship Id="rId51" Type="http://schemas.openxmlformats.org/officeDocument/2006/relationships/tags" Target="../tags/tag394.xml"/><Relationship Id="rId72" Type="http://schemas.openxmlformats.org/officeDocument/2006/relationships/tags" Target="../tags/tag415.xml"/><Relationship Id="rId93" Type="http://schemas.openxmlformats.org/officeDocument/2006/relationships/tags" Target="../tags/tag436.xml"/><Relationship Id="rId98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tags" Target="../tags/tag448.xml"/><Relationship Id="rId13" Type="http://schemas.openxmlformats.org/officeDocument/2006/relationships/tags" Target="../tags/tag453.xml"/><Relationship Id="rId18" Type="http://schemas.openxmlformats.org/officeDocument/2006/relationships/tags" Target="../tags/tag458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443.xml"/><Relationship Id="rId21" Type="http://schemas.openxmlformats.org/officeDocument/2006/relationships/tags" Target="../tags/tag461.xml"/><Relationship Id="rId7" Type="http://schemas.openxmlformats.org/officeDocument/2006/relationships/tags" Target="../tags/tag447.xml"/><Relationship Id="rId12" Type="http://schemas.openxmlformats.org/officeDocument/2006/relationships/tags" Target="../tags/tag452.xml"/><Relationship Id="rId17" Type="http://schemas.openxmlformats.org/officeDocument/2006/relationships/tags" Target="../tags/tag457.xml"/><Relationship Id="rId25" Type="http://schemas.openxmlformats.org/officeDocument/2006/relationships/tags" Target="../tags/tag465.xml"/><Relationship Id="rId2" Type="http://schemas.openxmlformats.org/officeDocument/2006/relationships/tags" Target="../tags/tag442.xml"/><Relationship Id="rId16" Type="http://schemas.openxmlformats.org/officeDocument/2006/relationships/tags" Target="../tags/tag456.xml"/><Relationship Id="rId20" Type="http://schemas.openxmlformats.org/officeDocument/2006/relationships/tags" Target="../tags/tag460.xml"/><Relationship Id="rId1" Type="http://schemas.openxmlformats.org/officeDocument/2006/relationships/tags" Target="../tags/tag441.xml"/><Relationship Id="rId6" Type="http://schemas.openxmlformats.org/officeDocument/2006/relationships/tags" Target="../tags/tag446.xml"/><Relationship Id="rId11" Type="http://schemas.openxmlformats.org/officeDocument/2006/relationships/tags" Target="../tags/tag451.xml"/><Relationship Id="rId24" Type="http://schemas.openxmlformats.org/officeDocument/2006/relationships/tags" Target="../tags/tag464.xml"/><Relationship Id="rId5" Type="http://schemas.openxmlformats.org/officeDocument/2006/relationships/tags" Target="../tags/tag445.xml"/><Relationship Id="rId15" Type="http://schemas.openxmlformats.org/officeDocument/2006/relationships/tags" Target="../tags/tag455.xml"/><Relationship Id="rId23" Type="http://schemas.openxmlformats.org/officeDocument/2006/relationships/tags" Target="../tags/tag463.xml"/><Relationship Id="rId10" Type="http://schemas.openxmlformats.org/officeDocument/2006/relationships/tags" Target="../tags/tag450.xml"/><Relationship Id="rId19" Type="http://schemas.openxmlformats.org/officeDocument/2006/relationships/tags" Target="../tags/tag459.xml"/><Relationship Id="rId4" Type="http://schemas.openxmlformats.org/officeDocument/2006/relationships/tags" Target="../tags/tag444.xml"/><Relationship Id="rId9" Type="http://schemas.openxmlformats.org/officeDocument/2006/relationships/tags" Target="../tags/tag449.xml"/><Relationship Id="rId14" Type="http://schemas.openxmlformats.org/officeDocument/2006/relationships/tags" Target="../tags/tag454.xml"/><Relationship Id="rId22" Type="http://schemas.openxmlformats.org/officeDocument/2006/relationships/tags" Target="../tags/tag462.xml"/><Relationship Id="rId27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468.xml"/><Relationship Id="rId2" Type="http://schemas.openxmlformats.org/officeDocument/2006/relationships/tags" Target="../tags/tag467.xml"/><Relationship Id="rId1" Type="http://schemas.openxmlformats.org/officeDocument/2006/relationships/tags" Target="../tags/tag466.xml"/><Relationship Id="rId5" Type="http://schemas.openxmlformats.org/officeDocument/2006/relationships/notesSlide" Target="../notesSlides/notesSlide31.xml"/><Relationship Id="rId4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tags" Target="../tags/tag476.xml"/><Relationship Id="rId13" Type="http://schemas.openxmlformats.org/officeDocument/2006/relationships/tags" Target="../tags/tag481.xml"/><Relationship Id="rId18" Type="http://schemas.openxmlformats.org/officeDocument/2006/relationships/tags" Target="../tags/tag486.xml"/><Relationship Id="rId26" Type="http://schemas.openxmlformats.org/officeDocument/2006/relationships/tags" Target="../tags/tag494.xml"/><Relationship Id="rId3" Type="http://schemas.openxmlformats.org/officeDocument/2006/relationships/tags" Target="../tags/tag471.xml"/><Relationship Id="rId21" Type="http://schemas.openxmlformats.org/officeDocument/2006/relationships/tags" Target="../tags/tag489.xml"/><Relationship Id="rId7" Type="http://schemas.openxmlformats.org/officeDocument/2006/relationships/tags" Target="../tags/tag475.xml"/><Relationship Id="rId12" Type="http://schemas.openxmlformats.org/officeDocument/2006/relationships/tags" Target="../tags/tag480.xml"/><Relationship Id="rId17" Type="http://schemas.openxmlformats.org/officeDocument/2006/relationships/tags" Target="../tags/tag485.xml"/><Relationship Id="rId25" Type="http://schemas.openxmlformats.org/officeDocument/2006/relationships/tags" Target="../tags/tag493.xml"/><Relationship Id="rId2" Type="http://schemas.openxmlformats.org/officeDocument/2006/relationships/tags" Target="../tags/tag470.xml"/><Relationship Id="rId16" Type="http://schemas.openxmlformats.org/officeDocument/2006/relationships/tags" Target="../tags/tag484.xml"/><Relationship Id="rId20" Type="http://schemas.openxmlformats.org/officeDocument/2006/relationships/tags" Target="../tags/tag488.xml"/><Relationship Id="rId1" Type="http://schemas.openxmlformats.org/officeDocument/2006/relationships/tags" Target="../tags/tag469.xml"/><Relationship Id="rId6" Type="http://schemas.openxmlformats.org/officeDocument/2006/relationships/tags" Target="../tags/tag474.xml"/><Relationship Id="rId11" Type="http://schemas.openxmlformats.org/officeDocument/2006/relationships/tags" Target="../tags/tag479.xml"/><Relationship Id="rId24" Type="http://schemas.openxmlformats.org/officeDocument/2006/relationships/tags" Target="../tags/tag492.xml"/><Relationship Id="rId5" Type="http://schemas.openxmlformats.org/officeDocument/2006/relationships/tags" Target="../tags/tag473.xml"/><Relationship Id="rId15" Type="http://schemas.openxmlformats.org/officeDocument/2006/relationships/tags" Target="../tags/tag483.xml"/><Relationship Id="rId23" Type="http://schemas.openxmlformats.org/officeDocument/2006/relationships/tags" Target="../tags/tag491.xml"/><Relationship Id="rId28" Type="http://schemas.openxmlformats.org/officeDocument/2006/relationships/notesSlide" Target="../notesSlides/notesSlide32.xml"/><Relationship Id="rId10" Type="http://schemas.openxmlformats.org/officeDocument/2006/relationships/tags" Target="../tags/tag478.xml"/><Relationship Id="rId19" Type="http://schemas.openxmlformats.org/officeDocument/2006/relationships/tags" Target="../tags/tag487.xml"/><Relationship Id="rId4" Type="http://schemas.openxmlformats.org/officeDocument/2006/relationships/tags" Target="../tags/tag472.xml"/><Relationship Id="rId9" Type="http://schemas.openxmlformats.org/officeDocument/2006/relationships/tags" Target="../tags/tag477.xml"/><Relationship Id="rId14" Type="http://schemas.openxmlformats.org/officeDocument/2006/relationships/tags" Target="../tags/tag482.xml"/><Relationship Id="rId22" Type="http://schemas.openxmlformats.org/officeDocument/2006/relationships/tags" Target="../tags/tag490.xml"/><Relationship Id="rId27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4: Priority Queues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Properties of Logs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3716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Basic:</a:t>
            </a:r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A</a:t>
            </a:r>
            <a:r>
              <a:rPr lang="en-US" altLang="en-US" sz="2400" baseline="50000" dirty="0" err="1"/>
              <a:t>log</a:t>
            </a:r>
            <a:r>
              <a:rPr lang="en-US" altLang="en-US" sz="2400" baseline="20000" dirty="0" err="1"/>
              <a:t>A</a:t>
            </a:r>
            <a:r>
              <a:rPr lang="en-US" altLang="en-US" sz="2400" baseline="50000" dirty="0" err="1"/>
              <a:t>B</a:t>
            </a:r>
            <a:r>
              <a:rPr lang="en-US" altLang="en-US" sz="2400" dirty="0"/>
              <a:t> = B</a:t>
            </a:r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log</a:t>
            </a:r>
            <a:r>
              <a:rPr lang="en-US" altLang="en-US" sz="2400" baseline="-25000" dirty="0" err="1"/>
              <a:t>A</a:t>
            </a:r>
            <a:r>
              <a:rPr lang="en-US" altLang="en-US" sz="2400" dirty="0" err="1"/>
              <a:t>A</a:t>
            </a:r>
            <a:r>
              <a:rPr lang="en-US" altLang="en-US" sz="2400" dirty="0"/>
              <a:t> =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Independent of base: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log(AB) =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log(A/B) =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log(A</a:t>
            </a:r>
            <a:r>
              <a:rPr lang="en-US" altLang="en-US" sz="2400" baseline="30000" dirty="0"/>
              <a:t>B</a:t>
            </a:r>
            <a:r>
              <a:rPr lang="en-US" altLang="en-US" sz="2400" dirty="0"/>
              <a:t>) =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log((A</a:t>
            </a:r>
            <a:r>
              <a:rPr lang="en-US" altLang="en-US" sz="2400" baseline="30000" dirty="0"/>
              <a:t>B</a:t>
            </a:r>
            <a:r>
              <a:rPr lang="en-US" altLang="en-US" sz="2400" dirty="0"/>
              <a:t>)</a:t>
            </a:r>
            <a:r>
              <a:rPr lang="en-US" altLang="en-US" sz="2400" baseline="50000" dirty="0"/>
              <a:t>C</a:t>
            </a:r>
            <a:r>
              <a:rPr lang="en-US" altLang="en-US" sz="2400" dirty="0"/>
              <a:t>) =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4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64AF3-0FA9-4CAF-BAD3-B8579F4CC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of 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5C7E6-7191-44CD-917B-A919A19B2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648200"/>
            <a:ext cx="8229600" cy="1630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Base of the log can be ignored in big-Oh (provided the base is a constant)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05C64-1C86-48B1-97F6-0AEADBF6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6D5CF-12C1-4E8A-9D42-1E62AAE7D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F3E62-6E68-4AB9-9D69-94EEE855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94E4FD-B3CF-4ACE-AF54-79CC9524C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868" y="1600200"/>
            <a:ext cx="6728263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010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D185931-AE9A-4B3F-AFEA-B3C02B566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Priority Queues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BF11E553-F4BA-4D38-A2DB-2EA405FD6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Manage a set, with insert item and get highest priority item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05F5-5B8C-4978-BD5A-80B1B57F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9F790-F549-4391-A7A6-1BB9A6A9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D87DB-86B3-4B9B-AC80-B5E97844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5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Priority Queue ADT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9600" y="1085850"/>
            <a:ext cx="7924800" cy="32004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Need a new ADT</a:t>
            </a:r>
          </a:p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Operations:  	Insert an Item, </a:t>
            </a:r>
            <a:br>
              <a:rPr lang="en-US" altLang="en-US" dirty="0">
                <a:latin typeface="Arial" charset="0"/>
                <a:cs typeface="Arial" charset="0"/>
              </a:rPr>
            </a:br>
            <a:r>
              <a:rPr lang="en-US" altLang="en-US" dirty="0">
                <a:latin typeface="Arial" charset="0"/>
                <a:cs typeface="Arial" charset="0"/>
              </a:rPr>
              <a:t>			Remove the “Best” Item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6149" name="Line 71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320800" y="5200650"/>
            <a:ext cx="1727200" cy="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Text Box 7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219200" y="4724400"/>
            <a:ext cx="882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insert</a:t>
            </a:r>
          </a:p>
        </p:txBody>
      </p:sp>
      <p:sp>
        <p:nvSpPr>
          <p:cNvPr id="6151" name="Line 73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5791200" y="5200650"/>
            <a:ext cx="2235200" cy="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7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02400" y="4724400"/>
            <a:ext cx="13668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deleteMin</a:t>
            </a:r>
          </a:p>
        </p:txBody>
      </p:sp>
      <p:sp>
        <p:nvSpPr>
          <p:cNvPr id="6154" name="Text Box 8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00400" y="4114800"/>
            <a:ext cx="23622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6        2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15              23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        12     18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  45       3         7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A59F0-6470-43E6-BF97-A1AC471D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0258C-84E3-4C1C-8030-5D8DA983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3ABBD-F99B-4F8C-B4D8-7CE6324A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2769B59-2C94-4C16-B57D-A0A097184671}"/>
              </a:ext>
            </a:extLst>
          </p:cNvPr>
          <p:cNvSpPr/>
          <p:nvPr/>
        </p:nvSpPr>
        <p:spPr>
          <a:xfrm>
            <a:off x="3018357" y="3773248"/>
            <a:ext cx="2708449" cy="2458555"/>
          </a:xfrm>
          <a:custGeom>
            <a:avLst/>
            <a:gdLst>
              <a:gd name="connsiteX0" fmla="*/ 105843 w 2708449"/>
              <a:gd name="connsiteY0" fmla="*/ 1408352 h 2458555"/>
              <a:gd name="connsiteX1" fmla="*/ 225586 w 2708449"/>
              <a:gd name="connsiteY1" fmla="*/ 1974409 h 2458555"/>
              <a:gd name="connsiteX2" fmla="*/ 1042014 w 2708449"/>
              <a:gd name="connsiteY2" fmla="*/ 2388066 h 2458555"/>
              <a:gd name="connsiteX3" fmla="*/ 1967300 w 2708449"/>
              <a:gd name="connsiteY3" fmla="*/ 2388066 h 2458555"/>
              <a:gd name="connsiteX4" fmla="*/ 1989072 w 2708449"/>
              <a:gd name="connsiteY4" fmla="*/ 1691381 h 2458555"/>
              <a:gd name="connsiteX5" fmla="*/ 2609557 w 2708449"/>
              <a:gd name="connsiteY5" fmla="*/ 1060009 h 2458555"/>
              <a:gd name="connsiteX6" fmla="*/ 2533357 w 2708449"/>
              <a:gd name="connsiteY6" fmla="*/ 200038 h 2458555"/>
              <a:gd name="connsiteX7" fmla="*/ 965814 w 2708449"/>
              <a:gd name="connsiteY7" fmla="*/ 4095 h 2458555"/>
              <a:gd name="connsiteX8" fmla="*/ 51414 w 2708449"/>
              <a:gd name="connsiteY8" fmla="*/ 308895 h 2458555"/>
              <a:gd name="connsiteX9" fmla="*/ 116729 w 2708449"/>
              <a:gd name="connsiteY9" fmla="*/ 1473666 h 2458555"/>
              <a:gd name="connsiteX10" fmla="*/ 105843 w 2708449"/>
              <a:gd name="connsiteY10" fmla="*/ 1408352 h 2458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08449" h="2458555">
                <a:moveTo>
                  <a:pt x="105843" y="1408352"/>
                </a:moveTo>
                <a:cubicBezTo>
                  <a:pt x="123986" y="1491809"/>
                  <a:pt x="69558" y="1811123"/>
                  <a:pt x="225586" y="1974409"/>
                </a:cubicBezTo>
                <a:cubicBezTo>
                  <a:pt x="381614" y="2137695"/>
                  <a:pt x="751728" y="2319123"/>
                  <a:pt x="1042014" y="2388066"/>
                </a:cubicBezTo>
                <a:cubicBezTo>
                  <a:pt x="1332300" y="2457009"/>
                  <a:pt x="1809457" y="2504180"/>
                  <a:pt x="1967300" y="2388066"/>
                </a:cubicBezTo>
                <a:cubicBezTo>
                  <a:pt x="2125143" y="2271952"/>
                  <a:pt x="1882029" y="1912724"/>
                  <a:pt x="1989072" y="1691381"/>
                </a:cubicBezTo>
                <a:cubicBezTo>
                  <a:pt x="2096115" y="1470038"/>
                  <a:pt x="2518843" y="1308566"/>
                  <a:pt x="2609557" y="1060009"/>
                </a:cubicBezTo>
                <a:cubicBezTo>
                  <a:pt x="2700271" y="811452"/>
                  <a:pt x="2807314" y="376024"/>
                  <a:pt x="2533357" y="200038"/>
                </a:cubicBezTo>
                <a:cubicBezTo>
                  <a:pt x="2259400" y="24052"/>
                  <a:pt x="1379471" y="-14048"/>
                  <a:pt x="965814" y="4095"/>
                </a:cubicBezTo>
                <a:cubicBezTo>
                  <a:pt x="552157" y="22238"/>
                  <a:pt x="192928" y="63967"/>
                  <a:pt x="51414" y="308895"/>
                </a:cubicBezTo>
                <a:cubicBezTo>
                  <a:pt x="-90100" y="553823"/>
                  <a:pt x="104029" y="1284980"/>
                  <a:pt x="116729" y="1473666"/>
                </a:cubicBezTo>
                <a:cubicBezTo>
                  <a:pt x="129429" y="1662352"/>
                  <a:pt x="87700" y="1324895"/>
                  <a:pt x="105843" y="14083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Priority Queue ADT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4294967295"/>
            <p:custDataLst>
              <p:tags r:id="rId2"/>
            </p:custDataLst>
          </p:nvPr>
        </p:nvSpPr>
        <p:spPr>
          <a:xfrm>
            <a:off x="457200" y="1371600"/>
            <a:ext cx="8382000" cy="5486400"/>
          </a:xfrm>
          <a:noFill/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 err="1">
                <a:latin typeface="Arial" charset="0"/>
                <a:cs typeface="Arial" charset="0"/>
              </a:rPr>
              <a:t>PQueue</a:t>
            </a:r>
            <a:r>
              <a:rPr lang="en-US" altLang="en-US" dirty="0">
                <a:latin typeface="Arial" charset="0"/>
                <a:cs typeface="Arial" charset="0"/>
              </a:rPr>
              <a:t> data : </a:t>
            </a:r>
            <a:r>
              <a:rPr lang="en-US" altLang="en-US" sz="2800" dirty="0">
                <a:latin typeface="Arial" charset="0"/>
                <a:cs typeface="Arial" charset="0"/>
              </a:rPr>
              <a:t>collection of data with priority</a:t>
            </a:r>
          </a:p>
          <a:p>
            <a:pPr marL="1714500" lvl="3" indent="-342900" eaLnBrk="1" hangingPunct="1">
              <a:buFontTx/>
              <a:buAutoNum type="arabicPeriod"/>
            </a:pPr>
            <a:endParaRPr lang="en-US" altLang="en-US" dirty="0">
              <a:latin typeface="Arial" charset="0"/>
              <a:cs typeface="Arial" charset="0"/>
            </a:endParaRP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err="1">
                <a:latin typeface="Arial" charset="0"/>
                <a:cs typeface="Arial" charset="0"/>
              </a:rPr>
              <a:t>PQueue</a:t>
            </a:r>
            <a:r>
              <a:rPr lang="en-US" altLang="en-US" dirty="0">
                <a:latin typeface="Arial" charset="0"/>
                <a:cs typeface="Arial" charset="0"/>
              </a:rPr>
              <a:t> operations</a:t>
            </a:r>
          </a:p>
          <a:p>
            <a:pPr marL="914400" lvl="1" indent="-457200" eaLnBrk="1" hangingPunct="1"/>
            <a:r>
              <a:rPr lang="en-US" altLang="en-US" dirty="0">
                <a:latin typeface="Arial" charset="0"/>
                <a:cs typeface="Arial" charset="0"/>
              </a:rPr>
              <a:t>insert</a:t>
            </a:r>
          </a:p>
          <a:p>
            <a:pPr marL="914400" lvl="1" indent="-457200" eaLnBrk="1" hangingPunct="1"/>
            <a:r>
              <a:rPr lang="en-US" altLang="en-US" dirty="0" err="1">
                <a:latin typeface="Arial" charset="0"/>
                <a:cs typeface="Arial" charset="0"/>
              </a:rPr>
              <a:t>deleteMin</a:t>
            </a:r>
            <a:endParaRPr lang="en-US" altLang="en-US" dirty="0">
              <a:latin typeface="Arial" charset="0"/>
              <a:cs typeface="Arial" charset="0"/>
            </a:endParaRPr>
          </a:p>
          <a:p>
            <a:pPr marL="914400" lvl="1" indent="-457200" eaLnBrk="1" hangingPunct="1">
              <a:buFontTx/>
              <a:buNone/>
            </a:pPr>
            <a:r>
              <a:rPr lang="en-US" altLang="en-US" dirty="0">
                <a:latin typeface="Arial" charset="0"/>
                <a:cs typeface="Arial" charset="0"/>
              </a:rPr>
              <a:t>(also: create, destroy, </a:t>
            </a:r>
            <a:r>
              <a:rPr lang="en-US" altLang="en-US" dirty="0" err="1">
                <a:latin typeface="Arial" charset="0"/>
                <a:cs typeface="Arial" charset="0"/>
              </a:rPr>
              <a:t>is_empty</a:t>
            </a:r>
            <a:r>
              <a:rPr lang="en-US" altLang="en-US" dirty="0">
                <a:latin typeface="Arial" charset="0"/>
                <a:cs typeface="Arial" charset="0"/>
              </a:rPr>
              <a:t>)</a:t>
            </a:r>
          </a:p>
          <a:p>
            <a:pPr marL="1714500" lvl="3" indent="-342900"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err="1">
                <a:latin typeface="Arial" charset="0"/>
                <a:cs typeface="Arial" charset="0"/>
              </a:rPr>
              <a:t>PQueue</a:t>
            </a:r>
            <a:r>
              <a:rPr lang="en-US" altLang="en-US" dirty="0">
                <a:latin typeface="Arial" charset="0"/>
                <a:cs typeface="Arial" charset="0"/>
              </a:rPr>
              <a:t> property:  </a:t>
            </a:r>
            <a:r>
              <a:rPr lang="en-US" altLang="en-US" sz="2800" dirty="0">
                <a:latin typeface="Arial" charset="0"/>
                <a:cs typeface="Arial" charset="0"/>
              </a:rPr>
              <a:t>if </a:t>
            </a:r>
            <a:r>
              <a:rPr lang="en-US" altLang="en-US" sz="2800" i="1" dirty="0">
                <a:latin typeface="Arial" charset="0"/>
                <a:cs typeface="Arial" charset="0"/>
              </a:rPr>
              <a:t>x</a:t>
            </a:r>
            <a:r>
              <a:rPr lang="en-US" altLang="en-US" sz="2800" dirty="0">
                <a:latin typeface="Arial" charset="0"/>
                <a:cs typeface="Arial" charset="0"/>
              </a:rPr>
              <a:t> has lower priority than </a:t>
            </a:r>
            <a:r>
              <a:rPr lang="en-US" altLang="en-US" sz="2800" i="1" dirty="0">
                <a:latin typeface="Arial" charset="0"/>
                <a:cs typeface="Arial" charset="0"/>
              </a:rPr>
              <a:t>y</a:t>
            </a:r>
            <a:r>
              <a:rPr lang="en-US" altLang="en-US" sz="2800" dirty="0">
                <a:latin typeface="Arial" charset="0"/>
                <a:cs typeface="Arial" charset="0"/>
              </a:rPr>
              <a:t>, </a:t>
            </a:r>
            <a:r>
              <a:rPr lang="en-US" altLang="en-US" sz="2800" i="1" dirty="0">
                <a:latin typeface="Arial" charset="0"/>
                <a:cs typeface="Arial" charset="0"/>
              </a:rPr>
              <a:t>x</a:t>
            </a:r>
            <a:r>
              <a:rPr lang="en-US" altLang="en-US" sz="2800" dirty="0">
                <a:latin typeface="Arial" charset="0"/>
                <a:cs typeface="Arial" charset="0"/>
              </a:rPr>
              <a:t> will be deleted before </a:t>
            </a:r>
            <a:r>
              <a:rPr lang="en-US" altLang="en-US" sz="2800" i="1" dirty="0">
                <a:latin typeface="Arial" charset="0"/>
                <a:cs typeface="Arial" charset="0"/>
              </a:rPr>
              <a:t>y</a:t>
            </a:r>
            <a:endParaRPr lang="en-US" altLang="en-US" sz="2800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5842A-645B-42E2-ADAB-F27FC1BB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E55B3-0197-4211-B459-87B647D8B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5BA59-EE07-437A-ADCB-38B56EB13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C7B19B-D43A-4CC5-9959-656E796ED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Implementations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E274A63-CA22-4EF2-9DAF-F0C47661EB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241250"/>
              </p:ext>
            </p:extLst>
          </p:nvPr>
        </p:nvGraphicFramePr>
        <p:xfrm>
          <a:off x="0" y="1600200"/>
          <a:ext cx="9144000" cy="4756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143508550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8819014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157085557"/>
                    </a:ext>
                  </a:extLst>
                </a:gridCol>
              </a:tblGrid>
              <a:tr h="792692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Insert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DeleteMin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6030441"/>
                  </a:ext>
                </a:extLst>
              </a:tr>
              <a:tr h="79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Unsorted list (Array)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9399690"/>
                  </a:ext>
                </a:extLst>
              </a:tr>
              <a:tr h="792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Unsorted list (Linked list)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9723101"/>
                  </a:ext>
                </a:extLst>
              </a:tr>
              <a:tr h="792692">
                <a:tc>
                  <a:txBody>
                    <a:bodyPr/>
                    <a:lstStyle/>
                    <a:p>
                      <a:r>
                        <a:rPr lang="en-US" sz="2800" dirty="0"/>
                        <a:t>Sorted list (Array)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6624306"/>
                  </a:ext>
                </a:extLst>
              </a:tr>
              <a:tr h="792692">
                <a:tc>
                  <a:txBody>
                    <a:bodyPr/>
                    <a:lstStyle/>
                    <a:p>
                      <a:r>
                        <a:rPr lang="en-US" sz="2800" dirty="0"/>
                        <a:t>Sorted list (Linked list)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4818340"/>
                  </a:ext>
                </a:extLst>
              </a:tr>
              <a:tr h="792692">
                <a:tc>
                  <a:txBody>
                    <a:bodyPr/>
                    <a:lstStyle/>
                    <a:p>
                      <a:r>
                        <a:rPr lang="en-US" sz="2800" dirty="0"/>
                        <a:t>Binary Search Tree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8911375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B0A81-09E4-4DB3-98B0-331B1C878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4EA5EA-8E00-49D5-B07C-929D2CF47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8CFAE-3455-49C3-ACF1-6F183F9C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67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Binary Heap data structure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447800"/>
            <a:ext cx="7772400" cy="51562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Arial" charset="0"/>
                <a:cs typeface="Arial" charset="0"/>
              </a:rPr>
              <a:t>binary heap</a:t>
            </a:r>
            <a:r>
              <a:rPr lang="en-US" altLang="en-US" sz="2800" dirty="0">
                <a:latin typeface="Arial" charset="0"/>
                <a:cs typeface="Arial" charset="0"/>
              </a:rPr>
              <a:t> (a kind of binary tree) for priority queues:</a:t>
            </a:r>
          </a:p>
          <a:p>
            <a:pPr lvl="1" eaLnBrk="1" hangingPunct="1"/>
            <a:r>
              <a:rPr lang="en-US" altLang="en-US" sz="2400" dirty="0">
                <a:latin typeface="Arial" charset="0"/>
                <a:cs typeface="Arial" charset="0"/>
              </a:rPr>
              <a:t>O(log n) worst case for both insert and </a:t>
            </a:r>
            <a:r>
              <a:rPr lang="en-US" altLang="en-US" sz="2400" dirty="0" err="1">
                <a:latin typeface="Arial" charset="0"/>
                <a:cs typeface="Arial" charset="0"/>
              </a:rPr>
              <a:t>deleteMin</a:t>
            </a:r>
            <a:endParaRPr lang="en-US" altLang="en-US" sz="2400" dirty="0">
              <a:latin typeface="Arial" charset="0"/>
              <a:cs typeface="Arial" charset="0"/>
            </a:endParaRPr>
          </a:p>
          <a:p>
            <a:pPr lvl="1" eaLnBrk="1" hangingPunct="1"/>
            <a:r>
              <a:rPr lang="en-US" altLang="en-US" sz="2400" dirty="0">
                <a:latin typeface="Arial" charset="0"/>
                <a:cs typeface="Arial" charset="0"/>
              </a:rPr>
              <a:t>O(1) average insert</a:t>
            </a:r>
          </a:p>
          <a:p>
            <a:pPr eaLnBrk="1" hangingPunct="1"/>
            <a:endParaRPr lang="en-US" altLang="en-US" sz="2800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en-US" sz="2400" dirty="0">
                <a:latin typeface="Arial" charset="0"/>
                <a:cs typeface="Arial" charset="0"/>
              </a:rPr>
              <a:t>It’s optimized for priority queues.  Lousy for </a:t>
            </a:r>
            <a:r>
              <a:rPr lang="en-US" altLang="en-US" sz="2400" dirty="0" smtClean="0">
                <a:latin typeface="Arial" charset="0"/>
                <a:cs typeface="Arial" charset="0"/>
              </a:rPr>
              <a:t>some other </a:t>
            </a:r>
            <a:r>
              <a:rPr lang="en-US" altLang="en-US" sz="2400" dirty="0">
                <a:latin typeface="Arial" charset="0"/>
                <a:cs typeface="Arial" charset="0"/>
              </a:rPr>
              <a:t>types of operations (e.g., searching, sorting)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44245F-5A81-48D3-A93A-D8C90496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93F98-7E98-43E7-ABD0-E47575E96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4A587-2D2B-4428-8C5F-09F231184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Tree Review</a:t>
            </a:r>
          </a:p>
        </p:txBody>
      </p:sp>
      <p:sp>
        <p:nvSpPr>
          <p:cNvPr id="10244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781800" y="16764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A</a:t>
            </a:r>
          </a:p>
        </p:txBody>
      </p:sp>
      <p:cxnSp>
        <p:nvCxnSpPr>
          <p:cNvPr id="10245" name="AutoShape 4"/>
          <p:cNvCxnSpPr>
            <a:cxnSpLocks noChangeShapeType="1"/>
            <a:stCxn id="10244" idx="3"/>
            <a:endCxn id="10248" idx="0"/>
          </p:cNvCxnSpPr>
          <p:nvPr>
            <p:custDataLst>
              <p:tags r:id="rId3"/>
            </p:custDataLst>
          </p:nvPr>
        </p:nvCxnSpPr>
        <p:spPr bwMode="auto">
          <a:xfrm flipH="1">
            <a:off x="6367463" y="2085975"/>
            <a:ext cx="481012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46" name="AutoShape 5"/>
          <p:cNvCxnSpPr>
            <a:cxnSpLocks noChangeShapeType="1"/>
            <a:stCxn id="10244" idx="5"/>
            <a:endCxn id="10254" idx="0"/>
          </p:cNvCxnSpPr>
          <p:nvPr>
            <p:custDataLst>
              <p:tags r:id="rId4"/>
            </p:custDataLst>
          </p:nvPr>
        </p:nvCxnSpPr>
        <p:spPr bwMode="auto">
          <a:xfrm>
            <a:off x="7172325" y="2085975"/>
            <a:ext cx="481013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7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1388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E</a:t>
            </a:r>
          </a:p>
        </p:txBody>
      </p:sp>
      <p:sp>
        <p:nvSpPr>
          <p:cNvPr id="10248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6138863" y="2590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B</a:t>
            </a:r>
          </a:p>
        </p:txBody>
      </p:sp>
      <p:cxnSp>
        <p:nvCxnSpPr>
          <p:cNvPr id="10249" name="AutoShape 8"/>
          <p:cNvCxnSpPr>
            <a:cxnSpLocks noChangeShapeType="1"/>
            <a:stCxn id="10248" idx="4"/>
            <a:endCxn id="10247" idx="0"/>
          </p:cNvCxnSpPr>
          <p:nvPr>
            <p:custDataLst>
              <p:tags r:id="rId7"/>
            </p:custDataLst>
          </p:nvPr>
        </p:nvCxnSpPr>
        <p:spPr bwMode="auto">
          <a:xfrm>
            <a:off x="6367463" y="3067050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0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6054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D</a:t>
            </a:r>
          </a:p>
        </p:txBody>
      </p:sp>
      <p:sp>
        <p:nvSpPr>
          <p:cNvPr id="10251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722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F</a:t>
            </a:r>
          </a:p>
        </p:txBody>
      </p:sp>
      <p:cxnSp>
        <p:nvCxnSpPr>
          <p:cNvPr id="10252" name="AutoShape 11"/>
          <p:cNvCxnSpPr>
            <a:cxnSpLocks noChangeShapeType="1"/>
            <a:stCxn id="10248" idx="5"/>
            <a:endCxn id="10251" idx="0"/>
          </p:cNvCxnSpPr>
          <p:nvPr>
            <p:custDataLst>
              <p:tags r:id="rId10"/>
            </p:custDataLst>
          </p:nvPr>
        </p:nvCxnSpPr>
        <p:spPr bwMode="auto">
          <a:xfrm>
            <a:off x="6529388" y="30003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53" name="AutoShape 12"/>
          <p:cNvCxnSpPr>
            <a:cxnSpLocks noChangeShapeType="1"/>
            <a:stCxn id="10248" idx="3"/>
            <a:endCxn id="10250" idx="0"/>
          </p:cNvCxnSpPr>
          <p:nvPr>
            <p:custDataLst>
              <p:tags r:id="rId11"/>
            </p:custDataLst>
          </p:nvPr>
        </p:nvCxnSpPr>
        <p:spPr bwMode="auto">
          <a:xfrm flipH="1">
            <a:off x="5834063" y="30003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4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424738" y="2590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10255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7424738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G</a:t>
            </a:r>
          </a:p>
        </p:txBody>
      </p:sp>
      <p:cxnSp>
        <p:nvCxnSpPr>
          <p:cNvPr id="10256" name="AutoShape 15"/>
          <p:cNvCxnSpPr>
            <a:cxnSpLocks noChangeShapeType="1"/>
            <a:stCxn id="10254" idx="4"/>
            <a:endCxn id="10255" idx="0"/>
          </p:cNvCxnSpPr>
          <p:nvPr>
            <p:custDataLst>
              <p:tags r:id="rId14"/>
            </p:custDataLst>
          </p:nvPr>
        </p:nvCxnSpPr>
        <p:spPr bwMode="auto">
          <a:xfrm>
            <a:off x="7653338" y="3067050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57" name="AutoShape 16"/>
          <p:cNvCxnSpPr>
            <a:cxnSpLocks noChangeShapeType="1"/>
            <a:stCxn id="10255" idx="3"/>
            <a:endCxn id="10260" idx="0"/>
          </p:cNvCxnSpPr>
          <p:nvPr>
            <p:custDataLst>
              <p:tags r:id="rId15"/>
            </p:custDataLst>
          </p:nvPr>
        </p:nvCxnSpPr>
        <p:spPr bwMode="auto">
          <a:xfrm flipH="1">
            <a:off x="7080250" y="3838575"/>
            <a:ext cx="411163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8" name="Oval 17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7997825" y="4267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I</a:t>
            </a:r>
          </a:p>
        </p:txBody>
      </p:sp>
      <p:cxnSp>
        <p:nvCxnSpPr>
          <p:cNvPr id="10259" name="AutoShape 18"/>
          <p:cNvCxnSpPr>
            <a:cxnSpLocks noChangeShapeType="1"/>
            <a:stCxn id="10255" idx="5"/>
            <a:endCxn id="10258" idx="0"/>
          </p:cNvCxnSpPr>
          <p:nvPr>
            <p:custDataLst>
              <p:tags r:id="rId17"/>
            </p:custDataLst>
          </p:nvPr>
        </p:nvCxnSpPr>
        <p:spPr bwMode="auto">
          <a:xfrm>
            <a:off x="7815263" y="3838575"/>
            <a:ext cx="411162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0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6851650" y="4267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H</a:t>
            </a:r>
          </a:p>
        </p:txBody>
      </p:sp>
      <p:sp>
        <p:nvSpPr>
          <p:cNvPr id="10261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685800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L</a:t>
            </a:r>
          </a:p>
        </p:txBody>
      </p:sp>
      <p:sp>
        <p:nvSpPr>
          <p:cNvPr id="10262" name="Oval 21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5853113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J</a:t>
            </a:r>
          </a:p>
        </p:txBody>
      </p:sp>
      <p:sp>
        <p:nvSpPr>
          <p:cNvPr id="10263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4695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M</a:t>
            </a:r>
          </a:p>
        </p:txBody>
      </p:sp>
      <p:sp>
        <p:nvSpPr>
          <p:cNvPr id="10264" name="Oval 23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635000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K</a:t>
            </a:r>
          </a:p>
        </p:txBody>
      </p:sp>
      <p:sp>
        <p:nvSpPr>
          <p:cNvPr id="10265" name="Oval 24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7845425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panose="020F0502020204030204" pitchFamily="34" charset="0"/>
              </a:rPr>
              <a:t>N</a:t>
            </a:r>
          </a:p>
        </p:txBody>
      </p:sp>
      <p:cxnSp>
        <p:nvCxnSpPr>
          <p:cNvPr id="10266" name="AutoShape 25"/>
          <p:cNvCxnSpPr>
            <a:cxnSpLocks noChangeShapeType="1"/>
            <a:stCxn id="10260" idx="2"/>
            <a:endCxn id="10262" idx="0"/>
          </p:cNvCxnSpPr>
          <p:nvPr>
            <p:custDataLst>
              <p:tags r:id="rId24"/>
            </p:custDataLst>
          </p:nvPr>
        </p:nvCxnSpPr>
        <p:spPr bwMode="auto">
          <a:xfrm flipH="1">
            <a:off x="6081713" y="4495800"/>
            <a:ext cx="750887" cy="742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67" name="AutoShape 26"/>
          <p:cNvCxnSpPr>
            <a:cxnSpLocks noChangeShapeType="1"/>
            <a:stCxn id="10260" idx="3"/>
            <a:endCxn id="10264" idx="0"/>
          </p:cNvCxnSpPr>
          <p:nvPr>
            <p:custDataLst>
              <p:tags r:id="rId25"/>
            </p:custDataLst>
          </p:nvPr>
        </p:nvCxnSpPr>
        <p:spPr bwMode="auto">
          <a:xfrm flipH="1">
            <a:off x="6578600" y="4676775"/>
            <a:ext cx="33972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68" name="AutoShape 27"/>
          <p:cNvCxnSpPr>
            <a:cxnSpLocks noChangeShapeType="1"/>
            <a:stCxn id="10260" idx="4"/>
            <a:endCxn id="10261" idx="0"/>
          </p:cNvCxnSpPr>
          <p:nvPr>
            <p:custDataLst>
              <p:tags r:id="rId26"/>
            </p:custDataLst>
          </p:nvPr>
        </p:nvCxnSpPr>
        <p:spPr bwMode="auto">
          <a:xfrm>
            <a:off x="7080250" y="4743450"/>
            <a:ext cx="6350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69" name="AutoShape 28"/>
          <p:cNvCxnSpPr>
            <a:cxnSpLocks noChangeShapeType="1"/>
            <a:stCxn id="10260" idx="5"/>
            <a:endCxn id="10263" idx="0"/>
          </p:cNvCxnSpPr>
          <p:nvPr>
            <p:custDataLst>
              <p:tags r:id="rId27"/>
            </p:custDataLst>
          </p:nvPr>
        </p:nvCxnSpPr>
        <p:spPr bwMode="auto">
          <a:xfrm>
            <a:off x="7242175" y="4676775"/>
            <a:ext cx="33337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0" name="AutoShape 29"/>
          <p:cNvCxnSpPr>
            <a:cxnSpLocks noChangeShapeType="1"/>
            <a:stCxn id="10260" idx="6"/>
            <a:endCxn id="10265" idx="0"/>
          </p:cNvCxnSpPr>
          <p:nvPr>
            <p:custDataLst>
              <p:tags r:id="rId28"/>
            </p:custDataLst>
          </p:nvPr>
        </p:nvCxnSpPr>
        <p:spPr bwMode="auto">
          <a:xfrm>
            <a:off x="7327900" y="4495800"/>
            <a:ext cx="746125" cy="742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1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12750" y="1743075"/>
            <a:ext cx="3702050" cy="457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root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(T): </a:t>
            </a:r>
            <a:r>
              <a:rPr lang="en-US" alt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A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leaves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(T): </a:t>
            </a:r>
            <a:r>
              <a:rPr lang="en-US" alt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D-F, I-N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children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(B): </a:t>
            </a:r>
            <a:r>
              <a:rPr lang="en-US" alt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D-F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parent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(H):  </a:t>
            </a:r>
            <a:r>
              <a:rPr lang="en-US" alt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G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siblings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(E):  </a:t>
            </a:r>
            <a:r>
              <a:rPr lang="en-US" alt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D,F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ancestors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(F): 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descendants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(G):  </a:t>
            </a:r>
          </a:p>
          <a:p>
            <a:pPr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subtree</a:t>
            </a:r>
            <a:r>
              <a:rPr lang="en-US" altLang="en-US" sz="2800" dirty="0">
                <a:solidFill>
                  <a:schemeClr val="accent2"/>
                </a:solidFill>
                <a:latin typeface="Arial" charset="0"/>
                <a:cs typeface="Arial" charset="0"/>
              </a:rPr>
              <a:t>(C):</a:t>
            </a:r>
          </a:p>
        </p:txBody>
      </p:sp>
      <p:sp>
        <p:nvSpPr>
          <p:cNvPr id="10272" name="Text Box 36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620000" y="1295400"/>
            <a:ext cx="9485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Arial" charset="0"/>
              </a:rPr>
              <a:t>Tree 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C7AABE-6128-4EDB-AE6A-8A596B959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89B855-A363-43F8-BEE4-23D18205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A908D-32F5-43CD-8616-5B0FAE41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73323-AA74-42FD-BF74-F417ABB27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More Tree Terminology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28614-6B83-448C-A612-BDF9FC4B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D65EE-3FEF-4806-BC2A-0AD58D3C2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727B2-C7C8-42F5-AD9E-E12AC5DBB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Text Box 30">
            <a:extLst>
              <a:ext uri="{FF2B5EF4-FFF2-40B4-BE49-F238E27FC236}">
                <a16:creationId xmlns:a16="http://schemas.microsoft.com/office/drawing/2014/main" id="{8CCF97F0-D55C-4CA3-BD30-4B1E5FDF8087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63563" y="1828800"/>
            <a:ext cx="2730500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depth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(B):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height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(G):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height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(T):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degree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(B):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branching factor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(T):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n-</a:t>
            </a:r>
            <a:r>
              <a:rPr lang="en-US" altLang="en-US" sz="2400" i="1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ary</a:t>
            </a:r>
            <a:r>
              <a:rPr lang="en-US" altLang="en-US" sz="24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 tree</a:t>
            </a: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: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Oval 3">
            <a:extLst>
              <a:ext uri="{FF2B5EF4-FFF2-40B4-BE49-F238E27FC236}">
                <a16:creationId xmlns:a16="http://schemas.microsoft.com/office/drawing/2014/main" id="{E64134F2-B5F0-44E4-9504-2DB7073162E8}"/>
              </a:ext>
            </a:extLst>
          </p:cNvPr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781800" y="16764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</a:t>
            </a:r>
          </a:p>
        </p:txBody>
      </p:sp>
      <p:cxnSp>
        <p:nvCxnSpPr>
          <p:cNvPr id="9" name="AutoShape 4">
            <a:extLst>
              <a:ext uri="{FF2B5EF4-FFF2-40B4-BE49-F238E27FC236}">
                <a16:creationId xmlns:a16="http://schemas.microsoft.com/office/drawing/2014/main" id="{D16EE60A-34BC-466A-8CD0-1C5079711A53}"/>
              </a:ext>
            </a:extLst>
          </p:cNvPr>
          <p:cNvCxnSpPr>
            <a:cxnSpLocks noChangeShapeType="1"/>
            <a:stCxn id="8" idx="3"/>
            <a:endCxn id="12" idx="0"/>
          </p:cNvCxnSpPr>
          <p:nvPr>
            <p:custDataLst>
              <p:tags r:id="rId3"/>
            </p:custDataLst>
          </p:nvPr>
        </p:nvCxnSpPr>
        <p:spPr bwMode="auto">
          <a:xfrm flipH="1">
            <a:off x="6367463" y="2085975"/>
            <a:ext cx="481012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5">
            <a:extLst>
              <a:ext uri="{FF2B5EF4-FFF2-40B4-BE49-F238E27FC236}">
                <a16:creationId xmlns:a16="http://schemas.microsoft.com/office/drawing/2014/main" id="{06BA548D-D642-44DD-825C-C327ABA00C45}"/>
              </a:ext>
            </a:extLst>
          </p:cNvPr>
          <p:cNvCxnSpPr>
            <a:cxnSpLocks noChangeShapeType="1"/>
            <a:stCxn id="8" idx="5"/>
            <a:endCxn id="18" idx="0"/>
          </p:cNvCxnSpPr>
          <p:nvPr>
            <p:custDataLst>
              <p:tags r:id="rId4"/>
            </p:custDataLst>
          </p:nvPr>
        </p:nvCxnSpPr>
        <p:spPr bwMode="auto">
          <a:xfrm>
            <a:off x="7172325" y="2085975"/>
            <a:ext cx="481013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Oval 6">
            <a:extLst>
              <a:ext uri="{FF2B5EF4-FFF2-40B4-BE49-F238E27FC236}">
                <a16:creationId xmlns:a16="http://schemas.microsoft.com/office/drawing/2014/main" id="{9E7248E3-9663-4132-9DC4-2EBBB6CF5126}"/>
              </a:ext>
            </a:extLst>
          </p:cNvPr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1388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E</a:t>
            </a:r>
          </a:p>
        </p:txBody>
      </p:sp>
      <p:sp>
        <p:nvSpPr>
          <p:cNvPr id="12" name="Oval 7">
            <a:extLst>
              <a:ext uri="{FF2B5EF4-FFF2-40B4-BE49-F238E27FC236}">
                <a16:creationId xmlns:a16="http://schemas.microsoft.com/office/drawing/2014/main" id="{C2229896-B590-49D8-88FA-25B9ED842F27}"/>
              </a:ext>
            </a:extLst>
          </p:cNvPr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6138863" y="2590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</a:t>
            </a:r>
          </a:p>
        </p:txBody>
      </p:sp>
      <p:cxnSp>
        <p:nvCxnSpPr>
          <p:cNvPr id="13" name="AutoShape 8">
            <a:extLst>
              <a:ext uri="{FF2B5EF4-FFF2-40B4-BE49-F238E27FC236}">
                <a16:creationId xmlns:a16="http://schemas.microsoft.com/office/drawing/2014/main" id="{A7C59151-AAA2-404C-A33A-28F5E2C8B492}"/>
              </a:ext>
            </a:extLst>
          </p:cNvPr>
          <p:cNvCxnSpPr>
            <a:cxnSpLocks noChangeShapeType="1"/>
            <a:stCxn id="12" idx="4"/>
            <a:endCxn id="11" idx="0"/>
          </p:cNvCxnSpPr>
          <p:nvPr>
            <p:custDataLst>
              <p:tags r:id="rId7"/>
            </p:custDataLst>
          </p:nvPr>
        </p:nvCxnSpPr>
        <p:spPr bwMode="auto">
          <a:xfrm>
            <a:off x="6367463" y="3067050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Oval 9">
            <a:extLst>
              <a:ext uri="{FF2B5EF4-FFF2-40B4-BE49-F238E27FC236}">
                <a16:creationId xmlns:a16="http://schemas.microsoft.com/office/drawing/2014/main" id="{0A420A14-9B57-41C6-9BDD-A54F0993266F}"/>
              </a:ext>
            </a:extLst>
          </p:cNvPr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6054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D</a:t>
            </a:r>
          </a:p>
        </p:txBody>
      </p:sp>
      <p:sp>
        <p:nvSpPr>
          <p:cNvPr id="15" name="Oval 10">
            <a:extLst>
              <a:ext uri="{FF2B5EF4-FFF2-40B4-BE49-F238E27FC236}">
                <a16:creationId xmlns:a16="http://schemas.microsoft.com/office/drawing/2014/main" id="{EFD09391-9A03-4D9F-8B70-ABC01CD3E429}"/>
              </a:ext>
            </a:extLst>
          </p:cNvPr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72263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F</a:t>
            </a:r>
          </a:p>
        </p:txBody>
      </p:sp>
      <p:cxnSp>
        <p:nvCxnSpPr>
          <p:cNvPr id="16" name="AutoShape 11">
            <a:extLst>
              <a:ext uri="{FF2B5EF4-FFF2-40B4-BE49-F238E27FC236}">
                <a16:creationId xmlns:a16="http://schemas.microsoft.com/office/drawing/2014/main" id="{A57AFA4D-D426-42FD-9F56-75CE9BDD2BCE}"/>
              </a:ext>
            </a:extLst>
          </p:cNvPr>
          <p:cNvCxnSpPr>
            <a:cxnSpLocks noChangeShapeType="1"/>
            <a:stCxn id="12" idx="5"/>
            <a:endCxn id="15" idx="0"/>
          </p:cNvCxnSpPr>
          <p:nvPr>
            <p:custDataLst>
              <p:tags r:id="rId10"/>
            </p:custDataLst>
          </p:nvPr>
        </p:nvCxnSpPr>
        <p:spPr bwMode="auto">
          <a:xfrm>
            <a:off x="6529388" y="30003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2">
            <a:extLst>
              <a:ext uri="{FF2B5EF4-FFF2-40B4-BE49-F238E27FC236}">
                <a16:creationId xmlns:a16="http://schemas.microsoft.com/office/drawing/2014/main" id="{C9D7A30A-031D-4377-8FFA-62C9A10723E9}"/>
              </a:ext>
            </a:extLst>
          </p:cNvPr>
          <p:cNvCxnSpPr>
            <a:cxnSpLocks noChangeShapeType="1"/>
            <a:stCxn id="12" idx="3"/>
            <a:endCxn id="14" idx="0"/>
          </p:cNvCxnSpPr>
          <p:nvPr>
            <p:custDataLst>
              <p:tags r:id="rId11"/>
            </p:custDataLst>
          </p:nvPr>
        </p:nvCxnSpPr>
        <p:spPr bwMode="auto">
          <a:xfrm flipH="1">
            <a:off x="5834063" y="30003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Oval 13">
            <a:extLst>
              <a:ext uri="{FF2B5EF4-FFF2-40B4-BE49-F238E27FC236}">
                <a16:creationId xmlns:a16="http://schemas.microsoft.com/office/drawing/2014/main" id="{FDF81B20-EF26-4455-B440-9781B5B91A24}"/>
              </a:ext>
            </a:extLst>
          </p:cNvPr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424738" y="2590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9" name="Oval 14">
            <a:extLst>
              <a:ext uri="{FF2B5EF4-FFF2-40B4-BE49-F238E27FC236}">
                <a16:creationId xmlns:a16="http://schemas.microsoft.com/office/drawing/2014/main" id="{02347FBF-0165-4746-99D9-B71EFDC825ED}"/>
              </a:ext>
            </a:extLst>
          </p:cNvPr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7424738" y="3429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G</a:t>
            </a:r>
          </a:p>
        </p:txBody>
      </p:sp>
      <p:cxnSp>
        <p:nvCxnSpPr>
          <p:cNvPr id="20" name="AutoShape 15">
            <a:extLst>
              <a:ext uri="{FF2B5EF4-FFF2-40B4-BE49-F238E27FC236}">
                <a16:creationId xmlns:a16="http://schemas.microsoft.com/office/drawing/2014/main" id="{05441C49-A45D-42A3-BA04-DC392192D184}"/>
              </a:ext>
            </a:extLst>
          </p:cNvPr>
          <p:cNvCxnSpPr>
            <a:cxnSpLocks noChangeShapeType="1"/>
            <a:stCxn id="18" idx="4"/>
            <a:endCxn id="19" idx="0"/>
          </p:cNvCxnSpPr>
          <p:nvPr>
            <p:custDataLst>
              <p:tags r:id="rId14"/>
            </p:custDataLst>
          </p:nvPr>
        </p:nvCxnSpPr>
        <p:spPr bwMode="auto">
          <a:xfrm>
            <a:off x="7653338" y="3067050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16">
            <a:extLst>
              <a:ext uri="{FF2B5EF4-FFF2-40B4-BE49-F238E27FC236}">
                <a16:creationId xmlns:a16="http://schemas.microsoft.com/office/drawing/2014/main" id="{0F20B79B-FED3-488F-B64F-1F13203EB66C}"/>
              </a:ext>
            </a:extLst>
          </p:cNvPr>
          <p:cNvCxnSpPr>
            <a:cxnSpLocks noChangeShapeType="1"/>
            <a:stCxn id="19" idx="3"/>
            <a:endCxn id="24" idx="0"/>
          </p:cNvCxnSpPr>
          <p:nvPr>
            <p:custDataLst>
              <p:tags r:id="rId15"/>
            </p:custDataLst>
          </p:nvPr>
        </p:nvCxnSpPr>
        <p:spPr bwMode="auto">
          <a:xfrm flipH="1">
            <a:off x="7080250" y="3838575"/>
            <a:ext cx="411163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Oval 17">
            <a:extLst>
              <a:ext uri="{FF2B5EF4-FFF2-40B4-BE49-F238E27FC236}">
                <a16:creationId xmlns:a16="http://schemas.microsoft.com/office/drawing/2014/main" id="{EBC6E0A7-DD44-4F3E-BA55-096D191BA93C}"/>
              </a:ext>
            </a:extLst>
          </p:cNvPr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7997825" y="4267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</a:t>
            </a:r>
          </a:p>
        </p:txBody>
      </p:sp>
      <p:cxnSp>
        <p:nvCxnSpPr>
          <p:cNvPr id="23" name="AutoShape 18">
            <a:extLst>
              <a:ext uri="{FF2B5EF4-FFF2-40B4-BE49-F238E27FC236}">
                <a16:creationId xmlns:a16="http://schemas.microsoft.com/office/drawing/2014/main" id="{C5C96382-C630-4551-8443-75C9C39B7623}"/>
              </a:ext>
            </a:extLst>
          </p:cNvPr>
          <p:cNvCxnSpPr>
            <a:cxnSpLocks noChangeShapeType="1"/>
            <a:stCxn id="19" idx="5"/>
            <a:endCxn id="22" idx="0"/>
          </p:cNvCxnSpPr>
          <p:nvPr>
            <p:custDataLst>
              <p:tags r:id="rId17"/>
            </p:custDataLst>
          </p:nvPr>
        </p:nvCxnSpPr>
        <p:spPr bwMode="auto">
          <a:xfrm>
            <a:off x="7815263" y="3838575"/>
            <a:ext cx="411162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Oval 19">
            <a:extLst>
              <a:ext uri="{FF2B5EF4-FFF2-40B4-BE49-F238E27FC236}">
                <a16:creationId xmlns:a16="http://schemas.microsoft.com/office/drawing/2014/main" id="{D5207644-5DC3-44AF-B715-9DE908C56994}"/>
              </a:ext>
            </a:extLst>
          </p:cNvPr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6851650" y="4267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H</a:t>
            </a:r>
          </a:p>
        </p:txBody>
      </p:sp>
      <p:sp>
        <p:nvSpPr>
          <p:cNvPr id="25" name="Oval 20">
            <a:extLst>
              <a:ext uri="{FF2B5EF4-FFF2-40B4-BE49-F238E27FC236}">
                <a16:creationId xmlns:a16="http://schemas.microsoft.com/office/drawing/2014/main" id="{058D2287-CEB7-4AE2-B287-07EED9991B1B}"/>
              </a:ext>
            </a:extLst>
          </p:cNvPr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685800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L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AB4C089A-73EC-422F-8BEB-9BCD386F21BB}"/>
              </a:ext>
            </a:extLst>
          </p:cNvPr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5853113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27" name="Oval 22">
            <a:extLst>
              <a:ext uri="{FF2B5EF4-FFF2-40B4-BE49-F238E27FC236}">
                <a16:creationId xmlns:a16="http://schemas.microsoft.com/office/drawing/2014/main" id="{94805185-8C5C-453C-BC33-6BC0DDED3D89}"/>
              </a:ext>
            </a:extLst>
          </p:cNvPr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4695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M</a:t>
            </a:r>
          </a:p>
        </p:txBody>
      </p:sp>
      <p:sp>
        <p:nvSpPr>
          <p:cNvPr id="28" name="Oval 23">
            <a:extLst>
              <a:ext uri="{FF2B5EF4-FFF2-40B4-BE49-F238E27FC236}">
                <a16:creationId xmlns:a16="http://schemas.microsoft.com/office/drawing/2014/main" id="{8896A36A-D278-44E8-9737-EFA5A5FCF0AB}"/>
              </a:ext>
            </a:extLst>
          </p:cNvPr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6350000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29" name="Oval 24">
            <a:extLst>
              <a:ext uri="{FF2B5EF4-FFF2-40B4-BE49-F238E27FC236}">
                <a16:creationId xmlns:a16="http://schemas.microsoft.com/office/drawing/2014/main" id="{86B43E58-1A2A-495F-BC9D-AF0C18A455DC}"/>
              </a:ext>
            </a:extLst>
          </p:cNvPr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7845425" y="5257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</a:t>
            </a:r>
          </a:p>
        </p:txBody>
      </p:sp>
      <p:cxnSp>
        <p:nvCxnSpPr>
          <p:cNvPr id="30" name="AutoShape 25">
            <a:extLst>
              <a:ext uri="{FF2B5EF4-FFF2-40B4-BE49-F238E27FC236}">
                <a16:creationId xmlns:a16="http://schemas.microsoft.com/office/drawing/2014/main" id="{7EC97EBA-9128-4034-8D27-5C2BF2128D0D}"/>
              </a:ext>
            </a:extLst>
          </p:cNvPr>
          <p:cNvCxnSpPr>
            <a:cxnSpLocks noChangeShapeType="1"/>
            <a:stCxn id="24" idx="2"/>
            <a:endCxn id="26" idx="0"/>
          </p:cNvCxnSpPr>
          <p:nvPr>
            <p:custDataLst>
              <p:tags r:id="rId24"/>
            </p:custDataLst>
          </p:nvPr>
        </p:nvCxnSpPr>
        <p:spPr bwMode="auto">
          <a:xfrm flipH="1">
            <a:off x="6081713" y="4495800"/>
            <a:ext cx="750887" cy="742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26">
            <a:extLst>
              <a:ext uri="{FF2B5EF4-FFF2-40B4-BE49-F238E27FC236}">
                <a16:creationId xmlns:a16="http://schemas.microsoft.com/office/drawing/2014/main" id="{B9FA1CC4-BBD2-4BAB-B6FF-3D2CCB85D844}"/>
              </a:ext>
            </a:extLst>
          </p:cNvPr>
          <p:cNvCxnSpPr>
            <a:cxnSpLocks noChangeShapeType="1"/>
            <a:stCxn id="24" idx="3"/>
            <a:endCxn id="28" idx="0"/>
          </p:cNvCxnSpPr>
          <p:nvPr>
            <p:custDataLst>
              <p:tags r:id="rId25"/>
            </p:custDataLst>
          </p:nvPr>
        </p:nvCxnSpPr>
        <p:spPr bwMode="auto">
          <a:xfrm flipH="1">
            <a:off x="6578600" y="4676775"/>
            <a:ext cx="33972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AutoShape 27">
            <a:extLst>
              <a:ext uri="{FF2B5EF4-FFF2-40B4-BE49-F238E27FC236}">
                <a16:creationId xmlns:a16="http://schemas.microsoft.com/office/drawing/2014/main" id="{F23C6747-865E-432D-B848-F19FD2C13324}"/>
              </a:ext>
            </a:extLst>
          </p:cNvPr>
          <p:cNvCxnSpPr>
            <a:cxnSpLocks noChangeShapeType="1"/>
            <a:stCxn id="24" idx="4"/>
            <a:endCxn id="25" idx="0"/>
          </p:cNvCxnSpPr>
          <p:nvPr>
            <p:custDataLst>
              <p:tags r:id="rId26"/>
            </p:custDataLst>
          </p:nvPr>
        </p:nvCxnSpPr>
        <p:spPr bwMode="auto">
          <a:xfrm>
            <a:off x="7080250" y="4743450"/>
            <a:ext cx="6350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28">
            <a:extLst>
              <a:ext uri="{FF2B5EF4-FFF2-40B4-BE49-F238E27FC236}">
                <a16:creationId xmlns:a16="http://schemas.microsoft.com/office/drawing/2014/main" id="{25D2068B-9390-4223-8F8A-59532408DCF5}"/>
              </a:ext>
            </a:extLst>
          </p:cNvPr>
          <p:cNvCxnSpPr>
            <a:cxnSpLocks noChangeShapeType="1"/>
            <a:stCxn id="24" idx="5"/>
            <a:endCxn id="27" idx="0"/>
          </p:cNvCxnSpPr>
          <p:nvPr>
            <p:custDataLst>
              <p:tags r:id="rId27"/>
            </p:custDataLst>
          </p:nvPr>
        </p:nvCxnSpPr>
        <p:spPr bwMode="auto">
          <a:xfrm>
            <a:off x="7242175" y="4676775"/>
            <a:ext cx="33337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AutoShape 29">
            <a:extLst>
              <a:ext uri="{FF2B5EF4-FFF2-40B4-BE49-F238E27FC236}">
                <a16:creationId xmlns:a16="http://schemas.microsoft.com/office/drawing/2014/main" id="{B4661AF2-93BF-434E-B40C-E1E9ADF4F46B}"/>
              </a:ext>
            </a:extLst>
          </p:cNvPr>
          <p:cNvCxnSpPr>
            <a:cxnSpLocks noChangeShapeType="1"/>
            <a:stCxn id="24" idx="6"/>
            <a:endCxn id="29" idx="0"/>
          </p:cNvCxnSpPr>
          <p:nvPr>
            <p:custDataLst>
              <p:tags r:id="rId28"/>
            </p:custDataLst>
          </p:nvPr>
        </p:nvCxnSpPr>
        <p:spPr bwMode="auto">
          <a:xfrm>
            <a:off x="7327900" y="4495800"/>
            <a:ext cx="746125" cy="742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 Box 31">
            <a:extLst>
              <a:ext uri="{FF2B5EF4-FFF2-40B4-BE49-F238E27FC236}">
                <a16:creationId xmlns:a16="http://schemas.microsoft.com/office/drawing/2014/main" id="{55BF19A4-7655-4D88-ACD5-525B5CBEC071}"/>
              </a:ext>
            </a:extLst>
          </p:cNvPr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620000" y="1295400"/>
            <a:ext cx="10795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Tree T</a:t>
            </a:r>
          </a:p>
        </p:txBody>
      </p:sp>
    </p:spTree>
    <p:extLst>
      <p:ext uri="{BB962C8B-B14F-4D97-AF65-F5344CB8AC3E}">
        <p14:creationId xmlns:p14="http://schemas.microsoft.com/office/powerpoint/2010/main" val="2212097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Binary Heap Properties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>
                <a:latin typeface="Arial" charset="0"/>
                <a:cs typeface="Arial" charset="0"/>
              </a:rPr>
              <a:t>A binary heap is a binary tree with two important properties that make it a good choice for priority queues:</a:t>
            </a:r>
          </a:p>
          <a:p>
            <a:pPr marL="1271588" lvl="1" indent="-533400" eaLnBrk="1" hangingPunct="1">
              <a:buFontTx/>
              <a:buAutoNum type="arabicPeriod"/>
            </a:pPr>
            <a:r>
              <a:rPr lang="en-US" altLang="en-US" b="1">
                <a:latin typeface="Arial" charset="0"/>
                <a:cs typeface="Arial" charset="0"/>
              </a:rPr>
              <a:t>Completeness</a:t>
            </a:r>
          </a:p>
          <a:p>
            <a:pPr marL="1271588" lvl="1" indent="-533400" eaLnBrk="1" hangingPunct="1">
              <a:buFontTx/>
              <a:buAutoNum type="arabicPeriod"/>
            </a:pPr>
            <a:r>
              <a:rPr lang="en-US" altLang="en-US" b="1">
                <a:latin typeface="Arial" charset="0"/>
                <a:cs typeface="Arial" charset="0"/>
              </a:rPr>
              <a:t>Heap Order</a:t>
            </a:r>
          </a:p>
          <a:p>
            <a:pPr marL="0" indent="0" eaLnBrk="1" hangingPunct="1">
              <a:buFontTx/>
              <a:buNone/>
            </a:pPr>
            <a:endParaRPr lang="en-US" altLang="en-US" b="1">
              <a:latin typeface="Arial" charset="0"/>
              <a:cs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800" b="1">
                <a:latin typeface="Arial" charset="0"/>
                <a:cs typeface="Arial" charset="0"/>
              </a:rPr>
              <a:t>Note: </a:t>
            </a:r>
            <a:r>
              <a:rPr lang="en-US" altLang="en-US" sz="2800">
                <a:latin typeface="Arial" charset="0"/>
                <a:cs typeface="Arial" charset="0"/>
              </a:rPr>
              <a:t>we will sometimes refer to a binary heap as simply a “heap”.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A12CD0-1534-488A-A762-B7B93140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326FAA-CDFA-4BDB-8F58-F45EB76B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8176-235A-476C-8E73-33524B84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r>
              <a:rPr lang="en-US" dirty="0"/>
              <a:t>:  Weiss,  for Monday and Wednesday</a:t>
            </a:r>
          </a:p>
          <a:p>
            <a:pPr lvl="1"/>
            <a:r>
              <a:rPr lang="en-US" dirty="0"/>
              <a:t>Priority Queues,  6.1-6.5 </a:t>
            </a:r>
            <a:endParaRPr lang="en-US" dirty="0" smtClean="0"/>
          </a:p>
          <a:p>
            <a:r>
              <a:rPr lang="en-US" dirty="0" smtClean="0"/>
              <a:t>Ex 2 due Friday</a:t>
            </a:r>
          </a:p>
          <a:p>
            <a:r>
              <a:rPr lang="en-US" dirty="0" smtClean="0"/>
              <a:t>Checkpoint for P1 on Apr 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31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8341E-EF9C-42ED-A22A-7DAF6FCD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A0546-87C9-4978-87CC-356F757CC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binary heap is a complete binary tree</a:t>
            </a:r>
          </a:p>
          <a:p>
            <a:pPr marL="0" indent="0">
              <a:buNone/>
            </a:pPr>
            <a:r>
              <a:rPr lang="en-US" dirty="0"/>
              <a:t>All levels are full, except the bottom, which is filled to the right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9F067-91BC-4ADD-B313-86624C0E9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02036-0F22-4000-B305-A753F69DC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C13A0-E538-45AC-97F3-602E76940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96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Heap Order Property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085850"/>
            <a:ext cx="7772400" cy="1714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latin typeface="Arial" charset="0"/>
                <a:cs typeface="Arial" charset="0"/>
              </a:rPr>
              <a:t>Heap order property: </a:t>
            </a:r>
            <a:r>
              <a:rPr lang="en-US" altLang="en-US" sz="2800" dirty="0">
                <a:latin typeface="Arial" charset="0"/>
                <a:cs typeface="Arial" charset="0"/>
              </a:rPr>
              <a:t>For every non-root node X, the value in the parent of X is less than (or equal to) the value in X.</a:t>
            </a:r>
          </a:p>
        </p:txBody>
      </p:sp>
      <p:sp>
        <p:nvSpPr>
          <p:cNvPr id="1434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4686300"/>
            <a:ext cx="508000" cy="28575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1434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219200" y="46863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sp>
        <p:nvSpPr>
          <p:cNvPr id="1434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743200" y="41148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80</a:t>
            </a:r>
          </a:p>
        </p:txBody>
      </p:sp>
      <p:sp>
        <p:nvSpPr>
          <p:cNvPr id="1434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625600" y="4114800"/>
            <a:ext cx="508000" cy="28575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1434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235200" y="35433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14346" name="AutoShape 9"/>
          <p:cNvCxnSpPr>
            <a:cxnSpLocks noChangeShapeType="1"/>
            <a:stCxn id="14345" idx="3"/>
            <a:endCxn id="14344" idx="0"/>
          </p:cNvCxnSpPr>
          <p:nvPr>
            <p:custDataLst>
              <p:tags r:id="rId8"/>
            </p:custDataLst>
          </p:nvPr>
        </p:nvCxnSpPr>
        <p:spPr bwMode="auto">
          <a:xfrm flipH="1">
            <a:off x="1879600" y="3806825"/>
            <a:ext cx="430213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7" name="AutoShape 10"/>
          <p:cNvCxnSpPr>
            <a:cxnSpLocks noChangeShapeType="1"/>
            <a:stCxn id="14345" idx="5"/>
            <a:endCxn id="14343" idx="0"/>
          </p:cNvCxnSpPr>
          <p:nvPr>
            <p:custDataLst>
              <p:tags r:id="rId9"/>
            </p:custDataLst>
          </p:nvPr>
        </p:nvCxnSpPr>
        <p:spPr bwMode="auto">
          <a:xfrm>
            <a:off x="2668588" y="3806825"/>
            <a:ext cx="328612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8" name="AutoShape 11"/>
          <p:cNvCxnSpPr>
            <a:cxnSpLocks noChangeShapeType="1"/>
            <a:stCxn id="14344" idx="3"/>
            <a:endCxn id="14342" idx="0"/>
          </p:cNvCxnSpPr>
          <p:nvPr>
            <p:custDataLst>
              <p:tags r:id="rId10"/>
            </p:custDataLst>
          </p:nvPr>
        </p:nvCxnSpPr>
        <p:spPr bwMode="auto">
          <a:xfrm flipH="1">
            <a:off x="1473200" y="4378325"/>
            <a:ext cx="227013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9" name="AutoShape 12"/>
          <p:cNvCxnSpPr>
            <a:cxnSpLocks noChangeShapeType="1"/>
            <a:stCxn id="14344" idx="5"/>
            <a:endCxn id="14341" idx="0"/>
          </p:cNvCxnSpPr>
          <p:nvPr>
            <p:custDataLst>
              <p:tags r:id="rId11"/>
            </p:custDataLst>
          </p:nvPr>
        </p:nvCxnSpPr>
        <p:spPr bwMode="auto">
          <a:xfrm>
            <a:off x="2058988" y="4378325"/>
            <a:ext cx="328612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0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0" y="44005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99</a:t>
            </a:r>
          </a:p>
        </p:txBody>
      </p:sp>
      <p:sp>
        <p:nvSpPr>
          <p:cNvPr id="14351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5791200" y="44005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60</a:t>
            </a:r>
          </a:p>
        </p:txBody>
      </p:sp>
      <p:sp>
        <p:nvSpPr>
          <p:cNvPr id="14352" name="Oval 15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775200" y="44005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40</a:t>
            </a:r>
          </a:p>
        </p:txBody>
      </p:sp>
      <p:sp>
        <p:nvSpPr>
          <p:cNvPr id="14353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6908800" y="38862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80</a:t>
            </a:r>
          </a:p>
        </p:txBody>
      </p:sp>
      <p:sp>
        <p:nvSpPr>
          <p:cNvPr id="14354" name="Oval 17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5384800" y="38862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1435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096000" y="33147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14356" name="AutoShape 19"/>
          <p:cNvCxnSpPr>
            <a:cxnSpLocks noChangeShapeType="1"/>
            <a:stCxn id="14355" idx="3"/>
            <a:endCxn id="14354" idx="0"/>
          </p:cNvCxnSpPr>
          <p:nvPr>
            <p:custDataLst>
              <p:tags r:id="rId18"/>
            </p:custDataLst>
          </p:nvPr>
        </p:nvCxnSpPr>
        <p:spPr bwMode="auto">
          <a:xfrm flipH="1">
            <a:off x="5638800" y="3578225"/>
            <a:ext cx="531813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7" name="AutoShape 20"/>
          <p:cNvCxnSpPr>
            <a:cxnSpLocks noChangeShapeType="1"/>
            <a:stCxn id="14355" idx="5"/>
            <a:endCxn id="14353" idx="0"/>
          </p:cNvCxnSpPr>
          <p:nvPr>
            <p:custDataLst>
              <p:tags r:id="rId19"/>
            </p:custDataLst>
          </p:nvPr>
        </p:nvCxnSpPr>
        <p:spPr bwMode="auto">
          <a:xfrm>
            <a:off x="6529388" y="3578225"/>
            <a:ext cx="633412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8" name="AutoShape 21"/>
          <p:cNvCxnSpPr>
            <a:cxnSpLocks noChangeShapeType="1"/>
            <a:stCxn id="14353" idx="5"/>
            <a:endCxn id="14350" idx="0"/>
          </p:cNvCxnSpPr>
          <p:nvPr>
            <p:custDataLst>
              <p:tags r:id="rId20"/>
            </p:custDataLst>
          </p:nvPr>
        </p:nvCxnSpPr>
        <p:spPr bwMode="auto">
          <a:xfrm>
            <a:off x="7342188" y="4149725"/>
            <a:ext cx="531812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9" name="AutoShape 22"/>
          <p:cNvCxnSpPr>
            <a:cxnSpLocks noChangeShapeType="1"/>
            <a:stCxn id="14354" idx="3"/>
            <a:endCxn id="14352" idx="0"/>
          </p:cNvCxnSpPr>
          <p:nvPr>
            <p:custDataLst>
              <p:tags r:id="rId21"/>
            </p:custDataLst>
          </p:nvPr>
        </p:nvCxnSpPr>
        <p:spPr bwMode="auto">
          <a:xfrm flipH="1">
            <a:off x="5029200" y="4149725"/>
            <a:ext cx="430213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60" name="AutoShape 23"/>
          <p:cNvCxnSpPr>
            <a:cxnSpLocks noChangeShapeType="1"/>
            <a:stCxn id="14354" idx="5"/>
            <a:endCxn id="14351" idx="0"/>
          </p:cNvCxnSpPr>
          <p:nvPr>
            <p:custDataLst>
              <p:tags r:id="rId22"/>
            </p:custDataLst>
          </p:nvPr>
        </p:nvCxnSpPr>
        <p:spPr bwMode="auto">
          <a:xfrm>
            <a:off x="5818188" y="4149725"/>
            <a:ext cx="227012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1" name="Oval 24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4267200" y="48895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50</a:t>
            </a:r>
          </a:p>
        </p:txBody>
      </p:sp>
      <p:cxnSp>
        <p:nvCxnSpPr>
          <p:cNvPr id="14362" name="AutoShape 25"/>
          <p:cNvCxnSpPr>
            <a:cxnSpLocks noChangeShapeType="1"/>
            <a:stCxn id="14352" idx="3"/>
            <a:endCxn id="14361" idx="0"/>
          </p:cNvCxnSpPr>
          <p:nvPr>
            <p:custDataLst>
              <p:tags r:id="rId24"/>
            </p:custDataLst>
          </p:nvPr>
        </p:nvCxnSpPr>
        <p:spPr bwMode="auto">
          <a:xfrm flipH="1">
            <a:off x="4597400" y="4664075"/>
            <a:ext cx="252413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3" name="Oval 26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5130800" y="48895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700</a:t>
            </a:r>
          </a:p>
        </p:txBody>
      </p:sp>
      <p:cxnSp>
        <p:nvCxnSpPr>
          <p:cNvPr id="14364" name="AutoShape 27"/>
          <p:cNvCxnSpPr>
            <a:cxnSpLocks noChangeShapeType="1"/>
            <a:stCxn id="14352" idx="5"/>
            <a:endCxn id="14363" idx="0"/>
          </p:cNvCxnSpPr>
          <p:nvPr>
            <p:custDataLst>
              <p:tags r:id="rId26"/>
            </p:custDataLst>
          </p:nvPr>
        </p:nvCxnSpPr>
        <p:spPr bwMode="auto">
          <a:xfrm>
            <a:off x="5208588" y="4664075"/>
            <a:ext cx="252412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5" name="Oval 2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6705600" y="44005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85</a:t>
            </a:r>
          </a:p>
        </p:txBody>
      </p:sp>
      <p:cxnSp>
        <p:nvCxnSpPr>
          <p:cNvPr id="14366" name="AutoShape 29"/>
          <p:cNvCxnSpPr>
            <a:cxnSpLocks noChangeShapeType="1"/>
            <a:stCxn id="14353" idx="3"/>
            <a:endCxn id="14365" idx="0"/>
          </p:cNvCxnSpPr>
          <p:nvPr>
            <p:custDataLst>
              <p:tags r:id="rId28"/>
            </p:custDataLst>
          </p:nvPr>
        </p:nvCxnSpPr>
        <p:spPr bwMode="auto">
          <a:xfrm flipH="1">
            <a:off x="6959600" y="4149725"/>
            <a:ext cx="23813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8" name="Text Box 31" hidden="1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514600" y="5487988"/>
            <a:ext cx="6629400" cy="137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This is a PARTIAL order (diff than BST)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For each node, its value is less than all of its descendants (no distinction between left and right)</a:t>
            </a:r>
          </a:p>
        </p:txBody>
      </p:sp>
      <p:sp>
        <p:nvSpPr>
          <p:cNvPr id="14369" name="Text Box 32" hidden="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0" y="2743200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This is the order for a MIN heap – could do the same for a max heap.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006E2-2E87-4A32-9D07-4A2578B6E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E5421F-E2C6-496E-B08B-6CAFDE5B2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2CD55-BBD8-439D-93C5-EFDAF3084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libri" panose="020F0502020204030204" pitchFamily="34" charset="0"/>
              </a:rPr>
              <a:t>Heap Operations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Main operations:  </a:t>
            </a:r>
            <a:r>
              <a:rPr lang="en-US" altLang="en-US" dirty="0">
                <a:latin typeface="Arial" charset="0"/>
                <a:cs typeface="Arial" charset="0"/>
              </a:rPr>
              <a:t>insert, </a:t>
            </a:r>
            <a:r>
              <a:rPr lang="en-US" altLang="en-US" dirty="0" err="1">
                <a:latin typeface="Arial" charset="0"/>
                <a:cs typeface="Arial" charset="0"/>
              </a:rPr>
              <a:t>deleteMin</a:t>
            </a:r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Key is to maintain</a:t>
            </a:r>
          </a:p>
          <a:p>
            <a:pPr lvl="1" eaLnBrk="1" hangingPunct="1"/>
            <a:r>
              <a:rPr lang="en-US" altLang="en-US" dirty="0">
                <a:latin typeface="Arial" charset="0"/>
                <a:cs typeface="Arial" charset="0"/>
              </a:rPr>
              <a:t>Completeness</a:t>
            </a:r>
          </a:p>
          <a:p>
            <a:pPr lvl="1" eaLnBrk="1" hangingPunct="1"/>
            <a:r>
              <a:rPr lang="en-US" altLang="en-US" dirty="0">
                <a:latin typeface="Arial" charset="0"/>
                <a:cs typeface="Arial" charset="0"/>
              </a:rPr>
              <a:t>Heap Order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Basic idea is to propagate changes up/down the tree, fixing order as we go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1B8AF-9B04-4792-B22F-11EAE318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3BDC9-FCAC-46A7-92BD-33CC0DD1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87CB4-7763-46A3-BF2F-FE7460D96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Heap – insert(val)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Basic Idea: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Put val at last leaf position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Percolate up by repeatedly exchanging node with parent as long as needed</a:t>
            </a:r>
          </a:p>
        </p:txBody>
      </p:sp>
      <p:sp>
        <p:nvSpPr>
          <p:cNvPr id="16389" name="Text Box 4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953000" y="2133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How long does this take?</a:t>
            </a:r>
          </a:p>
        </p:txBody>
      </p:sp>
      <p:sp>
        <p:nvSpPr>
          <p:cNvPr id="16390" name="Text Box 5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09925" y="4422775"/>
            <a:ext cx="50292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How long does this take? – max # of exchanges = O(log N)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On “average” only need to move up 1.67 levels so get O(1)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2AB4DF-9D55-45C1-9C63-EB5390C59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0636C5-456A-4C06-BA2B-554549D3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E3DB2-14AE-497F-B851-F9E9A687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>
                <a:latin typeface="Arial" charset="0"/>
                <a:cs typeface="Arial" charset="0"/>
              </a:rPr>
              <a:t>Insert: percolate up</a:t>
            </a:r>
          </a:p>
        </p:txBody>
      </p:sp>
      <p:sp>
        <p:nvSpPr>
          <p:cNvPr id="17412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59944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17413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7592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sp>
        <p:nvSpPr>
          <p:cNvPr id="17414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2352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17415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283200" y="1428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80</a:t>
            </a:r>
          </a:p>
        </p:txBody>
      </p:sp>
      <p:sp>
        <p:nvSpPr>
          <p:cNvPr id="17416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251200" y="1428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7417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165600" y="800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7418" name="AutoShape 9"/>
          <p:cNvCxnSpPr>
            <a:cxnSpLocks noChangeShapeType="1"/>
            <a:stCxn id="17417" idx="3"/>
            <a:endCxn id="17416" idx="0"/>
          </p:cNvCxnSpPr>
          <p:nvPr>
            <p:custDataLst>
              <p:tags r:id="rId8"/>
            </p:custDataLst>
          </p:nvPr>
        </p:nvCxnSpPr>
        <p:spPr bwMode="auto">
          <a:xfrm flipH="1">
            <a:off x="3606800" y="1160463"/>
            <a:ext cx="663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9" name="AutoShape 10"/>
          <p:cNvCxnSpPr>
            <a:cxnSpLocks noChangeShapeType="1"/>
            <a:stCxn id="17417" idx="5"/>
            <a:endCxn id="17415" idx="0"/>
          </p:cNvCxnSpPr>
          <p:nvPr>
            <p:custDataLst>
              <p:tags r:id="rId9"/>
            </p:custDataLst>
          </p:nvPr>
        </p:nvCxnSpPr>
        <p:spPr bwMode="auto">
          <a:xfrm>
            <a:off x="4772025" y="1160463"/>
            <a:ext cx="8667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0" name="AutoShape 11"/>
          <p:cNvCxnSpPr>
            <a:cxnSpLocks noChangeShapeType="1"/>
            <a:stCxn id="17415" idx="5"/>
            <a:endCxn id="17412" idx="0"/>
          </p:cNvCxnSpPr>
          <p:nvPr>
            <p:custDataLst>
              <p:tags r:id="rId10"/>
            </p:custDataLst>
          </p:nvPr>
        </p:nvCxnSpPr>
        <p:spPr bwMode="auto">
          <a:xfrm>
            <a:off x="5889625" y="1789113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1" name="AutoShape 12"/>
          <p:cNvCxnSpPr>
            <a:cxnSpLocks noChangeShapeType="1"/>
            <a:stCxn id="17416" idx="3"/>
            <a:endCxn id="17414" idx="0"/>
          </p:cNvCxnSpPr>
          <p:nvPr>
            <p:custDataLst>
              <p:tags r:id="rId11"/>
            </p:custDataLst>
          </p:nvPr>
        </p:nvCxnSpPr>
        <p:spPr bwMode="auto">
          <a:xfrm flipH="1">
            <a:off x="2590800" y="178911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2" name="AutoShape 13"/>
          <p:cNvCxnSpPr>
            <a:cxnSpLocks noChangeShapeType="1"/>
            <a:stCxn id="17416" idx="5"/>
            <a:endCxn id="17413" idx="0"/>
          </p:cNvCxnSpPr>
          <p:nvPr>
            <p:custDataLst>
              <p:tags r:id="rId12"/>
            </p:custDataLst>
          </p:nvPr>
        </p:nvCxnSpPr>
        <p:spPr bwMode="auto">
          <a:xfrm>
            <a:off x="3857625" y="178911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3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14224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7424" name="AutoShape 15"/>
          <p:cNvCxnSpPr>
            <a:cxnSpLocks noChangeShapeType="1"/>
            <a:stCxn id="17414" idx="3"/>
            <a:endCxn id="17423" idx="0"/>
          </p:cNvCxnSpPr>
          <p:nvPr>
            <p:custDataLst>
              <p:tags r:id="rId14"/>
            </p:custDataLst>
          </p:nvPr>
        </p:nvCxnSpPr>
        <p:spPr bwMode="auto">
          <a:xfrm flipH="1">
            <a:off x="1752600" y="241776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5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25400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17426" name="AutoShape 17"/>
          <p:cNvCxnSpPr>
            <a:cxnSpLocks noChangeShapeType="1"/>
            <a:stCxn id="17414" idx="5"/>
            <a:endCxn id="17425" idx="0"/>
          </p:cNvCxnSpPr>
          <p:nvPr>
            <p:custDataLst>
              <p:tags r:id="rId16"/>
            </p:custDataLst>
          </p:nvPr>
        </p:nvCxnSpPr>
        <p:spPr bwMode="auto">
          <a:xfrm>
            <a:off x="2841625" y="241776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7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49784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17428" name="AutoShape 19"/>
          <p:cNvCxnSpPr>
            <a:cxnSpLocks noChangeShapeType="1"/>
            <a:stCxn id="17415" idx="3"/>
            <a:endCxn id="17427" idx="0"/>
          </p:cNvCxnSpPr>
          <p:nvPr>
            <p:custDataLst>
              <p:tags r:id="rId18"/>
            </p:custDataLst>
          </p:nvPr>
        </p:nvCxnSpPr>
        <p:spPr bwMode="auto">
          <a:xfrm flipH="1">
            <a:off x="5334000" y="1789113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9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4544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17430" name="AutoShape 21"/>
          <p:cNvCxnSpPr>
            <a:cxnSpLocks noChangeShapeType="1"/>
            <a:stCxn id="17413" idx="3"/>
            <a:endCxn id="17429" idx="0"/>
          </p:cNvCxnSpPr>
          <p:nvPr>
            <p:custDataLst>
              <p:tags r:id="rId20"/>
            </p:custDataLst>
          </p:nvPr>
        </p:nvCxnSpPr>
        <p:spPr bwMode="auto">
          <a:xfrm flipH="1">
            <a:off x="3784600" y="2417763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31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4368800" y="2686050"/>
            <a:ext cx="711200" cy="40005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cxnSp>
        <p:nvCxnSpPr>
          <p:cNvPr id="17432" name="AutoShape 23"/>
          <p:cNvCxnSpPr>
            <a:cxnSpLocks noChangeShapeType="1"/>
            <a:stCxn id="17413" idx="5"/>
            <a:endCxn id="17431" idx="0"/>
          </p:cNvCxnSpPr>
          <p:nvPr>
            <p:custDataLst>
              <p:tags r:id="rId22"/>
            </p:custDataLst>
          </p:nvPr>
        </p:nvCxnSpPr>
        <p:spPr bwMode="auto">
          <a:xfrm>
            <a:off x="4365625" y="2417763"/>
            <a:ext cx="358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33" name="Oval 24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7289800" y="48768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17434" name="Oval 25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39624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7435" name="Oval 26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24384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17436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6527800" y="4229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80</a:t>
            </a:r>
          </a:p>
        </p:txBody>
      </p:sp>
      <p:sp>
        <p:nvSpPr>
          <p:cNvPr id="17437" name="Oval 2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3454400" y="4229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sp>
        <p:nvSpPr>
          <p:cNvPr id="17438" name="Oval 29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4622800" y="36004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7439" name="AutoShape 30"/>
          <p:cNvCxnSpPr>
            <a:cxnSpLocks noChangeShapeType="1"/>
            <a:stCxn id="17438" idx="3"/>
            <a:endCxn id="17437" idx="0"/>
          </p:cNvCxnSpPr>
          <p:nvPr>
            <p:custDataLst>
              <p:tags r:id="rId29"/>
            </p:custDataLst>
          </p:nvPr>
        </p:nvCxnSpPr>
        <p:spPr bwMode="auto">
          <a:xfrm flipH="1">
            <a:off x="3810000" y="3960813"/>
            <a:ext cx="917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40" name="AutoShape 31"/>
          <p:cNvCxnSpPr>
            <a:cxnSpLocks noChangeShapeType="1"/>
            <a:stCxn id="17438" idx="5"/>
            <a:endCxn id="17436" idx="0"/>
          </p:cNvCxnSpPr>
          <p:nvPr>
            <p:custDataLst>
              <p:tags r:id="rId30"/>
            </p:custDataLst>
          </p:nvPr>
        </p:nvCxnSpPr>
        <p:spPr bwMode="auto">
          <a:xfrm>
            <a:off x="5229225" y="3960813"/>
            <a:ext cx="1654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41" name="AutoShape 32"/>
          <p:cNvCxnSpPr>
            <a:cxnSpLocks noChangeShapeType="1"/>
            <a:stCxn id="17436" idx="5"/>
            <a:endCxn id="17433" idx="0"/>
          </p:cNvCxnSpPr>
          <p:nvPr>
            <p:custDataLst>
              <p:tags r:id="rId31"/>
            </p:custDataLst>
          </p:nvPr>
        </p:nvCxnSpPr>
        <p:spPr bwMode="auto">
          <a:xfrm>
            <a:off x="7134225" y="4589463"/>
            <a:ext cx="511175" cy="26828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42" name="AutoShape 33"/>
          <p:cNvCxnSpPr>
            <a:cxnSpLocks noChangeShapeType="1"/>
            <a:stCxn id="17437" idx="3"/>
            <a:endCxn id="17435" idx="0"/>
          </p:cNvCxnSpPr>
          <p:nvPr>
            <p:custDataLst>
              <p:tags r:id="rId32"/>
            </p:custDataLst>
          </p:nvPr>
        </p:nvCxnSpPr>
        <p:spPr bwMode="auto">
          <a:xfrm flipH="1">
            <a:off x="2794000" y="458946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43" name="AutoShape 34"/>
          <p:cNvCxnSpPr>
            <a:cxnSpLocks noChangeShapeType="1"/>
            <a:stCxn id="17437" idx="5"/>
            <a:endCxn id="17434" idx="0"/>
          </p:cNvCxnSpPr>
          <p:nvPr>
            <p:custDataLst>
              <p:tags r:id="rId33"/>
            </p:custDataLst>
          </p:nvPr>
        </p:nvCxnSpPr>
        <p:spPr bwMode="auto">
          <a:xfrm>
            <a:off x="4060825" y="458946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4" name="Oval 35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16256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7445" name="AutoShape 36"/>
          <p:cNvCxnSpPr>
            <a:cxnSpLocks noChangeShapeType="1"/>
            <a:stCxn id="17435" idx="3"/>
            <a:endCxn id="17444" idx="0"/>
          </p:cNvCxnSpPr>
          <p:nvPr>
            <p:custDataLst>
              <p:tags r:id="rId35"/>
            </p:custDataLst>
          </p:nvPr>
        </p:nvCxnSpPr>
        <p:spPr bwMode="auto">
          <a:xfrm flipH="1">
            <a:off x="1955800" y="521811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6" name="Oval 37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27432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17447" name="AutoShape 38"/>
          <p:cNvCxnSpPr>
            <a:cxnSpLocks noChangeShapeType="1"/>
            <a:stCxn id="17435" idx="5"/>
            <a:endCxn id="17446" idx="0"/>
          </p:cNvCxnSpPr>
          <p:nvPr>
            <p:custDataLst>
              <p:tags r:id="rId37"/>
            </p:custDataLst>
          </p:nvPr>
        </p:nvCxnSpPr>
        <p:spPr bwMode="auto">
          <a:xfrm>
            <a:off x="3044825" y="521811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8" name="Oval 39"/>
          <p:cNvSpPr>
            <a:spLocks noChangeAspect="1" noChangeArrowheads="1"/>
          </p:cNvSpPr>
          <p:nvPr>
            <p:custDataLst>
              <p:tags r:id="rId38"/>
            </p:custDataLst>
          </p:nvPr>
        </p:nvSpPr>
        <p:spPr bwMode="auto">
          <a:xfrm>
            <a:off x="60706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17449" name="AutoShape 40"/>
          <p:cNvCxnSpPr>
            <a:cxnSpLocks noChangeShapeType="1"/>
            <a:stCxn id="17436" idx="3"/>
            <a:endCxn id="17448" idx="0"/>
          </p:cNvCxnSpPr>
          <p:nvPr>
            <p:custDataLst>
              <p:tags r:id="rId39"/>
            </p:custDataLst>
          </p:nvPr>
        </p:nvCxnSpPr>
        <p:spPr bwMode="auto">
          <a:xfrm flipH="1">
            <a:off x="6426200" y="4589463"/>
            <a:ext cx="206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0" name="Oval 41"/>
          <p:cNvSpPr>
            <a:spLocks noChangeAspect="1" noChangeArrowheads="1"/>
          </p:cNvSpPr>
          <p:nvPr>
            <p:custDataLst>
              <p:tags r:id="rId40"/>
            </p:custDataLst>
          </p:nvPr>
        </p:nvSpPr>
        <p:spPr bwMode="auto">
          <a:xfrm>
            <a:off x="36576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17451" name="AutoShape 42"/>
          <p:cNvCxnSpPr>
            <a:cxnSpLocks noChangeShapeType="1"/>
            <a:stCxn id="17434" idx="3"/>
            <a:endCxn id="17450" idx="0"/>
          </p:cNvCxnSpPr>
          <p:nvPr>
            <p:custDataLst>
              <p:tags r:id="rId41"/>
            </p:custDataLst>
          </p:nvPr>
        </p:nvCxnSpPr>
        <p:spPr bwMode="auto">
          <a:xfrm flipH="1">
            <a:off x="3987800" y="5218113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2" name="Oval 43"/>
          <p:cNvSpPr>
            <a:spLocks noChangeAspect="1" noChangeArrowheads="1"/>
          </p:cNvSpPr>
          <p:nvPr>
            <p:custDataLst>
              <p:tags r:id="rId42"/>
            </p:custDataLst>
          </p:nvPr>
        </p:nvSpPr>
        <p:spPr bwMode="auto">
          <a:xfrm>
            <a:off x="4572000" y="5486400"/>
            <a:ext cx="609600" cy="3429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cxnSp>
        <p:nvCxnSpPr>
          <p:cNvPr id="17453" name="AutoShape 44"/>
          <p:cNvCxnSpPr>
            <a:cxnSpLocks noChangeShapeType="1"/>
            <a:stCxn id="17434" idx="5"/>
            <a:endCxn id="17452" idx="0"/>
          </p:cNvCxnSpPr>
          <p:nvPr>
            <p:custDataLst>
              <p:tags r:id="rId43"/>
            </p:custDataLst>
          </p:nvPr>
        </p:nvCxnSpPr>
        <p:spPr bwMode="auto">
          <a:xfrm>
            <a:off x="4568825" y="5218113"/>
            <a:ext cx="307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4" name="AutoShape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 flipH="1">
            <a:off x="4470400" y="2114550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AutoShape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 flipH="1">
            <a:off x="4064000" y="1485900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Text Box 47" hidden="1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858000" y="838200"/>
            <a:ext cx="18288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Now insert 90. (no swaps, even though 99 is larger!)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Now insert 7.</a:t>
            </a:r>
          </a:p>
        </p:txBody>
      </p:sp>
      <p:sp>
        <p:nvSpPr>
          <p:cNvPr id="17457" name="Text Box 48" hidden="1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28600" y="3276600"/>
            <a:ext cx="1981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Optimization, bubble up an empty space to reduce # of swaps</a:t>
            </a:r>
            <a:endParaRPr lang="en-US" altLang="en-US" sz="2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CB04CF-9927-4CFC-84E5-6B3C6906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B83A61-07EA-49FA-85B0-34B868FE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10BE0-4DD9-418E-990C-1FE8447DD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Heap – deleteMin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Basic Idea: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Remove min element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Put “last” leaf node value at root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Find smallest child of node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Swap node with its smallest child if needed.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>
                <a:latin typeface="Arial" charset="0"/>
                <a:cs typeface="Arial" charset="0"/>
              </a:rPr>
              <a:t>Repeat steps 3 &amp; 4 until no swaps needed.</a:t>
            </a:r>
          </a:p>
        </p:txBody>
      </p:sp>
      <p:sp>
        <p:nvSpPr>
          <p:cNvPr id="18437" name="Text Box 5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03925" y="3200400"/>
            <a:ext cx="199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Why last?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266F97-5474-41A2-9E38-AFB81329D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860E5F-C0C2-4D58-8F44-A900B5F8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8E355-EA1D-4F36-8F89-D7EC2F86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06400" y="171450"/>
            <a:ext cx="8432800" cy="685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>
                <a:latin typeface="Arial" charset="0"/>
                <a:cs typeface="Arial" charset="0"/>
              </a:rPr>
              <a:t>DeleteMin: percolate down</a:t>
            </a:r>
          </a:p>
        </p:txBody>
      </p:sp>
      <p:sp>
        <p:nvSpPr>
          <p:cNvPr id="19460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3246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1946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0894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sp>
        <p:nvSpPr>
          <p:cNvPr id="1946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5654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1946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6134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sp>
        <p:nvSpPr>
          <p:cNvPr id="1946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5814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946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95800" y="1933575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9466" name="AutoShape 9"/>
          <p:cNvCxnSpPr>
            <a:cxnSpLocks noChangeShapeType="1"/>
            <a:stCxn id="19465" idx="3"/>
            <a:endCxn id="19464" idx="0"/>
          </p:cNvCxnSpPr>
          <p:nvPr>
            <p:custDataLst>
              <p:tags r:id="rId8"/>
            </p:custDataLst>
          </p:nvPr>
        </p:nvCxnSpPr>
        <p:spPr bwMode="auto">
          <a:xfrm flipH="1">
            <a:off x="3937000" y="2297113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7" name="AutoShape 10"/>
          <p:cNvCxnSpPr>
            <a:cxnSpLocks noChangeShapeType="1"/>
            <a:stCxn id="19465" idx="5"/>
            <a:endCxn id="19463" idx="0"/>
          </p:cNvCxnSpPr>
          <p:nvPr>
            <p:custDataLst>
              <p:tags r:id="rId9"/>
            </p:custDataLst>
          </p:nvPr>
        </p:nvCxnSpPr>
        <p:spPr bwMode="auto">
          <a:xfrm>
            <a:off x="5102225" y="2297113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8" name="AutoShape 11"/>
          <p:cNvCxnSpPr>
            <a:cxnSpLocks noChangeShapeType="1"/>
            <a:stCxn id="19463" idx="5"/>
            <a:endCxn id="19460" idx="0"/>
          </p:cNvCxnSpPr>
          <p:nvPr>
            <p:custDataLst>
              <p:tags r:id="rId10"/>
            </p:custDataLst>
          </p:nvPr>
        </p:nvCxnSpPr>
        <p:spPr bwMode="auto">
          <a:xfrm>
            <a:off x="6219825" y="2922588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9" name="AutoShape 12"/>
          <p:cNvCxnSpPr>
            <a:cxnSpLocks noChangeShapeType="1"/>
            <a:stCxn id="19464" idx="3"/>
            <a:endCxn id="19462" idx="0"/>
          </p:cNvCxnSpPr>
          <p:nvPr>
            <p:custDataLst>
              <p:tags r:id="rId11"/>
            </p:custDataLst>
          </p:nvPr>
        </p:nvCxnSpPr>
        <p:spPr bwMode="auto">
          <a:xfrm flipH="1">
            <a:off x="2921000" y="2922588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0" name="AutoShape 13"/>
          <p:cNvCxnSpPr>
            <a:cxnSpLocks noChangeShapeType="1"/>
            <a:stCxn id="19464" idx="5"/>
            <a:endCxn id="19461" idx="0"/>
          </p:cNvCxnSpPr>
          <p:nvPr>
            <p:custDataLst>
              <p:tags r:id="rId12"/>
            </p:custDataLst>
          </p:nvPr>
        </p:nvCxnSpPr>
        <p:spPr bwMode="auto">
          <a:xfrm>
            <a:off x="4187825" y="2922588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1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17526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9472" name="AutoShape 15"/>
          <p:cNvCxnSpPr>
            <a:cxnSpLocks noChangeShapeType="1"/>
            <a:stCxn id="19462" idx="3"/>
            <a:endCxn id="19471" idx="0"/>
          </p:cNvCxnSpPr>
          <p:nvPr>
            <p:custDataLst>
              <p:tags r:id="rId14"/>
            </p:custDataLst>
          </p:nvPr>
        </p:nvCxnSpPr>
        <p:spPr bwMode="auto">
          <a:xfrm flipH="1">
            <a:off x="2082800" y="3551238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3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28702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19474" name="AutoShape 17"/>
          <p:cNvCxnSpPr>
            <a:cxnSpLocks noChangeShapeType="1"/>
            <a:stCxn id="19462" idx="5"/>
            <a:endCxn id="19473" idx="0"/>
          </p:cNvCxnSpPr>
          <p:nvPr>
            <p:custDataLst>
              <p:tags r:id="rId16"/>
            </p:custDataLst>
          </p:nvPr>
        </p:nvCxnSpPr>
        <p:spPr bwMode="auto">
          <a:xfrm>
            <a:off x="3171825" y="3551238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3086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19476" name="AutoShape 19"/>
          <p:cNvCxnSpPr>
            <a:cxnSpLocks noChangeShapeType="1"/>
            <a:stCxn id="19463" idx="3"/>
            <a:endCxn id="19475" idx="0"/>
          </p:cNvCxnSpPr>
          <p:nvPr>
            <p:custDataLst>
              <p:tags r:id="rId18"/>
            </p:custDataLst>
          </p:nvPr>
        </p:nvCxnSpPr>
        <p:spPr bwMode="auto">
          <a:xfrm flipH="1">
            <a:off x="5664200" y="2922588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7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7846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19478" name="AutoShape 21"/>
          <p:cNvCxnSpPr>
            <a:cxnSpLocks noChangeShapeType="1"/>
            <a:stCxn id="19461" idx="3"/>
            <a:endCxn id="19477" idx="0"/>
          </p:cNvCxnSpPr>
          <p:nvPr>
            <p:custDataLst>
              <p:tags r:id="rId20"/>
            </p:custDataLst>
          </p:nvPr>
        </p:nvCxnSpPr>
        <p:spPr bwMode="auto">
          <a:xfrm flipH="1">
            <a:off x="4114800" y="3551238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9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4325938" y="1895475"/>
            <a:ext cx="884237" cy="496888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4371975" y="1920875"/>
            <a:ext cx="958850" cy="5397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Freeform 42"/>
          <p:cNvSpPr>
            <a:spLocks/>
          </p:cNvSpPr>
          <p:nvPr>
            <p:custDataLst>
              <p:tags r:id="rId23"/>
            </p:custDataLst>
          </p:nvPr>
        </p:nvSpPr>
        <p:spPr bwMode="auto">
          <a:xfrm>
            <a:off x="4552950" y="2460625"/>
            <a:ext cx="523875" cy="1557338"/>
          </a:xfrm>
          <a:custGeom>
            <a:avLst/>
            <a:gdLst>
              <a:gd name="T0" fmla="*/ 0 w 330"/>
              <a:gd name="T1" fmla="*/ 2147483647 h 981"/>
              <a:gd name="T2" fmla="*/ 2147483647 w 330"/>
              <a:gd name="T3" fmla="*/ 2147483647 h 981"/>
              <a:gd name="T4" fmla="*/ 2147483647 w 330"/>
              <a:gd name="T5" fmla="*/ 2147483647 h 981"/>
              <a:gd name="T6" fmla="*/ 2147483647 w 330"/>
              <a:gd name="T7" fmla="*/ 0 h 9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0" h="981">
                <a:moveTo>
                  <a:pt x="0" y="981"/>
                </a:moveTo>
                <a:cubicBezTo>
                  <a:pt x="80" y="980"/>
                  <a:pt x="160" y="979"/>
                  <a:pt x="213" y="896"/>
                </a:cubicBezTo>
                <a:cubicBezTo>
                  <a:pt x="266" y="813"/>
                  <a:pt x="310" y="633"/>
                  <a:pt x="320" y="484"/>
                </a:cubicBezTo>
                <a:cubicBezTo>
                  <a:pt x="330" y="335"/>
                  <a:pt x="300" y="167"/>
                  <a:pt x="27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Text Box 71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010400" y="990600"/>
            <a:ext cx="2133600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T</a:t>
            </a:r>
            <a:r>
              <a:rPr lang="en-US" altLang="en-US" sz="2000" baseline="-25000">
                <a:solidFill>
                  <a:schemeClr val="accent1"/>
                </a:solidFill>
              </a:rPr>
              <a:t>worst</a:t>
            </a:r>
            <a:r>
              <a:rPr lang="en-US" altLang="en-US" sz="2000">
                <a:solidFill>
                  <a:schemeClr val="accent1"/>
                </a:solidFill>
              </a:rPr>
              <a:t> = O(log N),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T</a:t>
            </a:r>
            <a:r>
              <a:rPr lang="en-US" altLang="en-US" sz="2000" baseline="-25000">
                <a:solidFill>
                  <a:schemeClr val="accent1"/>
                </a:solidFill>
              </a:rPr>
              <a:t>avg</a:t>
            </a:r>
            <a:r>
              <a:rPr lang="en-US" altLang="en-US" sz="2000">
                <a:solidFill>
                  <a:schemeClr val="accent1"/>
                </a:solidFill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 O(log N), since you usually need to percolate all the way down…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- Could also percolate empty bubble down</a:t>
            </a:r>
            <a:endParaRPr lang="en-US" altLang="en-US" sz="20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DC35F9-6EC7-40A3-9284-9AFF3A5D8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294C9-7541-4B97-A595-3078D275E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74335-F7DE-4259-AA2A-A79B63B55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06400" y="171450"/>
            <a:ext cx="8432800" cy="685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>
                <a:latin typeface="Arial" charset="0"/>
                <a:cs typeface="Arial" charset="0"/>
              </a:rPr>
              <a:t>DeleteMin: percolate down</a:t>
            </a:r>
          </a:p>
        </p:txBody>
      </p:sp>
      <p:sp>
        <p:nvSpPr>
          <p:cNvPr id="20484" name="Oval 2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2992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20485" name="Oval 2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0640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sp>
        <p:nvSpPr>
          <p:cNvPr id="20486" name="Oval 2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5400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20487" name="Oval 2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5880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sp>
        <p:nvSpPr>
          <p:cNvPr id="20488" name="Oval 2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5560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20489" name="Oval 2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70400" y="19335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cxnSp>
        <p:nvCxnSpPr>
          <p:cNvPr id="20490" name="AutoShape 30"/>
          <p:cNvCxnSpPr>
            <a:cxnSpLocks noChangeShapeType="1"/>
            <a:stCxn id="20489" idx="3"/>
            <a:endCxn id="20488" idx="0"/>
          </p:cNvCxnSpPr>
          <p:nvPr>
            <p:custDataLst>
              <p:tags r:id="rId8"/>
            </p:custDataLst>
          </p:nvPr>
        </p:nvCxnSpPr>
        <p:spPr bwMode="auto">
          <a:xfrm flipH="1">
            <a:off x="3911600" y="2293938"/>
            <a:ext cx="663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1" name="AutoShape 31"/>
          <p:cNvCxnSpPr>
            <a:cxnSpLocks noChangeShapeType="1"/>
            <a:stCxn id="20489" idx="5"/>
            <a:endCxn id="20487" idx="0"/>
          </p:cNvCxnSpPr>
          <p:nvPr>
            <p:custDataLst>
              <p:tags r:id="rId9"/>
            </p:custDataLst>
          </p:nvPr>
        </p:nvCxnSpPr>
        <p:spPr bwMode="auto">
          <a:xfrm>
            <a:off x="5076825" y="2293938"/>
            <a:ext cx="8667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2" name="AutoShape 32"/>
          <p:cNvCxnSpPr>
            <a:cxnSpLocks noChangeShapeType="1"/>
            <a:stCxn id="20487" idx="5"/>
            <a:endCxn id="20484" idx="0"/>
          </p:cNvCxnSpPr>
          <p:nvPr>
            <p:custDataLst>
              <p:tags r:id="rId10"/>
            </p:custDataLst>
          </p:nvPr>
        </p:nvCxnSpPr>
        <p:spPr bwMode="auto">
          <a:xfrm>
            <a:off x="6194425" y="2922588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3" name="AutoShape 33"/>
          <p:cNvCxnSpPr>
            <a:cxnSpLocks noChangeShapeType="1"/>
            <a:stCxn id="20488" idx="3"/>
            <a:endCxn id="20486" idx="0"/>
          </p:cNvCxnSpPr>
          <p:nvPr>
            <p:custDataLst>
              <p:tags r:id="rId11"/>
            </p:custDataLst>
          </p:nvPr>
        </p:nvCxnSpPr>
        <p:spPr bwMode="auto">
          <a:xfrm flipH="1">
            <a:off x="2895600" y="2922588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4" name="AutoShape 34"/>
          <p:cNvCxnSpPr>
            <a:cxnSpLocks noChangeShapeType="1"/>
            <a:stCxn id="20488" idx="5"/>
            <a:endCxn id="20485" idx="0"/>
          </p:cNvCxnSpPr>
          <p:nvPr>
            <p:custDataLst>
              <p:tags r:id="rId12"/>
            </p:custDataLst>
          </p:nvPr>
        </p:nvCxnSpPr>
        <p:spPr bwMode="auto">
          <a:xfrm>
            <a:off x="4162425" y="2922588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5" name="Oval 35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17272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20496" name="AutoShape 36"/>
          <p:cNvCxnSpPr>
            <a:cxnSpLocks noChangeShapeType="1"/>
            <a:stCxn id="20486" idx="3"/>
            <a:endCxn id="20495" idx="0"/>
          </p:cNvCxnSpPr>
          <p:nvPr>
            <p:custDataLst>
              <p:tags r:id="rId14"/>
            </p:custDataLst>
          </p:nvPr>
        </p:nvCxnSpPr>
        <p:spPr bwMode="auto">
          <a:xfrm flipH="1">
            <a:off x="2057400" y="3551238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7" name="Oval 37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28448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20498" name="AutoShape 38"/>
          <p:cNvCxnSpPr>
            <a:cxnSpLocks noChangeShapeType="1"/>
            <a:stCxn id="20486" idx="5"/>
            <a:endCxn id="20497" idx="0"/>
          </p:cNvCxnSpPr>
          <p:nvPr>
            <p:custDataLst>
              <p:tags r:id="rId16"/>
            </p:custDataLst>
          </p:nvPr>
        </p:nvCxnSpPr>
        <p:spPr bwMode="auto">
          <a:xfrm>
            <a:off x="3146425" y="3551238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9" name="Oval 39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2832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20500" name="AutoShape 40"/>
          <p:cNvCxnSpPr>
            <a:cxnSpLocks noChangeShapeType="1"/>
            <a:stCxn id="20487" idx="3"/>
            <a:endCxn id="20499" idx="0"/>
          </p:cNvCxnSpPr>
          <p:nvPr>
            <p:custDataLst>
              <p:tags r:id="rId18"/>
            </p:custDataLst>
          </p:nvPr>
        </p:nvCxnSpPr>
        <p:spPr bwMode="auto">
          <a:xfrm flipH="1">
            <a:off x="5638800" y="2922588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60AB10-3ED9-4377-8731-9E195964E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C27F0-6520-49A2-9D35-136C3DB8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6F6DC-83D5-4456-A43B-8DCB3013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1085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Representing Complete </a:t>
            </a:r>
            <a:br>
              <a:rPr lang="en-US" altLang="en-US">
                <a:latin typeface="Arial" charset="0"/>
                <a:cs typeface="Arial" charset="0"/>
              </a:rPr>
            </a:br>
            <a:r>
              <a:rPr lang="en-US" altLang="en-US">
                <a:latin typeface="Arial" charset="0"/>
                <a:cs typeface="Arial" charset="0"/>
              </a:rPr>
              <a:t>Binary Trees in an Array</a:t>
            </a:r>
          </a:p>
        </p:txBody>
      </p:sp>
      <p:sp>
        <p:nvSpPr>
          <p:cNvPr id="21508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5080000" y="31432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G</a:t>
            </a:r>
          </a:p>
        </p:txBody>
      </p:sp>
      <p:sp>
        <p:nvSpPr>
          <p:cNvPr id="21509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489200" y="31686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E</a:t>
            </a:r>
          </a:p>
        </p:txBody>
      </p:sp>
      <p:sp>
        <p:nvSpPr>
          <p:cNvPr id="21510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31686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2151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470400" y="26860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21512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828800" y="26860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21513" name="Oval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149600" y="20002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cxnSp>
        <p:nvCxnSpPr>
          <p:cNvPr id="21514" name="AutoShape 10"/>
          <p:cNvCxnSpPr>
            <a:cxnSpLocks noChangeShapeType="1"/>
            <a:stCxn id="21513" idx="3"/>
            <a:endCxn id="21512" idx="0"/>
          </p:cNvCxnSpPr>
          <p:nvPr>
            <p:custDataLst>
              <p:tags r:id="rId8"/>
            </p:custDataLst>
          </p:nvPr>
        </p:nvCxnSpPr>
        <p:spPr bwMode="auto">
          <a:xfrm flipH="1">
            <a:off x="2082800" y="2263775"/>
            <a:ext cx="1141413" cy="4032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5" name="AutoShape 11"/>
          <p:cNvCxnSpPr>
            <a:cxnSpLocks noChangeShapeType="1"/>
            <a:stCxn id="21513" idx="5"/>
            <a:endCxn id="21511" idx="0"/>
          </p:cNvCxnSpPr>
          <p:nvPr>
            <p:custDataLst>
              <p:tags r:id="rId9"/>
            </p:custDataLst>
          </p:nvPr>
        </p:nvCxnSpPr>
        <p:spPr bwMode="auto">
          <a:xfrm>
            <a:off x="3582988" y="2263775"/>
            <a:ext cx="1141412" cy="4032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6" name="AutoShape 12"/>
          <p:cNvCxnSpPr>
            <a:cxnSpLocks noChangeShapeType="1"/>
            <a:stCxn id="21511" idx="5"/>
            <a:endCxn id="21508" idx="0"/>
          </p:cNvCxnSpPr>
          <p:nvPr>
            <p:custDataLst>
              <p:tags r:id="rId10"/>
            </p:custDataLst>
          </p:nvPr>
        </p:nvCxnSpPr>
        <p:spPr bwMode="auto">
          <a:xfrm>
            <a:off x="4903788" y="2949575"/>
            <a:ext cx="430212" cy="1746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7" name="AutoShape 13"/>
          <p:cNvCxnSpPr>
            <a:cxnSpLocks noChangeShapeType="1"/>
            <a:stCxn id="21512" idx="3"/>
            <a:endCxn id="21510" idx="0"/>
          </p:cNvCxnSpPr>
          <p:nvPr>
            <p:custDataLst>
              <p:tags r:id="rId11"/>
            </p:custDataLst>
          </p:nvPr>
        </p:nvCxnSpPr>
        <p:spPr bwMode="auto">
          <a:xfrm flipH="1">
            <a:off x="1320800" y="2949575"/>
            <a:ext cx="582613" cy="2000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8" name="AutoShape 14"/>
          <p:cNvCxnSpPr>
            <a:cxnSpLocks noChangeShapeType="1"/>
            <a:stCxn id="21512" idx="5"/>
            <a:endCxn id="21509" idx="0"/>
          </p:cNvCxnSpPr>
          <p:nvPr>
            <p:custDataLst>
              <p:tags r:id="rId12"/>
            </p:custDataLst>
          </p:nvPr>
        </p:nvCxnSpPr>
        <p:spPr bwMode="auto">
          <a:xfrm>
            <a:off x="2262188" y="2949575"/>
            <a:ext cx="481012" cy="2000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19" name="Oval 1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2133600" y="36576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J</a:t>
            </a:r>
          </a:p>
        </p:txBody>
      </p:sp>
      <p:cxnSp>
        <p:nvCxnSpPr>
          <p:cNvPr id="21520" name="AutoShape 18"/>
          <p:cNvCxnSpPr>
            <a:cxnSpLocks noChangeShapeType="1"/>
            <a:stCxn id="21509" idx="3"/>
            <a:endCxn id="21519" idx="0"/>
          </p:cNvCxnSpPr>
          <p:nvPr>
            <p:custDataLst>
              <p:tags r:id="rId14"/>
            </p:custDataLst>
          </p:nvPr>
        </p:nvCxnSpPr>
        <p:spPr bwMode="auto">
          <a:xfrm flipH="1">
            <a:off x="2387600" y="3432175"/>
            <a:ext cx="176213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1" name="Oval 19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2844800" y="36576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K</a:t>
            </a:r>
          </a:p>
        </p:txBody>
      </p:sp>
      <p:cxnSp>
        <p:nvCxnSpPr>
          <p:cNvPr id="21522" name="AutoShape 20"/>
          <p:cNvCxnSpPr>
            <a:cxnSpLocks noChangeShapeType="1"/>
            <a:stCxn id="21509" idx="5"/>
            <a:endCxn id="21521" idx="0"/>
          </p:cNvCxnSpPr>
          <p:nvPr>
            <p:custDataLst>
              <p:tags r:id="rId16"/>
            </p:custDataLst>
          </p:nvPr>
        </p:nvCxnSpPr>
        <p:spPr bwMode="auto">
          <a:xfrm>
            <a:off x="2922588" y="3432175"/>
            <a:ext cx="176212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3" name="Oval 21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711200" y="36576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cxnSp>
        <p:nvCxnSpPr>
          <p:cNvPr id="21524" name="AutoShape 22"/>
          <p:cNvCxnSpPr>
            <a:cxnSpLocks noChangeShapeType="1"/>
            <a:stCxn id="21510" idx="3"/>
            <a:endCxn id="21523" idx="0"/>
          </p:cNvCxnSpPr>
          <p:nvPr>
            <p:custDataLst>
              <p:tags r:id="rId18"/>
            </p:custDataLst>
          </p:nvPr>
        </p:nvCxnSpPr>
        <p:spPr bwMode="auto">
          <a:xfrm flipH="1">
            <a:off x="965200" y="3432175"/>
            <a:ext cx="176213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5" name="Oval 23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1422400" y="36576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I</a:t>
            </a:r>
          </a:p>
        </p:txBody>
      </p:sp>
      <p:cxnSp>
        <p:nvCxnSpPr>
          <p:cNvPr id="21526" name="AutoShape 24"/>
          <p:cNvCxnSpPr>
            <a:cxnSpLocks noChangeShapeType="1"/>
            <a:stCxn id="21510" idx="5"/>
            <a:endCxn id="21525" idx="0"/>
          </p:cNvCxnSpPr>
          <p:nvPr>
            <p:custDataLst>
              <p:tags r:id="rId20"/>
            </p:custDataLst>
          </p:nvPr>
        </p:nvCxnSpPr>
        <p:spPr bwMode="auto">
          <a:xfrm>
            <a:off x="1500188" y="3432175"/>
            <a:ext cx="176212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7" name="Oval 25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3962400" y="314325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F</a:t>
            </a:r>
          </a:p>
        </p:txBody>
      </p:sp>
      <p:cxnSp>
        <p:nvCxnSpPr>
          <p:cNvPr id="21528" name="AutoShape 26"/>
          <p:cNvCxnSpPr>
            <a:cxnSpLocks noChangeShapeType="1"/>
            <a:stCxn id="21511" idx="3"/>
            <a:endCxn id="21527" idx="0"/>
          </p:cNvCxnSpPr>
          <p:nvPr>
            <p:custDataLst>
              <p:tags r:id="rId22"/>
            </p:custDataLst>
          </p:nvPr>
        </p:nvCxnSpPr>
        <p:spPr bwMode="auto">
          <a:xfrm flipH="1">
            <a:off x="4216400" y="2949575"/>
            <a:ext cx="328613" cy="1746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9" name="Oval 27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3657600" y="3657600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L</a:t>
            </a:r>
          </a:p>
        </p:txBody>
      </p:sp>
      <p:cxnSp>
        <p:nvCxnSpPr>
          <p:cNvPr id="21530" name="AutoShape 28"/>
          <p:cNvCxnSpPr>
            <a:cxnSpLocks noChangeShapeType="1"/>
            <a:stCxn id="21527" idx="3"/>
            <a:endCxn id="21529" idx="0"/>
          </p:cNvCxnSpPr>
          <p:nvPr>
            <p:custDataLst>
              <p:tags r:id="rId24"/>
            </p:custDataLst>
          </p:nvPr>
        </p:nvCxnSpPr>
        <p:spPr bwMode="auto">
          <a:xfrm flipH="1">
            <a:off x="3911600" y="3406775"/>
            <a:ext cx="125413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31" name="Text Box 33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92800" y="2000250"/>
            <a:ext cx="2459038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  <a:cs typeface="Arial" charset="0"/>
              </a:rPr>
              <a:t>From node </a:t>
            </a:r>
            <a:r>
              <a:rPr lang="en-US" altLang="en-US" sz="2800" b="1">
                <a:solidFill>
                  <a:srgbClr val="FF0000"/>
                </a:solidFill>
                <a:latin typeface="Arial" charset="0"/>
                <a:cs typeface="Arial" charset="0"/>
              </a:rPr>
              <a:t>i</a:t>
            </a:r>
            <a:r>
              <a:rPr lang="en-US" altLang="en-US" sz="2800">
                <a:latin typeface="Arial" charset="0"/>
                <a:cs typeface="Arial" charset="0"/>
              </a:rPr>
              <a:t>:</a:t>
            </a:r>
            <a:br>
              <a:rPr lang="en-US" altLang="en-US" sz="2800">
                <a:latin typeface="Arial" charset="0"/>
                <a:cs typeface="Arial" charset="0"/>
              </a:rPr>
            </a:br>
            <a:endParaRPr lang="en-US" altLang="en-US" sz="280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  <a:cs typeface="Arial" charset="0"/>
              </a:rPr>
              <a:t>left child: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  <a:cs typeface="Arial" charset="0"/>
              </a:rPr>
              <a:t>right child: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  <a:cs typeface="Arial" charset="0"/>
              </a:rPr>
              <a:t>parent:</a:t>
            </a:r>
          </a:p>
        </p:txBody>
      </p:sp>
      <p:sp>
        <p:nvSpPr>
          <p:cNvPr id="21532" name="Text Box 40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775200" y="28987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7</a:t>
            </a:r>
          </a:p>
        </p:txBody>
      </p:sp>
      <p:grpSp>
        <p:nvGrpSpPr>
          <p:cNvPr id="21533" name="Group 194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508000" y="1885950"/>
            <a:ext cx="3956050" cy="1909763"/>
            <a:chOff x="320" y="1188"/>
            <a:chExt cx="2492" cy="1203"/>
          </a:xfrm>
        </p:grpSpPr>
        <p:sp>
          <p:nvSpPr>
            <p:cNvPr id="21583" name="Text Box 34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728" y="118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1584" name="Text Box 35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960" y="158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21585" name="Text Box 36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624" y="158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21586" name="Text Box 37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48" y="190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21587" name="Text Box 38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344" y="190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21588" name="Text Box 39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304" y="1872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21589" name="Text Box 41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8" y="2160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21590" name="Text Box 42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20" y="2160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21591" name="Text Box 43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152" y="2160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21592" name="Text Box 44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600" y="2160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21593" name="Text Box 45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176" y="2160"/>
              <a:ext cx="2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FF0000"/>
                  </a:solidFill>
                </a:rPr>
                <a:t>12</a:t>
              </a:r>
            </a:p>
          </p:txBody>
        </p:sp>
      </p:grpSp>
      <p:graphicFrame>
        <p:nvGraphicFramePr>
          <p:cNvPr id="4289" name="Group 193"/>
          <p:cNvGraphicFramePr>
            <a:graphicFrameLocks noGrp="1"/>
          </p:cNvGraphicFramePr>
          <p:nvPr>
            <p:custDataLst>
              <p:tags r:id="rId28"/>
            </p:custDataLst>
          </p:nvPr>
        </p:nvGraphicFramePr>
        <p:xfrm>
          <a:off x="304800" y="5143500"/>
          <a:ext cx="8534400" cy="792308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960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77" marB="4567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77" marB="45677" anchor="ctr" anchorCtr="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T="45677" marB="45677"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80" name="Text Box 195" hidden="1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001000" y="381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 * i</a:t>
            </a:r>
          </a:p>
        </p:txBody>
      </p:sp>
      <p:sp>
        <p:nvSpPr>
          <p:cNvPr id="21581" name="Text Box 196" hidden="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772400" y="914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(2 * i)+1</a:t>
            </a:r>
          </a:p>
        </p:txBody>
      </p:sp>
      <p:sp>
        <p:nvSpPr>
          <p:cNvPr id="21582" name="Text Box 197" hidden="1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696200" y="1447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└ i / 2</a:t>
            </a:r>
            <a:r>
              <a:rPr lang="en-US" altLang="en-US" sz="2400">
                <a:solidFill>
                  <a:srgbClr val="339933"/>
                </a:solidFill>
                <a:cs typeface="Times New Roman" pitchFamily="18" charset="0"/>
              </a:rPr>
              <a:t>┘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B7BBD2-4C62-4441-913F-56446C2B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E48F6-F54E-4887-BBAE-5DDC96A1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F6C86-1C3E-48F1-AE2B-56E5623C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8534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Why use an array?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085850"/>
            <a:ext cx="7772400" cy="51435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2533" name="Text Box 4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36538" y="4876800"/>
            <a:ext cx="86709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rgbClr val="339933"/>
                </a:solidFill>
              </a:rPr>
              <a:t>Less space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rgbClr val="339933"/>
                </a:solidFill>
              </a:rPr>
              <a:t>*2 and /2,+ are usually faster operations than dereferencing a pointer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rgbClr val="339933"/>
                </a:solidFill>
              </a:rPr>
              <a:t>An array MAY get better locality in general than a linked structure.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rgbClr val="339933"/>
                </a:solidFill>
              </a:rPr>
              <a:t>Can get to the parent easily (and without an extra pointer)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761E94-5CD3-4F6F-8FE5-B8BB1497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151A5-7586-4EDB-8A53-A847D45C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DA35C-DAD8-4302-B9BF-AFCCBCC2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B265-5C1B-4333-9DEA-4389F949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7AD00-1B01-4D96-9484-7C4119E3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Leftovers: Algorithm run time and big Oh</a:t>
            </a:r>
          </a:p>
          <a:p>
            <a:r>
              <a:rPr lang="en-US" dirty="0"/>
              <a:t>Priority </a:t>
            </a:r>
            <a:r>
              <a:rPr lang="en-US" dirty="0" smtClean="0"/>
              <a:t>Queues</a:t>
            </a:r>
            <a:endParaRPr lang="en-US" dirty="0"/>
          </a:p>
          <a:p>
            <a:r>
              <a:rPr lang="en-US" dirty="0"/>
              <a:t>Binary Tree Implementation</a:t>
            </a:r>
          </a:p>
          <a:p>
            <a:r>
              <a:rPr lang="en-US" dirty="0"/>
              <a:t>Array implementation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62F5C-8B44-4E3C-B63F-E6A7A1D49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09D7-5E1E-4ECE-9D01-0D3489D2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DC4D4-553C-42A9-BBF6-1F3AC4A28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383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DeleteMin Code</a:t>
            </a:r>
            <a:endParaRPr lang="en-US" altLang="en-US" sz="4000">
              <a:latin typeface="Arial" charset="0"/>
              <a:cs typeface="Arial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464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Object deleteMin() {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assert(!isEmpty());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returnVal = Heap[1];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size--;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newPos = 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percolateDown(1,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    Heap[size + 1]);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Heap[newPos] = 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Heap[size + 1];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return returnVal;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}</a:t>
            </a:r>
          </a:p>
        </p:txBody>
      </p:sp>
      <p:sp>
        <p:nvSpPr>
          <p:cNvPr id="2355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91000" y="1219200"/>
            <a:ext cx="4689475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int percolateDown(int hole,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            Object val)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while (2*hole &lt;= size)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left = 2*hole;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right = left + 1;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if (right </a:t>
            </a: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size &amp;&amp;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    Heap[right] &lt; Heap[left])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  target = right;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else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  <a:latin typeface="Courier New" pitchFamily="49" charset="0"/>
              </a:rPr>
              <a:t>      target = left;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  <a:latin typeface="Courier New" pitchFamily="49" charset="0"/>
              </a:rPr>
              <a:t>    if (Heap[target] &lt; val)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  <a:latin typeface="Courier New" pitchFamily="49" charset="0"/>
              </a:rPr>
              <a:t>      Heap[hole] = Heap[target];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  <a:latin typeface="Courier New" pitchFamily="49" charset="0"/>
              </a:rPr>
              <a:t>      hole = target;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  <a:latin typeface="Courier New" pitchFamily="49" charset="0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    else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      break;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return hole;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2355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8600" y="5387975"/>
            <a:ext cx="1584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runtime:</a:t>
            </a:r>
            <a:endParaRPr lang="en-US" altLang="en-US"/>
          </a:p>
        </p:txBody>
      </p:sp>
      <p:sp>
        <p:nvSpPr>
          <p:cNvPr id="23559" name="Text Box 6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41388" y="4962525"/>
            <a:ext cx="2600325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(log n) worst/ave case</a:t>
            </a:r>
            <a:endParaRPr lang="el-GR" altLang="en-US" sz="2000">
              <a:cs typeface="Times New Roman" pitchFamily="18" charset="0"/>
            </a:endParaRPr>
          </a:p>
        </p:txBody>
      </p:sp>
      <p:sp>
        <p:nvSpPr>
          <p:cNvPr id="2356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6172200"/>
            <a:ext cx="2590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(Java code in book)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FDB1A-A22C-4B48-A6C8-81648341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5190A-8570-4FDA-BED5-6D61EF44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4D05B-D622-4D61-96E8-4B3C89162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Insert Code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4038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void insert(Object o) {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assert(!isFull());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size++;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newPos =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percolateUp(size,o);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Heap[newPos] = o;</a:t>
            </a:r>
          </a:p>
          <a:p>
            <a:pPr eaLnBrk="1" hangingPunct="1"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}</a:t>
            </a:r>
          </a:p>
        </p:txBody>
      </p:sp>
      <p:sp>
        <p:nvSpPr>
          <p:cNvPr id="2458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378325" y="1219200"/>
            <a:ext cx="42799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int percolateUp(int hole,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          Object val)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while (hole &gt; 1 &amp;&amp;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   val &lt; Heap[hole/2])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Heap[hole] = Heap[hole/2];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hole /= 2;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return hole;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24582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36763" y="4843463"/>
            <a:ext cx="1584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runtime:</a:t>
            </a:r>
            <a:endParaRPr lang="en-US" altLang="en-US"/>
          </a:p>
        </p:txBody>
      </p:sp>
      <p:sp>
        <p:nvSpPr>
          <p:cNvPr id="24583" name="Text Box 6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19313" y="3957638"/>
            <a:ext cx="6046787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(log n) worst case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cs typeface="Times New Roman" pitchFamily="18" charset="0"/>
              </a:rPr>
              <a:t>~ 1.67 = </a:t>
            </a: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(1) on average: only have to go up a few levels</a:t>
            </a:r>
            <a:endParaRPr lang="el-GR" altLang="en-US" sz="2000">
              <a:cs typeface="Times New Roman" pitchFamily="18" charset="0"/>
            </a:endParaRPr>
          </a:p>
        </p:txBody>
      </p:sp>
      <p:sp>
        <p:nvSpPr>
          <p:cNvPr id="2458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90800" y="6096000"/>
            <a:ext cx="2743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(Java code in book)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8E15C-8AD9-4CD5-BCA3-C9DFF6C7F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1C1F3B-EBE2-406F-9E34-62104FB3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62010-9AFE-4DF9-8694-E11954AB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064" name="Group 20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600200" y="914400"/>
          <a:ext cx="6934200" cy="1143000"/>
        </p:xfrm>
        <a:graphic>
          <a:graphicData uri="http://schemas.openxmlformats.org/drawingml/2006/table">
            <a:tbl>
              <a:tblPr/>
              <a:tblGrid>
                <a:gridCol w="77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34" name="Text Box 19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228600"/>
            <a:ext cx="393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Insert: 16, 32, 4, 69, 105, 43, 2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757383-FE81-4DC5-9C41-74E87EC5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299317-E2F9-48B8-A6AF-406FC8AB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8A5AF-E779-400A-8F9B-65E3303A3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1762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More Priority Queue Operations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7788" y="1301750"/>
            <a:ext cx="9144000" cy="38687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charset="0"/>
                <a:cs typeface="Arial" charset="0"/>
              </a:rPr>
              <a:t>  decreaseKey(nodePtr, </a:t>
            </a: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amount):</a:t>
            </a:r>
            <a:r>
              <a:rPr lang="en-US" altLang="en-US" sz="2800">
                <a:latin typeface="Arial" charset="0"/>
                <a:cs typeface="Arial" charset="0"/>
                <a:sym typeface="Symbol" pitchFamily="18" charset="2"/>
              </a:rPr>
              <a:t>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given a pointer to a node in the queue, reduce its priority</a:t>
            </a:r>
          </a:p>
          <a:p>
            <a:pPr lvl="1" eaLnBrk="1" hangingPunct="1"/>
            <a:endParaRPr lang="en-US" altLang="en-US" sz="240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Binary heap:  change priority of node and 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latin typeface="Arial" charset="0"/>
              <a:cs typeface="Arial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  increaseKey(</a:t>
            </a:r>
            <a:r>
              <a:rPr lang="en-US" altLang="en-US" sz="2800" b="1">
                <a:latin typeface="Arial" charset="0"/>
                <a:cs typeface="Arial" charset="0"/>
              </a:rPr>
              <a:t>nodePtr</a:t>
            </a: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, amount):</a:t>
            </a:r>
            <a:r>
              <a:rPr lang="en-US" altLang="en-US" sz="2800">
                <a:latin typeface="Arial" charset="0"/>
                <a:cs typeface="Arial" charset="0"/>
                <a:sym typeface="Symbol" pitchFamily="18" charset="2"/>
              </a:rPr>
              <a:t>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given a pointer to a node in the queue, increase its priority</a:t>
            </a:r>
          </a:p>
          <a:p>
            <a:pPr lvl="1" eaLnBrk="1" hangingPunct="1"/>
            <a:endParaRPr lang="en-US" altLang="en-US" sz="240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Binary heap: change priority of node and ________________</a:t>
            </a:r>
          </a:p>
        </p:txBody>
      </p:sp>
      <p:sp>
        <p:nvSpPr>
          <p:cNvPr id="26629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65125" y="5340350"/>
            <a:ext cx="82454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charset="0"/>
                <a:cs typeface="Arial" charset="0"/>
              </a:rPr>
              <a:t>Why do we need a </a:t>
            </a:r>
            <a:r>
              <a:rPr lang="en-US" altLang="en-US" sz="2400" b="1" i="1">
                <a:latin typeface="Arial" charset="0"/>
                <a:cs typeface="Arial" charset="0"/>
              </a:rPr>
              <a:t>pointer</a:t>
            </a:r>
            <a:r>
              <a:rPr lang="en-US" altLang="en-US" sz="2400" b="1">
                <a:latin typeface="Arial" charset="0"/>
                <a:cs typeface="Arial" charset="0"/>
              </a:rPr>
              <a:t>? Why not simply data value?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charset="0"/>
                <a:cs typeface="Arial" charset="0"/>
              </a:rPr>
              <a:t>Worst case running times?</a:t>
            </a:r>
          </a:p>
        </p:txBody>
      </p:sp>
      <p:sp>
        <p:nvSpPr>
          <p:cNvPr id="26630" name="Text Box 5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383463" y="2119313"/>
            <a:ext cx="1423987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percolateUp</a:t>
            </a:r>
          </a:p>
        </p:txBody>
      </p:sp>
      <p:sp>
        <p:nvSpPr>
          <p:cNvPr id="26631" name="Text Box 6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29463" y="4248150"/>
            <a:ext cx="1735137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percolateDown</a:t>
            </a:r>
          </a:p>
        </p:txBody>
      </p:sp>
      <p:sp>
        <p:nvSpPr>
          <p:cNvPr id="26632" name="Text Box 7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351588" y="5857875"/>
            <a:ext cx="2563812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It’s hard to </a:t>
            </a:r>
            <a:r>
              <a:rPr lang="en-US" altLang="en-US" sz="2000" i="1"/>
              <a:t>find</a:t>
            </a:r>
            <a:r>
              <a:rPr lang="en-US" altLang="en-US" sz="2000"/>
              <a:t> in a pQ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E5791-9949-48E6-B3EC-A2FF2864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EE4D93-C19C-431F-BA4B-7441E4C40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6F1D1-7CB3-4325-AE47-0C4EDCE26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76213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More Priority Queue Operations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7788" y="1301750"/>
            <a:ext cx="9144000" cy="38687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charset="0"/>
                <a:cs typeface="Arial" charset="0"/>
              </a:rPr>
              <a:t> </a:t>
            </a: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remove(</a:t>
            </a:r>
            <a:r>
              <a:rPr lang="en-US" altLang="en-US" sz="2800" b="1">
                <a:latin typeface="Arial" charset="0"/>
                <a:cs typeface="Arial" charset="0"/>
              </a:rPr>
              <a:t>objPtr</a:t>
            </a: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):</a:t>
            </a:r>
            <a:endParaRPr lang="en-US" altLang="en-US" sz="2800">
              <a:latin typeface="Arial" charset="0"/>
              <a:cs typeface="Arial" charset="0"/>
              <a:sym typeface="Symbol" pitchFamily="18" charset="2"/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given a pointer to an object in the queue, remove it</a:t>
            </a:r>
          </a:p>
          <a:p>
            <a:pPr lvl="1" eaLnBrk="1" hangingPunct="1"/>
            <a:endParaRPr lang="en-US" altLang="en-US" sz="240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Binary heap:  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>
              <a:latin typeface="Arial" charset="0"/>
              <a:cs typeface="Arial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charset="0"/>
                <a:cs typeface="Arial" charset="0"/>
                <a:sym typeface="Symbol" pitchFamily="18" charset="2"/>
              </a:rPr>
              <a:t> findMax( ):</a:t>
            </a:r>
            <a:r>
              <a:rPr lang="en-US" altLang="en-US" sz="2800">
                <a:latin typeface="Arial" charset="0"/>
                <a:cs typeface="Arial" charset="0"/>
                <a:sym typeface="Symbol" pitchFamily="18" charset="2"/>
              </a:rPr>
              <a:t>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Find the object with the highest value in the queue</a:t>
            </a:r>
          </a:p>
          <a:p>
            <a:pPr lvl="1" eaLnBrk="1" hangingPunct="1"/>
            <a:endParaRPr lang="en-US" altLang="en-US" sz="240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Binary heap: ______________________________________</a:t>
            </a:r>
          </a:p>
        </p:txBody>
      </p:sp>
      <p:sp>
        <p:nvSpPr>
          <p:cNvPr id="27653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6375" y="5927725"/>
            <a:ext cx="739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charset="0"/>
                <a:cs typeface="Arial" charset="0"/>
              </a:rPr>
              <a:t>Worst case running times?</a:t>
            </a:r>
          </a:p>
        </p:txBody>
      </p:sp>
      <p:sp>
        <p:nvSpPr>
          <p:cNvPr id="27654" name="Text Box 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49475" y="5105400"/>
            <a:ext cx="2241550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Search leaves,  O(n)</a:t>
            </a:r>
          </a:p>
        </p:txBody>
      </p:sp>
      <p:sp>
        <p:nvSpPr>
          <p:cNvPr id="27655" name="Text Box 9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8350" y="3048000"/>
            <a:ext cx="4946650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decreasePriority(objPtr,</a:t>
            </a:r>
            <a:r>
              <a:rPr lang="en-US" altLang="en-US" sz="2000">
                <a:cs typeface="Times New Roman" pitchFamily="18" charset="0"/>
              </a:rPr>
              <a:t>∞), deleteMin  O(logn)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3FFD7C-EA97-4111-BFAF-70E2BC5B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D1FFF-3131-431D-802F-818FFBC9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F8A2B-B452-402F-BA46-34EF5BE4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762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More Binary Heap Operations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11125" y="1301750"/>
            <a:ext cx="9144000" cy="5556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Arial" charset="0"/>
                <a:cs typeface="Arial" charset="0"/>
              </a:rPr>
              <a:t> </a:t>
            </a:r>
            <a:r>
              <a:rPr lang="en-US" altLang="en-US" b="1">
                <a:latin typeface="Arial" charset="0"/>
                <a:cs typeface="Arial" charset="0"/>
                <a:sym typeface="Symbol" pitchFamily="18" charset="2"/>
              </a:rPr>
              <a:t>expandHeap( ):</a:t>
            </a:r>
            <a:endParaRPr lang="en-US" altLang="en-US">
              <a:latin typeface="Arial" charset="0"/>
              <a:cs typeface="Arial" charset="0"/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If heap has used up array, copy to new, larger array.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Arial" charset="0"/>
                <a:cs typeface="Arial" charset="0"/>
              </a:rPr>
              <a:t>Running time: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latin typeface="Arial" charset="0"/>
              <a:cs typeface="Arial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Arial" charset="0"/>
                <a:cs typeface="Arial" charset="0"/>
                <a:sym typeface="Symbol" pitchFamily="18" charset="2"/>
              </a:rPr>
              <a:t> buildHeap(objList):</a:t>
            </a:r>
            <a:r>
              <a:rPr lang="en-US" altLang="en-US">
                <a:latin typeface="Arial" charset="0"/>
                <a:cs typeface="Arial" charset="0"/>
                <a:sym typeface="Symbol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Given list of objects with priorities, fill the heap.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800">
                <a:latin typeface="Arial" charset="0"/>
                <a:cs typeface="Arial" charset="0"/>
              </a:rPr>
              <a:t>Running time: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320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3200">
              <a:latin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3200">
                <a:latin typeface="Arial" charset="0"/>
                <a:cs typeface="Arial" charset="0"/>
              </a:rPr>
              <a:t>We do better with </a:t>
            </a:r>
            <a:r>
              <a:rPr lang="en-US" altLang="en-US" sz="3200" b="1">
                <a:latin typeface="Arial" charset="0"/>
                <a:cs typeface="Arial" charset="0"/>
              </a:rPr>
              <a:t>buildHeap</a:t>
            </a:r>
            <a:r>
              <a:rPr lang="en-US" altLang="en-US" sz="3200">
                <a:latin typeface="Arial" charset="0"/>
                <a:cs typeface="Arial" charset="0"/>
              </a:rPr>
              <a:t>...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28677" name="Text Box 4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553200" y="4876800"/>
            <a:ext cx="2033588" cy="13112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Call insert n times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  <a:p>
            <a:pPr>
              <a:spcBef>
                <a:spcPct val="0"/>
              </a:spcBef>
              <a:buFontTx/>
              <a:buNone/>
            </a:pP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</a:t>
            </a:r>
            <a:r>
              <a:rPr lang="en-US" altLang="en-US" sz="2000"/>
              <a:t>n log n) worst,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n-US" sz="2000"/>
              <a:t>Θ</a:t>
            </a:r>
            <a:r>
              <a:rPr lang="en-US" altLang="en-US" sz="2000"/>
              <a:t>(n) average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65BF33-70AA-4C26-863B-C170BC73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36531C-66CB-4126-A063-8B3F34913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0582C-D84F-454D-A710-755392A0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Building a Heap: Take 1</a:t>
            </a:r>
          </a:p>
        </p:txBody>
      </p:sp>
      <p:grpSp>
        <p:nvGrpSpPr>
          <p:cNvPr id="29700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2970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2970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2970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2970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2970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2970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2970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2970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2970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2971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2971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2971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0F36A8-2048-4CC7-9A32-05FFEC7C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73B5A-A546-4C99-9397-3F053001B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D2B20-9676-4C29-BD0A-392072A98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0724" name="Text Box 1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2286000"/>
            <a:ext cx="7145338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Add elements arbitrarily to form a complete tree.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Pretend it’s a heap and fix the heap-order property!</a:t>
            </a:r>
          </a:p>
        </p:txBody>
      </p:sp>
      <p:cxnSp>
        <p:nvCxnSpPr>
          <p:cNvPr id="30725" name="AutoShape 17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6265863" y="3200400"/>
            <a:ext cx="463550" cy="609600"/>
          </a:xfrm>
          <a:prstGeom prst="curvedConnector4">
            <a:avLst>
              <a:gd name="adj1" fmla="val -49315"/>
              <a:gd name="adj2" fmla="val 68750"/>
            </a:avLst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26" name="Oval 18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3340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30727" name="Oval 19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8006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30728" name="Oval 20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30729" name="Oval 21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7338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30730" name="Oval 2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2004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30731" name="Oval 2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675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30732" name="Oval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6007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30733" name="Oval 25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45339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30734" name="Oval 2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671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30735" name="Oval 2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1341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30736" name="Oval 2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0005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30737" name="Oval 29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5067300" y="335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30738" name="AutoShape 30"/>
          <p:cNvCxnSpPr>
            <a:cxnSpLocks noChangeShapeType="1"/>
            <a:stCxn id="30737" idx="3"/>
            <a:endCxn id="30736" idx="0"/>
          </p:cNvCxnSpPr>
          <p:nvPr>
            <p:custDataLst>
              <p:tags r:id="rId16"/>
            </p:custDataLst>
          </p:nvPr>
        </p:nvCxnSpPr>
        <p:spPr bwMode="auto">
          <a:xfrm flipH="1">
            <a:off x="4191000" y="3697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9" name="AutoShape 31"/>
          <p:cNvCxnSpPr>
            <a:cxnSpLocks noChangeShapeType="1"/>
            <a:stCxn id="30737" idx="5"/>
            <a:endCxn id="30735" idx="0"/>
          </p:cNvCxnSpPr>
          <p:nvPr>
            <p:custDataLst>
              <p:tags r:id="rId17"/>
            </p:custDataLst>
          </p:nvPr>
        </p:nvCxnSpPr>
        <p:spPr bwMode="auto">
          <a:xfrm>
            <a:off x="5392738" y="3697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0" name="AutoShape 32"/>
          <p:cNvCxnSpPr>
            <a:cxnSpLocks noChangeShapeType="1"/>
            <a:stCxn id="30735" idx="3"/>
            <a:endCxn id="30732" idx="0"/>
          </p:cNvCxnSpPr>
          <p:nvPr>
            <p:custDataLst>
              <p:tags r:id="rId18"/>
            </p:custDataLst>
          </p:nvPr>
        </p:nvCxnSpPr>
        <p:spPr bwMode="auto">
          <a:xfrm flipH="1">
            <a:off x="57912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1" name="AutoShape 33"/>
          <p:cNvCxnSpPr>
            <a:cxnSpLocks noChangeShapeType="1"/>
            <a:stCxn id="30735" idx="5"/>
            <a:endCxn id="30731" idx="0"/>
          </p:cNvCxnSpPr>
          <p:nvPr>
            <p:custDataLst>
              <p:tags r:id="rId19"/>
            </p:custDataLst>
          </p:nvPr>
        </p:nvCxnSpPr>
        <p:spPr bwMode="auto">
          <a:xfrm>
            <a:off x="64595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2" name="AutoShape 34"/>
          <p:cNvCxnSpPr>
            <a:cxnSpLocks noChangeShapeType="1"/>
            <a:stCxn id="30732" idx="3"/>
            <a:endCxn id="30726" idx="0"/>
          </p:cNvCxnSpPr>
          <p:nvPr>
            <p:custDataLst>
              <p:tags r:id="rId20"/>
            </p:custDataLst>
          </p:nvPr>
        </p:nvCxnSpPr>
        <p:spPr bwMode="auto">
          <a:xfrm flipH="1">
            <a:off x="55245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3" name="AutoShape 35"/>
          <p:cNvCxnSpPr>
            <a:cxnSpLocks noChangeShapeType="1"/>
            <a:stCxn id="30736" idx="3"/>
            <a:endCxn id="30734" idx="0"/>
          </p:cNvCxnSpPr>
          <p:nvPr>
            <p:custDataLst>
              <p:tags r:id="rId21"/>
            </p:custDataLst>
          </p:nvPr>
        </p:nvCxnSpPr>
        <p:spPr bwMode="auto">
          <a:xfrm flipH="1">
            <a:off x="36576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4" name="AutoShape 36"/>
          <p:cNvCxnSpPr>
            <a:cxnSpLocks noChangeShapeType="1"/>
            <a:stCxn id="30736" idx="5"/>
            <a:endCxn id="30733" idx="0"/>
          </p:cNvCxnSpPr>
          <p:nvPr>
            <p:custDataLst>
              <p:tags r:id="rId22"/>
            </p:custDataLst>
          </p:nvPr>
        </p:nvCxnSpPr>
        <p:spPr bwMode="auto">
          <a:xfrm>
            <a:off x="43259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AutoShape 37"/>
          <p:cNvCxnSpPr>
            <a:cxnSpLocks noChangeShapeType="1"/>
            <a:stCxn id="30734" idx="3"/>
            <a:endCxn id="30730" idx="0"/>
          </p:cNvCxnSpPr>
          <p:nvPr>
            <p:custDataLst>
              <p:tags r:id="rId23"/>
            </p:custDataLst>
          </p:nvPr>
        </p:nvCxnSpPr>
        <p:spPr bwMode="auto">
          <a:xfrm flipH="1">
            <a:off x="33909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6" name="AutoShape 38"/>
          <p:cNvCxnSpPr>
            <a:cxnSpLocks noChangeShapeType="1"/>
            <a:stCxn id="30734" idx="5"/>
            <a:endCxn id="30729" idx="0"/>
          </p:cNvCxnSpPr>
          <p:nvPr>
            <p:custDataLst>
              <p:tags r:id="rId24"/>
            </p:custDataLst>
          </p:nvPr>
        </p:nvCxnSpPr>
        <p:spPr bwMode="auto">
          <a:xfrm>
            <a:off x="37925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7" name="AutoShape 39"/>
          <p:cNvCxnSpPr>
            <a:cxnSpLocks noChangeShapeType="1"/>
            <a:stCxn id="30733" idx="3"/>
            <a:endCxn id="30728" idx="0"/>
          </p:cNvCxnSpPr>
          <p:nvPr>
            <p:custDataLst>
              <p:tags r:id="rId25"/>
            </p:custDataLst>
          </p:nvPr>
        </p:nvCxnSpPr>
        <p:spPr bwMode="auto">
          <a:xfrm flipH="1">
            <a:off x="44577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8" name="AutoShape 40"/>
          <p:cNvCxnSpPr>
            <a:cxnSpLocks noChangeShapeType="1"/>
            <a:stCxn id="30733" idx="5"/>
            <a:endCxn id="30727" idx="0"/>
          </p:cNvCxnSpPr>
          <p:nvPr>
            <p:custDataLst>
              <p:tags r:id="rId26"/>
            </p:custDataLst>
          </p:nvPr>
        </p:nvCxnSpPr>
        <p:spPr bwMode="auto">
          <a:xfrm>
            <a:off x="48593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9" name="Text Box 4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04800" y="35814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Arial" charset="0"/>
                <a:cs typeface="Arial" charset="0"/>
              </a:rPr>
              <a:t>Red nodes need to percolate down</a:t>
            </a:r>
          </a:p>
        </p:txBody>
      </p:sp>
      <p:sp>
        <p:nvSpPr>
          <p:cNvPr id="30750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04800" y="49276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charset="0"/>
                <a:cs typeface="Arial" charset="0"/>
              </a:rPr>
              <a:t>Key idea</a:t>
            </a:r>
            <a:r>
              <a:rPr lang="en-US" altLang="en-US" sz="2000">
                <a:latin typeface="Arial" charset="0"/>
                <a:cs typeface="Arial" charset="0"/>
              </a:rPr>
              <a:t>:  fix red nodes from </a:t>
            </a:r>
            <a:r>
              <a:rPr lang="en-US" altLang="en-US" sz="2000" b="1">
                <a:latin typeface="Arial" charset="0"/>
                <a:cs typeface="Arial" charset="0"/>
              </a:rPr>
              <a:t>bottom-up</a:t>
            </a:r>
          </a:p>
        </p:txBody>
      </p:sp>
      <p:grpSp>
        <p:nvGrpSpPr>
          <p:cNvPr id="30751" name="Group 3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30752" name="Rectangle 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30753" name="Rectangle 5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30754" name="Rectangle 6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30755" name="Rectangle 7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30756" name="Rectangle 8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30757" name="Rectangle 9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30758" name="Rectangle 10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3075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3076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30761" name="Rectangle 13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30762" name="Rectangle 14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30763" name="Rectangle 1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61487-F4A9-4C27-B736-9B14CE657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BA5B8-C4D8-4F7B-A836-1C3A7D36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09470-22EA-4443-B0D7-A6AB0D50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1748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49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50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2954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51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52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2286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53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6957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54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6289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55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562100" y="2387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756" name="Oval 11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4953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57" name="Oval 12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1623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58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0287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59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20955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60" name="AutoShape 15"/>
          <p:cNvCxnSpPr>
            <a:cxnSpLocks noChangeShapeType="1"/>
            <a:stCxn id="31759" idx="3"/>
            <a:endCxn id="31758" idx="0"/>
          </p:cNvCxnSpPr>
          <p:nvPr>
            <p:custDataLst>
              <p:tags r:id="rId14"/>
            </p:custDataLst>
          </p:nvPr>
        </p:nvCxnSpPr>
        <p:spPr bwMode="auto">
          <a:xfrm flipH="1">
            <a:off x="12192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1" name="AutoShape 16"/>
          <p:cNvCxnSpPr>
            <a:cxnSpLocks noChangeShapeType="1"/>
            <a:stCxn id="31759" idx="5"/>
            <a:endCxn id="31757" idx="0"/>
          </p:cNvCxnSpPr>
          <p:nvPr>
            <p:custDataLst>
              <p:tags r:id="rId15"/>
            </p:custDataLst>
          </p:nvPr>
        </p:nvCxnSpPr>
        <p:spPr bwMode="auto">
          <a:xfrm>
            <a:off x="24209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2" name="AutoShape 17"/>
          <p:cNvCxnSpPr>
            <a:cxnSpLocks noChangeShapeType="1"/>
            <a:stCxn id="31757" idx="3"/>
            <a:endCxn id="31754" idx="0"/>
          </p:cNvCxnSpPr>
          <p:nvPr>
            <p:custDataLst>
              <p:tags r:id="rId16"/>
            </p:custDataLst>
          </p:nvPr>
        </p:nvCxnSpPr>
        <p:spPr bwMode="auto">
          <a:xfrm flipH="1">
            <a:off x="28194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3" name="AutoShape 18"/>
          <p:cNvCxnSpPr>
            <a:cxnSpLocks noChangeShapeType="1"/>
            <a:stCxn id="31757" idx="5"/>
            <a:endCxn id="31753" idx="0"/>
          </p:cNvCxnSpPr>
          <p:nvPr>
            <p:custDataLst>
              <p:tags r:id="rId17"/>
            </p:custDataLst>
          </p:nvPr>
        </p:nvCxnSpPr>
        <p:spPr bwMode="auto">
          <a:xfrm>
            <a:off x="34877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4" name="AutoShape 19"/>
          <p:cNvCxnSpPr>
            <a:cxnSpLocks noChangeShapeType="1"/>
            <a:stCxn id="31754" idx="3"/>
            <a:endCxn id="31748" idx="0"/>
          </p:cNvCxnSpPr>
          <p:nvPr>
            <p:custDataLst>
              <p:tags r:id="rId18"/>
            </p:custDataLst>
          </p:nvPr>
        </p:nvCxnSpPr>
        <p:spPr bwMode="auto">
          <a:xfrm flipH="1">
            <a:off x="25527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5" name="AutoShape 20"/>
          <p:cNvCxnSpPr>
            <a:cxnSpLocks noChangeShapeType="1"/>
            <a:stCxn id="31758" idx="3"/>
            <a:endCxn id="31756" idx="0"/>
          </p:cNvCxnSpPr>
          <p:nvPr>
            <p:custDataLst>
              <p:tags r:id="rId19"/>
            </p:custDataLst>
          </p:nvPr>
        </p:nvCxnSpPr>
        <p:spPr bwMode="auto">
          <a:xfrm flipH="1">
            <a:off x="6858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6" name="AutoShape 21"/>
          <p:cNvCxnSpPr>
            <a:cxnSpLocks noChangeShapeType="1"/>
            <a:stCxn id="31758" idx="5"/>
            <a:endCxn id="31755" idx="0"/>
          </p:cNvCxnSpPr>
          <p:nvPr>
            <p:custDataLst>
              <p:tags r:id="rId20"/>
            </p:custDataLst>
          </p:nvPr>
        </p:nvCxnSpPr>
        <p:spPr bwMode="auto">
          <a:xfrm>
            <a:off x="13541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7" name="AutoShape 22"/>
          <p:cNvCxnSpPr>
            <a:cxnSpLocks noChangeShapeType="1"/>
            <a:stCxn id="31756" idx="3"/>
            <a:endCxn id="31752" idx="0"/>
          </p:cNvCxnSpPr>
          <p:nvPr>
            <p:custDataLst>
              <p:tags r:id="rId21"/>
            </p:custDataLst>
          </p:nvPr>
        </p:nvCxnSpPr>
        <p:spPr bwMode="auto">
          <a:xfrm flipH="1">
            <a:off x="4191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8" name="AutoShape 23"/>
          <p:cNvCxnSpPr>
            <a:cxnSpLocks noChangeShapeType="1"/>
            <a:stCxn id="31756" idx="5"/>
            <a:endCxn id="31751" idx="0"/>
          </p:cNvCxnSpPr>
          <p:nvPr>
            <p:custDataLst>
              <p:tags r:id="rId22"/>
            </p:custDataLst>
          </p:nvPr>
        </p:nvCxnSpPr>
        <p:spPr bwMode="auto">
          <a:xfrm>
            <a:off x="8207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9" name="AutoShape 24"/>
          <p:cNvCxnSpPr>
            <a:cxnSpLocks noChangeShapeType="1"/>
            <a:stCxn id="31755" idx="3"/>
            <a:endCxn id="31750" idx="0"/>
          </p:cNvCxnSpPr>
          <p:nvPr>
            <p:custDataLst>
              <p:tags r:id="rId23"/>
            </p:custDataLst>
          </p:nvPr>
        </p:nvCxnSpPr>
        <p:spPr bwMode="auto">
          <a:xfrm flipH="1">
            <a:off x="14859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0" name="AutoShape 25"/>
          <p:cNvCxnSpPr>
            <a:cxnSpLocks noChangeShapeType="1"/>
            <a:stCxn id="31755" idx="5"/>
            <a:endCxn id="31749" idx="0"/>
          </p:cNvCxnSpPr>
          <p:nvPr>
            <p:custDataLst>
              <p:tags r:id="rId24"/>
            </p:custDataLst>
          </p:nvPr>
        </p:nvCxnSpPr>
        <p:spPr bwMode="auto">
          <a:xfrm>
            <a:off x="18875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1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962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66675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73" name="Oval 2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61341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74" name="Oval 29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56007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75" name="Oval 30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>
            <a:off x="50673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76" name="Oval 31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45339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77" name="Oval 32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auto">
          <a:xfrm>
            <a:off x="80010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78" name="Oval 33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auto">
          <a:xfrm>
            <a:off x="69342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79" name="Oval 34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58674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780" name="Oval 35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48006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81" name="Oval 36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74676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82" name="Oval 37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53340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83" name="Oval 38"/>
          <p:cNvSpPr>
            <a:spLocks noChangeAspect="1" noChangeArrowheads="1"/>
          </p:cNvSpPr>
          <p:nvPr>
            <p:custDataLst>
              <p:tags r:id="rId37"/>
            </p:custDataLst>
          </p:nvPr>
        </p:nvSpPr>
        <p:spPr bwMode="auto">
          <a:xfrm>
            <a:off x="64008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84" name="AutoShape 39"/>
          <p:cNvCxnSpPr>
            <a:cxnSpLocks noChangeShapeType="1"/>
            <a:stCxn id="31783" idx="3"/>
            <a:endCxn id="31782" idx="0"/>
          </p:cNvCxnSpPr>
          <p:nvPr>
            <p:custDataLst>
              <p:tags r:id="rId38"/>
            </p:custDataLst>
          </p:nvPr>
        </p:nvCxnSpPr>
        <p:spPr bwMode="auto">
          <a:xfrm flipH="1">
            <a:off x="55245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5" name="AutoShape 40"/>
          <p:cNvCxnSpPr>
            <a:cxnSpLocks noChangeShapeType="1"/>
            <a:stCxn id="31783" idx="5"/>
            <a:endCxn id="31781" idx="0"/>
          </p:cNvCxnSpPr>
          <p:nvPr>
            <p:custDataLst>
              <p:tags r:id="rId39"/>
            </p:custDataLst>
          </p:nvPr>
        </p:nvCxnSpPr>
        <p:spPr bwMode="auto">
          <a:xfrm>
            <a:off x="67262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6" name="AutoShape 41"/>
          <p:cNvCxnSpPr>
            <a:cxnSpLocks noChangeShapeType="1"/>
            <a:stCxn id="31781" idx="3"/>
            <a:endCxn id="31778" idx="0"/>
          </p:cNvCxnSpPr>
          <p:nvPr>
            <p:custDataLst>
              <p:tags r:id="rId40"/>
            </p:custDataLst>
          </p:nvPr>
        </p:nvCxnSpPr>
        <p:spPr bwMode="auto">
          <a:xfrm flipH="1">
            <a:off x="71247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7" name="AutoShape 42"/>
          <p:cNvCxnSpPr>
            <a:cxnSpLocks noChangeShapeType="1"/>
            <a:stCxn id="31781" idx="5"/>
            <a:endCxn id="31777" idx="0"/>
          </p:cNvCxnSpPr>
          <p:nvPr>
            <p:custDataLst>
              <p:tags r:id="rId41"/>
            </p:custDataLst>
          </p:nvPr>
        </p:nvCxnSpPr>
        <p:spPr bwMode="auto">
          <a:xfrm>
            <a:off x="77930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8" name="AutoShape 43"/>
          <p:cNvCxnSpPr>
            <a:cxnSpLocks noChangeShapeType="1"/>
            <a:stCxn id="31778" idx="3"/>
            <a:endCxn id="31772" idx="0"/>
          </p:cNvCxnSpPr>
          <p:nvPr>
            <p:custDataLst>
              <p:tags r:id="rId42"/>
            </p:custDataLst>
          </p:nvPr>
        </p:nvCxnSpPr>
        <p:spPr bwMode="auto">
          <a:xfrm flipH="1">
            <a:off x="68580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9" name="AutoShape 44"/>
          <p:cNvCxnSpPr>
            <a:cxnSpLocks noChangeShapeType="1"/>
            <a:stCxn id="31782" idx="3"/>
            <a:endCxn id="31780" idx="0"/>
          </p:cNvCxnSpPr>
          <p:nvPr>
            <p:custDataLst>
              <p:tags r:id="rId43"/>
            </p:custDataLst>
          </p:nvPr>
        </p:nvCxnSpPr>
        <p:spPr bwMode="auto">
          <a:xfrm flipH="1">
            <a:off x="49911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0" name="AutoShape 45"/>
          <p:cNvCxnSpPr>
            <a:cxnSpLocks noChangeShapeType="1"/>
            <a:stCxn id="31782" idx="5"/>
            <a:endCxn id="31779" idx="0"/>
          </p:cNvCxnSpPr>
          <p:nvPr>
            <p:custDataLst>
              <p:tags r:id="rId44"/>
            </p:custDataLst>
          </p:nvPr>
        </p:nvCxnSpPr>
        <p:spPr bwMode="auto">
          <a:xfrm>
            <a:off x="56594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1" name="AutoShape 46"/>
          <p:cNvCxnSpPr>
            <a:cxnSpLocks noChangeShapeType="1"/>
            <a:stCxn id="31780" idx="3"/>
            <a:endCxn id="31776" idx="0"/>
          </p:cNvCxnSpPr>
          <p:nvPr>
            <p:custDataLst>
              <p:tags r:id="rId45"/>
            </p:custDataLst>
          </p:nvPr>
        </p:nvCxnSpPr>
        <p:spPr bwMode="auto">
          <a:xfrm flipH="1">
            <a:off x="47244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2" name="AutoShape 47"/>
          <p:cNvCxnSpPr>
            <a:cxnSpLocks noChangeShapeType="1"/>
            <a:stCxn id="31780" idx="5"/>
            <a:endCxn id="31775" idx="0"/>
          </p:cNvCxnSpPr>
          <p:nvPr>
            <p:custDataLst>
              <p:tags r:id="rId46"/>
            </p:custDataLst>
          </p:nvPr>
        </p:nvCxnSpPr>
        <p:spPr bwMode="auto">
          <a:xfrm>
            <a:off x="51260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3" name="AutoShape 48"/>
          <p:cNvCxnSpPr>
            <a:cxnSpLocks noChangeShapeType="1"/>
            <a:stCxn id="31779" idx="3"/>
            <a:endCxn id="31774" idx="0"/>
          </p:cNvCxnSpPr>
          <p:nvPr>
            <p:custDataLst>
              <p:tags r:id="rId47"/>
            </p:custDataLst>
          </p:nvPr>
        </p:nvCxnSpPr>
        <p:spPr bwMode="auto">
          <a:xfrm flipH="1">
            <a:off x="57912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4" name="AutoShape 49"/>
          <p:cNvCxnSpPr>
            <a:cxnSpLocks noChangeShapeType="1"/>
            <a:stCxn id="31779" idx="5"/>
            <a:endCxn id="31773" idx="0"/>
          </p:cNvCxnSpPr>
          <p:nvPr>
            <p:custDataLst>
              <p:tags r:id="rId48"/>
            </p:custDataLst>
          </p:nvPr>
        </p:nvCxnSpPr>
        <p:spPr bwMode="auto">
          <a:xfrm>
            <a:off x="61928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95" name="Oval 50"/>
          <p:cNvSpPr>
            <a:spLocks noChangeAspect="1" noChangeArrowheads="1"/>
          </p:cNvSpPr>
          <p:nvPr>
            <p:custDataLst>
              <p:tags r:id="rId49"/>
            </p:custDataLst>
          </p:nvPr>
        </p:nvSpPr>
        <p:spPr bwMode="auto">
          <a:xfrm>
            <a:off x="33528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796" name="Oval 51"/>
          <p:cNvSpPr>
            <a:spLocks noChangeAspect="1" noChangeArrowheads="1"/>
          </p:cNvSpPr>
          <p:nvPr>
            <p:custDataLst>
              <p:tags r:id="rId50"/>
            </p:custDataLst>
          </p:nvPr>
        </p:nvSpPr>
        <p:spPr bwMode="auto">
          <a:xfrm>
            <a:off x="28194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97" name="Oval 52"/>
          <p:cNvSpPr>
            <a:spLocks noChangeAspect="1" noChangeArrowheads="1"/>
          </p:cNvSpPr>
          <p:nvPr>
            <p:custDataLst>
              <p:tags r:id="rId51"/>
            </p:custDataLst>
          </p:nvPr>
        </p:nvSpPr>
        <p:spPr bwMode="auto">
          <a:xfrm>
            <a:off x="22860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98" name="Oval 53"/>
          <p:cNvSpPr>
            <a:spLocks noChangeAspect="1" noChangeArrowheads="1"/>
          </p:cNvSpPr>
          <p:nvPr>
            <p:custDataLst>
              <p:tags r:id="rId52"/>
            </p:custDataLst>
          </p:nvPr>
        </p:nvSpPr>
        <p:spPr bwMode="auto">
          <a:xfrm>
            <a:off x="17526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99" name="Oval 54"/>
          <p:cNvSpPr>
            <a:spLocks noChangeAspect="1" noChangeArrowheads="1"/>
          </p:cNvSpPr>
          <p:nvPr>
            <p:custDataLst>
              <p:tags r:id="rId53"/>
            </p:custDataLst>
          </p:nvPr>
        </p:nvSpPr>
        <p:spPr bwMode="auto">
          <a:xfrm>
            <a:off x="12192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00" name="Oval 55"/>
          <p:cNvSpPr>
            <a:spLocks noChangeAspect="1" noChangeArrowheads="1"/>
          </p:cNvSpPr>
          <p:nvPr>
            <p:custDataLst>
              <p:tags r:id="rId54"/>
            </p:custDataLst>
          </p:nvPr>
        </p:nvSpPr>
        <p:spPr bwMode="auto">
          <a:xfrm>
            <a:off x="46863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01" name="Oval 56"/>
          <p:cNvSpPr>
            <a:spLocks noChangeAspect="1" noChangeArrowheads="1"/>
          </p:cNvSpPr>
          <p:nvPr>
            <p:custDataLst>
              <p:tags r:id="rId55"/>
            </p:custDataLst>
          </p:nvPr>
        </p:nvSpPr>
        <p:spPr bwMode="auto">
          <a:xfrm>
            <a:off x="36195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02" name="Oval 57"/>
          <p:cNvSpPr>
            <a:spLocks noChangeAspect="1" noChangeArrowheads="1"/>
          </p:cNvSpPr>
          <p:nvPr>
            <p:custDataLst>
              <p:tags r:id="rId56"/>
            </p:custDataLst>
          </p:nvPr>
        </p:nvSpPr>
        <p:spPr bwMode="auto">
          <a:xfrm>
            <a:off x="25527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03" name="Oval 58"/>
          <p:cNvSpPr>
            <a:spLocks noChangeAspect="1" noChangeArrowheads="1"/>
          </p:cNvSpPr>
          <p:nvPr>
            <p:custDataLst>
              <p:tags r:id="rId57"/>
            </p:custDataLst>
          </p:nvPr>
        </p:nvSpPr>
        <p:spPr bwMode="auto">
          <a:xfrm>
            <a:off x="14859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04" name="Oval 59"/>
          <p:cNvSpPr>
            <a:spLocks noChangeAspect="1" noChangeArrowheads="1"/>
          </p:cNvSpPr>
          <p:nvPr>
            <p:custDataLst>
              <p:tags r:id="rId58"/>
            </p:custDataLst>
          </p:nvPr>
        </p:nvSpPr>
        <p:spPr bwMode="auto">
          <a:xfrm>
            <a:off x="41529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05" name="Oval 60"/>
          <p:cNvSpPr>
            <a:spLocks noChangeAspect="1" noChangeArrowheads="1"/>
          </p:cNvSpPr>
          <p:nvPr>
            <p:custDataLst>
              <p:tags r:id="rId59"/>
            </p:custDataLst>
          </p:nvPr>
        </p:nvSpPr>
        <p:spPr bwMode="auto">
          <a:xfrm>
            <a:off x="2019300" y="462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806" name="Oval 61"/>
          <p:cNvSpPr>
            <a:spLocks noChangeAspect="1" noChangeArrowheads="1"/>
          </p:cNvSpPr>
          <p:nvPr>
            <p:custDataLst>
              <p:tags r:id="rId60"/>
            </p:custDataLst>
          </p:nvPr>
        </p:nvSpPr>
        <p:spPr bwMode="auto">
          <a:xfrm>
            <a:off x="30861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07" name="AutoShape 62"/>
          <p:cNvCxnSpPr>
            <a:cxnSpLocks noChangeShapeType="1"/>
            <a:stCxn id="31806" idx="3"/>
            <a:endCxn id="31805" idx="0"/>
          </p:cNvCxnSpPr>
          <p:nvPr>
            <p:custDataLst>
              <p:tags r:id="rId61"/>
            </p:custDataLst>
          </p:nvPr>
        </p:nvCxnSpPr>
        <p:spPr bwMode="auto">
          <a:xfrm flipH="1">
            <a:off x="22098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8" name="AutoShape 63"/>
          <p:cNvCxnSpPr>
            <a:cxnSpLocks noChangeShapeType="1"/>
            <a:stCxn id="31806" idx="5"/>
            <a:endCxn id="31804" idx="0"/>
          </p:cNvCxnSpPr>
          <p:nvPr>
            <p:custDataLst>
              <p:tags r:id="rId62"/>
            </p:custDataLst>
          </p:nvPr>
        </p:nvCxnSpPr>
        <p:spPr bwMode="auto">
          <a:xfrm>
            <a:off x="34115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9" name="AutoShape 64"/>
          <p:cNvCxnSpPr>
            <a:cxnSpLocks noChangeShapeType="1"/>
            <a:stCxn id="31804" idx="3"/>
            <a:endCxn id="31801" idx="0"/>
          </p:cNvCxnSpPr>
          <p:nvPr>
            <p:custDataLst>
              <p:tags r:id="rId63"/>
            </p:custDataLst>
          </p:nvPr>
        </p:nvCxnSpPr>
        <p:spPr bwMode="auto">
          <a:xfrm flipH="1">
            <a:off x="38100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0" name="AutoShape 65"/>
          <p:cNvCxnSpPr>
            <a:cxnSpLocks noChangeShapeType="1"/>
            <a:stCxn id="31804" idx="5"/>
            <a:endCxn id="31800" idx="0"/>
          </p:cNvCxnSpPr>
          <p:nvPr>
            <p:custDataLst>
              <p:tags r:id="rId64"/>
            </p:custDataLst>
          </p:nvPr>
        </p:nvCxnSpPr>
        <p:spPr bwMode="auto">
          <a:xfrm>
            <a:off x="44783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1" name="AutoShape 66"/>
          <p:cNvCxnSpPr>
            <a:cxnSpLocks noChangeShapeType="1"/>
            <a:stCxn id="31801" idx="3"/>
            <a:endCxn id="31795" idx="0"/>
          </p:cNvCxnSpPr>
          <p:nvPr>
            <p:custDataLst>
              <p:tags r:id="rId65"/>
            </p:custDataLst>
          </p:nvPr>
        </p:nvCxnSpPr>
        <p:spPr bwMode="auto">
          <a:xfrm flipH="1">
            <a:off x="35433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2" name="AutoShape 67"/>
          <p:cNvCxnSpPr>
            <a:cxnSpLocks noChangeShapeType="1"/>
            <a:stCxn id="31805" idx="3"/>
            <a:endCxn id="31803" idx="0"/>
          </p:cNvCxnSpPr>
          <p:nvPr>
            <p:custDataLst>
              <p:tags r:id="rId66"/>
            </p:custDataLst>
          </p:nvPr>
        </p:nvCxnSpPr>
        <p:spPr bwMode="auto">
          <a:xfrm flipH="1">
            <a:off x="16764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3" name="AutoShape 68"/>
          <p:cNvCxnSpPr>
            <a:cxnSpLocks noChangeShapeType="1"/>
            <a:stCxn id="31805" idx="5"/>
            <a:endCxn id="31802" idx="0"/>
          </p:cNvCxnSpPr>
          <p:nvPr>
            <p:custDataLst>
              <p:tags r:id="rId67"/>
            </p:custDataLst>
          </p:nvPr>
        </p:nvCxnSpPr>
        <p:spPr bwMode="auto">
          <a:xfrm>
            <a:off x="23447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4" name="AutoShape 69"/>
          <p:cNvCxnSpPr>
            <a:cxnSpLocks noChangeShapeType="1"/>
            <a:stCxn id="31803" idx="3"/>
            <a:endCxn id="31799" idx="0"/>
          </p:cNvCxnSpPr>
          <p:nvPr>
            <p:custDataLst>
              <p:tags r:id="rId68"/>
            </p:custDataLst>
          </p:nvPr>
        </p:nvCxnSpPr>
        <p:spPr bwMode="auto">
          <a:xfrm flipH="1">
            <a:off x="14097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5" name="AutoShape 70"/>
          <p:cNvCxnSpPr>
            <a:cxnSpLocks noChangeShapeType="1"/>
            <a:stCxn id="31803" idx="5"/>
            <a:endCxn id="31798" idx="0"/>
          </p:cNvCxnSpPr>
          <p:nvPr>
            <p:custDataLst>
              <p:tags r:id="rId69"/>
            </p:custDataLst>
          </p:nvPr>
        </p:nvCxnSpPr>
        <p:spPr bwMode="auto">
          <a:xfrm>
            <a:off x="18113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6" name="AutoShape 71"/>
          <p:cNvCxnSpPr>
            <a:cxnSpLocks noChangeShapeType="1"/>
            <a:stCxn id="31802" idx="3"/>
            <a:endCxn id="31797" idx="0"/>
          </p:cNvCxnSpPr>
          <p:nvPr>
            <p:custDataLst>
              <p:tags r:id="rId70"/>
            </p:custDataLst>
          </p:nvPr>
        </p:nvCxnSpPr>
        <p:spPr bwMode="auto">
          <a:xfrm flipH="1">
            <a:off x="24765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7" name="AutoShape 72"/>
          <p:cNvCxnSpPr>
            <a:cxnSpLocks noChangeShapeType="1"/>
            <a:stCxn id="31802" idx="5"/>
            <a:endCxn id="31796" idx="0"/>
          </p:cNvCxnSpPr>
          <p:nvPr>
            <p:custDataLst>
              <p:tags r:id="rId71"/>
            </p:custDataLst>
          </p:nvPr>
        </p:nvCxnSpPr>
        <p:spPr bwMode="auto">
          <a:xfrm>
            <a:off x="28781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18" name="Oval 73"/>
          <p:cNvSpPr>
            <a:spLocks noChangeAspect="1" noChangeArrowheads="1"/>
          </p:cNvSpPr>
          <p:nvPr>
            <p:custDataLst>
              <p:tags r:id="rId72"/>
            </p:custDataLst>
          </p:nvPr>
        </p:nvSpPr>
        <p:spPr bwMode="auto">
          <a:xfrm>
            <a:off x="73533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819" name="Oval 74"/>
          <p:cNvSpPr>
            <a:spLocks noChangeAspect="1" noChangeArrowheads="1"/>
          </p:cNvSpPr>
          <p:nvPr>
            <p:custDataLst>
              <p:tags r:id="rId73"/>
            </p:custDataLst>
          </p:nvPr>
        </p:nvSpPr>
        <p:spPr bwMode="auto">
          <a:xfrm>
            <a:off x="68199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820" name="Oval 75"/>
          <p:cNvSpPr>
            <a:spLocks noChangeAspect="1" noChangeArrowheads="1"/>
          </p:cNvSpPr>
          <p:nvPr>
            <p:custDataLst>
              <p:tags r:id="rId74"/>
            </p:custDataLst>
          </p:nvPr>
        </p:nvSpPr>
        <p:spPr bwMode="auto">
          <a:xfrm>
            <a:off x="62865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821" name="Oval 76"/>
          <p:cNvSpPr>
            <a:spLocks noChangeAspect="1" noChangeArrowheads="1"/>
          </p:cNvSpPr>
          <p:nvPr>
            <p:custDataLst>
              <p:tags r:id="rId75"/>
            </p:custDataLst>
          </p:nvPr>
        </p:nvSpPr>
        <p:spPr bwMode="auto">
          <a:xfrm>
            <a:off x="57531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822" name="Oval 77"/>
          <p:cNvSpPr>
            <a:spLocks noChangeAspect="1" noChangeArrowheads="1"/>
          </p:cNvSpPr>
          <p:nvPr>
            <p:custDataLst>
              <p:tags r:id="rId76"/>
            </p:custDataLst>
          </p:nvPr>
        </p:nvSpPr>
        <p:spPr bwMode="auto">
          <a:xfrm>
            <a:off x="52197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23" name="Oval 78"/>
          <p:cNvSpPr>
            <a:spLocks noChangeAspect="1" noChangeArrowheads="1"/>
          </p:cNvSpPr>
          <p:nvPr>
            <p:custDataLst>
              <p:tags r:id="rId77"/>
            </p:custDataLst>
          </p:nvPr>
        </p:nvSpPr>
        <p:spPr bwMode="auto">
          <a:xfrm>
            <a:off x="86868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24" name="Oval 79"/>
          <p:cNvSpPr>
            <a:spLocks noChangeAspect="1" noChangeArrowheads="1"/>
          </p:cNvSpPr>
          <p:nvPr>
            <p:custDataLst>
              <p:tags r:id="rId78"/>
            </p:custDataLst>
          </p:nvPr>
        </p:nvSpPr>
        <p:spPr bwMode="auto">
          <a:xfrm>
            <a:off x="76200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25" name="Oval 80"/>
          <p:cNvSpPr>
            <a:spLocks noChangeAspect="1" noChangeArrowheads="1"/>
          </p:cNvSpPr>
          <p:nvPr>
            <p:custDataLst>
              <p:tags r:id="rId79"/>
            </p:custDataLst>
          </p:nvPr>
        </p:nvSpPr>
        <p:spPr bwMode="auto">
          <a:xfrm>
            <a:off x="65532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31826" name="Oval 81"/>
          <p:cNvSpPr>
            <a:spLocks noChangeAspect="1" noChangeArrowheads="1"/>
          </p:cNvSpPr>
          <p:nvPr>
            <p:custDataLst>
              <p:tags r:id="rId80"/>
            </p:custDataLst>
          </p:nvPr>
        </p:nvSpPr>
        <p:spPr bwMode="auto">
          <a:xfrm>
            <a:off x="54864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27" name="Oval 82"/>
          <p:cNvSpPr>
            <a:spLocks noChangeAspect="1" noChangeArrowheads="1"/>
          </p:cNvSpPr>
          <p:nvPr>
            <p:custDataLst>
              <p:tags r:id="rId81"/>
            </p:custDataLst>
          </p:nvPr>
        </p:nvSpPr>
        <p:spPr bwMode="auto">
          <a:xfrm>
            <a:off x="81534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28" name="Oval 83"/>
          <p:cNvSpPr>
            <a:spLocks noChangeAspect="1" noChangeArrowheads="1"/>
          </p:cNvSpPr>
          <p:nvPr>
            <p:custDataLst>
              <p:tags r:id="rId82"/>
            </p:custDataLst>
          </p:nvPr>
        </p:nvSpPr>
        <p:spPr bwMode="auto">
          <a:xfrm>
            <a:off x="60198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29" name="Oval 84"/>
          <p:cNvSpPr>
            <a:spLocks noChangeAspect="1" noChangeArrowheads="1"/>
          </p:cNvSpPr>
          <p:nvPr>
            <p:custDataLst>
              <p:tags r:id="rId83"/>
            </p:custDataLst>
          </p:nvPr>
        </p:nvSpPr>
        <p:spPr bwMode="auto">
          <a:xfrm>
            <a:off x="70866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30" name="AutoShape 85"/>
          <p:cNvCxnSpPr>
            <a:cxnSpLocks noChangeShapeType="1"/>
            <a:stCxn id="31829" idx="3"/>
            <a:endCxn id="31828" idx="0"/>
          </p:cNvCxnSpPr>
          <p:nvPr>
            <p:custDataLst>
              <p:tags r:id="rId84"/>
            </p:custDataLst>
          </p:nvPr>
        </p:nvCxnSpPr>
        <p:spPr bwMode="auto">
          <a:xfrm flipH="1">
            <a:off x="62103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1" name="AutoShape 86"/>
          <p:cNvCxnSpPr>
            <a:cxnSpLocks noChangeShapeType="1"/>
            <a:stCxn id="31829" idx="5"/>
            <a:endCxn id="31827" idx="0"/>
          </p:cNvCxnSpPr>
          <p:nvPr>
            <p:custDataLst>
              <p:tags r:id="rId85"/>
            </p:custDataLst>
          </p:nvPr>
        </p:nvCxnSpPr>
        <p:spPr bwMode="auto">
          <a:xfrm>
            <a:off x="74120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2" name="AutoShape 87"/>
          <p:cNvCxnSpPr>
            <a:cxnSpLocks noChangeShapeType="1"/>
            <a:stCxn id="31827" idx="3"/>
            <a:endCxn id="31824" idx="0"/>
          </p:cNvCxnSpPr>
          <p:nvPr>
            <p:custDataLst>
              <p:tags r:id="rId86"/>
            </p:custDataLst>
          </p:nvPr>
        </p:nvCxnSpPr>
        <p:spPr bwMode="auto">
          <a:xfrm flipH="1">
            <a:off x="78105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3" name="AutoShape 88"/>
          <p:cNvCxnSpPr>
            <a:cxnSpLocks noChangeShapeType="1"/>
            <a:stCxn id="31827" idx="5"/>
            <a:endCxn id="31823" idx="0"/>
          </p:cNvCxnSpPr>
          <p:nvPr>
            <p:custDataLst>
              <p:tags r:id="rId87"/>
            </p:custDataLst>
          </p:nvPr>
        </p:nvCxnSpPr>
        <p:spPr bwMode="auto">
          <a:xfrm>
            <a:off x="84788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4" name="AutoShape 89"/>
          <p:cNvCxnSpPr>
            <a:cxnSpLocks noChangeShapeType="1"/>
            <a:stCxn id="31824" idx="3"/>
            <a:endCxn id="31818" idx="0"/>
          </p:cNvCxnSpPr>
          <p:nvPr>
            <p:custDataLst>
              <p:tags r:id="rId88"/>
            </p:custDataLst>
          </p:nvPr>
        </p:nvCxnSpPr>
        <p:spPr bwMode="auto">
          <a:xfrm flipH="1">
            <a:off x="75438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5" name="AutoShape 90"/>
          <p:cNvCxnSpPr>
            <a:cxnSpLocks noChangeShapeType="1"/>
            <a:stCxn id="31828" idx="3"/>
            <a:endCxn id="31826" idx="0"/>
          </p:cNvCxnSpPr>
          <p:nvPr>
            <p:custDataLst>
              <p:tags r:id="rId89"/>
            </p:custDataLst>
          </p:nvPr>
        </p:nvCxnSpPr>
        <p:spPr bwMode="auto">
          <a:xfrm flipH="1">
            <a:off x="56769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6" name="AutoShape 91"/>
          <p:cNvCxnSpPr>
            <a:cxnSpLocks noChangeShapeType="1"/>
            <a:stCxn id="31828" idx="5"/>
            <a:endCxn id="31825" idx="0"/>
          </p:cNvCxnSpPr>
          <p:nvPr>
            <p:custDataLst>
              <p:tags r:id="rId90"/>
            </p:custDataLst>
          </p:nvPr>
        </p:nvCxnSpPr>
        <p:spPr bwMode="auto">
          <a:xfrm>
            <a:off x="6345238" y="49672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7" name="AutoShape 92"/>
          <p:cNvCxnSpPr>
            <a:cxnSpLocks noChangeShapeType="1"/>
            <a:stCxn id="31826" idx="3"/>
            <a:endCxn id="31822" idx="0"/>
          </p:cNvCxnSpPr>
          <p:nvPr>
            <p:custDataLst>
              <p:tags r:id="rId91"/>
            </p:custDataLst>
          </p:nvPr>
        </p:nvCxnSpPr>
        <p:spPr bwMode="auto">
          <a:xfrm flipH="1">
            <a:off x="54102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8" name="AutoShape 93"/>
          <p:cNvCxnSpPr>
            <a:cxnSpLocks noChangeShapeType="1"/>
            <a:stCxn id="31826" idx="5"/>
            <a:endCxn id="31821" idx="0"/>
          </p:cNvCxnSpPr>
          <p:nvPr>
            <p:custDataLst>
              <p:tags r:id="rId92"/>
            </p:custDataLst>
          </p:nvPr>
        </p:nvCxnSpPr>
        <p:spPr bwMode="auto">
          <a:xfrm>
            <a:off x="58118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9" name="AutoShape 94"/>
          <p:cNvCxnSpPr>
            <a:cxnSpLocks noChangeShapeType="1"/>
            <a:stCxn id="31825" idx="3"/>
            <a:endCxn id="31820" idx="0"/>
          </p:cNvCxnSpPr>
          <p:nvPr>
            <p:custDataLst>
              <p:tags r:id="rId93"/>
            </p:custDataLst>
          </p:nvPr>
        </p:nvCxnSpPr>
        <p:spPr bwMode="auto">
          <a:xfrm flipH="1">
            <a:off x="64770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40" name="AutoShape 95"/>
          <p:cNvCxnSpPr>
            <a:cxnSpLocks noChangeShapeType="1"/>
            <a:stCxn id="31825" idx="5"/>
            <a:endCxn id="31819" idx="0"/>
          </p:cNvCxnSpPr>
          <p:nvPr>
            <p:custDataLst>
              <p:tags r:id="rId94"/>
            </p:custDataLst>
          </p:nvPr>
        </p:nvCxnSpPr>
        <p:spPr bwMode="auto">
          <a:xfrm>
            <a:off x="68786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41" name="Line 96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4876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2" name="Line 97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>
            <a:off x="8153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3" name="Line 9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85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416E4-AC0E-4D57-808E-15B8D075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2D3F8-CFBC-42F4-BB6E-639DD981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1B46A-B85E-401B-A0D4-64C7A417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Finally… </a:t>
            </a:r>
          </a:p>
        </p:txBody>
      </p:sp>
      <p:sp>
        <p:nvSpPr>
          <p:cNvPr id="32772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4958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2773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9624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2774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34290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2775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8956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2776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23622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12</a:t>
            </a:r>
          </a:p>
        </p:txBody>
      </p:sp>
      <p:sp>
        <p:nvSpPr>
          <p:cNvPr id="32777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5829300" y="353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2778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47625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2779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36957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32780" name="Oval 11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6289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4</a:t>
            </a:r>
          </a:p>
        </p:txBody>
      </p:sp>
      <p:sp>
        <p:nvSpPr>
          <p:cNvPr id="32781" name="Oval 12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52959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2782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1623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3</a:t>
            </a:r>
          </a:p>
        </p:txBody>
      </p:sp>
      <p:sp>
        <p:nvSpPr>
          <p:cNvPr id="32783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4229100" y="1752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cxnSp>
        <p:nvCxnSpPr>
          <p:cNvPr id="32784" name="AutoShape 15"/>
          <p:cNvCxnSpPr>
            <a:cxnSpLocks noChangeShapeType="1"/>
            <a:stCxn id="32783" idx="3"/>
            <a:endCxn id="32782" idx="0"/>
          </p:cNvCxnSpPr>
          <p:nvPr>
            <p:custDataLst>
              <p:tags r:id="rId14"/>
            </p:custDataLst>
          </p:nvPr>
        </p:nvCxnSpPr>
        <p:spPr bwMode="auto">
          <a:xfrm flipH="1">
            <a:off x="3352800" y="2097088"/>
            <a:ext cx="9318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5" name="AutoShape 16"/>
          <p:cNvCxnSpPr>
            <a:cxnSpLocks noChangeShapeType="1"/>
            <a:stCxn id="32783" idx="5"/>
            <a:endCxn id="32781" idx="0"/>
          </p:cNvCxnSpPr>
          <p:nvPr>
            <p:custDataLst>
              <p:tags r:id="rId15"/>
            </p:custDataLst>
          </p:nvPr>
        </p:nvCxnSpPr>
        <p:spPr bwMode="auto">
          <a:xfrm>
            <a:off x="4554538" y="2097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6" name="AutoShape 17"/>
          <p:cNvCxnSpPr>
            <a:cxnSpLocks noChangeShapeType="1"/>
            <a:stCxn id="32781" idx="3"/>
            <a:endCxn id="32778" idx="0"/>
          </p:cNvCxnSpPr>
          <p:nvPr>
            <p:custDataLst>
              <p:tags r:id="rId16"/>
            </p:custDataLst>
          </p:nvPr>
        </p:nvCxnSpPr>
        <p:spPr bwMode="auto">
          <a:xfrm flipH="1">
            <a:off x="49530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7" name="AutoShape 18"/>
          <p:cNvCxnSpPr>
            <a:cxnSpLocks noChangeShapeType="1"/>
            <a:stCxn id="32781" idx="5"/>
            <a:endCxn id="32777" idx="0"/>
          </p:cNvCxnSpPr>
          <p:nvPr>
            <p:custDataLst>
              <p:tags r:id="rId17"/>
            </p:custDataLst>
          </p:nvPr>
        </p:nvCxnSpPr>
        <p:spPr bwMode="auto">
          <a:xfrm>
            <a:off x="5621338" y="2986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8" name="AutoShape 19"/>
          <p:cNvCxnSpPr>
            <a:cxnSpLocks noChangeShapeType="1"/>
            <a:stCxn id="32778" idx="3"/>
            <a:endCxn id="32772" idx="0"/>
          </p:cNvCxnSpPr>
          <p:nvPr>
            <p:custDataLst>
              <p:tags r:id="rId18"/>
            </p:custDataLst>
          </p:nvPr>
        </p:nvCxnSpPr>
        <p:spPr bwMode="auto">
          <a:xfrm flipH="1">
            <a:off x="46863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89" name="AutoShape 20"/>
          <p:cNvCxnSpPr>
            <a:cxnSpLocks noChangeShapeType="1"/>
            <a:stCxn id="32782" idx="3"/>
            <a:endCxn id="32780" idx="0"/>
          </p:cNvCxnSpPr>
          <p:nvPr>
            <p:custDataLst>
              <p:tags r:id="rId19"/>
            </p:custDataLst>
          </p:nvPr>
        </p:nvCxnSpPr>
        <p:spPr bwMode="auto">
          <a:xfrm flipH="1">
            <a:off x="28194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0" name="AutoShape 21"/>
          <p:cNvCxnSpPr>
            <a:cxnSpLocks noChangeShapeType="1"/>
            <a:stCxn id="32782" idx="5"/>
            <a:endCxn id="32779" idx="0"/>
          </p:cNvCxnSpPr>
          <p:nvPr>
            <p:custDataLst>
              <p:tags r:id="rId20"/>
            </p:custDataLst>
          </p:nvPr>
        </p:nvCxnSpPr>
        <p:spPr bwMode="auto">
          <a:xfrm>
            <a:off x="3487738" y="29860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1" name="AutoShape 22"/>
          <p:cNvCxnSpPr>
            <a:cxnSpLocks noChangeShapeType="1"/>
            <a:stCxn id="32780" idx="3"/>
            <a:endCxn id="32776" idx="0"/>
          </p:cNvCxnSpPr>
          <p:nvPr>
            <p:custDataLst>
              <p:tags r:id="rId21"/>
            </p:custDataLst>
          </p:nvPr>
        </p:nvCxnSpPr>
        <p:spPr bwMode="auto">
          <a:xfrm flipH="1">
            <a:off x="25527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2" name="AutoShape 23"/>
          <p:cNvCxnSpPr>
            <a:cxnSpLocks noChangeShapeType="1"/>
            <a:stCxn id="32780" idx="5"/>
            <a:endCxn id="32775" idx="0"/>
          </p:cNvCxnSpPr>
          <p:nvPr>
            <p:custDataLst>
              <p:tags r:id="rId22"/>
            </p:custDataLst>
          </p:nvPr>
        </p:nvCxnSpPr>
        <p:spPr bwMode="auto">
          <a:xfrm>
            <a:off x="29543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3" name="AutoShape 24"/>
          <p:cNvCxnSpPr>
            <a:cxnSpLocks noChangeShapeType="1"/>
            <a:stCxn id="32779" idx="3"/>
            <a:endCxn id="32774" idx="0"/>
          </p:cNvCxnSpPr>
          <p:nvPr>
            <p:custDataLst>
              <p:tags r:id="rId23"/>
            </p:custDataLst>
          </p:nvPr>
        </p:nvCxnSpPr>
        <p:spPr bwMode="auto">
          <a:xfrm flipH="1">
            <a:off x="36195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94" name="AutoShape 25"/>
          <p:cNvCxnSpPr>
            <a:cxnSpLocks noChangeShapeType="1"/>
            <a:stCxn id="32779" idx="5"/>
            <a:endCxn id="32773" idx="0"/>
          </p:cNvCxnSpPr>
          <p:nvPr>
            <p:custDataLst>
              <p:tags r:id="rId24"/>
            </p:custDataLst>
          </p:nvPr>
        </p:nvCxnSpPr>
        <p:spPr bwMode="auto">
          <a:xfrm>
            <a:off x="40211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95" name="Text Box 27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67400" y="228600"/>
            <a:ext cx="32766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- Runtime bounded by sum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of </a:t>
            </a:r>
            <a:r>
              <a:rPr lang="en-US" altLang="en-US" sz="2000" u="sng">
                <a:solidFill>
                  <a:schemeClr val="accent1"/>
                </a:solidFill>
              </a:rPr>
              <a:t>heights</a:t>
            </a:r>
            <a:r>
              <a:rPr lang="en-US" altLang="en-US" sz="2000">
                <a:solidFill>
                  <a:schemeClr val="accent1"/>
                </a:solidFill>
              </a:rPr>
              <a:t> of nodes, which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is linear.  O(n)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- How many nodes at height 1, and height 2, up to root,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- See text, Thm. 6.1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</a:rPr>
              <a:t>p. 194 for detailed proof.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811163-DE6B-4D7B-AB6E-3CB7EAEE7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E7E62A-5BC7-4889-8545-EE92BE3F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97CC66-69D3-430B-BDE5-7387CFBA3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973C9-1489-41FD-A77A-DE7BEC47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Friday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454B4-EDDD-4557-AC4A-45470796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need a rigorous way of talking about the performance of an algorithm</a:t>
            </a:r>
          </a:p>
          <a:p>
            <a:pPr lvl="1"/>
            <a:r>
              <a:rPr lang="en-US" dirty="0"/>
              <a:t>Real world to math world</a:t>
            </a:r>
          </a:p>
          <a:p>
            <a:r>
              <a:rPr lang="en-US" dirty="0"/>
              <a:t>Ideas</a:t>
            </a:r>
          </a:p>
          <a:p>
            <a:pPr lvl="1"/>
            <a:r>
              <a:rPr lang="en-US" dirty="0"/>
              <a:t>Measure run time on an input by counting “steps”</a:t>
            </a:r>
          </a:p>
          <a:p>
            <a:pPr lvl="1"/>
            <a:r>
              <a:rPr lang="en-US" dirty="0"/>
              <a:t>Run time </a:t>
            </a:r>
            <a:r>
              <a:rPr lang="en-US" dirty="0" smtClean="0"/>
              <a:t>function for an algorith</a:t>
            </a:r>
            <a:r>
              <a:rPr lang="en-US" dirty="0" smtClean="0"/>
              <a:t>m,</a:t>
            </a:r>
            <a:r>
              <a:rPr lang="en-US" dirty="0" smtClean="0"/>
              <a:t> </a:t>
            </a:r>
            <a:r>
              <a:rPr lang="en-US" dirty="0"/>
              <a:t>R(n): Worst case run time on input of size n</a:t>
            </a:r>
          </a:p>
          <a:p>
            <a:pPr lvl="1"/>
            <a:r>
              <a:rPr lang="en-US" dirty="0"/>
              <a:t>Only consider the rate of growth of </a:t>
            </a:r>
            <a:r>
              <a:rPr lang="en-US" dirty="0" smtClean="0"/>
              <a:t>run time functions </a:t>
            </a:r>
            <a:r>
              <a:rPr lang="en-US" dirty="0"/>
              <a:t>by ignoring constants with big-Oh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7EEEB-24B5-48A2-91EE-8A6D7E35C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9B4B3-621C-44E0-A454-4263EFFDE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3E36D-2868-426B-9845-A34CBA42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427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pseudocode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>
                <a:latin typeface="Courier New" pitchFamily="49" charset="0"/>
              </a:rPr>
              <a:t>private void buildHeap() {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latin typeface="Courier New" pitchFamily="49" charset="0"/>
              </a:rPr>
              <a:t>	for ( int i = currentSize/2; i &gt; 0; i-- )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latin typeface="Courier New" pitchFamily="49" charset="0"/>
              </a:rPr>
              <a:t>		percolateDown( i );</a:t>
            </a:r>
          </a:p>
          <a:p>
            <a:pPr eaLnBrk="1" hangingPunct="1">
              <a:buFontTx/>
              <a:buNone/>
            </a:pPr>
            <a:r>
              <a:rPr lang="en-US" altLang="en-US" sz="2400" b="1">
                <a:latin typeface="Courier New" pitchFamily="49" charset="0"/>
              </a:rPr>
              <a:t>}</a:t>
            </a:r>
          </a:p>
        </p:txBody>
      </p:sp>
      <p:sp>
        <p:nvSpPr>
          <p:cNvPr id="3379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CE457-BDBF-4EE5-B709-4272BB5E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2194E-FE58-453C-8053-198406A6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E5CF5-9C1E-4DE1-97C7-A71B06DFF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Analysis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n/4 nodes percolate at most 1 level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n/8 percolate at most 2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n/16 percolate at most 3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...</a:t>
            </a:r>
          </a:p>
        </p:txBody>
      </p:sp>
      <p:sp>
        <p:nvSpPr>
          <p:cNvPr id="3482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grpSp>
        <p:nvGrpSpPr>
          <p:cNvPr id="34822" name="Group 1"/>
          <p:cNvGrpSpPr>
            <a:grpSpLocks/>
          </p:cNvGrpSpPr>
          <p:nvPr/>
        </p:nvGrpSpPr>
        <p:grpSpPr bwMode="auto">
          <a:xfrm>
            <a:off x="5808663" y="1752600"/>
            <a:ext cx="3259137" cy="2581275"/>
            <a:chOff x="4914900" y="1752600"/>
            <a:chExt cx="3848100" cy="3048000"/>
          </a:xfrm>
        </p:grpSpPr>
        <p:sp>
          <p:nvSpPr>
            <p:cNvPr id="34823" name="Oval 3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0485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4" name="Oval 4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151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5" name="Oval 5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9817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6" name="Oval 6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4483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7" name="Oval 7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9149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8" name="Oval 8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3820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9" name="Oval 9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73152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0" name="Oval 10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2484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1" name="Oval 11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1816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2" name="Oval 12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8486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3" name="Oval 13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7150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4" name="Oval 14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781800" y="1752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cxnSp>
          <p:nvCxnSpPr>
            <p:cNvPr id="34835" name="AutoShape 15"/>
            <p:cNvCxnSpPr>
              <a:cxnSpLocks noChangeShapeType="1"/>
              <a:stCxn id="34834" idx="3"/>
              <a:endCxn id="34833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5905500" y="2097088"/>
              <a:ext cx="9318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6" name="AutoShape 16"/>
            <p:cNvCxnSpPr>
              <a:cxnSpLocks noChangeShapeType="1"/>
              <a:stCxn id="34834" idx="5"/>
              <a:endCxn id="34832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7107238" y="2097088"/>
              <a:ext cx="9318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7" name="AutoShape 17"/>
            <p:cNvCxnSpPr>
              <a:cxnSpLocks noChangeShapeType="1"/>
              <a:stCxn id="34832" idx="3"/>
              <a:endCxn id="34829" idx="0"/>
            </p:cNvCxnSpPr>
            <p:nvPr>
              <p:custDataLst>
                <p:tags r:id="rId18"/>
              </p:custDataLst>
            </p:nvPr>
          </p:nvCxnSpPr>
          <p:spPr bwMode="auto">
            <a:xfrm flipH="1">
              <a:off x="75057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8" name="AutoShape 18"/>
            <p:cNvCxnSpPr>
              <a:cxnSpLocks noChangeShapeType="1"/>
              <a:stCxn id="34832" idx="5"/>
              <a:endCxn id="34828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81740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9" name="AutoShape 19"/>
            <p:cNvCxnSpPr>
              <a:cxnSpLocks noChangeShapeType="1"/>
              <a:stCxn id="34829" idx="3"/>
              <a:endCxn id="34823" idx="0"/>
            </p:cNvCxnSpPr>
            <p:nvPr>
              <p:custDataLst>
                <p:tags r:id="rId20"/>
              </p:custDataLst>
            </p:nvPr>
          </p:nvCxnSpPr>
          <p:spPr bwMode="auto">
            <a:xfrm flipH="1">
              <a:off x="72390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0" name="AutoShape 20"/>
            <p:cNvCxnSpPr>
              <a:cxnSpLocks noChangeShapeType="1"/>
              <a:stCxn id="34833" idx="3"/>
              <a:endCxn id="34831" idx="0"/>
            </p:cNvCxnSpPr>
            <p:nvPr>
              <p:custDataLst>
                <p:tags r:id="rId21"/>
              </p:custDataLst>
            </p:nvPr>
          </p:nvCxnSpPr>
          <p:spPr bwMode="auto">
            <a:xfrm flipH="1">
              <a:off x="53721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1" name="AutoShape 21"/>
            <p:cNvCxnSpPr>
              <a:cxnSpLocks noChangeShapeType="1"/>
              <a:stCxn id="34833" idx="5"/>
              <a:endCxn id="34830" idx="0"/>
            </p:cNvCxnSpPr>
            <p:nvPr>
              <p:custDataLst>
                <p:tags r:id="rId22"/>
              </p:custDataLst>
            </p:nvPr>
          </p:nvCxnSpPr>
          <p:spPr bwMode="auto">
            <a:xfrm>
              <a:off x="60404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2" name="AutoShape 22"/>
            <p:cNvCxnSpPr>
              <a:cxnSpLocks noChangeShapeType="1"/>
              <a:stCxn id="34831" idx="3"/>
              <a:endCxn id="34827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51054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3" name="AutoShape 23"/>
            <p:cNvCxnSpPr>
              <a:cxnSpLocks noChangeShapeType="1"/>
              <a:stCxn id="34831" idx="5"/>
              <a:endCxn id="34826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55070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4" name="AutoShape 24"/>
            <p:cNvCxnSpPr>
              <a:cxnSpLocks noChangeShapeType="1"/>
              <a:stCxn id="34830" idx="3"/>
              <a:endCxn id="34825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61722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5" name="AutoShape 25"/>
            <p:cNvCxnSpPr>
              <a:cxnSpLocks noChangeShapeType="1"/>
              <a:stCxn id="34830" idx="5"/>
              <a:endCxn id="3482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65738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D1CBF-734A-4AD1-B3C5-84991F9C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6FC0F-04F1-49FD-BAD5-116D82E8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360E8-67D1-495E-A0B3-CD1D6472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Asymptotic Analysis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/>
              <a:t>Eliminate low order terms</a:t>
            </a:r>
          </a:p>
          <a:p>
            <a:pPr lvl="1"/>
            <a:r>
              <a:rPr lang="en-US" altLang="en-US"/>
              <a:t>4n + 5 </a:t>
            </a:r>
            <a:r>
              <a:rPr lang="en-US" altLang="en-US">
                <a:sym typeface="Symbol" pitchFamily="18" charset="2"/>
              </a:rPr>
              <a:t></a:t>
            </a:r>
          </a:p>
          <a:p>
            <a:pPr lvl="1"/>
            <a:r>
              <a:rPr lang="en-US" altLang="en-US"/>
              <a:t>0.5 n log </a:t>
            </a:r>
            <a:r>
              <a:rPr lang="en-US" altLang="en-US">
                <a:sym typeface="Symbol" pitchFamily="18" charset="2"/>
              </a:rPr>
              <a:t>n</a:t>
            </a:r>
            <a:r>
              <a:rPr lang="en-US" altLang="en-US"/>
              <a:t> + 2n + 7 </a:t>
            </a:r>
            <a:r>
              <a:rPr lang="en-US" altLang="en-US">
                <a:sym typeface="Symbol" pitchFamily="18" charset="2"/>
              </a:rPr>
              <a:t></a:t>
            </a:r>
            <a:endParaRPr lang="en-US" altLang="en-US"/>
          </a:p>
          <a:p>
            <a:pPr lvl="1"/>
            <a:r>
              <a:rPr lang="en-US" altLang="en-US"/>
              <a:t>n</a:t>
            </a:r>
            <a:r>
              <a:rPr lang="en-US" altLang="en-US" baseline="30000"/>
              <a:t>3</a:t>
            </a:r>
            <a:r>
              <a:rPr lang="en-US" altLang="en-US"/>
              <a:t> + 3 2</a:t>
            </a:r>
            <a:r>
              <a:rPr lang="en-US" altLang="en-US" sz="2800" baseline="30000"/>
              <a:t>n</a:t>
            </a:r>
            <a:r>
              <a:rPr lang="en-US" altLang="en-US"/>
              <a:t> + 8n </a:t>
            </a:r>
            <a:r>
              <a:rPr lang="en-US" altLang="en-US">
                <a:sym typeface="Symbol" pitchFamily="18" charset="2"/>
              </a:rPr>
              <a:t> </a:t>
            </a:r>
          </a:p>
          <a:p>
            <a:pPr>
              <a:buFontTx/>
              <a:buNone/>
            </a:pPr>
            <a:endParaRPr lang="en-US" altLang="en-US" sz="3200"/>
          </a:p>
          <a:p>
            <a:pPr>
              <a:buFontTx/>
              <a:buNone/>
            </a:pPr>
            <a:r>
              <a:rPr lang="en-US" altLang="en-US" sz="3200"/>
              <a:t>Eliminate coefficients</a:t>
            </a:r>
          </a:p>
          <a:p>
            <a:pPr lvl="1"/>
            <a:r>
              <a:rPr lang="en-US" altLang="en-US"/>
              <a:t>4n </a:t>
            </a:r>
            <a:r>
              <a:rPr lang="en-US" altLang="en-US">
                <a:sym typeface="Symbol" pitchFamily="18" charset="2"/>
              </a:rPr>
              <a:t></a:t>
            </a:r>
          </a:p>
          <a:p>
            <a:pPr lvl="1"/>
            <a:r>
              <a:rPr lang="en-US" altLang="en-US">
                <a:sym typeface="Symbol" pitchFamily="18" charset="2"/>
              </a:rPr>
              <a:t>0.5 n log n </a:t>
            </a:r>
          </a:p>
          <a:p>
            <a:pPr lvl="1"/>
            <a:r>
              <a:rPr lang="en-US" altLang="en-US"/>
              <a:t>3 2</a:t>
            </a:r>
            <a:r>
              <a:rPr lang="en-US" altLang="en-US" sz="2800" baseline="30000"/>
              <a:t>n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=&gt;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1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Formal definition of Big-Oh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0725" name="Text Box 4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400800" y="1279525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Plot h(n)=n, f(n) = n^2</a:t>
            </a:r>
          </a:p>
        </p:txBody>
      </p:sp>
      <p:sp>
        <p:nvSpPr>
          <p:cNvPr id="30726" name="Text Box 5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010400" y="4038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Another plot where they cross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13DE87-A1D2-4A34-A2DB-3FE671063BC3}"/>
              </a:ext>
            </a:extLst>
          </p:cNvPr>
          <p:cNvSpPr txBox="1"/>
          <p:nvPr/>
        </p:nvSpPr>
        <p:spPr>
          <a:xfrm>
            <a:off x="685800" y="1600200"/>
            <a:ext cx="7772400" cy="193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en-US" sz="3600" dirty="0">
                <a:solidFill>
                  <a:schemeClr val="tx1"/>
                </a:solidFill>
                <a:latin typeface="+mn-lt"/>
              </a:rPr>
              <a:t>h(n) is O(f(n)) if there exist positive constants c and n</a:t>
            </a:r>
            <a:r>
              <a:rPr lang="en-US" altLang="en-US" sz="3600" baseline="-25000" dirty="0">
                <a:solidFill>
                  <a:schemeClr val="tx1"/>
                </a:solidFill>
                <a:latin typeface="+mn-lt"/>
              </a:rPr>
              <a:t>0  </a:t>
            </a:r>
            <a:r>
              <a:rPr lang="en-US" altLang="en-US" sz="3600" dirty="0">
                <a:solidFill>
                  <a:schemeClr val="tx1"/>
                </a:solidFill>
                <a:latin typeface="+mn-lt"/>
              </a:rPr>
              <a:t>such that h(n) ≤ c f(n) for all n ≥ n</a:t>
            </a:r>
            <a:r>
              <a:rPr lang="en-US" altLang="en-US" sz="3600" baseline="-25000" dirty="0">
                <a:solidFill>
                  <a:schemeClr val="tx1"/>
                </a:solidFill>
                <a:latin typeface="+mn-lt"/>
              </a:rPr>
              <a:t>0</a:t>
            </a:r>
          </a:p>
          <a:p>
            <a:r>
              <a:rPr lang="en-US" alt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3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Big-Oh  Example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0725" name="Text Box 4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400800" y="1279525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Plot h(n)=n, f(n) = n^2</a:t>
            </a:r>
          </a:p>
        </p:txBody>
      </p:sp>
      <p:sp>
        <p:nvSpPr>
          <p:cNvPr id="30726" name="Text Box 5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010400" y="4038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accent1"/>
                </a:solidFill>
                <a:latin typeface="Times New Roman" pitchFamily="18" charset="0"/>
              </a:rPr>
              <a:t>Another plot where they cross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13DE87-A1D2-4A34-A2DB-3FE671063BC3}"/>
              </a:ext>
            </a:extLst>
          </p:cNvPr>
          <p:cNvSpPr txBox="1"/>
          <p:nvPr/>
        </p:nvSpPr>
        <p:spPr>
          <a:xfrm>
            <a:off x="685800" y="1600200"/>
            <a:ext cx="7772400" cy="193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en-US" sz="3600" dirty="0">
                <a:solidFill>
                  <a:schemeClr val="tx1"/>
                </a:solidFill>
                <a:latin typeface="+mn-lt"/>
              </a:rPr>
              <a:t>h(n) is O(f(n)) if there exist positive constants c and n</a:t>
            </a:r>
            <a:r>
              <a:rPr lang="en-US" altLang="en-US" sz="3600" baseline="-25000" dirty="0">
                <a:solidFill>
                  <a:schemeClr val="tx1"/>
                </a:solidFill>
                <a:latin typeface="+mn-lt"/>
              </a:rPr>
              <a:t>0  </a:t>
            </a:r>
            <a:r>
              <a:rPr lang="en-US" altLang="en-US" sz="3600" dirty="0">
                <a:solidFill>
                  <a:schemeClr val="tx1"/>
                </a:solidFill>
                <a:latin typeface="+mn-lt"/>
              </a:rPr>
              <a:t>such that h(n) ≤ c f(n) for all n ≥ n</a:t>
            </a:r>
            <a:r>
              <a:rPr lang="en-US" altLang="en-US" sz="3600" baseline="-25000" dirty="0">
                <a:solidFill>
                  <a:schemeClr val="tx1"/>
                </a:solidFill>
                <a:latin typeface="+mn-lt"/>
              </a:rPr>
              <a:t>0</a:t>
            </a:r>
          </a:p>
          <a:p>
            <a:r>
              <a:rPr lang="en-US" altLang="en-US" dirty="0"/>
              <a:t>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42C61A-FDA1-4096-8D8B-1AEA7A2001E0}"/>
              </a:ext>
            </a:extLst>
          </p:cNvPr>
          <p:cNvSpPr txBox="1"/>
          <p:nvPr/>
        </p:nvSpPr>
        <p:spPr>
          <a:xfrm>
            <a:off x="685800" y="3842853"/>
            <a:ext cx="7772400" cy="2111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Example:</a:t>
            </a:r>
          </a:p>
          <a:p>
            <a:pPr>
              <a:buFontTx/>
              <a:buNone/>
            </a:pP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100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 + 1000  </a:t>
            </a: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 1 (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3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 + 2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) for all 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 100</a:t>
            </a:r>
            <a:b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</a:b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/>
            </a:r>
            <a:b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</a:b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		So 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100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 + 1000 </a:t>
            </a: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is O(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3</a:t>
            </a: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 + 2</a:t>
            </a:r>
            <a:r>
              <a:rPr lang="en-US" altLang="en-US" sz="3200" i="1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altLang="en-US" sz="3200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altLang="en-US" sz="3200" dirty="0">
                <a:solidFill>
                  <a:schemeClr val="tx1"/>
                </a:solidFill>
                <a:latin typeface="+mn-lt"/>
                <a:sym typeface="Symbol" pitchFamily="18" charset="2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504708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/>
              <a:t>Asymptotic Lower Bounds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371600"/>
            <a:ext cx="7696200" cy="47244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800" dirty="0">
                <a:sym typeface="Symbol" pitchFamily="18" charset="2"/>
              </a:rPr>
              <a:t>( </a:t>
            </a:r>
            <a:r>
              <a:rPr lang="en-US" altLang="en-US" sz="2800" i="1" dirty="0">
                <a:sym typeface="Symbol" pitchFamily="18" charset="2"/>
              </a:rPr>
              <a:t>g</a:t>
            </a:r>
            <a:r>
              <a:rPr lang="en-US" altLang="en-US" sz="2800" dirty="0">
                <a:sym typeface="Symbol" pitchFamily="18" charset="2"/>
              </a:rPr>
              <a:t>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 ) </a:t>
            </a:r>
            <a:r>
              <a:rPr lang="en-US" altLang="en-US" sz="2800" dirty="0"/>
              <a:t>is used for functions asymptotically greater than or equal to </a:t>
            </a:r>
            <a:r>
              <a:rPr lang="en-US" altLang="en-US" sz="2800" i="1" dirty="0"/>
              <a:t>g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</a:t>
            </a:r>
          </a:p>
          <a:p>
            <a:pPr marL="0" indent="0">
              <a:buNone/>
              <a:defRPr/>
            </a:pPr>
            <a:endParaRPr lang="en-US" altLang="en-US" sz="2800" dirty="0"/>
          </a:p>
          <a:p>
            <a:pPr marL="0" indent="0">
              <a:buNone/>
              <a:defRPr/>
            </a:pPr>
            <a:r>
              <a:rPr lang="en-US" altLang="en-US" sz="2800" i="1" dirty="0"/>
              <a:t>h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dirty="0">
                <a:sym typeface="Symbol" pitchFamily="18" charset="2"/>
              </a:rPr>
              <a:t>is ( g(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 ) if there exist </a:t>
            </a:r>
            <a:r>
              <a:rPr lang="en-US" altLang="en-US" sz="2800" i="1" dirty="0">
                <a:sym typeface="Symbol" pitchFamily="18" charset="2"/>
              </a:rPr>
              <a:t>c</a:t>
            </a:r>
            <a:r>
              <a:rPr lang="en-US" altLang="en-US" sz="2800" dirty="0">
                <a:sym typeface="Symbol" pitchFamily="18" charset="2"/>
              </a:rPr>
              <a:t>&gt;0 and 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i="1" baseline="-25000" dirty="0">
                <a:sym typeface="Symbol" pitchFamily="18" charset="2"/>
              </a:rPr>
              <a:t>0</a:t>
            </a:r>
            <a:r>
              <a:rPr lang="en-US" altLang="en-US" sz="2800" dirty="0">
                <a:sym typeface="Symbol" pitchFamily="18" charset="2"/>
              </a:rPr>
              <a:t>&gt;0 such that </a:t>
            </a:r>
            <a:r>
              <a:rPr lang="en-US" altLang="en-US" sz="2800" i="1" dirty="0"/>
              <a:t>h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b="1" dirty="0">
                <a:sym typeface="Symbol" pitchFamily="18" charset="2"/>
              </a:rPr>
              <a:t>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sz="2800" i="1" dirty="0">
                <a:sym typeface="Symbol" pitchFamily="18" charset="2"/>
              </a:rPr>
              <a:t>c</a:t>
            </a:r>
            <a:r>
              <a:rPr lang="en-US" altLang="en-US" sz="2800" dirty="0">
                <a:sym typeface="Symbol" pitchFamily="18" charset="2"/>
              </a:rPr>
              <a:t> g(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 for all 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  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i="1" baseline="-25000" dirty="0">
                <a:sym typeface="Symbol" pitchFamily="18" charset="2"/>
              </a:rPr>
              <a:t>0</a:t>
            </a:r>
          </a:p>
          <a:p>
            <a:pPr marL="0" indent="0">
              <a:buNone/>
              <a:defRPr/>
            </a:pPr>
            <a:endParaRPr lang="en-US" altLang="en-US" sz="2800" i="1" baseline="-25000" dirty="0">
              <a:sym typeface="Symbol" pitchFamily="18" charset="2"/>
            </a:endParaRPr>
          </a:p>
          <a:p>
            <a:pPr marL="0" indent="0">
              <a:buNone/>
              <a:defRPr/>
            </a:pPr>
            <a:endParaRPr lang="en-US" altLang="en-US" sz="2800" i="1" baseline="-25000" dirty="0">
              <a:sym typeface="Symbol" pitchFamily="18" charset="2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2800" i="1" dirty="0"/>
              <a:t>h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dirty="0">
                <a:sym typeface="Symbol" pitchFamily="18" charset="2"/>
              </a:rPr>
              <a:t>is ( </a:t>
            </a:r>
            <a:r>
              <a:rPr lang="en-US" altLang="en-US" sz="2800" i="1" dirty="0">
                <a:sym typeface="Symbol" pitchFamily="18" charset="2"/>
              </a:rPr>
              <a:t>f</a:t>
            </a:r>
            <a:r>
              <a:rPr lang="en-US" altLang="en-US" sz="2800" dirty="0">
                <a:sym typeface="Symbol" pitchFamily="18" charset="2"/>
              </a:rPr>
              <a:t>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 ) is </a:t>
            </a:r>
            <a:r>
              <a:rPr lang="en-US" altLang="en-US" sz="2800" i="1" dirty="0"/>
              <a:t>h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dirty="0">
                <a:sym typeface="Symbol" pitchFamily="18" charset="2"/>
              </a:rPr>
              <a:t>is O( </a:t>
            </a:r>
            <a:r>
              <a:rPr lang="en-US" altLang="en-US" sz="2800" i="1" dirty="0">
                <a:sym typeface="Symbol" pitchFamily="18" charset="2"/>
              </a:rPr>
              <a:t>f</a:t>
            </a:r>
            <a:r>
              <a:rPr lang="en-US" altLang="en-US" sz="2800" dirty="0">
                <a:sym typeface="Symbol" pitchFamily="18" charset="2"/>
              </a:rPr>
              <a:t>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 ) and </a:t>
            </a:r>
            <a:r>
              <a:rPr lang="en-US" altLang="en-US" sz="2800" i="1" dirty="0"/>
              <a:t>h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</a:t>
            </a:r>
            <a:r>
              <a:rPr lang="en-US" altLang="en-US" sz="2800" dirty="0">
                <a:sym typeface="Symbol" pitchFamily="18" charset="2"/>
              </a:rPr>
              <a:t>is (</a:t>
            </a:r>
            <a:r>
              <a:rPr lang="en-US" altLang="en-US" sz="2800" i="1" dirty="0">
                <a:sym typeface="Symbol" pitchFamily="18" charset="2"/>
              </a:rPr>
              <a:t>f</a:t>
            </a:r>
            <a:r>
              <a:rPr lang="en-US" altLang="en-US" sz="2800" dirty="0">
                <a:sym typeface="Symbol" pitchFamily="18" charset="2"/>
              </a:rPr>
              <a:t>(</a:t>
            </a:r>
            <a:r>
              <a:rPr lang="en-US" altLang="en-US" sz="2800" i="1" dirty="0">
                <a:sym typeface="Symbol" pitchFamily="18" charset="2"/>
              </a:rPr>
              <a:t>n</a:t>
            </a:r>
            <a:r>
              <a:rPr lang="en-US" altLang="en-US" sz="2800" dirty="0">
                <a:sym typeface="Symbol" pitchFamily="18" charset="2"/>
              </a:rPr>
              <a:t>))</a:t>
            </a:r>
            <a:endParaRPr lang="en-US" altLang="en-US" sz="2800" i="1" baseline="-25000" dirty="0">
              <a:sym typeface="Symbol" pitchFamily="18" charset="2"/>
            </a:endParaRPr>
          </a:p>
          <a:p>
            <a:pPr marL="0" indent="0">
              <a:buFontTx/>
              <a:buNone/>
              <a:defRPr/>
            </a:pPr>
            <a:endParaRPr lang="en-US" alt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4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FF01F-3384-4205-86ED-EE2A2568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E0669-5EB2-4525-9444-B63B6CA28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log</a:t>
            </a:r>
            <a:r>
              <a:rPr lang="en-US" baseline="-25000" dirty="0" err="1"/>
              <a:t>A</a:t>
            </a:r>
            <a:r>
              <a:rPr lang="en-US" dirty="0"/>
              <a:t> B is the solution of A</a:t>
            </a:r>
            <a:r>
              <a:rPr lang="en-US" baseline="30000" dirty="0"/>
              <a:t>x</a:t>
            </a:r>
            <a:r>
              <a:rPr lang="en-US" dirty="0"/>
              <a:t> = 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Default base of log can be 2, e, or 10</a:t>
            </a:r>
          </a:p>
          <a:p>
            <a:r>
              <a:rPr lang="en-US" dirty="0"/>
              <a:t>Other bases can be important in CS</a:t>
            </a:r>
          </a:p>
          <a:p>
            <a:pPr lvl="1"/>
            <a:r>
              <a:rPr lang="en-US" dirty="0"/>
              <a:t>Height of a d-</a:t>
            </a:r>
            <a:r>
              <a:rPr lang="en-US" dirty="0" err="1"/>
              <a:t>ary</a:t>
            </a:r>
            <a:r>
              <a:rPr lang="en-US" dirty="0"/>
              <a:t> tree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9A61D-C6F8-4A20-B5E2-EA3DC800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BFF9F-DD33-4DF3-8D6D-B9881E4F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35585-6B19-4ABB-B8CB-BB1AB1A2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698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34663</TotalTime>
  <Words>2953</Words>
  <Application>Microsoft Office PowerPoint</Application>
  <PresentationFormat>On-screen Show (4:3)</PresentationFormat>
  <Paragraphs>814</Paragraphs>
  <Slides>41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CSE 332: Data Structures and Parallelism</vt:lpstr>
      <vt:lpstr>Announcements</vt:lpstr>
      <vt:lpstr>Today</vt:lpstr>
      <vt:lpstr>Summary of Friday</vt:lpstr>
      <vt:lpstr>Asymptotic Analysis</vt:lpstr>
      <vt:lpstr>Formal definition of Big-Oh  </vt:lpstr>
      <vt:lpstr>Big-Oh  Example</vt:lpstr>
      <vt:lpstr>Asymptotic Lower Bounds</vt:lpstr>
      <vt:lpstr>Logarithms</vt:lpstr>
      <vt:lpstr>Properties of Logs</vt:lpstr>
      <vt:lpstr>Change of base</vt:lpstr>
      <vt:lpstr>Priority Queues</vt:lpstr>
      <vt:lpstr>Priority Queue ADT</vt:lpstr>
      <vt:lpstr>Priority Queue ADT</vt:lpstr>
      <vt:lpstr>Potential Implementations</vt:lpstr>
      <vt:lpstr>Binary Heap data structure</vt:lpstr>
      <vt:lpstr>Tree Review</vt:lpstr>
      <vt:lpstr>More Tree Terminology</vt:lpstr>
      <vt:lpstr>Binary Heap Properties</vt:lpstr>
      <vt:lpstr>Completeness</vt:lpstr>
      <vt:lpstr>Heap Order Property</vt:lpstr>
      <vt:lpstr>Heap Operations</vt:lpstr>
      <vt:lpstr>Heap – insert(val)</vt:lpstr>
      <vt:lpstr>Insert: percolate up</vt:lpstr>
      <vt:lpstr>Heap – deleteMin</vt:lpstr>
      <vt:lpstr>DeleteMin: percolate down</vt:lpstr>
      <vt:lpstr>DeleteMin: percolate down</vt:lpstr>
      <vt:lpstr>Representing Complete  Binary Trees in an Array</vt:lpstr>
      <vt:lpstr>Why use an array?</vt:lpstr>
      <vt:lpstr>DeleteMin Code</vt:lpstr>
      <vt:lpstr>Insert Code</vt:lpstr>
      <vt:lpstr>PowerPoint Presentation</vt:lpstr>
      <vt:lpstr>More Priority Queue Operations</vt:lpstr>
      <vt:lpstr>More Priority Queue Operations</vt:lpstr>
      <vt:lpstr>More Binary Heap Operations</vt:lpstr>
      <vt:lpstr>Building a Heap: Take 1</vt:lpstr>
      <vt:lpstr>BuildHeap: Floyd’s Method</vt:lpstr>
      <vt:lpstr>BuildHeap: Floyd’s Method</vt:lpstr>
      <vt:lpstr>Finally… </vt:lpstr>
      <vt:lpstr>Buildheap pseudocode</vt:lpstr>
      <vt:lpstr>Buildheap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341</cp:revision>
  <cp:lastPrinted>2014-01-05T21:20:15Z</cp:lastPrinted>
  <dcterms:created xsi:type="dcterms:W3CDTF">2002-03-26T00:11:56Z</dcterms:created>
  <dcterms:modified xsi:type="dcterms:W3CDTF">2022-04-04T17:49:37Z</dcterms:modified>
</cp:coreProperties>
</file>